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AEC4AC-51F0-4D65-A6A6-A761F58890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59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37841-F78A-4148-B20D-CD51192C551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F4EEB5-1EDD-44D7-9A22-510A0A730B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3DA38-238E-4B63-B6BD-5755F5EDD8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14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CD24F-553F-41B6-8D01-820E70CC75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948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5748552-0237-4C29-81D9-5DB6EBDCB7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82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A2385-F40B-47AC-82EB-AD30949636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8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C676F-EEFF-4BC4-A8AE-9F609A09F2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28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9BAFF-13E8-449F-BB87-3E6E105267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63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10D0A-402C-47B9-B835-343349EEE4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21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17E9E-D74F-4005-9D35-DE030117F7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84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D263D-89E3-466E-A92E-BE3FC015ED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60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425B6-3015-4D41-B3F5-93E8DCCA96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39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E79B2-1906-471E-B9E7-5FE276160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72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B51F5E-48B3-40CB-B4AA-B1999ECDC2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\\&#26472;&#33829;\&#26412;&#22320;&#30913;&#30424;%20(d)\&#26472;&#33829;\2012\&#24187;&#28783;&#29255;\&#21516;&#27493;\&#29289;&#29702;\&#20154;&#25945;&#29256;&#24517;&#20462;2\&#21516;&#35838;&#24322;&#26500;\&#12304;&#29289;&#29702;&#12305;5.3%20&#23454;&#39564;&#65306;&#30740;&#31350;&#24179;&#25243;&#36816;&#21160;%20&#35838;&#20214;2&#65288;&#20154;&#25945;&#29256;&#24517;&#20462;2&#65289;\&#23454;&#39564;&#65306;&#31446;&#30452;&#20998;&#36816;&#21160;.mp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244600" y="4924425"/>
            <a:ext cx="6788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第三节  实验：研究平抛运动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12800" y="212725"/>
            <a:ext cx="4897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</a:rPr>
              <a:t>二、实验的操作探究</a:t>
            </a:r>
            <a:r>
              <a:rPr lang="zh-CN" altLang="en-US" sz="40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2205038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chemeClr val="bg1"/>
                </a:solidFill>
              </a:rPr>
              <a:t>        </a:t>
            </a:r>
            <a:r>
              <a:rPr lang="zh-CN" altLang="en-US" sz="4000">
                <a:solidFill>
                  <a:schemeClr val="bg1"/>
                </a:solidFill>
              </a:rPr>
              <a:t>请同学们研究实验室提供的实验器材，根据器材探索确定实验方案。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00113" y="112713"/>
            <a:ext cx="2528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</a:rPr>
              <a:t>实验过程：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116013" y="701675"/>
            <a:ext cx="77755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                           </a:t>
            </a:r>
            <a:r>
              <a:rPr lang="zh-CN" altLang="en-US" sz="3200" b="1">
                <a:solidFill>
                  <a:schemeClr val="bg1"/>
                </a:solidFill>
              </a:rPr>
              <a:t>将斜槽末端调节到水平；根据仪器上的重锤线将实验板调节到竖直。将复写纸铺到白纸上面并固定在竖直板上。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11188" y="2797175"/>
            <a:ext cx="6627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solidFill>
                  <a:srgbClr val="FF0000"/>
                </a:solidFill>
              </a:rPr>
              <a:t>、确定坐标轴和小球的释放高度：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82625" y="4868863"/>
            <a:ext cx="3744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3</a:t>
            </a:r>
            <a:r>
              <a:rPr lang="zh-CN" altLang="en-US" sz="3200" b="1">
                <a:solidFill>
                  <a:srgbClr val="FF0000"/>
                </a:solidFill>
              </a:rPr>
              <a:t>、描绘运动轨迹：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09600" y="717550"/>
            <a:ext cx="388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</a:t>
            </a:r>
            <a:r>
              <a:rPr lang="zh-CN" altLang="en-US" sz="3200" b="1">
                <a:solidFill>
                  <a:srgbClr val="FF0000"/>
                </a:solidFill>
              </a:rPr>
              <a:t>、调整实验仪器：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863600" y="2759075"/>
            <a:ext cx="810101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                                                      </a:t>
            </a:r>
            <a:r>
              <a:rPr lang="zh-CN" altLang="en-US" sz="3200" b="1">
                <a:solidFill>
                  <a:schemeClr val="bg1"/>
                </a:solidFill>
              </a:rPr>
              <a:t>根据装置确定小球平抛的起点，从而确定坐标轴；选择合适的释放高度，使小球运动轨迹大致经过白纸的右下角。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14425" y="4868863"/>
            <a:ext cx="785018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                             </a:t>
            </a:r>
            <a:r>
              <a:rPr lang="zh-CN" altLang="en-US" sz="3200" b="1">
                <a:solidFill>
                  <a:schemeClr val="bg1"/>
                </a:solidFill>
              </a:rPr>
              <a:t>让小球从同一高度滚下，调节水平横杆的高度，在白纸打出若干个点迹，取下白纸，描出轨迹。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39" grpId="0"/>
      <p:bldP spid="18440" grpId="0"/>
      <p:bldP spid="184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Group 2"/>
          <p:cNvGraphicFramePr>
            <a:graphicFrameLocks noGrp="1"/>
          </p:cNvGraphicFramePr>
          <p:nvPr/>
        </p:nvGraphicFramePr>
        <p:xfrm>
          <a:off x="827088" y="2205038"/>
          <a:ext cx="7704137" cy="2952750"/>
        </p:xfrm>
        <a:graphic>
          <a:graphicData uri="http://schemas.openxmlformats.org/drawingml/2006/table">
            <a:tbl>
              <a:tblPr/>
              <a:tblGrid>
                <a:gridCol w="2159000"/>
                <a:gridCol w="1152525"/>
                <a:gridCol w="1152525"/>
                <a:gridCol w="1223962"/>
                <a:gridCol w="1008063"/>
                <a:gridCol w="1008062"/>
              </a:tblGrid>
              <a:tr h="893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水平位移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竖直位移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4067175" y="5876925"/>
            <a:ext cx="1585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y= a x</a:t>
            </a:r>
            <a:r>
              <a:rPr lang="en-US" altLang="zh-CN" sz="3600" baseline="30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1854200" y="692150"/>
            <a:ext cx="5689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请同学们动手实验，并将测得的数据填入下面的表格。</a:t>
            </a: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6516688" y="5589588"/>
            <a:ext cx="1873250" cy="588962"/>
          </a:xfrm>
          <a:prstGeom prst="rect">
            <a:avLst/>
          </a:prstGeom>
          <a:solidFill>
            <a:schemeClr val="bg2">
              <a:alpha val="49001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数据处理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116013" y="404813"/>
            <a:ext cx="4608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</a:rPr>
              <a:t>分析实验误差的来源：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38200" y="1401763"/>
            <a:ext cx="6983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、如何保证小球的运动是平抛运动？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2</a:t>
            </a:r>
            <a:r>
              <a:rPr lang="zh-CN" altLang="en-US" sz="3200" b="1">
                <a:solidFill>
                  <a:schemeClr val="bg1"/>
                </a:solidFill>
              </a:rPr>
              <a:t>、如何保证小球每一次都以相同的速度水平抛出？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38200" y="3641725"/>
            <a:ext cx="6983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zh-CN" altLang="en-US" sz="3200" b="1">
                <a:solidFill>
                  <a:schemeClr val="bg1"/>
                </a:solidFill>
              </a:rPr>
              <a:t>、如何确定小球平抛的初始位置？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62000" y="4508500"/>
            <a:ext cx="834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、斜槽和小球的摩擦是否会增加实验误差？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4925" y="1701800"/>
            <a:ext cx="793750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FF00"/>
                </a:solidFill>
              </a:rPr>
              <a:t>误差分析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  <p:bldP spid="204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00113" y="112713"/>
            <a:ext cx="2757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</a:rPr>
              <a:t>误差分析：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47700" y="836613"/>
            <a:ext cx="8245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、应保持斜槽末端的切线水平，钉有坐标纸的木板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     竖直，并使小球的运动靠近坐标纸但不 接触；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4213" y="2560638"/>
            <a:ext cx="82438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、小球每次必须从斜槽上同一位置无初速度滚下，  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     在斜槽上释 放小球的高度应适当；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4213" y="4292600"/>
            <a:ext cx="52593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、坐标原点（小球做平抛运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     动的起点）不是槽口的端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     点，应是小球在槽口时球   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     心在木板上的水平投影点。 </a:t>
            </a:r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5435600" y="4076700"/>
            <a:ext cx="3171825" cy="9937750"/>
            <a:chOff x="3848" y="2659"/>
            <a:chExt cx="1998" cy="6260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3848" y="2659"/>
              <a:ext cx="1982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3945" y="3174"/>
              <a:ext cx="1161" cy="494"/>
              <a:chOff x="3216" y="2448"/>
              <a:chExt cx="1748" cy="801"/>
            </a:xfrm>
          </p:grpSpPr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4204" y="3243"/>
                <a:ext cx="760" cy="0"/>
              </a:xfrm>
              <a:prstGeom prst="line">
                <a:avLst/>
              </a:prstGeom>
              <a:noFill/>
              <a:ln w="193675">
                <a:solidFill>
                  <a:srgbClr val="CC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4" name="Freeform 10"/>
              <p:cNvSpPr>
                <a:spLocks/>
              </p:cNvSpPr>
              <p:nvPr/>
            </p:nvSpPr>
            <p:spPr bwMode="auto">
              <a:xfrm>
                <a:off x="3216" y="2448"/>
                <a:ext cx="1020" cy="801"/>
              </a:xfrm>
              <a:custGeom>
                <a:avLst/>
                <a:gdLst>
                  <a:gd name="T0" fmla="*/ 0 w 1020"/>
                  <a:gd name="T1" fmla="*/ 0 h 801"/>
                  <a:gd name="T2" fmla="*/ 316 w 1020"/>
                  <a:gd name="T3" fmla="*/ 415 h 801"/>
                  <a:gd name="T4" fmla="*/ 672 w 1020"/>
                  <a:gd name="T5" fmla="*/ 703 h 801"/>
                  <a:gd name="T6" fmla="*/ 1020 w 1020"/>
                  <a:gd name="T7" fmla="*/ 801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0" h="801">
                    <a:moveTo>
                      <a:pt x="0" y="0"/>
                    </a:moveTo>
                    <a:cubicBezTo>
                      <a:pt x="53" y="69"/>
                      <a:pt x="204" y="298"/>
                      <a:pt x="316" y="415"/>
                    </a:cubicBezTo>
                    <a:cubicBezTo>
                      <a:pt x="428" y="532"/>
                      <a:pt x="555" y="639"/>
                      <a:pt x="672" y="703"/>
                    </a:cubicBezTo>
                    <a:cubicBezTo>
                      <a:pt x="789" y="767"/>
                      <a:pt x="948" y="781"/>
                      <a:pt x="1020" y="801"/>
                    </a:cubicBezTo>
                  </a:path>
                </a:pathLst>
              </a:custGeom>
              <a:noFill/>
              <a:ln w="180975" cap="flat" cmpd="sng">
                <a:solidFill>
                  <a:srgbClr val="CC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5" name="Oval 11"/>
            <p:cNvSpPr>
              <a:spLocks noChangeAspect="1" noChangeArrowheads="1"/>
            </p:cNvSpPr>
            <p:nvPr/>
          </p:nvSpPr>
          <p:spPr bwMode="auto">
            <a:xfrm>
              <a:off x="4942" y="3276"/>
              <a:ext cx="319" cy="31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16" name="Group 12"/>
            <p:cNvGrpSpPr>
              <a:grpSpLocks/>
            </p:cNvGrpSpPr>
            <p:nvPr/>
          </p:nvGrpSpPr>
          <p:grpSpPr bwMode="auto">
            <a:xfrm>
              <a:off x="5084" y="3118"/>
              <a:ext cx="48" cy="918"/>
              <a:chOff x="4824" y="2688"/>
              <a:chExt cx="48" cy="1008"/>
            </a:xfrm>
          </p:grpSpPr>
          <p:sp>
            <p:nvSpPr>
              <p:cNvPr id="21517" name="Oval 13"/>
              <p:cNvSpPr>
                <a:spLocks noChangeAspect="1" noChangeArrowheads="1"/>
              </p:cNvSpPr>
              <p:nvPr/>
            </p:nvSpPr>
            <p:spPr bwMode="auto">
              <a:xfrm>
                <a:off x="4824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" name="Oval 14"/>
              <p:cNvSpPr>
                <a:spLocks noChangeAspect="1" noChangeArrowheads="1"/>
              </p:cNvSpPr>
              <p:nvPr/>
            </p:nvSpPr>
            <p:spPr bwMode="auto">
              <a:xfrm>
                <a:off x="4824" y="32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>
                <a:off x="4848" y="268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20" name="Arc 16"/>
            <p:cNvSpPr>
              <a:spLocks/>
            </p:cNvSpPr>
            <p:nvPr/>
          </p:nvSpPr>
          <p:spPr bwMode="auto">
            <a:xfrm>
              <a:off x="5111" y="3445"/>
              <a:ext cx="735" cy="54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7810"/>
                <a:gd name="T1" fmla="*/ 0 h 21600"/>
                <a:gd name="T2" fmla="*/ 7810 w 7810"/>
                <a:gd name="T3" fmla="*/ 1461 h 21600"/>
                <a:gd name="T4" fmla="*/ 0 w 781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10" h="21600" fill="none" extrusionOk="0">
                  <a:moveTo>
                    <a:pt x="-1" y="0"/>
                  </a:moveTo>
                  <a:cubicBezTo>
                    <a:pt x="2671" y="0"/>
                    <a:pt x="5319" y="495"/>
                    <a:pt x="7809" y="1461"/>
                  </a:cubicBezTo>
                </a:path>
                <a:path w="7810" h="21600" stroke="0" extrusionOk="0">
                  <a:moveTo>
                    <a:pt x="-1" y="0"/>
                  </a:moveTo>
                  <a:cubicBezTo>
                    <a:pt x="2671" y="0"/>
                    <a:pt x="5319" y="495"/>
                    <a:pt x="7809" y="14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4822" y="313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5110" y="353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O</a:t>
              </a: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</a:rPr>
                <a:t>′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12800" y="136525"/>
            <a:ext cx="4389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</a:rPr>
              <a:t>三、实验探究扩展</a:t>
            </a:r>
            <a:r>
              <a:rPr lang="zh-CN" altLang="en-US" sz="40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779838" y="1854200"/>
            <a:ext cx="3240087" cy="4103688"/>
            <a:chOff x="2154" y="346"/>
            <a:chExt cx="2041" cy="3492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2196" y="569"/>
              <a:ext cx="854" cy="55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3" name="Freeform 5"/>
            <p:cNvSpPr>
              <a:spLocks/>
            </p:cNvSpPr>
            <p:nvPr/>
          </p:nvSpPr>
          <p:spPr bwMode="auto">
            <a:xfrm>
              <a:off x="2154" y="1084"/>
              <a:ext cx="954" cy="1011"/>
            </a:xfrm>
            <a:custGeom>
              <a:avLst/>
              <a:gdLst>
                <a:gd name="T0" fmla="*/ 728 w 1165"/>
                <a:gd name="T1" fmla="*/ 1206 h 1236"/>
                <a:gd name="T2" fmla="*/ 725 w 1165"/>
                <a:gd name="T3" fmla="*/ 984 h 1236"/>
                <a:gd name="T4" fmla="*/ 725 w 1165"/>
                <a:gd name="T5" fmla="*/ 864 h 1236"/>
                <a:gd name="T6" fmla="*/ 806 w 1165"/>
                <a:gd name="T7" fmla="*/ 852 h 1236"/>
                <a:gd name="T8" fmla="*/ 875 w 1165"/>
                <a:gd name="T9" fmla="*/ 855 h 1236"/>
                <a:gd name="T10" fmla="*/ 1061 w 1165"/>
                <a:gd name="T11" fmla="*/ 792 h 1236"/>
                <a:gd name="T12" fmla="*/ 1088 w 1165"/>
                <a:gd name="T13" fmla="*/ 327 h 1236"/>
                <a:gd name="T14" fmla="*/ 1094 w 1165"/>
                <a:gd name="T15" fmla="*/ 120 h 1236"/>
                <a:gd name="T16" fmla="*/ 1091 w 1165"/>
                <a:gd name="T17" fmla="*/ 45 h 1236"/>
                <a:gd name="T18" fmla="*/ 1010 w 1165"/>
                <a:gd name="T19" fmla="*/ 48 h 1236"/>
                <a:gd name="T20" fmla="*/ 158 w 1165"/>
                <a:gd name="T21" fmla="*/ 42 h 1236"/>
                <a:gd name="T22" fmla="*/ 59 w 1165"/>
                <a:gd name="T23" fmla="*/ 54 h 1236"/>
                <a:gd name="T24" fmla="*/ 59 w 1165"/>
                <a:gd name="T25" fmla="*/ 366 h 1236"/>
                <a:gd name="T26" fmla="*/ 56 w 1165"/>
                <a:gd name="T27" fmla="*/ 681 h 1236"/>
                <a:gd name="T28" fmla="*/ 86 w 1165"/>
                <a:gd name="T29" fmla="*/ 786 h 1236"/>
                <a:gd name="T30" fmla="*/ 152 w 1165"/>
                <a:gd name="T31" fmla="*/ 837 h 1236"/>
                <a:gd name="T32" fmla="*/ 227 w 1165"/>
                <a:gd name="T33" fmla="*/ 846 h 1236"/>
                <a:gd name="T34" fmla="*/ 371 w 1165"/>
                <a:gd name="T35" fmla="*/ 843 h 1236"/>
                <a:gd name="T36" fmla="*/ 413 w 1165"/>
                <a:gd name="T37" fmla="*/ 879 h 1236"/>
                <a:gd name="T38" fmla="*/ 428 w 1165"/>
                <a:gd name="T39" fmla="*/ 1182 h 1236"/>
                <a:gd name="T40" fmla="*/ 731 w 1165"/>
                <a:gd name="T41" fmla="*/ 1203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5" h="1236">
                  <a:moveTo>
                    <a:pt x="728" y="1206"/>
                  </a:moveTo>
                  <a:cubicBezTo>
                    <a:pt x="728" y="1170"/>
                    <a:pt x="725" y="1041"/>
                    <a:pt x="725" y="984"/>
                  </a:cubicBezTo>
                  <a:cubicBezTo>
                    <a:pt x="725" y="927"/>
                    <a:pt x="712" y="886"/>
                    <a:pt x="725" y="864"/>
                  </a:cubicBezTo>
                  <a:cubicBezTo>
                    <a:pt x="738" y="842"/>
                    <a:pt x="781" y="854"/>
                    <a:pt x="806" y="852"/>
                  </a:cubicBezTo>
                  <a:cubicBezTo>
                    <a:pt x="831" y="850"/>
                    <a:pt x="833" y="865"/>
                    <a:pt x="875" y="855"/>
                  </a:cubicBezTo>
                  <a:cubicBezTo>
                    <a:pt x="917" y="845"/>
                    <a:pt x="1026" y="880"/>
                    <a:pt x="1061" y="792"/>
                  </a:cubicBezTo>
                  <a:cubicBezTo>
                    <a:pt x="1096" y="704"/>
                    <a:pt x="1083" y="439"/>
                    <a:pt x="1088" y="327"/>
                  </a:cubicBezTo>
                  <a:cubicBezTo>
                    <a:pt x="1093" y="215"/>
                    <a:pt x="1093" y="167"/>
                    <a:pt x="1094" y="120"/>
                  </a:cubicBezTo>
                  <a:cubicBezTo>
                    <a:pt x="1095" y="73"/>
                    <a:pt x="1105" y="57"/>
                    <a:pt x="1091" y="45"/>
                  </a:cubicBezTo>
                  <a:cubicBezTo>
                    <a:pt x="1077" y="33"/>
                    <a:pt x="1165" y="48"/>
                    <a:pt x="1010" y="48"/>
                  </a:cubicBezTo>
                  <a:cubicBezTo>
                    <a:pt x="855" y="48"/>
                    <a:pt x="316" y="41"/>
                    <a:pt x="158" y="42"/>
                  </a:cubicBezTo>
                  <a:cubicBezTo>
                    <a:pt x="0" y="43"/>
                    <a:pt x="75" y="0"/>
                    <a:pt x="59" y="54"/>
                  </a:cubicBezTo>
                  <a:cubicBezTo>
                    <a:pt x="43" y="108"/>
                    <a:pt x="59" y="262"/>
                    <a:pt x="59" y="366"/>
                  </a:cubicBezTo>
                  <a:cubicBezTo>
                    <a:pt x="59" y="470"/>
                    <a:pt x="51" y="611"/>
                    <a:pt x="56" y="681"/>
                  </a:cubicBezTo>
                  <a:cubicBezTo>
                    <a:pt x="61" y="751"/>
                    <a:pt x="70" y="760"/>
                    <a:pt x="86" y="786"/>
                  </a:cubicBezTo>
                  <a:cubicBezTo>
                    <a:pt x="102" y="812"/>
                    <a:pt x="128" y="827"/>
                    <a:pt x="152" y="837"/>
                  </a:cubicBezTo>
                  <a:cubicBezTo>
                    <a:pt x="176" y="847"/>
                    <a:pt x="191" y="845"/>
                    <a:pt x="227" y="846"/>
                  </a:cubicBezTo>
                  <a:cubicBezTo>
                    <a:pt x="263" y="847"/>
                    <a:pt x="340" y="838"/>
                    <a:pt x="371" y="843"/>
                  </a:cubicBezTo>
                  <a:cubicBezTo>
                    <a:pt x="402" y="848"/>
                    <a:pt x="404" y="823"/>
                    <a:pt x="413" y="879"/>
                  </a:cubicBezTo>
                  <a:cubicBezTo>
                    <a:pt x="422" y="935"/>
                    <a:pt x="375" y="1128"/>
                    <a:pt x="428" y="1182"/>
                  </a:cubicBezTo>
                  <a:cubicBezTo>
                    <a:pt x="481" y="1236"/>
                    <a:pt x="668" y="1199"/>
                    <a:pt x="731" y="1203"/>
                  </a:cubicBez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 flipV="1">
              <a:off x="2490" y="1827"/>
              <a:ext cx="261" cy="346"/>
            </a:xfrm>
            <a:custGeom>
              <a:avLst/>
              <a:gdLst>
                <a:gd name="G0" fmla="+- 2852 0 0"/>
                <a:gd name="G1" fmla="+- 21600 0 2852"/>
                <a:gd name="G2" fmla="*/ 2852 1 2"/>
                <a:gd name="G3" fmla="+- 21600 0 G2"/>
                <a:gd name="G4" fmla="+/ 2852 21600 2"/>
                <a:gd name="G5" fmla="+/ G1 0 2"/>
                <a:gd name="G6" fmla="*/ 21600 21600 2852"/>
                <a:gd name="G7" fmla="*/ G6 1 2"/>
                <a:gd name="G8" fmla="+- 21600 0 G7"/>
                <a:gd name="G9" fmla="*/ 21600 1 2"/>
                <a:gd name="G10" fmla="+- 2852 0 G9"/>
                <a:gd name="G11" fmla="?: G10 G8 0"/>
                <a:gd name="G12" fmla="?: G10 G7 21600"/>
                <a:gd name="T0" fmla="*/ 20174 w 21600"/>
                <a:gd name="T1" fmla="*/ 10800 h 21600"/>
                <a:gd name="T2" fmla="*/ 10800 w 21600"/>
                <a:gd name="T3" fmla="*/ 21600 h 21600"/>
                <a:gd name="T4" fmla="*/ 1426 w 21600"/>
                <a:gd name="T5" fmla="*/ 10800 h 21600"/>
                <a:gd name="T6" fmla="*/ 10800 w 21600"/>
                <a:gd name="T7" fmla="*/ 0 h 21600"/>
                <a:gd name="T8" fmla="*/ 3226 w 21600"/>
                <a:gd name="T9" fmla="*/ 3226 h 21600"/>
                <a:gd name="T10" fmla="*/ 18374 w 21600"/>
                <a:gd name="T11" fmla="*/ 1837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852" y="21600"/>
                  </a:lnTo>
                  <a:lnTo>
                    <a:pt x="18748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35" name="Group 7"/>
            <p:cNvGrpSpPr>
              <a:grpSpLocks/>
            </p:cNvGrpSpPr>
            <p:nvPr/>
          </p:nvGrpSpPr>
          <p:grpSpPr bwMode="auto">
            <a:xfrm>
              <a:off x="2196" y="346"/>
              <a:ext cx="854" cy="1741"/>
              <a:chOff x="3016" y="935"/>
              <a:chExt cx="1043" cy="2127"/>
            </a:xfrm>
          </p:grpSpPr>
          <p:sp>
            <p:nvSpPr>
              <p:cNvPr id="22536" name="Arc 8"/>
              <p:cNvSpPr>
                <a:spLocks/>
              </p:cNvSpPr>
              <p:nvPr/>
            </p:nvSpPr>
            <p:spPr bwMode="auto">
              <a:xfrm rot="-5400000">
                <a:off x="2993" y="958"/>
                <a:ext cx="182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Arc 9"/>
              <p:cNvSpPr>
                <a:spLocks/>
              </p:cNvSpPr>
              <p:nvPr/>
            </p:nvSpPr>
            <p:spPr bwMode="auto">
              <a:xfrm rot="5400000" flipH="1">
                <a:off x="3900" y="958"/>
                <a:ext cx="182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zh-CN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22538" name="Arc 10"/>
              <p:cNvSpPr>
                <a:spLocks/>
              </p:cNvSpPr>
              <p:nvPr/>
            </p:nvSpPr>
            <p:spPr bwMode="auto">
              <a:xfrm rot="5400000" flipV="1">
                <a:off x="2993" y="2527"/>
                <a:ext cx="182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9" name="Arc 11"/>
              <p:cNvSpPr>
                <a:spLocks/>
              </p:cNvSpPr>
              <p:nvPr/>
            </p:nvSpPr>
            <p:spPr bwMode="auto">
              <a:xfrm rot="-5400000" flipH="1" flipV="1">
                <a:off x="3900" y="2539"/>
                <a:ext cx="182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12"/>
              <p:cNvSpPr>
                <a:spLocks noChangeShapeType="1"/>
              </p:cNvSpPr>
              <p:nvPr/>
            </p:nvSpPr>
            <p:spPr bwMode="auto">
              <a:xfrm>
                <a:off x="3152" y="935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>
                <a:off x="3016" y="1117"/>
                <a:ext cx="0" cy="140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0" cy="140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Freeform 15"/>
              <p:cNvSpPr>
                <a:spLocks/>
              </p:cNvSpPr>
              <p:nvPr/>
            </p:nvSpPr>
            <p:spPr bwMode="auto">
              <a:xfrm>
                <a:off x="3149" y="2686"/>
                <a:ext cx="547" cy="364"/>
              </a:xfrm>
              <a:custGeom>
                <a:avLst/>
                <a:gdLst>
                  <a:gd name="T0" fmla="*/ 0 w 547"/>
                  <a:gd name="T1" fmla="*/ 0 h 364"/>
                  <a:gd name="T2" fmla="*/ 230 w 547"/>
                  <a:gd name="T3" fmla="*/ 2 h 364"/>
                  <a:gd name="T4" fmla="*/ 229 w 547"/>
                  <a:gd name="T5" fmla="*/ 364 h 364"/>
                  <a:gd name="T6" fmla="*/ 547 w 547"/>
                  <a:gd name="T7" fmla="*/ 36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7" h="364">
                    <a:moveTo>
                      <a:pt x="0" y="0"/>
                    </a:moveTo>
                    <a:lnTo>
                      <a:pt x="230" y="2"/>
                    </a:lnTo>
                    <a:lnTo>
                      <a:pt x="229" y="364"/>
                    </a:lnTo>
                    <a:lnTo>
                      <a:pt x="547" y="362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Freeform 16"/>
              <p:cNvSpPr>
                <a:spLocks/>
              </p:cNvSpPr>
              <p:nvPr/>
            </p:nvSpPr>
            <p:spPr bwMode="auto">
              <a:xfrm flipH="1">
                <a:off x="3696" y="2699"/>
                <a:ext cx="232" cy="363"/>
              </a:xfrm>
              <a:custGeom>
                <a:avLst/>
                <a:gdLst>
                  <a:gd name="T0" fmla="*/ 0 w 277"/>
                  <a:gd name="T1" fmla="*/ 0 h 363"/>
                  <a:gd name="T2" fmla="*/ 277 w 277"/>
                  <a:gd name="T3" fmla="*/ 2 h 363"/>
                  <a:gd name="T4" fmla="*/ 272 w 277"/>
                  <a:gd name="T5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7" h="363">
                    <a:moveTo>
                      <a:pt x="0" y="0"/>
                    </a:moveTo>
                    <a:lnTo>
                      <a:pt x="277" y="2"/>
                    </a:lnTo>
                    <a:lnTo>
                      <a:pt x="272" y="363"/>
                    </a:lnTo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/>
          </p:nvGrpSpPr>
          <p:grpSpPr bwMode="auto">
            <a:xfrm>
              <a:off x="2526" y="1006"/>
              <a:ext cx="39" cy="1592"/>
              <a:chOff x="3446" y="1746"/>
              <a:chExt cx="48" cy="1945"/>
            </a:xfrm>
          </p:grpSpPr>
          <p:sp>
            <p:nvSpPr>
              <p:cNvPr id="22546" name="Rectangle 18"/>
              <p:cNvSpPr>
                <a:spLocks noChangeArrowheads="1"/>
              </p:cNvSpPr>
              <p:nvPr/>
            </p:nvSpPr>
            <p:spPr bwMode="auto">
              <a:xfrm>
                <a:off x="3448" y="1746"/>
                <a:ext cx="46" cy="99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/>
            </p:nvSpPr>
            <p:spPr bwMode="auto">
              <a:xfrm>
                <a:off x="3446" y="3170"/>
                <a:ext cx="46" cy="5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2548" name="AutoShape 20"/>
            <p:cNvSpPr>
              <a:spLocks noChangeArrowheads="1"/>
            </p:cNvSpPr>
            <p:nvPr/>
          </p:nvSpPr>
          <p:spPr bwMode="auto">
            <a:xfrm flipV="1">
              <a:off x="2644" y="2388"/>
              <a:ext cx="112" cy="112"/>
            </a:xfrm>
            <a:custGeom>
              <a:avLst/>
              <a:gdLst>
                <a:gd name="G0" fmla="+- 21600 0 0"/>
                <a:gd name="G1" fmla="+- 1429 0 0"/>
                <a:gd name="G2" fmla="+- 12158 0 1429"/>
                <a:gd name="G3" fmla="+- G2 0 1429"/>
                <a:gd name="G4" fmla="*/ G3 32768 32059"/>
                <a:gd name="G5" fmla="*/ G4 1 2"/>
                <a:gd name="G6" fmla="+- 21600 0 21600"/>
                <a:gd name="G7" fmla="*/ G6 1429 6079"/>
                <a:gd name="G8" fmla="+- G7 21600 0"/>
                <a:gd name="T0" fmla="*/ 21600 w 21600"/>
                <a:gd name="T1" fmla="*/ 0 h 21600"/>
                <a:gd name="T2" fmla="*/ 21600 w 21600"/>
                <a:gd name="T3" fmla="*/ 12158 h 21600"/>
                <a:gd name="T4" fmla="*/ 4753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21600" y="0"/>
                  </a:lnTo>
                  <a:lnTo>
                    <a:pt x="21600" y="1429"/>
                  </a:lnTo>
                  <a:lnTo>
                    <a:pt x="12427" y="1429"/>
                  </a:lnTo>
                  <a:cubicBezTo>
                    <a:pt x="5564" y="1429"/>
                    <a:pt x="0" y="6233"/>
                    <a:pt x="0" y="12158"/>
                  </a:cubicBezTo>
                  <a:lnTo>
                    <a:pt x="0" y="21600"/>
                  </a:lnTo>
                  <a:lnTo>
                    <a:pt x="9506" y="21600"/>
                  </a:lnTo>
                  <a:lnTo>
                    <a:pt x="9506" y="12158"/>
                  </a:lnTo>
                  <a:cubicBezTo>
                    <a:pt x="9506" y="11369"/>
                    <a:pt x="10814" y="10729"/>
                    <a:pt x="12427" y="10729"/>
                  </a:cubicBezTo>
                  <a:lnTo>
                    <a:pt x="21600" y="10729"/>
                  </a:lnTo>
                  <a:lnTo>
                    <a:pt x="21600" y="12158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2649" y="2176"/>
              <a:ext cx="38" cy="222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2651" y="1395"/>
              <a:ext cx="38" cy="42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Freeform 23"/>
            <p:cNvSpPr>
              <a:spLocks/>
            </p:cNvSpPr>
            <p:nvPr/>
          </p:nvSpPr>
          <p:spPr bwMode="auto">
            <a:xfrm>
              <a:off x="2762" y="2467"/>
              <a:ext cx="1433" cy="1371"/>
            </a:xfrm>
            <a:custGeom>
              <a:avLst/>
              <a:gdLst>
                <a:gd name="T0" fmla="*/ 0 w 1536"/>
                <a:gd name="T1" fmla="*/ 1 h 1439"/>
                <a:gd name="T2" fmla="*/ 264 w 1536"/>
                <a:gd name="T3" fmla="*/ 11 h 1439"/>
                <a:gd name="T4" fmla="*/ 531 w 1536"/>
                <a:gd name="T5" fmla="*/ 65 h 1439"/>
                <a:gd name="T6" fmla="*/ 792 w 1536"/>
                <a:gd name="T7" fmla="*/ 191 h 1439"/>
                <a:gd name="T8" fmla="*/ 1068 w 1536"/>
                <a:gd name="T9" fmla="*/ 431 h 1439"/>
                <a:gd name="T10" fmla="*/ 1332 w 1536"/>
                <a:gd name="T11" fmla="*/ 863 h 1439"/>
                <a:gd name="T12" fmla="*/ 1536 w 1536"/>
                <a:gd name="T1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6" h="1439">
                  <a:moveTo>
                    <a:pt x="0" y="1"/>
                  </a:moveTo>
                  <a:cubicBezTo>
                    <a:pt x="44" y="3"/>
                    <a:pt x="176" y="0"/>
                    <a:pt x="264" y="11"/>
                  </a:cubicBezTo>
                  <a:cubicBezTo>
                    <a:pt x="352" y="22"/>
                    <a:pt x="443" y="35"/>
                    <a:pt x="531" y="65"/>
                  </a:cubicBezTo>
                  <a:cubicBezTo>
                    <a:pt x="619" y="95"/>
                    <a:pt x="703" y="130"/>
                    <a:pt x="792" y="191"/>
                  </a:cubicBezTo>
                  <a:cubicBezTo>
                    <a:pt x="881" y="252"/>
                    <a:pt x="978" y="319"/>
                    <a:pt x="1068" y="431"/>
                  </a:cubicBezTo>
                  <a:cubicBezTo>
                    <a:pt x="1158" y="543"/>
                    <a:pt x="1254" y="695"/>
                    <a:pt x="1332" y="863"/>
                  </a:cubicBezTo>
                  <a:cubicBezTo>
                    <a:pt x="1410" y="1031"/>
                    <a:pt x="1494" y="1319"/>
                    <a:pt x="1536" y="1439"/>
                  </a:cubicBezTo>
                </a:path>
              </a:pathLst>
            </a:custGeom>
            <a:noFill/>
            <a:ln w="76200" cmpd="sng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2" name="Group 24"/>
            <p:cNvGrpSpPr>
              <a:grpSpLocks/>
            </p:cNvGrpSpPr>
            <p:nvPr/>
          </p:nvGrpSpPr>
          <p:grpSpPr bwMode="auto">
            <a:xfrm>
              <a:off x="2647" y="2194"/>
              <a:ext cx="177" cy="167"/>
              <a:chOff x="3243" y="2296"/>
              <a:chExt cx="216" cy="204"/>
            </a:xfrm>
          </p:grpSpPr>
          <p:sp>
            <p:nvSpPr>
              <p:cNvPr id="22553" name="Rectangle 25"/>
              <p:cNvSpPr>
                <a:spLocks noChangeArrowheads="1"/>
              </p:cNvSpPr>
              <p:nvPr/>
            </p:nvSpPr>
            <p:spPr bwMode="auto">
              <a:xfrm>
                <a:off x="3243" y="2376"/>
                <a:ext cx="15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4" name="AutoShape 26"/>
              <p:cNvSpPr>
                <a:spLocks noChangeArrowheads="1"/>
              </p:cNvSpPr>
              <p:nvPr/>
            </p:nvSpPr>
            <p:spPr bwMode="auto">
              <a:xfrm rot="-5400000">
                <a:off x="3323" y="2364"/>
                <a:ext cx="204" cy="68"/>
              </a:xfrm>
              <a:prstGeom prst="roundRect">
                <a:avLst>
                  <a:gd name="adj" fmla="val 42856"/>
                </a:avLst>
              </a:prstGeom>
              <a:gradFill rotWithShape="1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0"/>
                      <a:invGamma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555" name="Group 27"/>
          <p:cNvGrpSpPr>
            <a:grpSpLocks/>
          </p:cNvGrpSpPr>
          <p:nvPr/>
        </p:nvGrpSpPr>
        <p:grpSpPr bwMode="auto">
          <a:xfrm>
            <a:off x="4716463" y="4119563"/>
            <a:ext cx="2743200" cy="2603500"/>
            <a:chOff x="2928" y="1912"/>
            <a:chExt cx="1728" cy="1640"/>
          </a:xfrm>
        </p:grpSpPr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2928" y="1912"/>
              <a:ext cx="1728" cy="1640"/>
            </a:xfrm>
            <a:prstGeom prst="rect">
              <a:avLst/>
            </a:prstGeom>
            <a:solidFill>
              <a:srgbClr val="FFFFFF">
                <a:alpha val="6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2928" y="20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2928" y="2112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2928" y="2208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2928" y="2304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2928" y="2400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2928" y="2496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2928" y="2592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928" y="2688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>
              <a:off x="2928" y="2784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2928" y="2880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2928" y="2976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2928" y="3072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>
              <a:off x="2928" y="3168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2928" y="3264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2928" y="3360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2928" y="3456"/>
              <a:ext cx="1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2928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3024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3120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>
              <a:off x="3216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3312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>
              <a:off x="3408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3504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3600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>
              <a:off x="3696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3792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>
              <a:off x="3888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>
              <a:off x="3984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>
              <a:off x="4080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>
              <a:off x="4176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4272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4368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>
              <a:off x="4464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>
              <a:off x="4560" y="192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684213" y="1066800"/>
            <a:ext cx="6929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</a:rPr>
              <a:t>其它研究平抛运动的实验方案</a:t>
            </a:r>
            <a:r>
              <a:rPr lang="zh-CN" altLang="en-US" sz="4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55" decel="1000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155" decel="100000"/>
                                        <p:tgtEl>
                                          <p:spTgt spid="2255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1155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1155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4311650" y="1493838"/>
            <a:ext cx="4530725" cy="3530600"/>
            <a:chOff x="2716" y="941"/>
            <a:chExt cx="2854" cy="2224"/>
          </a:xfrm>
        </p:grpSpPr>
        <p:sp>
          <p:nvSpPr>
            <p:cNvPr id="23555" name="Line 3"/>
            <p:cNvSpPr>
              <a:spLocks noChangeShapeType="1"/>
            </p:cNvSpPr>
            <p:nvPr/>
          </p:nvSpPr>
          <p:spPr bwMode="auto">
            <a:xfrm rot="-130293">
              <a:off x="2716" y="1272"/>
              <a:ext cx="2841" cy="7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auto">
            <a:xfrm rot="-130293">
              <a:off x="3017" y="1471"/>
              <a:ext cx="2091" cy="1694"/>
            </a:xfrm>
            <a:custGeom>
              <a:avLst/>
              <a:gdLst>
                <a:gd name="T0" fmla="*/ 0 w 1280"/>
                <a:gd name="T1" fmla="*/ 0 h 1280"/>
                <a:gd name="T2" fmla="*/ 160 w 1280"/>
                <a:gd name="T3" fmla="*/ 20 h 1280"/>
                <a:gd name="T4" fmla="*/ 320 w 1280"/>
                <a:gd name="T5" fmla="*/ 80 h 1280"/>
                <a:gd name="T6" fmla="*/ 480 w 1280"/>
                <a:gd name="T7" fmla="*/ 180 h 1280"/>
                <a:gd name="T8" fmla="*/ 640 w 1280"/>
                <a:gd name="T9" fmla="*/ 320 h 1280"/>
                <a:gd name="T10" fmla="*/ 800 w 1280"/>
                <a:gd name="T11" fmla="*/ 500 h 1280"/>
                <a:gd name="T12" fmla="*/ 960 w 1280"/>
                <a:gd name="T13" fmla="*/ 720 h 1280"/>
                <a:gd name="T14" fmla="*/ 1120 w 1280"/>
                <a:gd name="T15" fmla="*/ 980 h 1280"/>
                <a:gd name="T16" fmla="*/ 1280 w 1280"/>
                <a:gd name="T17" fmla="*/ 1280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0" h="1280">
                  <a:moveTo>
                    <a:pt x="0" y="0"/>
                  </a:moveTo>
                  <a:cubicBezTo>
                    <a:pt x="53" y="3"/>
                    <a:pt x="107" y="7"/>
                    <a:pt x="160" y="20"/>
                  </a:cubicBezTo>
                  <a:cubicBezTo>
                    <a:pt x="213" y="33"/>
                    <a:pt x="267" y="53"/>
                    <a:pt x="320" y="80"/>
                  </a:cubicBezTo>
                  <a:cubicBezTo>
                    <a:pt x="373" y="107"/>
                    <a:pt x="427" y="140"/>
                    <a:pt x="480" y="180"/>
                  </a:cubicBezTo>
                  <a:cubicBezTo>
                    <a:pt x="533" y="220"/>
                    <a:pt x="587" y="267"/>
                    <a:pt x="640" y="320"/>
                  </a:cubicBezTo>
                  <a:cubicBezTo>
                    <a:pt x="693" y="373"/>
                    <a:pt x="747" y="433"/>
                    <a:pt x="800" y="500"/>
                  </a:cubicBezTo>
                  <a:cubicBezTo>
                    <a:pt x="853" y="567"/>
                    <a:pt x="907" y="640"/>
                    <a:pt x="960" y="720"/>
                  </a:cubicBezTo>
                  <a:cubicBezTo>
                    <a:pt x="1013" y="800"/>
                    <a:pt x="1067" y="887"/>
                    <a:pt x="1120" y="980"/>
                  </a:cubicBezTo>
                  <a:cubicBezTo>
                    <a:pt x="1173" y="1073"/>
                    <a:pt x="1226" y="1176"/>
                    <a:pt x="1280" y="1280"/>
                  </a:cubicBez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4921" y="941"/>
              <a:ext cx="649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</a:rPr>
                <a:t>          </a:t>
              </a:r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4851400" y="1989138"/>
            <a:ext cx="3536950" cy="3489325"/>
            <a:chOff x="3056" y="1296"/>
            <a:chExt cx="2148" cy="2198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171" y="3105"/>
              <a:ext cx="203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endParaRPr lang="zh-CN" altLang="zh-CN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3502" y="1406"/>
              <a:ext cx="0" cy="172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069" y="1393"/>
              <a:ext cx="0" cy="17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4663" y="1379"/>
              <a:ext cx="0" cy="172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 rot="-5400000">
              <a:off x="3981" y="828"/>
              <a:ext cx="0" cy="16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rot="-5400000">
              <a:off x="3981" y="1176"/>
              <a:ext cx="0" cy="16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rot="-5400000">
              <a:off x="4108" y="1779"/>
              <a:ext cx="0" cy="16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3600" y="1296"/>
              <a:ext cx="69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solidFill>
                  <a:schemeClr val="bg1"/>
                </a:solidFill>
              </a:endParaRP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4217" y="1310"/>
              <a:ext cx="69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solidFill>
                  <a:schemeClr val="bg1"/>
                </a:solidFill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3082" y="1564"/>
              <a:ext cx="69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lang="en-US" altLang="zh-CN" sz="32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3200">
                <a:solidFill>
                  <a:schemeClr val="bg1"/>
                </a:solidFill>
              </a:endParaRP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3056" y="2127"/>
              <a:ext cx="69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lang="en-US" altLang="zh-CN" sz="32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3200">
                <a:solidFill>
                  <a:schemeClr val="bg1"/>
                </a:solidFill>
              </a:endParaRPr>
            </a:p>
          </p:txBody>
        </p:sp>
      </p:grp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838200" y="333375"/>
            <a:ext cx="75612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</a:rPr>
              <a:t>探究：</a:t>
            </a:r>
            <a:r>
              <a:rPr lang="zh-CN" altLang="en-US" sz="3200" b="1">
                <a:solidFill>
                  <a:schemeClr val="bg1"/>
                </a:solidFill>
              </a:rPr>
              <a:t>若初始位置不知道，能否求出平抛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           的初速度呢？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85800" y="1844675"/>
            <a:ext cx="3454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取两段相等的水平位移，则两段时间相同。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57200" y="3514725"/>
            <a:ext cx="43307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由</a:t>
            </a:r>
            <a:r>
              <a:rPr lang="en-US" altLang="zh-CN" sz="3200" b="1">
                <a:solidFill>
                  <a:schemeClr val="bg1"/>
                </a:solidFill>
              </a:rPr>
              <a:t>y</a:t>
            </a:r>
            <a:r>
              <a:rPr lang="en-US" altLang="zh-CN" sz="3200" b="1" baseline="-25000">
                <a:solidFill>
                  <a:schemeClr val="bg1"/>
                </a:solidFill>
              </a:rPr>
              <a:t>2 </a:t>
            </a:r>
            <a:r>
              <a:rPr lang="en-US" altLang="zh-CN" sz="3200" b="1">
                <a:solidFill>
                  <a:schemeClr val="bg1"/>
                </a:solidFill>
              </a:rPr>
              <a:t>- y</a:t>
            </a:r>
            <a:r>
              <a:rPr lang="en-US" altLang="zh-CN" sz="3200" b="1" baseline="-25000">
                <a:solidFill>
                  <a:schemeClr val="bg1"/>
                </a:solidFill>
              </a:rPr>
              <a:t>1</a:t>
            </a:r>
            <a:r>
              <a:rPr lang="en-US" altLang="zh-CN" sz="3200" b="1">
                <a:solidFill>
                  <a:schemeClr val="bg1"/>
                </a:solidFill>
              </a:rPr>
              <a:t>=gt</a:t>
            </a:r>
            <a:r>
              <a:rPr lang="en-US" altLang="zh-CN" sz="3200" b="1" baseline="30000">
                <a:solidFill>
                  <a:schemeClr val="bg1"/>
                </a:solidFill>
              </a:rPr>
              <a:t>2</a:t>
            </a:r>
            <a:r>
              <a:rPr lang="zh-CN" altLang="en-US" sz="3200" b="1">
                <a:solidFill>
                  <a:schemeClr val="bg1"/>
                </a:solidFill>
              </a:rPr>
              <a:t>可得出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时间</a:t>
            </a:r>
            <a:r>
              <a:rPr lang="en-US" altLang="zh-CN" sz="3200" b="1">
                <a:solidFill>
                  <a:schemeClr val="bg1"/>
                </a:solidFill>
              </a:rPr>
              <a:t>t;</a:t>
            </a:r>
            <a:endParaRPr lang="en-US" altLang="zh-CN" sz="3200" b="1" baseline="30000">
              <a:solidFill>
                <a:schemeClr val="bg1"/>
              </a:solidFill>
            </a:endParaRP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762000" y="5440363"/>
            <a:ext cx="487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再由</a:t>
            </a:r>
            <a:r>
              <a:rPr lang="en-US" altLang="zh-CN" sz="3200" b="1">
                <a:solidFill>
                  <a:schemeClr val="bg1"/>
                </a:solidFill>
              </a:rPr>
              <a:t>v</a:t>
            </a:r>
            <a:r>
              <a:rPr lang="en-US" altLang="zh-CN" sz="3200" b="1" baseline="-25000">
                <a:solidFill>
                  <a:schemeClr val="bg1"/>
                </a:solidFill>
              </a:rPr>
              <a:t>0</a:t>
            </a:r>
            <a:r>
              <a:rPr lang="en-US" altLang="zh-CN" sz="3200" b="1">
                <a:solidFill>
                  <a:schemeClr val="bg1"/>
                </a:solidFill>
              </a:rPr>
              <a:t>=x/t</a:t>
            </a:r>
            <a:r>
              <a:rPr lang="zh-CN" altLang="en-US" sz="3200" b="1">
                <a:solidFill>
                  <a:schemeClr val="bg1"/>
                </a:solidFill>
              </a:rPr>
              <a:t>求出初速度。</a:t>
            </a:r>
            <a:endParaRPr lang="zh-CN" altLang="en-US" sz="3200" b="1" baseline="30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1" grpId="0"/>
      <p:bldP spid="23572" grpId="0"/>
      <p:bldP spid="235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4925" y="1198563"/>
            <a:ext cx="793750" cy="40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FF00"/>
                </a:solidFill>
              </a:rPr>
              <a:t>实验探究扩展</a:t>
            </a:r>
            <a:r>
              <a:rPr lang="zh-CN" altLang="en-US" sz="4000"/>
              <a:t>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124075" y="639763"/>
            <a:ext cx="467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ea typeface="方正姚体" pitchFamily="2" charset="-122"/>
              </a:rPr>
              <a:t>1</a:t>
            </a:r>
            <a:r>
              <a:rPr lang="zh-CN" altLang="en-US" sz="3200" b="1">
                <a:solidFill>
                  <a:schemeClr val="bg1"/>
                </a:solidFill>
                <a:ea typeface="方正姚体" pitchFamily="2" charset="-122"/>
              </a:rPr>
              <a:t>、水平方向运动的规律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98650" y="30163"/>
            <a:ext cx="511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</a:rPr>
              <a:t>对比法说明平抛运动的规律</a:t>
            </a:r>
          </a:p>
        </p:txBody>
      </p:sp>
      <p:pic>
        <p:nvPicPr>
          <p:cNvPr id="24581" name="Picture 5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2213"/>
            <a:ext cx="8388350" cy="558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4925" y="1198563"/>
            <a:ext cx="793750" cy="40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FF00"/>
                </a:solidFill>
              </a:rPr>
              <a:t>实验探究扩展</a:t>
            </a:r>
            <a:r>
              <a:rPr lang="zh-CN" altLang="en-US" sz="4000"/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0" y="188913"/>
            <a:ext cx="467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ea typeface="方正姚体" pitchFamily="2" charset="-122"/>
              </a:rPr>
              <a:t>2</a:t>
            </a:r>
            <a:r>
              <a:rPr lang="zh-CN" altLang="en-US" sz="3200" b="1">
                <a:solidFill>
                  <a:schemeClr val="bg1"/>
                </a:solidFill>
                <a:ea typeface="方正姚体" pitchFamily="2" charset="-122"/>
              </a:rPr>
              <a:t>、竖直方向运动的规律</a:t>
            </a:r>
          </a:p>
        </p:txBody>
      </p:sp>
      <p:pic>
        <p:nvPicPr>
          <p:cNvPr id="26628" name="实验：竖直分运动.mpg">
            <a:hlinkClick r:id="" action="ppaction://media"/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981075"/>
            <a:ext cx="8388350" cy="56546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6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66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62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662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1773238"/>
            <a:ext cx="79375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FF00"/>
                </a:solidFill>
              </a:rPr>
              <a:t>课堂小结</a:t>
            </a:r>
            <a:r>
              <a:rPr lang="zh-CN" altLang="en-US" sz="4000"/>
              <a:t>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87450" y="981075"/>
            <a:ext cx="6697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、巩固了平抛运动的知识；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41413" y="2060575"/>
            <a:ext cx="710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2</a:t>
            </a:r>
            <a:r>
              <a:rPr lang="zh-CN" altLang="en-US" sz="3200">
                <a:solidFill>
                  <a:schemeClr val="bg1"/>
                </a:solidFill>
              </a:rPr>
              <a:t>、掌握了获取平抛运动轨迹的方法；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187450" y="3141663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、探究了研究平抛运动规律的方法；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187450" y="4144963"/>
            <a:ext cx="711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4</a:t>
            </a:r>
            <a:r>
              <a:rPr lang="zh-CN" altLang="en-US" sz="3200">
                <a:solidFill>
                  <a:schemeClr val="bg1"/>
                </a:solidFill>
              </a:rPr>
              <a:t>、体验到了科学的研究问题的方法。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7" grpId="0"/>
      <p:bldP spid="286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4213" y="620713"/>
            <a:ext cx="3049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FF00"/>
                </a:solidFill>
              </a:rPr>
              <a:t>复习回顾：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2625" y="1341438"/>
            <a:ext cx="2593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平抛运动：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57238" y="3003550"/>
            <a:ext cx="395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平抛运动的规律：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28675" y="3795713"/>
            <a:ext cx="2676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水平方向：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28675" y="4659313"/>
            <a:ext cx="2752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竖直方向：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971925" y="3662363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916238" y="1412875"/>
            <a:ext cx="5616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物体以一定的水平速度抛后，只在重力作用下的运动。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132138" y="3860800"/>
            <a:ext cx="4824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匀速直线运动，</a:t>
            </a:r>
            <a:r>
              <a:rPr lang="en-US" altLang="zh-CN" sz="3600" b="1">
                <a:solidFill>
                  <a:schemeClr val="bg1"/>
                </a:solidFill>
              </a:rPr>
              <a:t>x = v</a:t>
            </a:r>
            <a:r>
              <a:rPr lang="en-US" altLang="zh-CN" sz="3600" b="1" baseline="-25000">
                <a:solidFill>
                  <a:schemeClr val="bg1"/>
                </a:solidFill>
              </a:rPr>
              <a:t>0</a:t>
            </a:r>
            <a:r>
              <a:rPr lang="en-US" altLang="zh-CN" sz="36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059113" y="4732338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自由落体运动，</a:t>
            </a:r>
            <a:r>
              <a:rPr lang="en-US" altLang="zh-CN" sz="3600" b="1">
                <a:solidFill>
                  <a:schemeClr val="bg1"/>
                </a:solidFill>
              </a:rPr>
              <a:t>y=gt</a:t>
            </a:r>
            <a:r>
              <a:rPr lang="en-US" altLang="zh-CN" sz="3600" b="1" baseline="30000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6" grpId="0"/>
      <p:bldP spid="5130" grpId="0"/>
      <p:bldP spid="5131" grpId="0"/>
      <p:bldP spid="51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86868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、如图所示，在研究平抛运动时，小球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沿轨道滑下，离开轨道末端（末端水平）时撞开轻质接触式开关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itchFamily="18" charset="0"/>
              </a:rPr>
              <a:t>S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，被电磁铁吸住的小球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itchFamily="18" charset="0"/>
              </a:rPr>
              <a:t>B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同时自由下落。改变整个装置的高度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H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做同样的实验，发现位于同一高度的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itchFamily="18" charset="0"/>
              </a:rPr>
              <a:t>B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两球总是同时落地。该实验现象说明了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球在离开轨道后           （         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A.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水平方向的分运动是匀速直线运动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B.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水平方向的分运动是匀加速直线运动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C.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竖直方向的分运动是自由落体运动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D.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竖直方向的分运动是匀速直线运动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590800" y="23161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6400800" y="2743200"/>
            <a:ext cx="2574925" cy="2312988"/>
            <a:chOff x="3994" y="1766"/>
            <a:chExt cx="1622" cy="1457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4785" y="2471"/>
              <a:ext cx="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auto">
            <a:xfrm>
              <a:off x="4803" y="2240"/>
              <a:ext cx="293" cy="342"/>
            </a:xfrm>
            <a:custGeom>
              <a:avLst/>
              <a:gdLst>
                <a:gd name="T0" fmla="*/ 0 w 467"/>
                <a:gd name="T1" fmla="*/ 504 h 504"/>
                <a:gd name="T2" fmla="*/ 0 w 467"/>
                <a:gd name="T3" fmla="*/ 0 h 504"/>
                <a:gd name="T4" fmla="*/ 250 w 467"/>
                <a:gd name="T5" fmla="*/ 0 h 504"/>
                <a:gd name="T6" fmla="*/ 250 w 467"/>
                <a:gd name="T7" fmla="*/ 252 h 504"/>
                <a:gd name="T8" fmla="*/ 467 w 467"/>
                <a:gd name="T9" fmla="*/ 2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504">
                  <a:moveTo>
                    <a:pt x="0" y="504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52"/>
                  </a:lnTo>
                  <a:lnTo>
                    <a:pt x="467" y="25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auto">
            <a:xfrm>
              <a:off x="3994" y="1862"/>
              <a:ext cx="1110" cy="243"/>
            </a:xfrm>
            <a:custGeom>
              <a:avLst/>
              <a:gdLst>
                <a:gd name="T0" fmla="*/ 6 w 1774"/>
                <a:gd name="T1" fmla="*/ 359 h 359"/>
                <a:gd name="T2" fmla="*/ 0 w 1774"/>
                <a:gd name="T3" fmla="*/ 0 h 359"/>
                <a:gd name="T4" fmla="*/ 1577 w 1774"/>
                <a:gd name="T5" fmla="*/ 0 h 359"/>
                <a:gd name="T6" fmla="*/ 1577 w 1774"/>
                <a:gd name="T7" fmla="*/ 291 h 359"/>
                <a:gd name="T8" fmla="*/ 1774 w 1774"/>
                <a:gd name="T9" fmla="*/ 29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4" h="359">
                  <a:moveTo>
                    <a:pt x="6" y="359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1577" y="291"/>
                  </a:lnTo>
                  <a:lnTo>
                    <a:pt x="1774" y="291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089" y="2029"/>
              <a:ext cx="143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5080" y="2059"/>
              <a:ext cx="153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5080" y="2110"/>
              <a:ext cx="153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5080" y="2161"/>
              <a:ext cx="153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5080" y="2212"/>
              <a:ext cx="153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>
              <a:off x="5080" y="2262"/>
              <a:ext cx="153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5080" y="2313"/>
              <a:ext cx="153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5080" y="2364"/>
              <a:ext cx="153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Oval 19"/>
            <p:cNvSpPr>
              <a:spLocks noChangeArrowheads="1"/>
            </p:cNvSpPr>
            <p:nvPr/>
          </p:nvSpPr>
          <p:spPr bwMode="auto">
            <a:xfrm>
              <a:off x="4703" y="2420"/>
              <a:ext cx="94" cy="10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Oval 20"/>
            <p:cNvSpPr>
              <a:spLocks noChangeArrowheads="1"/>
            </p:cNvSpPr>
            <p:nvPr/>
          </p:nvSpPr>
          <p:spPr bwMode="auto">
            <a:xfrm>
              <a:off x="5107" y="2430"/>
              <a:ext cx="93" cy="1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5155" y="2530"/>
              <a:ext cx="0" cy="6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auto">
            <a:xfrm>
              <a:off x="4803" y="2492"/>
              <a:ext cx="301" cy="665"/>
            </a:xfrm>
            <a:custGeom>
              <a:avLst/>
              <a:gdLst>
                <a:gd name="T0" fmla="*/ 0 w 1280"/>
                <a:gd name="T1" fmla="*/ 0 h 1280"/>
                <a:gd name="T2" fmla="*/ 160 w 1280"/>
                <a:gd name="T3" fmla="*/ 20 h 1280"/>
                <a:gd name="T4" fmla="*/ 320 w 1280"/>
                <a:gd name="T5" fmla="*/ 80 h 1280"/>
                <a:gd name="T6" fmla="*/ 480 w 1280"/>
                <a:gd name="T7" fmla="*/ 180 h 1280"/>
                <a:gd name="T8" fmla="*/ 640 w 1280"/>
                <a:gd name="T9" fmla="*/ 320 h 1280"/>
                <a:gd name="T10" fmla="*/ 800 w 1280"/>
                <a:gd name="T11" fmla="*/ 500 h 1280"/>
                <a:gd name="T12" fmla="*/ 960 w 1280"/>
                <a:gd name="T13" fmla="*/ 720 h 1280"/>
                <a:gd name="T14" fmla="*/ 1120 w 1280"/>
                <a:gd name="T15" fmla="*/ 980 h 1280"/>
                <a:gd name="T16" fmla="*/ 1280 w 1280"/>
                <a:gd name="T17" fmla="*/ 1280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0" h="1280">
                  <a:moveTo>
                    <a:pt x="0" y="0"/>
                  </a:moveTo>
                  <a:cubicBezTo>
                    <a:pt x="53" y="3"/>
                    <a:pt x="107" y="7"/>
                    <a:pt x="160" y="20"/>
                  </a:cubicBezTo>
                  <a:cubicBezTo>
                    <a:pt x="213" y="33"/>
                    <a:pt x="267" y="53"/>
                    <a:pt x="320" y="80"/>
                  </a:cubicBezTo>
                  <a:cubicBezTo>
                    <a:pt x="373" y="107"/>
                    <a:pt x="427" y="140"/>
                    <a:pt x="480" y="180"/>
                  </a:cubicBezTo>
                  <a:cubicBezTo>
                    <a:pt x="533" y="220"/>
                    <a:pt x="587" y="267"/>
                    <a:pt x="640" y="320"/>
                  </a:cubicBezTo>
                  <a:cubicBezTo>
                    <a:pt x="693" y="373"/>
                    <a:pt x="747" y="433"/>
                    <a:pt x="800" y="500"/>
                  </a:cubicBezTo>
                  <a:cubicBezTo>
                    <a:pt x="853" y="567"/>
                    <a:pt x="907" y="640"/>
                    <a:pt x="960" y="720"/>
                  </a:cubicBezTo>
                  <a:cubicBezTo>
                    <a:pt x="1013" y="800"/>
                    <a:pt x="1067" y="887"/>
                    <a:pt x="1120" y="980"/>
                  </a:cubicBezTo>
                  <a:cubicBezTo>
                    <a:pt x="1173" y="1073"/>
                    <a:pt x="1226" y="1176"/>
                    <a:pt x="1280" y="128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9" name="Group 23"/>
            <p:cNvGrpSpPr>
              <a:grpSpLocks/>
            </p:cNvGrpSpPr>
            <p:nvPr/>
          </p:nvGrpSpPr>
          <p:grpSpPr bwMode="auto">
            <a:xfrm>
              <a:off x="4778" y="3135"/>
              <a:ext cx="838" cy="88"/>
              <a:chOff x="2760" y="2640"/>
              <a:chExt cx="1338" cy="130"/>
            </a:xfrm>
          </p:grpSpPr>
          <p:sp>
            <p:nvSpPr>
              <p:cNvPr id="29720" name="Line 24"/>
              <p:cNvSpPr>
                <a:spLocks noChangeShapeType="1"/>
              </p:cNvSpPr>
              <p:nvPr/>
            </p:nvSpPr>
            <p:spPr bwMode="auto">
              <a:xfrm flipH="1">
                <a:off x="2760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" name="Line 25"/>
              <p:cNvSpPr>
                <a:spLocks noChangeShapeType="1"/>
              </p:cNvSpPr>
              <p:nvPr/>
            </p:nvSpPr>
            <p:spPr bwMode="auto">
              <a:xfrm flipH="1">
                <a:off x="2880" y="2648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2" name="Line 26"/>
              <p:cNvSpPr>
                <a:spLocks noChangeShapeType="1"/>
              </p:cNvSpPr>
              <p:nvPr/>
            </p:nvSpPr>
            <p:spPr bwMode="auto">
              <a:xfrm flipH="1">
                <a:off x="3001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3" name="Line 27"/>
              <p:cNvSpPr>
                <a:spLocks noChangeShapeType="1"/>
              </p:cNvSpPr>
              <p:nvPr/>
            </p:nvSpPr>
            <p:spPr bwMode="auto">
              <a:xfrm flipH="1">
                <a:off x="3121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4" name="Line 28"/>
              <p:cNvSpPr>
                <a:spLocks noChangeShapeType="1"/>
              </p:cNvSpPr>
              <p:nvPr/>
            </p:nvSpPr>
            <p:spPr bwMode="auto">
              <a:xfrm flipH="1">
                <a:off x="3241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5" name="Line 29"/>
              <p:cNvSpPr>
                <a:spLocks noChangeShapeType="1"/>
              </p:cNvSpPr>
              <p:nvPr/>
            </p:nvSpPr>
            <p:spPr bwMode="auto">
              <a:xfrm flipH="1">
                <a:off x="3361" y="2648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6" name="Line 30"/>
              <p:cNvSpPr>
                <a:spLocks noChangeShapeType="1"/>
              </p:cNvSpPr>
              <p:nvPr/>
            </p:nvSpPr>
            <p:spPr bwMode="auto">
              <a:xfrm flipH="1">
                <a:off x="3482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7" name="Line 31"/>
              <p:cNvSpPr>
                <a:spLocks noChangeShapeType="1"/>
              </p:cNvSpPr>
              <p:nvPr/>
            </p:nvSpPr>
            <p:spPr bwMode="auto">
              <a:xfrm flipH="1">
                <a:off x="3602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8" name="Line 32"/>
              <p:cNvSpPr>
                <a:spLocks noChangeShapeType="1"/>
              </p:cNvSpPr>
              <p:nvPr/>
            </p:nvSpPr>
            <p:spPr bwMode="auto">
              <a:xfrm flipH="1">
                <a:off x="3722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9" name="Line 33"/>
              <p:cNvSpPr>
                <a:spLocks noChangeShapeType="1"/>
              </p:cNvSpPr>
              <p:nvPr/>
            </p:nvSpPr>
            <p:spPr bwMode="auto">
              <a:xfrm flipH="1">
                <a:off x="3842" y="2648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0" name="Line 34"/>
              <p:cNvSpPr>
                <a:spLocks noChangeShapeType="1"/>
              </p:cNvSpPr>
              <p:nvPr/>
            </p:nvSpPr>
            <p:spPr bwMode="auto">
              <a:xfrm flipH="1">
                <a:off x="3963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/>
            </p:nvSpPr>
            <p:spPr bwMode="auto">
              <a:xfrm>
                <a:off x="2783" y="2640"/>
                <a:ext cx="131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32" name="Group 36"/>
            <p:cNvGrpSpPr>
              <a:grpSpLocks/>
            </p:cNvGrpSpPr>
            <p:nvPr/>
          </p:nvGrpSpPr>
          <p:grpSpPr bwMode="auto">
            <a:xfrm>
              <a:off x="4416" y="1766"/>
              <a:ext cx="53" cy="185"/>
              <a:chOff x="4214" y="3580"/>
              <a:chExt cx="83" cy="271"/>
            </a:xfrm>
          </p:grpSpPr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4214" y="3625"/>
                <a:ext cx="83" cy="1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4" name="Line 38"/>
              <p:cNvSpPr>
                <a:spLocks noChangeShapeType="1"/>
              </p:cNvSpPr>
              <p:nvPr/>
            </p:nvSpPr>
            <p:spPr bwMode="auto">
              <a:xfrm>
                <a:off x="4214" y="3580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5" name="Line 39"/>
              <p:cNvSpPr>
                <a:spLocks noChangeShapeType="1"/>
              </p:cNvSpPr>
              <p:nvPr/>
            </p:nvSpPr>
            <p:spPr bwMode="auto">
              <a:xfrm>
                <a:off x="4289" y="3640"/>
                <a:ext cx="0" cy="1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6" name="Oval 40"/>
            <p:cNvSpPr>
              <a:spLocks noChangeArrowheads="1"/>
            </p:cNvSpPr>
            <p:nvPr/>
          </p:nvSpPr>
          <p:spPr bwMode="auto">
            <a:xfrm>
              <a:off x="4065" y="2079"/>
              <a:ext cx="93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4115" y="1968"/>
              <a:ext cx="287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9738" name="Text Box 42"/>
            <p:cNvSpPr txBox="1">
              <a:spLocks noChangeArrowheads="1"/>
            </p:cNvSpPr>
            <p:nvPr/>
          </p:nvSpPr>
          <p:spPr bwMode="auto">
            <a:xfrm>
              <a:off x="5126" y="2390"/>
              <a:ext cx="2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9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9739" name="Text Box 43"/>
            <p:cNvSpPr txBox="1">
              <a:spLocks noChangeArrowheads="1"/>
            </p:cNvSpPr>
            <p:nvPr/>
          </p:nvSpPr>
          <p:spPr bwMode="auto">
            <a:xfrm>
              <a:off x="4667" y="2509"/>
              <a:ext cx="287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>
              <a:off x="5379" y="2471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320" y="2733"/>
              <a:ext cx="116" cy="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Text Box 46"/>
            <p:cNvSpPr txBox="1">
              <a:spLocks noChangeArrowheads="1"/>
            </p:cNvSpPr>
            <p:nvPr/>
          </p:nvSpPr>
          <p:spPr bwMode="auto">
            <a:xfrm>
              <a:off x="5328" y="2662"/>
              <a:ext cx="2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9743" name="Text Box 47"/>
            <p:cNvSpPr txBox="1">
              <a:spLocks noChangeArrowheads="1"/>
            </p:cNvSpPr>
            <p:nvPr/>
          </p:nvSpPr>
          <p:spPr bwMode="auto">
            <a:xfrm>
              <a:off x="5114" y="2451"/>
              <a:ext cx="2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9744" name="Arc 48"/>
            <p:cNvSpPr>
              <a:spLocks/>
            </p:cNvSpPr>
            <p:nvPr/>
          </p:nvSpPr>
          <p:spPr bwMode="auto">
            <a:xfrm rot="-1387083" flipH="1" flipV="1">
              <a:off x="4128" y="1872"/>
              <a:ext cx="816" cy="768"/>
            </a:xfrm>
            <a:custGeom>
              <a:avLst/>
              <a:gdLst>
                <a:gd name="G0" fmla="+- 0 0 0"/>
                <a:gd name="G1" fmla="+- 19837 0 0"/>
                <a:gd name="G2" fmla="+- 21600 0 0"/>
                <a:gd name="T0" fmla="*/ 8548 w 21600"/>
                <a:gd name="T1" fmla="*/ 0 h 19837"/>
                <a:gd name="T2" fmla="*/ 21600 w 21600"/>
                <a:gd name="T3" fmla="*/ 19837 h 19837"/>
                <a:gd name="T4" fmla="*/ 0 w 21600"/>
                <a:gd name="T5" fmla="*/ 19837 h 19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837" fill="none" extrusionOk="0">
                  <a:moveTo>
                    <a:pt x="8547" y="0"/>
                  </a:moveTo>
                  <a:cubicBezTo>
                    <a:pt x="16468" y="3413"/>
                    <a:pt x="21600" y="11211"/>
                    <a:pt x="21600" y="19837"/>
                  </a:cubicBezTo>
                </a:path>
                <a:path w="21600" h="19837" stroke="0" extrusionOk="0">
                  <a:moveTo>
                    <a:pt x="8547" y="0"/>
                  </a:moveTo>
                  <a:cubicBezTo>
                    <a:pt x="16468" y="3413"/>
                    <a:pt x="21600" y="11211"/>
                    <a:pt x="21600" y="19837"/>
                  </a:cubicBezTo>
                  <a:lnTo>
                    <a:pt x="0" y="19837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Arc 49"/>
            <p:cNvSpPr>
              <a:spLocks/>
            </p:cNvSpPr>
            <p:nvPr/>
          </p:nvSpPr>
          <p:spPr bwMode="auto">
            <a:xfrm rot="-1387083" flipH="1" flipV="1">
              <a:off x="4123" y="1872"/>
              <a:ext cx="912" cy="816"/>
            </a:xfrm>
            <a:custGeom>
              <a:avLst/>
              <a:gdLst>
                <a:gd name="G0" fmla="+- 0 0 0"/>
                <a:gd name="G1" fmla="+- 19829 0 0"/>
                <a:gd name="G2" fmla="+- 21600 0 0"/>
                <a:gd name="T0" fmla="*/ 8565 w 21600"/>
                <a:gd name="T1" fmla="*/ 0 h 19829"/>
                <a:gd name="T2" fmla="*/ 21600 w 21600"/>
                <a:gd name="T3" fmla="*/ 19829 h 19829"/>
                <a:gd name="T4" fmla="*/ 0 w 21600"/>
                <a:gd name="T5" fmla="*/ 19829 h 19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829" fill="none" extrusionOk="0">
                  <a:moveTo>
                    <a:pt x="8565" y="-1"/>
                  </a:moveTo>
                  <a:cubicBezTo>
                    <a:pt x="16476" y="3417"/>
                    <a:pt x="21600" y="11210"/>
                    <a:pt x="21600" y="19829"/>
                  </a:cubicBezTo>
                </a:path>
                <a:path w="21600" h="19829" stroke="0" extrusionOk="0">
                  <a:moveTo>
                    <a:pt x="8565" y="-1"/>
                  </a:moveTo>
                  <a:cubicBezTo>
                    <a:pt x="16476" y="3417"/>
                    <a:pt x="21600" y="11210"/>
                    <a:pt x="21600" y="19829"/>
                  </a:cubicBezTo>
                  <a:lnTo>
                    <a:pt x="0" y="19829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04800" y="3276600"/>
            <a:ext cx="83820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A.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若甲、乙、丙三球同时相遇，则一定发生在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  <a:p>
            <a:pPr algn="just" eaLnBrk="0" hangingPunct="0"/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B.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若甲、丙二球在空中相遇，此时乙球一定在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点</a:t>
            </a:r>
          </a:p>
          <a:p>
            <a:pPr algn="just" eaLnBrk="0" hangingPunct="0"/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C.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若只有甲、乙二球在水平面上相遇，此时丙球还未着地</a:t>
            </a:r>
          </a:p>
          <a:p>
            <a:pPr algn="just" eaLnBrk="0" hangingPunct="0"/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D.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无论初速度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大小如何，</a:t>
            </a:r>
          </a:p>
          <a:p>
            <a:pPr algn="just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 甲、乙、丙三球一定会同</a:t>
            </a:r>
          </a:p>
          <a:p>
            <a:pPr algn="just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 时在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点相遇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28600" y="457200"/>
            <a:ext cx="8686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甲、乙、丙三小球分别位于如图所示的竖直平面内，甲、乙在同一条竖直线上，甲、丙在同一条水平线上，水平面上的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点在丙的正下方，在同一时刻甲、乙、丙开始运动，甲以水平速度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平抛，乙以水平速度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沿水平面向右做匀速直线运动，丙做自由落体运动．则  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              )</a:t>
            </a:r>
          </a:p>
        </p:txBody>
      </p:sp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5257800" y="4724400"/>
            <a:ext cx="3124200" cy="1603375"/>
            <a:chOff x="2496" y="430"/>
            <a:chExt cx="1968" cy="1010"/>
          </a:xfrm>
        </p:grpSpPr>
        <p:grpSp>
          <p:nvGrpSpPr>
            <p:cNvPr id="39944" name="Group 8"/>
            <p:cNvGrpSpPr>
              <a:grpSpLocks/>
            </p:cNvGrpSpPr>
            <p:nvPr/>
          </p:nvGrpSpPr>
          <p:grpSpPr bwMode="auto">
            <a:xfrm>
              <a:off x="2664" y="1360"/>
              <a:ext cx="1800" cy="80"/>
              <a:chOff x="288" y="2784"/>
              <a:chExt cx="2736" cy="89"/>
            </a:xfrm>
          </p:grpSpPr>
          <p:grpSp>
            <p:nvGrpSpPr>
              <p:cNvPr id="39945" name="Group 9"/>
              <p:cNvGrpSpPr>
                <a:grpSpLocks/>
              </p:cNvGrpSpPr>
              <p:nvPr/>
            </p:nvGrpSpPr>
            <p:grpSpPr bwMode="auto">
              <a:xfrm>
                <a:off x="2112" y="2784"/>
                <a:ext cx="912" cy="89"/>
                <a:chOff x="2760" y="2640"/>
                <a:chExt cx="1338" cy="130"/>
              </a:xfrm>
            </p:grpSpPr>
            <p:sp>
              <p:nvSpPr>
                <p:cNvPr id="3994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760" y="2648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4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880" y="2648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4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01" y="2648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4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121" y="2648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241" y="2648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361" y="2648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482" y="2648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602" y="2648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722" y="2648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842" y="2648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963" y="2648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7" name="Line 21"/>
                <p:cNvSpPr>
                  <a:spLocks noChangeShapeType="1"/>
                </p:cNvSpPr>
                <p:nvPr/>
              </p:nvSpPr>
              <p:spPr bwMode="auto">
                <a:xfrm>
                  <a:off x="2783" y="2640"/>
                  <a:ext cx="131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58" name="Group 22"/>
              <p:cNvGrpSpPr>
                <a:grpSpLocks/>
              </p:cNvGrpSpPr>
              <p:nvPr/>
            </p:nvGrpSpPr>
            <p:grpSpPr bwMode="auto">
              <a:xfrm>
                <a:off x="288" y="2784"/>
                <a:ext cx="1824" cy="89"/>
                <a:chOff x="2976" y="3264"/>
                <a:chExt cx="1824" cy="89"/>
              </a:xfrm>
            </p:grpSpPr>
            <p:grpSp>
              <p:nvGrpSpPr>
                <p:cNvPr id="39959" name="Group 23"/>
                <p:cNvGrpSpPr>
                  <a:grpSpLocks/>
                </p:cNvGrpSpPr>
                <p:nvPr/>
              </p:nvGrpSpPr>
              <p:grpSpPr bwMode="auto">
                <a:xfrm>
                  <a:off x="2976" y="3264"/>
                  <a:ext cx="912" cy="89"/>
                  <a:chOff x="2760" y="2640"/>
                  <a:chExt cx="1338" cy="130"/>
                </a:xfrm>
              </p:grpSpPr>
              <p:sp>
                <p:nvSpPr>
                  <p:cNvPr id="3996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60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1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2648"/>
                    <a:ext cx="121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2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1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3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1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4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41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1" y="2648"/>
                    <a:ext cx="121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6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82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7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2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22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9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2" y="2648"/>
                    <a:ext cx="121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0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63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783" y="2640"/>
                    <a:ext cx="131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972" name="Group 36"/>
                <p:cNvGrpSpPr>
                  <a:grpSpLocks/>
                </p:cNvGrpSpPr>
                <p:nvPr/>
              </p:nvGrpSpPr>
              <p:grpSpPr bwMode="auto">
                <a:xfrm>
                  <a:off x="3888" y="3264"/>
                  <a:ext cx="912" cy="89"/>
                  <a:chOff x="2760" y="2640"/>
                  <a:chExt cx="1338" cy="130"/>
                </a:xfrm>
              </p:grpSpPr>
              <p:sp>
                <p:nvSpPr>
                  <p:cNvPr id="39973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60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4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2648"/>
                    <a:ext cx="121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5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1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6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1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7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41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8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1" y="2648"/>
                    <a:ext cx="121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9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82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0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2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1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22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2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2" y="2648"/>
                    <a:ext cx="121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3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63" y="2648"/>
                    <a:ext cx="120" cy="1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783" y="2640"/>
                    <a:ext cx="131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985" name="Oval 49"/>
            <p:cNvSpPr>
              <a:spLocks noChangeArrowheads="1"/>
            </p:cNvSpPr>
            <p:nvPr/>
          </p:nvSpPr>
          <p:spPr bwMode="auto">
            <a:xfrm>
              <a:off x="2744" y="640"/>
              <a:ext cx="120" cy="12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5882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Oval 50"/>
            <p:cNvSpPr>
              <a:spLocks noChangeArrowheads="1"/>
            </p:cNvSpPr>
            <p:nvPr/>
          </p:nvSpPr>
          <p:spPr bwMode="auto">
            <a:xfrm>
              <a:off x="3984" y="600"/>
              <a:ext cx="120" cy="12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5882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Oval 51"/>
            <p:cNvSpPr>
              <a:spLocks noChangeArrowheads="1"/>
            </p:cNvSpPr>
            <p:nvPr/>
          </p:nvSpPr>
          <p:spPr bwMode="auto">
            <a:xfrm>
              <a:off x="2744" y="1240"/>
              <a:ext cx="120" cy="12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5882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Line 52"/>
            <p:cNvSpPr>
              <a:spLocks noChangeShapeType="1"/>
            </p:cNvSpPr>
            <p:nvPr/>
          </p:nvSpPr>
          <p:spPr bwMode="auto">
            <a:xfrm>
              <a:off x="2864" y="680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Line 53"/>
            <p:cNvSpPr>
              <a:spLocks noChangeShapeType="1"/>
            </p:cNvSpPr>
            <p:nvPr/>
          </p:nvSpPr>
          <p:spPr bwMode="auto">
            <a:xfrm>
              <a:off x="4064" y="720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Line 54"/>
            <p:cNvSpPr>
              <a:spLocks noChangeShapeType="1"/>
            </p:cNvSpPr>
            <p:nvPr/>
          </p:nvSpPr>
          <p:spPr bwMode="auto">
            <a:xfrm>
              <a:off x="2824" y="720"/>
              <a:ext cx="0" cy="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Line 55"/>
            <p:cNvSpPr>
              <a:spLocks noChangeShapeType="1"/>
            </p:cNvSpPr>
            <p:nvPr/>
          </p:nvSpPr>
          <p:spPr bwMode="auto">
            <a:xfrm>
              <a:off x="2864" y="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Line 56"/>
            <p:cNvSpPr>
              <a:spLocks noChangeShapeType="1"/>
            </p:cNvSpPr>
            <p:nvPr/>
          </p:nvSpPr>
          <p:spPr bwMode="auto">
            <a:xfrm>
              <a:off x="2864" y="12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3042" y="43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994" name="Rectangle 58"/>
            <p:cNvSpPr>
              <a:spLocks noChangeArrowheads="1"/>
            </p:cNvSpPr>
            <p:nvPr/>
          </p:nvSpPr>
          <p:spPr bwMode="auto">
            <a:xfrm>
              <a:off x="3024" y="1040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995" name="Rectangle 59"/>
            <p:cNvSpPr>
              <a:spLocks noChangeArrowheads="1"/>
            </p:cNvSpPr>
            <p:nvPr/>
          </p:nvSpPr>
          <p:spPr bwMode="auto">
            <a:xfrm>
              <a:off x="2496" y="57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甲</a:t>
              </a:r>
            </a:p>
          </p:txBody>
        </p:sp>
        <p:sp>
          <p:nvSpPr>
            <p:cNvPr id="39996" name="Rectangle 60"/>
            <p:cNvSpPr>
              <a:spLocks noChangeArrowheads="1"/>
            </p:cNvSpPr>
            <p:nvPr/>
          </p:nvSpPr>
          <p:spPr bwMode="auto">
            <a:xfrm>
              <a:off x="4064" y="11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2496" y="115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乙</a:t>
              </a:r>
            </a:p>
          </p:txBody>
        </p:sp>
        <p:sp>
          <p:nvSpPr>
            <p:cNvPr id="39998" name="Rectangle 62"/>
            <p:cNvSpPr>
              <a:spLocks noChangeArrowheads="1"/>
            </p:cNvSpPr>
            <p:nvPr/>
          </p:nvSpPr>
          <p:spPr bwMode="auto">
            <a:xfrm>
              <a:off x="4092" y="52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丙</a:t>
              </a:r>
            </a:p>
          </p:txBody>
        </p:sp>
      </p:grpSp>
      <p:sp>
        <p:nvSpPr>
          <p:cNvPr id="39999" name="Rectangle 63"/>
          <p:cNvSpPr>
            <a:spLocks noChangeArrowheads="1"/>
          </p:cNvSpPr>
          <p:nvPr/>
        </p:nvSpPr>
        <p:spPr bwMode="auto">
          <a:xfrm>
            <a:off x="2057400" y="2590800"/>
            <a:ext cx="85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A 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" y="1125538"/>
            <a:ext cx="8839200" cy="504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能描出平抛运动的轨迹，证明轨迹是一条抛物线。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2.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会计算平抛物体的初速度。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探究平抛运动的水平运动规律。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4.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探究平抛运动的竖直运动规律。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5.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经历探究的过程，掌握探究性实验的一般方法，养成严谨认真科学的实验态度。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800" b="1">
                <a:solidFill>
                  <a:srgbClr val="FFFF00"/>
                </a:solidFill>
                <a:ea typeface="楷体_GB2312" pitchFamily="49" charset="-122"/>
              </a:rPr>
              <a:t>实验目的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81063" y="260350"/>
            <a:ext cx="4770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</a:rPr>
              <a:t>一、实验的理论探究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04800" y="182880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探究点</a:t>
            </a: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</a:t>
            </a:r>
            <a:r>
              <a:rPr lang="zh-CN" altLang="en-US" sz="3600">
                <a:solidFill>
                  <a:schemeClr val="bg1"/>
                </a:solidFill>
              </a:rPr>
              <a:t>如何确定轨迹是否为抛物线？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8613" y="3200400"/>
            <a:ext cx="82819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探究点</a:t>
            </a: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、</a:t>
            </a:r>
            <a:r>
              <a:rPr lang="zh-CN" altLang="en-US" sz="3600">
                <a:solidFill>
                  <a:schemeClr val="bg1"/>
                </a:solidFill>
              </a:rPr>
              <a:t>如何根据已有的轨迹求出平抛</a:t>
            </a:r>
          </a:p>
          <a:p>
            <a:r>
              <a:rPr lang="zh-CN" altLang="en-US" sz="3600">
                <a:solidFill>
                  <a:schemeClr val="bg1"/>
                </a:solidFill>
              </a:rPr>
              <a:t>                 的初速度？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4213" y="188913"/>
            <a:ext cx="8216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探究点</a:t>
            </a: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</a:t>
            </a:r>
            <a:r>
              <a:rPr lang="zh-CN" altLang="en-US" sz="3600">
                <a:solidFill>
                  <a:schemeClr val="bg1"/>
                </a:solidFill>
              </a:rPr>
              <a:t>如何确定轨迹是否为抛物线？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-136525" y="981075"/>
            <a:ext cx="5572125" cy="11725275"/>
            <a:chOff x="70" y="639"/>
            <a:chExt cx="3510" cy="7386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70" y="639"/>
              <a:ext cx="3510" cy="2965"/>
              <a:chOff x="1008" y="1255"/>
              <a:chExt cx="2784" cy="2352"/>
            </a:xfrm>
          </p:grpSpPr>
          <p:sp>
            <p:nvSpPr>
              <p:cNvPr id="8198" name="Rectangle 6"/>
              <p:cNvSpPr>
                <a:spLocks noChangeArrowheads="1"/>
              </p:cNvSpPr>
              <p:nvPr/>
            </p:nvSpPr>
            <p:spPr bwMode="auto">
              <a:xfrm>
                <a:off x="1008" y="1255"/>
                <a:ext cx="2784" cy="2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8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9" name="Line 7"/>
              <p:cNvSpPr>
                <a:spLocks noChangeShapeType="1"/>
              </p:cNvSpPr>
              <p:nvPr/>
            </p:nvSpPr>
            <p:spPr bwMode="auto">
              <a:xfrm>
                <a:off x="1768" y="1629"/>
                <a:ext cx="16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1536" y="1399"/>
                <a:ext cx="24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3408" y="1423"/>
                <a:ext cx="24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200" b="1" i="1">
                    <a:solidFill>
                      <a:schemeClr val="bg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 rot="5400000">
                <a:off x="840" y="2543"/>
                <a:ext cx="18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1488" y="3175"/>
                <a:ext cx="24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200" b="1" i="1">
                    <a:solidFill>
                      <a:schemeClr val="bg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8204" name="Arc 12"/>
            <p:cNvSpPr>
              <a:spLocks/>
            </p:cNvSpPr>
            <p:nvPr/>
          </p:nvSpPr>
          <p:spPr bwMode="auto">
            <a:xfrm>
              <a:off x="1025" y="1124"/>
              <a:ext cx="1875" cy="690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785"/>
                <a:gd name="T1" fmla="*/ 0 h 21600"/>
                <a:gd name="T2" fmla="*/ 15785 w 15785"/>
                <a:gd name="T3" fmla="*/ 6856 h 21600"/>
                <a:gd name="T4" fmla="*/ 0 w 1578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85" h="21600" fill="none" extrusionOk="0">
                  <a:moveTo>
                    <a:pt x="-1" y="0"/>
                  </a:moveTo>
                  <a:cubicBezTo>
                    <a:pt x="5984" y="0"/>
                    <a:pt x="11700" y="2482"/>
                    <a:pt x="15785" y="6855"/>
                  </a:cubicBezTo>
                </a:path>
                <a:path w="15785" h="21600" stroke="0" extrusionOk="0">
                  <a:moveTo>
                    <a:pt x="-1" y="0"/>
                  </a:moveTo>
                  <a:cubicBezTo>
                    <a:pt x="5984" y="0"/>
                    <a:pt x="11700" y="2482"/>
                    <a:pt x="15785" y="685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371600" y="1104900"/>
            <a:ext cx="1873250" cy="576263"/>
            <a:chOff x="1020" y="618"/>
            <a:chExt cx="1361" cy="454"/>
          </a:xfrm>
        </p:grpSpPr>
        <p:sp>
          <p:nvSpPr>
            <p:cNvPr id="8206" name="AutoShape 14"/>
            <p:cNvSpPr>
              <a:spLocks/>
            </p:cNvSpPr>
            <p:nvPr/>
          </p:nvSpPr>
          <p:spPr bwMode="auto">
            <a:xfrm rot="16200000">
              <a:off x="1610" y="300"/>
              <a:ext cx="182" cy="1361"/>
            </a:xfrm>
            <a:prstGeom prst="rightBrace">
              <a:avLst>
                <a:gd name="adj1" fmla="val 62698"/>
                <a:gd name="adj2" fmla="val 4962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>
                <a:solidFill>
                  <a:srgbClr val="FFFF00"/>
                </a:solidFill>
              </a:endParaRPr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1611" y="618"/>
              <a:ext cx="22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820738" y="1739900"/>
            <a:ext cx="504825" cy="1223963"/>
            <a:chOff x="567" y="1117"/>
            <a:chExt cx="408" cy="1043"/>
          </a:xfrm>
        </p:grpSpPr>
        <p:sp>
          <p:nvSpPr>
            <p:cNvPr id="8209" name="AutoShape 17"/>
            <p:cNvSpPr>
              <a:spLocks/>
            </p:cNvSpPr>
            <p:nvPr/>
          </p:nvSpPr>
          <p:spPr bwMode="auto">
            <a:xfrm rot="10800000">
              <a:off x="793" y="1117"/>
              <a:ext cx="182" cy="1043"/>
            </a:xfrm>
            <a:prstGeom prst="rightBrace">
              <a:avLst>
                <a:gd name="adj1" fmla="val 48048"/>
                <a:gd name="adj2" fmla="val 4962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00"/>
                </a:solidFill>
              </a:endParaRP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567" y="1480"/>
              <a:ext cx="227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bg1"/>
                  </a:solidFill>
                </a:rPr>
                <a:t>y</a:t>
              </a:r>
            </a:p>
          </p:txBody>
        </p:sp>
      </p:grp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1371600" y="1739900"/>
            <a:ext cx="1946275" cy="1655763"/>
            <a:chOff x="1020" y="1117"/>
            <a:chExt cx="1226" cy="1043"/>
          </a:xfrm>
        </p:grpSpPr>
        <p:grpSp>
          <p:nvGrpSpPr>
            <p:cNvPr id="8212" name="Group 20"/>
            <p:cNvGrpSpPr>
              <a:grpSpLocks/>
            </p:cNvGrpSpPr>
            <p:nvPr/>
          </p:nvGrpSpPr>
          <p:grpSpPr bwMode="auto">
            <a:xfrm>
              <a:off x="1020" y="1117"/>
              <a:ext cx="1180" cy="771"/>
              <a:chOff x="1026" y="1117"/>
              <a:chExt cx="1160" cy="750"/>
            </a:xfrm>
          </p:grpSpPr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1026" y="1867"/>
                <a:ext cx="116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2186" y="1117"/>
                <a:ext cx="0" cy="74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973" y="187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2154" y="1842"/>
              <a:ext cx="68" cy="68"/>
            </a:xfrm>
            <a:prstGeom prst="ellipse">
              <a:avLst/>
            </a:prstGeom>
            <a:solidFill>
              <a:srgbClr val="D510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1371600" y="1739900"/>
            <a:ext cx="3241675" cy="3816350"/>
            <a:chOff x="1020" y="1117"/>
            <a:chExt cx="2042" cy="2404"/>
          </a:xfrm>
        </p:grpSpPr>
        <p:grpSp>
          <p:nvGrpSpPr>
            <p:cNvPr id="8218" name="Group 26"/>
            <p:cNvGrpSpPr>
              <a:grpSpLocks/>
            </p:cNvGrpSpPr>
            <p:nvPr/>
          </p:nvGrpSpPr>
          <p:grpSpPr bwMode="auto">
            <a:xfrm>
              <a:off x="1020" y="1117"/>
              <a:ext cx="1044" cy="635"/>
              <a:chOff x="1020" y="1117"/>
              <a:chExt cx="1044" cy="635"/>
            </a:xfrm>
          </p:grpSpPr>
          <p:grpSp>
            <p:nvGrpSpPr>
              <p:cNvPr id="8219" name="Group 27"/>
              <p:cNvGrpSpPr>
                <a:grpSpLocks/>
              </p:cNvGrpSpPr>
              <p:nvPr/>
            </p:nvGrpSpPr>
            <p:grpSpPr bwMode="auto">
              <a:xfrm>
                <a:off x="1020" y="1117"/>
                <a:ext cx="817" cy="363"/>
                <a:chOff x="1026" y="1117"/>
                <a:chExt cx="1160" cy="750"/>
              </a:xfrm>
            </p:grpSpPr>
            <p:sp>
              <p:nvSpPr>
                <p:cNvPr id="8220" name="Line 28"/>
                <p:cNvSpPr>
                  <a:spLocks noChangeShapeType="1"/>
                </p:cNvSpPr>
                <p:nvPr/>
              </p:nvSpPr>
              <p:spPr bwMode="auto">
                <a:xfrm>
                  <a:off x="1026" y="1867"/>
                  <a:ext cx="116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1" name="Line 29"/>
                <p:cNvSpPr>
                  <a:spLocks noChangeShapeType="1"/>
                </p:cNvSpPr>
                <p:nvPr/>
              </p:nvSpPr>
              <p:spPr bwMode="auto">
                <a:xfrm>
                  <a:off x="2186" y="1117"/>
                  <a:ext cx="0" cy="74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22" name="Text Box 30"/>
              <p:cNvSpPr txBox="1">
                <a:spLocks noChangeArrowheads="1"/>
              </p:cNvSpPr>
              <p:nvPr/>
            </p:nvSpPr>
            <p:spPr bwMode="auto">
              <a:xfrm>
                <a:off x="1610" y="1464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bg1"/>
                    </a:solidFill>
                  </a:rPr>
                  <a:t>M</a:t>
                </a:r>
                <a:r>
                  <a:rPr lang="en-US" altLang="zh-CN" sz="2400" b="1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8223" name="Oval 31"/>
              <p:cNvSpPr>
                <a:spLocks noChangeArrowheads="1"/>
              </p:cNvSpPr>
              <p:nvPr/>
            </p:nvSpPr>
            <p:spPr bwMode="auto">
              <a:xfrm>
                <a:off x="1791" y="1434"/>
                <a:ext cx="68" cy="68"/>
              </a:xfrm>
              <a:prstGeom prst="ellipse">
                <a:avLst/>
              </a:prstGeom>
              <a:solidFill>
                <a:srgbClr val="D510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4" name="Group 32"/>
            <p:cNvGrpSpPr>
              <a:grpSpLocks/>
            </p:cNvGrpSpPr>
            <p:nvPr/>
          </p:nvGrpSpPr>
          <p:grpSpPr bwMode="auto">
            <a:xfrm>
              <a:off x="1020" y="1117"/>
              <a:ext cx="1587" cy="1587"/>
              <a:chOff x="1020" y="1117"/>
              <a:chExt cx="1587" cy="1587"/>
            </a:xfrm>
          </p:grpSpPr>
          <p:grpSp>
            <p:nvGrpSpPr>
              <p:cNvPr id="8225" name="Group 33"/>
              <p:cNvGrpSpPr>
                <a:grpSpLocks/>
              </p:cNvGrpSpPr>
              <p:nvPr/>
            </p:nvGrpSpPr>
            <p:grpSpPr bwMode="auto">
              <a:xfrm>
                <a:off x="1020" y="1117"/>
                <a:ext cx="1519" cy="1315"/>
                <a:chOff x="1026" y="1117"/>
                <a:chExt cx="1160" cy="750"/>
              </a:xfrm>
            </p:grpSpPr>
            <p:sp>
              <p:nvSpPr>
                <p:cNvPr id="8226" name="Line 34"/>
                <p:cNvSpPr>
                  <a:spLocks noChangeShapeType="1"/>
                </p:cNvSpPr>
                <p:nvPr/>
              </p:nvSpPr>
              <p:spPr bwMode="auto">
                <a:xfrm>
                  <a:off x="1026" y="1867"/>
                  <a:ext cx="116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7" name="Line 35"/>
                <p:cNvSpPr>
                  <a:spLocks noChangeShapeType="1"/>
                </p:cNvSpPr>
                <p:nvPr/>
              </p:nvSpPr>
              <p:spPr bwMode="auto">
                <a:xfrm>
                  <a:off x="2186" y="1117"/>
                  <a:ext cx="0" cy="74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28" name="Text Box 36"/>
              <p:cNvSpPr txBox="1">
                <a:spLocks noChangeArrowheads="1"/>
              </p:cNvSpPr>
              <p:nvPr/>
            </p:nvSpPr>
            <p:spPr bwMode="auto">
              <a:xfrm>
                <a:off x="2245" y="2416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bg1"/>
                    </a:solidFill>
                  </a:rPr>
                  <a:t>M</a:t>
                </a:r>
                <a:r>
                  <a:rPr lang="en-US" altLang="zh-CN" sz="2400" b="1" baseline="-25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8229" name="Oval 37"/>
              <p:cNvSpPr>
                <a:spLocks noChangeArrowheads="1"/>
              </p:cNvSpPr>
              <p:nvPr/>
            </p:nvSpPr>
            <p:spPr bwMode="auto">
              <a:xfrm>
                <a:off x="2472" y="2387"/>
                <a:ext cx="68" cy="68"/>
              </a:xfrm>
              <a:prstGeom prst="ellipse">
                <a:avLst/>
              </a:prstGeom>
              <a:solidFill>
                <a:srgbClr val="D510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30" name="Group 38"/>
            <p:cNvGrpSpPr>
              <a:grpSpLocks/>
            </p:cNvGrpSpPr>
            <p:nvPr/>
          </p:nvGrpSpPr>
          <p:grpSpPr bwMode="auto">
            <a:xfrm>
              <a:off x="1020" y="1117"/>
              <a:ext cx="2042" cy="2404"/>
              <a:chOff x="1020" y="1117"/>
              <a:chExt cx="2042" cy="2404"/>
            </a:xfrm>
          </p:grpSpPr>
          <p:grpSp>
            <p:nvGrpSpPr>
              <p:cNvPr id="8231" name="Group 39"/>
              <p:cNvGrpSpPr>
                <a:grpSpLocks/>
              </p:cNvGrpSpPr>
              <p:nvPr/>
            </p:nvGrpSpPr>
            <p:grpSpPr bwMode="auto">
              <a:xfrm>
                <a:off x="1020" y="1117"/>
                <a:ext cx="1860" cy="2132"/>
                <a:chOff x="1026" y="1117"/>
                <a:chExt cx="1160" cy="750"/>
              </a:xfrm>
            </p:grpSpPr>
            <p:sp>
              <p:nvSpPr>
                <p:cNvPr id="8232" name="Line 40"/>
                <p:cNvSpPr>
                  <a:spLocks noChangeShapeType="1"/>
                </p:cNvSpPr>
                <p:nvPr/>
              </p:nvSpPr>
              <p:spPr bwMode="auto">
                <a:xfrm>
                  <a:off x="1026" y="1867"/>
                  <a:ext cx="116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3" name="Line 41"/>
                <p:cNvSpPr>
                  <a:spLocks noChangeShapeType="1"/>
                </p:cNvSpPr>
                <p:nvPr/>
              </p:nvSpPr>
              <p:spPr bwMode="auto">
                <a:xfrm>
                  <a:off x="2186" y="1117"/>
                  <a:ext cx="0" cy="74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34" name="Text Box 42"/>
              <p:cNvSpPr txBox="1">
                <a:spLocks noChangeArrowheads="1"/>
              </p:cNvSpPr>
              <p:nvPr/>
            </p:nvSpPr>
            <p:spPr bwMode="auto">
              <a:xfrm>
                <a:off x="2608" y="3233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bg1"/>
                    </a:solidFill>
                  </a:rPr>
                  <a:t>M</a:t>
                </a:r>
                <a:r>
                  <a:rPr lang="en-US" altLang="zh-CN" sz="2400" b="1" baseline="-25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235" name="Oval 43"/>
              <p:cNvSpPr>
                <a:spLocks noChangeArrowheads="1"/>
              </p:cNvSpPr>
              <p:nvPr/>
            </p:nvSpPr>
            <p:spPr bwMode="auto">
              <a:xfrm>
                <a:off x="2835" y="3203"/>
                <a:ext cx="68" cy="68"/>
              </a:xfrm>
              <a:prstGeom prst="ellipse">
                <a:avLst/>
              </a:prstGeom>
              <a:solidFill>
                <a:srgbClr val="D510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5148263" y="765175"/>
            <a:ext cx="3671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、轨迹上各点坐标应该满足  </a:t>
            </a:r>
            <a:r>
              <a:rPr lang="en-US" altLang="zh-CN" sz="3200">
                <a:solidFill>
                  <a:schemeClr val="bg1"/>
                </a:solidFill>
              </a:rPr>
              <a:t>y= a x</a:t>
            </a:r>
            <a:r>
              <a:rPr lang="en-US" altLang="zh-CN" sz="3200" baseline="30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5076825" y="1916113"/>
            <a:ext cx="3816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2</a:t>
            </a:r>
            <a:r>
              <a:rPr lang="zh-CN" altLang="en-US" sz="3200">
                <a:solidFill>
                  <a:schemeClr val="bg1"/>
                </a:solidFill>
              </a:rPr>
              <a:t>、取一点</a:t>
            </a:r>
            <a:r>
              <a:rPr lang="en-US" altLang="zh-CN" sz="3200">
                <a:solidFill>
                  <a:schemeClr val="bg1"/>
                </a:solidFill>
              </a:rPr>
              <a:t>M</a:t>
            </a:r>
            <a:r>
              <a:rPr lang="zh-CN" altLang="en-US" sz="3200">
                <a:solidFill>
                  <a:schemeClr val="bg1"/>
                </a:solidFill>
              </a:rPr>
              <a:t>的坐标代入方程可求出</a:t>
            </a:r>
            <a:r>
              <a:rPr lang="en-US" altLang="zh-CN" sz="3200">
                <a:solidFill>
                  <a:schemeClr val="bg1"/>
                </a:solidFill>
              </a:rPr>
              <a:t>a</a:t>
            </a:r>
            <a:r>
              <a:rPr lang="zh-CN" altLang="en-US" sz="320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4859338" y="3068638"/>
            <a:ext cx="4067175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、再在轨迹上任取其它的一些点，量出坐标代入方程，求出不同的点是</a:t>
            </a:r>
            <a:r>
              <a:rPr lang="en-US" altLang="zh-CN" sz="3200">
                <a:solidFill>
                  <a:schemeClr val="bg1"/>
                </a:solidFill>
              </a:rPr>
              <a:t>a</a:t>
            </a:r>
            <a:r>
              <a:rPr lang="zh-CN" altLang="en-US" sz="3200">
                <a:solidFill>
                  <a:schemeClr val="bg1"/>
                </a:solidFill>
              </a:rPr>
              <a:t>看看是否一样，若各组的</a:t>
            </a:r>
            <a:r>
              <a:rPr lang="en-US" altLang="zh-CN" sz="3200">
                <a:solidFill>
                  <a:schemeClr val="bg1"/>
                </a:solidFill>
              </a:rPr>
              <a:t>a</a:t>
            </a:r>
            <a:r>
              <a:rPr lang="zh-CN" altLang="en-US" sz="3200">
                <a:solidFill>
                  <a:schemeClr val="bg1"/>
                </a:solidFill>
              </a:rPr>
              <a:t>值差不多，则说明轨迹是一条抛物线。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2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236" grpId="0"/>
      <p:bldP spid="8237" grpId="0"/>
      <p:bldP spid="82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Group 2"/>
          <p:cNvGraphicFramePr>
            <a:graphicFrameLocks noGrp="1"/>
          </p:cNvGraphicFramePr>
          <p:nvPr/>
        </p:nvGraphicFramePr>
        <p:xfrm>
          <a:off x="971550" y="1628775"/>
          <a:ext cx="7561263" cy="2736851"/>
        </p:xfrm>
        <a:graphic>
          <a:graphicData uri="http://schemas.openxmlformats.org/drawingml/2006/table">
            <a:tbl>
              <a:tblPr/>
              <a:tblGrid>
                <a:gridCol w="2232025"/>
                <a:gridCol w="1081088"/>
                <a:gridCol w="1079500"/>
                <a:gridCol w="1152525"/>
                <a:gridCol w="1008062"/>
                <a:gridCol w="1008063"/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水平位移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竖直位移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a=y/x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4067175" y="4724400"/>
            <a:ext cx="1585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y= a x</a:t>
            </a:r>
            <a:r>
              <a:rPr lang="en-US" altLang="zh-CN" sz="3600" baseline="3000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-323850" y="1065213"/>
            <a:ext cx="5572125" cy="11725275"/>
            <a:chOff x="-204" y="671"/>
            <a:chExt cx="3510" cy="7386"/>
          </a:xfrm>
        </p:grpSpPr>
        <p:grpSp>
          <p:nvGrpSpPr>
            <p:cNvPr id="10243" name="Group 3"/>
            <p:cNvGrpSpPr>
              <a:grpSpLocks/>
            </p:cNvGrpSpPr>
            <p:nvPr/>
          </p:nvGrpSpPr>
          <p:grpSpPr bwMode="auto">
            <a:xfrm>
              <a:off x="-204" y="671"/>
              <a:ext cx="3510" cy="2965"/>
              <a:chOff x="1008" y="1255"/>
              <a:chExt cx="2784" cy="235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008" y="1255"/>
                <a:ext cx="2784" cy="2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8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1768" y="1629"/>
                <a:ext cx="16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" name="Text Box 6"/>
              <p:cNvSpPr txBox="1">
                <a:spLocks noChangeArrowheads="1"/>
              </p:cNvSpPr>
              <p:nvPr/>
            </p:nvSpPr>
            <p:spPr bwMode="auto">
              <a:xfrm>
                <a:off x="1536" y="1399"/>
                <a:ext cx="24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3408" y="1423"/>
                <a:ext cx="24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200" b="1" i="1">
                    <a:solidFill>
                      <a:schemeClr val="bg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0248" name="Line 8"/>
              <p:cNvSpPr>
                <a:spLocks noChangeShapeType="1"/>
              </p:cNvSpPr>
              <p:nvPr/>
            </p:nvSpPr>
            <p:spPr bwMode="auto">
              <a:xfrm rot="5400000">
                <a:off x="840" y="2543"/>
                <a:ext cx="18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9" name="Text Box 9"/>
              <p:cNvSpPr txBox="1">
                <a:spLocks noChangeArrowheads="1"/>
              </p:cNvSpPr>
              <p:nvPr/>
            </p:nvSpPr>
            <p:spPr bwMode="auto">
              <a:xfrm>
                <a:off x="1488" y="3175"/>
                <a:ext cx="24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200" b="1" i="1">
                    <a:solidFill>
                      <a:schemeClr val="bg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10250" name="Arc 10"/>
            <p:cNvSpPr>
              <a:spLocks/>
            </p:cNvSpPr>
            <p:nvPr/>
          </p:nvSpPr>
          <p:spPr bwMode="auto">
            <a:xfrm>
              <a:off x="746" y="1156"/>
              <a:ext cx="1875" cy="690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785"/>
                <a:gd name="T1" fmla="*/ 0 h 21600"/>
                <a:gd name="T2" fmla="*/ 15785 w 15785"/>
                <a:gd name="T3" fmla="*/ 6856 h 21600"/>
                <a:gd name="T4" fmla="*/ 0 w 1578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85" h="21600" fill="none" extrusionOk="0">
                  <a:moveTo>
                    <a:pt x="-1" y="0"/>
                  </a:moveTo>
                  <a:cubicBezTo>
                    <a:pt x="5984" y="0"/>
                    <a:pt x="11700" y="2482"/>
                    <a:pt x="15785" y="6855"/>
                  </a:cubicBezTo>
                </a:path>
                <a:path w="15785" h="21600" stroke="0" extrusionOk="0">
                  <a:moveTo>
                    <a:pt x="-1" y="0"/>
                  </a:moveTo>
                  <a:cubicBezTo>
                    <a:pt x="5984" y="0"/>
                    <a:pt x="11700" y="2482"/>
                    <a:pt x="15785" y="685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57200" y="115888"/>
            <a:ext cx="82819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探究点</a:t>
            </a: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、</a:t>
            </a:r>
            <a:r>
              <a:rPr lang="zh-CN" altLang="en-US" sz="3600">
                <a:solidFill>
                  <a:schemeClr val="bg1"/>
                </a:solidFill>
              </a:rPr>
              <a:t>如何根据已有的轨迹求出平抛</a:t>
            </a:r>
          </a:p>
          <a:p>
            <a:r>
              <a:rPr lang="zh-CN" altLang="en-US" sz="3600">
                <a:solidFill>
                  <a:schemeClr val="bg1"/>
                </a:solidFill>
              </a:rPr>
              <a:t>                 的初速？</a:t>
            </a:r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1189038" y="1192213"/>
            <a:ext cx="2447925" cy="576262"/>
            <a:chOff x="1020" y="618"/>
            <a:chExt cx="1361" cy="454"/>
          </a:xfrm>
        </p:grpSpPr>
        <p:sp>
          <p:nvSpPr>
            <p:cNvPr id="10254" name="AutoShape 14"/>
            <p:cNvSpPr>
              <a:spLocks/>
            </p:cNvSpPr>
            <p:nvPr/>
          </p:nvSpPr>
          <p:spPr bwMode="auto">
            <a:xfrm rot="16200000">
              <a:off x="1610" y="300"/>
              <a:ext cx="182" cy="1361"/>
            </a:xfrm>
            <a:prstGeom prst="rightBrace">
              <a:avLst>
                <a:gd name="adj1" fmla="val 62698"/>
                <a:gd name="adj2" fmla="val 4962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>
                <a:solidFill>
                  <a:srgbClr val="FFFF00"/>
                </a:solidFill>
              </a:endParaRP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1611" y="618"/>
              <a:ext cx="22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612775" y="1824038"/>
            <a:ext cx="504825" cy="2160587"/>
            <a:chOff x="567" y="1117"/>
            <a:chExt cx="408" cy="1043"/>
          </a:xfrm>
        </p:grpSpPr>
        <p:sp>
          <p:nvSpPr>
            <p:cNvPr id="10257" name="AutoShape 17"/>
            <p:cNvSpPr>
              <a:spLocks/>
            </p:cNvSpPr>
            <p:nvPr/>
          </p:nvSpPr>
          <p:spPr bwMode="auto">
            <a:xfrm rot="10800000">
              <a:off x="793" y="1117"/>
              <a:ext cx="182" cy="1043"/>
            </a:xfrm>
            <a:prstGeom prst="rightBrace">
              <a:avLst>
                <a:gd name="adj1" fmla="val 48048"/>
                <a:gd name="adj2" fmla="val 4962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00"/>
                </a:solidFill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567" y="1480"/>
              <a:ext cx="22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bg1"/>
                  </a:solidFill>
                </a:rPr>
                <a:t>y</a:t>
              </a:r>
            </a:p>
          </p:txBody>
        </p:sp>
      </p:grpSp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1189038" y="1824038"/>
            <a:ext cx="2519362" cy="2605087"/>
            <a:chOff x="1020" y="1117"/>
            <a:chExt cx="1226" cy="916"/>
          </a:xfrm>
        </p:grpSpPr>
        <p:grpSp>
          <p:nvGrpSpPr>
            <p:cNvPr id="10260" name="Group 20"/>
            <p:cNvGrpSpPr>
              <a:grpSpLocks/>
            </p:cNvGrpSpPr>
            <p:nvPr/>
          </p:nvGrpSpPr>
          <p:grpSpPr bwMode="auto">
            <a:xfrm>
              <a:off x="1020" y="1117"/>
              <a:ext cx="1180" cy="771"/>
              <a:chOff x="1026" y="1117"/>
              <a:chExt cx="1160" cy="750"/>
            </a:xfrm>
          </p:grpSpPr>
          <p:sp>
            <p:nvSpPr>
              <p:cNvPr id="10261" name="Line 21"/>
              <p:cNvSpPr>
                <a:spLocks noChangeShapeType="1"/>
              </p:cNvSpPr>
              <p:nvPr/>
            </p:nvSpPr>
            <p:spPr bwMode="auto">
              <a:xfrm>
                <a:off x="1026" y="1867"/>
                <a:ext cx="116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>
                <a:off x="2186" y="1117"/>
                <a:ext cx="0" cy="74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1973" y="1872"/>
              <a:ext cx="273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0264" name="Oval 24"/>
            <p:cNvSpPr>
              <a:spLocks noChangeArrowheads="1"/>
            </p:cNvSpPr>
            <p:nvPr/>
          </p:nvSpPr>
          <p:spPr bwMode="auto">
            <a:xfrm>
              <a:off x="2154" y="184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475163" y="2924175"/>
            <a:ext cx="4211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2</a:t>
            </a:r>
            <a:r>
              <a:rPr lang="zh-CN" altLang="en-US" sz="3200">
                <a:solidFill>
                  <a:schemeClr val="bg1"/>
                </a:solidFill>
              </a:rPr>
              <a:t>、由</a:t>
            </a:r>
            <a:r>
              <a:rPr lang="en-US" altLang="zh-CN" sz="3200">
                <a:solidFill>
                  <a:schemeClr val="bg1"/>
                </a:solidFill>
              </a:rPr>
              <a:t>y=gt</a:t>
            </a:r>
            <a:r>
              <a:rPr lang="en-US" altLang="zh-CN" sz="3200" baseline="30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/2</a:t>
            </a:r>
            <a:r>
              <a:rPr lang="zh-CN" altLang="en-US" sz="3200">
                <a:solidFill>
                  <a:schemeClr val="bg1"/>
                </a:solidFill>
              </a:rPr>
              <a:t>求出时间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9338" y="1011238"/>
            <a:ext cx="4211637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、在轨迹上取一个点量出它的水平位移</a:t>
            </a:r>
            <a:r>
              <a:rPr lang="en-US" altLang="zh-CN" sz="3200">
                <a:solidFill>
                  <a:schemeClr val="bg1"/>
                </a:solidFill>
              </a:rPr>
              <a:t>x</a:t>
            </a:r>
            <a:r>
              <a:rPr lang="zh-CN" altLang="en-US" sz="3200">
                <a:solidFill>
                  <a:schemeClr val="bg1"/>
                </a:solidFill>
              </a:rPr>
              <a:t>和竖直位移</a:t>
            </a:r>
            <a:r>
              <a:rPr lang="en-US" altLang="zh-CN" sz="320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495800" y="3933825"/>
            <a:ext cx="457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、由</a:t>
            </a:r>
            <a:r>
              <a:rPr lang="en-US" altLang="zh-CN" sz="3200">
                <a:solidFill>
                  <a:schemeClr val="bg1"/>
                </a:solidFill>
              </a:rPr>
              <a:t>v</a:t>
            </a:r>
            <a:r>
              <a:rPr lang="en-US" altLang="zh-CN" sz="3200" baseline="-25000">
                <a:solidFill>
                  <a:schemeClr val="bg1"/>
                </a:solidFill>
              </a:rPr>
              <a:t>0</a:t>
            </a:r>
            <a:r>
              <a:rPr lang="en-US" altLang="zh-CN" sz="3200">
                <a:solidFill>
                  <a:schemeClr val="bg1"/>
                </a:solidFill>
              </a:rPr>
              <a:t>=x/t</a:t>
            </a:r>
            <a:r>
              <a:rPr lang="zh-CN" altLang="en-US" sz="3200">
                <a:solidFill>
                  <a:schemeClr val="bg1"/>
                </a:solidFill>
              </a:rPr>
              <a:t>求出初速度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1258888" y="5589588"/>
            <a:ext cx="763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应该离原点较近还是应该较远？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0265" grpId="0"/>
      <p:bldP spid="10266" grpId="0"/>
      <p:bldP spid="10267" grpId="0"/>
      <p:bldP spid="102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1000" y="180975"/>
            <a:ext cx="8388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探究点</a:t>
            </a:r>
            <a:r>
              <a:rPr lang="en-US" altLang="zh-CN" sz="3600" b="1">
                <a:solidFill>
                  <a:schemeClr val="bg1"/>
                </a:solidFill>
              </a:rPr>
              <a:t>3</a:t>
            </a:r>
            <a:r>
              <a:rPr lang="zh-CN" altLang="en-US" sz="3600" b="1">
                <a:solidFill>
                  <a:schemeClr val="bg1"/>
                </a:solidFill>
              </a:rPr>
              <a:t>、</a:t>
            </a:r>
            <a:r>
              <a:rPr lang="zh-CN" altLang="en-US" sz="3600">
                <a:solidFill>
                  <a:schemeClr val="bg1"/>
                </a:solidFill>
              </a:rPr>
              <a:t>如何探究平抛运动的水平</a:t>
            </a: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  方向运动规律？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3438" y="1989138"/>
            <a:ext cx="4032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匀速直线运动的特点是什么？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724525" y="3644900"/>
            <a:ext cx="2590800" cy="990600"/>
          </a:xfrm>
          <a:prstGeom prst="wedgeRoundRectCallout">
            <a:avLst>
              <a:gd name="adj1" fmla="val -44116"/>
              <a:gd name="adj2" fmla="val -131731"/>
              <a:gd name="adj3" fmla="val 16667"/>
            </a:avLst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8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相等时间内通过的位移相等</a:t>
            </a:r>
            <a:endParaRPr lang="zh-CN" altLang="en-US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-409575" y="1052513"/>
            <a:ext cx="5572125" cy="11725275"/>
            <a:chOff x="-258" y="663"/>
            <a:chExt cx="3510" cy="7386"/>
          </a:xfrm>
        </p:grpSpPr>
        <p:grpSp>
          <p:nvGrpSpPr>
            <p:cNvPr id="13319" name="Group 7"/>
            <p:cNvGrpSpPr>
              <a:grpSpLocks/>
            </p:cNvGrpSpPr>
            <p:nvPr/>
          </p:nvGrpSpPr>
          <p:grpSpPr bwMode="auto">
            <a:xfrm>
              <a:off x="-258" y="663"/>
              <a:ext cx="3510" cy="7386"/>
              <a:chOff x="-114" y="852"/>
              <a:chExt cx="3510" cy="7386"/>
            </a:xfrm>
          </p:grpSpPr>
          <p:grpSp>
            <p:nvGrpSpPr>
              <p:cNvPr id="13320" name="Group 8"/>
              <p:cNvGrpSpPr>
                <a:grpSpLocks/>
              </p:cNvGrpSpPr>
              <p:nvPr/>
            </p:nvGrpSpPr>
            <p:grpSpPr bwMode="auto">
              <a:xfrm>
                <a:off x="-114" y="852"/>
                <a:ext cx="3510" cy="2965"/>
                <a:chOff x="1008" y="1255"/>
                <a:chExt cx="2784" cy="2352"/>
              </a:xfrm>
            </p:grpSpPr>
            <p:sp>
              <p:nvSpPr>
                <p:cNvPr id="13321" name="Rectangle 9"/>
                <p:cNvSpPr>
                  <a:spLocks noChangeArrowheads="1"/>
                </p:cNvSpPr>
                <p:nvPr/>
              </p:nvSpPr>
              <p:spPr bwMode="auto">
                <a:xfrm>
                  <a:off x="1008" y="1255"/>
                  <a:ext cx="2784" cy="23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>
                          <a:alpha val="8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2" name="Line 10"/>
                <p:cNvSpPr>
                  <a:spLocks noChangeShapeType="1"/>
                </p:cNvSpPr>
                <p:nvPr/>
              </p:nvSpPr>
              <p:spPr bwMode="auto">
                <a:xfrm>
                  <a:off x="1768" y="1629"/>
                  <a:ext cx="1640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36" y="1399"/>
                  <a:ext cx="240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bg1"/>
                      </a:solidFill>
                      <a:latin typeface="Times New Roman" pitchFamily="18" charset="0"/>
                    </a:rPr>
                    <a:t>O</a:t>
                  </a:r>
                </a:p>
              </p:txBody>
            </p:sp>
            <p:sp>
              <p:nvSpPr>
                <p:cNvPr id="133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408" y="1423"/>
                  <a:ext cx="240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 b="1" i="1">
                      <a:solidFill>
                        <a:schemeClr val="bg1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3325" name="Line 13"/>
                <p:cNvSpPr>
                  <a:spLocks noChangeShapeType="1"/>
                </p:cNvSpPr>
                <p:nvPr/>
              </p:nvSpPr>
              <p:spPr bwMode="auto">
                <a:xfrm rot="5400000">
                  <a:off x="840" y="2543"/>
                  <a:ext cx="1840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88" y="3175"/>
                  <a:ext cx="240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 b="1" i="1">
                      <a:solidFill>
                        <a:schemeClr val="bg1"/>
                      </a:solidFill>
                      <a:latin typeface="Times New Roman" pitchFamily="18" charset="0"/>
                    </a:rPr>
                    <a:t>y</a:t>
                  </a:r>
                </a:p>
              </p:txBody>
            </p:sp>
          </p:grpSp>
          <p:sp>
            <p:nvSpPr>
              <p:cNvPr id="13327" name="Arc 15"/>
              <p:cNvSpPr>
                <a:spLocks/>
              </p:cNvSpPr>
              <p:nvPr/>
            </p:nvSpPr>
            <p:spPr bwMode="auto">
              <a:xfrm>
                <a:off x="836" y="1337"/>
                <a:ext cx="1875" cy="690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785"/>
                  <a:gd name="T1" fmla="*/ 0 h 21600"/>
                  <a:gd name="T2" fmla="*/ 15785 w 15785"/>
                  <a:gd name="T3" fmla="*/ 6856 h 21600"/>
                  <a:gd name="T4" fmla="*/ 0 w 1578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785" h="21600" fill="none" extrusionOk="0">
                    <a:moveTo>
                      <a:pt x="-1" y="0"/>
                    </a:moveTo>
                    <a:cubicBezTo>
                      <a:pt x="5984" y="0"/>
                      <a:pt x="11700" y="2482"/>
                      <a:pt x="15785" y="6855"/>
                    </a:cubicBezTo>
                  </a:path>
                  <a:path w="15785" h="21600" stroke="0" extrusionOk="0">
                    <a:moveTo>
                      <a:pt x="-1" y="0"/>
                    </a:moveTo>
                    <a:cubicBezTo>
                      <a:pt x="5984" y="0"/>
                      <a:pt x="11700" y="2482"/>
                      <a:pt x="15785" y="685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28" name="Group 16"/>
              <p:cNvGrpSpPr>
                <a:grpSpLocks/>
              </p:cNvGrpSpPr>
              <p:nvPr/>
            </p:nvGrpSpPr>
            <p:grpSpPr bwMode="auto">
              <a:xfrm>
                <a:off x="827" y="1330"/>
                <a:ext cx="1735" cy="1808"/>
                <a:chOff x="1752" y="1628"/>
                <a:chExt cx="1376" cy="1434"/>
              </a:xfrm>
            </p:grpSpPr>
            <p:sp>
              <p:nvSpPr>
                <p:cNvPr id="13329" name="Line 17"/>
                <p:cNvSpPr>
                  <a:spLocks noChangeShapeType="1"/>
                </p:cNvSpPr>
                <p:nvPr/>
              </p:nvSpPr>
              <p:spPr bwMode="auto">
                <a:xfrm>
                  <a:off x="1752" y="1772"/>
                  <a:ext cx="451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0" name="Line 18"/>
                <p:cNvSpPr>
                  <a:spLocks noChangeShapeType="1"/>
                </p:cNvSpPr>
                <p:nvPr/>
              </p:nvSpPr>
              <p:spPr bwMode="auto">
                <a:xfrm>
                  <a:off x="2208" y="1628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Line 19"/>
                <p:cNvSpPr>
                  <a:spLocks noChangeShapeType="1"/>
                </p:cNvSpPr>
                <p:nvPr/>
              </p:nvSpPr>
              <p:spPr bwMode="auto">
                <a:xfrm>
                  <a:off x="1760" y="2223"/>
                  <a:ext cx="92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2" name="Line 20"/>
                <p:cNvSpPr>
                  <a:spLocks noChangeShapeType="1"/>
                </p:cNvSpPr>
                <p:nvPr/>
              </p:nvSpPr>
              <p:spPr bwMode="auto">
                <a:xfrm>
                  <a:off x="2680" y="1628"/>
                  <a:ext cx="0" cy="58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3" name="Line 21"/>
                <p:cNvSpPr>
                  <a:spLocks noChangeShapeType="1"/>
                </p:cNvSpPr>
                <p:nvPr/>
              </p:nvSpPr>
              <p:spPr bwMode="auto">
                <a:xfrm>
                  <a:off x="1776" y="3047"/>
                  <a:ext cx="1335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4" name="Line 22"/>
                <p:cNvSpPr>
                  <a:spLocks noChangeShapeType="1"/>
                </p:cNvSpPr>
                <p:nvPr/>
              </p:nvSpPr>
              <p:spPr bwMode="auto">
                <a:xfrm>
                  <a:off x="3128" y="1636"/>
                  <a:ext cx="0" cy="142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35" name="Group 23"/>
              <p:cNvGrpSpPr>
                <a:grpSpLocks/>
              </p:cNvGrpSpPr>
              <p:nvPr/>
            </p:nvGrpSpPr>
            <p:grpSpPr bwMode="auto">
              <a:xfrm>
                <a:off x="854" y="876"/>
                <a:ext cx="1734" cy="402"/>
                <a:chOff x="1752" y="1248"/>
                <a:chExt cx="1376" cy="319"/>
              </a:xfrm>
            </p:grpSpPr>
            <p:sp>
              <p:nvSpPr>
                <p:cNvPr id="13336" name="AutoShape 24"/>
                <p:cNvSpPr>
                  <a:spLocks/>
                </p:cNvSpPr>
                <p:nvPr/>
              </p:nvSpPr>
              <p:spPr bwMode="auto">
                <a:xfrm rot="5400000">
                  <a:off x="1954" y="1315"/>
                  <a:ext cx="48" cy="451"/>
                </a:xfrm>
                <a:prstGeom prst="leftBrace">
                  <a:avLst>
                    <a:gd name="adj1" fmla="val 78299"/>
                    <a:gd name="adj2" fmla="val 50000"/>
                  </a:avLst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7" name="AutoShape 25"/>
                <p:cNvSpPr>
                  <a:spLocks/>
                </p:cNvSpPr>
                <p:nvPr/>
              </p:nvSpPr>
              <p:spPr bwMode="auto">
                <a:xfrm rot="5400000">
                  <a:off x="2410" y="1317"/>
                  <a:ext cx="48" cy="451"/>
                </a:xfrm>
                <a:prstGeom prst="leftBrace">
                  <a:avLst>
                    <a:gd name="adj1" fmla="val 78299"/>
                    <a:gd name="adj2" fmla="val 50000"/>
                  </a:avLst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8" name="AutoShape 26"/>
                <p:cNvSpPr>
                  <a:spLocks/>
                </p:cNvSpPr>
                <p:nvPr/>
              </p:nvSpPr>
              <p:spPr bwMode="auto">
                <a:xfrm rot="5400000">
                  <a:off x="2879" y="1317"/>
                  <a:ext cx="48" cy="451"/>
                </a:xfrm>
                <a:prstGeom prst="leftBrace">
                  <a:avLst>
                    <a:gd name="adj1" fmla="val 78299"/>
                    <a:gd name="adj2" fmla="val 50000"/>
                  </a:avLst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40" y="1248"/>
                  <a:ext cx="288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8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？</a:t>
                  </a:r>
                </a:p>
              </p:txBody>
            </p:sp>
            <p:sp>
              <p:nvSpPr>
                <p:cNvPr id="133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304" y="1255"/>
                  <a:ext cx="288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8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？</a:t>
                  </a:r>
                </a:p>
              </p:txBody>
            </p:sp>
            <p:sp>
              <p:nvSpPr>
                <p:cNvPr id="133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768" y="1255"/>
                  <a:ext cx="288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8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？</a:t>
                  </a:r>
                </a:p>
              </p:txBody>
            </p:sp>
          </p:grpSp>
        </p:grp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657" y="1117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1202" y="1298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1791" y="1842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2382" y="2886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1171575" y="5683250"/>
            <a:ext cx="7134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ea typeface="黑体" pitchFamily="2" charset="-122"/>
              </a:rPr>
              <a:t>结论：水平方向是匀速直线运动</a:t>
            </a:r>
            <a:r>
              <a:rPr lang="zh-CN" altLang="en-US" sz="3600" b="1">
                <a:solidFill>
                  <a:srgbClr val="FFFF00"/>
                </a:solidFill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82563"/>
            <a:ext cx="830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探究点</a:t>
            </a:r>
            <a:r>
              <a:rPr lang="en-US" altLang="zh-CN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、</a:t>
            </a:r>
            <a:r>
              <a:rPr lang="zh-CN" altLang="en-US" sz="3200">
                <a:solidFill>
                  <a:schemeClr val="bg1"/>
                </a:solidFill>
              </a:rPr>
              <a:t>如何探究竖直方向上的运动规律？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68300" y="908050"/>
            <a:ext cx="5572125" cy="11725275"/>
            <a:chOff x="-258" y="663"/>
            <a:chExt cx="3510" cy="7386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-258" y="663"/>
              <a:ext cx="3510" cy="7386"/>
              <a:chOff x="-114" y="852"/>
              <a:chExt cx="3510" cy="7386"/>
            </a:xfrm>
          </p:grpSpPr>
          <p:grpSp>
            <p:nvGrpSpPr>
              <p:cNvPr id="14342" name="Group 6"/>
              <p:cNvGrpSpPr>
                <a:grpSpLocks/>
              </p:cNvGrpSpPr>
              <p:nvPr/>
            </p:nvGrpSpPr>
            <p:grpSpPr bwMode="auto">
              <a:xfrm>
                <a:off x="-114" y="852"/>
                <a:ext cx="3510" cy="2965"/>
                <a:chOff x="1008" y="1255"/>
                <a:chExt cx="2784" cy="2352"/>
              </a:xfrm>
            </p:grpSpPr>
            <p:sp>
              <p:nvSpPr>
                <p:cNvPr id="14343" name="Rectangle 7"/>
                <p:cNvSpPr>
                  <a:spLocks noChangeArrowheads="1"/>
                </p:cNvSpPr>
                <p:nvPr/>
              </p:nvSpPr>
              <p:spPr bwMode="auto">
                <a:xfrm>
                  <a:off x="1008" y="1255"/>
                  <a:ext cx="2784" cy="23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>
                          <a:alpha val="8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4" name="Line 8"/>
                <p:cNvSpPr>
                  <a:spLocks noChangeShapeType="1"/>
                </p:cNvSpPr>
                <p:nvPr/>
              </p:nvSpPr>
              <p:spPr bwMode="auto">
                <a:xfrm>
                  <a:off x="1768" y="1629"/>
                  <a:ext cx="1640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36" y="1399"/>
                  <a:ext cx="240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bg1"/>
                      </a:solidFill>
                      <a:latin typeface="Times New Roman" pitchFamily="18" charset="0"/>
                    </a:rPr>
                    <a:t>O</a:t>
                  </a:r>
                </a:p>
              </p:txBody>
            </p:sp>
            <p:sp>
              <p:nvSpPr>
                <p:cNvPr id="1434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08" y="1423"/>
                  <a:ext cx="240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 b="1" i="1">
                      <a:solidFill>
                        <a:schemeClr val="bg1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4347" name="Line 11"/>
                <p:cNvSpPr>
                  <a:spLocks noChangeShapeType="1"/>
                </p:cNvSpPr>
                <p:nvPr/>
              </p:nvSpPr>
              <p:spPr bwMode="auto">
                <a:xfrm rot="5400000">
                  <a:off x="840" y="2543"/>
                  <a:ext cx="1840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488" y="3175"/>
                  <a:ext cx="240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 b="1" i="1">
                      <a:solidFill>
                        <a:schemeClr val="bg1"/>
                      </a:solidFill>
                      <a:latin typeface="Times New Roman" pitchFamily="18" charset="0"/>
                    </a:rPr>
                    <a:t>y</a:t>
                  </a:r>
                </a:p>
              </p:txBody>
            </p:sp>
          </p:grpSp>
          <p:sp>
            <p:nvSpPr>
              <p:cNvPr id="14349" name="Arc 13"/>
              <p:cNvSpPr>
                <a:spLocks/>
              </p:cNvSpPr>
              <p:nvPr/>
            </p:nvSpPr>
            <p:spPr bwMode="auto">
              <a:xfrm>
                <a:off x="836" y="1337"/>
                <a:ext cx="1875" cy="690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785"/>
                  <a:gd name="T1" fmla="*/ 0 h 21600"/>
                  <a:gd name="T2" fmla="*/ 15785 w 15785"/>
                  <a:gd name="T3" fmla="*/ 6856 h 21600"/>
                  <a:gd name="T4" fmla="*/ 0 w 1578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785" h="21600" fill="none" extrusionOk="0">
                    <a:moveTo>
                      <a:pt x="-1" y="0"/>
                    </a:moveTo>
                    <a:cubicBezTo>
                      <a:pt x="5984" y="0"/>
                      <a:pt x="11700" y="2482"/>
                      <a:pt x="15785" y="6855"/>
                    </a:cubicBezTo>
                  </a:path>
                  <a:path w="15785" h="21600" stroke="0" extrusionOk="0">
                    <a:moveTo>
                      <a:pt x="-1" y="0"/>
                    </a:moveTo>
                    <a:cubicBezTo>
                      <a:pt x="5984" y="0"/>
                      <a:pt x="11700" y="2482"/>
                      <a:pt x="15785" y="685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50" name="Group 14"/>
              <p:cNvGrpSpPr>
                <a:grpSpLocks/>
              </p:cNvGrpSpPr>
              <p:nvPr/>
            </p:nvGrpSpPr>
            <p:grpSpPr bwMode="auto">
              <a:xfrm>
                <a:off x="827" y="1330"/>
                <a:ext cx="1735" cy="1808"/>
                <a:chOff x="1752" y="1628"/>
                <a:chExt cx="1376" cy="1434"/>
              </a:xfrm>
            </p:grpSpPr>
            <p:sp>
              <p:nvSpPr>
                <p:cNvPr id="14351" name="Line 15"/>
                <p:cNvSpPr>
                  <a:spLocks noChangeShapeType="1"/>
                </p:cNvSpPr>
                <p:nvPr/>
              </p:nvSpPr>
              <p:spPr bwMode="auto">
                <a:xfrm>
                  <a:off x="1752" y="1772"/>
                  <a:ext cx="451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2" name="Line 16"/>
                <p:cNvSpPr>
                  <a:spLocks noChangeShapeType="1"/>
                </p:cNvSpPr>
                <p:nvPr/>
              </p:nvSpPr>
              <p:spPr bwMode="auto">
                <a:xfrm>
                  <a:off x="2208" y="1628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3" name="Line 17"/>
                <p:cNvSpPr>
                  <a:spLocks noChangeShapeType="1"/>
                </p:cNvSpPr>
                <p:nvPr/>
              </p:nvSpPr>
              <p:spPr bwMode="auto">
                <a:xfrm>
                  <a:off x="1760" y="2223"/>
                  <a:ext cx="92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4" name="Line 18"/>
                <p:cNvSpPr>
                  <a:spLocks noChangeShapeType="1"/>
                </p:cNvSpPr>
                <p:nvPr/>
              </p:nvSpPr>
              <p:spPr bwMode="auto">
                <a:xfrm>
                  <a:off x="2680" y="1628"/>
                  <a:ext cx="0" cy="58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5" name="Line 19"/>
                <p:cNvSpPr>
                  <a:spLocks noChangeShapeType="1"/>
                </p:cNvSpPr>
                <p:nvPr/>
              </p:nvSpPr>
              <p:spPr bwMode="auto">
                <a:xfrm>
                  <a:off x="1776" y="3047"/>
                  <a:ext cx="1335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6" name="Line 20"/>
                <p:cNvSpPr>
                  <a:spLocks noChangeShapeType="1"/>
                </p:cNvSpPr>
                <p:nvPr/>
              </p:nvSpPr>
              <p:spPr bwMode="auto">
                <a:xfrm>
                  <a:off x="3128" y="1636"/>
                  <a:ext cx="0" cy="142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7" name="Group 21"/>
              <p:cNvGrpSpPr>
                <a:grpSpLocks/>
              </p:cNvGrpSpPr>
              <p:nvPr/>
            </p:nvGrpSpPr>
            <p:grpSpPr bwMode="auto">
              <a:xfrm>
                <a:off x="854" y="876"/>
                <a:ext cx="1734" cy="402"/>
                <a:chOff x="1752" y="1248"/>
                <a:chExt cx="1376" cy="319"/>
              </a:xfrm>
            </p:grpSpPr>
            <p:sp>
              <p:nvSpPr>
                <p:cNvPr id="14358" name="AutoShape 22"/>
                <p:cNvSpPr>
                  <a:spLocks/>
                </p:cNvSpPr>
                <p:nvPr/>
              </p:nvSpPr>
              <p:spPr bwMode="auto">
                <a:xfrm rot="5400000">
                  <a:off x="1954" y="1315"/>
                  <a:ext cx="48" cy="451"/>
                </a:xfrm>
                <a:prstGeom prst="leftBrace">
                  <a:avLst>
                    <a:gd name="adj1" fmla="val 78299"/>
                    <a:gd name="adj2" fmla="val 50000"/>
                  </a:avLst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9" name="AutoShape 23"/>
                <p:cNvSpPr>
                  <a:spLocks/>
                </p:cNvSpPr>
                <p:nvPr/>
              </p:nvSpPr>
              <p:spPr bwMode="auto">
                <a:xfrm rot="5400000">
                  <a:off x="2410" y="1317"/>
                  <a:ext cx="48" cy="451"/>
                </a:xfrm>
                <a:prstGeom prst="leftBrace">
                  <a:avLst>
                    <a:gd name="adj1" fmla="val 78299"/>
                    <a:gd name="adj2" fmla="val 50000"/>
                  </a:avLst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0" name="AutoShape 24"/>
                <p:cNvSpPr>
                  <a:spLocks/>
                </p:cNvSpPr>
                <p:nvPr/>
              </p:nvSpPr>
              <p:spPr bwMode="auto">
                <a:xfrm rot="5400000">
                  <a:off x="2879" y="1317"/>
                  <a:ext cx="48" cy="451"/>
                </a:xfrm>
                <a:prstGeom prst="leftBrace">
                  <a:avLst>
                    <a:gd name="adj1" fmla="val 78299"/>
                    <a:gd name="adj2" fmla="val 50000"/>
                  </a:avLst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40" y="1248"/>
                  <a:ext cx="288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43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304" y="1255"/>
                  <a:ext cx="288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43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68" y="1255"/>
                  <a:ext cx="288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</p:grpSp>
        </p:grp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657" y="1117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1202" y="1298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1791" y="1842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2382" y="2886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932363" y="1773238"/>
            <a:ext cx="41767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若从原点起取相等的时间间隔，则有：</a:t>
            </a:r>
          </a:p>
        </p:txBody>
      </p: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900113" y="1484313"/>
            <a:ext cx="863600" cy="3024187"/>
            <a:chOff x="1072" y="1543"/>
            <a:chExt cx="392" cy="1472"/>
          </a:xfrm>
        </p:grpSpPr>
        <p:sp>
          <p:nvSpPr>
            <p:cNvPr id="14370" name="AutoShape 34"/>
            <p:cNvSpPr>
              <a:spLocks/>
            </p:cNvSpPr>
            <p:nvPr/>
          </p:nvSpPr>
          <p:spPr bwMode="auto">
            <a:xfrm>
              <a:off x="1416" y="1639"/>
              <a:ext cx="48" cy="150"/>
            </a:xfrm>
            <a:prstGeom prst="leftBrace">
              <a:avLst>
                <a:gd name="adj1" fmla="val 26042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AutoShape 35"/>
            <p:cNvSpPr>
              <a:spLocks/>
            </p:cNvSpPr>
            <p:nvPr/>
          </p:nvSpPr>
          <p:spPr bwMode="auto">
            <a:xfrm>
              <a:off x="1416" y="1807"/>
              <a:ext cx="48" cy="428"/>
            </a:xfrm>
            <a:prstGeom prst="leftBrace">
              <a:avLst>
                <a:gd name="adj1" fmla="val 74306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AutoShape 36"/>
            <p:cNvSpPr>
              <a:spLocks/>
            </p:cNvSpPr>
            <p:nvPr/>
          </p:nvSpPr>
          <p:spPr bwMode="auto">
            <a:xfrm>
              <a:off x="1416" y="2265"/>
              <a:ext cx="48" cy="750"/>
            </a:xfrm>
            <a:prstGeom prst="leftBrace">
              <a:avLst>
                <a:gd name="adj1" fmla="val 130208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1200" y="1543"/>
              <a:ext cx="24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1072" y="1831"/>
              <a:ext cx="38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1072" y="2464"/>
              <a:ext cx="38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4932363" y="2924175"/>
            <a:ext cx="403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</a:rPr>
              <a:t>y</a:t>
            </a:r>
            <a:r>
              <a:rPr lang="en-US" altLang="zh-CN" sz="3200" baseline="-25000">
                <a:solidFill>
                  <a:schemeClr val="bg1"/>
                </a:solidFill>
              </a:rPr>
              <a:t>1 </a:t>
            </a:r>
            <a:r>
              <a:rPr lang="en-US" altLang="zh-CN" sz="3200">
                <a:solidFill>
                  <a:schemeClr val="bg1"/>
                </a:solidFill>
              </a:rPr>
              <a:t>: y</a:t>
            </a:r>
            <a:r>
              <a:rPr lang="en-US" altLang="zh-CN" sz="3200" baseline="-25000">
                <a:solidFill>
                  <a:schemeClr val="bg1"/>
                </a:solidFill>
              </a:rPr>
              <a:t>2 </a:t>
            </a:r>
            <a:r>
              <a:rPr lang="en-US" altLang="zh-CN" sz="3200">
                <a:solidFill>
                  <a:schemeClr val="bg1"/>
                </a:solidFill>
              </a:rPr>
              <a:t>: y</a:t>
            </a:r>
            <a:r>
              <a:rPr lang="en-US" altLang="zh-CN" sz="3200" baseline="-25000">
                <a:solidFill>
                  <a:schemeClr val="bg1"/>
                </a:solidFill>
              </a:rPr>
              <a:t>3 </a:t>
            </a:r>
            <a:r>
              <a:rPr lang="en-US" altLang="zh-CN" sz="3200">
                <a:solidFill>
                  <a:schemeClr val="bg1"/>
                </a:solidFill>
              </a:rPr>
              <a:t>: = 1 : 3 : 5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1028700" y="5486400"/>
            <a:ext cx="7200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结论：若</a:t>
            </a:r>
            <a:r>
              <a:rPr lang="en-US" altLang="zh-CN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g=9.8m/s</a:t>
            </a:r>
            <a:r>
              <a:rPr lang="en-US" altLang="zh-CN" sz="3200" baseline="30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说明竖直方向上是自由落体运动。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4859338" y="3933825"/>
            <a:ext cx="403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由</a:t>
            </a:r>
            <a:r>
              <a:rPr lang="en-US" altLang="zh-CN" sz="3200">
                <a:solidFill>
                  <a:schemeClr val="bg1"/>
                </a:solidFill>
              </a:rPr>
              <a:t>y=gt</a:t>
            </a:r>
            <a:r>
              <a:rPr lang="en-US" altLang="zh-CN" sz="3200" baseline="30000">
                <a:solidFill>
                  <a:schemeClr val="bg1"/>
                </a:solidFill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/2</a:t>
            </a:r>
            <a:r>
              <a:rPr lang="zh-CN" altLang="en-US" sz="3200">
                <a:solidFill>
                  <a:schemeClr val="bg1"/>
                </a:solidFill>
              </a:rPr>
              <a:t>求出</a:t>
            </a:r>
            <a:r>
              <a:rPr lang="en-US" altLang="zh-CN" sz="3200">
                <a:solidFill>
                  <a:schemeClr val="bg1"/>
                </a:solidFill>
              </a:rPr>
              <a:t>g</a:t>
            </a:r>
            <a:r>
              <a:rPr lang="zh-CN" altLang="en-US" sz="3200">
                <a:solidFill>
                  <a:schemeClr val="bg1"/>
                </a:solidFill>
              </a:rPr>
              <a:t>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68" grpId="0"/>
      <p:bldP spid="14376" grpId="0"/>
      <p:bldP spid="14377" grpId="0"/>
      <p:bldP spid="14378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50</TotalTime>
  <Words>1247</Words>
  <Application>Microsoft Office PowerPoint</Application>
  <PresentationFormat>全屏显示(4:3)</PresentationFormat>
  <Paragraphs>167</Paragraphs>
  <Slides>22</Slides>
  <Notes>1</Notes>
  <HiddenSlides>2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 2</vt:lpstr>
      <vt:lpstr>Wingdings</vt:lpstr>
      <vt:lpstr>隶书</vt:lpstr>
      <vt:lpstr>Times New Roman</vt:lpstr>
      <vt:lpstr>楷体_GB2312</vt:lpstr>
      <vt:lpstr>黑体</vt:lpstr>
      <vt:lpstr>方正姚体</vt:lpstr>
      <vt:lpstr>华文细黑</vt:lpstr>
      <vt:lpstr>Courier New</vt:lpstr>
      <vt:lpstr>砖雕艺术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16</cp:revision>
  <cp:lastPrinted>1601-01-01T00:00:00Z</cp:lastPrinted>
  <dcterms:created xsi:type="dcterms:W3CDTF">1601-01-01T00:00:00Z</dcterms:created>
  <dcterms:modified xsi:type="dcterms:W3CDTF">2014-09-18T05:47:47Z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