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B04331-59D8-446E-BB93-E23AFC7E5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5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CF2DE-941A-43DE-92AE-F0DAE48DFA6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659F6782-802D-4277-BEBB-D9E360FEAD37}" type="slidenum">
              <a:rPr lang="en-US" altLang="zh-CN" sz="1200" b="0"/>
              <a:pPr algn="r"/>
              <a:t>11</a:t>
            </a:fld>
            <a:endParaRPr lang="en-US" altLang="zh-CN" sz="1200" b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sz="2400" b="1">
                <a:ea typeface="黑体" pitchFamily="2" charset="-122"/>
              </a:rPr>
              <a:t>物体随盘做匀速圆周运动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94506C-42CD-498B-8D81-DC4B0139FD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79587-CF8C-4DC2-9B3E-4F459F5F0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69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48A91-8D5E-41A0-B4AD-AACB7DF64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304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7E462-9CFE-497C-9ECE-CE0DFCF60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7050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53E49-F037-4AB9-999D-ABC6971D0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504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3A8B3-DBFA-4328-8561-26D64256A5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450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965DA-BCA0-464A-AD1C-261AD1067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8638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03DB5-BDEB-4EBE-A04C-8FA712B9ED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879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B8F0D-6A2A-445E-8632-0F80B2C19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2075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99670-9D17-4C81-88F2-C5142DAC1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546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FCA14-17B2-48D1-9CE0-26211697C2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886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62775CD-4005-4D0C-8FC2-99A3A52574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2012-04-19%20&#26472;&#20029;&#20029;\&#27491;&#22312;&#20351;&#29992;&#30340;&#25991;&#20214;&#22841;\&#29289;&#29702;%20&#35838;&#20214;\&#29289;&#29702;%20&#20154;&#25945;&#29256;&#24517;&#20462;2\&#26032;&#24314;&#25991;&#20214;&#22841;\&#12304;&#29289;&#29702;&#12305;5.6%20&#21521;&#24515;&#21147;%20&#35838;&#20214;1&#65288;&#20154;&#25945;&#29256;&#24517;&#20462;2&#65289;\&#31859;&#23433;&#31185;&#23043;%202008&#22885;&#36816;&#20250;&#22899;&#23376;&#38142;&#29699;&#20915;&#36187;.asf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 b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 b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 b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第六节  向心力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99"/>
                </a:solidFill>
              </a:rPr>
              <a:t>人教版必修</a:t>
            </a:r>
            <a:r>
              <a:rPr lang="en-US" altLang="zh-CN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2565400"/>
            <a:ext cx="5926137" cy="1608138"/>
            <a:chOff x="113" y="1207"/>
            <a:chExt cx="3733" cy="1013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1667" y="1871"/>
              <a:ext cx="2049" cy="3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2742" y="1946"/>
              <a:ext cx="1104" cy="209"/>
              <a:chOff x="2776" y="897"/>
              <a:chExt cx="1105" cy="208"/>
            </a:xfrm>
          </p:grpSpPr>
          <p:sp>
            <p:nvSpPr>
              <p:cNvPr id="14341" name="Oval 5"/>
              <p:cNvSpPr>
                <a:spLocks noChangeArrowheads="1"/>
              </p:cNvSpPr>
              <p:nvPr/>
            </p:nvSpPr>
            <p:spPr bwMode="auto">
              <a:xfrm>
                <a:off x="3673" y="897"/>
                <a:ext cx="208" cy="20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14342" name="Line 6"/>
              <p:cNvSpPr>
                <a:spLocks noChangeShapeType="1"/>
              </p:cNvSpPr>
              <p:nvPr/>
            </p:nvSpPr>
            <p:spPr bwMode="auto">
              <a:xfrm>
                <a:off x="2776" y="1010"/>
                <a:ext cx="9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454" y="1867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29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13" y="1207"/>
              <a:ext cx="2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小球受力分析：</a:t>
              </a:r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3850" y="1196975"/>
            <a:ext cx="849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轻绳栓一小球，在光滑水平面做匀速圆周运动。小球向心力的来源？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156325" y="3919538"/>
            <a:ext cx="622300" cy="871537"/>
            <a:chOff x="3878" y="2469"/>
            <a:chExt cx="392" cy="549"/>
          </a:xfrm>
        </p:grpSpPr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3924" y="2469"/>
              <a:ext cx="0" cy="547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878" y="2614"/>
              <a:ext cx="3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36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29350" y="2662238"/>
            <a:ext cx="646113" cy="1277937"/>
            <a:chOff x="3742" y="1271"/>
            <a:chExt cx="407" cy="805"/>
          </a:xfrm>
        </p:grpSpPr>
        <p:sp>
          <p:nvSpPr>
            <p:cNvPr id="14351" name="Line 16"/>
            <p:cNvSpPr>
              <a:spLocks noChangeShapeType="1"/>
            </p:cNvSpPr>
            <p:nvPr/>
          </p:nvSpPr>
          <p:spPr bwMode="auto">
            <a:xfrm flipV="1">
              <a:off x="3742" y="1528"/>
              <a:ext cx="0" cy="54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793" y="1271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36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kumimoji="1" lang="en-US" altLang="zh-CN" sz="3600" baseline="-250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191125" y="3238500"/>
            <a:ext cx="1049338" cy="674688"/>
            <a:chOff x="3088" y="1634"/>
            <a:chExt cx="661" cy="425"/>
          </a:xfrm>
        </p:grpSpPr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rot="5400000" flipH="1">
              <a:off x="3476" y="1786"/>
              <a:ext cx="0" cy="546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088" y="1634"/>
              <a:ext cx="2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36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95288" y="4724400"/>
            <a:ext cx="81359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向心力由小球受到的桌面支持力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240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、小球的重力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、绳子的拉力的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合力提供。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39713" y="457200"/>
            <a:ext cx="8675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匀速圆周运动实例分析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向心力的来源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060700" y="5595938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F</a:t>
            </a:r>
            <a:r>
              <a:rPr lang="zh-CN" altLang="en-US" sz="32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F</a:t>
            </a:r>
            <a:endParaRPr lang="en-US" altLang="zh-CN" sz="3200" baseline="-25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/>
      <p:bldP spid="225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925513" y="1052513"/>
            <a:ext cx="6923087" cy="457200"/>
          </a:xfrm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物体相对转盘静止，随盘做匀速圆周运动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002213" y="4365625"/>
            <a:ext cx="2665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F</a:t>
            </a:r>
            <a:r>
              <a:rPr lang="zh-CN" altLang="en-US" sz="32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F</a:t>
            </a:r>
            <a:r>
              <a:rPr lang="en-US" altLang="zh-CN" sz="32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00563" y="2746375"/>
            <a:ext cx="4392612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由小球受到的重力、支持力、静摩擦力三个力的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合力提供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即圆盘对木块的静摩擦力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1628775"/>
            <a:ext cx="3313112" cy="3841750"/>
            <a:chOff x="1043" y="1276"/>
            <a:chExt cx="2112" cy="2420"/>
          </a:xfrm>
        </p:grpSpPr>
        <p:grpSp>
          <p:nvGrpSpPr>
            <p:cNvPr id="15366" name="Group 7"/>
            <p:cNvGrpSpPr>
              <a:grpSpLocks/>
            </p:cNvGrpSpPr>
            <p:nvPr/>
          </p:nvGrpSpPr>
          <p:grpSpPr bwMode="auto">
            <a:xfrm>
              <a:off x="1043" y="1276"/>
              <a:ext cx="2112" cy="2420"/>
              <a:chOff x="1043" y="1276"/>
              <a:chExt cx="2112" cy="2420"/>
            </a:xfrm>
          </p:grpSpPr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1043" y="2016"/>
                <a:ext cx="2112" cy="768"/>
              </a:xfrm>
              <a:prstGeom prst="ellipse">
                <a:avLst/>
              </a:prstGeom>
              <a:solidFill>
                <a:srgbClr val="993366"/>
              </a:solidFill>
              <a:ln w="158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368" name="Line 9"/>
              <p:cNvSpPr>
                <a:spLocks noChangeShapeType="1"/>
              </p:cNvSpPr>
              <p:nvPr/>
            </p:nvSpPr>
            <p:spPr bwMode="auto">
              <a:xfrm>
                <a:off x="2099" y="1431"/>
                <a:ext cx="1" cy="960"/>
              </a:xfrm>
              <a:prstGeom prst="line">
                <a:avLst/>
              </a:prstGeom>
              <a:noFill/>
              <a:ln w="412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9" name="Line 10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1" cy="912"/>
              </a:xfrm>
              <a:prstGeom prst="line">
                <a:avLst/>
              </a:prstGeom>
              <a:noFill/>
              <a:ln w="412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0" name="AutoShape 11"/>
              <p:cNvSpPr>
                <a:spLocks noChangeArrowheads="1"/>
              </p:cNvSpPr>
              <p:nvPr/>
            </p:nvSpPr>
            <p:spPr bwMode="auto">
              <a:xfrm>
                <a:off x="2003" y="1584"/>
                <a:ext cx="240" cy="144"/>
              </a:xfrm>
              <a:prstGeom prst="curvedUpArrow">
                <a:avLst>
                  <a:gd name="adj1" fmla="val 988"/>
                  <a:gd name="adj2" fmla="val 34321"/>
                  <a:gd name="adj3" fmla="val 33333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233" y="1276"/>
                <a:ext cx="345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kumimoji="1" lang="en-US" altLang="zh-CN" sz="2800">
                    <a:latin typeface="楷体_GB2312" pitchFamily="49" charset="-122"/>
                    <a:ea typeface="楷体_GB2312" pitchFamily="49" charset="-122"/>
                  </a:rPr>
                  <a:t>ω</a:t>
                </a: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1811" y="2243"/>
                <a:ext cx="215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kumimoji="1" lang="en-US" altLang="zh-CN" sz="2400">
                    <a:latin typeface="楷体_GB2312" pitchFamily="49" charset="-122"/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2688" y="2293"/>
              <a:ext cx="192" cy="144"/>
            </a:xfrm>
            <a:prstGeom prst="rect">
              <a:avLst/>
            </a:prstGeom>
            <a:solidFill>
              <a:srgbClr val="FFEEBD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EB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0"/>
            </a:p>
          </p:txBody>
        </p:sp>
      </p:grp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3144838" y="3305175"/>
            <a:ext cx="76200" cy="76200"/>
          </a:xfrm>
          <a:prstGeom prst="ellipse">
            <a:avLst/>
          </a:prstGeom>
          <a:solidFill>
            <a:srgbClr val="FF3300"/>
          </a:solidFill>
          <a:ln w="12700" cap="sq">
            <a:solidFill>
              <a:srgbClr val="FFBF0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2320925" y="3336925"/>
            <a:ext cx="862013" cy="635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159125" y="3319463"/>
            <a:ext cx="0" cy="149225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3159125" y="1874838"/>
            <a:ext cx="0" cy="14446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311525" y="4403725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273425" y="1633538"/>
            <a:ext cx="523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32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79625" y="3309938"/>
            <a:ext cx="523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3200" baseline="-25000">
                <a:latin typeface="楷体_GB2312" pitchFamily="49" charset="-122"/>
                <a:ea typeface="楷体_GB2312" pitchFamily="49" charset="-122"/>
              </a:rPr>
              <a:t>f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356100" y="1757363"/>
            <a:ext cx="3529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小球向心力的来源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9713" y="457200"/>
            <a:ext cx="8675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匀速圆周运动实例分析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向心力的来源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/>
      <p:bldP spid="23567" grpId="0" animBg="1"/>
      <p:bldP spid="23568" grpId="0" animBg="1"/>
      <p:bldP spid="23569" grpId="0" animBg="1"/>
      <p:bldP spid="23570" grpId="0" animBg="1"/>
      <p:bldP spid="23571" grpId="0" autoUpdateAnimBg="0"/>
      <p:bldP spid="23572" grpId="0" autoUpdateAnimBg="0"/>
      <p:bldP spid="235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76475"/>
            <a:ext cx="26003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3" descr="紫色网格"/>
          <p:cNvSpPr>
            <a:spLocks noChangeArrowheads="1"/>
          </p:cNvSpPr>
          <p:nvPr/>
        </p:nvSpPr>
        <p:spPr bwMode="auto">
          <a:xfrm>
            <a:off x="2916238" y="2708275"/>
            <a:ext cx="576262" cy="576263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pattFill prst="pct5">
              <a:fgClr>
                <a:schemeClr val="accent2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308D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572000" y="1411288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3763963"/>
            <a:ext cx="360363" cy="869950"/>
            <a:chOff x="3288" y="1933"/>
            <a:chExt cx="227" cy="548"/>
          </a:xfrm>
        </p:grpSpPr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515" y="1933"/>
              <a:ext cx="0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3288" y="21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48263" y="2952750"/>
            <a:ext cx="438150" cy="811213"/>
            <a:chOff x="3243" y="1422"/>
            <a:chExt cx="276" cy="511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515" y="1525"/>
              <a:ext cx="0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3243" y="142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sz="16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572000" y="3529013"/>
            <a:ext cx="1008063" cy="457200"/>
            <a:chOff x="2880" y="1785"/>
            <a:chExt cx="635" cy="288"/>
          </a:xfrm>
        </p:grpSpPr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H="1">
              <a:off x="3152" y="193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880" y="178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sz="1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68538" y="2511425"/>
            <a:ext cx="72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i="1">
                <a:solidFill>
                  <a:srgbClr val="0308D3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8138" y="1166813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讨论：物块随着圆桶一起匀速转动时，物块的受力？物块向心力的来源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0" y="541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物块做匀速圆周运动时，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合力提供向心力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，即桶对物块的支持力。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63513" y="304800"/>
            <a:ext cx="8675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匀速圆周运动实例分析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向心力的来源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941388" y="2000250"/>
            <a:ext cx="1828800" cy="304800"/>
          </a:xfrm>
          <a:prstGeom prst="ellips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6400" y="1341438"/>
            <a:ext cx="2870200" cy="2346325"/>
            <a:chOff x="0" y="0"/>
            <a:chExt cx="1808" cy="1478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0" y="0"/>
              <a:ext cx="1808" cy="3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8" y="214"/>
              <a:ext cx="808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>
              <a:off x="1000" y="214"/>
              <a:ext cx="80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808" y="1014"/>
              <a:ext cx="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1000" y="1014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800" y="1382"/>
              <a:ext cx="208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87450" y="1581150"/>
            <a:ext cx="488950" cy="457200"/>
            <a:chOff x="0" y="0"/>
            <a:chExt cx="308" cy="288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θ</a:t>
              </a:r>
            </a:p>
          </p:txBody>
        </p:sp>
        <p:sp>
          <p:nvSpPr>
            <p:cNvPr id="19468" name="Arc 12"/>
            <p:cNvSpPr>
              <a:spLocks noChangeAspect="1"/>
            </p:cNvSpPr>
            <p:nvPr/>
          </p:nvSpPr>
          <p:spPr bwMode="auto">
            <a:xfrm rot="9000000">
              <a:off x="185" y="21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957763" y="1196975"/>
            <a:ext cx="3581400" cy="2438400"/>
            <a:chOff x="0" y="0"/>
            <a:chExt cx="2256" cy="1536"/>
          </a:xfrm>
        </p:grpSpPr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48" y="0"/>
              <a:ext cx="216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19471" name="Arc 15"/>
            <p:cNvSpPr>
              <a:spLocks/>
            </p:cNvSpPr>
            <p:nvPr/>
          </p:nvSpPr>
          <p:spPr bwMode="auto">
            <a:xfrm rot="5400000">
              <a:off x="588" y="-300"/>
              <a:ext cx="1080" cy="2160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08 h 43200"/>
                <a:gd name="T4" fmla="*/ 0 w 21600"/>
                <a:gd name="T5" fmla="*/ 54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6"/>
                    <a:pt x="11948" y="43182"/>
                    <a:pt x="31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6"/>
                    <a:pt x="11948" y="43182"/>
                    <a:pt x="31" y="43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724" y="1254"/>
              <a:ext cx="38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1494" y="1254"/>
              <a:ext cx="47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0" y="1383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H="1">
              <a:off x="96" y="1383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33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H="1">
              <a:off x="57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H="1">
              <a:off x="81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 flipH="1">
              <a:off x="105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129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H="1">
              <a:off x="153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H="1">
              <a:off x="177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 flipH="1">
              <a:off x="201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305425" y="2144713"/>
            <a:ext cx="2895600" cy="609600"/>
          </a:xfrm>
          <a:prstGeom prst="ellips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338763" y="2368550"/>
            <a:ext cx="1966912" cy="457200"/>
            <a:chOff x="0" y="0"/>
            <a:chExt cx="1239" cy="288"/>
          </a:xfrm>
        </p:grpSpPr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0" y="57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87" name="Group 31"/>
            <p:cNvGrpSpPr>
              <a:grpSpLocks/>
            </p:cNvGrpSpPr>
            <p:nvPr/>
          </p:nvGrpSpPr>
          <p:grpSpPr bwMode="auto">
            <a:xfrm>
              <a:off x="855" y="0"/>
              <a:ext cx="384" cy="288"/>
              <a:chOff x="0" y="0"/>
              <a:chExt cx="384" cy="288"/>
            </a:xfrm>
          </p:grpSpPr>
          <p:sp>
            <p:nvSpPr>
              <p:cNvPr id="19488" name="Text Box 3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lang="en-US" altLang="zh-CN" sz="2400" i="1">
                    <a:latin typeface="Times New Roman" pitchFamily="18" charset="0"/>
                    <a:ea typeface="楷体_GB2312" pitchFamily="49" charset="-122"/>
                  </a:rPr>
                  <a:t>'</a:t>
                </a:r>
              </a:p>
            </p:txBody>
          </p:sp>
          <p:sp>
            <p:nvSpPr>
              <p:cNvPr id="19489" name="Oval 33"/>
              <p:cNvSpPr>
                <a:spLocks noChangeAspect="1" noChangeArrowheads="1"/>
              </p:cNvSpPr>
              <p:nvPr/>
            </p:nvSpPr>
            <p:spPr bwMode="auto">
              <a:xfrm>
                <a:off x="25" y="4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38763" y="1439863"/>
            <a:ext cx="1981200" cy="1022350"/>
            <a:chOff x="0" y="0"/>
            <a:chExt cx="1248" cy="644"/>
          </a:xfrm>
        </p:grpSpPr>
        <p:grpSp>
          <p:nvGrpSpPr>
            <p:cNvPr id="19491" name="Group 35"/>
            <p:cNvGrpSpPr>
              <a:grpSpLocks/>
            </p:cNvGrpSpPr>
            <p:nvPr/>
          </p:nvGrpSpPr>
          <p:grpSpPr bwMode="auto">
            <a:xfrm>
              <a:off x="864" y="0"/>
              <a:ext cx="384" cy="288"/>
              <a:chOff x="0" y="0"/>
              <a:chExt cx="384" cy="288"/>
            </a:xfrm>
          </p:grpSpPr>
          <p:sp>
            <p:nvSpPr>
              <p:cNvPr id="19492" name="Text Box 3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  <a:ea typeface="黑体" pitchFamily="2" charset="-122"/>
                  </a:rPr>
                  <a:t>O</a:t>
                </a:r>
                <a:endParaRPr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19493" name="Oval 37"/>
              <p:cNvSpPr>
                <a:spLocks noChangeAspect="1" noChangeArrowheads="1"/>
              </p:cNvSpPr>
              <p:nvPr/>
            </p:nvSpPr>
            <p:spPr bwMode="auto">
              <a:xfrm>
                <a:off x="16" y="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</p:grp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 flipV="1">
              <a:off x="0" y="85"/>
              <a:ext cx="891" cy="5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192" y="9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549400" y="1187450"/>
            <a:ext cx="590550" cy="2514600"/>
            <a:chOff x="0" y="0"/>
            <a:chExt cx="372" cy="1584"/>
          </a:xfrm>
        </p:grpSpPr>
        <p:grpSp>
          <p:nvGrpSpPr>
            <p:cNvPr id="19497" name="Group 41"/>
            <p:cNvGrpSpPr>
              <a:grpSpLocks/>
            </p:cNvGrpSpPr>
            <p:nvPr/>
          </p:nvGrpSpPr>
          <p:grpSpPr bwMode="auto">
            <a:xfrm>
              <a:off x="0" y="825"/>
              <a:ext cx="372" cy="327"/>
              <a:chOff x="0" y="0"/>
              <a:chExt cx="372" cy="327"/>
            </a:xfrm>
          </p:grpSpPr>
          <p:sp>
            <p:nvSpPr>
              <p:cNvPr id="19498" name="Arc 42"/>
              <p:cNvSpPr>
                <a:spLocks noChangeAspect="1"/>
              </p:cNvSpPr>
              <p:nvPr/>
            </p:nvSpPr>
            <p:spPr bwMode="auto">
              <a:xfrm>
                <a:off x="27" y="24"/>
                <a:ext cx="345" cy="86"/>
              </a:xfrm>
              <a:custGeom>
                <a:avLst/>
                <a:gdLst>
                  <a:gd name="T0" fmla="*/ 2 w 43200"/>
                  <a:gd name="T1" fmla="*/ 0 h 39259"/>
                  <a:gd name="T2" fmla="*/ 1 w 43200"/>
                  <a:gd name="T3" fmla="*/ 0 h 39259"/>
                  <a:gd name="T4" fmla="*/ 1 w 43200"/>
                  <a:gd name="T5" fmla="*/ 0 h 3925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9259"/>
                  <a:gd name="T11" fmla="*/ 43200 w 43200"/>
                  <a:gd name="T12" fmla="*/ 39259 h 392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9259" fill="none" extrusionOk="0">
                    <a:moveTo>
                      <a:pt x="34038" y="-1"/>
                    </a:moveTo>
                    <a:cubicBezTo>
                      <a:pt x="39782" y="4045"/>
                      <a:pt x="43200" y="10632"/>
                      <a:pt x="43200" y="17659"/>
                    </a:cubicBezTo>
                    <a:cubicBezTo>
                      <a:pt x="43200" y="29588"/>
                      <a:pt x="33529" y="39259"/>
                      <a:pt x="21600" y="39259"/>
                    </a:cubicBezTo>
                    <a:cubicBezTo>
                      <a:pt x="9670" y="39259"/>
                      <a:pt x="0" y="29588"/>
                      <a:pt x="0" y="17659"/>
                    </a:cubicBezTo>
                    <a:cubicBezTo>
                      <a:pt x="-1" y="10967"/>
                      <a:pt x="3101" y="4653"/>
                      <a:pt x="8398" y="563"/>
                    </a:cubicBezTo>
                  </a:path>
                  <a:path w="43200" h="39259" stroke="0" extrusionOk="0">
                    <a:moveTo>
                      <a:pt x="34038" y="-1"/>
                    </a:moveTo>
                    <a:cubicBezTo>
                      <a:pt x="39782" y="4045"/>
                      <a:pt x="43200" y="10632"/>
                      <a:pt x="43200" y="17659"/>
                    </a:cubicBezTo>
                    <a:cubicBezTo>
                      <a:pt x="43200" y="29588"/>
                      <a:pt x="33529" y="39259"/>
                      <a:pt x="21600" y="39259"/>
                    </a:cubicBezTo>
                    <a:cubicBezTo>
                      <a:pt x="9670" y="39259"/>
                      <a:pt x="0" y="29588"/>
                      <a:pt x="0" y="17659"/>
                    </a:cubicBezTo>
                    <a:cubicBezTo>
                      <a:pt x="-1" y="10967"/>
                      <a:pt x="3101" y="4653"/>
                      <a:pt x="8398" y="563"/>
                    </a:cubicBezTo>
                    <a:lnTo>
                      <a:pt x="21600" y="1765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  <a:ea typeface="楷体_GB2312" pitchFamily="49" charset="-122"/>
                  </a:rPr>
                  <a:t>ω</a:t>
                </a:r>
              </a:p>
            </p:txBody>
          </p:sp>
        </p:grp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192" y="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324600" y="1600200"/>
            <a:ext cx="488950" cy="1447800"/>
            <a:chOff x="0" y="0"/>
            <a:chExt cx="308" cy="912"/>
          </a:xfrm>
        </p:grpSpPr>
        <p:grpSp>
          <p:nvGrpSpPr>
            <p:cNvPr id="19502" name="Group 46"/>
            <p:cNvGrpSpPr>
              <a:grpSpLocks/>
            </p:cNvGrpSpPr>
            <p:nvPr/>
          </p:nvGrpSpPr>
          <p:grpSpPr bwMode="auto">
            <a:xfrm>
              <a:off x="0" y="21"/>
              <a:ext cx="308" cy="288"/>
              <a:chOff x="0" y="0"/>
              <a:chExt cx="308" cy="288"/>
            </a:xfrm>
          </p:grpSpPr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Times New Roman" pitchFamily="18" charset="0"/>
                  </a:rPr>
                  <a:t>θ</a:t>
                </a:r>
              </a:p>
            </p:txBody>
          </p:sp>
          <p:sp>
            <p:nvSpPr>
              <p:cNvPr id="19504" name="Arc 48"/>
              <p:cNvSpPr>
                <a:spLocks noChangeAspect="1"/>
              </p:cNvSpPr>
              <p:nvPr/>
            </p:nvSpPr>
            <p:spPr bwMode="auto">
              <a:xfrm rot="9000000">
                <a:off x="185" y="21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zh-CN" b="0"/>
              </a:p>
            </p:txBody>
          </p:sp>
        </p:grp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270" y="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6453188" y="2792413"/>
            <a:ext cx="590550" cy="519112"/>
            <a:chOff x="0" y="0"/>
            <a:chExt cx="372" cy="327"/>
          </a:xfrm>
        </p:grpSpPr>
        <p:sp>
          <p:nvSpPr>
            <p:cNvPr id="19507" name="Arc 51"/>
            <p:cNvSpPr>
              <a:spLocks noChangeAspect="1"/>
            </p:cNvSpPr>
            <p:nvPr/>
          </p:nvSpPr>
          <p:spPr bwMode="auto">
            <a:xfrm>
              <a:off x="27" y="24"/>
              <a:ext cx="345" cy="86"/>
            </a:xfrm>
            <a:custGeom>
              <a:avLst/>
              <a:gdLst>
                <a:gd name="T0" fmla="*/ 2 w 43200"/>
                <a:gd name="T1" fmla="*/ 0 h 39259"/>
                <a:gd name="T2" fmla="*/ 1 w 43200"/>
                <a:gd name="T3" fmla="*/ 0 h 39259"/>
                <a:gd name="T4" fmla="*/ 1 w 43200"/>
                <a:gd name="T5" fmla="*/ 0 h 3925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259"/>
                <a:gd name="T11" fmla="*/ 43200 w 43200"/>
                <a:gd name="T12" fmla="*/ 39259 h 39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259" fill="none" extrusionOk="0">
                  <a:moveTo>
                    <a:pt x="34038" y="-1"/>
                  </a:moveTo>
                  <a:cubicBezTo>
                    <a:pt x="39782" y="4045"/>
                    <a:pt x="43200" y="10632"/>
                    <a:pt x="43200" y="17659"/>
                  </a:cubicBezTo>
                  <a:cubicBezTo>
                    <a:pt x="43200" y="29588"/>
                    <a:pt x="33529" y="39259"/>
                    <a:pt x="21600" y="39259"/>
                  </a:cubicBezTo>
                  <a:cubicBezTo>
                    <a:pt x="9670" y="39259"/>
                    <a:pt x="0" y="29588"/>
                    <a:pt x="0" y="17659"/>
                  </a:cubicBezTo>
                  <a:cubicBezTo>
                    <a:pt x="-1" y="10967"/>
                    <a:pt x="3101" y="4653"/>
                    <a:pt x="8398" y="563"/>
                  </a:cubicBezTo>
                </a:path>
                <a:path w="43200" h="39259" stroke="0" extrusionOk="0">
                  <a:moveTo>
                    <a:pt x="34038" y="-1"/>
                  </a:moveTo>
                  <a:cubicBezTo>
                    <a:pt x="39782" y="4045"/>
                    <a:pt x="43200" y="10632"/>
                    <a:pt x="43200" y="17659"/>
                  </a:cubicBezTo>
                  <a:cubicBezTo>
                    <a:pt x="43200" y="29588"/>
                    <a:pt x="33529" y="39259"/>
                    <a:pt x="21600" y="39259"/>
                  </a:cubicBezTo>
                  <a:cubicBezTo>
                    <a:pt x="9670" y="39259"/>
                    <a:pt x="0" y="29588"/>
                    <a:pt x="0" y="17659"/>
                  </a:cubicBezTo>
                  <a:cubicBezTo>
                    <a:pt x="-1" y="10967"/>
                    <a:pt x="3101" y="4653"/>
                    <a:pt x="8398" y="563"/>
                  </a:cubicBezTo>
                  <a:lnTo>
                    <a:pt x="21600" y="176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  <a:ea typeface="楷体_GB2312" pitchFamily="49" charset="-122"/>
                </a:rPr>
                <a:t>ω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34975" y="1973263"/>
            <a:ext cx="1254125" cy="1055687"/>
            <a:chOff x="0" y="0"/>
            <a:chExt cx="790" cy="665"/>
          </a:xfrm>
        </p:grpSpPr>
        <p:grpSp>
          <p:nvGrpSpPr>
            <p:cNvPr id="19510" name="Group 54"/>
            <p:cNvGrpSpPr>
              <a:grpSpLocks/>
            </p:cNvGrpSpPr>
            <p:nvPr/>
          </p:nvGrpSpPr>
          <p:grpSpPr bwMode="auto">
            <a:xfrm>
              <a:off x="374" y="377"/>
              <a:ext cx="416" cy="288"/>
              <a:chOff x="0" y="0"/>
              <a:chExt cx="416" cy="288"/>
            </a:xfrm>
          </p:grpSpPr>
          <p:sp>
            <p:nvSpPr>
              <p:cNvPr id="19511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Times New Roman" pitchFamily="18" charset="0"/>
                  </a:rPr>
                  <a:t>θ</a:t>
                </a:r>
              </a:p>
            </p:txBody>
          </p:sp>
          <p:sp>
            <p:nvSpPr>
              <p:cNvPr id="19512" name="Arc 56"/>
              <p:cNvSpPr>
                <a:spLocks noChangeAspect="1"/>
              </p:cNvSpPr>
              <p:nvPr/>
            </p:nvSpPr>
            <p:spPr bwMode="auto">
              <a:xfrm rot="-6900000">
                <a:off x="250" y="154"/>
                <a:ext cx="75" cy="7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19513" name="Line 57"/>
              <p:cNvSpPr>
                <a:spLocks noChangeShapeType="1"/>
              </p:cNvSpPr>
              <p:nvPr/>
            </p:nvSpPr>
            <p:spPr bwMode="auto">
              <a:xfrm>
                <a:off x="88" y="248"/>
                <a:ext cx="3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14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4772025" y="2201863"/>
            <a:ext cx="654050" cy="519112"/>
            <a:chOff x="0" y="0"/>
            <a:chExt cx="412" cy="327"/>
          </a:xfrm>
        </p:grpSpPr>
        <p:sp>
          <p:nvSpPr>
            <p:cNvPr id="19516" name="Oval 60"/>
            <p:cNvSpPr>
              <a:spLocks noChangeAspect="1" noChangeArrowheads="1"/>
            </p:cNvSpPr>
            <p:nvPr/>
          </p:nvSpPr>
          <p:spPr bwMode="auto">
            <a:xfrm>
              <a:off x="321" y="119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9998"/>
                  </a:srgbClr>
                </a:gs>
                <a:gs pos="100000">
                  <a:schemeClr val="tx1">
                    <a:alpha val="59998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19517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952500" y="1763713"/>
            <a:ext cx="1460500" cy="719137"/>
            <a:chOff x="0" y="0"/>
            <a:chExt cx="920" cy="453"/>
          </a:xfrm>
        </p:grpSpPr>
        <p:grpSp>
          <p:nvGrpSpPr>
            <p:cNvPr id="19519" name="Group 63"/>
            <p:cNvGrpSpPr>
              <a:grpSpLocks/>
            </p:cNvGrpSpPr>
            <p:nvPr/>
          </p:nvGrpSpPr>
          <p:grpSpPr bwMode="auto">
            <a:xfrm>
              <a:off x="536" y="165"/>
              <a:ext cx="384" cy="288"/>
              <a:chOff x="0" y="0"/>
              <a:chExt cx="384" cy="288"/>
            </a:xfrm>
          </p:grpSpPr>
          <p:sp>
            <p:nvSpPr>
              <p:cNvPr id="19520" name="Text Box 6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  <a:ea typeface="黑体" pitchFamily="2" charset="-122"/>
                  </a:rPr>
                  <a:t>O</a:t>
                </a:r>
                <a:endParaRPr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19521" name="Oval 65"/>
              <p:cNvSpPr>
                <a:spLocks noChangeAspect="1" noChangeArrowheads="1"/>
              </p:cNvSpPr>
              <p:nvPr/>
            </p:nvSpPr>
            <p:spPr bwMode="auto">
              <a:xfrm>
                <a:off x="16" y="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</p:grp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>
              <a:off x="0" y="25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Text Box 67"/>
            <p:cNvSpPr txBox="1">
              <a:spLocks noChangeArrowheads="1"/>
            </p:cNvSpPr>
            <p:nvPr/>
          </p:nvSpPr>
          <p:spPr bwMode="auto">
            <a:xfrm>
              <a:off x="232" y="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27716" name="Oval 68"/>
          <p:cNvSpPr>
            <a:spLocks noChangeAspect="1" noChangeArrowheads="1"/>
          </p:cNvSpPr>
          <p:nvPr/>
        </p:nvSpPr>
        <p:spPr bwMode="auto">
          <a:xfrm>
            <a:off x="914400" y="2100263"/>
            <a:ext cx="144463" cy="144462"/>
          </a:xfrm>
          <a:prstGeom prst="ellipse">
            <a:avLst/>
          </a:prstGeom>
          <a:gradFill rotWithShape="1">
            <a:gsLst>
              <a:gs pos="0">
                <a:srgbClr val="FFFFFF">
                  <a:alpha val="59998"/>
                </a:srgbClr>
              </a:gs>
              <a:gs pos="100000">
                <a:schemeClr val="tx1">
                  <a:alpha val="59998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612775" y="2173288"/>
            <a:ext cx="638175" cy="1095375"/>
            <a:chOff x="0" y="0"/>
            <a:chExt cx="402" cy="690"/>
          </a:xfrm>
        </p:grpSpPr>
        <p:sp>
          <p:nvSpPr>
            <p:cNvPr id="19526" name="Line 70"/>
            <p:cNvSpPr>
              <a:spLocks noChangeShapeType="1"/>
            </p:cNvSpPr>
            <p:nvPr/>
          </p:nvSpPr>
          <p:spPr bwMode="auto">
            <a:xfrm>
              <a:off x="220" y="0"/>
              <a:ext cx="0" cy="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0" y="36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965200" y="1125538"/>
            <a:ext cx="698500" cy="1039812"/>
            <a:chOff x="0" y="0"/>
            <a:chExt cx="440" cy="655"/>
          </a:xfrm>
        </p:grpSpPr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8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1200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altLang="zh-CN" sz="1200" i="1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9530" name="Line 74"/>
            <p:cNvSpPr>
              <a:spLocks noChangeShapeType="1"/>
            </p:cNvSpPr>
            <p:nvPr/>
          </p:nvSpPr>
          <p:spPr bwMode="auto">
            <a:xfrm flipV="1">
              <a:off x="0" y="231"/>
              <a:ext cx="409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950913" y="1504950"/>
            <a:ext cx="1131887" cy="1346200"/>
            <a:chOff x="0" y="0"/>
            <a:chExt cx="713" cy="848"/>
          </a:xfrm>
        </p:grpSpPr>
        <p:sp>
          <p:nvSpPr>
            <p:cNvPr id="19532" name="Text Box 76"/>
            <p:cNvSpPr txBox="1">
              <a:spLocks noChangeArrowheads="1"/>
            </p:cNvSpPr>
            <p:nvPr/>
          </p:nvSpPr>
          <p:spPr bwMode="auto">
            <a:xfrm>
              <a:off x="281" y="3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zh-CN" altLang="en-US" sz="2400" baseline="-34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合</a:t>
              </a:r>
            </a:p>
          </p:txBody>
        </p:sp>
        <p:sp>
          <p:nvSpPr>
            <p:cNvPr id="19533" name="Line 77"/>
            <p:cNvSpPr>
              <a:spLocks noChangeShapeType="1"/>
            </p:cNvSpPr>
            <p:nvPr/>
          </p:nvSpPr>
          <p:spPr bwMode="auto">
            <a:xfrm flipV="1">
              <a:off x="9" y="424"/>
              <a:ext cx="409" cy="4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Line 78"/>
            <p:cNvSpPr>
              <a:spLocks noChangeShapeType="1"/>
            </p:cNvSpPr>
            <p:nvPr/>
          </p:nvSpPr>
          <p:spPr bwMode="auto">
            <a:xfrm>
              <a:off x="0" y="419"/>
              <a:ext cx="4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79"/>
            <p:cNvSpPr>
              <a:spLocks noChangeShapeType="1"/>
            </p:cNvSpPr>
            <p:nvPr/>
          </p:nvSpPr>
          <p:spPr bwMode="auto">
            <a:xfrm>
              <a:off x="408" y="0"/>
              <a:ext cx="0" cy="4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4716463" y="2466975"/>
            <a:ext cx="638175" cy="811213"/>
            <a:chOff x="0" y="0"/>
            <a:chExt cx="402" cy="511"/>
          </a:xfrm>
        </p:grpSpPr>
        <p:sp>
          <p:nvSpPr>
            <p:cNvPr id="19537" name="Text Box 81"/>
            <p:cNvSpPr txBox="1">
              <a:spLocks noChangeArrowheads="1"/>
            </p:cNvSpPr>
            <p:nvPr/>
          </p:nvSpPr>
          <p:spPr bwMode="auto">
            <a:xfrm>
              <a:off x="0" y="184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  <p:sp>
          <p:nvSpPr>
            <p:cNvPr id="19538" name="Line 82"/>
            <p:cNvSpPr>
              <a:spLocks noChangeShapeType="1"/>
            </p:cNvSpPr>
            <p:nvPr/>
          </p:nvSpPr>
          <p:spPr bwMode="auto">
            <a:xfrm>
              <a:off x="389" y="0"/>
              <a:ext cx="0" cy="4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5334000" y="1295400"/>
            <a:ext cx="1222375" cy="1189038"/>
            <a:chOff x="0" y="0"/>
            <a:chExt cx="770" cy="749"/>
          </a:xfrm>
        </p:grpSpPr>
        <p:sp>
          <p:nvSpPr>
            <p:cNvPr id="19540" name="Text Box 84"/>
            <p:cNvSpPr txBox="1">
              <a:spLocks noChangeArrowheads="1"/>
            </p:cNvSpPr>
            <p:nvPr/>
          </p:nvSpPr>
          <p:spPr bwMode="auto">
            <a:xfrm>
              <a:off x="338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1200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altLang="zh-CN" sz="1200" i="1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 flipV="1">
              <a:off x="0" y="292"/>
              <a:ext cx="722" cy="4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86"/>
          <p:cNvGrpSpPr>
            <a:grpSpLocks/>
          </p:cNvGrpSpPr>
          <p:nvPr/>
        </p:nvGrpSpPr>
        <p:grpSpPr bwMode="auto">
          <a:xfrm>
            <a:off x="5321300" y="1778000"/>
            <a:ext cx="1389063" cy="1414463"/>
            <a:chOff x="0" y="0"/>
            <a:chExt cx="875" cy="891"/>
          </a:xfrm>
        </p:grpSpPr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>
              <a:off x="0" y="432"/>
              <a:ext cx="7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Text Box 88"/>
            <p:cNvSpPr txBox="1">
              <a:spLocks noChangeArrowheads="1"/>
            </p:cNvSpPr>
            <p:nvPr/>
          </p:nvSpPr>
          <p:spPr bwMode="auto">
            <a:xfrm>
              <a:off x="433" y="411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zh-CN" altLang="en-US" sz="2400" baseline="-34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合</a:t>
              </a:r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>
              <a:off x="719" y="0"/>
              <a:ext cx="0" cy="4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11" y="434"/>
              <a:ext cx="722" cy="4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2268538" y="4652963"/>
            <a:ext cx="4103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4000" i="1" baseline="-25000">
                <a:latin typeface="Times New Roman" pitchFamily="18" charset="0"/>
                <a:ea typeface="楷体_GB2312" pitchFamily="49" charset="-122"/>
              </a:rPr>
              <a:t>合</a:t>
            </a:r>
            <a:r>
              <a:rPr lang="zh-CN" altLang="en-US" sz="4000" i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4000" i="1">
                <a:latin typeface="Times New Roman" pitchFamily="18" charset="0"/>
                <a:ea typeface="楷体_GB2312" pitchFamily="49" charset="-122"/>
              </a:rPr>
              <a:t>mg tanθ</a:t>
            </a:r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684213" y="3789363"/>
            <a:ext cx="3024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>
                <a:ea typeface="楷体_GB2312" pitchFamily="49" charset="-122"/>
              </a:rPr>
              <a:t>竖直方向</a:t>
            </a:r>
            <a:r>
              <a:rPr lang="en-US" altLang="zh-CN" sz="2000">
                <a:ea typeface="楷体_GB2312" pitchFamily="49" charset="-122"/>
              </a:rPr>
              <a:t>:F</a:t>
            </a:r>
            <a:r>
              <a:rPr lang="en-US" altLang="zh-CN" sz="1200" i="1">
                <a:ea typeface="楷体_GB2312" pitchFamily="49" charset="-122"/>
              </a:rPr>
              <a:t>N</a:t>
            </a:r>
            <a:r>
              <a:rPr lang="en-US" altLang="zh-CN" sz="2000" i="1">
                <a:ea typeface="楷体_GB2312" pitchFamily="49" charset="-122"/>
              </a:rPr>
              <a:t> cosθ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 i="1">
                <a:ea typeface="楷体_GB2312" pitchFamily="49" charset="-122"/>
              </a:rPr>
              <a:t>mg</a:t>
            </a:r>
          </a:p>
          <a:p>
            <a:r>
              <a:rPr lang="zh-CN" altLang="en-US" sz="2000">
                <a:ea typeface="楷体_GB2312" pitchFamily="49" charset="-122"/>
              </a:rPr>
              <a:t>水平方向</a:t>
            </a:r>
            <a:r>
              <a:rPr lang="en-US" altLang="zh-CN" sz="2000">
                <a:ea typeface="楷体_GB2312" pitchFamily="49" charset="-122"/>
              </a:rPr>
              <a:t>:</a:t>
            </a:r>
            <a:r>
              <a:rPr lang="en-US" altLang="zh-CN" sz="2000" i="1">
                <a:ea typeface="楷体_GB2312" pitchFamily="49" charset="-122"/>
              </a:rPr>
              <a:t>F</a:t>
            </a:r>
            <a:r>
              <a:rPr lang="zh-CN" altLang="en-US" sz="2000">
                <a:ea typeface="楷体_GB2312" pitchFamily="49" charset="-122"/>
              </a:rPr>
              <a:t>合</a:t>
            </a:r>
            <a:r>
              <a:rPr lang="en-US" altLang="zh-CN" sz="2000">
                <a:ea typeface="楷体_GB2312" pitchFamily="49" charset="-122"/>
              </a:rPr>
              <a:t>=</a:t>
            </a:r>
            <a:r>
              <a:rPr lang="en-US" altLang="zh-CN" sz="2000" i="1">
                <a:ea typeface="楷体_GB2312" pitchFamily="49" charset="-122"/>
              </a:rPr>
              <a:t>mω</a:t>
            </a:r>
            <a:r>
              <a:rPr lang="en-US" altLang="zh-CN" sz="2000" i="1" baseline="30000">
                <a:ea typeface="楷体_GB2312" pitchFamily="49" charset="-122"/>
              </a:rPr>
              <a:t>2</a:t>
            </a:r>
            <a:r>
              <a:rPr lang="en-US" altLang="zh-CN" sz="2000" i="1">
                <a:ea typeface="楷体_GB2312" pitchFamily="49" charset="-122"/>
              </a:rPr>
              <a:t>r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4643438" y="3860800"/>
            <a:ext cx="396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>
                <a:ea typeface="楷体_GB2312" pitchFamily="49" charset="-122"/>
              </a:rPr>
              <a:t>竖直方向：</a:t>
            </a:r>
            <a:r>
              <a:rPr lang="en-US" altLang="zh-CN" sz="2000">
                <a:ea typeface="楷体_GB2312" pitchFamily="49" charset="-122"/>
              </a:rPr>
              <a:t>F</a:t>
            </a:r>
            <a:r>
              <a:rPr lang="en-US" altLang="zh-CN" sz="1200" i="1">
                <a:ea typeface="楷体_GB2312" pitchFamily="49" charset="-122"/>
              </a:rPr>
              <a:t>N</a:t>
            </a:r>
            <a:r>
              <a:rPr lang="en-US" altLang="zh-CN" sz="2000" i="1">
                <a:ea typeface="楷体_GB2312" pitchFamily="49" charset="-122"/>
              </a:rPr>
              <a:t> cosθ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 i="1">
                <a:ea typeface="楷体_GB2312" pitchFamily="49" charset="-122"/>
              </a:rPr>
              <a:t>mg</a:t>
            </a:r>
          </a:p>
          <a:p>
            <a:r>
              <a:rPr lang="zh-CN" altLang="en-US" sz="2000">
                <a:ea typeface="楷体_GB2312" pitchFamily="49" charset="-122"/>
              </a:rPr>
              <a:t>水平方向：</a:t>
            </a:r>
            <a:r>
              <a:rPr lang="en-US" altLang="zh-CN" sz="2000" i="1">
                <a:ea typeface="楷体_GB2312" pitchFamily="49" charset="-122"/>
              </a:rPr>
              <a:t>F</a:t>
            </a:r>
            <a:r>
              <a:rPr lang="zh-CN" altLang="en-US" sz="2000">
                <a:ea typeface="楷体_GB2312" pitchFamily="49" charset="-122"/>
              </a:rPr>
              <a:t>合</a:t>
            </a:r>
            <a:r>
              <a:rPr lang="en-US" altLang="zh-CN" sz="2000">
                <a:ea typeface="楷体_GB2312" pitchFamily="49" charset="-122"/>
              </a:rPr>
              <a:t>=</a:t>
            </a:r>
            <a:r>
              <a:rPr lang="en-US" altLang="zh-CN" sz="2000" i="1">
                <a:ea typeface="楷体_GB2312" pitchFamily="49" charset="-122"/>
              </a:rPr>
              <a:t>mω</a:t>
            </a:r>
            <a:r>
              <a:rPr lang="en-US" altLang="zh-CN" sz="2000" i="1" baseline="30000">
                <a:ea typeface="楷体_GB2312" pitchFamily="49" charset="-122"/>
              </a:rPr>
              <a:t>2</a:t>
            </a:r>
            <a:r>
              <a:rPr lang="en-US" altLang="zh-CN" sz="2000" i="1">
                <a:ea typeface="楷体_GB2312" pitchFamily="49" charset="-122"/>
              </a:rPr>
              <a:t> R sinθ</a:t>
            </a:r>
          </a:p>
        </p:txBody>
      </p:sp>
      <p:sp>
        <p:nvSpPr>
          <p:cNvPr id="19550" name="Rectangle 9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zh-CN" altLang="en-US" b="1"/>
              <a:t>沿光滑漏斗或碗内壁做圆周运动的小球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76" grpId="0" animBg="1"/>
      <p:bldP spid="27716" grpId="0" animBg="1"/>
      <p:bldP spid="27739" grpId="0"/>
      <p:bldP spid="19548" grpId="0"/>
      <p:bldP spid="195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1655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总结：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68313" y="1066800"/>
            <a:ext cx="82089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向心力是根据</a:t>
            </a:r>
            <a:r>
              <a:rPr lang="zh-CN" altLang="en-US" sz="3200">
                <a:solidFill>
                  <a:srgbClr val="0308D3"/>
                </a:solidFill>
                <a:latin typeface="楷体_GB2312" pitchFamily="49" charset="-122"/>
                <a:ea typeface="楷体_GB2312" pitchFamily="49" charset="-122"/>
              </a:rPr>
              <a:t>效果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命名的力，并不是一种          新的性质的力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1000" y="2209800"/>
            <a:ext cx="8534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向心力的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来源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：可以是重力、弹力、摩擦  力等各种性质的力，也可以是几个力的</a:t>
            </a:r>
            <a:r>
              <a:rPr lang="zh-CN" altLang="en-US" sz="3200">
                <a:solidFill>
                  <a:srgbClr val="0308D3"/>
                </a:solidFill>
                <a:latin typeface="楷体_GB2312" pitchFamily="49" charset="-122"/>
                <a:ea typeface="楷体_GB2312" pitchFamily="49" charset="-122"/>
              </a:rPr>
              <a:t>合力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还可以是某个力的</a:t>
            </a:r>
            <a:r>
              <a:rPr lang="zh-CN" altLang="en-US" sz="3200">
                <a:solidFill>
                  <a:srgbClr val="0308D3"/>
                </a:solidFill>
                <a:latin typeface="楷体_GB2312" pitchFamily="49" charset="-122"/>
                <a:ea typeface="楷体_GB2312" pitchFamily="49" charset="-122"/>
              </a:rPr>
              <a:t>分力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物体做匀速圆周运动时，由合力提供向心力。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8147050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向心力不是物体真实受到的一个力，不能说物体受到向心力的作用 ，只能说某个力或某几个力提供了向心力。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48" grpId="0"/>
      <p:bldP spid="317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50825" y="987425"/>
            <a:ext cx="7993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变速圆周运动和一般曲线运动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55650" y="2049463"/>
            <a:ext cx="7272338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变速圆周运动的合外力也指向圆心吗？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变速圆周运动的速度大小是怎么改变的？</a:t>
            </a:r>
          </a:p>
          <a:p>
            <a:pPr>
              <a:spcBef>
                <a:spcPct val="50000"/>
              </a:spcBef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⑵ 怎么分析研究一般的曲线运动？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913"/>
            <a:ext cx="7010400" cy="519112"/>
          </a:xfrm>
          <a:noFill/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做变速圆周运动的物体所受的力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链球运动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2522538"/>
            <a:ext cx="7772400" cy="41148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22532" name="Picture 4" descr="lianqi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62013"/>
            <a:ext cx="7848600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449513" y="2278063"/>
            <a:ext cx="1873250" cy="1871662"/>
          </a:xfrm>
          <a:prstGeom prst="line">
            <a:avLst/>
          </a:prstGeom>
          <a:noFill/>
          <a:ln w="9207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Arc 6"/>
          <p:cNvSpPr>
            <a:spLocks/>
          </p:cNvSpPr>
          <p:nvPr/>
        </p:nvSpPr>
        <p:spPr bwMode="auto">
          <a:xfrm rot="-4835431">
            <a:off x="1006475" y="1376363"/>
            <a:ext cx="3889375" cy="3959225"/>
          </a:xfrm>
          <a:custGeom>
            <a:avLst/>
            <a:gdLst>
              <a:gd name="T0" fmla="*/ 0 w 21600"/>
              <a:gd name="T1" fmla="*/ 0 h 21600"/>
              <a:gd name="T2" fmla="*/ 700334834 w 21600"/>
              <a:gd name="T3" fmla="*/ 725715599 h 21600"/>
              <a:gd name="T4" fmla="*/ 0 w 21600"/>
              <a:gd name="T5" fmla="*/ 72571559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600450" y="3429000"/>
            <a:ext cx="360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chemeClr val="bg1"/>
                </a:solidFill>
                <a:latin typeface="Tahoma" pitchFamily="34" charset="0"/>
              </a:rPr>
              <a:t>F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438400" y="2362200"/>
            <a:ext cx="2089150" cy="3744913"/>
          </a:xfrm>
          <a:prstGeom prst="line">
            <a:avLst/>
          </a:prstGeom>
          <a:noFill/>
          <a:ln w="57150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00563" y="5734050"/>
            <a:ext cx="576262" cy="457200"/>
            <a:chOff x="3787" y="2705"/>
            <a:chExt cx="363" cy="288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3832" y="270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O</a:t>
              </a: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787" y="2886"/>
              <a:ext cx="44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7" grpId="0" animBg="1"/>
      <p:bldP spid="33798" grpId="0" animBg="1"/>
      <p:bldP spid="33799" grpId="0"/>
      <p:bldP spid="338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76200"/>
            <a:ext cx="83058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228600"/>
            <a:ext cx="830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做变速圆周运动的物体所受的力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436813" y="1198563"/>
            <a:ext cx="3659187" cy="3602037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97175" y="1341438"/>
            <a:ext cx="1871663" cy="1800225"/>
            <a:chOff x="0" y="0"/>
            <a:chExt cx="1179" cy="1134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0" y="499"/>
              <a:ext cx="862" cy="63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63" cy="4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363" y="0"/>
              <a:ext cx="816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H="1">
              <a:off x="862" y="635"/>
              <a:ext cx="317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43200" y="2119313"/>
            <a:ext cx="2427288" cy="1233487"/>
            <a:chOff x="0" y="0"/>
            <a:chExt cx="1529" cy="777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0" y="6"/>
              <a:ext cx="1089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" y="12"/>
              <a:ext cx="1179" cy="13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257" y="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3200" b="0">
                  <a:solidFill>
                    <a:schemeClr val="accent2"/>
                  </a:solidFill>
                </a:rPr>
                <a:t>F</a:t>
              </a:r>
            </a:p>
          </p:txBody>
        </p:sp>
      </p:grp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733800" y="3070225"/>
            <a:ext cx="62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3200" b="0">
                <a:solidFill>
                  <a:srgbClr val="FF0000"/>
                </a:solidFill>
              </a:rPr>
              <a:t>F</a:t>
            </a:r>
            <a:r>
              <a:rPr lang="zh-CN" altLang="zh-CN" sz="4000" b="0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16263" y="762000"/>
            <a:ext cx="544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3200" b="0">
                <a:solidFill>
                  <a:srgbClr val="FF0000"/>
                </a:solidFill>
              </a:rPr>
              <a:t>F</a:t>
            </a:r>
            <a:r>
              <a:rPr lang="zh-CN" altLang="zh-CN" sz="4800" b="0" baseline="-250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81000" y="4876800"/>
            <a:ext cx="8458200" cy="1800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28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zh-CN" sz="2800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切向分力，它产生切向加速度，改变速度的大小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r>
              <a:rPr lang="zh-CN" altLang="zh-CN" sz="28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zh-CN" sz="2800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向心分力，它产生向心加速度，改变速度的方向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>
                <a:solidFill>
                  <a:srgbClr val="CC0000"/>
                </a:solidFill>
              </a:rPr>
              <a:t>结论</a:t>
            </a:r>
            <a:r>
              <a:rPr lang="zh-CN" altLang="en-US" sz="2800"/>
              <a:t>同时具有向心加速度和切向加速度的圆周运动就是变速圆周运动</a:t>
            </a:r>
            <a:r>
              <a:rPr lang="zh-CN" altLang="en-US" b="0"/>
              <a:t> ，</a:t>
            </a:r>
            <a:r>
              <a:rPr lang="zh-CN" altLang="en-US" sz="2800"/>
              <a:t>匀速圆周运动切向加速度为零。</a:t>
            </a:r>
            <a:endParaRPr lang="zh-CN" altLang="zh-CN" sz="2800"/>
          </a:p>
        </p:txBody>
      </p:sp>
      <p:sp>
        <p:nvSpPr>
          <p:cNvPr id="23569" name="Arc 17"/>
          <p:cNvSpPr>
            <a:spLocks/>
          </p:cNvSpPr>
          <p:nvPr/>
        </p:nvSpPr>
        <p:spPr bwMode="auto">
          <a:xfrm rot="3580551" flipH="1" flipV="1">
            <a:off x="2329657" y="1878806"/>
            <a:ext cx="647700" cy="576263"/>
          </a:xfrm>
          <a:custGeom>
            <a:avLst/>
            <a:gdLst>
              <a:gd name="T0" fmla="*/ 387720 w 21600"/>
              <a:gd name="T1" fmla="*/ 0 h 17302"/>
              <a:gd name="T2" fmla="*/ 647700 w 21600"/>
              <a:gd name="T3" fmla="*/ 576263 h 17302"/>
              <a:gd name="T4" fmla="*/ 0 w 21600"/>
              <a:gd name="T5" fmla="*/ 576263 h 17302"/>
              <a:gd name="T6" fmla="*/ 0 60000 65536"/>
              <a:gd name="T7" fmla="*/ 0 60000 65536"/>
              <a:gd name="T8" fmla="*/ 0 60000 65536"/>
              <a:gd name="T9" fmla="*/ 0 w 21600"/>
              <a:gd name="T10" fmla="*/ 0 h 17302"/>
              <a:gd name="T11" fmla="*/ 21600 w 21600"/>
              <a:gd name="T12" fmla="*/ 17302 h 173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302" fill="none" extrusionOk="0">
                <a:moveTo>
                  <a:pt x="12930" y="-1"/>
                </a:moveTo>
                <a:cubicBezTo>
                  <a:pt x="18386" y="4077"/>
                  <a:pt x="21600" y="10490"/>
                  <a:pt x="21600" y="17302"/>
                </a:cubicBezTo>
              </a:path>
              <a:path w="21600" h="17302" stroke="0" extrusionOk="0">
                <a:moveTo>
                  <a:pt x="12930" y="-1"/>
                </a:moveTo>
                <a:cubicBezTo>
                  <a:pt x="18386" y="4077"/>
                  <a:pt x="21600" y="10490"/>
                  <a:pt x="21600" y="17302"/>
                </a:cubicBezTo>
                <a:lnTo>
                  <a:pt x="0" y="1730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 rot="-3450494">
            <a:off x="2004219" y="1688306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0"/>
              <a:t>加速</a:t>
            </a:r>
          </a:p>
        </p:txBody>
      </p:sp>
      <p:sp>
        <p:nvSpPr>
          <p:cNvPr id="28691" name="Rectangle 19"/>
          <p:cNvSpPr>
            <a:spLocks noRot="1" noChangeArrowheads="1"/>
          </p:cNvSpPr>
          <p:nvPr/>
        </p:nvSpPr>
        <p:spPr bwMode="auto">
          <a:xfrm>
            <a:off x="228600" y="106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200" b="0">
                <a:solidFill>
                  <a:srgbClr val="0000FF"/>
                </a:solidFill>
                <a:ea typeface="黑体" pitchFamily="2" charset="-122"/>
              </a:rPr>
              <a:t>变速圆周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667000" y="1981200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utoUpdateAnimBg="0"/>
      <p:bldP spid="28687" grpId="0" autoUpdateAnimBg="0"/>
      <p:bldP spid="28688" grpId="0" animBg="1" autoUpdateAnimBg="0"/>
      <p:bldP spid="286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4463" y="1125538"/>
            <a:ext cx="88201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把一般曲线分割为许多极短的小段，每一段都可以看作为一小段圆弧，而这些圆弧的弯曲程度不一样，表明它们具有不同的曲率半径。在注意到这点区别之后，分析质点经过曲线上某位置的运动时，就可以采用圆周运动的分析方法对一般曲线运动进行处理了。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1042988" y="4318000"/>
            <a:ext cx="6408737" cy="1631950"/>
          </a:xfrm>
          <a:custGeom>
            <a:avLst/>
            <a:gdLst>
              <a:gd name="T0" fmla="*/ 144463 w 4037"/>
              <a:gd name="T1" fmla="*/ 1631950 h 1028"/>
              <a:gd name="T2" fmla="*/ 360362 w 4037"/>
              <a:gd name="T3" fmla="*/ 695325 h 1028"/>
              <a:gd name="T4" fmla="*/ 2305050 w 4037"/>
              <a:gd name="T5" fmla="*/ 1344612 h 1028"/>
              <a:gd name="T6" fmla="*/ 4033838 w 4037"/>
              <a:gd name="T7" fmla="*/ 120650 h 1028"/>
              <a:gd name="T8" fmla="*/ 6408737 w 4037"/>
              <a:gd name="T9" fmla="*/ 623887 h 1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7"/>
              <a:gd name="T16" fmla="*/ 0 h 1028"/>
              <a:gd name="T17" fmla="*/ 4037 w 4037"/>
              <a:gd name="T18" fmla="*/ 1028 h 1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7" h="1028">
                <a:moveTo>
                  <a:pt x="91" y="1028"/>
                </a:moveTo>
                <a:cubicBezTo>
                  <a:pt x="45" y="748"/>
                  <a:pt x="0" y="468"/>
                  <a:pt x="227" y="438"/>
                </a:cubicBezTo>
                <a:cubicBezTo>
                  <a:pt x="454" y="408"/>
                  <a:pt x="1066" y="907"/>
                  <a:pt x="1452" y="847"/>
                </a:cubicBezTo>
                <a:cubicBezTo>
                  <a:pt x="1838" y="787"/>
                  <a:pt x="2110" y="152"/>
                  <a:pt x="2541" y="76"/>
                </a:cubicBezTo>
                <a:cubicBezTo>
                  <a:pt x="2972" y="0"/>
                  <a:pt x="3788" y="340"/>
                  <a:pt x="4037" y="39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b="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284663" y="4437063"/>
            <a:ext cx="2016125" cy="20161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843213" y="4795838"/>
            <a:ext cx="862012" cy="86518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5073650"/>
            <a:ext cx="431800" cy="731838"/>
            <a:chOff x="2064" y="3022"/>
            <a:chExt cx="272" cy="461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2064" y="3113"/>
              <a:ext cx="45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064" y="3022"/>
              <a:ext cx="27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r</a:t>
              </a:r>
              <a:r>
                <a:rPr lang="en-US" altLang="zh-CN" sz="14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48263" y="4425950"/>
            <a:ext cx="503237" cy="1019175"/>
            <a:chOff x="3243" y="2614"/>
            <a:chExt cx="317" cy="642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 flipV="1">
              <a:off x="3243" y="2614"/>
              <a:ext cx="91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3288" y="2795"/>
              <a:ext cx="27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r</a:t>
              </a:r>
              <a:r>
                <a:rPr lang="en-US" altLang="zh-CN" sz="14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84138" y="260350"/>
            <a:ext cx="6359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处理一般曲线运动的方法：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24579" grpId="0" animBg="1"/>
      <p:bldP spid="35844" grpId="0" animBg="1"/>
      <p:bldP spid="35845" grpId="0" animBg="1"/>
      <p:bldP spid="358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30289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方正小标宋简体" pitchFamily="65" charset="-122"/>
              </a:rPr>
              <a:t>匀速圆周运动：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2500" y="620713"/>
          <a:ext cx="47529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公式" r:id="rId3" imgW="1574640" imgH="419040" progId="Equation.3">
                  <p:embed/>
                </p:oleObj>
              </mc:Choice>
              <mc:Fallback>
                <p:oleObj name="公式" r:id="rId3" imgW="1574640" imgH="41904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20713"/>
                        <a:ext cx="47529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63550" y="4225925"/>
            <a:ext cx="2978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方正小标宋简体" pitchFamily="65" charset="-122"/>
              </a:rPr>
              <a:t>变速圆周运动</a:t>
            </a:r>
            <a:r>
              <a:rPr lang="zh-CN" altLang="en-US" sz="2800">
                <a:ea typeface="方正小标宋简体" pitchFamily="65" charset="-122"/>
              </a:rPr>
              <a:t>：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05025" y="4819650"/>
          <a:ext cx="17192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5" imgW="558720" imgH="228600" progId="Equation.3">
                  <p:embed/>
                </p:oleObj>
              </mc:Choice>
              <mc:Fallback>
                <p:oleObj name="公式" r:id="rId5" imgW="558720" imgH="228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819650"/>
                        <a:ext cx="17192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197100" y="5403850"/>
            <a:ext cx="53276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400" b="0">
                <a:latin typeface="Times New Roman" pitchFamily="18" charset="0"/>
                <a:ea typeface="DotumChe" pitchFamily="49" charset="-127"/>
              </a:rPr>
              <a:t>F</a:t>
            </a:r>
            <a:r>
              <a:rPr lang="zh-CN" altLang="en-US" sz="2400" baseline="-25000">
                <a:latin typeface="Monotype Corsiva" pitchFamily="66" charset="0"/>
                <a:ea typeface="方正小标宋简体" pitchFamily="65" charset="-122"/>
              </a:rPr>
              <a:t>向</a:t>
            </a:r>
            <a:r>
              <a:rPr lang="zh-CN" altLang="en-US" sz="2800" b="0">
                <a:latin typeface="Monotype Corsiva" pitchFamily="66" charset="0"/>
                <a:ea typeface="方正小标宋简体" pitchFamily="65" charset="-122"/>
              </a:rPr>
              <a:t>是</a:t>
            </a:r>
            <a:r>
              <a:rPr lang="en-US" altLang="zh-CN" sz="4400" b="0">
                <a:latin typeface="Times New Roman" pitchFamily="18" charset="0"/>
                <a:ea typeface="DotumChe" pitchFamily="49" charset="-127"/>
              </a:rPr>
              <a:t>F</a:t>
            </a:r>
            <a:r>
              <a:rPr lang="zh-CN" altLang="en-US" sz="2400" baseline="-25000">
                <a:latin typeface="Monotype Corsiva" pitchFamily="66" charset="0"/>
                <a:ea typeface="方正小标宋简体" pitchFamily="65" charset="-122"/>
              </a:rPr>
              <a:t>合</a:t>
            </a:r>
            <a:r>
              <a:rPr lang="zh-CN" altLang="en-US" sz="2400" b="0">
                <a:latin typeface="Monotype Corsiva" pitchFamily="66" charset="0"/>
                <a:ea typeface="方正小标宋简体" pitchFamily="65" charset="-122"/>
              </a:rPr>
              <a:t>的指向圆心方向的分力</a:t>
            </a:r>
            <a:r>
              <a:rPr lang="en-US" altLang="zh-CN" sz="4400" b="0">
                <a:latin typeface="Times New Roman" pitchFamily="18" charset="0"/>
                <a:ea typeface="DotumChe" pitchFamily="49" charset="-127"/>
              </a:rPr>
              <a:t>F</a:t>
            </a:r>
            <a:r>
              <a:rPr lang="en-US" altLang="zh-CN" sz="3600" baseline="-25000">
                <a:latin typeface="Monotype Corsiva" pitchFamily="66" charset="0"/>
                <a:ea typeface="方正小标宋简体" pitchFamily="65" charset="-122"/>
              </a:rPr>
              <a:t>n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33400" y="1752600"/>
            <a:ext cx="82089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0">
                <a:latin typeface="方正小标宋简体" pitchFamily="65" charset="-122"/>
                <a:ea typeface="方正小标宋简体" pitchFamily="65" charset="-122"/>
              </a:rPr>
              <a:t>     </a:t>
            </a:r>
            <a:r>
              <a:rPr lang="zh-CN" altLang="en-US" sz="3200">
                <a:latin typeface="方正小标宋简体" pitchFamily="65" charset="-122"/>
                <a:ea typeface="方正小标宋简体" pitchFamily="65" charset="-122"/>
              </a:rPr>
              <a:t>向心力的</a:t>
            </a:r>
            <a:r>
              <a:rPr lang="zh-CN" altLang="en-US" sz="320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来源</a:t>
            </a:r>
            <a:r>
              <a:rPr lang="zh-CN" altLang="en-US" sz="3200">
                <a:latin typeface="方正小标宋简体" pitchFamily="65" charset="-122"/>
                <a:ea typeface="方正小标宋简体" pitchFamily="65" charset="-122"/>
              </a:rPr>
              <a:t>：可以是重力、弹力、摩擦力等各种性质的力，也可以是几个力的</a:t>
            </a:r>
            <a:r>
              <a:rPr lang="zh-CN" altLang="en-US" sz="3200">
                <a:solidFill>
                  <a:srgbClr val="0308D3"/>
                </a:solidFill>
                <a:latin typeface="方正小标宋简体" pitchFamily="65" charset="-122"/>
                <a:ea typeface="方正小标宋简体" pitchFamily="65" charset="-122"/>
              </a:rPr>
              <a:t>合力</a:t>
            </a:r>
            <a:r>
              <a:rPr lang="zh-CN" altLang="en-US" sz="3200">
                <a:solidFill>
                  <a:srgbClr val="0000FF"/>
                </a:solidFill>
                <a:latin typeface="方正小标宋简体" pitchFamily="65" charset="-122"/>
                <a:ea typeface="方正小标宋简体" pitchFamily="65" charset="-122"/>
              </a:rPr>
              <a:t>，</a:t>
            </a:r>
            <a:r>
              <a:rPr lang="zh-CN" altLang="en-US" sz="3200">
                <a:latin typeface="方正小标宋简体" pitchFamily="65" charset="-122"/>
                <a:ea typeface="方正小标宋简体" pitchFamily="65" charset="-122"/>
              </a:rPr>
              <a:t>还可以是某个力的</a:t>
            </a:r>
            <a:r>
              <a:rPr lang="zh-CN" altLang="en-US" sz="3200">
                <a:solidFill>
                  <a:srgbClr val="0308D3"/>
                </a:solidFill>
                <a:latin typeface="方正小标宋简体" pitchFamily="65" charset="-122"/>
                <a:ea typeface="方正小标宋简体" pitchFamily="65" charset="-122"/>
              </a:rPr>
              <a:t>分力</a:t>
            </a:r>
            <a:r>
              <a:rPr lang="zh-CN" altLang="en-US" sz="3200">
                <a:latin typeface="方正小标宋简体" pitchFamily="65" charset="-122"/>
                <a:ea typeface="方正小标宋简体" pitchFamily="65" charset="-122"/>
              </a:rPr>
              <a:t>。</a:t>
            </a:r>
          </a:p>
          <a:p>
            <a:r>
              <a:rPr lang="zh-CN" altLang="en-US" sz="3200">
                <a:latin typeface="方正小标宋简体" pitchFamily="65" charset="-122"/>
                <a:ea typeface="方正小标宋简体" pitchFamily="65" charset="-122"/>
              </a:rPr>
              <a:t>    </a:t>
            </a:r>
            <a:r>
              <a:rPr lang="zh-CN" altLang="en-US" sz="320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物体做匀速圆周运动时，由合力提供向心力。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50825" y="171450"/>
            <a:ext cx="19446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>
                <a:ea typeface="方正粗倩_GBK" pitchFamily="65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/>
      <p:bldP spid="36870" grpId="0"/>
      <p:bldP spid="368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 b="0">
                <a:solidFill>
                  <a:srgbClr val="FF0000"/>
                </a:solidFill>
                <a:ea typeface="黑体" pitchFamily="2" charset="-122"/>
              </a:rPr>
              <a:t>知识点回顾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24936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66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、如何理解匀速圆周运动是一种变速运动？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27051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z="3200">
                <a:solidFill>
                  <a:srgbClr val="FF0000"/>
                </a:solidFill>
              </a:rPr>
              <a:t>匀速圆周运动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r>
              <a:rPr lang="zh-CN" altLang="en-US" sz="3200">
                <a:solidFill>
                  <a:srgbClr val="0308D3"/>
                </a:solidFill>
                <a:latin typeface="楷体_GB2312" pitchFamily="49" charset="-122"/>
                <a:ea typeface="楷体_GB2312" pitchFamily="49" charset="-122"/>
              </a:rPr>
              <a:t>向心加速度是如何定义的？其表达式是什么？其物理意义是什么？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342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0">
                <a:solidFill>
                  <a:srgbClr val="0000FF"/>
                </a:solidFill>
                <a:ea typeface="黑体" pitchFamily="2" charset="-122"/>
              </a:rPr>
              <a:t>小结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00200" y="2819400"/>
            <a:ext cx="6565900" cy="519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、向心力的大小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03375" y="1752600"/>
            <a:ext cx="3959225" cy="519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、向心力的作用效果：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01788" y="685800"/>
            <a:ext cx="3503612" cy="519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向心力的方向：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601788" y="4633913"/>
            <a:ext cx="6551612" cy="5191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、变速圆周运动中的合力并非向心力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676400" y="3490913"/>
            <a:ext cx="1701800" cy="896937"/>
            <a:chOff x="2496" y="2315"/>
            <a:chExt cx="1072" cy="565"/>
          </a:xfrm>
        </p:grpSpPr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496" y="2368"/>
              <a:ext cx="960" cy="48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28575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21" name="Group 9"/>
            <p:cNvGrpSpPr>
              <a:grpSpLocks/>
            </p:cNvGrpSpPr>
            <p:nvPr/>
          </p:nvGrpSpPr>
          <p:grpSpPr bwMode="auto">
            <a:xfrm>
              <a:off x="2536" y="2315"/>
              <a:ext cx="1032" cy="565"/>
              <a:chOff x="2536" y="2315"/>
              <a:chExt cx="1032" cy="565"/>
            </a:xfrm>
          </p:grpSpPr>
          <p:sp>
            <p:nvSpPr>
              <p:cNvPr id="38922" name="Text Box 10"/>
              <p:cNvSpPr txBox="1">
                <a:spLocks noChangeArrowheads="1"/>
              </p:cNvSpPr>
              <p:nvPr/>
            </p:nvSpPr>
            <p:spPr bwMode="auto">
              <a:xfrm>
                <a:off x="2536" y="2457"/>
                <a:ext cx="8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8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en-US" altLang="zh-CN" sz="2800" i="1" baseline="-2500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=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m</a:t>
                </a: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   </a:t>
                </a:r>
              </a:p>
            </p:txBody>
          </p:sp>
          <p:sp>
            <p:nvSpPr>
              <p:cNvPr id="38923" name="Line 11"/>
              <p:cNvSpPr>
                <a:spLocks noChangeShapeType="1"/>
              </p:cNvSpPr>
              <p:nvPr/>
            </p:nvSpPr>
            <p:spPr bwMode="auto">
              <a:xfrm>
                <a:off x="3136" y="263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4" name="Text Box 12"/>
              <p:cNvSpPr txBox="1">
                <a:spLocks noChangeArrowheads="1"/>
              </p:cNvSpPr>
              <p:nvPr/>
            </p:nvSpPr>
            <p:spPr bwMode="auto">
              <a:xfrm>
                <a:off x="3136" y="2315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8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3200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800" i="1" baseline="3200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8925" name="Text Box 13"/>
              <p:cNvSpPr txBox="1">
                <a:spLocks noChangeArrowheads="1"/>
              </p:cNvSpPr>
              <p:nvPr/>
            </p:nvSpPr>
            <p:spPr bwMode="auto">
              <a:xfrm>
                <a:off x="3136" y="2515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8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3200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r</a:t>
                </a:r>
                <a:endParaRPr kumimoji="1" lang="en-US" altLang="zh-CN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3581400" y="3567113"/>
            <a:ext cx="1981200" cy="762000"/>
            <a:chOff x="3648" y="2363"/>
            <a:chExt cx="1248" cy="480"/>
          </a:xfrm>
        </p:grpSpPr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3648" y="2363"/>
              <a:ext cx="1152" cy="48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28575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3648" y="2430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en-US" altLang="zh-CN" sz="2800" i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rω</a:t>
              </a:r>
              <a:r>
                <a:rPr lang="en-US" altLang="zh-CN" sz="2800" i="1" baseline="40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5791200" y="3505200"/>
            <a:ext cx="2362200" cy="900113"/>
            <a:chOff x="3504" y="2304"/>
            <a:chExt cx="1488" cy="567"/>
          </a:xfrm>
        </p:grpSpPr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504" y="2333"/>
              <a:ext cx="1440" cy="48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28575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3504" y="2387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en-US" altLang="zh-CN" sz="2800" i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en-US" altLang="zh-CN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184" y="2581"/>
              <a:ext cx="4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4184" y="2304"/>
              <a:ext cx="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4π</a:t>
              </a:r>
              <a:r>
                <a:rPr kumimoji="1" lang="en-US" altLang="zh-CN" sz="2800" i="1" baseline="32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248" y="254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10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 baseline="40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8935" name="AutoShape 23"/>
          <p:cNvSpPr>
            <a:spLocks noChangeArrowheads="1"/>
          </p:cNvSpPr>
          <p:nvPr/>
        </p:nvSpPr>
        <p:spPr bwMode="auto">
          <a:xfrm>
            <a:off x="1676400" y="5486400"/>
            <a:ext cx="6477000" cy="609600"/>
          </a:xfrm>
          <a:prstGeom prst="wedgeRoundRectCallout">
            <a:avLst>
              <a:gd name="adj1" fmla="val 148"/>
              <a:gd name="adj2" fmla="val -124481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在匀速圆周运动中合力充当向心力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410200" y="685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指向圆心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622925" y="1752600"/>
            <a:ext cx="314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改变速度的方向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6" grpId="0" animBg="1"/>
      <p:bldP spid="38917" grpId="0" animBg="1"/>
      <p:bldP spid="38918" grpId="0" animBg="1"/>
      <p:bldP spid="38936" grpId="0"/>
      <p:bldP spid="389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85225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、关于向心力说法中正确的是（    ）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、物体由于做圆周运动而产生的力叫向心力；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、向心力不改变速度的大小；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、做匀速圆周运动的的物体所受向心力是不变的；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、向心力是除物体所受重力、弹力以及摩擦力以外的一种新的力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732588" y="1125538"/>
            <a:ext cx="503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00400" y="381000"/>
            <a:ext cx="2376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87325" y="333375"/>
            <a:ext cx="8488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、用细线拴住一球做匀速圆周运动，下列说法中正确的是（     ）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914400" y="1906588"/>
            <a:ext cx="709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>
                <a:latin typeface="黑体" pitchFamily="2" charset="-122"/>
                <a:ea typeface="黑体" pitchFamily="2" charset="-122"/>
              </a:rPr>
              <a:t>A.</a:t>
            </a: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在线速度一定情况下，线越长越易断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914400" y="2744788"/>
            <a:ext cx="709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>
                <a:latin typeface="黑体" pitchFamily="2" charset="-122"/>
                <a:ea typeface="黑体" pitchFamily="2" charset="-122"/>
              </a:rPr>
              <a:t>B.</a:t>
            </a: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在线速度一定情况下，线越短越易断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941388" y="3597275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>
                <a:latin typeface="黑体" pitchFamily="2" charset="-122"/>
                <a:ea typeface="黑体" pitchFamily="2" charset="-122"/>
              </a:rPr>
              <a:t>C.</a:t>
            </a: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在角速度一定情况下，线越长越易断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917575" y="4365625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>
                <a:latin typeface="黑体" pitchFamily="2" charset="-122"/>
                <a:ea typeface="黑体" pitchFamily="2" charset="-122"/>
              </a:rPr>
              <a:t>D.</a:t>
            </a: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在角速度一定情况下，线越短越易断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276600" y="8382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0">
                <a:solidFill>
                  <a:srgbClr val="FF3300"/>
                </a:solidFill>
              </a:rPr>
              <a:t>BC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762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95350" y="838200"/>
            <a:ext cx="777240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、在光滑的横杆上穿着两质量不同的两个小球，小球用细线连接起来，当转台匀速转动时，下列说法正确的是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           )</a:t>
            </a:r>
          </a:p>
          <a:p>
            <a:pPr algn="just">
              <a:spcBef>
                <a:spcPct val="50000"/>
              </a:spcBef>
            </a:pPr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．两小球速率必相等</a:t>
            </a:r>
          </a:p>
          <a:p>
            <a:pPr algn="just">
              <a:spcBef>
                <a:spcPct val="50000"/>
              </a:spcBef>
            </a:pP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．两小球角速度必相等</a:t>
            </a:r>
          </a:p>
          <a:p>
            <a:pPr algn="just">
              <a:spcBef>
                <a:spcPct val="50000"/>
              </a:spcBef>
            </a:pP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．两小球加速度必相等</a:t>
            </a:r>
          </a:p>
          <a:p>
            <a:pPr>
              <a:spcBef>
                <a:spcPct val="50000"/>
              </a:spcBef>
            </a:pP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．两小球到转轴距离与其质量成反比</a:t>
            </a:r>
            <a:r>
              <a:rPr lang="zh-CN" altLang="en-US" sz="28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28676" name="Picture 4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1224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284663" y="1700213"/>
            <a:ext cx="91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000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038225"/>
            <a:ext cx="82296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、甲乙两物体都做匀速圆周运动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其质量之比为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1∶2,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转动半径之比为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1∶2,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在相同时间内甲转过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周，乙转过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周</a:t>
            </a:r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则它们的向心力之比为（    ）</a:t>
            </a:r>
          </a:p>
          <a:p>
            <a:pPr indent="266700"/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A.1∶4       </a:t>
            </a:r>
            <a:endParaRPr lang="en-US" altLang="zh-CN" sz="3200" b="0">
              <a:latin typeface="楷体_GB2312" pitchFamily="49" charset="-122"/>
              <a:ea typeface="楷体_GB2312" pitchFamily="49" charset="-122"/>
            </a:endParaRPr>
          </a:p>
          <a:p>
            <a:pPr indent="266700"/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B.2∶3   </a:t>
            </a:r>
          </a:p>
          <a:p>
            <a:pPr indent="266700"/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C.4∶9	     </a:t>
            </a:r>
            <a:endParaRPr lang="en-US" altLang="zh-CN" sz="3200" b="0">
              <a:latin typeface="楷体_GB2312" pitchFamily="49" charset="-122"/>
              <a:ea typeface="楷体_GB2312" pitchFamily="49" charset="-122"/>
            </a:endParaRPr>
          </a:p>
          <a:p>
            <a:pPr indent="266700"/>
            <a:r>
              <a:rPr lang="zh-CN" altLang="zh-CN" sz="3200" b="0">
                <a:latin typeface="楷体_GB2312" pitchFamily="49" charset="-122"/>
                <a:ea typeface="楷体_GB2312" pitchFamily="49" charset="-122"/>
              </a:rPr>
              <a:t>D.9∶16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flipH="1">
            <a:off x="2362200" y="2422525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000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381000"/>
            <a:ext cx="82089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800" b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0">
                <a:latin typeface="黑体" pitchFamily="2" charset="-122"/>
                <a:ea typeface="黑体" pitchFamily="2" charset="-122"/>
              </a:rPr>
              <a:t>、如图，半径为</a:t>
            </a:r>
            <a:r>
              <a:rPr lang="zh-CN" altLang="zh-CN" sz="2800" b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0">
                <a:latin typeface="黑体" pitchFamily="2" charset="-122"/>
                <a:ea typeface="黑体" pitchFamily="2" charset="-122"/>
              </a:rPr>
              <a:t>的圆筒绕竖直中心轴转动，小橡皮块紧帖在圆筒内壁上，它与圆筒的摩擦因数为</a:t>
            </a:r>
            <a:r>
              <a:rPr lang="zh-CN" altLang="zh-CN" sz="2800" b="0"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800" b="0">
                <a:latin typeface="黑体" pitchFamily="2" charset="-122"/>
                <a:ea typeface="黑体" pitchFamily="2" charset="-122"/>
              </a:rPr>
              <a:t>，现要使小橡皮不落下，则圆筒的角速度至少多大？（设最大静摩擦力等于滑动摩擦力）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27088" y="2276475"/>
            <a:ext cx="5345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解析：</a:t>
            </a:r>
            <a:r>
              <a:rPr lang="zh-CN" altLang="en-US" sz="2800" b="0"/>
              <a:t>小橡皮受力分析如图。</a:t>
            </a:r>
            <a:endParaRPr lang="zh-CN" altLang="en-US" sz="2800" b="0">
              <a:ea typeface="黑体" pitchFamily="2" charset="-12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08175" y="2852738"/>
            <a:ext cx="4248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黑体" pitchFamily="2" charset="-122"/>
                <a:ea typeface="黑体" pitchFamily="2" charset="-122"/>
              </a:rPr>
              <a:t>小橡皮恰不下落时，有：</a:t>
            </a:r>
          </a:p>
          <a:p>
            <a:r>
              <a:rPr lang="zh-CN" altLang="zh-CN" sz="2800" b="0">
                <a:latin typeface="黑体" pitchFamily="2" charset="-122"/>
                <a:ea typeface="黑体" pitchFamily="2" charset="-122"/>
              </a:rPr>
              <a:t>      F</a:t>
            </a:r>
            <a:r>
              <a:rPr lang="zh-CN" altLang="zh-CN" sz="2000" b="0"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zh-CN" sz="2800" b="0">
                <a:latin typeface="黑体" pitchFamily="2" charset="-122"/>
                <a:ea typeface="黑体" pitchFamily="2" charset="-122"/>
              </a:rPr>
              <a:t>=mg</a:t>
            </a:r>
          </a:p>
          <a:p>
            <a:r>
              <a:rPr lang="zh-CN" altLang="en-US" sz="2800" b="0">
                <a:latin typeface="黑体" pitchFamily="2" charset="-122"/>
                <a:ea typeface="黑体" pitchFamily="2" charset="-122"/>
              </a:rPr>
              <a:t>其中：</a:t>
            </a:r>
            <a:r>
              <a:rPr lang="zh-CN" altLang="zh-CN" sz="2800" b="0"/>
              <a:t>F</a:t>
            </a:r>
            <a:r>
              <a:rPr lang="zh-CN" altLang="zh-CN" sz="2000" b="0"/>
              <a:t>f</a:t>
            </a:r>
            <a:r>
              <a:rPr lang="zh-CN" altLang="zh-CN" sz="2800" b="0"/>
              <a:t>=μF</a:t>
            </a:r>
            <a:r>
              <a:rPr lang="zh-CN" altLang="zh-CN" sz="2800" b="0" baseline="-25000"/>
              <a:t>N</a:t>
            </a:r>
            <a:endParaRPr lang="zh-CN" altLang="zh-CN" sz="2800" b="0" baseline="-250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b="0">
                <a:latin typeface="黑体" pitchFamily="2" charset="-122"/>
                <a:ea typeface="黑体" pitchFamily="2" charset="-122"/>
              </a:rPr>
              <a:t>而由向心力公式：</a:t>
            </a:r>
          </a:p>
          <a:p>
            <a:r>
              <a:rPr lang="zh-CN" altLang="zh-CN" sz="2800" b="0">
                <a:latin typeface="黑体" pitchFamily="2" charset="-122"/>
                <a:ea typeface="黑体" pitchFamily="2" charset="-122"/>
              </a:rPr>
              <a:t>      F</a:t>
            </a:r>
            <a:r>
              <a:rPr lang="zh-CN" altLang="zh-CN" sz="2800" b="0" baseline="-2500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zh-CN" sz="2800" b="0"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zh-CN" sz="3200" b="0">
                <a:latin typeface="黑体" pitchFamily="2" charset="-122"/>
                <a:ea typeface="黑体" pitchFamily="2" charset="-122"/>
              </a:rPr>
              <a:t>mω</a:t>
            </a:r>
            <a:r>
              <a:rPr lang="zh-CN" altLang="zh-CN" sz="3200" b="0" baseline="30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zh-CN" sz="3200" b="0">
                <a:latin typeface="黑体" pitchFamily="2" charset="-122"/>
                <a:ea typeface="黑体" pitchFamily="2" charset="-122"/>
              </a:rPr>
              <a:t>r</a:t>
            </a:r>
          </a:p>
          <a:p>
            <a:r>
              <a:rPr lang="zh-CN" altLang="en-US" sz="2800" b="0">
                <a:latin typeface="黑体" pitchFamily="2" charset="-122"/>
                <a:ea typeface="黑体" pitchFamily="2" charset="-122"/>
              </a:rPr>
              <a:t>解以上各式得：</a:t>
            </a:r>
            <a:endParaRPr lang="zh-CN" altLang="zh-CN" sz="2800" b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565400"/>
            <a:ext cx="21558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451725" y="1412875"/>
            <a:ext cx="0" cy="4681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810500" y="3787775"/>
            <a:ext cx="420688" cy="889000"/>
            <a:chOff x="0" y="0"/>
            <a:chExt cx="265" cy="560"/>
          </a:xfrm>
        </p:grpSpPr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27" y="0"/>
              <a:ext cx="0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0" y="27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2400" b="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739063" y="2995613"/>
            <a:ext cx="431800" cy="792162"/>
            <a:chOff x="0" y="0"/>
            <a:chExt cx="272" cy="499"/>
          </a:xfrm>
        </p:grpSpPr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V="1">
              <a:off x="272" y="91"/>
              <a:ext cx="0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2400" b="0">
                  <a:solidFill>
                    <a:srgbClr val="FF0000"/>
                  </a:solidFill>
                </a:rPr>
                <a:t>F</a:t>
              </a:r>
              <a:r>
                <a:rPr lang="zh-CN" altLang="zh-CN" sz="1600" b="0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62800" y="3571875"/>
            <a:ext cx="1008063" cy="457200"/>
            <a:chOff x="0" y="0"/>
            <a:chExt cx="635" cy="288"/>
          </a:xfrm>
        </p:grpSpPr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H="1">
              <a:off x="272" y="13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2400" b="0">
                  <a:solidFill>
                    <a:srgbClr val="FF0000"/>
                  </a:solidFill>
                </a:rPr>
                <a:t>F</a:t>
              </a:r>
              <a:r>
                <a:rPr lang="zh-CN" altLang="zh-CN" sz="1400" b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b="0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b="0"/>
          </a:p>
        </p:txBody>
      </p:sp>
      <p:graphicFrame>
        <p:nvGraphicFramePr>
          <p:cNvPr id="35858" name="Object 2"/>
          <p:cNvGraphicFramePr>
            <a:graphicFrameLocks noChangeAspect="1"/>
          </p:cNvGraphicFramePr>
          <p:nvPr/>
        </p:nvGraphicFramePr>
        <p:xfrm>
          <a:off x="4356100" y="4724400"/>
          <a:ext cx="13906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4" imgW="571637" imgH="470117" progId="Equation.3">
                  <p:embed/>
                </p:oleObj>
              </mc:Choice>
              <mc:Fallback>
                <p:oleObj r:id="rId4" imgW="571637" imgH="4701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24400"/>
                        <a:ext cx="13906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太阳拉地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00213"/>
            <a:ext cx="3529012" cy="228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图钉拉小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3529012" cy="2233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620713"/>
            <a:ext cx="2016125" cy="936625"/>
            <a:chOff x="0" y="572"/>
            <a:chExt cx="1270" cy="590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572"/>
              <a:ext cx="1270" cy="590"/>
              <a:chOff x="0" y="572"/>
              <a:chExt cx="1270" cy="590"/>
            </a:xfrm>
          </p:grpSpPr>
          <p:sp>
            <p:nvSpPr>
              <p:cNvPr id="7174" name="AutoShape 10"/>
              <p:cNvSpPr>
                <a:spLocks noChangeArrowheads="1"/>
              </p:cNvSpPr>
              <p:nvPr/>
            </p:nvSpPr>
            <p:spPr bwMode="auto">
              <a:xfrm>
                <a:off x="46" y="617"/>
                <a:ext cx="1224" cy="45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7175" name="Rectangle 11"/>
              <p:cNvSpPr>
                <a:spLocks noChangeArrowheads="1"/>
              </p:cNvSpPr>
              <p:nvPr/>
            </p:nvSpPr>
            <p:spPr bwMode="auto">
              <a:xfrm>
                <a:off x="0" y="617"/>
                <a:ext cx="227" cy="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7176" name="Rectangle 12"/>
              <p:cNvSpPr>
                <a:spLocks noChangeArrowheads="1"/>
              </p:cNvSpPr>
              <p:nvPr/>
            </p:nvSpPr>
            <p:spPr bwMode="auto">
              <a:xfrm>
                <a:off x="318" y="572"/>
                <a:ext cx="91" cy="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</p:grpSp>
        <p:sp>
          <p:nvSpPr>
            <p:cNvPr id="7177" name="Text Box 13"/>
            <p:cNvSpPr txBox="1">
              <a:spLocks noChangeArrowheads="1"/>
            </p:cNvSpPr>
            <p:nvPr/>
          </p:nvSpPr>
          <p:spPr bwMode="auto">
            <a:xfrm>
              <a:off x="431" y="663"/>
              <a:ext cx="8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bg1"/>
                  </a:solidFill>
                  <a:ea typeface="华文细黑" pitchFamily="2" charset="-122"/>
                </a:rPr>
                <a:t>实例</a:t>
              </a:r>
            </a:p>
          </p:txBody>
        </p:sp>
      </p:grp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268538" y="765175"/>
            <a:ext cx="6551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ea typeface="方正姚体" pitchFamily="2" charset="-122"/>
              </a:rPr>
              <a:t>物体做圆周运动一定受到力的作用</a:t>
            </a:r>
          </a:p>
        </p:txBody>
      </p:sp>
      <p:pic>
        <p:nvPicPr>
          <p:cNvPr id="7179" name="Picture 11" descr="12168055_200503150858357415330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3581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米安科娃 2008奥运会女子链球决赛.asf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80"/>
                </p:tgtEl>
              </p:cMediaNode>
            </p:video>
          </p:childTnLst>
        </p:cTn>
      </p:par>
    </p:tnLst>
    <p:bldLst>
      <p:bldP spid="7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975"/>
            <a:ext cx="8763000" cy="680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892300" y="565150"/>
            <a:ext cx="5111750" cy="5111750"/>
          </a:xfrm>
          <a:prstGeom prst="ellipse">
            <a:avLst/>
          </a:prstGeom>
          <a:noFill/>
          <a:ln w="254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0"/>
          </a:p>
        </p:txBody>
      </p:sp>
      <p:pic>
        <p:nvPicPr>
          <p:cNvPr id="12292" name="Picture 4" descr="地球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192338"/>
            <a:ext cx="17287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03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03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27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14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45815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48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69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4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30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1879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6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4843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1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73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20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35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1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-184150"/>
            <a:ext cx="762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2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23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610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24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1068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25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40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26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9102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9" name="Picture 2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9102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0" name="Picture 2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2845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29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9102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254250" y="-38100"/>
            <a:ext cx="1382713" cy="1751013"/>
            <a:chOff x="0" y="0"/>
            <a:chExt cx="871" cy="1104"/>
          </a:xfrm>
        </p:grpSpPr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 rot="20284978" flipV="1">
              <a:off x="81" y="444"/>
              <a:ext cx="790" cy="31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 rot="-1315023">
              <a:off x="498" y="0"/>
              <a:ext cx="3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40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 rot="-1315023">
              <a:off x="0" y="889"/>
              <a:ext cx="215" cy="21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686050" y="1484313"/>
            <a:ext cx="1008063" cy="1265237"/>
            <a:chOff x="0" y="0"/>
            <a:chExt cx="635" cy="797"/>
          </a:xfrm>
        </p:grpSpPr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 rot="-1315023">
              <a:off x="0" y="0"/>
              <a:ext cx="243" cy="589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 rot="2127106">
              <a:off x="272" y="355"/>
              <a:ext cx="3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4000" i="1">
                  <a:solidFill>
                    <a:srgbClr val="FFFF00"/>
                  </a:solidFill>
                </a:rPr>
                <a:t>F</a:t>
              </a:r>
            </a:p>
          </p:txBody>
        </p:sp>
      </p:grpSp>
      <p:pic>
        <p:nvPicPr>
          <p:cNvPr id="8229" name="Picture 37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-184150"/>
            <a:ext cx="762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0" name="Picture 38" descr="STAR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92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554288" y="5214938"/>
            <a:ext cx="2085975" cy="701675"/>
            <a:chOff x="0" y="0"/>
            <a:chExt cx="1314" cy="442"/>
          </a:xfrm>
        </p:grpSpPr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 rot="492485">
              <a:off x="1099" y="182"/>
              <a:ext cx="215" cy="21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  <p:sp>
          <p:nvSpPr>
            <p:cNvPr id="8233" name="Text Box 41"/>
            <p:cNvSpPr txBox="1">
              <a:spLocks noChangeArrowheads="1"/>
            </p:cNvSpPr>
            <p:nvPr/>
          </p:nvSpPr>
          <p:spPr bwMode="auto">
            <a:xfrm rot="-732947">
              <a:off x="0" y="0"/>
              <a:ext cx="3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40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228" y="300"/>
              <a:ext cx="86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254500" y="3863975"/>
            <a:ext cx="522288" cy="1774825"/>
            <a:chOff x="0" y="0"/>
            <a:chExt cx="329" cy="1118"/>
          </a:xfrm>
        </p:grpSpPr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rot="492485" flipH="1" flipV="1">
              <a:off x="72" y="380"/>
              <a:ext cx="98" cy="738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0" y="0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4000" i="1">
                  <a:solidFill>
                    <a:srgbClr val="FFFF00"/>
                  </a:solidFill>
                </a:rPr>
                <a:t>F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702425" y="2149475"/>
            <a:ext cx="830263" cy="2041525"/>
            <a:chOff x="0" y="0"/>
            <a:chExt cx="523" cy="1286"/>
          </a:xfrm>
        </p:grpSpPr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 rot="-6257314">
              <a:off x="119" y="883"/>
              <a:ext cx="3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zh-CN" sz="40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155" y="190"/>
              <a:ext cx="181" cy="86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 rot="-732947">
              <a:off x="0" y="0"/>
              <a:ext cx="215" cy="21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262563" y="2335213"/>
            <a:ext cx="1654175" cy="701675"/>
            <a:chOff x="0" y="0"/>
            <a:chExt cx="1042" cy="442"/>
          </a:xfrm>
        </p:grpSpPr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 rot="20867053" flipH="1">
              <a:off x="263" y="73"/>
              <a:ext cx="779" cy="45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 rot="-685162">
              <a:off x="0" y="0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4000" i="1">
                  <a:solidFill>
                    <a:srgbClr val="FFFF00"/>
                  </a:solidFill>
                </a:rPr>
                <a:t>F</a:t>
              </a:r>
            </a:p>
          </p:txBody>
        </p:sp>
      </p:grp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4327525" y="392113"/>
            <a:ext cx="341313" cy="3413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8246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712788" y="5715000"/>
            <a:ext cx="7772400" cy="1143000"/>
          </a:xfrm>
          <a:noFill/>
        </p:spPr>
        <p:txBody>
          <a:bodyPr/>
          <a:lstStyle/>
          <a:p>
            <a:r>
              <a:rPr lang="zh-CN" altLang="en-US" sz="4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人 造 卫 星 绕 地 球 运 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208 C 0.14931 0.00208 0.275 0.16859 0.275 0.37419 C 0.275 0.57886 0.14931 0.74583 -0.00469 0.74583 C -0.15903 0.74583 -0.28403 0.57886 -0.28403 0.37419 C -0.28403 0.16859 -0.15903 0.00208 -0.00469 0.00208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7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109538" y="152400"/>
            <a:ext cx="57626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0">
                <a:solidFill>
                  <a:srgbClr val="FF0000"/>
                </a:solidFill>
                <a:ea typeface="黑体" pitchFamily="2" charset="-122"/>
              </a:rPr>
              <a:t>向心力及其特点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411163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00CC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定义：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做匀速圆周运动的物体一定受到一个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指向圆心的合力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，这个合力叫做向心力。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方向时刻发生变化（始终指向圆心且与速度方向垂直）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" y="30480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向心力的作用：</a:t>
            </a:r>
            <a:r>
              <a:rPr kumimoji="1" lang="zh-CN" altLang="en-US" sz="3200"/>
              <a:t>只改变线速度的方向不改变速度大小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62000" y="4191000"/>
            <a:ext cx="7543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③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向心力是根据力的作用</a:t>
            </a:r>
            <a:r>
              <a:rPr kumimoji="1" lang="zh-CN" altLang="en-US" sz="3200" i="1">
                <a:latin typeface="楷体_GB2312" pitchFamily="49" charset="-122"/>
                <a:ea typeface="楷体_GB2312" pitchFamily="49" charset="-122"/>
              </a:rPr>
              <a:t>效果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来</a:t>
            </a:r>
            <a:r>
              <a:rPr kumimoji="1" lang="zh-CN" altLang="en-US" sz="3200" i="1">
                <a:latin typeface="楷体_GB2312" pitchFamily="49" charset="-122"/>
                <a:ea typeface="楷体_GB2312" pitchFamily="49" charset="-122"/>
              </a:rPr>
              <a:t>命名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的，它可以是某一个力，或者是几个力的合力来提供。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5181600" y="5334000"/>
            <a:ext cx="3124200" cy="1295400"/>
          </a:xfrm>
          <a:prstGeom prst="cloudCallout">
            <a:avLst>
              <a:gd name="adj1" fmla="val -94769"/>
              <a:gd name="adj2" fmla="val -10051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257800" y="5562600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受力分析时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不能多出一个向心力。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1" grpId="0"/>
      <p:bldP spid="9222" grpId="0"/>
      <p:bldP spid="9223" grpId="0" animBg="1" autoUpdateAnimBg="0"/>
      <p:bldP spid="92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链球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74700"/>
            <a:ext cx="3789363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953000" y="2133600"/>
            <a:ext cx="354330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0">
                <a:solidFill>
                  <a:srgbClr val="0000FF"/>
                </a:solidFill>
                <a:ea typeface="华文新魏" pitchFamily="2" charset="-122"/>
              </a:rPr>
              <a:t>向心力的大小与哪些物理量有关呢？</a:t>
            </a:r>
          </a:p>
        </p:txBody>
      </p:sp>
      <p:sp>
        <p:nvSpPr>
          <p:cNvPr id="10244" name="Rectangle 4"/>
          <p:cNvSpPr>
            <a:spLocks noRot="1" noChangeArrowheads="1"/>
          </p:cNvSpPr>
          <p:nvPr/>
        </p:nvSpPr>
        <p:spPr bwMode="auto">
          <a:xfrm>
            <a:off x="76200" y="152400"/>
            <a:ext cx="152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19200" y="1295400"/>
            <a:ext cx="7467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1600200"/>
            <a:ext cx="6019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公式：</a:t>
            </a:r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kumimoji="1" lang="en-US" altLang="zh-CN" sz="4800" baseline="-2500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 = </a:t>
            </a:r>
            <a:r>
              <a:rPr kumimoji="1" lang="en-US" altLang="zh-CN" sz="4800">
                <a:solidFill>
                  <a:schemeClr val="tx2"/>
                </a:solidFill>
              </a:rPr>
              <a:t>mrω</a:t>
            </a:r>
            <a:r>
              <a:rPr kumimoji="1" lang="en-US" altLang="zh-CN" sz="4800" baseline="30000">
                <a:solidFill>
                  <a:schemeClr val="tx2"/>
                </a:solidFill>
              </a:rPr>
              <a:t>2</a:t>
            </a:r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            </a:t>
            </a:r>
            <a:r>
              <a:rPr kumimoji="1" lang="en-US" altLang="zh-CN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             </a:t>
            </a:r>
          </a:p>
        </p:txBody>
      </p:sp>
      <p:sp>
        <p:nvSpPr>
          <p:cNvPr id="11268" name="Rectangle 4"/>
          <p:cNvSpPr>
            <a:spLocks noRot="1" noChangeArrowheads="1"/>
          </p:cNvSpPr>
          <p:nvPr/>
        </p:nvSpPr>
        <p:spPr bwMode="auto">
          <a:xfrm>
            <a:off x="152400" y="228600"/>
            <a:ext cx="358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0">
                <a:solidFill>
                  <a:srgbClr val="FF0000"/>
                </a:solidFill>
                <a:ea typeface="黑体" pitchFamily="2" charset="-122"/>
              </a:rPr>
              <a:t>向心力的大小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114800" y="3124200"/>
            <a:ext cx="3048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= mvω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152900" y="2362200"/>
            <a:ext cx="36195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= mv</a:t>
            </a:r>
            <a:r>
              <a:rPr kumimoji="1" lang="en-US" altLang="zh-CN" sz="4800" baseline="3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kumimoji="1" lang="en-US" altLang="zh-CN" b="0"/>
              <a:t> </a:t>
            </a:r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/r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114800" y="3962400"/>
            <a:ext cx="4495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chemeClr val="tx2"/>
                </a:solidFill>
                <a:ea typeface="楷体_GB2312" pitchFamily="49" charset="-122"/>
              </a:rPr>
              <a:t>= mr(2π/T)</a:t>
            </a:r>
            <a:r>
              <a:rPr kumimoji="1" lang="en-US" altLang="zh-CN" sz="4800" baseline="30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188913"/>
            <a:ext cx="79914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/>
          <a:p>
            <a:pPr algn="ctr" defTabSz="915988"/>
            <a:r>
              <a:rPr lang="zh-CN" altLang="en-US" sz="3600">
                <a:solidFill>
                  <a:srgbClr val="0000FF"/>
                </a:solidFill>
              </a:rPr>
              <a:t>实验：</a:t>
            </a:r>
            <a:r>
              <a:rPr lang="zh-CN" altLang="en-US" sz="3600">
                <a:solidFill>
                  <a:srgbClr val="FF0000"/>
                </a:solidFill>
              </a:rPr>
              <a:t>用</a:t>
            </a:r>
            <a:r>
              <a:rPr lang="zh-CN" altLang="en-US" sz="3600">
                <a:solidFill>
                  <a:srgbClr val="0000FF"/>
                </a:solidFill>
              </a:rPr>
              <a:t>圆锥摆</a:t>
            </a:r>
            <a:r>
              <a:rPr lang="zh-CN" altLang="en-US" sz="3200">
                <a:solidFill>
                  <a:srgbClr val="FF3300"/>
                </a:solidFill>
              </a:rPr>
              <a:t>粗略验证向心力的表达式</a:t>
            </a:r>
            <a:endParaRPr lang="zh-CN" altLang="en-US" sz="5400">
              <a:solidFill>
                <a:srgbClr val="CC3300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71600" y="296703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latin typeface="Tahoma" pitchFamily="34" charset="0"/>
              </a:rPr>
              <a:t>小球受到哪些力的作用？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3505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latin typeface="Tahoma" pitchFamily="34" charset="0"/>
              </a:rPr>
              <a:t>向心力由什么力提供？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676400" y="1595438"/>
            <a:ext cx="1524000" cy="1371600"/>
            <a:chOff x="0" y="0"/>
            <a:chExt cx="960" cy="864"/>
          </a:xfrm>
        </p:grpSpPr>
        <p:pic>
          <p:nvPicPr>
            <p:cNvPr id="12294" name="Picture 6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54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rgbClr val="0000FF"/>
                  </a:solidFill>
                  <a:ea typeface="隶书" pitchFamily="49" charset="-122"/>
                </a:rPr>
                <a:t>想一想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967413" y="3330575"/>
            <a:ext cx="2112962" cy="2681288"/>
            <a:chOff x="0" y="0"/>
            <a:chExt cx="1331" cy="1689"/>
          </a:xfrm>
        </p:grpSpPr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83" y="0"/>
              <a:ext cx="1248" cy="1689"/>
              <a:chOff x="0" y="0"/>
              <a:chExt cx="1248" cy="1689"/>
            </a:xfrm>
          </p:grpSpPr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 flipV="1">
                <a:off x="598" y="1433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770" y="1143"/>
                <a:ext cx="15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zh-CN" altLang="zh-CN" sz="3200" b="0">
                    <a:solidFill>
                      <a:srgbClr val="CC3300"/>
                    </a:solidFill>
                  </a:rPr>
                  <a:t>r</a:t>
                </a:r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370" y="20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400" b="0">
                    <a:solidFill>
                      <a:schemeClr val="accent2"/>
                    </a:solidFill>
                    <a:latin typeface="Tahoma" pitchFamily="34" charset="0"/>
                  </a:rPr>
                  <a:t>θ</a:t>
                </a:r>
              </a:p>
            </p:txBody>
          </p:sp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0" y="1252"/>
                <a:ext cx="1248" cy="427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sp>
            <p:nvSpPr>
              <p:cNvPr id="12302" name="Line 14"/>
              <p:cNvSpPr>
                <a:spLocks noChangeShapeType="1"/>
              </p:cNvSpPr>
              <p:nvPr/>
            </p:nvSpPr>
            <p:spPr bwMode="auto">
              <a:xfrm rot="166904" flipH="1">
                <a:off x="81" y="0"/>
                <a:ext cx="453" cy="1363"/>
              </a:xfrm>
              <a:prstGeom prst="line">
                <a:avLst/>
              </a:prstGeom>
              <a:noFill/>
              <a:ln w="254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>
                <a:off x="575" y="11"/>
                <a:ext cx="28" cy="1429"/>
              </a:xfrm>
              <a:prstGeom prst="line">
                <a:avLst/>
              </a:prstGeom>
              <a:noFill/>
              <a:ln w="25400" cap="rnd">
                <a:solidFill>
                  <a:srgbClr val="FF33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4" name="Line 16"/>
              <p:cNvSpPr>
                <a:spLocks noChangeShapeType="1"/>
              </p:cNvSpPr>
              <p:nvPr/>
            </p:nvSpPr>
            <p:spPr bwMode="auto">
              <a:xfrm>
                <a:off x="371" y="9"/>
                <a:ext cx="45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5" name="Text Box 17"/>
              <p:cNvSpPr txBox="1">
                <a:spLocks noChangeArrowheads="1"/>
              </p:cNvSpPr>
              <p:nvPr/>
            </p:nvSpPr>
            <p:spPr bwMode="auto">
              <a:xfrm>
                <a:off x="516" y="140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zh-CN" sz="2400" b="0">
                    <a:solidFill>
                      <a:srgbClr val="CC3300"/>
                    </a:solidFill>
                    <a:ea typeface="黑体" pitchFamily="2" charset="-122"/>
                  </a:rPr>
                  <a:t>O</a:t>
                </a:r>
              </a:p>
            </p:txBody>
          </p:sp>
        </p:grp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0" y="1352"/>
              <a:ext cx="202" cy="20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684838" y="5576888"/>
            <a:ext cx="460375" cy="1223962"/>
            <a:chOff x="-6" y="0"/>
            <a:chExt cx="290" cy="771"/>
          </a:xfrm>
        </p:grpSpPr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-6" y="444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800" b="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273" y="0"/>
              <a:ext cx="0" cy="66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600825" y="4551363"/>
            <a:ext cx="0" cy="1050925"/>
          </a:xfrm>
          <a:prstGeom prst="line">
            <a:avLst/>
          </a:prstGeom>
          <a:noFill/>
          <a:ln w="158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6153150" y="5589588"/>
            <a:ext cx="441325" cy="1036637"/>
          </a:xfrm>
          <a:prstGeom prst="line">
            <a:avLst/>
          </a:prstGeom>
          <a:noFill/>
          <a:ln w="158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140450" y="5373688"/>
            <a:ext cx="990600" cy="457200"/>
            <a:chOff x="0" y="0"/>
            <a:chExt cx="624" cy="288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273" y="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400" b="0">
                  <a:solidFill>
                    <a:srgbClr val="CC3300"/>
                  </a:solidFill>
                </a:rPr>
                <a:t>F</a:t>
              </a:r>
              <a:r>
                <a:rPr lang="zh-CN" altLang="en-US" sz="2400" b="0" baseline="-34000">
                  <a:solidFill>
                    <a:srgbClr val="CC3300"/>
                  </a:solidFill>
                </a:rPr>
                <a:t>合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0" y="154"/>
              <a:ext cx="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26163" y="3963988"/>
            <a:ext cx="595312" cy="1641475"/>
            <a:chOff x="0" y="0"/>
            <a:chExt cx="375" cy="1034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117" y="0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3200" b="0">
                  <a:solidFill>
                    <a:srgbClr val="0000FF"/>
                  </a:solidFill>
                </a:rPr>
                <a:t>F</a:t>
              </a:r>
              <a:endParaRPr lang="zh-CN" altLang="zh-CN" sz="32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flipV="1">
              <a:off x="0" y="263"/>
              <a:ext cx="290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81000" y="5151438"/>
            <a:ext cx="493871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结论</a:t>
            </a:r>
            <a:r>
              <a:rPr lang="zh-CN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  <a:p>
            <a:r>
              <a:rPr lang="zh-CN" altLang="en-US" sz="3200">
                <a:latin typeface="楷体_GB2312" pitchFamily="49" charset="-122"/>
              </a:rPr>
              <a:t>向心力由拉力</a:t>
            </a:r>
            <a:r>
              <a:rPr lang="zh-CN" altLang="zh-CN" sz="3200"/>
              <a:t>F</a:t>
            </a:r>
            <a:r>
              <a:rPr lang="zh-CN" altLang="en-US" sz="3200">
                <a:latin typeface="楷体_GB2312" pitchFamily="49" charset="-122"/>
              </a:rPr>
              <a:t>和重力</a:t>
            </a:r>
            <a:r>
              <a:rPr lang="zh-CN" altLang="zh-CN" sz="3200"/>
              <a:t>G</a:t>
            </a:r>
            <a:r>
              <a:rPr lang="zh-CN" altLang="en-US" sz="3200">
                <a:latin typeface="楷体_GB2312" pitchFamily="49" charset="-122"/>
              </a:rPr>
              <a:t>的合力提供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6" grpId="0" animBg="1"/>
      <p:bldP spid="11287" grpId="0" animBg="1"/>
      <p:bldP spid="112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914900" y="776288"/>
            <a:ext cx="3962400" cy="4267200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flipV="1">
            <a:off x="5194300" y="2971800"/>
            <a:ext cx="3429000" cy="1219200"/>
          </a:xfrm>
          <a:custGeom>
            <a:avLst/>
            <a:gdLst>
              <a:gd name="T0" fmla="*/ 3052763 w 21600"/>
              <a:gd name="T1" fmla="*/ 609600 h 21600"/>
              <a:gd name="T2" fmla="*/ 1714500 w 21600"/>
              <a:gd name="T3" fmla="*/ 1219200 h 21600"/>
              <a:gd name="T4" fmla="*/ 376238 w 21600"/>
              <a:gd name="T5" fmla="*/ 609600 h 21600"/>
              <a:gd name="T6" fmla="*/ 17145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170 w 21600"/>
              <a:gd name="T13" fmla="*/ 4170 h 21600"/>
              <a:gd name="T14" fmla="*/ 17430 w 21600"/>
              <a:gd name="T15" fmla="*/ 1743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740" y="21600"/>
                </a:lnTo>
                <a:lnTo>
                  <a:pt x="168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 b="0"/>
          </a:p>
        </p:txBody>
      </p:sp>
      <p:sp>
        <p:nvSpPr>
          <p:cNvPr id="24580" name="Rectangle 4"/>
          <p:cNvSpPr>
            <a:spLocks noRot="1" noChangeArrowheads="1"/>
          </p:cNvSpPr>
          <p:nvPr/>
        </p:nvSpPr>
        <p:spPr bwMode="auto">
          <a:xfrm>
            <a:off x="263525" y="152400"/>
            <a:ext cx="7966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FF"/>
                </a:solidFill>
                <a:ea typeface="黑体" pitchFamily="2" charset="-122"/>
              </a:rPr>
              <a:t>实验：用圆锥摆粗略验证向心力的表达式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8200" y="776288"/>
            <a:ext cx="39624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0" i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0">
                <a:latin typeface="楷体_GB2312" pitchFamily="49" charset="-122"/>
                <a:ea typeface="楷体_GB2312" pitchFamily="49" charset="-122"/>
              </a:rPr>
              <a:t>、实验的基本原理？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762000" y="1614488"/>
            <a:ext cx="4267200" cy="1524000"/>
          </a:xfrm>
          <a:prstGeom prst="wedgeRoundRectCallout">
            <a:avLst>
              <a:gd name="adj1" fmla="val 3833"/>
              <a:gd name="adj2" fmla="val -79792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从运动的角度求得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zh-CN" sz="2800" b="0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；从受力的角度求得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合 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；将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zh-CN" sz="2800" b="0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合 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进行比较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838200" y="3443288"/>
            <a:ext cx="39624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0" i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0">
                <a:latin typeface="楷体_GB2312" pitchFamily="49" charset="-122"/>
                <a:ea typeface="楷体_GB2312" pitchFamily="49" charset="-122"/>
              </a:rPr>
              <a:t>、实验需要的器材？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609600" y="4191000"/>
            <a:ext cx="4876800" cy="990600"/>
          </a:xfrm>
          <a:prstGeom prst="wedgeRoundRectCallout">
            <a:avLst>
              <a:gd name="adj1" fmla="val 782"/>
              <a:gd name="adj2" fmla="val -8541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钢球、细线、画有同心圆的木板、秒表、直尺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05500" y="3062288"/>
            <a:ext cx="1008063" cy="519112"/>
            <a:chOff x="0" y="0"/>
            <a:chExt cx="635" cy="327"/>
          </a:xfrm>
        </p:grpSpPr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0" y="281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44" y="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800" b="0" i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921375" y="3157538"/>
            <a:ext cx="1981200" cy="677862"/>
          </a:xfrm>
          <a:prstGeom prst="ellips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858000" y="33670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0" i="1">
                <a:latin typeface="Times New Roman" pitchFamily="18" charset="0"/>
                <a:ea typeface="黑体" pitchFamily="2" charset="-122"/>
              </a:rPr>
              <a:t>O'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27713" y="814388"/>
            <a:ext cx="1446212" cy="2782887"/>
            <a:chOff x="0" y="0"/>
            <a:chExt cx="911" cy="1753"/>
          </a:xfrm>
        </p:grpSpPr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553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2400" b="0" i="1">
                  <a:latin typeface="Times New Roman" pitchFamily="18" charset="0"/>
                  <a:ea typeface="黑体" pitchFamily="2" charset="-122"/>
                </a:rPr>
                <a:t>O</a:t>
              </a:r>
            </a:p>
          </p:txBody>
        </p:sp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0" y="268"/>
              <a:ext cx="645" cy="1485"/>
              <a:chOff x="0" y="0"/>
              <a:chExt cx="645" cy="1485"/>
            </a:xfrm>
          </p:grpSpPr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 rot="166904" flipH="1">
                <a:off x="84" y="0"/>
                <a:ext cx="561" cy="14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30" name="Oval 18"/>
              <p:cNvSpPr>
                <a:spLocks noChangeAspect="1" noChangeArrowheads="1"/>
              </p:cNvSpPr>
              <p:nvPr/>
            </p:nvSpPr>
            <p:spPr bwMode="auto">
              <a:xfrm>
                <a:off x="0" y="1372"/>
                <a:ext cx="113" cy="1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</p:grpSp>
        <p:grpSp>
          <p:nvGrpSpPr>
            <p:cNvPr id="13331" name="Group 19"/>
            <p:cNvGrpSpPr>
              <a:grpSpLocks/>
            </p:cNvGrpSpPr>
            <p:nvPr/>
          </p:nvGrpSpPr>
          <p:grpSpPr bwMode="auto">
            <a:xfrm>
              <a:off x="449" y="273"/>
              <a:ext cx="462" cy="31"/>
              <a:chOff x="0" y="0"/>
              <a:chExt cx="462" cy="31"/>
            </a:xfrm>
          </p:grpSpPr>
          <p:sp>
            <p:nvSpPr>
              <p:cNvPr id="13332" name="Line 20"/>
              <p:cNvSpPr>
                <a:spLocks noChangeShapeType="1"/>
              </p:cNvSpPr>
              <p:nvPr/>
            </p:nvSpPr>
            <p:spPr bwMode="auto">
              <a:xfrm>
                <a:off x="5" y="0"/>
                <a:ext cx="45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>
                <a:off x="0" y="31"/>
                <a:ext cx="4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681" y="30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35" name="Group 23"/>
            <p:cNvGrpSpPr>
              <a:grpSpLocks/>
            </p:cNvGrpSpPr>
            <p:nvPr/>
          </p:nvGrpSpPr>
          <p:grpSpPr bwMode="auto">
            <a:xfrm>
              <a:off x="425" y="472"/>
              <a:ext cx="308" cy="304"/>
              <a:chOff x="0" y="0"/>
              <a:chExt cx="308" cy="304"/>
            </a:xfrm>
          </p:grpSpPr>
          <p:sp>
            <p:nvSpPr>
              <p:cNvPr id="13336" name="Rectangle 24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400" b="0" i="1">
                    <a:latin typeface="Times New Roman" pitchFamily="18" charset="0"/>
                    <a:ea typeface="楷体_GB2312" pitchFamily="49" charset="-122"/>
                  </a:rPr>
                  <a:t>θ</a:t>
                </a:r>
              </a:p>
            </p:txBody>
          </p:sp>
          <p:sp>
            <p:nvSpPr>
              <p:cNvPr id="13337" name="Arc 25"/>
              <p:cNvSpPr>
                <a:spLocks noChangeAspect="1"/>
              </p:cNvSpPr>
              <p:nvPr/>
            </p:nvSpPr>
            <p:spPr bwMode="auto">
              <a:xfrm rot="9000000">
                <a:off x="168" y="0"/>
                <a:ext cx="75" cy="75"/>
              </a:xfrm>
              <a:custGeom>
                <a:avLst/>
                <a:gdLst>
                  <a:gd name="T0" fmla="*/ 0 w 21600"/>
                  <a:gd name="T1" fmla="*/ 0 h 21600"/>
                  <a:gd name="T2" fmla="*/ 75 w 21600"/>
                  <a:gd name="T3" fmla="*/ 75 h 21600"/>
                  <a:gd name="T4" fmla="*/ 0 w 21600"/>
                  <a:gd name="T5" fmla="*/ 7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zh-CN" b="0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172200" y="1843088"/>
            <a:ext cx="1143000" cy="823912"/>
            <a:chOff x="0" y="0"/>
            <a:chExt cx="720" cy="519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800" b="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480" y="19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800" b="0" i="1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713413" y="2209800"/>
            <a:ext cx="685800" cy="1312863"/>
            <a:chOff x="0" y="0"/>
            <a:chExt cx="432" cy="827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zh-CN" sz="2800" b="0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zh-CN" altLang="zh-CN" sz="2400" b="0" i="1" baseline="-25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V="1">
              <a:off x="112" y="153"/>
              <a:ext cx="301" cy="6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653088" y="3513138"/>
            <a:ext cx="441325" cy="1439862"/>
            <a:chOff x="0" y="0"/>
            <a:chExt cx="278" cy="907"/>
          </a:xfrm>
        </p:grpSpPr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0" y="58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2800" b="0" i="1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158" y="0"/>
              <a:ext cx="0" cy="6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892800" y="2528888"/>
            <a:ext cx="892175" cy="1993900"/>
            <a:chOff x="0" y="0"/>
            <a:chExt cx="562" cy="1256"/>
          </a:xfrm>
        </p:grpSpPr>
        <p:grpSp>
          <p:nvGrpSpPr>
            <p:cNvPr id="13348" name="Group 36"/>
            <p:cNvGrpSpPr>
              <a:grpSpLocks/>
            </p:cNvGrpSpPr>
            <p:nvPr/>
          </p:nvGrpSpPr>
          <p:grpSpPr bwMode="auto">
            <a:xfrm>
              <a:off x="0" y="585"/>
              <a:ext cx="562" cy="327"/>
              <a:chOff x="0" y="0"/>
              <a:chExt cx="562" cy="327"/>
            </a:xfrm>
          </p:grpSpPr>
          <p:sp>
            <p:nvSpPr>
              <p:cNvPr id="13349" name="Line 37"/>
              <p:cNvSpPr>
                <a:spLocks noChangeShapeType="1"/>
              </p:cNvSpPr>
              <p:nvPr/>
            </p:nvSpPr>
            <p:spPr bwMode="auto">
              <a:xfrm>
                <a:off x="0" y="33"/>
                <a:ext cx="3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Text Box 38"/>
              <p:cNvSpPr txBox="1">
                <a:spLocks noChangeArrowheads="1"/>
              </p:cNvSpPr>
              <p:nvPr/>
            </p:nvSpPr>
            <p:spPr bwMode="auto">
              <a:xfrm>
                <a:off x="181" y="0"/>
                <a:ext cx="3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zh-CN" altLang="zh-CN" sz="2800" b="0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400" b="0" baseline="-3400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合</a:t>
                </a:r>
              </a:p>
            </p:txBody>
          </p:sp>
        </p:grp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 flipV="1">
              <a:off x="12" y="630"/>
              <a:ext cx="280" cy="6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95" y="0"/>
              <a:ext cx="0" cy="6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838200" y="5500688"/>
            <a:ext cx="7315200" cy="51911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0" i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0">
                <a:latin typeface="楷体_GB2312" pitchFamily="49" charset="-122"/>
                <a:ea typeface="楷体_GB2312" pitchFamily="49" charset="-122"/>
              </a:rPr>
              <a:t>、实验需要测量的数据有哪些？如何测量？</a:t>
            </a:r>
          </a:p>
        </p:txBody>
      </p:sp>
      <p:sp>
        <p:nvSpPr>
          <p:cNvPr id="24618" name="AutoShape 42"/>
          <p:cNvSpPr>
            <a:spLocks noChangeArrowheads="1"/>
          </p:cNvSpPr>
          <p:nvPr/>
        </p:nvSpPr>
        <p:spPr bwMode="auto">
          <a:xfrm>
            <a:off x="6400800" y="4281488"/>
            <a:ext cx="2667000" cy="609600"/>
          </a:xfrm>
          <a:prstGeom prst="wedgeRoundRectCallout">
            <a:avLst>
              <a:gd name="adj1" fmla="val -41431"/>
              <a:gd name="adj2" fmla="val -11640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合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mg tanθ</a:t>
            </a:r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239000" y="700088"/>
            <a:ext cx="1828800" cy="1600200"/>
            <a:chOff x="0" y="0"/>
            <a:chExt cx="1152" cy="1008"/>
          </a:xfrm>
        </p:grpSpPr>
        <p:sp>
          <p:nvSpPr>
            <p:cNvPr id="13356" name="AutoShape 44"/>
            <p:cNvSpPr>
              <a:spLocks noChangeArrowheads="1"/>
            </p:cNvSpPr>
            <p:nvPr/>
          </p:nvSpPr>
          <p:spPr bwMode="auto">
            <a:xfrm>
              <a:off x="0" y="0"/>
              <a:ext cx="1152" cy="1008"/>
            </a:xfrm>
            <a:prstGeom prst="wedgeRoundRectCallout">
              <a:avLst>
                <a:gd name="adj1" fmla="val -51218"/>
                <a:gd name="adj2" fmla="val 101986"/>
                <a:gd name="adj3" fmla="val 16667"/>
              </a:avLst>
            </a:prstGeom>
            <a:solidFill>
              <a:srgbClr val="FFFFCC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小球所需向心力</a:t>
              </a:r>
              <a:endParaRPr lang="zh-CN" altLang="en-US" sz="2800" b="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>
              <a:off x="80" y="443"/>
              <a:ext cx="1072" cy="565"/>
              <a:chOff x="0" y="0"/>
              <a:chExt cx="1072" cy="565"/>
            </a:xfrm>
          </p:grpSpPr>
          <p:sp>
            <p:nvSpPr>
              <p:cNvPr id="13358" name="Rectangle 46"/>
              <p:cNvSpPr>
                <a:spLocks noChangeArrowheads="1"/>
              </p:cNvSpPr>
              <p:nvPr/>
            </p:nvSpPr>
            <p:spPr bwMode="auto">
              <a:xfrm>
                <a:off x="0" y="53"/>
                <a:ext cx="9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b="0"/>
              </a:p>
            </p:txBody>
          </p:sp>
          <p:grpSp>
            <p:nvGrpSpPr>
              <p:cNvPr id="13359" name="Group 47"/>
              <p:cNvGrpSpPr>
                <a:grpSpLocks/>
              </p:cNvGrpSpPr>
              <p:nvPr/>
            </p:nvGrpSpPr>
            <p:grpSpPr bwMode="auto">
              <a:xfrm>
                <a:off x="40" y="0"/>
                <a:ext cx="1032" cy="565"/>
                <a:chOff x="0" y="0"/>
                <a:chExt cx="1032" cy="565"/>
              </a:xfrm>
            </p:grpSpPr>
            <p:sp>
              <p:nvSpPr>
                <p:cNvPr id="133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0" y="142"/>
                  <a:ext cx="8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zh-CN" sz="2800" b="0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F</a:t>
                  </a:r>
                  <a:r>
                    <a:rPr lang="zh-CN" altLang="zh-CN" sz="2800" b="0" i="1" baseline="-25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n</a:t>
                  </a:r>
                  <a:r>
                    <a:rPr lang="zh-CN" altLang="zh-CN" sz="2800" b="0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=</a:t>
                  </a:r>
                  <a:r>
                    <a:rPr lang="zh-CN" altLang="zh-CN" sz="2800" b="0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m</a:t>
                  </a:r>
                  <a:r>
                    <a:rPr lang="en-US" altLang="zh-CN" sz="2800" b="0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  <a:r>
                    <a:rPr lang="zh-CN" altLang="zh-CN" sz="2800" b="0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   </a:t>
                  </a:r>
                </a:p>
              </p:txBody>
            </p:sp>
            <p:sp>
              <p:nvSpPr>
                <p:cNvPr id="13361" name="Line 49"/>
                <p:cNvSpPr>
                  <a:spLocks noChangeShapeType="1"/>
                </p:cNvSpPr>
                <p:nvPr/>
              </p:nvSpPr>
              <p:spPr bwMode="auto">
                <a:xfrm>
                  <a:off x="600" y="317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00" y="0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zh-CN" sz="3200" b="0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v</a:t>
                  </a:r>
                  <a:r>
                    <a:rPr lang="zh-CN" altLang="zh-CN" sz="2800" b="0" i="1" baseline="32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133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00" y="200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zh-CN" sz="3200" b="0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  <a:endParaRPr lang="zh-CN" altLang="zh-CN" sz="3200" b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24628" name="AutoShape 52"/>
          <p:cNvSpPr>
            <a:spLocks noChangeArrowheads="1"/>
          </p:cNvSpPr>
          <p:nvPr/>
        </p:nvSpPr>
        <p:spPr bwMode="auto">
          <a:xfrm>
            <a:off x="2514600" y="6172200"/>
            <a:ext cx="2743200" cy="609600"/>
          </a:xfrm>
          <a:prstGeom prst="wedgeRoundRectCallout">
            <a:avLst>
              <a:gd name="adj1" fmla="val 4977"/>
              <a:gd name="adj2" fmla="val -103125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θ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endParaRPr lang="zh-CN" altLang="en-US" sz="2800" b="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629" name="AutoShape 53"/>
          <p:cNvSpPr>
            <a:spLocks noChangeArrowheads="1"/>
          </p:cNvSpPr>
          <p:nvPr/>
        </p:nvSpPr>
        <p:spPr bwMode="auto">
          <a:xfrm>
            <a:off x="2209800" y="6172200"/>
            <a:ext cx="5029200" cy="609600"/>
          </a:xfrm>
          <a:prstGeom prst="wedgeRoundRectCallout">
            <a:avLst>
              <a:gd name="adj1" fmla="val 4796"/>
              <a:gd name="adj2" fmla="val -111718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转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圈数所用时间</a:t>
            </a:r>
            <a:r>
              <a:rPr lang="zh-CN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endParaRPr lang="zh-CN" altLang="zh-CN" sz="2800" b="0" i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1" grpId="0" animBg="1" autoUpdateAnimBg="0"/>
      <p:bldP spid="24582" grpId="0" animBg="1" autoUpdateAnimBg="0"/>
      <p:bldP spid="24583" grpId="0" animBg="1" autoUpdateAnimBg="0"/>
      <p:bldP spid="24584" grpId="0" animBg="1" autoUpdateAnimBg="0"/>
      <p:bldP spid="24588" grpId="0" animBg="1" autoUpdateAnimBg="0"/>
      <p:bldP spid="24589" grpId="0" autoUpdateAnimBg="0"/>
      <p:bldP spid="24617" grpId="0" animBg="1" autoUpdateAnimBg="0"/>
      <p:bldP spid="24618" grpId="0" animBg="1" autoUpdateAnimBg="0"/>
      <p:bldP spid="24628" grpId="0" animBg="1" autoUpdateAnimBg="0"/>
      <p:bldP spid="24628" grpId="1" animBg="1" autoUpdateAnimBg="0"/>
      <p:bldP spid="24629" grpId="0" animBg="1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44</TotalTime>
  <Words>1376</Words>
  <Application>Microsoft Office PowerPoint</Application>
  <PresentationFormat>全屏显示(4:3)</PresentationFormat>
  <Paragraphs>200</Paragraphs>
  <Slides>26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 2</vt:lpstr>
      <vt:lpstr>Wingdings</vt:lpstr>
      <vt:lpstr>隶书</vt:lpstr>
      <vt:lpstr>黑体</vt:lpstr>
      <vt:lpstr>楷体_GB2312</vt:lpstr>
      <vt:lpstr>华文细黑</vt:lpstr>
      <vt:lpstr>方正姚体</vt:lpstr>
      <vt:lpstr>Times New Roman</vt:lpstr>
      <vt:lpstr>华文新魏</vt:lpstr>
      <vt:lpstr>Tahoma</vt:lpstr>
      <vt:lpstr>方正小标宋简体</vt:lpstr>
      <vt:lpstr>DotumChe</vt:lpstr>
      <vt:lpstr>Monotype Corsiva</vt:lpstr>
      <vt:lpstr>方正粗倩_GBK</vt:lpstr>
      <vt:lpstr>砖雕艺术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人 造 卫 星 绕 地 球 运 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做变速圆周运动的物体所受的力(链球运动)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27</cp:revision>
  <cp:lastPrinted>1601-01-01T00:00:00Z</cp:lastPrinted>
  <dcterms:created xsi:type="dcterms:W3CDTF">1601-01-01T00:00:00Z</dcterms:created>
  <dcterms:modified xsi:type="dcterms:W3CDTF">2014-09-18T05:48:45Z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