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1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7786DAC-BF48-419A-8500-15E27FF6D4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0C720-22B6-4097-8CE9-01968BA7A2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25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9EAA-AFDF-4EAF-AC09-B31A6B89B2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7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74516-135A-4EA8-AF7F-ECDECCD890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0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47224-87C1-4C25-9979-294251E347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49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074F8-A08B-44F3-96CD-E208A0DB62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88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A429E-4B52-4B1D-871C-0E695E95F5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41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63057-B00D-4F25-8998-03AFD60E2A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91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FC65A-4F7C-40BA-B0BE-AB8AE06A0F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75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00DC-07E6-45FE-8DAC-0D2BCCBAC5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19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860AE-2C73-4251-ABF1-57249DB27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37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891826-7D64-4EA8-9CEC-A24794590C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31800" y="4924425"/>
            <a:ext cx="83121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第九节  实验：验证机械能守恒定律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38200" y="685800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</a:rPr>
              <a:t>按如下实验步骤进行实验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64770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10800" rIns="91434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①</a:t>
            </a:r>
            <a:r>
              <a:rPr lang="zh-CN" altLang="en-US" sz="2800" b="1">
                <a:solidFill>
                  <a:srgbClr val="000000"/>
                </a:solidFill>
              </a:rPr>
              <a:t>用天平测量重物的质量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②按照课本所示装置安装打点计时器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③将纸带穿过计时器，下端与重物相连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 ④接通电源，待计时器工作稳定后释放纸带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⑤及时切断电源，取下纸带，标上纸带号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⑥</a:t>
            </a:r>
            <a:r>
              <a:rPr lang="zh-CN" altLang="en-US" sz="2800" b="1">
                <a:solidFill>
                  <a:srgbClr val="000000"/>
                </a:solidFill>
              </a:rPr>
              <a:t>更换纸带，重复以上步骤</a:t>
            </a:r>
            <a:endParaRPr lang="zh-CN" altLang="en-US" sz="2800" b="1"/>
          </a:p>
          <a:p>
            <a:pPr>
              <a:spcBef>
                <a:spcPct val="50000"/>
              </a:spcBef>
            </a:pPr>
            <a:r>
              <a:rPr lang="zh-CN" altLang="en-US" sz="2800" b="1"/>
              <a:t>⑦整理器材，使器材复位</a:t>
            </a:r>
          </a:p>
        </p:txBody>
      </p:sp>
      <p:pic>
        <p:nvPicPr>
          <p:cNvPr id="12293" name="Picture 5" descr="验证机械能守恒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412875"/>
            <a:ext cx="2305050" cy="37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31800" y="1557338"/>
            <a:ext cx="82438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讨论：如何选取纸带上的</a:t>
            </a:r>
            <a:r>
              <a:rPr lang="zh-CN" altLang="en-US" sz="3200" b="1">
                <a:solidFill>
                  <a:srgbClr val="0000FF"/>
                </a:solidFill>
              </a:rPr>
              <a:t>两点</a:t>
            </a:r>
            <a:r>
              <a:rPr lang="zh-CN" altLang="en-US" sz="3200" b="1"/>
              <a:t>作为我们研究过程的起点和终点？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6725" y="2852738"/>
            <a:ext cx="83534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</a:rPr>
              <a:t>      </a:t>
            </a:r>
            <a:r>
              <a:rPr lang="zh-CN" altLang="en-US" sz="3200" b="1">
                <a:solidFill>
                  <a:srgbClr val="000000"/>
                </a:solidFill>
              </a:rPr>
              <a:t>终点可选择倒数第一个点或倒数第二个点，从这一个点向前数</a:t>
            </a:r>
            <a:r>
              <a:rPr lang="en-US" altLang="zh-CN" sz="3200" b="1">
                <a:solidFill>
                  <a:srgbClr val="000000"/>
                </a:solidFill>
              </a:rPr>
              <a:t>4</a:t>
            </a:r>
            <a:r>
              <a:rPr lang="zh-CN" altLang="en-US" sz="3200" b="1">
                <a:solidFill>
                  <a:srgbClr val="000000"/>
                </a:solidFill>
              </a:rPr>
              <a:t>～</a:t>
            </a:r>
            <a:r>
              <a:rPr lang="en-US" altLang="zh-CN" sz="3200" b="1">
                <a:solidFill>
                  <a:srgbClr val="000000"/>
                </a:solidFill>
              </a:rPr>
              <a:t>6</a:t>
            </a:r>
            <a:r>
              <a:rPr lang="zh-CN" altLang="en-US" sz="3200" b="1">
                <a:solidFill>
                  <a:srgbClr val="000000"/>
                </a:solidFill>
              </a:rPr>
              <a:t>个点当起点，可以减小这两个点的瞬时速度以及两点之间距离（高度</a:t>
            </a:r>
            <a:r>
              <a:rPr lang="en-US" altLang="zh-CN" sz="3200" b="1">
                <a:solidFill>
                  <a:srgbClr val="000000"/>
                </a:solidFill>
              </a:rPr>
              <a:t>h</a:t>
            </a:r>
            <a:r>
              <a:rPr lang="zh-CN" altLang="en-US" sz="3200" b="1">
                <a:solidFill>
                  <a:srgbClr val="000000"/>
                </a:solidFill>
              </a:rPr>
              <a:t>）测量的误差。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33400" y="4572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数据处理：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187450" y="1773238"/>
            <a:ext cx="6551613" cy="1417637"/>
            <a:chOff x="476" y="1661"/>
            <a:chExt cx="4127" cy="893"/>
          </a:xfrm>
        </p:grpSpPr>
        <p:pic>
          <p:nvPicPr>
            <p:cNvPr id="14340" name="Picture 4" descr="1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661"/>
              <a:ext cx="4127" cy="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1564" y="2110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7" rIns="91434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612" y="2115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7" rIns="91434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3469" y="2115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7" rIns="91434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13</a:t>
              </a:r>
            </a:p>
          </p:txBody>
        </p:sp>
      </p:grp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68313" y="3500438"/>
            <a:ext cx="82804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我们可以选取</a:t>
            </a:r>
            <a:r>
              <a:rPr lang="en-US" altLang="zh-CN" sz="2800" b="1">
                <a:solidFill>
                  <a:srgbClr val="000000"/>
                </a:solidFill>
              </a:rPr>
              <a:t>7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  <a:r>
              <a:rPr lang="en-US" altLang="zh-CN" sz="2800" b="1">
                <a:solidFill>
                  <a:srgbClr val="000000"/>
                </a:solidFill>
              </a:rPr>
              <a:t>13</a:t>
            </a:r>
            <a:r>
              <a:rPr lang="zh-CN" altLang="en-US" sz="2800" b="1">
                <a:solidFill>
                  <a:srgbClr val="000000"/>
                </a:solidFill>
              </a:rPr>
              <a:t>两点，比较它们的机械能</a:t>
            </a:r>
            <a:r>
              <a:rPr lang="en-US" altLang="zh-CN" sz="2800" b="1">
                <a:solidFill>
                  <a:srgbClr val="000000"/>
                </a:solidFill>
              </a:rPr>
              <a:t>E</a:t>
            </a:r>
            <a:r>
              <a:rPr lang="en-US" altLang="zh-CN" sz="2800" b="1" baseline="-25000">
                <a:solidFill>
                  <a:srgbClr val="000000"/>
                </a:solidFill>
              </a:rPr>
              <a:t>7</a:t>
            </a:r>
            <a:r>
              <a:rPr lang="zh-CN" altLang="en-US" sz="2800" b="1">
                <a:solidFill>
                  <a:srgbClr val="000000"/>
                </a:solidFill>
              </a:rPr>
              <a:t>和</a:t>
            </a:r>
            <a:r>
              <a:rPr lang="en-US" altLang="zh-CN" sz="2800" b="1">
                <a:solidFill>
                  <a:srgbClr val="000000"/>
                </a:solidFill>
              </a:rPr>
              <a:t>E</a:t>
            </a:r>
            <a:r>
              <a:rPr lang="en-US" altLang="zh-CN" sz="2800" b="1" baseline="-25000">
                <a:solidFill>
                  <a:srgbClr val="000000"/>
                </a:solidFill>
              </a:rPr>
              <a:t>13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以点</a:t>
            </a:r>
            <a:r>
              <a:rPr lang="en-US" altLang="zh-CN" sz="2800" b="1">
                <a:solidFill>
                  <a:srgbClr val="000000"/>
                </a:solidFill>
              </a:rPr>
              <a:t>13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势能参考点，则有：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  </a:t>
            </a:r>
            <a:r>
              <a:rPr lang="en-US" altLang="zh-CN" sz="2800" b="1">
                <a:solidFill>
                  <a:srgbClr val="0000FF"/>
                </a:solidFill>
              </a:rPr>
              <a:t>E</a:t>
            </a:r>
            <a:r>
              <a:rPr lang="en-US" altLang="zh-CN" sz="2800" b="1" baseline="-25000">
                <a:solidFill>
                  <a:srgbClr val="0000FF"/>
                </a:solidFill>
              </a:rPr>
              <a:t>K7</a:t>
            </a:r>
            <a:r>
              <a:rPr lang="zh-CN" altLang="en-US" sz="2800" b="1">
                <a:solidFill>
                  <a:srgbClr val="0000FF"/>
                </a:solidFill>
              </a:rPr>
              <a:t>＋</a:t>
            </a:r>
            <a:r>
              <a:rPr lang="en-US" altLang="zh-CN" sz="2800" b="1">
                <a:solidFill>
                  <a:srgbClr val="0000FF"/>
                </a:solidFill>
              </a:rPr>
              <a:t>mgh</a:t>
            </a:r>
            <a:r>
              <a:rPr lang="zh-CN" altLang="en-US" sz="2800" b="1">
                <a:solidFill>
                  <a:srgbClr val="0000FF"/>
                </a:solidFill>
              </a:rPr>
              <a:t>＝</a:t>
            </a:r>
            <a:r>
              <a:rPr lang="en-US" altLang="zh-CN" sz="2800" b="1">
                <a:solidFill>
                  <a:srgbClr val="0000FF"/>
                </a:solidFill>
              </a:rPr>
              <a:t>E</a:t>
            </a:r>
            <a:r>
              <a:rPr lang="en-US" altLang="zh-CN" sz="2800" b="1" baseline="-25000">
                <a:solidFill>
                  <a:srgbClr val="0000FF"/>
                </a:solidFill>
              </a:rPr>
              <a:t>K13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132138" y="2708275"/>
          <a:ext cx="2592387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825480" imgH="393480" progId="Equation.DSMT4">
                  <p:embed/>
                </p:oleObj>
              </mc:Choice>
              <mc:Fallback>
                <p:oleObj name="Equation" r:id="rId3" imgW="8254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08275"/>
                        <a:ext cx="2592387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16013" y="2997200"/>
            <a:ext cx="1439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验证</a:t>
            </a:r>
            <a:r>
              <a:rPr lang="zh-CN" altLang="en-US" sz="3200"/>
              <a:t>：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8313" y="1557338"/>
            <a:ext cx="68405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     </a:t>
            </a:r>
            <a:r>
              <a:rPr lang="zh-CN" altLang="en-US" sz="3200" b="1"/>
              <a:t>计时器打下的第一个点作为起始点，适当大距离后选一个点作终点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7380288" y="549275"/>
            <a:ext cx="1728787" cy="5903913"/>
            <a:chOff x="4785" y="255"/>
            <a:chExt cx="1089" cy="3719"/>
          </a:xfrm>
        </p:grpSpPr>
        <p:pic>
          <p:nvPicPr>
            <p:cNvPr id="15366" name="Picture 6" descr="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178" y="255"/>
              <a:ext cx="265" cy="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 rot="10800000">
              <a:off x="5444" y="3884"/>
              <a:ext cx="2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rot="10800000">
              <a:off x="5444" y="1072"/>
              <a:ext cx="2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 rot="10800000" flipV="1">
              <a:off x="5625" y="2685"/>
              <a:ext cx="0" cy="1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V="1">
              <a:off x="5625" y="1072"/>
              <a:ext cx="0" cy="1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4785" y="1026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7" rIns="91434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V</a:t>
              </a:r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5012" y="93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5511" y="2251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7" rIns="91434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h</a:t>
              </a:r>
            </a:p>
          </p:txBody>
        </p:sp>
      </p:grp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55650" y="4365625"/>
            <a:ext cx="6769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注意：必须保证纸带上的第一个点迹清晰，且是放手时打下的第一个点。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Group 3"/>
          <p:cNvGraphicFramePr>
            <a:graphicFrameLocks noGrp="1"/>
          </p:cNvGraphicFramePr>
          <p:nvPr/>
        </p:nvGraphicFramePr>
        <p:xfrm>
          <a:off x="539750" y="1741488"/>
          <a:ext cx="8064500" cy="3273425"/>
        </p:xfrm>
        <a:graphic>
          <a:graphicData uri="http://schemas.openxmlformats.org/drawingml/2006/table">
            <a:tbl>
              <a:tblPr/>
              <a:tblGrid>
                <a:gridCol w="647700"/>
                <a:gridCol w="792163"/>
                <a:gridCol w="863600"/>
                <a:gridCol w="865187"/>
                <a:gridCol w="863600"/>
                <a:gridCol w="2016125"/>
                <a:gridCol w="2016125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kg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m</a:t>
                      </a:r>
                      <a:endParaRPr kumimoji="0" lang="el-G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m/s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VB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m/s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势能减少量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mg</a:t>
                      </a:r>
                      <a:r>
                        <a:rPr kumimoji="0" lang="el-G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h(J)</a:t>
                      </a: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动能增加量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EK(J)</a:t>
                      </a:r>
                      <a:endParaRPr kumimoji="0" lang="zh-CN" alt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4" marR="9143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4" marR="9143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611188" y="5445125"/>
            <a:ext cx="7921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通过本实验，我们可以得到的结论是：                </a:t>
            </a:r>
            <a:r>
              <a:rPr lang="zh-CN" altLang="en-US" sz="3200" b="1" u="sng"/>
              <a:t>                                         </a:t>
            </a:r>
          </a:p>
        </p:txBody>
      </p:sp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533400" y="4572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数据处理：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验证机械能守恒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700213"/>
            <a:ext cx="2530475" cy="410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11188" y="2205038"/>
            <a:ext cx="5689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</a:rPr>
              <a:t>       </a:t>
            </a:r>
            <a:r>
              <a:rPr lang="zh-CN" altLang="en-US" sz="3200" b="1">
                <a:solidFill>
                  <a:srgbClr val="000000"/>
                </a:solidFill>
              </a:rPr>
              <a:t>因重物下落中要克服阻力做功，实验的动能增加量必定稍小于重力势能减少量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33400" y="4572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误差分析：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339975" y="836613"/>
            <a:ext cx="6335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方正姚体" pitchFamily="2" charset="-122"/>
              </a:rPr>
              <a:t>计算物体的速度，可有三种方法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33400" y="1905000"/>
          <a:ext cx="297656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952200" imgH="266400" progId="Equation.DSMT4">
                  <p:embed/>
                </p:oleObj>
              </mc:Choice>
              <mc:Fallback>
                <p:oleObj name="Equation" r:id="rId3" imgW="95220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97656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57200" y="3429000"/>
          <a:ext cx="2590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5" imgW="736560" imgH="228600" progId="Equation.DSMT4">
                  <p:embed/>
                </p:oleObj>
              </mc:Choice>
              <mc:Fallback>
                <p:oleObj name="Equation" r:id="rId5" imgW="7365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9000"/>
                        <a:ext cx="2590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57200" y="4648200"/>
          <a:ext cx="2824163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7" imgW="1143000" imgH="393480" progId="Equation.DSMT4">
                  <p:embed/>
                </p:oleObj>
              </mc:Choice>
              <mc:Fallback>
                <p:oleObj name="Equation" r:id="rId7" imgW="11430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2824163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851275" y="1844675"/>
            <a:ext cx="5003800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第</a:t>
            </a:r>
            <a:r>
              <a:rPr lang="en-US" altLang="zh-CN" sz="2800" b="1">
                <a:solidFill>
                  <a:srgbClr val="0000FF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种方法</a:t>
            </a:r>
            <a:r>
              <a:rPr lang="zh-CN" altLang="en-US" sz="2800" b="1">
                <a:solidFill>
                  <a:srgbClr val="000000"/>
                </a:solidFill>
              </a:rPr>
              <a:t>是根据机械能守恒定律得到的，而我们的目的就是验证机械能守恒定律，所以不能用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第</a:t>
            </a:r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种方法</a:t>
            </a:r>
            <a:r>
              <a:rPr lang="zh-CN" altLang="en-US" sz="2800" b="1">
                <a:solidFill>
                  <a:srgbClr val="000000"/>
                </a:solidFill>
              </a:rPr>
              <a:t>认为加速度为</a:t>
            </a:r>
            <a:r>
              <a:rPr lang="en-US" altLang="zh-CN" sz="2800" b="1">
                <a:solidFill>
                  <a:srgbClr val="000000"/>
                </a:solidFill>
              </a:rPr>
              <a:t>g</a:t>
            </a:r>
            <a:r>
              <a:rPr lang="zh-CN" altLang="en-US" sz="2800" b="1">
                <a:solidFill>
                  <a:srgbClr val="000000"/>
                </a:solidFill>
              </a:rPr>
              <a:t>，由于各种摩擦阻力不可避免，所以实际加速度必将小于</a:t>
            </a:r>
            <a:r>
              <a:rPr lang="en-US" altLang="zh-CN" sz="2800" b="1">
                <a:solidFill>
                  <a:srgbClr val="000000"/>
                </a:solidFill>
              </a:rPr>
              <a:t>g</a:t>
            </a:r>
            <a:r>
              <a:rPr lang="zh-CN" altLang="en-US" sz="2800" b="1">
                <a:solidFill>
                  <a:srgbClr val="000000"/>
                </a:solidFill>
              </a:rPr>
              <a:t>，这样将得到机械能增加的结论，有阻力作用机械能应该是减少的，故这种方法也不能用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33400" y="669925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辨析：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439988" y="685800"/>
            <a:ext cx="3960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课堂练习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66800" y="1676400"/>
            <a:ext cx="7189788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latin typeface="宋体" pitchFamily="2" charset="-122"/>
              </a:rPr>
              <a:t>    </a:t>
            </a:r>
            <a:r>
              <a:rPr kumimoji="1" lang="zh-CN" altLang="en-US" sz="2800" b="1">
                <a:latin typeface="宋体" pitchFamily="2" charset="-122"/>
              </a:rPr>
              <a:t>为进行</a:t>
            </a:r>
            <a:r>
              <a:rPr kumimoji="1" lang="en-US" altLang="zh-CN" sz="2800" b="1">
                <a:latin typeface="宋体" pitchFamily="2" charset="-122"/>
              </a:rPr>
              <a:t>《</a:t>
            </a:r>
            <a:r>
              <a:rPr kumimoji="1" lang="zh-CN" altLang="en-US" sz="2800" b="1">
                <a:latin typeface="宋体" pitchFamily="2" charset="-122"/>
              </a:rPr>
              <a:t>验证机械能守恒</a:t>
            </a:r>
            <a:r>
              <a:rPr kumimoji="1" lang="en-US" altLang="zh-CN" sz="2800" b="1">
                <a:latin typeface="宋体" pitchFamily="2" charset="-122"/>
              </a:rPr>
              <a:t>》</a:t>
            </a:r>
            <a:r>
              <a:rPr kumimoji="1" lang="zh-CN" altLang="en-US" sz="2800" b="1">
                <a:latin typeface="宋体" pitchFamily="2" charset="-122"/>
              </a:rPr>
              <a:t>实验，有下列器材可选用：铁架台、打点记时器、复写纸、纸带、秒表、低压直流电源、导线、电键、天平，其中不必的器材是</a:t>
            </a:r>
            <a:r>
              <a:rPr kumimoji="1" lang="en-US" altLang="zh-CN" sz="2800" b="1">
                <a:latin typeface="宋体" pitchFamily="2" charset="-122"/>
              </a:rPr>
              <a:t>____________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latin typeface="宋体" pitchFamily="2" charset="-122"/>
              </a:rPr>
              <a:t>________________;</a:t>
            </a:r>
            <a:r>
              <a:rPr kumimoji="1" lang="zh-CN" altLang="en-US" sz="2800" b="1">
                <a:latin typeface="宋体" pitchFamily="2" charset="-122"/>
              </a:rPr>
              <a:t>缺少的器材是</a:t>
            </a:r>
            <a:r>
              <a:rPr kumimoji="1" lang="en-US" altLang="zh-CN" sz="2800" b="1">
                <a:latin typeface="宋体" pitchFamily="2" charset="-122"/>
              </a:rPr>
              <a:t>______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latin typeface="宋体" pitchFamily="2" charset="-122"/>
              </a:rPr>
              <a:t>__________________</a:t>
            </a:r>
            <a:r>
              <a:rPr kumimoji="1" lang="zh-CN" altLang="en-US" sz="2800" b="1">
                <a:latin typeface="宋体" pitchFamily="2" charset="-122"/>
              </a:rPr>
              <a:t>。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172200" y="3810000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秒表、天平</a:t>
            </a:r>
            <a:r>
              <a:rPr kumimoji="1" lang="zh-CN" altLang="en-US" b="1">
                <a:solidFill>
                  <a:srgbClr val="FF0000"/>
                </a:solidFill>
              </a:rPr>
              <a:t>、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484313" y="4581525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低压直流电源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324600" y="4572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低压交流电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143000" y="5410200"/>
            <a:ext cx="302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</a:rPr>
              <a:t>源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、刻度尺、重物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  <p:bldP spid="25606" grpId="0"/>
      <p:bldP spid="256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20896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宋体" pitchFamily="2" charset="-122"/>
              </a:rPr>
              <a:t>    </a:t>
            </a:r>
            <a:r>
              <a:rPr kumimoji="1" lang="zh-CN" altLang="en-US" sz="2800" b="1">
                <a:latin typeface="宋体" pitchFamily="2" charset="-122"/>
              </a:rPr>
              <a:t>在“验证机械能守恒”的实验中，已知打点记时器所用的电源的频率</a:t>
            </a:r>
            <a:r>
              <a:rPr kumimoji="1" lang="en-US" altLang="zh-CN" sz="2800" b="1">
                <a:latin typeface="宋体" pitchFamily="2" charset="-122"/>
              </a:rPr>
              <a:t>50Hz</a:t>
            </a:r>
            <a:r>
              <a:rPr kumimoji="1" lang="zh-CN" altLang="en-US" sz="2800" b="1">
                <a:latin typeface="宋体" pitchFamily="2" charset="-122"/>
              </a:rPr>
              <a:t>，查得当地重力加速度为</a:t>
            </a:r>
            <a:r>
              <a:rPr kumimoji="1" lang="en-US" altLang="zh-CN" sz="2800" b="1">
                <a:latin typeface="宋体" pitchFamily="2" charset="-122"/>
              </a:rPr>
              <a:t>g=9.8m/s</a:t>
            </a:r>
            <a:r>
              <a:rPr kumimoji="1" lang="en-US" altLang="zh-CN" sz="2800" b="1" baseline="30000">
                <a:latin typeface="宋体" pitchFamily="2" charset="-122"/>
              </a:rPr>
              <a:t>2</a:t>
            </a:r>
            <a:r>
              <a:rPr kumimoji="1" lang="en-US" altLang="zh-CN" sz="2800" b="1">
                <a:latin typeface="宋体" pitchFamily="2" charset="-122"/>
              </a:rPr>
              <a:t>,</a:t>
            </a:r>
            <a:r>
              <a:rPr kumimoji="1" lang="zh-CN" altLang="en-US" sz="2800" b="1">
                <a:latin typeface="宋体" pitchFamily="2" charset="-122"/>
              </a:rPr>
              <a:t>测得所用的重物的质量为</a:t>
            </a:r>
            <a:r>
              <a:rPr kumimoji="1" lang="en-US" altLang="zh-CN" sz="2800" b="1">
                <a:latin typeface="宋体" pitchFamily="2" charset="-122"/>
              </a:rPr>
              <a:t>1.00kg</a:t>
            </a:r>
            <a:r>
              <a:rPr kumimoji="1" lang="zh-CN" altLang="en-US" sz="2800" b="1">
                <a:latin typeface="宋体" pitchFamily="2" charset="-122"/>
              </a:rPr>
              <a:t>。实验中得到一条如图所示点迹清晰的纸带，把第一个点记作</a:t>
            </a:r>
            <a:r>
              <a:rPr kumimoji="1" lang="en-US" altLang="zh-CN" sz="2800" b="1">
                <a:latin typeface="宋体" pitchFamily="2" charset="-122"/>
              </a:rPr>
              <a:t>O</a:t>
            </a:r>
            <a:r>
              <a:rPr kumimoji="1" lang="zh-CN" altLang="en-US" sz="2800" b="1">
                <a:latin typeface="宋体" pitchFamily="2" charset="-122"/>
              </a:rPr>
              <a:t>，另选连续的</a:t>
            </a:r>
            <a:r>
              <a:rPr kumimoji="1" lang="en-US" altLang="zh-CN" sz="2800" b="1">
                <a:latin typeface="宋体" pitchFamily="2" charset="-122"/>
              </a:rPr>
              <a:t>4</a:t>
            </a:r>
            <a:r>
              <a:rPr kumimoji="1" lang="zh-CN" altLang="en-US" sz="2800" b="1">
                <a:latin typeface="宋体" pitchFamily="2" charset="-122"/>
              </a:rPr>
              <a:t>个点</a:t>
            </a:r>
            <a:r>
              <a:rPr kumimoji="1" lang="en-US" altLang="zh-CN" sz="2800" b="1">
                <a:latin typeface="宋体" pitchFamily="2" charset="-122"/>
              </a:rPr>
              <a:t>A</a:t>
            </a:r>
            <a:r>
              <a:rPr kumimoji="1" lang="zh-CN" altLang="en-US" sz="2800" b="1">
                <a:latin typeface="宋体" pitchFamily="2" charset="-122"/>
              </a:rPr>
              <a:t>、</a:t>
            </a:r>
            <a:r>
              <a:rPr kumimoji="1" lang="en-US" altLang="zh-CN" sz="2800" b="1">
                <a:latin typeface="宋体" pitchFamily="2" charset="-122"/>
              </a:rPr>
              <a:t>B</a:t>
            </a:r>
            <a:r>
              <a:rPr kumimoji="1" lang="zh-CN" altLang="en-US" sz="2800" b="1">
                <a:latin typeface="宋体" pitchFamily="2" charset="-122"/>
              </a:rPr>
              <a:t>、</a:t>
            </a:r>
            <a:r>
              <a:rPr kumimoji="1" lang="en-US" altLang="zh-CN" sz="2800" b="1">
                <a:latin typeface="宋体" pitchFamily="2" charset="-122"/>
              </a:rPr>
              <a:t>C</a:t>
            </a:r>
            <a:r>
              <a:rPr kumimoji="1" lang="zh-CN" altLang="en-US" sz="2800" b="1">
                <a:latin typeface="宋体" pitchFamily="2" charset="-122"/>
              </a:rPr>
              <a:t>、</a:t>
            </a:r>
            <a:r>
              <a:rPr kumimoji="1" lang="en-US" altLang="zh-CN" sz="2800" b="1">
                <a:latin typeface="宋体" pitchFamily="2" charset="-122"/>
              </a:rPr>
              <a:t>D</a:t>
            </a:r>
            <a:r>
              <a:rPr kumimoji="1" lang="zh-CN" altLang="en-US" sz="2800" b="1">
                <a:latin typeface="宋体" pitchFamily="2" charset="-122"/>
              </a:rPr>
              <a:t>作为测量的点，经测量知道</a:t>
            </a:r>
            <a:r>
              <a:rPr kumimoji="1" lang="en-US" altLang="zh-CN" sz="2800" b="1">
                <a:latin typeface="宋体" pitchFamily="2" charset="-122"/>
              </a:rPr>
              <a:t>A</a:t>
            </a:r>
            <a:r>
              <a:rPr kumimoji="1" lang="zh-CN" altLang="en-US" sz="2800" b="1">
                <a:latin typeface="宋体" pitchFamily="2" charset="-122"/>
              </a:rPr>
              <a:t>、</a:t>
            </a:r>
            <a:r>
              <a:rPr kumimoji="1" lang="en-US" altLang="zh-CN" sz="2800" b="1">
                <a:latin typeface="宋体" pitchFamily="2" charset="-122"/>
              </a:rPr>
              <a:t>B</a:t>
            </a:r>
            <a:r>
              <a:rPr kumimoji="1" lang="zh-CN" altLang="en-US" sz="2800" b="1">
                <a:latin typeface="宋体" pitchFamily="2" charset="-122"/>
              </a:rPr>
              <a:t>、</a:t>
            </a:r>
            <a:r>
              <a:rPr kumimoji="1" lang="en-US" altLang="zh-CN" sz="2800" b="1">
                <a:latin typeface="宋体" pitchFamily="2" charset="-122"/>
              </a:rPr>
              <a:t>C</a:t>
            </a:r>
            <a:r>
              <a:rPr kumimoji="1" lang="zh-CN" altLang="en-US" sz="2800" b="1">
                <a:latin typeface="宋体" pitchFamily="2" charset="-122"/>
              </a:rPr>
              <a:t>、</a:t>
            </a:r>
            <a:r>
              <a:rPr kumimoji="1" lang="en-US" altLang="zh-CN" sz="2800" b="1">
                <a:latin typeface="宋体" pitchFamily="2" charset="-122"/>
              </a:rPr>
              <a:t>D</a:t>
            </a:r>
            <a:r>
              <a:rPr kumimoji="1" lang="zh-CN" altLang="en-US" sz="2800" b="1">
                <a:latin typeface="宋体" pitchFamily="2" charset="-122"/>
              </a:rPr>
              <a:t>各点到</a:t>
            </a:r>
            <a:r>
              <a:rPr kumimoji="1" lang="en-US" altLang="zh-CN" sz="2800" b="1">
                <a:latin typeface="宋体" pitchFamily="2" charset="-122"/>
              </a:rPr>
              <a:t>O</a:t>
            </a:r>
            <a:r>
              <a:rPr kumimoji="1" lang="zh-CN" altLang="en-US" sz="2800" b="1">
                <a:latin typeface="宋体" pitchFamily="2" charset="-122"/>
              </a:rPr>
              <a:t>点的距离分别为</a:t>
            </a:r>
            <a:r>
              <a:rPr kumimoji="1" lang="en-US" altLang="zh-CN" sz="2800" b="1">
                <a:latin typeface="宋体" pitchFamily="2" charset="-122"/>
              </a:rPr>
              <a:t>62.99cm</a:t>
            </a:r>
            <a:r>
              <a:rPr kumimoji="1" lang="zh-CN" altLang="en-US" sz="2800" b="1">
                <a:latin typeface="宋体" pitchFamily="2" charset="-122"/>
              </a:rPr>
              <a:t>、</a:t>
            </a:r>
            <a:r>
              <a:rPr kumimoji="1" lang="en-US" altLang="zh-CN" sz="2800" b="1">
                <a:latin typeface="宋体" pitchFamily="2" charset="-122"/>
              </a:rPr>
              <a:t>70.18cm</a:t>
            </a:r>
            <a:r>
              <a:rPr kumimoji="1" lang="zh-CN" altLang="en-US" sz="2800" b="1">
                <a:latin typeface="宋体" pitchFamily="2" charset="-122"/>
              </a:rPr>
              <a:t>、</a:t>
            </a:r>
            <a:r>
              <a:rPr kumimoji="1" lang="en-US" altLang="zh-CN" sz="2800" b="1">
                <a:latin typeface="宋体" pitchFamily="2" charset="-122"/>
              </a:rPr>
              <a:t>77.76cm</a:t>
            </a:r>
            <a:r>
              <a:rPr kumimoji="1" lang="zh-CN" altLang="en-US" sz="2800" b="1">
                <a:latin typeface="宋体" pitchFamily="2" charset="-122"/>
              </a:rPr>
              <a:t>、</a:t>
            </a:r>
            <a:r>
              <a:rPr kumimoji="1" lang="en-US" altLang="zh-CN" sz="2800" b="1">
                <a:latin typeface="宋体" pitchFamily="2" charset="-122"/>
              </a:rPr>
              <a:t>85.73cm</a:t>
            </a:r>
            <a:r>
              <a:rPr kumimoji="1" lang="zh-CN" altLang="en-US" sz="2800" b="1">
                <a:latin typeface="宋体" pitchFamily="2" charset="-122"/>
              </a:rPr>
              <a:t>，根据以上数据，可知重物由</a:t>
            </a:r>
            <a:r>
              <a:rPr kumimoji="1" lang="en-US" altLang="zh-CN" sz="2800" b="1">
                <a:latin typeface="宋体" pitchFamily="2" charset="-122"/>
              </a:rPr>
              <a:t>O</a:t>
            </a:r>
            <a:r>
              <a:rPr kumimoji="1" lang="zh-CN" altLang="en-US" sz="2800" b="1">
                <a:latin typeface="宋体" pitchFamily="2" charset="-122"/>
              </a:rPr>
              <a:t>点运动到</a:t>
            </a:r>
            <a:r>
              <a:rPr kumimoji="1" lang="en-US" altLang="zh-CN" sz="2800" b="1">
                <a:latin typeface="宋体" pitchFamily="2" charset="-122"/>
              </a:rPr>
              <a:t>C</a:t>
            </a:r>
            <a:r>
              <a:rPr kumimoji="1" lang="zh-CN" altLang="en-US" sz="2800" b="1">
                <a:latin typeface="宋体" pitchFamily="2" charset="-122"/>
              </a:rPr>
              <a:t>点，重力势能的减少量等于</a:t>
            </a:r>
            <a:r>
              <a:rPr kumimoji="1" lang="en-US" altLang="zh-CN" sz="2800" b="1">
                <a:latin typeface="宋体" pitchFamily="2" charset="-122"/>
              </a:rPr>
              <a:t>______</a:t>
            </a:r>
            <a:r>
              <a:rPr kumimoji="1" lang="zh-CN" altLang="en-US" sz="2800" b="1">
                <a:latin typeface="宋体" pitchFamily="2" charset="-122"/>
              </a:rPr>
              <a:t>焦，动能的增加量等于</a:t>
            </a:r>
            <a:r>
              <a:rPr kumimoji="1" lang="en-US" altLang="zh-CN" sz="2800" b="1">
                <a:latin typeface="宋体" pitchFamily="2" charset="-122"/>
              </a:rPr>
              <a:t>______</a:t>
            </a:r>
            <a:r>
              <a:rPr kumimoji="1" lang="zh-CN" altLang="en-US" sz="2800" b="1">
                <a:latin typeface="宋体" pitchFamily="2" charset="-122"/>
              </a:rPr>
              <a:t>焦</a:t>
            </a:r>
            <a:r>
              <a:rPr kumimoji="1" lang="en-US" altLang="zh-CN" sz="2800" b="1">
                <a:latin typeface="宋体" pitchFamily="2" charset="-122"/>
              </a:rPr>
              <a:t>(</a:t>
            </a:r>
            <a:r>
              <a:rPr kumimoji="1" lang="zh-CN" altLang="en-US" sz="2800" b="1">
                <a:latin typeface="宋体" pitchFamily="2" charset="-122"/>
              </a:rPr>
              <a:t>取</a:t>
            </a:r>
            <a:r>
              <a:rPr kumimoji="1" lang="en-US" altLang="zh-CN" sz="2800" b="1">
                <a:latin typeface="宋体" pitchFamily="2" charset="-122"/>
              </a:rPr>
              <a:t>3</a:t>
            </a:r>
            <a:r>
              <a:rPr kumimoji="1" lang="zh-CN" altLang="en-US" sz="2800" b="1">
                <a:latin typeface="宋体" pitchFamily="2" charset="-122"/>
              </a:rPr>
              <a:t>位有效数字</a:t>
            </a:r>
            <a:r>
              <a:rPr kumimoji="1" lang="en-US" altLang="zh-CN" sz="2800" b="1">
                <a:latin typeface="宋体" pitchFamily="2" charset="-122"/>
              </a:rPr>
              <a:t>)</a:t>
            </a:r>
            <a:r>
              <a:rPr kumimoji="1" lang="zh-CN" altLang="en-US" sz="2800" b="1">
                <a:latin typeface="宋体" pitchFamily="2" charset="-122"/>
              </a:rPr>
              <a:t>。</a:t>
            </a:r>
          </a:p>
        </p:txBody>
      </p:sp>
      <p:pic>
        <p:nvPicPr>
          <p:cNvPr id="26628" name="Picture 4" descr="new_pa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562600"/>
            <a:ext cx="69135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752600" y="47244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7.62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324600" y="47244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7.57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67200" y="518160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Vc=3.89m/s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439988" y="457200"/>
            <a:ext cx="3960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课堂练习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/>
      <p:bldP spid="266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79425" y="2606675"/>
            <a:ext cx="247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1000">
                <a:latin typeface="宋体" pitchFamily="2" charset="-122"/>
              </a:rPr>
              <a:t> </a:t>
            </a:r>
            <a:endParaRPr kumimoji="1" lang="en-US" altLang="zh-CN" sz="1100">
              <a:latin typeface="Times New Roman" pitchFamily="18" charset="0"/>
            </a:endParaRPr>
          </a:p>
          <a:p>
            <a:pPr eaLnBrk="0" hangingPunct="0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1989138"/>
            <a:ext cx="77724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>
                <a:latin typeface="宋体" pitchFamily="2" charset="-122"/>
              </a:rPr>
              <a:t>    </a:t>
            </a:r>
            <a:r>
              <a:rPr kumimoji="1" lang="zh-CN" altLang="en-US" sz="2800" b="1">
                <a:latin typeface="宋体" pitchFamily="2" charset="-122"/>
              </a:rPr>
              <a:t>在验证机械能守恒的定律时，如果以</a:t>
            </a:r>
            <a:r>
              <a:rPr kumimoji="1" lang="en-US" altLang="zh-CN" sz="2800" b="1">
                <a:latin typeface="宋体" pitchFamily="2" charset="-122"/>
              </a:rPr>
              <a:t>v</a:t>
            </a:r>
            <a:r>
              <a:rPr kumimoji="1" lang="en-US" altLang="zh-CN" sz="2800" b="1" baseline="30000">
                <a:latin typeface="宋体" pitchFamily="2" charset="-122"/>
              </a:rPr>
              <a:t>2</a:t>
            </a:r>
            <a:r>
              <a:rPr kumimoji="1" lang="en-US" altLang="zh-CN" sz="2800" b="1">
                <a:latin typeface="宋体" pitchFamily="2" charset="-122"/>
              </a:rPr>
              <a:t>/2</a:t>
            </a:r>
            <a:r>
              <a:rPr kumimoji="1" lang="zh-CN" altLang="en-US" sz="2800" b="1">
                <a:latin typeface="宋体" pitchFamily="2" charset="-122"/>
              </a:rPr>
              <a:t>为纵轴，根据实验数据绘出的</a:t>
            </a:r>
            <a:r>
              <a:rPr kumimoji="1" lang="en-US" altLang="zh-CN" sz="2800" b="1">
                <a:latin typeface="宋体" pitchFamily="2" charset="-122"/>
              </a:rPr>
              <a:t>v</a:t>
            </a:r>
            <a:r>
              <a:rPr kumimoji="1" lang="en-US" altLang="zh-CN" sz="2800" b="1" baseline="30000">
                <a:latin typeface="宋体" pitchFamily="2" charset="-122"/>
              </a:rPr>
              <a:t>2</a:t>
            </a:r>
            <a:r>
              <a:rPr kumimoji="1" lang="en-US" altLang="zh-CN" sz="2800" b="1">
                <a:latin typeface="宋体" pitchFamily="2" charset="-122"/>
              </a:rPr>
              <a:t>/2-h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latin typeface="宋体" pitchFamily="2" charset="-122"/>
              </a:rPr>
              <a:t>图线应是</a:t>
            </a:r>
            <a:r>
              <a:rPr kumimoji="1" lang="en-US" altLang="zh-CN" sz="2800" b="1">
                <a:latin typeface="宋体" pitchFamily="2" charset="-122"/>
              </a:rPr>
              <a:t>________________</a:t>
            </a:r>
            <a:r>
              <a:rPr kumimoji="1" lang="zh-CN" altLang="en-US" sz="2800" b="1">
                <a:latin typeface="宋体" pitchFamily="2" charset="-122"/>
              </a:rPr>
              <a:t>，才能验证机械能守恒，</a:t>
            </a:r>
            <a:r>
              <a:rPr kumimoji="1" lang="en-US" altLang="zh-CN" sz="2800" b="1">
                <a:latin typeface="宋体" pitchFamily="2" charset="-122"/>
              </a:rPr>
              <a:t>v</a:t>
            </a:r>
            <a:r>
              <a:rPr kumimoji="1" lang="en-US" altLang="zh-CN" sz="2800" b="1" baseline="30000">
                <a:latin typeface="宋体" pitchFamily="2" charset="-122"/>
              </a:rPr>
              <a:t>2</a:t>
            </a:r>
            <a:r>
              <a:rPr kumimoji="1" lang="en-US" altLang="zh-CN" sz="2800" b="1">
                <a:latin typeface="宋体" pitchFamily="2" charset="-122"/>
              </a:rPr>
              <a:t>/2-h</a:t>
            </a:r>
            <a:r>
              <a:rPr kumimoji="1" lang="zh-CN" altLang="en-US" sz="2800" b="1">
                <a:latin typeface="宋体" pitchFamily="2" charset="-122"/>
              </a:rPr>
              <a:t>图的斜率等于</a:t>
            </a:r>
            <a:r>
              <a:rPr kumimoji="1" lang="en-US" altLang="zh-CN" sz="2800" b="1">
                <a:latin typeface="宋体" pitchFamily="2" charset="-122"/>
              </a:rPr>
              <a:t>_____________</a:t>
            </a:r>
            <a:r>
              <a:rPr kumimoji="1" lang="zh-CN" altLang="en-US" sz="2800" b="1">
                <a:latin typeface="宋体" pitchFamily="2" charset="-122"/>
              </a:rPr>
              <a:t>的数值。 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209800" y="3505200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过原点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的倾斜直线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800600" y="4114800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重力加速度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439988" y="685800"/>
            <a:ext cx="3960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课堂练习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验证机械能守恒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1524000"/>
            <a:ext cx="3816350" cy="49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4213" y="1557338"/>
            <a:ext cx="7775575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1</a:t>
            </a:r>
            <a:r>
              <a:rPr lang="zh-CN" altLang="en-US" sz="3200" b="1"/>
              <a:t>、什么叫机械能守恒？</a:t>
            </a:r>
          </a:p>
          <a:p>
            <a:pPr>
              <a:spcBef>
                <a:spcPct val="50000"/>
              </a:spcBef>
            </a:pPr>
            <a:r>
              <a:rPr lang="en-US" altLang="zh-CN" sz="3200" b="1"/>
              <a:t>2</a:t>
            </a:r>
            <a:r>
              <a:rPr lang="zh-CN" altLang="en-US" sz="3200" b="1"/>
              <a:t>、机械能守恒的条件是什么？</a:t>
            </a:r>
          </a:p>
          <a:p>
            <a:pPr>
              <a:spcBef>
                <a:spcPct val="50000"/>
              </a:spcBef>
            </a:pPr>
            <a:r>
              <a:rPr lang="en-US" altLang="zh-CN" sz="3200" b="1"/>
              <a:t>3</a:t>
            </a:r>
            <a:r>
              <a:rPr lang="zh-CN" altLang="en-US" sz="3200" b="1"/>
              <a:t>、自由落体运动的物体，机械能守恒吗？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8313" y="3789363"/>
            <a:ext cx="813593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 sz="2800"/>
              <a:t>质量为</a:t>
            </a:r>
            <a:r>
              <a:rPr lang="en-US" altLang="zh-CN" sz="2800"/>
              <a:t>m</a:t>
            </a:r>
            <a:r>
              <a:rPr lang="zh-CN" altLang="en-US" sz="2800"/>
              <a:t>的物体从</a:t>
            </a:r>
            <a:r>
              <a:rPr lang="en-US" altLang="zh-CN" sz="2800"/>
              <a:t>O</a:t>
            </a:r>
            <a:r>
              <a:rPr lang="zh-CN" altLang="en-US" sz="2800"/>
              <a:t>点自由下落，以地面为零参考面，经过</a:t>
            </a:r>
            <a:r>
              <a:rPr lang="en-US" altLang="zh-CN" sz="2800"/>
              <a:t>A</a:t>
            </a:r>
            <a:r>
              <a:rPr lang="zh-CN" altLang="en-US" sz="2800"/>
              <a:t>、</a:t>
            </a:r>
            <a:r>
              <a:rPr lang="en-US" altLang="zh-CN" sz="2800"/>
              <a:t>B</a:t>
            </a:r>
            <a:r>
              <a:rPr lang="zh-CN" altLang="en-US" sz="2800"/>
              <a:t>两点的速度分别为</a:t>
            </a:r>
            <a:r>
              <a:rPr lang="en-US" altLang="zh-CN" sz="2800"/>
              <a:t>V</a:t>
            </a:r>
            <a:r>
              <a:rPr lang="en-US" altLang="zh-CN"/>
              <a:t>A</a:t>
            </a:r>
            <a:r>
              <a:rPr lang="zh-CN" altLang="en-US" sz="2800"/>
              <a:t>和</a:t>
            </a:r>
            <a:r>
              <a:rPr lang="en-US" altLang="zh-CN" sz="2800"/>
              <a:t>V</a:t>
            </a:r>
            <a:r>
              <a:rPr lang="en-US" altLang="zh-CN"/>
              <a:t>B</a:t>
            </a:r>
            <a:r>
              <a:rPr lang="zh-CN" altLang="en-US" sz="2800"/>
              <a:t>，</a:t>
            </a:r>
            <a:r>
              <a:rPr lang="en-US" altLang="zh-CN" sz="2800"/>
              <a:t>A</a:t>
            </a:r>
            <a:r>
              <a:rPr lang="zh-CN" altLang="en-US" sz="2800"/>
              <a:t>、</a:t>
            </a:r>
            <a:r>
              <a:rPr lang="en-US" altLang="zh-CN" sz="2800"/>
              <a:t>B</a:t>
            </a:r>
            <a:r>
              <a:rPr lang="zh-CN" altLang="en-US" sz="2800"/>
              <a:t>两点距地面的高度分别为</a:t>
            </a:r>
            <a:r>
              <a:rPr lang="en-US" altLang="zh-CN" sz="2800"/>
              <a:t>h</a:t>
            </a:r>
            <a:r>
              <a:rPr lang="en-US" altLang="zh-CN"/>
              <a:t>A</a:t>
            </a:r>
            <a:r>
              <a:rPr lang="zh-CN" altLang="en-US" sz="2800"/>
              <a:t>、</a:t>
            </a:r>
            <a:r>
              <a:rPr lang="en-US" altLang="zh-CN" sz="2800"/>
              <a:t>h</a:t>
            </a:r>
            <a:r>
              <a:rPr lang="en-US" altLang="zh-CN"/>
              <a:t>B</a:t>
            </a:r>
            <a:r>
              <a:rPr lang="zh-CN" altLang="en-US" sz="2800"/>
              <a:t>。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55650" y="544512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4</a:t>
            </a:r>
            <a:r>
              <a:rPr lang="zh-CN" altLang="en-US" sz="3200" b="1"/>
              <a:t>、如何推导机械能守恒的表达式？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33400" y="4572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复习回顾：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2878137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787900" y="836613"/>
            <a:ext cx="244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方正姚体" pitchFamily="2" charset="-122"/>
              </a:rPr>
              <a:t>本实验借助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356100" y="5013325"/>
            <a:ext cx="3960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验证机械能守恒定律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724525" y="1916113"/>
            <a:ext cx="733425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自由落体运动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33400" y="4572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实验目的：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2339975" y="1539875"/>
            <a:ext cx="4179888" cy="1096963"/>
            <a:chOff x="1798" y="862"/>
            <a:chExt cx="2633" cy="691"/>
          </a:xfrm>
        </p:grpSpPr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2868" y="1199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3822" y="1199"/>
              <a:ext cx="1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4353" y="100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4321" y="1192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3478" y="98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3385" y="1192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840" y="1236"/>
              <a:ext cx="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835" y="862"/>
              <a:ext cx="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2886" y="1236"/>
              <a:ext cx="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2882" y="862"/>
              <a:ext cx="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4028" y="1029"/>
              <a:ext cx="30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i="1">
                  <a:solidFill>
                    <a:srgbClr val="000000"/>
                  </a:solidFill>
                  <a:latin typeface="Times New Roman" pitchFamily="18" charset="0"/>
                </a:rPr>
                <a:t>mv</a:t>
              </a:r>
              <a:endParaRPr lang="en-US" altLang="zh-CN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3075" y="1029"/>
              <a:ext cx="30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i="1">
                  <a:solidFill>
                    <a:srgbClr val="000000"/>
                  </a:solidFill>
                  <a:latin typeface="Times New Roman" pitchFamily="18" charset="0"/>
                </a:rPr>
                <a:t>mv</a:t>
              </a:r>
              <a:endParaRPr lang="en-US" altLang="zh-CN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1798" y="1027"/>
              <a:ext cx="71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i="1">
                  <a:solidFill>
                    <a:srgbClr val="000000"/>
                  </a:solidFill>
                  <a:latin typeface="Times New Roman" pitchFamily="18" charset="0"/>
                </a:rPr>
                <a:t>mg</a:t>
              </a:r>
              <a:r>
                <a:rPr lang="el-GR" altLang="zh-CN" sz="33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CN" sz="3300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altLang="zh-CN"/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3627" y="998"/>
              <a:ext cx="14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2657" y="998"/>
              <a:ext cx="14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  <p:sp>
        <p:nvSpPr>
          <p:cNvPr id="7187" name="WordArt 19"/>
          <p:cNvSpPr>
            <a:spLocks noChangeArrowheads="1" noChangeShapeType="1" noTextEdit="1"/>
          </p:cNvSpPr>
          <p:nvPr/>
        </p:nvSpPr>
        <p:spPr bwMode="auto">
          <a:xfrm>
            <a:off x="3429000" y="533400"/>
            <a:ext cx="457200" cy="800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900113" y="3284538"/>
            <a:ext cx="6769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     </a:t>
            </a:r>
            <a:r>
              <a:rPr lang="zh-CN" altLang="en-US" sz="3200" b="1"/>
              <a:t>要证明上式是否成立，需要测量哪些物理量？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1692275" y="4649788"/>
            <a:ext cx="5400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如何测量这些物理量？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533400" y="4572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实验原理：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7" grpId="0" animBg="1"/>
      <p:bldP spid="7188" grpId="0"/>
      <p:bldP spid="71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331913" y="1557338"/>
            <a:ext cx="6408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测量这些物理量，需要哪些器材？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42988" y="2492375"/>
            <a:ext cx="3960812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重物、打点计时器、纸带、交流电源、铁架台、夹子、天平、毫米刻度尺</a:t>
            </a:r>
          </a:p>
        </p:txBody>
      </p:sp>
      <p:pic>
        <p:nvPicPr>
          <p:cNvPr id="8197" name="Picture 5" descr="验证机械能守恒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205038"/>
            <a:ext cx="2808288" cy="378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33400" y="4572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实验器材：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55650" y="1700213"/>
            <a:ext cx="79200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1</a:t>
            </a:r>
            <a:r>
              <a:rPr lang="zh-CN" altLang="en-US" sz="3200" b="1"/>
              <a:t>、选择重物时，选轻一点的好还是重一点的好？为什么？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38200" y="3284538"/>
            <a:ext cx="7634288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     </a:t>
            </a:r>
            <a:r>
              <a:rPr lang="zh-CN" altLang="en-US" sz="3200" b="1"/>
              <a:t>我们要求重物作自由落体运动，而阻力是不可避免地存在的，为了减少阻力对实验的影响，应采用密度较大的重物。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81000" y="457200"/>
            <a:ext cx="571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实验步骤与操作：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11188" y="1557338"/>
            <a:ext cx="7777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2</a:t>
            </a:r>
            <a:r>
              <a:rPr lang="zh-CN" altLang="en-US" sz="3200" b="1"/>
              <a:t>、安装打点计时器时，应注意什么问题？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71550" y="2205038"/>
            <a:ext cx="73437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     </a:t>
            </a:r>
            <a:r>
              <a:rPr lang="zh-CN" altLang="en-US" sz="3200" b="1"/>
              <a:t>计时器平面与纸带限位孔调整在竖直方向，计时器要稳定在铁架台上，并将计时器伸出桌外。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11188" y="3860800"/>
            <a:ext cx="6697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3</a:t>
            </a:r>
            <a:r>
              <a:rPr lang="zh-CN" altLang="en-US" sz="3200" b="1"/>
              <a:t>、这样做的目的是什么</a:t>
            </a:r>
            <a:r>
              <a:rPr lang="en-US" altLang="zh-CN" sz="3200" b="1"/>
              <a:t>?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00113" y="4483100"/>
            <a:ext cx="77057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     </a:t>
            </a:r>
            <a:r>
              <a:rPr lang="zh-CN" altLang="en-US" sz="3200" b="1"/>
              <a:t>减小纸带与限位孔的摩擦带来的实验误差；保证重物有足够的下落空间，以便在纸带上能够打出较多的点，有利于进行计算．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5" grpId="0"/>
      <p:bldP spid="102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4213" y="1700213"/>
            <a:ext cx="75596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4</a:t>
            </a:r>
            <a:r>
              <a:rPr lang="zh-CN" altLang="en-US" sz="3200" b="1"/>
              <a:t>、实验时，接通电源和释放纸带的顺序怎样？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476375" y="2852738"/>
            <a:ext cx="5832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先通电源，再释放纸带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4213" y="3573463"/>
            <a:ext cx="7920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5</a:t>
            </a:r>
            <a:r>
              <a:rPr lang="zh-CN" altLang="en-US" sz="3200" b="1"/>
              <a:t>、释放纸带时应注意什么问题？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042988" y="4292600"/>
            <a:ext cx="72009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      </a:t>
            </a:r>
            <a:r>
              <a:rPr lang="zh-CN" altLang="en-US" sz="3200" b="1"/>
              <a:t>释放重物前，重物应靠近打点计时器，以便能打出较多的点。拉稳纸带的上端，确保重物由静止释放。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20</TotalTime>
  <Words>971</Words>
  <Application>Microsoft Office PowerPoint</Application>
  <PresentationFormat>全屏显示(4:3)</PresentationFormat>
  <Paragraphs>108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 2</vt:lpstr>
      <vt:lpstr>Wingdings</vt:lpstr>
      <vt:lpstr>方正姚体</vt:lpstr>
      <vt:lpstr>Times New Roman</vt:lpstr>
      <vt:lpstr>Symbol</vt:lpstr>
      <vt:lpstr>华文行楷</vt:lpstr>
      <vt:lpstr>隶书</vt:lpstr>
      <vt:lpstr>砖雕艺术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15</cp:revision>
  <cp:lastPrinted>1601-01-01T00:00:00Z</cp:lastPrinted>
  <dcterms:created xsi:type="dcterms:W3CDTF">1601-01-01T00:00:00Z</dcterms:created>
  <dcterms:modified xsi:type="dcterms:W3CDTF">2014-09-18T06:10:22Z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