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716" r:id="rId3"/>
    <p:sldId id="717" r:id="rId4"/>
    <p:sldId id="718" r:id="rId5"/>
    <p:sldId id="719" r:id="rId6"/>
    <p:sldId id="720" r:id="rId7"/>
    <p:sldId id="721" r:id="rId8"/>
    <p:sldId id="722" r:id="rId9"/>
    <p:sldId id="723" r:id="rId10"/>
    <p:sldId id="724" r:id="rId11"/>
    <p:sldId id="734" r:id="rId12"/>
    <p:sldId id="735" r:id="rId13"/>
    <p:sldId id="725" r:id="rId14"/>
    <p:sldId id="736" r:id="rId15"/>
    <p:sldId id="739" r:id="rId16"/>
    <p:sldId id="740" r:id="rId17"/>
    <p:sldId id="741" r:id="rId18"/>
    <p:sldId id="737" r:id="rId19"/>
    <p:sldId id="738" r:id="rId20"/>
    <p:sldId id="742" r:id="rId21"/>
    <p:sldId id="743" r:id="rId22"/>
    <p:sldId id="726" r:id="rId23"/>
    <p:sldId id="744" r:id="rId24"/>
    <p:sldId id="727" r:id="rId25"/>
    <p:sldId id="745" r:id="rId26"/>
    <p:sldId id="728" r:id="rId27"/>
    <p:sldId id="746" r:id="rId28"/>
    <p:sldId id="729" r:id="rId29"/>
    <p:sldId id="747" r:id="rId30"/>
    <p:sldId id="730" r:id="rId31"/>
    <p:sldId id="731" r:id="rId32"/>
    <p:sldId id="749" r:id="rId33"/>
    <p:sldId id="732" r:id="rId34"/>
    <p:sldId id="733" r:id="rId35"/>
    <p:sldId id="751" r:id="rId36"/>
    <p:sldId id="381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0" autoAdjust="0"/>
    <p:restoredTop sz="99766" autoAdjust="0"/>
  </p:normalViewPr>
  <p:slideViewPr>
    <p:cSldViewPr>
      <p:cViewPr>
        <p:scale>
          <a:sx n="125" d="100"/>
          <a:sy n="125" d="100"/>
        </p:scale>
        <p:origin x="-918" y="-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20" Type="http://schemas.openxmlformats.org/officeDocument/2006/relationships/image" Target="../media/image7.TIF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4.xml"/><Relationship Id="rId18" Type="http://schemas.openxmlformats.org/officeDocument/2006/relationships/slide" Target="slide3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17" Type="http://schemas.openxmlformats.org/officeDocument/2006/relationships/slide" Target="slide31.xml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28.xml"/><Relationship Id="rId10" Type="http://schemas.openxmlformats.org/officeDocument/2006/relationships/slide" Target="slide10.xml"/><Relationship Id="rId19" Type="http://schemas.openxmlformats.org/officeDocument/2006/relationships/slide" Target="slide3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851" y="2170182"/>
            <a:ext cx="7237879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名句名篇默写题题组训练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二、关键字书写训练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用心写准下列句中的通假字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君子博学而日参省乎己，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而行无过矣。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君子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异也，善假于物也。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适莽苍者，三餐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腹犹果然。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若夫乘天地之正，而御六气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师者，所以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传道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解惑也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46153" y="188215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55440" y="246982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1468" y="305351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45997" y="364767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辩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82349" y="423192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受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12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91074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或师焉，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u="heavy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焉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，小学而大遗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浩浩乎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御风，而不知其所止。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相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郁乎苍苍。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驾一叶之扁舟，举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匏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士之耽兮，犹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可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淇则有岸，隰则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有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曲终收拨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当心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四弦一声如裂帛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69448" y="68067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6176" y="12756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7664" y="185929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缪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99500" y="245458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樽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11889" y="304589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说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26209" y="364481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泮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3377" y="424716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画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60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49026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金樽清酒斗十千，玉盘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珍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两岸连山，略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无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呜呼！何时眼前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突兀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此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虽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槁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不复挺者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使之然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图片 23" descr="\\杨绘绘\f\杨绘绘\幻灯片原文件\一轮语文（全国）\车柔S.TIF"/>
          <p:cNvPicPr/>
          <p:nvPr/>
        </p:nvPicPr>
        <p:blipFill>
          <a:blip r:embed="rId2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62" y="2579370"/>
            <a:ext cx="298938" cy="2989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/>
          <p:nvPr/>
        </p:nvSpPr>
        <p:spPr>
          <a:xfrm>
            <a:off x="4310911" y="68087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羞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45997" y="67724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直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98872" y="126855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阙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66376" y="186691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见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20748" y="245402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63688" y="242773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暴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6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52043"/>
            <a:ext cx="8858389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用心写准下列句中的同音字、形似字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惟、唯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上之清风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见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江心秋月白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斯是陋室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德馨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长、常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万里悲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秋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作客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君子坦荡荡，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小人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戚戚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164" y="170402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7544" y="227952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08488" y="283748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2356" y="392865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常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67452" y="450129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长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0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22902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3680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尊、樽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酹江月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匏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相属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金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清酒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斗十千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萧、箫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无边落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木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鼓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追随春社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近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9964" y="121883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尊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6096" y="181357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樽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549" y="241756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樽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20456" y="359490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萧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54992" y="360252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萧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9552" y="419039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箫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2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22495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63710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客有吹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洞</a:t>
            </a:r>
            <a:r>
              <a:rPr lang="en-US" altLang="zh-CN" sz="2600" u="heavy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者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④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关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逢候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骑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秋风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，洪波涌起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扣、叩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而歌之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拄杖无时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夜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门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1024" y="73002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箫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7544" y="133237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萧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35489" y="192787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萧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7544" y="310265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扣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08488" y="369739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叩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69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58164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5204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度、渡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欲</a:t>
            </a:r>
            <a:r>
              <a:rPr lang="en-US" altLang="zh-CN" sz="2600" u="heavy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黄河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冰塞川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猿猱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欲</a:t>
            </a:r>
            <a:r>
              <a:rPr lang="en-US" altLang="zh-CN" sz="2600" u="heavy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愁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攀援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秋月春风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等闲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至、致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千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千里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5077" y="123407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渡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29437" y="182881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度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41741" y="242773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度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2825" y="362195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至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4950" y="420563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致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38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24374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513943"/>
            <a:ext cx="8858389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青、清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渚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白鸟飞回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濯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而不妖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峻茂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司马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做、作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万里悲秋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常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宫阙万间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都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169" y="112397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清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7584" y="167011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清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5644" y="223799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清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9408" y="279176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青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23728" y="387950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作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4933" y="445557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做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0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8361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07" y="55966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蜂、烽、峰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扬州路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水涡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挟、携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仙以遨游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伛偻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提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692" y="124512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烽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644" y="184062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5644" y="244042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峰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7417" y="362957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55284" y="421668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携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57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01080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07" y="55204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辨、辩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荣辱之境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欲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忘言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腊、蜡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莫笑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农家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酒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炬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成灰泪始干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5644" y="125274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辩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1169" y="183643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辨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35696" y="301121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腊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3832" y="362901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蜡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5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658154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8308" y="630724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一、重点篇目默写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屈原《离骚》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u="heavy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哀民生之多艰。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b="1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余不忍为此态也！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制芰荷以为衣兮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b="1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22" name="TextBox 21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240" y="192005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长太息以掩涕兮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250030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宁溘死以流亡兮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2890" y="308741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集芙蓉以为裳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03820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07" y="55204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燕、雁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塞上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凝夜紫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似曾相识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归来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归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胡天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谁家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新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春泥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衡阳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无留意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8476" y="12375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燕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10613" y="182538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燕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7584" y="243280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雁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75656" y="302665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燕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57144" y="362195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雁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80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2822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55204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冷、泠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泉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弦凝绝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夫列子御风而行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善也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耻、齿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巫医乐师百工之人，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相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师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巫医乐师百工之人，君子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</a:t>
            </a:r>
            <a:endParaRPr lang="zh-CN" altLang="zh-CN" sz="2600" u="heavy" kern="100" dirty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57144" y="122988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冷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40665" y="182518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泠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392" y="303065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耻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09971" y="361433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齿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885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58252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用心写准下列句中的难写字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蟹六跪而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蛇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穴无可寄托者，用心躁也。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若夫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霏霏，连月不开。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妃嫔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，王子皇孙。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奈何取之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尽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用之如泥沙？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舞幽壑之潜蛟，泣孤舟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匪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，子无良媒。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88116" y="12756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14740" y="12756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鳝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95244" y="185167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霪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02864" y="2463284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媵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72876" y="305693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锱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99792" y="306455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铢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62812" y="364481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嫠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8104" y="423192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愆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948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4605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8107" y="606623"/>
            <a:ext cx="885838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屈心而抑志兮，忍尤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问君西游何时还？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畏途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岩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不可攀。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飞湍瀑流争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喧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转石万壑雷。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人生如梦，一尊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还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臧否，不宜异同。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陛下亦宜自谋，以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咨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道，察纳雅言。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1920" y="66906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攘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3820" y="12756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巉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55776" y="187033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豗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83476" y="187453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58912" y="244696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酹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9856" y="304169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86249" y="364425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诹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93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82523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用心写准下列句中易写错顺序的字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了却君王天下事，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赢得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zh-CN" altLang="zh-CN" sz="2600" u="sng" kern="100" dirty="0">
                <a:latin typeface="Times New Roman"/>
                <a:ea typeface="华文细黑"/>
                <a:cs typeface="Times New Roman"/>
              </a:rPr>
              <a:t>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闻道有先后，术业有专攻。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使天下之人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独夫之心，日益骄固。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转轴拨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弦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今年欢笑复明年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等闲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92594" y="126093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9138" y="125311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64154" y="126435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身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69934" y="127197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后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57573" y="185147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865322" y="184461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子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33766" y="185223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23865" y="185566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必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88117" y="185622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41657" y="1840423"/>
            <a:ext cx="30187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师 不 必 贤 于 弟 子</a:t>
            </a:r>
          </a:p>
        </p:txBody>
      </p:sp>
      <p:sp>
        <p:nvSpPr>
          <p:cNvPr id="36" name="矩形 35"/>
          <p:cNvSpPr/>
          <p:nvPr/>
        </p:nvSpPr>
        <p:spPr>
          <a:xfrm>
            <a:off x="4168814" y="186328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55776" y="3003798"/>
            <a:ext cx="2601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 敢 言 而 敢 怒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04276" y="367073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三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397725" y="365187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两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615" y="4227934"/>
            <a:ext cx="17684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秋 月 春 风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5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70839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67283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小楼昨夜又东风，故国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不堪回首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弃掷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秦人视之，亦不甚惜。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</a:t>
            </a: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55018" y="627534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月 明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67252" y="1222266"/>
            <a:ext cx="10182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逦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迤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3460" y="1816998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至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2847" y="180595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神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7346" y="182119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圣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1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用心写准下列句中易丢的连词、助词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和景明，波澜不惊。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醉翁之意不在酒，在乎山水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之间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牡丹，花之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富贵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吾尝终日而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思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不如须臾之所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学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(5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积跬步，无以至千里。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(6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之积也不厚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负大舟也无力。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6845" y="1264359"/>
            <a:ext cx="10182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至 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8789" y="185929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06713" y="2455664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者 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95580" y="304532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矣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86449" y="305351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9552" y="3659490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故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4243739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且 夫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95573" y="423611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则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86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00933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彼童子之师，授之书而习其句读者，非吾所谓传其道解其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惑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方其破荆州，下江陵，顺流而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东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固一世之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雄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而今安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见贤思齐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见不贤而内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自省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8024" y="1283226"/>
            <a:ext cx="9348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者 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83177" y="1886342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58365" y="186328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4608" y="2474531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哉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77224" y="30758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焉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19709" y="3075806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22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8046" y="555526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三、综合题组训练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韩愈在《师说》中批评一些人学习小的方面，却放弃大的方面的两句是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杜甫《登高》中，诗人目睹苍凉的秋景，不由想到自己沦落他乡、年老多病的处境的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名句是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54771" y="3221055"/>
            <a:ext cx="8858389" cy="934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万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里悲秋常作客　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43808" y="2044826"/>
            <a:ext cx="4911888" cy="1535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小学而大遗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吾未见其明也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252536" y="3795886"/>
            <a:ext cx="8858389" cy="934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百年多病独登台　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69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21279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55526"/>
            <a:ext cx="8858389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辛弃疾《破阵子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为陈同甫赋壮词以寄之》中，写兵士们欢欣鼓舞地饱食将军分给的烤牛肉，军中奏起振奋人心的战歌的两句是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94331" y="1707654"/>
            <a:ext cx="8858389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八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百里分麾下炙　五十弦翻塞外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声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8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李白《蜀道难》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西当太白有鸟道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黄鹤之飞尚不得过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一夫当关，万夫莫开。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31840" y="1249318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可以横绝峨眉颠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7714" y="1828810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猿猱欲度愁攀援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0032" y="243934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剑阁峥嵘而崔嵬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6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9014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白居易的《琵琶行》中，用鸟鸣声和水流声来形容琵琶声的名句是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范仲淹在《岳阳楼记》一文中，用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两句表明自己忧君忧民的仁人情操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>
                <a:latin typeface="Times New Roman"/>
                <a:ea typeface="华文细黑"/>
              </a:rPr>
              <a:t>(3)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孔子的名言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dirty="0" smtClean="0">
                <a:latin typeface="Times New Roman"/>
                <a:ea typeface="华文细黑"/>
              </a:rPr>
              <a:t>________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道出了为人处世的原则：自己不喜欢的，不要强加给别人。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20456" y="1885578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间关莺语花底滑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4752" y="1889770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幽咽泉流冰下难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54629" y="2465635"/>
            <a:ext cx="320443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居庙堂之高则忧其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民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79512" y="3068751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处江湖之远则忧其君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526720" y="367529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己所不欲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78052" y="366348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勿施于人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9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33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514" y="552043"/>
            <a:ext cx="894697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陆游《游山西村》中的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两句写出了山村社日迎神祭祀的热闹风俗，洋溢着浓厚的、古朴的乡村生活气息。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《诗经》以赋比兴为典型的表现手法，《氓》中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两句就采用了比兴手法，形象地展示出女子爱情凋零、容貌枯槁的凄楚。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84826" y="123045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箫鼓追随春社近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53314" y="1249318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衣冠简朴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古风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2744" y="1832803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存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3636" y="363719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桑之落矣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089820" y="362957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其黄而陨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6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36683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519" y="749692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杜牧在《阿房宫赋》中将阿房宫的奢华与百姓的生活作了鲜明的对比，揭示了秦始皇的残暴。其中将阿房宫的钉子与百姓的粮食进行对比的两句是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 pitchFamily="18" charset="0"/>
              </a:rPr>
              <a:t>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40444" y="203065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钉头磷磷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04248" y="203065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多于在庾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7612" y="263699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粟粒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9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59663"/>
            <a:ext cx="8858389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补写出下列名篇名句中的空缺部分。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俄顷风定云墨色，秋天漠漠向昏黑。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杜甫《茅屋为秋风所破歌》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青泥何盘盘，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，以手抚膺坐长叹。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李白《蜀道难》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用之不竭，是造物者之无尽藏也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苏轼《赤壁赋》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36662" y="1245126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布衾多年冷似铁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56652" y="1848043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骄儿恶卧踏里裂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25296" y="2435919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百步九折萦岩峦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95426" y="2443539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扪参历井仰胁息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63836" y="364062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取之无禁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143397" y="361014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而吾与子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之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77180" y="423611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所共适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9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  <p:bldP spid="33" grpId="0"/>
      <p:bldP spid="35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06" y="926376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补写出下列句子中的空缺部分。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陶渊明在《饮酒》中写自己身处闹市却不感到喧闹的原因的诗句是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苏轼在《念奴娇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赤壁怀古》中总结赤壁美景，引出后文中周瑜这一形象的两句是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78928" y="222057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问君何能尔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769851" y="221295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心远地自偏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90804" y="340717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江山如画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746988" y="3407172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一时多少豪杰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0735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754842"/>
            <a:ext cx="87706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韩愈在《师说》中总结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师道之不复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的原因，说明士大夫们不愿以地位低的人为师，也不愿以地位高的人为师的两句是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__________</a:t>
            </a:r>
            <a:r>
              <a:rPr lang="en-US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26991" y="2049026"/>
            <a:ext cx="38523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位卑则足羞　官盛则近谀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4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98595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杜牧《阿房宫赋》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檐牙高啄；各抱地势，钩心斗角。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金块珠砾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秦人视之，亦不甚惜。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用之如泥沙？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钉头磷磷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5883" y="125274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廊腰缦回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52455" y="183280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鼎铛玉石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32639" y="182937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弃掷逦迤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263" y="242410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奈何取之尽锱铢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14404" y="301541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多于在庾之粟粒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1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白居易《琵琶行》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此时无声胜有声。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今年欢笑复明年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座中泣下谁最多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0032" y="1259289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别有幽愁暗恨生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03848" y="1846401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秋月春风等闲度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99656" y="243934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江州司马青衫湿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6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辛弃疾《永遇乐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京口北固亭怀古》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风流总被雨打风吹去。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想当年，金戈铁马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元嘉草草，封狼居胥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四十三年，望中犹记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1560" y="1203598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舞榭歌台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49367" y="1779662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气吞万里如虎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3669" y="237495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赢得仓皇北顾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97595" y="297388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烽火扬州路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6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667594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苏轼《念奴娇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赤壁怀古》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羽扇纶巾，谈笑间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人生如梦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26162" y="1348179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樯橹灰飞烟灭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05844" y="193529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一尊还酹江月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90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099" y="582523"/>
            <a:ext cx="8858389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《荀子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劝学》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假舆马者，非利足也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无以至千里。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功在不舍。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金石可镂。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76484" y="126036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而致千里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3744" y="1851670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故不积跬步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9552" y="245458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驽马十驾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4792" y="3045891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锲而不舍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50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6817"/>
              </p:ext>
            </p:extLst>
          </p:nvPr>
        </p:nvGraphicFramePr>
        <p:xfrm>
          <a:off x="381908" y="85780"/>
          <a:ext cx="87265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  <a:gridCol w="484811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7427" y="80576"/>
            <a:ext cx="470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046" y="582523"/>
            <a:ext cx="8858389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苏轼《赤壁赋》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诵明月之诗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 smtClean="0">
                <a:latin typeface="Times New Roman"/>
                <a:ea typeface="华文细黑"/>
                <a:cs typeface="Times New Roman"/>
              </a:rPr>
              <a:t>		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寄蜉蝣于天地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	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u="heavy" kern="100" dirty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用之不竭。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876301" y="80576"/>
            <a:ext cx="47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356718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845248" y="80576"/>
            <a:ext cx="473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2327626" y="80576"/>
            <a:ext cx="47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2814333" y="80576"/>
            <a:ext cx="471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3294524" y="80576"/>
            <a:ext cx="479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3779586" y="80576"/>
            <a:ext cx="481415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4265974" y="80576"/>
            <a:ext cx="48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4753609" y="80576"/>
            <a:ext cx="47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5242932" y="80576"/>
            <a:ext cx="46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5716508" y="80576"/>
            <a:ext cx="483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6205324" y="80576"/>
            <a:ext cx="480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15" action="ppaction://hlinksldjump"/>
          </p:cNvPr>
          <p:cNvSpPr txBox="1"/>
          <p:nvPr/>
        </p:nvSpPr>
        <p:spPr>
          <a:xfrm>
            <a:off x="6684116" y="81950"/>
            <a:ext cx="477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16" action="ppaction://hlinksldjump"/>
          </p:cNvPr>
          <p:cNvSpPr txBox="1"/>
          <p:nvPr/>
        </p:nvSpPr>
        <p:spPr>
          <a:xfrm>
            <a:off x="7183406" y="81950"/>
            <a:ext cx="461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17" action="ppaction://hlinksldjump"/>
          </p:cNvPr>
          <p:cNvSpPr txBox="1"/>
          <p:nvPr/>
        </p:nvSpPr>
        <p:spPr>
          <a:xfrm>
            <a:off x="7665147" y="81950"/>
            <a:ext cx="46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18" action="ppaction://hlinksldjump"/>
          </p:cNvPr>
          <p:cNvSpPr txBox="1"/>
          <p:nvPr/>
        </p:nvSpPr>
        <p:spPr>
          <a:xfrm>
            <a:off x="814455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19" action="ppaction://hlinksldjump"/>
          </p:cNvPr>
          <p:cNvSpPr txBox="1"/>
          <p:nvPr/>
        </p:nvSpPr>
        <p:spPr>
          <a:xfrm>
            <a:off x="8631587" y="81950"/>
            <a:ext cx="47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4248" y="1203598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歌窈窕之章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56934" y="1802522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渺沧海之一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粟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560" y="2406516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取之无禁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9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3525</TotalTime>
  <Words>2592</Words>
  <Application>Microsoft Office PowerPoint</Application>
  <PresentationFormat>全屏显示(16:9)</PresentationFormat>
  <Paragraphs>959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377</cp:revision>
  <dcterms:created xsi:type="dcterms:W3CDTF">2014-12-15T01:46:29Z</dcterms:created>
  <dcterms:modified xsi:type="dcterms:W3CDTF">2015-04-16T02:23:12Z</dcterms:modified>
</cp:coreProperties>
</file>