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716" r:id="rId3"/>
    <p:sldId id="723" r:id="rId4"/>
    <p:sldId id="724" r:id="rId5"/>
    <p:sldId id="725" r:id="rId6"/>
    <p:sldId id="762" r:id="rId7"/>
    <p:sldId id="717" r:id="rId8"/>
    <p:sldId id="753" r:id="rId9"/>
    <p:sldId id="754" r:id="rId10"/>
    <p:sldId id="755" r:id="rId11"/>
    <p:sldId id="756" r:id="rId12"/>
    <p:sldId id="757" r:id="rId13"/>
    <p:sldId id="758" r:id="rId14"/>
    <p:sldId id="763" r:id="rId15"/>
    <p:sldId id="764" r:id="rId16"/>
    <p:sldId id="765" r:id="rId17"/>
    <p:sldId id="766" r:id="rId18"/>
    <p:sldId id="767" r:id="rId19"/>
    <p:sldId id="722" r:id="rId20"/>
    <p:sldId id="718" r:id="rId21"/>
    <p:sldId id="736" r:id="rId22"/>
    <p:sldId id="737" r:id="rId23"/>
    <p:sldId id="738" r:id="rId24"/>
    <p:sldId id="739" r:id="rId25"/>
    <p:sldId id="740" r:id="rId26"/>
    <p:sldId id="741" r:id="rId27"/>
    <p:sldId id="742" r:id="rId28"/>
    <p:sldId id="743" r:id="rId29"/>
    <p:sldId id="744" r:id="rId30"/>
    <p:sldId id="745" r:id="rId31"/>
    <p:sldId id="746" r:id="rId32"/>
    <p:sldId id="747" r:id="rId33"/>
    <p:sldId id="719" r:id="rId34"/>
    <p:sldId id="720" r:id="rId35"/>
    <p:sldId id="721" r:id="rId36"/>
    <p:sldId id="750" r:id="rId37"/>
    <p:sldId id="768" r:id="rId38"/>
    <p:sldId id="381"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2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7.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9650" y="2170182"/>
            <a:ext cx="8520281"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分析文章结构思路题题组训练</a:t>
            </a:r>
            <a:endParaRPr lang="en-US" altLang="zh-CN" sz="5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0777954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79039" y="544478"/>
            <a:ext cx="8770682" cy="3017236"/>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不管苦瓜有多么美丽，它还是用来吃的。我年幼的时候最怕吃苦瓜，因为老使我想起在灶角熬着的中药，总觉得好好的鲜美蔬菜不吃，为何一定要吃那么苦的瓜。偏偏家里就种着几株苦瓜，有时抗菽无效，常被妈妈通告苦着脸吃苦瓜，说是苦瓜可以退火，其实是因为家中的苦瓜生产过剩。</a:t>
            </a:r>
            <a:r>
              <a:rPr lang="en-US" altLang="zh-CN" sz="2600" kern="100" dirty="0">
                <a:latin typeface="Times New Roman"/>
                <a:ea typeface="华文细黑"/>
                <a:cs typeface="Courier New"/>
              </a:rPr>
              <a:t>    </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79184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17837710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748690"/>
            <a:ext cx="8770682" cy="301640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嗜吃苦瓜还是这几年的事，也许是年纪大，经历的苦事一多，苦瓜也不以为苦了；也许是苦瓜的美，让我在吃的时候忘却了它的苦；我想最主要的原因，应该是我发现苦瓜的苦不是涩苦，不是俗苦，而是在苦中自有一种甘味，好像人到中年怀想起少年时代惆怅的往事，苦乐相杂，难以析辨。</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28063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94040827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94279" y="635154"/>
            <a:ext cx="8770682"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苦瓜有很多种吃法，我最喜欢的一种是江浙馆子里的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苦惯生吃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把苦瓜切成透明的薄片，蘸着酱油、醋和蒜末调成的酱，很奇怪，苦瓜生吃起来是不苦的，而是又香又脆，在满桌的油腻中，它独树一帜，没有一道菜比得上。有一回和画家王蓝一起进餐，他也最嗜苦瓜，一个人可以吃下一大盘，看他吃苦瓜，就像吃糖，一点儿也不苦。</a:t>
            </a:r>
            <a:r>
              <a:rPr lang="en-US" altLang="zh-CN" sz="2600" kern="100" dirty="0">
                <a:latin typeface="Times New Roman"/>
                <a:ea typeface="华文细黑"/>
                <a:cs typeface="Courier New"/>
              </a:rPr>
              <a:t>       </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446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378584185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581814"/>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有一家江浙馆里别出心裁，把这道菜叫作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白玉生吃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，让人想起白玉含在口中的滋味，吃在口里自然想起故宫的白玉苦瓜，里面充满了美丽的联想。</a:t>
            </a:r>
            <a:endParaRPr lang="zh-CN" altLang="zh-CN" sz="1050" kern="100" dirty="0">
              <a:latin typeface="宋体"/>
              <a:cs typeface="Courier New"/>
            </a:endParaRP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画家</a:t>
            </a:r>
            <a:r>
              <a:rPr lang="zh-CN" altLang="zh-CN" sz="2600" dirty="0">
                <a:latin typeface="Times New Roman"/>
                <a:ea typeface="华文细黑"/>
                <a:cs typeface="Times New Roman"/>
              </a:rPr>
              <a:t>席德进生前也爱吃苦瓜，不但懂吃，自己还能下厨。他最拿手的一道菜是苦瓜灌肉，每次请客都亲自做这道菜，上市场挑选最好的苦瓜</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还有上好的腱子肉，把肉细心地捣碎以后，塞在挖空的苦瓜里，要塞到饱满结实，或蒸或煮，</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4846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94704216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9519" y="621863"/>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别有风味。一次，画家请客，我看到他在厨房里剁肉，小心翼翼地塞到苦瓜中去，到吃苦瓜灌肉时，真觉得人生的享受无过于此。我们开玩笑的把画家的拿手菜取名为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白玉盅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，如今画家去了，他拿手的白玉盅也随他去了，我好几次吃这道菜，总品不出过去的那种滋味</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苦瓜</a:t>
            </a:r>
            <a:r>
              <a:rPr lang="zh-CN" altLang="zh-CN" sz="2600" dirty="0">
                <a:latin typeface="Times New Roman"/>
                <a:ea typeface="华文细黑"/>
                <a:cs typeface="Times New Roman"/>
              </a:rPr>
              <a:t>真是一种奇异的蔬菜，它是最美的和最苦的结合</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79452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23238946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94279" y="555526"/>
            <a:ext cx="8770682" cy="4293483"/>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这种结合恐怕是造物者</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美丽的错误</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。以前有一种酸酸甜甜的饮料，</a:t>
            </a:r>
            <a:r>
              <a:rPr lang="zh-CN" altLang="zh-CN" sz="2600" kern="100" dirty="0">
                <a:latin typeface="Times New Roman"/>
                <a:ea typeface="华文细黑"/>
                <a:cs typeface="Times New Roman"/>
              </a:rPr>
              <a:t>广告词是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初恋的滋味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，我觉得苦瓜可以说是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失恋的滋味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，恋是美的，失是苦的，可是有恋就有失，有失就有苦，如果一个人不能尝苦，那么也就不能体会到那苦中的美。</a:t>
            </a:r>
            <a:r>
              <a:rPr lang="en-US" altLang="zh-CN" sz="2600" kern="100" dirty="0">
                <a:latin typeface="Times New Roman"/>
                <a:ea typeface="华文细黑"/>
                <a:cs typeface="Courier New"/>
              </a:rPr>
              <a:t>    </a:t>
            </a:r>
            <a:endParaRPr lang="zh-CN" altLang="zh-CN" sz="1050" kern="100" dirty="0">
              <a:latin typeface="宋体"/>
              <a:cs typeface="Courier New"/>
            </a:endParaRPr>
          </a:p>
          <a:p>
            <a:pPr lvl="0" algn="ju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我们</a:t>
            </a:r>
            <a:r>
              <a:rPr lang="zh-CN" altLang="zh-CN" sz="2600" dirty="0">
                <a:latin typeface="Times New Roman"/>
                <a:ea typeface="华文细黑"/>
                <a:cs typeface="Times New Roman"/>
              </a:rPr>
              <a:t>都是吃过苦瓜的，却少有人看过苦瓜树。去年我在南部，看到一大片苦瓜田里长出累累的苦瓜，农民正在收采，</a:t>
            </a:r>
            <a:endParaRPr lang="en-US" altLang="zh-CN" sz="2600" kern="100" dirty="0">
              <a:solidFill>
                <a:prstClr val="black"/>
              </a:solidFill>
              <a:latin typeface="Times New Roman"/>
              <a:ea typeface="华文细黑"/>
              <a:cs typeface="Times New Roman"/>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64955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30656685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94279" y="701491"/>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他们把包着苦瓜的纸解开，采摘下来，就像在树上取下一颗颗的白玉。我站在田边，看着篮中满满的苦瓜，心中突然感动不已，我想，真正苦瓜生命里的美，是远远比故宫橱窗里的苦瓜还令人感动的。</a:t>
            </a:r>
            <a:r>
              <a:rPr lang="en-US" altLang="zh-CN" sz="2600" kern="100" dirty="0">
                <a:latin typeface="Times New Roman"/>
                <a:ea typeface="华文细黑"/>
                <a:cs typeface="Courier New"/>
              </a:rPr>
              <a:t>    </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a:t>
            </a:r>
            <a:r>
              <a:rPr lang="zh-CN" altLang="zh-CN" sz="2600" dirty="0">
                <a:latin typeface="Times New Roman"/>
                <a:ea typeface="华文细黑"/>
                <a:cs typeface="Times New Roman"/>
              </a:rPr>
              <a:t>买了一个刚从田里采下的苦瓜，摆在家里，舍不得吃；放置几天以后，苦瓜枯萎了，失去了它白玉般的晶亮与透明</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9915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24193991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74374" y="555526"/>
            <a:ext cx="8770682" cy="3693319"/>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吃起来也丝毫不苦，风味尽失。这使我想起了人世间的许多事，</a:t>
            </a:r>
            <a:r>
              <a:rPr lang="zh-CN" altLang="zh-CN" sz="2600" kern="100" dirty="0">
                <a:latin typeface="Times New Roman"/>
                <a:ea typeface="华文细黑"/>
                <a:cs typeface="Times New Roman"/>
              </a:rPr>
              <a:t>美与苦是并生的，人不能只要美而不要苦，那么苦瓜的创作不能说是美丽的错误，它是人生真实的一个小影</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宋体"/>
                <a:ea typeface="Times New Roman"/>
                <a:cs typeface="Courier New"/>
              </a:rPr>
              <a:t> </a:t>
            </a:r>
            <a:r>
              <a:rPr lang="en-US" altLang="zh-CN" sz="2600" kern="100" dirty="0">
                <a:latin typeface="宋体"/>
                <a:ea typeface="Times New Roman"/>
                <a:cs typeface="Courier New"/>
              </a:rPr>
              <a:t>(</a:t>
            </a:r>
            <a:r>
              <a:rPr lang="zh-CN" altLang="zh-CN" sz="2600" kern="100" dirty="0">
                <a:latin typeface="Times New Roman"/>
                <a:ea typeface="华文细黑"/>
                <a:cs typeface="Times New Roman"/>
              </a:rPr>
              <a:t>有改动</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文章围绕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苦瓜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展开，作者的写作思路是怎样的？请梳理出来。</a:t>
            </a:r>
            <a:r>
              <a:rPr lang="zh-CN" altLang="zh-CN" sz="2600" kern="100" dirty="0">
                <a:latin typeface="宋体"/>
                <a:ea typeface="Times New Roman"/>
                <a:cs typeface="Courier New"/>
              </a:rPr>
              <a:t> </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31119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41461544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94279" y="578386"/>
            <a:ext cx="87706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先写苦瓜的外表美，表达自己的喜爱之情；</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再写吃苦瓜的经历，表达了由怕吃苦瓜到享受的情感变化；</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最后写看苦瓜树和买苦瓜的经历，说明美与苦是并生的，人不能只要美而不要苦的道理。</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62631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7787994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06378"/>
            <a:ext cx="8770682" cy="61657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综观全文，分析文章最后两段的作用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61938" y="8256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4" name="矩形 13"/>
          <p:cNvSpPr/>
          <p:nvPr/>
        </p:nvSpPr>
        <p:spPr>
          <a:xfrm>
            <a:off x="251520" y="1203598"/>
            <a:ext cx="8512738" cy="24209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表现了作者在田里看到白玉般苦瓜的喜悦激动之情，通过对苦瓜的描述，表明了美与苦是并生的，人不能只要美而不要苦的观点；与第二段照应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与前文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白玉般苦瓜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相照应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，使文章结构谨严，升华了文章的主旨</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70871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9615937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231" y="80576"/>
            <a:ext cx="12189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327294" y="649467"/>
            <a:ext cx="8428453"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一、对点题组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背水的日子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节选</a:t>
            </a:r>
            <a:r>
              <a:rPr lang="en-US" altLang="zh-CN" sz="2600" kern="100" dirty="0">
                <a:latin typeface="Times New Roman"/>
                <a:ea typeface="华文细黑"/>
                <a:cs typeface="Courier New"/>
              </a:rPr>
              <a:t>)</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桃　花</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怀念背水的日子。</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一路咕咚、咕咚背回来的水多甜啊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TextBox 11">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7787994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45318" y="544478"/>
            <a:ext cx="8683844"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二、综合题组</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人情似纸</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刘心武</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不要续上一个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字。不是那意思。</a:t>
            </a:r>
            <a:endParaRPr lang="zh-CN" altLang="zh-CN" sz="1050" kern="100" dirty="0">
              <a:latin typeface="宋体"/>
              <a:cs typeface="Courier New"/>
            </a:endParaRPr>
          </a:p>
          <a:p>
            <a:pPr indent="660400" algn="di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把许多复杂的事物归结为一个简单意思的时代已经过去。但离开了简单的归结，许多人又不知如何面对复杂</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17430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396082824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86659" y="574958"/>
            <a:ext cx="8770682" cy="429348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其实，从来都复杂。难道以前不复杂吗？也许，从前无论如何不如今天这般复杂。但细想，从前也复杂。提心吊胆地说真话那阵，说了那么多；而毋庸提心吊胆便可倾吐真话这阵，却什么也懒得说</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dirty="0" smtClean="0">
                <a:latin typeface="宋体"/>
                <a:ea typeface="华文细黑"/>
                <a:cs typeface="Times New Roman"/>
              </a:rPr>
              <a:t>    ③</a:t>
            </a:r>
            <a:r>
              <a:rPr lang="zh-CN" altLang="zh-CN" sz="2600" dirty="0">
                <a:latin typeface="Times New Roman"/>
                <a:ea typeface="华文细黑"/>
                <a:cs typeface="Times New Roman"/>
              </a:rPr>
              <a:t>我曾到那间小屋子去看他。其实根本不是一间小屋子。只有门，没有窗，甚至没有透气孔，因此，人进去以后便必须把门敞着</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那是个储藏室。空间极狭小。气息极窒闷</a:t>
            </a:r>
            <a:r>
              <a:rPr lang="zh-CN" altLang="zh-CN" sz="2600" dirty="0" smtClean="0">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79883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56424970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14838" y="513998"/>
            <a:ext cx="8683844" cy="4293483"/>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但我们交流得很畅快，</a:t>
            </a:r>
            <a:r>
              <a:rPr lang="zh-CN" altLang="en-US" sz="2600" dirty="0">
                <a:solidFill>
                  <a:prstClr val="black"/>
                </a:solidFill>
                <a:latin typeface="Times New Roman"/>
                <a:ea typeface="华文细黑"/>
                <a:cs typeface="Times New Roman"/>
              </a:rPr>
              <a:t>至少在我这方面是这样想。有的话还得压低嗓门。眼波的流动中也有许多的情谊。但现在他有了二十、三十倍大的空间，许多的门，许多的窗；门紧闭着，窗半开着，</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硬件</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好，</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软件</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更棒，我却不去迈进那门槛。他也不来请我迈进那门槛。似乎也并没有什么过不去的地方。只是不再有那么多的情感了。淡了，薄了，甚至弥散了。</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51016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71548788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79039" y="532666"/>
            <a:ext cx="8770682" cy="4573560"/>
          </a:xfrm>
          <a:prstGeom prst="rect">
            <a:avLst/>
          </a:prstGeom>
        </p:spPr>
        <p:txBody>
          <a:bodyPr>
            <a:spAutoFit/>
          </a:bodyPr>
          <a:lstStyle/>
          <a:p>
            <a:pPr indent="660400" algn="just">
              <a:lnSpc>
                <a:spcPct val="140000"/>
              </a:lnSpc>
              <a:spcAft>
                <a:spcPts val="0"/>
              </a:spcAft>
            </a:pPr>
            <a:r>
              <a:rPr lang="en-US" altLang="zh-CN" sz="2600" dirty="0">
                <a:latin typeface="宋体"/>
                <a:ea typeface="华文细黑"/>
                <a:cs typeface="Times New Roman"/>
              </a:rPr>
              <a:t>④</a:t>
            </a:r>
            <a:r>
              <a:rPr lang="zh-CN" altLang="zh-CN" sz="2600" dirty="0">
                <a:latin typeface="Times New Roman"/>
                <a:ea typeface="华文细黑"/>
                <a:cs typeface="Times New Roman"/>
              </a:rPr>
              <a:t>据说人情似纸的</a:t>
            </a:r>
            <a:r>
              <a:rPr lang="en-US" altLang="zh-CN" sz="2600" dirty="0">
                <a:latin typeface="宋体"/>
                <a:ea typeface="华文细黑"/>
                <a:cs typeface="Times New Roman"/>
              </a:rPr>
              <a:t>“</a:t>
            </a:r>
            <a:r>
              <a:rPr lang="zh-CN" altLang="zh-CN" sz="2600" dirty="0">
                <a:latin typeface="Times New Roman"/>
                <a:ea typeface="华文细黑"/>
                <a:cs typeface="Times New Roman"/>
              </a:rPr>
              <a:t>纸</a:t>
            </a:r>
            <a:r>
              <a:rPr lang="en-US" altLang="zh-CN" sz="2600" dirty="0">
                <a:latin typeface="宋体"/>
                <a:ea typeface="华文细黑"/>
                <a:cs typeface="Times New Roman"/>
              </a:rPr>
              <a:t>”</a:t>
            </a:r>
            <a:r>
              <a:rPr lang="zh-CN" altLang="zh-CN" sz="2600" dirty="0">
                <a:latin typeface="Times New Roman"/>
                <a:ea typeface="华文细黑"/>
                <a:cs typeface="Times New Roman"/>
              </a:rPr>
              <a:t>现在不是</a:t>
            </a:r>
            <a:r>
              <a:rPr lang="en-US" altLang="zh-CN" sz="2600" dirty="0">
                <a:latin typeface="宋体"/>
                <a:ea typeface="华文细黑"/>
                <a:cs typeface="Times New Roman"/>
              </a:rPr>
              <a:t>“</a:t>
            </a:r>
            <a:r>
              <a:rPr lang="zh-CN" altLang="zh-CN" sz="2600" dirty="0">
                <a:latin typeface="Times New Roman"/>
                <a:ea typeface="华文细黑"/>
                <a:cs typeface="Times New Roman"/>
              </a:rPr>
              <a:t>秀才人情纸半张</a:t>
            </a:r>
            <a:r>
              <a:rPr lang="en-US" altLang="zh-CN" sz="2600" dirty="0">
                <a:latin typeface="宋体"/>
                <a:ea typeface="华文细黑"/>
                <a:cs typeface="Times New Roman"/>
              </a:rPr>
              <a:t>”</a:t>
            </a:r>
            <a:r>
              <a:rPr lang="zh-CN" altLang="zh-CN" sz="2600" dirty="0">
                <a:latin typeface="Times New Roman"/>
                <a:ea typeface="华文细黑"/>
                <a:cs typeface="Times New Roman"/>
              </a:rPr>
              <a:t>的那</a:t>
            </a:r>
            <a:r>
              <a:rPr lang="en-US" altLang="zh-CN" sz="2600" dirty="0">
                <a:latin typeface="宋体"/>
                <a:ea typeface="华文细黑"/>
                <a:cs typeface="Times New Roman"/>
              </a:rPr>
              <a:t>“</a:t>
            </a:r>
            <a:r>
              <a:rPr lang="zh-CN" altLang="zh-CN" sz="2600" dirty="0">
                <a:latin typeface="Times New Roman"/>
                <a:ea typeface="华文细黑"/>
                <a:cs typeface="Times New Roman"/>
              </a:rPr>
              <a:t>纸</a:t>
            </a:r>
            <a:r>
              <a:rPr lang="en-US" altLang="zh-CN" sz="2600" dirty="0">
                <a:latin typeface="宋体"/>
                <a:ea typeface="华文细黑"/>
                <a:cs typeface="Times New Roman"/>
              </a:rPr>
              <a:t>”</a:t>
            </a:r>
            <a:r>
              <a:rPr lang="zh-CN" altLang="zh-CN" sz="2600" dirty="0">
                <a:latin typeface="Times New Roman"/>
                <a:ea typeface="华文细黑"/>
                <a:cs typeface="Times New Roman"/>
              </a:rPr>
              <a:t>，而是赵公元帅笔下的那</a:t>
            </a:r>
            <a:r>
              <a:rPr lang="en-US" altLang="zh-CN" sz="2600" dirty="0">
                <a:latin typeface="宋体"/>
                <a:ea typeface="华文细黑"/>
                <a:cs typeface="Times New Roman"/>
              </a:rPr>
              <a:t>“</a:t>
            </a:r>
            <a:r>
              <a:rPr lang="zh-CN" altLang="zh-CN" sz="2600" dirty="0">
                <a:latin typeface="Times New Roman"/>
                <a:ea typeface="华文细黑"/>
                <a:cs typeface="Times New Roman"/>
              </a:rPr>
              <a:t>纸</a:t>
            </a:r>
            <a:r>
              <a:rPr lang="en-US" altLang="zh-CN" sz="2600" dirty="0">
                <a:latin typeface="宋体"/>
                <a:ea typeface="华文细黑"/>
                <a:cs typeface="Times New Roman"/>
              </a:rPr>
              <a:t>”</a:t>
            </a:r>
            <a:r>
              <a:rPr lang="zh-CN" altLang="zh-CN" sz="2600" dirty="0">
                <a:latin typeface="Times New Roman"/>
                <a:ea typeface="华文细黑"/>
                <a:cs typeface="Times New Roman"/>
              </a:rPr>
              <a:t>，即通货。由</a:t>
            </a:r>
            <a:r>
              <a:rPr lang="en-US" altLang="zh-CN" sz="2600" dirty="0">
                <a:latin typeface="宋体"/>
                <a:ea typeface="华文细黑"/>
                <a:cs typeface="Times New Roman"/>
              </a:rPr>
              <a:t>“</a:t>
            </a:r>
            <a:r>
              <a:rPr lang="zh-CN" altLang="zh-CN" sz="2600" dirty="0">
                <a:latin typeface="Times New Roman"/>
                <a:ea typeface="华文细黑"/>
                <a:cs typeface="Times New Roman"/>
              </a:rPr>
              <a:t>官本位</a:t>
            </a:r>
            <a:r>
              <a:rPr lang="en-US" altLang="zh-CN" sz="2600" dirty="0">
                <a:latin typeface="宋体"/>
                <a:ea typeface="华文细黑"/>
                <a:cs typeface="Times New Roman"/>
              </a:rPr>
              <a:t>”</a:t>
            </a:r>
            <a:r>
              <a:rPr lang="zh-CN" altLang="zh-CN" sz="2600" dirty="0">
                <a:latin typeface="Times New Roman"/>
                <a:ea typeface="华文细黑"/>
                <a:cs typeface="Times New Roman"/>
              </a:rPr>
              <a:t>向</a:t>
            </a:r>
            <a:r>
              <a:rPr lang="en-US" altLang="zh-CN" sz="2600" dirty="0">
                <a:latin typeface="宋体"/>
                <a:ea typeface="华文细黑"/>
                <a:cs typeface="Times New Roman"/>
              </a:rPr>
              <a:t>“</a:t>
            </a:r>
            <a:r>
              <a:rPr lang="zh-CN" altLang="zh-CN" sz="2600" dirty="0">
                <a:latin typeface="Times New Roman"/>
                <a:ea typeface="华文细黑"/>
                <a:cs typeface="Times New Roman"/>
              </a:rPr>
              <a:t>金本位</a:t>
            </a:r>
            <a:r>
              <a:rPr lang="en-US" altLang="zh-CN" sz="2600" dirty="0">
                <a:latin typeface="宋体"/>
                <a:ea typeface="华文细黑"/>
                <a:cs typeface="Times New Roman"/>
              </a:rPr>
              <a:t>”</a:t>
            </a:r>
            <a:r>
              <a:rPr lang="zh-CN" altLang="zh-CN" sz="2600" dirty="0">
                <a:latin typeface="Times New Roman"/>
                <a:ea typeface="华文细黑"/>
                <a:cs typeface="Times New Roman"/>
              </a:rPr>
              <a:t>转化，值得欢迎。但我更渴望</a:t>
            </a:r>
            <a:r>
              <a:rPr lang="en-US" altLang="zh-CN" sz="2600" dirty="0">
                <a:latin typeface="宋体"/>
                <a:ea typeface="华文细黑"/>
                <a:cs typeface="Times New Roman"/>
              </a:rPr>
              <a:t>“</a:t>
            </a:r>
            <a:r>
              <a:rPr lang="zh-CN" altLang="zh-CN" sz="2600" dirty="0">
                <a:latin typeface="Times New Roman"/>
                <a:ea typeface="华文细黑"/>
                <a:cs typeface="Times New Roman"/>
              </a:rPr>
              <a:t>人本位</a:t>
            </a:r>
            <a:r>
              <a:rPr lang="en-US" altLang="zh-CN" sz="2600" dirty="0">
                <a:latin typeface="宋体"/>
                <a:ea typeface="华文细黑"/>
                <a:cs typeface="Times New Roman"/>
              </a:rPr>
              <a:t>”“</a:t>
            </a:r>
            <a:r>
              <a:rPr lang="zh-CN" altLang="zh-CN" sz="2600" dirty="0">
                <a:latin typeface="Times New Roman"/>
                <a:ea typeface="华文细黑"/>
                <a:cs typeface="Times New Roman"/>
              </a:rPr>
              <a:t>情本位</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a:t>
            </a:r>
            <a:r>
              <a:rPr lang="zh-CN" altLang="en-US" sz="2600" dirty="0">
                <a:latin typeface="Times New Roman"/>
                <a:ea typeface="华文细黑"/>
                <a:cs typeface="Times New Roman"/>
              </a:rPr>
              <a:t>社会的物质繁荣据说必须付出精神沦丧的代价。又据说落伍者看来是精神沦丧，而先锋眼中却是可喜的精神瓦解，但先锋们犹未能指出旧精神瓦解后应运诞生的新精神究竟是什么，有的先锋中的先锋则说只需瓦解无需重构：</a:t>
            </a:r>
            <a:r>
              <a:rPr lang="zh-CN" altLang="en-US" sz="2600" dirty="0">
                <a:solidFill>
                  <a:prstClr val="black"/>
                </a:solidFill>
                <a:latin typeface="+mj-ea"/>
                <a:ea typeface="+mj-ea"/>
                <a:cs typeface="Times New Roman"/>
              </a:rPr>
              <a:t>“</a:t>
            </a:r>
            <a:r>
              <a:rPr lang="zh-CN" altLang="en-US" sz="2600" dirty="0">
                <a:latin typeface="Times New Roman"/>
                <a:ea typeface="华文细黑"/>
                <a:cs typeface="Times New Roman"/>
              </a:rPr>
              <a:t>凤凰涅槃</a:t>
            </a:r>
            <a:r>
              <a:rPr lang="zh-CN" altLang="en-US" sz="2600" dirty="0">
                <a:solidFill>
                  <a:prstClr val="black"/>
                </a:solidFill>
                <a:latin typeface="+mj-ea"/>
                <a:ea typeface="+mj-ea"/>
                <a:cs typeface="Times New Roman"/>
              </a:rPr>
              <a:t>”</a:t>
            </a:r>
            <a:r>
              <a:rPr lang="zh-CN" altLang="en-US" sz="2600" dirty="0">
                <a:latin typeface="Times New Roman"/>
                <a:ea typeface="华文细黑"/>
                <a:cs typeface="Times New Roman"/>
              </a:rPr>
              <a:t>是可笑的，凤凰只应焚毁，何必重生</a:t>
            </a:r>
            <a:r>
              <a:rPr lang="zh-CN" altLang="en-US" sz="2600" dirty="0" smtClean="0">
                <a:latin typeface="Times New Roman"/>
                <a:ea typeface="华文细黑"/>
                <a:cs typeface="Times New Roman"/>
              </a:rPr>
              <a:t>？</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76377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42615921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513998"/>
            <a:ext cx="8770682" cy="4573560"/>
          </a:xfrm>
          <a:prstGeom prst="rect">
            <a:avLst/>
          </a:prstGeom>
        </p:spPr>
        <p:txBody>
          <a:bodyPr>
            <a:spAutoFit/>
          </a:bodyPr>
          <a:lstStyle/>
          <a:p>
            <a:pPr indent="660400"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我却仍愿抓住一点自认为是永恒的东西，哪怕只有游丝般微弱。那永恒的东西里就有人情，似纸的人情。</a:t>
            </a:r>
            <a:r>
              <a:rPr lang="zh-CN" altLang="zh-CN" sz="2600" u="heavy" kern="100" dirty="0">
                <a:latin typeface="Times New Roman"/>
                <a:ea typeface="华文细黑"/>
                <a:cs typeface="Times New Roman"/>
              </a:rPr>
              <a:t>纸很薄，却可以写情书，写诗，写温情的句子，写必要的问候，当然还可以画画儿，可以折成一只船，放在小溪里，任其顺细碎的波浪旋转着漂向远方</a:t>
            </a:r>
            <a:r>
              <a:rPr lang="zh-CN" altLang="zh-CN" sz="2600" u="heavy" kern="100" dirty="0" smtClean="0">
                <a:latin typeface="Times New Roman"/>
                <a:ea typeface="华文细黑"/>
                <a:cs typeface="Times New Roman"/>
              </a:rPr>
              <a:t>。</a:t>
            </a:r>
            <a:endParaRPr lang="en-US" altLang="zh-CN" sz="1050" u="heavy" kern="100" dirty="0" smtClean="0">
              <a:latin typeface="宋体"/>
              <a:cs typeface="Courier New"/>
            </a:endParaRPr>
          </a:p>
          <a:p>
            <a:pPr indent="660400" algn="dist">
              <a:lnSpc>
                <a:spcPct val="140000"/>
              </a:lnSpc>
              <a:spcAft>
                <a:spcPts val="0"/>
              </a:spcAft>
            </a:pPr>
            <a:r>
              <a:rPr lang="en-US" altLang="zh-CN" sz="2600" dirty="0">
                <a:latin typeface="宋体"/>
                <a:ea typeface="华文细黑"/>
                <a:cs typeface="Times New Roman"/>
              </a:rPr>
              <a:t>⑥</a:t>
            </a:r>
            <a:r>
              <a:rPr lang="zh-CN" altLang="zh-CN" sz="2600" dirty="0">
                <a:latin typeface="Times New Roman"/>
                <a:ea typeface="华文细黑"/>
                <a:cs typeface="Times New Roman"/>
              </a:rPr>
              <a:t>转眼一年整了。一年多以前正在美国。记得一年前到纽约的头一天，傍晚时分，曼哈顿万家灯火中，也有了我小小的一盏</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在简单而舒适的下榻处，桌上有小小的卡片，</a:t>
            </a:r>
            <a:endParaRPr lang="en-US" altLang="zh-CN" sz="2600" u="sng" kern="100" dirty="0" smtClean="0">
              <a:latin typeface="Times New Roman"/>
              <a:ea typeface="华文细黑"/>
              <a:cs typeface="Times New Roman"/>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82744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42832987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94279" y="54447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卡片上写着温暖的句子。人情似卡片么？我却自去冬以后，再没给留下卡片的人寄去哪怕是一张薄薄的纸。我总埋怨着别人的情在淡在薄在弥散，自己呢？从别人的眼中看我，该也吃了一惊吧，怎么会变成了这样？比以前冷，比以前硬，比以前懒，却比以前更会为自己辩解</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宋体"/>
                <a:ea typeface="华文细黑"/>
                <a:cs typeface="Times New Roman"/>
              </a:rPr>
              <a:t>    ⑦</a:t>
            </a:r>
            <a:r>
              <a:rPr lang="zh-CN" altLang="zh-CN" sz="2600" dirty="0">
                <a:latin typeface="Times New Roman"/>
                <a:ea typeface="华文细黑"/>
                <a:cs typeface="Times New Roman"/>
              </a:rPr>
              <a:t>以前的时代，人情或许似醍醐，厚重粘稠？如今是人被纷至沓来的信息和事务碾扁熨平的时代</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人情随之也</a:t>
            </a:r>
            <a:r>
              <a:rPr lang="zh-CN" altLang="zh-CN" sz="2600" dirty="0" smtClean="0">
                <a:latin typeface="Times New Roman"/>
                <a:ea typeface="华文细黑"/>
                <a:cs typeface="Times New Roman"/>
              </a:rPr>
              <a:t>轻薄</a:t>
            </a:r>
            <a:endParaRPr lang="en-US" altLang="zh-CN" sz="2600" kern="100" dirty="0" smtClean="0">
              <a:latin typeface="Times New Roman"/>
              <a:ea typeface="华文细黑"/>
              <a:cs typeface="Times New Roman"/>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79907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59154662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330871" y="577459"/>
            <a:ext cx="8512738" cy="4293483"/>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寡淡了，</a:t>
            </a:r>
            <a:r>
              <a:rPr lang="zh-CN" altLang="zh-CN" sz="2600" kern="100" dirty="0">
                <a:latin typeface="Times New Roman"/>
                <a:ea typeface="华文细黑"/>
                <a:cs typeface="Times New Roman"/>
              </a:rPr>
              <a:t>人更多地依靠内心的支撑而更少希冀心外的扶持。人类在进步而人情在萎缩，真的么？</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⑧</a:t>
            </a:r>
            <a:r>
              <a:rPr lang="zh-CN" altLang="zh-CN" sz="2600" dirty="0">
                <a:latin typeface="Times New Roman"/>
                <a:ea typeface="华文细黑"/>
                <a:cs typeface="Times New Roman"/>
              </a:rPr>
              <a:t>也许是因为现在</a:t>
            </a:r>
            <a:r>
              <a:rPr lang="en-US" altLang="zh-CN" sz="2600" dirty="0">
                <a:latin typeface="宋体"/>
                <a:ea typeface="华文细黑"/>
                <a:cs typeface="Times New Roman"/>
              </a:rPr>
              <a:t>“</a:t>
            </a:r>
            <a:r>
              <a:rPr lang="zh-CN" altLang="zh-CN" sz="2600" dirty="0">
                <a:latin typeface="Times New Roman"/>
                <a:ea typeface="华文细黑"/>
                <a:cs typeface="Times New Roman"/>
              </a:rPr>
              <a:t>移情</a:t>
            </a:r>
            <a:r>
              <a:rPr lang="en-US" altLang="zh-CN" sz="2600" dirty="0">
                <a:latin typeface="宋体"/>
                <a:ea typeface="华文细黑"/>
                <a:cs typeface="Times New Roman"/>
              </a:rPr>
              <a:t>”</a:t>
            </a:r>
            <a:r>
              <a:rPr lang="zh-CN" altLang="zh-CN" sz="2600" dirty="0">
                <a:latin typeface="Times New Roman"/>
                <a:ea typeface="华文细黑"/>
                <a:cs typeface="Times New Roman"/>
              </a:rPr>
              <a:t>的条件好多了，可以移向唱片、电视和电脑，移向真古董和假古董，移向需要每天饲食的猫、鸟、鱼、兔，移向需要浇水剪枝施肥换盆的花草</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移向小小的邮票，移向书报，总之可以更彻底地从活生生的人面前移开去。最省事的</a:t>
            </a:r>
            <a:r>
              <a:rPr lang="en-US" altLang="zh-CN" sz="2600" dirty="0">
                <a:latin typeface="宋体"/>
                <a:ea typeface="华文细黑"/>
                <a:cs typeface="Times New Roman"/>
              </a:rPr>
              <a:t>“</a:t>
            </a:r>
            <a:r>
              <a:rPr lang="zh-CN" altLang="zh-CN" sz="2600" dirty="0">
                <a:latin typeface="Times New Roman"/>
                <a:ea typeface="华文细黑"/>
                <a:cs typeface="Times New Roman"/>
              </a:rPr>
              <a:t>雅移</a:t>
            </a:r>
            <a:r>
              <a:rPr lang="en-US" altLang="zh-CN" sz="2600" dirty="0">
                <a:latin typeface="宋体"/>
                <a:ea typeface="华文细黑"/>
                <a:cs typeface="Times New Roman"/>
              </a:rPr>
              <a:t>”</a:t>
            </a:r>
            <a:r>
              <a:rPr lang="zh-CN" altLang="zh-CN" sz="2600" dirty="0">
                <a:latin typeface="Times New Roman"/>
                <a:ea typeface="华文细黑"/>
                <a:cs typeface="Times New Roman"/>
              </a:rPr>
              <a:t>法是寄情山水，</a:t>
            </a:r>
            <a:endParaRPr lang="en-US" altLang="zh-CN" sz="2600" kern="100" dirty="0">
              <a:solidFill>
                <a:prstClr val="black"/>
              </a:solidFill>
              <a:latin typeface="Times New Roman"/>
              <a:ea typeface="华文细黑"/>
              <a:cs typeface="Times New Roman"/>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93781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44708309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593626"/>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最省事的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俗移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法则是坐到打开的电视机前剥食着花生米不分好赖地一直看到荧屏上现出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的字样。</a:t>
            </a:r>
            <a:endParaRPr lang="zh-CN" altLang="zh-CN" sz="2600" kern="100" dirty="0">
              <a:latin typeface="宋体"/>
              <a:cs typeface="Courier New"/>
            </a:endParaRPr>
          </a:p>
          <a:p>
            <a:pPr indent="660400" algn="just">
              <a:lnSpc>
                <a:spcPct val="150000"/>
              </a:lnSpc>
              <a:spcAft>
                <a:spcPts val="0"/>
              </a:spcAft>
            </a:pPr>
            <a:r>
              <a:rPr lang="en-US" altLang="zh-CN" sz="2600" dirty="0" smtClean="0">
                <a:latin typeface="宋体"/>
                <a:ea typeface="华文细黑"/>
                <a:cs typeface="Times New Roman"/>
              </a:rPr>
              <a:t>⑨</a:t>
            </a:r>
            <a:r>
              <a:rPr lang="zh-CN" altLang="zh-CN" sz="2600" dirty="0" smtClean="0">
                <a:latin typeface="Times New Roman"/>
                <a:ea typeface="华文细黑"/>
                <a:cs typeface="Times New Roman"/>
              </a:rPr>
              <a:t>但心中仍不免时时逸出一丝两丝一缕几缕一片几片的活生生的人的沟通欲望，化为思念，化为莫可名状的思绪，最后可能就拽过一张纸来，想在上面写一些情，</a:t>
            </a:r>
            <a:r>
              <a:rPr lang="zh-CN" altLang="zh-CN" sz="2600" kern="100" dirty="0">
                <a:latin typeface="Times New Roman"/>
                <a:ea typeface="华文细黑"/>
                <a:cs typeface="Times New Roman"/>
              </a:rPr>
              <a:t>一些别人可能并不呼应并不需要的字、词、句和标点符号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人情确确实实就是一张纸</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41426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11986690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22458" y="749692"/>
            <a:ext cx="8683844" cy="2492990"/>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⑩</a:t>
            </a:r>
            <a:r>
              <a:rPr lang="zh-CN" altLang="zh-CN" sz="2600" kern="100" dirty="0">
                <a:latin typeface="Times New Roman"/>
                <a:ea typeface="华文细黑"/>
                <a:cs typeface="Times New Roman"/>
              </a:rPr>
              <a:t>当我从淡薄中想起人家时，人家或许正在从残存的印象中摆脱出去而正在忘却我。</a:t>
            </a:r>
            <a:r>
              <a:rPr lang="zh-CN" altLang="zh-CN" sz="2600" u="heavy" kern="100" dirty="0">
                <a:latin typeface="Times New Roman"/>
                <a:ea typeface="华文细黑"/>
                <a:cs typeface="Times New Roman"/>
              </a:rPr>
              <a:t>曼哈顿的灯火呵，哪一盏下面尚有关于我的一缕思绪？</a:t>
            </a:r>
            <a:endParaRPr lang="zh-CN" altLang="zh-CN" sz="1050" u="heavy" kern="100" dirty="0">
              <a:latin typeface="宋体"/>
              <a:cs typeface="Courier New"/>
            </a:endParaRPr>
          </a:p>
          <a:p>
            <a:pPr indent="660400" algn="r">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选自刘心武散文集《人情似纸》</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0638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19848740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664707"/>
            <a:ext cx="87706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下列关于原文内容的分析和概括，不正确的两项是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这篇文章通过使用形象化的标题，用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人情似纸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的比喻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含蓄</a:t>
            </a:r>
            <a:r>
              <a:rPr lang="zh-CN" altLang="zh-CN" sz="2600" kern="100" dirty="0">
                <a:latin typeface="Times New Roman"/>
                <a:ea typeface="华文细黑"/>
                <a:cs typeface="Times New Roman"/>
              </a:rPr>
              <a:t>地表明了本文的题旨是在批判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人情似纸薄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的现象。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文中第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段通过叙述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的前后变化，既是在反映一</a:t>
            </a:r>
            <a:r>
              <a:rPr lang="zh-CN" altLang="zh-CN" sz="2600" kern="100" dirty="0" smtClean="0">
                <a:latin typeface="Times New Roman"/>
                <a:ea typeface="华文细黑"/>
                <a:cs typeface="Times New Roman"/>
              </a:rPr>
              <a:t>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当下</a:t>
            </a:r>
            <a:r>
              <a:rPr lang="zh-CN" altLang="zh-CN" sz="2600" kern="100" dirty="0">
                <a:latin typeface="Times New Roman"/>
                <a:ea typeface="华文细黑"/>
                <a:cs typeface="Times New Roman"/>
              </a:rPr>
              <a:t>人情寡淡疏离的社会现实，也是在为下文展开对</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情</a:t>
            </a:r>
            <a:r>
              <a:rPr lang="zh-CN" altLang="zh-CN" sz="2600" kern="100" dirty="0">
                <a:latin typeface="Times New Roman"/>
                <a:ea typeface="华文细黑"/>
                <a:cs typeface="Times New Roman"/>
              </a:rPr>
              <a:t>似纸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的思考和议论进行过渡。</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8263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77486981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231" y="80576"/>
            <a:ext cx="12189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01899" y="605383"/>
            <a:ext cx="8770682" cy="4293483"/>
          </a:xfrm>
          <a:prstGeom prst="rect">
            <a:avLst/>
          </a:prstGeom>
        </p:spPr>
        <p:txBody>
          <a:bodyPr>
            <a:spAutoFit/>
          </a:bodyPr>
          <a:lstStyle/>
          <a:p>
            <a:pPr lvl="0" indent="660400" algn="just">
              <a:lnSpc>
                <a:spcPct val="150000"/>
              </a:lnSpc>
            </a:pPr>
            <a:r>
              <a:rPr lang="zh-CN" altLang="zh-CN" sz="2600" kern="100" dirty="0">
                <a:solidFill>
                  <a:prstClr val="black"/>
                </a:solidFill>
                <a:latin typeface="Times New Roman"/>
                <a:ea typeface="华文细黑"/>
                <a:cs typeface="Times New Roman"/>
              </a:rPr>
              <a:t>水井为一林老树掩映，水井沿上常年绿树葱茏。初夏时候，漫山的野百合，在风中摇曳飘香。秋天黄昏，那一树一树的黄连树叶，宛如天边的晚霞，红得似火，燃碎一寨的宁静。冬天下雪时，山崖上零零星星的积雪仿佛百合又开花</a:t>
            </a:r>
            <a:r>
              <a:rPr lang="zh-CN" altLang="zh-CN" sz="26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indent="660400" algn="just">
              <a:lnSpc>
                <a:spcPct val="150000"/>
              </a:lnSpc>
            </a:pPr>
            <a:r>
              <a:rPr lang="zh-CN" altLang="zh-CN" sz="2600" dirty="0">
                <a:latin typeface="Times New Roman"/>
                <a:ea typeface="华文细黑"/>
                <a:cs typeface="Times New Roman"/>
              </a:rPr>
              <a:t>背水，要清晨去。那时，井边好热闹，木水桶一溜儿排放在哨台上，背水的人们在井边嬉闹着</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只有舀水的人静静地蹲在井边，埋下身子，用木瓢从井里一瓢一瓢地舀水</a:t>
            </a:r>
            <a:r>
              <a:rPr lang="zh-CN" altLang="zh-CN" sz="2600" dirty="0" smtClean="0">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
        <p:nvSpPr>
          <p:cNvPr id="12" name="TextBox 11">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61429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51083153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468278"/>
            <a:ext cx="8770682" cy="4745915"/>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最省事的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雅移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法是寄情山水，最省事的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俗移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法则</a:t>
            </a:r>
            <a:r>
              <a:rPr lang="zh-CN" altLang="zh-CN" sz="2400" kern="100" dirty="0" smtClean="0">
                <a:latin typeface="Times New Roman"/>
                <a:ea typeface="华文细黑"/>
                <a:cs typeface="Times New Roman"/>
              </a:rPr>
              <a:t>是</a:t>
            </a:r>
            <a:r>
              <a:rPr lang="en-US" altLang="zh-CN" sz="2400" kern="100" dirty="0" smtClean="0">
                <a:latin typeface="Times New Roman"/>
                <a:ea typeface="华文细黑"/>
                <a:cs typeface="Times New Roman"/>
              </a:rPr>
              <a:t>  </a:t>
            </a: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坐</a:t>
            </a:r>
            <a:r>
              <a:rPr lang="zh-CN" altLang="zh-CN" sz="2400" kern="100" dirty="0">
                <a:latin typeface="Times New Roman"/>
                <a:ea typeface="华文细黑"/>
                <a:cs typeface="Times New Roman"/>
              </a:rPr>
              <a:t>到打开的电视机前剥食着花生米不分好赖地一直看到荧屏</a:t>
            </a:r>
            <a:r>
              <a:rPr lang="zh-CN" altLang="zh-CN" sz="2400" kern="100" dirty="0" smtClean="0">
                <a:latin typeface="Times New Roman"/>
                <a:ea typeface="华文细黑"/>
                <a:cs typeface="Times New Roman"/>
              </a:rPr>
              <a:t>上</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现出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再见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的字样。</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这表明现实生活中人们的兴趣爱好</a:t>
            </a:r>
            <a:r>
              <a:rPr lang="zh-CN" altLang="zh-CN" sz="2400" kern="100" dirty="0" smtClean="0">
                <a:latin typeface="Times New Roman"/>
                <a:ea typeface="华文细黑"/>
                <a:cs typeface="Times New Roman"/>
              </a:rPr>
              <a:t>不</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同</a:t>
            </a:r>
            <a:r>
              <a:rPr lang="zh-CN" altLang="zh-CN" sz="2400" kern="100" dirty="0">
                <a:latin typeface="Times New Roman"/>
                <a:ea typeface="华文细黑"/>
                <a:cs typeface="Times New Roman"/>
              </a:rPr>
              <a:t>，是造成当下社会</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人情萎缩</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的重要原因。</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D.</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最后可能就拽过一张纸来，想在上面写一些情，一些别人</a:t>
            </a:r>
            <a:r>
              <a:rPr lang="zh-CN" altLang="zh-CN" sz="2400" kern="100" dirty="0" smtClean="0">
                <a:latin typeface="Times New Roman"/>
                <a:ea typeface="华文细黑"/>
                <a:cs typeface="Times New Roman"/>
              </a:rPr>
              <a:t>可</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能</a:t>
            </a:r>
            <a:r>
              <a:rPr lang="zh-CN" altLang="zh-CN" sz="2400" kern="100" dirty="0">
                <a:latin typeface="Times New Roman"/>
                <a:ea typeface="华文细黑"/>
                <a:cs typeface="Times New Roman"/>
              </a:rPr>
              <a:t>并不呼应并不需要的字、词、句和标点符号</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人情确</a:t>
            </a:r>
            <a:r>
              <a:rPr lang="zh-CN" altLang="zh-CN" sz="2400" kern="100" dirty="0" smtClean="0">
                <a:latin typeface="Times New Roman"/>
                <a:ea typeface="华文细黑"/>
                <a:cs typeface="Times New Roman"/>
              </a:rPr>
              <a:t>确实</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实</a:t>
            </a:r>
            <a:r>
              <a:rPr lang="zh-CN" altLang="zh-CN" sz="2400" kern="100" dirty="0">
                <a:latin typeface="Times New Roman"/>
                <a:ea typeface="华文细黑"/>
                <a:cs typeface="Times New Roman"/>
              </a:rPr>
              <a:t>就是一张纸。</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这里强调了纸片虽微不足道，虽不起眼，</a:t>
            </a:r>
            <a:r>
              <a:rPr lang="zh-CN" altLang="zh-CN" sz="2400" kern="100" dirty="0" smtClean="0">
                <a:latin typeface="Times New Roman"/>
                <a:ea typeface="华文细黑"/>
                <a:cs typeface="Times New Roman"/>
              </a:rPr>
              <a:t>但</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人</a:t>
            </a:r>
            <a:r>
              <a:rPr lang="zh-CN" altLang="zh-CN" sz="2400" kern="100" dirty="0">
                <a:latin typeface="Times New Roman"/>
                <a:ea typeface="华文细黑"/>
                <a:cs typeface="Times New Roman"/>
              </a:rPr>
              <a:t>有时就是需要有这样微小的载体存在，以寄托自己的思绪</a:t>
            </a:r>
            <a:r>
              <a:rPr lang="zh-CN" altLang="zh-CN" sz="2400" kern="100" dirty="0" smtClean="0">
                <a:latin typeface="Times New Roman"/>
                <a:ea typeface="华文细黑"/>
                <a:cs typeface="Times New Roman"/>
              </a:rPr>
              <a:t>与</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情感</a:t>
            </a:r>
            <a:r>
              <a:rPr lang="zh-CN" altLang="zh-CN" sz="2400" kern="100" dirty="0">
                <a:latin typeface="Times New Roman"/>
                <a:ea typeface="华文细黑"/>
                <a:cs typeface="Times New Roman"/>
              </a:rPr>
              <a:t>，抒发自己的感念与期待。</a:t>
            </a:r>
            <a:endParaRPr lang="zh-CN" altLang="zh-CN" sz="240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52459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08320284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45318" y="581814"/>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整散句结合，多用长句，善用借代和反问，是本文</a:t>
            </a:r>
            <a:r>
              <a:rPr lang="zh-CN" altLang="zh-CN" sz="2600" kern="100" dirty="0" smtClean="0">
                <a:latin typeface="Times New Roman"/>
                <a:ea typeface="华文细黑"/>
                <a:cs typeface="Times New Roman"/>
              </a:rPr>
              <a:t>语言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鲜明特色；同时，文中多处运用了对比的手法，在</a:t>
            </a:r>
            <a:r>
              <a:rPr lang="zh-CN" altLang="zh-CN" sz="2600" kern="100" dirty="0" smtClean="0">
                <a:latin typeface="Times New Roman"/>
                <a:ea typeface="华文细黑"/>
                <a:cs typeface="Times New Roman"/>
              </a:rPr>
              <a:t>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反衬中使主旨得以凸显</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从全篇来看，</a:t>
            </a:r>
            <a:r>
              <a:rPr lang="en-US" altLang="zh-CN" sz="2600" dirty="0">
                <a:latin typeface="Times New Roman"/>
                <a:ea typeface="华文细黑"/>
              </a:rPr>
              <a:t>A</a:t>
            </a:r>
            <a:r>
              <a:rPr lang="zh-CN" altLang="zh-CN" sz="2600" dirty="0">
                <a:latin typeface="Times New Roman"/>
                <a:ea typeface="华文细黑"/>
                <a:cs typeface="Times New Roman"/>
              </a:rPr>
              <a:t>项说</a:t>
            </a:r>
            <a:r>
              <a:rPr lang="en-US" altLang="zh-CN" sz="2600" dirty="0">
                <a:latin typeface="宋体"/>
                <a:ea typeface="华文细黑"/>
                <a:cs typeface="Times New Roman"/>
              </a:rPr>
              <a:t>“</a:t>
            </a:r>
            <a:r>
              <a:rPr lang="zh-CN" altLang="zh-CN" sz="2600" dirty="0">
                <a:latin typeface="Times New Roman"/>
                <a:ea typeface="华文细黑"/>
                <a:cs typeface="Times New Roman"/>
              </a:rPr>
              <a:t>本文的题旨是在批判</a:t>
            </a:r>
            <a:r>
              <a:rPr lang="en-US" altLang="zh-CN" sz="2600" dirty="0">
                <a:latin typeface="宋体"/>
                <a:ea typeface="华文细黑"/>
                <a:cs typeface="Times New Roman"/>
              </a:rPr>
              <a:t>‘</a:t>
            </a:r>
            <a:r>
              <a:rPr lang="zh-CN" altLang="zh-CN" sz="2600" dirty="0">
                <a:latin typeface="Times New Roman"/>
                <a:ea typeface="华文细黑"/>
                <a:cs typeface="Times New Roman"/>
              </a:rPr>
              <a:t>人情似纸薄</a:t>
            </a:r>
            <a:r>
              <a:rPr lang="en-US" altLang="zh-CN" sz="2600" dirty="0">
                <a:latin typeface="宋体"/>
                <a:ea typeface="华文细黑"/>
                <a:cs typeface="Times New Roman"/>
              </a:rPr>
              <a:t>’</a:t>
            </a:r>
            <a:r>
              <a:rPr lang="zh-CN" altLang="zh-CN" sz="2600" dirty="0">
                <a:latin typeface="Times New Roman"/>
                <a:ea typeface="华文细黑"/>
                <a:cs typeface="Times New Roman"/>
              </a:rPr>
              <a:t>的现象</a:t>
            </a:r>
            <a:r>
              <a:rPr lang="en-US" altLang="zh-CN" sz="2600" dirty="0">
                <a:latin typeface="宋体"/>
                <a:ea typeface="华文细黑"/>
                <a:cs typeface="Times New Roman"/>
              </a:rPr>
              <a:t>”</a:t>
            </a:r>
            <a:r>
              <a:rPr lang="zh-CN" altLang="zh-CN" sz="2600" dirty="0">
                <a:latin typeface="Times New Roman"/>
                <a:ea typeface="华文细黑"/>
                <a:cs typeface="Times New Roman"/>
              </a:rPr>
              <a:t>不正确，本文的题目虽是</a:t>
            </a:r>
            <a:r>
              <a:rPr lang="en-US" altLang="zh-CN" sz="2600" dirty="0">
                <a:latin typeface="宋体"/>
                <a:ea typeface="华文细黑"/>
                <a:cs typeface="Times New Roman"/>
              </a:rPr>
              <a:t>“</a:t>
            </a:r>
            <a:r>
              <a:rPr lang="zh-CN" altLang="zh-CN" sz="2600" dirty="0">
                <a:latin typeface="Times New Roman"/>
                <a:ea typeface="华文细黑"/>
                <a:cs typeface="Times New Roman"/>
              </a:rPr>
              <a:t>人情似纸</a:t>
            </a:r>
            <a:r>
              <a:rPr lang="en-US" altLang="zh-CN" sz="2600" dirty="0">
                <a:latin typeface="宋体"/>
                <a:ea typeface="华文细黑"/>
                <a:cs typeface="Times New Roman"/>
              </a:rPr>
              <a:t>”</a:t>
            </a:r>
            <a:r>
              <a:rPr lang="zh-CN" altLang="zh-CN" sz="2600" dirty="0">
                <a:latin typeface="Times New Roman"/>
                <a:ea typeface="华文细黑"/>
                <a:cs typeface="Times New Roman"/>
              </a:rPr>
              <a:t>，但作者在首段已开门见山地指出：</a:t>
            </a:r>
            <a:r>
              <a:rPr lang="en-US" altLang="zh-CN" sz="2600" dirty="0">
                <a:latin typeface="宋体"/>
                <a:ea typeface="华文细黑"/>
                <a:cs typeface="Times New Roman"/>
              </a:rPr>
              <a:t>“</a:t>
            </a:r>
            <a:r>
              <a:rPr lang="zh-CN" altLang="zh-CN" sz="2600" dirty="0">
                <a:latin typeface="Times New Roman"/>
                <a:ea typeface="华文细黑"/>
                <a:cs typeface="Times New Roman"/>
              </a:rPr>
              <a:t>不要续上一个</a:t>
            </a:r>
            <a:r>
              <a:rPr lang="en-US" altLang="zh-CN" sz="2600" dirty="0">
                <a:latin typeface="宋体"/>
                <a:ea typeface="华文细黑"/>
                <a:cs typeface="Times New Roman"/>
              </a:rPr>
              <a:t>‘</a:t>
            </a:r>
            <a:r>
              <a:rPr lang="zh-CN" altLang="zh-CN" sz="2600" dirty="0">
                <a:latin typeface="Times New Roman"/>
                <a:ea typeface="华文细黑"/>
                <a:cs typeface="Times New Roman"/>
              </a:rPr>
              <a:t>薄</a:t>
            </a:r>
            <a:r>
              <a:rPr lang="en-US" altLang="zh-CN" sz="2600" dirty="0">
                <a:latin typeface="宋体"/>
                <a:ea typeface="华文细黑"/>
                <a:cs typeface="Times New Roman"/>
              </a:rPr>
              <a:t>’</a:t>
            </a:r>
            <a:r>
              <a:rPr lang="zh-CN" altLang="zh-CN" sz="2600" dirty="0">
                <a:latin typeface="Times New Roman"/>
                <a:ea typeface="华文细黑"/>
                <a:cs typeface="Times New Roman"/>
              </a:rPr>
              <a:t>字。不是那意思。</a:t>
            </a:r>
            <a:r>
              <a:rPr lang="en-US" altLang="zh-CN" sz="2600" dirty="0">
                <a:latin typeface="宋体"/>
                <a:ea typeface="华文细黑"/>
                <a:cs typeface="Times New Roman"/>
              </a:rPr>
              <a:t>”</a:t>
            </a:r>
            <a:endParaRPr lang="en-US" altLang="zh-CN" sz="2600" kern="100" dirty="0" smtClean="0">
              <a:latin typeface="Times New Roman"/>
              <a:ea typeface="华文细黑"/>
              <a:cs typeface="Times New Roman"/>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1286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animEffect transition="in" filter="blinds(horizontal)">
                                      <p:cBhvr>
                                        <p:cTn id="7"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67261468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45318" y="529238"/>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项的分析和概括不正确，联系本句前面的一段文字来看：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如今是人被纷至沓来的信息和事务碾扁熨平的时代，人情随之也轻薄寡淡了，人更多地依靠内心的支撑而更少希冀心外的扶持。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这表明造成当下社会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人情萎缩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的重要原因，应是现实生活中人们的内心孤独和闭锁，而不是现实生活中人们的兴趣爱好不同。</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AC</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7927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blinds(horizontal)">
                                      <p:cBhvr>
                                        <p:cTn id="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7787994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563628"/>
            <a:ext cx="8770682" cy="61657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简析文章第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段中画线句子的表达效果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205009" y="1203598"/>
            <a:ext cx="87339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画线句子运用整散句结合和排比的手法，强调了薄薄的纸片却可以传递温情与问候，抒发了作者对当下社会中人情寡淡的忧虑以及重建真情的理想社会的期待，句式富于变化，生动感人。</a:t>
            </a:r>
            <a:endParaRPr lang="zh-CN" altLang="zh-CN" sz="1050" kern="100" dirty="0">
              <a:effectLst/>
              <a:latin typeface="宋体"/>
              <a:cs typeface="Courier New"/>
            </a:endParaRPr>
          </a:p>
        </p:txBody>
      </p:sp>
    </p:spTree>
    <p:extLst>
      <p:ext uri="{BB962C8B-B14F-4D97-AF65-F5344CB8AC3E}">
        <p14:creationId xmlns:p14="http://schemas.microsoft.com/office/powerpoint/2010/main" val="256736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7787994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513998"/>
            <a:ext cx="8770682" cy="114589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全文以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曼哈顿的灯火呵，哪一盏下面尚有关于我的一缕思绪？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这样一个问句作结，这样结尾有什么作用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矩形 25"/>
          <p:cNvSpPr/>
          <p:nvPr/>
        </p:nvSpPr>
        <p:spPr>
          <a:xfrm>
            <a:off x="227869" y="1707654"/>
            <a:ext cx="8733982" cy="2826351"/>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以问句结尾，语浅而情深，意蕴悠远，将读者的思考引向深入，抒发了作者对真诚与温情的人际关系的呼唤与期待；在结构上则呼应第</a:t>
            </a:r>
            <a:r>
              <a:rPr lang="en-US" altLang="zh-CN" sz="2600" kern="100" dirty="0">
                <a:solidFill>
                  <a:srgbClr val="E46C0A"/>
                </a:solidFill>
                <a:latin typeface="宋体"/>
                <a:ea typeface="华文细黑"/>
                <a:cs typeface="Times New Roman"/>
              </a:rPr>
              <a:t>⑥</a:t>
            </a:r>
            <a:r>
              <a:rPr lang="zh-CN" altLang="zh-CN" sz="2600" kern="100" dirty="0">
                <a:solidFill>
                  <a:srgbClr val="E46C0A"/>
                </a:solidFill>
                <a:latin typeface="Times New Roman"/>
                <a:ea typeface="华文细黑"/>
                <a:cs typeface="Times New Roman"/>
              </a:rPr>
              <a:t>段中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曼哈顿万家灯火中，也有了我小小的一盏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，抒发了作者对留下卡片的人的思念与愧疚之情。</a:t>
            </a:r>
            <a:endParaRPr lang="zh-CN" altLang="zh-CN" sz="1050" kern="100" dirty="0">
              <a:effectLst/>
              <a:latin typeface="宋体"/>
              <a:cs typeface="Courier New"/>
            </a:endParaRPr>
          </a:p>
        </p:txBody>
      </p:sp>
    </p:spTree>
    <p:extLst>
      <p:ext uri="{BB962C8B-B14F-4D97-AF65-F5344CB8AC3E}">
        <p14:creationId xmlns:p14="http://schemas.microsoft.com/office/powerpoint/2010/main" val="31412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7787994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17139" y="604674"/>
            <a:ext cx="87706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文章第</a:t>
            </a: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段谈到现在社会的各种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移情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旨在表明什么？你是如何看待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移情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的条件好多了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这种状况的？请结合文章内容及生活实际，谈谈你的观点和理由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308011" y="2499742"/>
            <a:ext cx="8512738"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第一问：旨在表明现代社会人情的缺失、人与人之间交流的缺失。</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第二问：</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觉得这种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移情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不好</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4735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91712155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17139" y="552594"/>
            <a:ext cx="8770682" cy="4216732"/>
          </a:xfrm>
          <a:prstGeom prst="rect">
            <a:avLst/>
          </a:prstGeom>
        </p:spPr>
        <p:txBody>
          <a:bodyPr>
            <a:spAutoFit/>
          </a:bodyPr>
          <a:lstStyle/>
          <a:p>
            <a:pPr algn="just">
              <a:lnSpc>
                <a:spcPct val="150000"/>
              </a:lnSpc>
              <a:spcAft>
                <a:spcPts val="0"/>
              </a:spcAft>
            </a:pPr>
            <a:r>
              <a:rPr lang="zh-CN" altLang="zh-CN" sz="2600" dirty="0" smtClean="0">
                <a:solidFill>
                  <a:srgbClr val="E46C0A"/>
                </a:solidFill>
                <a:latin typeface="Times New Roman"/>
                <a:ea typeface="华文细黑"/>
                <a:cs typeface="Times New Roman"/>
              </a:rPr>
              <a:t>理由：人与人之间应该以</a:t>
            </a:r>
            <a:r>
              <a:rPr lang="en-US" altLang="zh-CN" sz="2600" dirty="0" smtClean="0">
                <a:solidFill>
                  <a:srgbClr val="E46C0A"/>
                </a:solidFill>
                <a:latin typeface="宋体"/>
                <a:ea typeface="华文细黑"/>
                <a:cs typeface="Times New Roman"/>
              </a:rPr>
              <a:t>“</a:t>
            </a:r>
            <a:r>
              <a:rPr lang="zh-CN" altLang="zh-CN" sz="2600" dirty="0" smtClean="0">
                <a:solidFill>
                  <a:srgbClr val="E46C0A"/>
                </a:solidFill>
                <a:latin typeface="Times New Roman"/>
                <a:ea typeface="华文细黑"/>
                <a:cs typeface="Times New Roman"/>
              </a:rPr>
              <a:t>人本位</a:t>
            </a:r>
            <a:r>
              <a:rPr lang="en-US" altLang="zh-CN" sz="2600" dirty="0" smtClean="0">
                <a:solidFill>
                  <a:srgbClr val="E46C0A"/>
                </a:solidFill>
                <a:latin typeface="宋体"/>
                <a:ea typeface="华文细黑"/>
                <a:cs typeface="Times New Roman"/>
              </a:rPr>
              <a:t>”“</a:t>
            </a:r>
            <a:r>
              <a:rPr lang="zh-CN" altLang="zh-CN" sz="2600" dirty="0" smtClean="0">
                <a:solidFill>
                  <a:srgbClr val="E46C0A"/>
                </a:solidFill>
                <a:latin typeface="Times New Roman"/>
                <a:ea typeface="华文细黑"/>
                <a:cs typeface="Times New Roman"/>
              </a:rPr>
              <a:t>情本位</a:t>
            </a:r>
            <a:r>
              <a:rPr lang="en-US" altLang="zh-CN" sz="2600" dirty="0" smtClean="0">
                <a:solidFill>
                  <a:srgbClr val="E46C0A"/>
                </a:solidFill>
                <a:latin typeface="宋体"/>
                <a:ea typeface="华文细黑"/>
                <a:cs typeface="Times New Roman"/>
              </a:rPr>
              <a:t>”</a:t>
            </a:r>
            <a:r>
              <a:rPr lang="zh-CN" altLang="zh-CN" sz="2600" dirty="0" smtClean="0">
                <a:solidFill>
                  <a:srgbClr val="E46C0A"/>
                </a:solidFill>
                <a:latin typeface="Times New Roman"/>
                <a:ea typeface="华文细黑"/>
                <a:cs typeface="Times New Roman"/>
              </a:rPr>
              <a:t>的真情沟通而非</a:t>
            </a:r>
            <a:r>
              <a:rPr lang="en-US" altLang="zh-CN" sz="2600" dirty="0" smtClean="0">
                <a:solidFill>
                  <a:srgbClr val="E46C0A"/>
                </a:solidFill>
                <a:latin typeface="宋体"/>
                <a:ea typeface="华文细黑"/>
                <a:cs typeface="Times New Roman"/>
              </a:rPr>
              <a:t>“</a:t>
            </a:r>
            <a:r>
              <a:rPr lang="zh-CN" altLang="zh-CN" sz="2600" dirty="0" smtClean="0">
                <a:solidFill>
                  <a:srgbClr val="E46C0A"/>
                </a:solidFill>
                <a:latin typeface="Times New Roman"/>
                <a:ea typeface="华文细黑"/>
                <a:cs typeface="Times New Roman"/>
              </a:rPr>
              <a:t>官本位</a:t>
            </a:r>
            <a:r>
              <a:rPr lang="en-US" altLang="zh-CN" sz="2600" dirty="0" smtClean="0">
                <a:solidFill>
                  <a:srgbClr val="E46C0A"/>
                </a:solidFill>
                <a:latin typeface="宋体"/>
                <a:ea typeface="华文细黑"/>
                <a:cs typeface="Times New Roman"/>
              </a:rPr>
              <a:t>”</a:t>
            </a:r>
            <a:r>
              <a:rPr lang="zh-CN" altLang="zh-CN" sz="2600" dirty="0" smtClean="0">
                <a:solidFill>
                  <a:srgbClr val="E46C0A"/>
                </a:solidFill>
                <a:latin typeface="Times New Roman"/>
                <a:ea typeface="华文细黑"/>
                <a:cs typeface="Times New Roman"/>
              </a:rPr>
              <a:t>，甚至移情于唱片、电视、猫、鸟、鱼、兔等，</a:t>
            </a:r>
            <a:r>
              <a:rPr lang="zh-CN" altLang="zh-CN" sz="2600" kern="100" dirty="0">
                <a:solidFill>
                  <a:srgbClr val="E46C0A"/>
                </a:solidFill>
                <a:latin typeface="Times New Roman"/>
                <a:ea typeface="华文细黑"/>
                <a:cs typeface="Times New Roman"/>
              </a:rPr>
              <a:t>每个人都希望自己的感情能有人理解、有人应和，达到心灵的呼应。如现实生活中，我们和亲人团聚时，不是聊天、叙亲情而是玩手机、刷微博、玩微信等等，忽视了与亲人的亲情交流，从而导致了亲情的缺失。这是现代人的一种情感异化，现代人应该反思这种异化并努力去找回情感的交流</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46428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283984434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17139" y="567834"/>
            <a:ext cx="8770682" cy="4216732"/>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觉得这种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移情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很正常。</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理由：现代社会物质文明的发展让人有了更多的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移情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条件。让我们无聊的时候可以看电视、听唱片消磨时光，空虚的时候可以上网找网友聊天、玩游戏，忙碌与快捷有机地结合在一起，于是过去的那种交往和交流就让位了。过去的那种交流只能适应于慢节奏的农业社会，现在是快节奏的信息社会，这是社会发展的必然。</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33224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04978795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231" y="80576"/>
            <a:ext cx="12189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09519" y="661204"/>
            <a:ext cx="8770682" cy="2492990"/>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身影在井里晃晃悠悠。</a:t>
            </a:r>
            <a:r>
              <a:rPr lang="zh-CN" altLang="zh-CN" sz="2600" kern="100" dirty="0">
                <a:latin typeface="Times New Roman"/>
                <a:ea typeface="华文细黑"/>
                <a:cs typeface="Times New Roman"/>
              </a:rPr>
              <a:t>待舀满一桶，轻轻地跳下井台，将麦秸编的垫圈放在桶底和后腰接触的部位，桶绳往肩上一挂，微直起身子，便一路咕咚、咕咚将井水背回去了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文章第一段十分简洁，这样的开头有什么作用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TextBox 11">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840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7484946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231" y="80576"/>
            <a:ext cx="12189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17139" y="613058"/>
            <a:ext cx="8770682"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对此类问题，主要从以下几个角度分析：它主要写了什么内容？突出了什么？它和标题是否有联系，能否起到点题作用？它与下文有什么关系？是总领全文，是引出下文，还是为后面的内容做铺垫？它对奠定全文的情感基调有何作用？有没有运用修辞手法？其作用是什么？根据这些逐项对照，不难概括出答案。</a:t>
            </a:r>
            <a:endParaRPr lang="zh-CN" altLang="zh-CN" sz="1050" kern="100" dirty="0">
              <a:effectLst/>
              <a:latin typeface="宋体"/>
              <a:cs typeface="Courier New"/>
            </a:endParaRPr>
          </a:p>
        </p:txBody>
      </p:sp>
      <p:sp>
        <p:nvSpPr>
          <p:cNvPr id="12" name="TextBox 11">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0573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25782739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231" y="80576"/>
            <a:ext cx="12189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24759" y="689258"/>
            <a:ext cx="8770682"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开门见山，点明题旨；</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总领全文；</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奠定了全文的情感基调；</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引起读者强烈的阅读兴趣。</a:t>
            </a:r>
            <a:endParaRPr lang="zh-CN" altLang="zh-CN" sz="1050" kern="100" dirty="0">
              <a:effectLst/>
              <a:latin typeface="宋体"/>
              <a:cs typeface="Courier New"/>
            </a:endParaRPr>
          </a:p>
        </p:txBody>
      </p:sp>
      <p:sp>
        <p:nvSpPr>
          <p:cNvPr id="12" name="TextBox 11">
            <a:hlinkClick r:id="rId3" action="ppaction://hlinksldjump"/>
          </p:cNvPr>
          <p:cNvSpPr txBox="1"/>
          <p:nvPr/>
        </p:nvSpPr>
        <p:spPr>
          <a:xfrm>
            <a:off x="1622305" y="853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59190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7787994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330871" y="517426"/>
            <a:ext cx="8512738" cy="4506811"/>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白玉盅</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林清玄</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在所有的蔬菜里，苦瓜是最美的。</a:t>
            </a:r>
            <a:endParaRPr lang="zh-CN" altLang="zh-CN" sz="1050" kern="100" dirty="0">
              <a:latin typeface="宋体"/>
              <a:cs typeface="Courier New"/>
            </a:endParaRPr>
          </a:p>
          <a:p>
            <a:pPr algn="dist">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苦瓜</a:t>
            </a:r>
            <a:r>
              <a:rPr lang="zh-CN" altLang="zh-CN" sz="2600" dirty="0">
                <a:latin typeface="Times New Roman"/>
                <a:ea typeface="华文细黑"/>
                <a:cs typeface="Times New Roman"/>
              </a:rPr>
              <a:t>外表的美是难以形容的，它晶润透明，在阳光中，仿佛是白玉一般，连它长卵形的疣状突起部分也长得那么细致，触摸起来清凉滑润，也是玉的感觉</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所以我觉得最能代表苦瓜之美的</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是清朝的玉器</a:t>
            </a:r>
            <a:r>
              <a:rPr lang="en-US" altLang="zh-CN" sz="2600" dirty="0">
                <a:latin typeface="宋体"/>
                <a:ea typeface="华文细黑"/>
                <a:cs typeface="Times New Roman"/>
              </a:rPr>
              <a:t>“</a:t>
            </a:r>
            <a:r>
              <a:rPr lang="zh-CN" altLang="zh-CN" sz="2600" dirty="0">
                <a:latin typeface="Times New Roman"/>
                <a:ea typeface="华文细黑"/>
                <a:cs typeface="Times New Roman"/>
              </a:rPr>
              <a:t>白玉苦瓜</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47219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63262214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201899" y="590198"/>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白玉苦瓜是清朝写实性玉雕的代表之作，历来只看到它的雕工之细、写实之美，我觉得最动人的是雕这件作品的无名艺匠，他把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苦瓜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做一结合，确实是一个惊人的灵感。</a:t>
            </a:r>
            <a:r>
              <a:rPr lang="en-US" altLang="zh-CN" sz="2600" kern="100" dirty="0">
                <a:latin typeface="Times New Roman"/>
                <a:ea typeface="华文细黑"/>
                <a:cs typeface="Courier New"/>
              </a:rPr>
              <a:t>    </a:t>
            </a:r>
            <a:endParaRPr lang="en-US" altLang="zh-CN" sz="1050" kern="100" dirty="0" smtClean="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比较起来，虽然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翠玉白菜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的声名远在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白玉苦瓜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之上，但是我认为苦瓜比白菜更近于玉的质地。</a:t>
            </a:r>
            <a:r>
              <a:rPr lang="en-US" altLang="zh-CN" sz="2600" kern="100" dirty="0">
                <a:latin typeface="Times New Roman"/>
                <a:ea typeface="华文细黑"/>
                <a:cs typeface="Courier New"/>
              </a:rPr>
              <a:t>  </a:t>
            </a:r>
            <a:endParaRPr lang="zh-CN" altLang="zh-CN" sz="1050" kern="100" dirty="0">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15499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117534549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a:hlinkClick r:id="rId2" action="ppaction://hlinksldjump"/>
          </p:cNvPr>
          <p:cNvSpPr txBox="1"/>
          <p:nvPr/>
        </p:nvSpPr>
        <p:spPr>
          <a:xfrm>
            <a:off x="385231" y="80576"/>
            <a:ext cx="12189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7" name="矩形 16"/>
          <p:cNvSpPr/>
          <p:nvPr/>
        </p:nvSpPr>
        <p:spPr>
          <a:xfrm>
            <a:off x="186659" y="566551"/>
            <a:ext cx="8770682"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苦瓜俗称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锦荔枝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癞葡萄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白玉苦瓜表现了形象的美，但是我觉得它还不能完全表现苦瓜的内容，以及苦瓜的味觉。苦瓜切开也是美的，它的内部和种子是鲜红色，像是有生命流动的鲜血。有一次我把切开的苦瓜摆在白瓷的盘子里，红白相映，几乎是画笔所无法表达的。人站在苦瓜面前，尤其是夏天，心中就漫上一股凉意，那也只是一种感觉而已。</a:t>
            </a:r>
            <a:endParaRPr lang="zh-CN" altLang="zh-CN" sz="1050" kern="100" dirty="0">
              <a:effectLst/>
              <a:latin typeface="宋体"/>
              <a:cs typeface="Courier New"/>
            </a:endParaRPr>
          </a:p>
        </p:txBody>
      </p:sp>
      <p:sp>
        <p:nvSpPr>
          <p:cNvPr id="18" name="TextBox 17">
            <a:hlinkClick r:id="rId3" action="ppaction://hlinksldjump"/>
          </p:cNvPr>
          <p:cNvSpPr txBox="1"/>
          <p:nvPr/>
        </p:nvSpPr>
        <p:spPr>
          <a:xfrm>
            <a:off x="1622305" y="85378"/>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861938" y="8256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4101571" y="87362"/>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1" name="TextBox 20">
            <a:hlinkClick r:id="rId6" action="ppaction://hlinksldjump"/>
          </p:cNvPr>
          <p:cNvSpPr txBox="1"/>
          <p:nvPr/>
        </p:nvSpPr>
        <p:spPr>
          <a:xfrm>
            <a:off x="5333681"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2" name="TextBox 21">
            <a:hlinkClick r:id="rId7" action="ppaction://hlinksldjump"/>
          </p:cNvPr>
          <p:cNvSpPr txBox="1"/>
          <p:nvPr/>
        </p:nvSpPr>
        <p:spPr>
          <a:xfrm>
            <a:off x="6565791" y="91624"/>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3" name="TextBox 22">
            <a:hlinkClick r:id="rId8" action="ppaction://hlinksldjump"/>
          </p:cNvPr>
          <p:cNvSpPr txBox="1"/>
          <p:nvPr/>
        </p:nvSpPr>
        <p:spPr>
          <a:xfrm>
            <a:off x="7804813" y="93678"/>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63497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3565</TotalTime>
  <Words>3267</Words>
  <Application>Microsoft Office PowerPoint</Application>
  <PresentationFormat>全屏显示(16:9)</PresentationFormat>
  <Paragraphs>344</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385</cp:revision>
  <dcterms:created xsi:type="dcterms:W3CDTF">2014-12-15T01:46:29Z</dcterms:created>
  <dcterms:modified xsi:type="dcterms:W3CDTF">2015-04-15T06:07:40Z</dcterms:modified>
</cp:coreProperties>
</file>