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716" r:id="rId3"/>
    <p:sldId id="723" r:id="rId4"/>
    <p:sldId id="724" r:id="rId5"/>
    <p:sldId id="717" r:id="rId6"/>
    <p:sldId id="753" r:id="rId7"/>
    <p:sldId id="754" r:id="rId8"/>
    <p:sldId id="722" r:id="rId9"/>
    <p:sldId id="769" r:id="rId10"/>
    <p:sldId id="770" r:id="rId11"/>
    <p:sldId id="771" r:id="rId12"/>
    <p:sldId id="772" r:id="rId13"/>
    <p:sldId id="773" r:id="rId14"/>
    <p:sldId id="774" r:id="rId15"/>
    <p:sldId id="718" r:id="rId16"/>
    <p:sldId id="736" r:id="rId17"/>
    <p:sldId id="737" r:id="rId18"/>
    <p:sldId id="738" r:id="rId19"/>
    <p:sldId id="739" r:id="rId20"/>
    <p:sldId id="740" r:id="rId21"/>
    <p:sldId id="741" r:id="rId22"/>
    <p:sldId id="742" r:id="rId23"/>
    <p:sldId id="743" r:id="rId24"/>
    <p:sldId id="744" r:id="rId25"/>
    <p:sldId id="745" r:id="rId26"/>
    <p:sldId id="746" r:id="rId27"/>
    <p:sldId id="719" r:id="rId28"/>
    <p:sldId id="775" r:id="rId29"/>
    <p:sldId id="720" r:id="rId30"/>
    <p:sldId id="721" r:id="rId31"/>
    <p:sldId id="750" r:id="rId32"/>
    <p:sldId id="381" r:id="rId3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1111"/>
    <a:srgbClr val="FFFFCC"/>
    <a:srgbClr val="6BA42C"/>
    <a:srgbClr val="FFFF99"/>
    <a:srgbClr val="D0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0" autoAdjust="0"/>
    <p:restoredTop sz="75214" autoAdjust="0"/>
  </p:normalViewPr>
  <p:slideViewPr>
    <p:cSldViewPr>
      <p:cViewPr>
        <p:scale>
          <a:sx n="125" d="100"/>
          <a:sy n="125" d="100"/>
        </p:scale>
        <p:origin x="-1524" y="-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60824-36D3-4A57-94A7-C8FEE66C27F8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E5055-F480-440C-9641-6D6C555D6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16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文语\2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文语\1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0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7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232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9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-1291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0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  <p:sp>
        <p:nvSpPr>
          <p:cNvPr id="6" name="AutoShape 46"/>
          <p:cNvSpPr>
            <a:spLocks noChangeArrowheads="1"/>
          </p:cNvSpPr>
          <p:nvPr userDrawn="1"/>
        </p:nvSpPr>
        <p:spPr bwMode="gray">
          <a:xfrm>
            <a:off x="-396552" y="4750658"/>
            <a:ext cx="9937104" cy="3612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397997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0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文语\1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21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  <p:sldLayoutId id="2147483654" r:id="rId6"/>
    <p:sldLayoutId id="2147483653" r:id="rId7"/>
    <p:sldLayoutId id="2147483652" r:id="rId8"/>
    <p:sldLayoutId id="2147483655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5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7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5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7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5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7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5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7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5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7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5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7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5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7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5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7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5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7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5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7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5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7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5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7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5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7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5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7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5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7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5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7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5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7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5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7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5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7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5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7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5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7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5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7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5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7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5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7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5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7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5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7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5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7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5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7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5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7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5.xml"/><Relationship Id="rId7" Type="http://schemas.openxmlformats.org/officeDocument/2006/relationships/slide" Target="slide2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7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7659" y="2238667"/>
            <a:ext cx="8084264" cy="987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4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概括内容要点和主旨题题组训练</a:t>
            </a:r>
            <a:endParaRPr lang="en-US" altLang="zh-CN" sz="4400" b="1" dirty="0">
              <a:solidFill>
                <a:srgbClr val="FF111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164669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练出高分　</a:t>
            </a:r>
          </a:p>
        </p:txBody>
      </p:sp>
    </p:spTree>
    <p:extLst>
      <p:ext uri="{BB962C8B-B14F-4D97-AF65-F5344CB8AC3E}">
        <p14:creationId xmlns:p14="http://schemas.microsoft.com/office/powerpoint/2010/main" val="4051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378339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4838" y="529238"/>
            <a:ext cx="8683844" cy="451149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di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急流也是一种挑战。尽管它们充满险情，变化多端，无法预测，但凡是熟悉独木舟水路的人都喜爱它们的怒吼和激流。人们可以在大船、驳船、橡皮船及木筏上冲过急流，然而，只有在独木舟上，你才能真正感受到河流及其力量。当独木舟冲向一泻千里、奔腾咆哮的急流边缘，继而为它那看不见的力量所掌控时，在全神贯注之中是否也会有隐隐的不安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？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起初，并无速度的感觉，但是，陡然间你便成为急流的一部分，被卷入吐着白沫、水花四溅的岩石之中。</a:t>
            </a:r>
            <a:endParaRPr lang="en-US" altLang="zh-CN" sz="2600" dirty="0" smtClean="0">
              <a:latin typeface="Times New Roman"/>
              <a:ea typeface="华文细黑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48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641881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614243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你明白已经无法掌控命运，没有任何选择时，便如同以往所有那些荡舟人一样高喊着冲入激流，将自己的生死置之度外。当小舟完全处于河流的掌控之中时，荡舟人便知道了超然的含义。当他凭借着技巧或运气穿过河中的沉树、突出的岩石和掀起的巨浪时，他没必要得到别的奖赏，只要他体验到那种欢乐就足矣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	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节选自《独木舟之道》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45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18417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078" y="559718"/>
            <a:ext cx="8683844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请根据这两段内容，分别概括在不同情境下划独木舟的乐趣。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顶风破浪：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冲过急流：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39983" y="1706944"/>
            <a:ext cx="5915609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奋战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抗争，欢快得意。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挑战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凶险，超然生死。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3480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20870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8959" y="554599"/>
            <a:ext cx="8821322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剖析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从审题可知：概括的范围很明显，就这两段文字；要求是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乐趣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，侧重于人的心理感受。第一段描述的是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顶风破浪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的乐趣，第一句是中心句，后面具体阐释这种乐趣。后面分为两层，第一层讲的是抗争后的得意，第二层讲的是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顶风破浪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过程中的欢快。然后从中提取关键词，加以整合，形成第一问的答案：奋战抗争，欢快得意</a:t>
            </a:r>
            <a:r>
              <a:rPr lang="zh-CN" altLang="zh-CN" sz="2600" kern="100" dirty="0" smtClean="0">
                <a:latin typeface="宋体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宋体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115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420378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078" y="625659"/>
            <a:ext cx="8683844" cy="24162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第二段可根据首尾两句，提取出关键词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挑战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那种欢乐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，再根据末句之前的内容明确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那种欢乐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是指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置之度外的超然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。于是，得出第二问的答案：挑战凶险，超然生死。</a:t>
            </a: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02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9947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4759" y="586114"/>
            <a:ext cx="8770682" cy="43619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二、综合题组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indent="660400" algn="ctr">
              <a:lnSpc>
                <a:spcPct val="13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玫瑰为开花而开花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indent="660400" algn="ctr">
              <a:lnSpc>
                <a:spcPct val="13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张丽钧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indent="660400"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独自坐在玫瑰园里，想着关乎玫瑰的心事。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indent="660400"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这么繁盛，这么美艳。但我却不想说，她们是为了答谢辛勤的园丁而开花；也不愿说，她们是为了酬酢和畅的惠风而开花；更不能说，她们是为了繁衍后代而开花。还是诗人说得妙：玫瑰为了开花而开花。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的确，对一朵玫瑰而言，开花就是一切。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43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28249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6659" y="596127"/>
            <a:ext cx="8770682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我曾是一个可怜的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目的主义者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。以为有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目的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的行为才是有价值的行为。就这样，我欣然将心交给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目的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去蛀蚀。当我将自己摆在一朵绝美的花面前，我就像一个强迫症患者，本能地摸手机，本能地要拍照。从哪一天开始，我背弃了那个浅薄焦虑的自我？我已经学会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零负担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地欣赏一朵花，驻足，心动，玩索，然后带着感动，悄没声离开。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88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249703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838" y="544478"/>
            <a:ext cx="8683844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马年到来的时候，有人发来一个段子，大意是讲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马如人性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：见鞭即惊为圣者，触毛即惊为贤士，触肉始惊为凡夫，彻骨方惊是愚人。就想，有没有第五种马呢？它不惊，亦不驽；它不愿为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鞭影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而奔突，只肯为释放生命而驰骋；它俯瞰氤氲草色，仰观高天流云，它总是乐意在残照里完美一幅剪影；它保持着可贵的矫健与豪野，它感谢上苍让它成为了一匹美学意义上的马。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01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487884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9039" y="637103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《民国老课本》里有一篇课文，通篇只有短短的四句话：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三只牛吃草，一只羊也吃草，一只羊不吃草，它看着花。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你瞧，这分明是一只具有诗人气质的羊啊！可惜，这只可爱的羊早就从课本中走丢了，取而代之的是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羊的全身都是宝，肉可以吃，奶可以喝，皮、毛可以穿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我曾经嘲笑过辗转认识的几个同城姐妹，每当桃花盛开，</a:t>
            </a:r>
            <a:endParaRPr lang="zh-CN" altLang="en-US" sz="2600" dirty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37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159216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6659" y="559718"/>
            <a:ext cx="8770682" cy="42167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她们一定带着扑克牌和小被子，兴致勃勃地将自己送到迁西的</a:t>
            </a:r>
            <a:r>
              <a:rPr lang="zh-CN" altLang="en-US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一座桃花山上，挑一树最热闹的桃花，在树下郑重铺开小被子，盘坐，打牌。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她们吵嚷着当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皇上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娘娘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贴满脸的纸条，就这样一直玩到日落西山，才甘心地往回返。那时，桃之夭夭，灼灼其华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我曾在心里不屑地说：多么可笑啊，竟在美丽的花树下做那等俗事！今天，我却倏然懂得了她们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74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159372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7294" y="672327"/>
            <a:ext cx="8428453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一、对点题组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(2011.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天津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乘船而行，每每靠近城镇，常常能发现一座塔。眼下泛舟武水到沈从文故乡凤凰去，果然看见有座古塔突兀于小镇高坡之上。那塔顶上长着一棵硕壮的树，正面看像一团绿色的云，侧面看像老人的头。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329877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4279" y="55971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我曾多次跟同行分享那个</a:t>
            </a: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孔雀与作文</a:t>
            </a: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的故事</a:t>
            </a:r>
            <a:r>
              <a:rPr lang="en-US" altLang="zh-CN" sz="2600" dirty="0" smtClean="0">
                <a:latin typeface="Times New Roman"/>
                <a:ea typeface="华文细黑"/>
              </a:rPr>
              <a:t>——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语文老师讲了一则故事让大家找论点：雄孔雀都非常珍爱自己漂亮的尾巴，每日必梳理呵护，生怕有丝毫损伤。一帮无耻猎人知道这一特性就专找雨天捕孔雀，因为下雨会将雄孔雀的大尾巴淋湿，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由于有饱满的水分缀着，孔雀生怕起飞会弄伤羽毛，故不管猎人离得多近也绝对一动不动，任人宰割。很快，一位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学霸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发表高论了：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可以从两个方面入手。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90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546625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0871" y="694423"/>
            <a:ext cx="8512738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一则孔雀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贪慕虚荣，因小失大，忽略整体，只看部分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二则猎人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善于抓住时机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老师听后，点头赞许。哎，可怜的师生！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目的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是那么重，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目的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这个幽灵，时刻都在明处、暗处招引着我们，让我们做稳它的信徒。一看到玫瑰，就恨它不结个南瓜；一看到马，就恨它追不上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磁悬浮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7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083094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4279" y="555526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一看到羊，就指望它多出肉、出好肉；一看到桃花，就想到蜜源；一看到孔雀，就想到活捉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被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目的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劫持的我们，心灵干枯，嘴脸丑陋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谁能引领我们叩山为钟、抚水为琴，真正做一回大自然浪漫缠绵的舞伴？谁能引领我们赞赏玫瑰为开花而开花、激励孔雀为美丽而美丽？我想，除了我们自己，大概不会有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别人。</a:t>
            </a: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42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866906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3860" y="686251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66040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玫瑰园里，花开不语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……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r">
              <a:lnSpc>
                <a:spcPct val="150000"/>
              </a:lnSpc>
            </a:pPr>
            <a:r>
              <a:rPr lang="en-US" altLang="zh-CN" sz="2600" dirty="0">
                <a:solidFill>
                  <a:prstClr val="black"/>
                </a:solidFill>
                <a:latin typeface="Times New Roman"/>
                <a:ea typeface="华文细黑"/>
              </a:rPr>
              <a:t>(</a:t>
            </a:r>
            <a:r>
              <a:rPr lang="zh-CN" altLang="zh-CN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选自《散文》</a:t>
            </a:r>
            <a:r>
              <a:rPr lang="en-US" altLang="zh-CN" sz="2600" dirty="0">
                <a:solidFill>
                  <a:prstClr val="black"/>
                </a:solidFill>
                <a:latin typeface="Times New Roman"/>
                <a:ea typeface="华文细黑"/>
              </a:rPr>
              <a:t>2014</a:t>
            </a:r>
            <a:r>
              <a:rPr lang="zh-CN" altLang="zh-CN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年第</a:t>
            </a:r>
            <a:r>
              <a:rPr lang="en-US" altLang="zh-CN" sz="2600" dirty="0">
                <a:solidFill>
                  <a:prstClr val="black"/>
                </a:solidFill>
                <a:latin typeface="Times New Roman"/>
                <a:ea typeface="华文细黑"/>
              </a:rPr>
              <a:t>9</a:t>
            </a:r>
            <a:r>
              <a:rPr lang="zh-CN" altLang="zh-CN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期，有删改</a:t>
            </a:r>
            <a:r>
              <a:rPr lang="en-US" altLang="zh-CN" sz="2600" dirty="0" smtClean="0">
                <a:solidFill>
                  <a:prstClr val="black"/>
                </a:solidFill>
                <a:latin typeface="Times New Roman"/>
                <a:ea typeface="华文细黑"/>
              </a:rPr>
              <a:t>)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下列关于原文内容的分析和概括，不正确的两项是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文章落笔扣题，第二段写玫瑰，省略了具体描绘，而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运用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排比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写自己的心理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不想说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也不愿说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不能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说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是为了突显玫瑰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这么繁盛，这么美艳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487400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4279" y="695187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600" dirty="0">
                <a:solidFill>
                  <a:prstClr val="black"/>
                </a:solidFill>
                <a:latin typeface="Times New Roman"/>
                <a:ea typeface="华文细黑"/>
              </a:rPr>
              <a:t>B.</a:t>
            </a:r>
            <a:r>
              <a:rPr lang="en-US" altLang="zh-CN" sz="26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一只羊不吃草，它看着花</a:t>
            </a:r>
            <a:r>
              <a:rPr lang="en-US" altLang="zh-CN" sz="26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，在通篇只有短短四句话</a:t>
            </a: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</a:t>
            </a:r>
          </a:p>
          <a:p>
            <a:pPr lvl="0">
              <a:lnSpc>
                <a:spcPct val="150000"/>
              </a:lnSpc>
            </a:pPr>
            <a:r>
              <a:rPr lang="en-US" altLang="zh-CN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课文</a:t>
            </a:r>
            <a:r>
              <a:rPr lang="zh-CN" altLang="zh-CN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中，看似非常突兀，令人哑然失笑，却用充满美感</a:t>
            </a: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</a:t>
            </a:r>
            <a:endParaRPr lang="en-US" altLang="zh-CN" sz="26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>
              <a:lnSpc>
                <a:spcPct val="150000"/>
              </a:lnSpc>
            </a:pPr>
            <a:r>
              <a:rPr lang="en-US" altLang="zh-CN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镜头</a:t>
            </a:r>
            <a:r>
              <a:rPr lang="zh-CN" altLang="zh-CN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告诉我们：即使是牲畜，也不是只懂得吃草</a:t>
            </a: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全文从玫瑰开花的平常景象写起，由此及彼，以小见大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叙事、抒情、议论为一炉，善用各种修辞，语言明快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又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不乏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犀利，给人深刻启迪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63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831531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9039" y="611880"/>
            <a:ext cx="8770682" cy="41734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作者联想插叙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孔雀与作文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的故事，着力表现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学霸</a:t>
            </a:r>
            <a:r>
              <a:rPr lang="en-US" altLang="zh-CN" sz="26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 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高见和老师的赞许，既表现了主旨，也隐含着对这种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作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文教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学现状的批评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文中的场景描写鲜活生动，如几个同城姐妹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兴致勃勃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吵嚷着当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皇上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娘娘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’”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贴满脸的纸条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桃之夭夭，灼灼其华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的情境则反衬出了她们的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俗气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可笑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45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02845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0078" y="672734"/>
            <a:ext cx="8683844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运用排比写自己的心理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是为了突显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玫瑰为开花而开花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，没有任何目的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桃之夭夭，灼灼其华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是环境烘托，正面映衬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同城姐妹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畅享生命的美好。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AE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86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9947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899" y="563628"/>
            <a:ext cx="8770682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文中多处运用对比，请举出两例并赏析其作用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5009" y="1275606"/>
            <a:ext cx="8733982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曾经的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将自己摆在一朵绝美的花面前，我就像一个强迫症患者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学会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零负担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’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地欣赏一朵花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形成对比，表现摆脱目的主义的美好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将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第五种马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与前四种马对比，突出追求生命的诗意与情趣、坚守生命本真的可贵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6736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879345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8308" y="703087"/>
            <a:ext cx="8597865" cy="12205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将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一只羊不吃草，它看着花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与其他吃草的牛羊对比，突出生命的精神趣味，诗意的追求多么重要。</a:t>
            </a:r>
            <a:endParaRPr lang="en-US" altLang="zh-CN" sz="2600" dirty="0" smtClean="0">
              <a:latin typeface="Times New Roman"/>
              <a:ea typeface="华文细黑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20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9947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0426" y="597484"/>
            <a:ext cx="8858389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第四段写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马如人性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它感谢上苍让它成为了一匹美学意义上的马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提炼概括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美学意义上的马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有哪些特点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0249" y="1923678"/>
            <a:ext cx="8733982" cy="24162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它不受任何外在要求的约束，没有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功用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目的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的追求。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它充分顺应生命本性，释放生命的力量。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它享受自然的美好，追求生命的诗意与情趣。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它回归生命的本真，坚守自身的个性。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4120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869811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4838" y="574903"/>
            <a:ext cx="8683844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船泊码头，便要去细看这幅山水泼墨。它是一座七层古塔，显然已老态龙钟，不单砖石风蚀斑驳，而且所有的塔角翘檐都已破损残缺，仅仅剩下三只孤寂的风铃，但已哑然失声。惟有被香烛熏烤得髹黑的塔门及残存于地缝里的灰烬，才表明也还有人来此祭祀。因此我想，它的存在不过是一个凝固了的历史故事罢了。在湘西山区，这样的故事也还多着呢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节选自易允武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《塔上的树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42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9947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7139" y="604674"/>
            <a:ext cx="8770682" cy="12159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玫瑰为开花而开花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在文中主要有哪两层内涵？请结合全文，探究其丰富的人生启示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0391" y="1851670"/>
            <a:ext cx="8512738" cy="1816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主要内涵：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玫瑰为开花而开花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象征一种生命的自然存在、本真状态。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玫瑰为开花而开花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象征一种非目的的纯粹的美丽、非功用的情趣和诗意。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735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121552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0558" y="654899"/>
            <a:ext cx="8683844" cy="30164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人生启示：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抛弃现实生活中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目的至上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实用至善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的功利主义思想。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注重生命的精神趣味，追求诗意唯美的生活。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主动走出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浅薄焦虑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的自我，走出精神委顿、高度扭曲的自己，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零负担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地回归拙朴本真的内心，畅享生命的美丽。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42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3282" y="1347614"/>
            <a:ext cx="2236510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000" b="1" dirty="0" smtClean="0">
                <a:solidFill>
                  <a:srgbClr val="FFFF00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000" b="1" dirty="0">
              <a:solidFill>
                <a:srgbClr val="FFFF00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-128570" y="2628879"/>
            <a:ext cx="93441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2627784" y="1914132"/>
            <a:ext cx="6165517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更多精彩内容请登录</a:t>
            </a:r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www.91taoke.com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787959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2938" y="737880"/>
            <a:ext cx="8683844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第二段中古塔的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老态龙钟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体现在哪些方面？请加以概括。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答：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_______________________________________________</a:t>
            </a:r>
          </a:p>
        </p:txBody>
      </p:sp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0854" y="1851670"/>
            <a:ext cx="7363252" cy="6204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砖石斑驳，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塔角翘檐破损残缺，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风铃失声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40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9947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4279" y="479326"/>
            <a:ext cx="8770682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4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徽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式民居中，最为考究的当算设在房屋内的天井，每家皆有。一进一天井，套间组合，环环相扣。因徽式民居山墙高筑，窗户很小，天井便成了高墙深院内的天窗，在四面八方的中轴瓦檐下，形成室内别有洞天的气势，仿佛能容纳大千世界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为屋中人提供了聊以舒心的视觉空间。那翘角走兽，似俯瞰守卫着方寸天地，在日月光辉的投射下，形成光与影交叠、气与流相通的理学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起到了屋内通风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采光、透气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的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21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622142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7348" y="494566"/>
            <a:ext cx="8597865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调节作用。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据说在徽州风水理论中，水是玉气和财富的象征。天井巧造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四水归堂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，锁型井底蓄水，寓意暗室生财，是想锁住来之不易的财气。在建筑技法上，天井是典型的虚实结合手法，借以展示一种似有与似无、恍惚与朦胧的空间美，亦是徽州人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无中生有，有中生无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的哲学观，其间更隐含着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临水成村，辟乾冲于洞里；固花结屋，驻日月于壶中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的寓意。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徽州人的聪明才气，在一方天井上，可窥一斑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节选自程越华《梦里梦外的婺源》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49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345496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6659" y="566551"/>
            <a:ext cx="8770682" cy="12159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作者为何说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徽州人的聪明才气，在一方天井上，可窥一斑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？试结合文本加以概括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2372" y="1851670"/>
            <a:ext cx="8633993" cy="24209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天井提供了聊以舒心的视觉空间；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起到了通风、采光、透气的调节作用；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讲究风水，巧造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四水归堂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，寓意暗室生财；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采用虚实结合的建筑技法，展现了一种空间美，体现了其哲学观及与自然和谐相处的理念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349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9947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6659" y="57495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(2014.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安徽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dist"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如果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风起浪涌，你必须破浪前进，则另有一番奋战的乐趣。每一道席卷而来的浪头都成为要被挫败的敌手。顶风破浪的一天</a:t>
            </a:r>
            <a:r>
              <a:rPr lang="en-US" altLang="zh-CN" sz="2600" dirty="0">
                <a:latin typeface="Times New Roman"/>
                <a:ea typeface="华文细黑"/>
              </a:rPr>
              <a:t>——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巧妙地躲过一个又一个小岛，沿着狂风肆虐的水域下风处的岸边艰难行进，猛然再冲进激荡的水流和狂风之中，如此这般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周而复始</a:t>
            </a:r>
            <a:r>
              <a:rPr lang="en-US" altLang="zh-CN" sz="2600" dirty="0">
                <a:latin typeface="Times New Roman"/>
                <a:ea typeface="华文细黑"/>
              </a:rPr>
              <a:t>——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可以确保你晚上睡得香，做个好梦。在独木舟上，你是独自一人在用自己的体魄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、</a:t>
            </a:r>
            <a:endParaRPr lang="en-US" altLang="zh-CN" sz="2600" dirty="0" smtClean="0">
              <a:latin typeface="Times New Roman"/>
              <a:ea typeface="华文细黑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71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928838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419" y="544478"/>
            <a:ext cx="8770682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机智和勇气来与狂风暴雨抗争。这就是为什么当经过一天的搏斗之后，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终于在能挡风避雨的悬崖的背风处支起帐篷，竖起独木舟晾干，烧着晚饭时，心中会油然升起那种只有划独木舟的人才会有的得意之情。乘风破浪需要的不只是划桨的技巧，而且要凭直觉判断出浪的规模势头，要知道它们在身后如何破碎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荡舟之人不仅要熟悉他的独木舟及其路数，还要懂得身后涌起的波涛意味着什么。在狂野的水路上，乘着万马奔腾般的风浪冲向蓝色的地平线是何等欢快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！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1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3598</TotalTime>
  <Words>2675</Words>
  <Application>Microsoft Office PowerPoint</Application>
  <PresentationFormat>全屏显示(16:9)</PresentationFormat>
  <Paragraphs>285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ts</cp:lastModifiedBy>
  <cp:revision>393</cp:revision>
  <dcterms:created xsi:type="dcterms:W3CDTF">2014-12-15T01:46:29Z</dcterms:created>
  <dcterms:modified xsi:type="dcterms:W3CDTF">2015-04-16T02:29:16Z</dcterms:modified>
</cp:coreProperties>
</file>