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handoutMasterIdLst>
    <p:handoutMasterId r:id="rId36"/>
  </p:handoutMasterIdLst>
  <p:sldIdLst>
    <p:sldId id="256" r:id="rId2"/>
    <p:sldId id="716" r:id="rId3"/>
    <p:sldId id="722" r:id="rId4"/>
    <p:sldId id="723" r:id="rId5"/>
    <p:sldId id="724" r:id="rId6"/>
    <p:sldId id="725" r:id="rId7"/>
    <p:sldId id="726" r:id="rId8"/>
    <p:sldId id="727" r:id="rId9"/>
    <p:sldId id="728" r:id="rId10"/>
    <p:sldId id="744" r:id="rId11"/>
    <p:sldId id="745" r:id="rId12"/>
    <p:sldId id="747" r:id="rId13"/>
    <p:sldId id="717" r:id="rId14"/>
    <p:sldId id="729" r:id="rId15"/>
    <p:sldId id="748" r:id="rId16"/>
    <p:sldId id="718" r:id="rId17"/>
    <p:sldId id="730" r:id="rId18"/>
    <p:sldId id="719" r:id="rId19"/>
    <p:sldId id="731" r:id="rId20"/>
    <p:sldId id="732" r:id="rId21"/>
    <p:sldId id="733" r:id="rId22"/>
    <p:sldId id="734" r:id="rId23"/>
    <p:sldId id="735" r:id="rId24"/>
    <p:sldId id="736" r:id="rId25"/>
    <p:sldId id="737" r:id="rId26"/>
    <p:sldId id="738" r:id="rId27"/>
    <p:sldId id="720" r:id="rId28"/>
    <p:sldId id="740" r:id="rId29"/>
    <p:sldId id="749" r:id="rId30"/>
    <p:sldId id="721" r:id="rId31"/>
    <p:sldId id="742" r:id="rId32"/>
    <p:sldId id="750" r:id="rId33"/>
    <p:sldId id="381" r:id="rId34"/>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1111"/>
    <a:srgbClr val="FFFFCC"/>
    <a:srgbClr val="6BA42C"/>
    <a:srgbClr val="FFFF99"/>
    <a:srgbClr val="D00000"/>
    <a:srgbClr val="B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60" autoAdjust="0"/>
    <p:restoredTop sz="75214" autoAdjust="0"/>
  </p:normalViewPr>
  <p:slideViewPr>
    <p:cSldViewPr>
      <p:cViewPr>
        <p:scale>
          <a:sx n="125" d="100"/>
          <a:sy n="125" d="100"/>
        </p:scale>
        <p:origin x="-1056" y="-540"/>
      </p:cViewPr>
      <p:guideLst>
        <p:guide orient="horz" pos="1620"/>
        <p:guide pos="2880"/>
      </p:guideLst>
    </p:cSldViewPr>
  </p:slideViewPr>
  <p:notesTextViewPr>
    <p:cViewPr>
      <p:scale>
        <a:sx n="1" d="1"/>
        <a:sy n="1" d="1"/>
      </p:scale>
      <p:origin x="0" y="0"/>
    </p:cViewPr>
  </p:notesTextViewPr>
  <p:notesViewPr>
    <p:cSldViewPr>
      <p:cViewPr varScale="1">
        <p:scale>
          <a:sx n="66" d="100"/>
          <a:sy n="66" d="100"/>
        </p:scale>
        <p:origin x="-3187" y="-8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460824-36D3-4A57-94A7-C8FEE66C27F8}" type="datetimeFigureOut">
              <a:rPr lang="zh-CN" altLang="en-US" smtClean="0"/>
              <a:t>2015/4/15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3FE5055-F480-440C-9641-6D6C555D6973}" type="slidenum">
              <a:rPr lang="zh-CN" altLang="en-US" smtClean="0"/>
              <a:t>‹#›</a:t>
            </a:fld>
            <a:endParaRPr lang="zh-CN" altLang="en-US"/>
          </a:p>
        </p:txBody>
      </p:sp>
    </p:spTree>
    <p:extLst>
      <p:ext uri="{BB962C8B-B14F-4D97-AF65-F5344CB8AC3E}">
        <p14:creationId xmlns:p14="http://schemas.microsoft.com/office/powerpoint/2010/main" val="25682160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17F828-438E-4637-8BF3-0E718175E1CF}" type="datetimeFigureOut">
              <a:rPr lang="zh-CN" altLang="en-US" smtClean="0"/>
              <a:t>2015/4/15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39DDC2-D618-46FF-B4C4-EFF6652E8FC4}" type="slidenum">
              <a:rPr lang="zh-CN" altLang="en-US" smtClean="0"/>
              <a:t>‹#›</a:t>
            </a:fld>
            <a:endParaRPr lang="zh-CN" altLang="en-US"/>
          </a:p>
        </p:txBody>
      </p:sp>
    </p:spTree>
    <p:extLst>
      <p:ext uri="{BB962C8B-B14F-4D97-AF65-F5344CB8AC3E}">
        <p14:creationId xmlns:p14="http://schemas.microsoft.com/office/powerpoint/2010/main" val="28763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4" name="Picture 2" descr="E:\文语\2\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 y="-21431"/>
            <a:ext cx="9220200" cy="5186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39983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5122" name="Picture 2" descr="E:\文语\1\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 y="-21431"/>
            <a:ext cx="9220200" cy="5186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890818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31484795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24" y="2322"/>
            <a:ext cx="9144000" cy="5143500"/>
          </a:xfrm>
          <a:prstGeom prst="rect">
            <a:avLst/>
          </a:prstGeom>
        </p:spPr>
      </p:pic>
    </p:spTree>
    <p:extLst>
      <p:ext uri="{BB962C8B-B14F-4D97-AF65-F5344CB8AC3E}">
        <p14:creationId xmlns:p14="http://schemas.microsoft.com/office/powerpoint/2010/main" val="350729389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24" y="-12918"/>
            <a:ext cx="9144000" cy="5143500"/>
          </a:xfrm>
          <a:prstGeom prst="rect">
            <a:avLst/>
          </a:prstGeom>
        </p:spPr>
      </p:pic>
    </p:spTree>
    <p:extLst>
      <p:ext uri="{BB962C8B-B14F-4D97-AF65-F5344CB8AC3E}">
        <p14:creationId xmlns:p14="http://schemas.microsoft.com/office/powerpoint/2010/main" val="139200069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34" name="Rectangle 8"/>
          <p:cNvSpPr>
            <a:spLocks noChangeArrowheads="1"/>
          </p:cNvSpPr>
          <p:nvPr userDrawn="1"/>
        </p:nvSpPr>
        <p:spPr bwMode="auto">
          <a:xfrm>
            <a:off x="0" y="5008974"/>
            <a:ext cx="9145588" cy="144000"/>
          </a:xfrm>
          <a:prstGeom prst="rect">
            <a:avLst/>
          </a:prstGeom>
          <a:solidFill>
            <a:schemeClr val="tx2">
              <a:lumMod val="60000"/>
              <a:lumOff val="40000"/>
            </a:schemeClr>
          </a:solidFill>
          <a:ln>
            <a:noFill/>
          </a:ln>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lvl="0"/>
            <a:endParaRPr lang="zh-CN" altLang="zh-CN" b="0">
              <a:latin typeface="Calibri" pitchFamily="34" charset="0"/>
            </a:endParaRPr>
          </a:p>
        </p:txBody>
      </p:sp>
      <p:sp>
        <p:nvSpPr>
          <p:cNvPr id="4" name="Rectangle 7"/>
          <p:cNvSpPr>
            <a:spLocks noChangeArrowheads="1"/>
          </p:cNvSpPr>
          <p:nvPr userDrawn="1"/>
        </p:nvSpPr>
        <p:spPr bwMode="auto">
          <a:xfrm>
            <a:off x="-1588" y="1"/>
            <a:ext cx="9145588" cy="555526"/>
          </a:xfrm>
          <a:prstGeom prst="rect">
            <a:avLst/>
          </a:prstGeom>
          <a:solidFill>
            <a:schemeClr val="tx2">
              <a:lumMod val="60000"/>
              <a:lumOff val="40000"/>
            </a:schemeClr>
          </a:solidFill>
          <a:ln>
            <a:noFill/>
          </a:ln>
          <a:effectLst/>
          <a:extLst/>
        </p:spPr>
        <p:txBody>
          <a:bodyPr wrap="none" anchor="ctr"/>
          <a:lstStyle/>
          <a:p>
            <a:endParaRPr lang="zh-CN" altLang="zh-CN" sz="1800" b="0">
              <a:latin typeface="Calibri" pitchFamily="34" charset="0"/>
            </a:endParaRPr>
          </a:p>
        </p:txBody>
      </p:sp>
      <p:sp>
        <p:nvSpPr>
          <p:cNvPr id="6" name="AutoShape 46"/>
          <p:cNvSpPr>
            <a:spLocks noChangeArrowheads="1"/>
          </p:cNvSpPr>
          <p:nvPr userDrawn="1"/>
        </p:nvSpPr>
        <p:spPr bwMode="gray">
          <a:xfrm>
            <a:off x="-396552" y="4750658"/>
            <a:ext cx="9937104" cy="361292"/>
          </a:xfrm>
          <a:prstGeom prst="roundRect">
            <a:avLst>
              <a:gd name="adj" fmla="val 50000"/>
            </a:avLst>
          </a:prstGeom>
          <a:gradFill rotWithShape="1">
            <a:gsLst>
              <a:gs pos="0">
                <a:srgbClr val="F8F8F8"/>
              </a:gs>
              <a:gs pos="100000">
                <a:srgbClr val="BEBEBE"/>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sz="1800" b="0"/>
          </a:p>
        </p:txBody>
      </p:sp>
    </p:spTree>
    <p:extLst>
      <p:ext uri="{BB962C8B-B14F-4D97-AF65-F5344CB8AC3E}">
        <p14:creationId xmlns:p14="http://schemas.microsoft.com/office/powerpoint/2010/main" val="397997245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34" name="Rectangle 8"/>
          <p:cNvSpPr>
            <a:spLocks noChangeArrowheads="1"/>
          </p:cNvSpPr>
          <p:nvPr userDrawn="1"/>
        </p:nvSpPr>
        <p:spPr bwMode="auto">
          <a:xfrm>
            <a:off x="0" y="5008974"/>
            <a:ext cx="9145588" cy="144000"/>
          </a:xfrm>
          <a:prstGeom prst="rect">
            <a:avLst/>
          </a:prstGeom>
          <a:solidFill>
            <a:schemeClr val="tx2">
              <a:lumMod val="60000"/>
              <a:lumOff val="40000"/>
            </a:schemeClr>
          </a:solidFill>
          <a:ln>
            <a:noFill/>
          </a:ln>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lvl="0"/>
            <a:endParaRPr lang="zh-CN" altLang="zh-CN" b="0">
              <a:latin typeface="Calibri" pitchFamily="34" charset="0"/>
            </a:endParaRPr>
          </a:p>
        </p:txBody>
      </p:sp>
      <p:sp>
        <p:nvSpPr>
          <p:cNvPr id="4" name="Rectangle 7"/>
          <p:cNvSpPr>
            <a:spLocks noChangeArrowheads="1"/>
          </p:cNvSpPr>
          <p:nvPr userDrawn="1"/>
        </p:nvSpPr>
        <p:spPr bwMode="auto">
          <a:xfrm>
            <a:off x="-1588" y="1"/>
            <a:ext cx="9145588" cy="555526"/>
          </a:xfrm>
          <a:prstGeom prst="rect">
            <a:avLst/>
          </a:prstGeom>
          <a:solidFill>
            <a:schemeClr val="tx2">
              <a:lumMod val="60000"/>
              <a:lumOff val="40000"/>
            </a:schemeClr>
          </a:solidFill>
          <a:ln>
            <a:noFill/>
          </a:ln>
          <a:effectLst/>
          <a:extLst/>
        </p:spPr>
        <p:txBody>
          <a:bodyPr wrap="none" anchor="ctr"/>
          <a:lstStyle/>
          <a:p>
            <a:endParaRPr lang="zh-CN" altLang="zh-CN" sz="1800" b="0">
              <a:latin typeface="Calibri" pitchFamily="34" charset="0"/>
            </a:endParaRPr>
          </a:p>
        </p:txBody>
      </p:sp>
    </p:spTree>
    <p:extLst>
      <p:ext uri="{BB962C8B-B14F-4D97-AF65-F5344CB8AC3E}">
        <p14:creationId xmlns:p14="http://schemas.microsoft.com/office/powerpoint/2010/main" val="312300005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880394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pic>
        <p:nvPicPr>
          <p:cNvPr id="3074" name="Picture 2" descr="E:\文语\1\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 y="-21431"/>
            <a:ext cx="9220200" cy="5186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732127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2239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6" r:id="rId3"/>
    <p:sldLayoutId id="2147483657" r:id="rId4"/>
    <p:sldLayoutId id="2147483658" r:id="rId5"/>
    <p:sldLayoutId id="2147483654" r:id="rId6"/>
    <p:sldLayoutId id="2147483653" r:id="rId7"/>
    <p:sldLayoutId id="2147483652" r:id="rId8"/>
    <p:sldLayoutId id="2147483655" r:id="rId9"/>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13.xml"/><Relationship Id="rId7" Type="http://schemas.openxmlformats.org/officeDocument/2006/relationships/slide" Target="slide30.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7.xml"/><Relationship Id="rId5" Type="http://schemas.openxmlformats.org/officeDocument/2006/relationships/slide" Target="slide18.xml"/><Relationship Id="rId4" Type="http://schemas.openxmlformats.org/officeDocument/2006/relationships/slide" Target="slide16.xml"/></Relationships>
</file>

<file path=ppt/slides/_rels/slide11.xml.rels><?xml version="1.0" encoding="UTF-8" standalone="yes"?>
<Relationships xmlns="http://schemas.openxmlformats.org/package/2006/relationships"><Relationship Id="rId3" Type="http://schemas.openxmlformats.org/officeDocument/2006/relationships/slide" Target="slide13.xml"/><Relationship Id="rId7" Type="http://schemas.openxmlformats.org/officeDocument/2006/relationships/slide" Target="slide30.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7.xml"/><Relationship Id="rId5" Type="http://schemas.openxmlformats.org/officeDocument/2006/relationships/slide" Target="slide18.xml"/><Relationship Id="rId4" Type="http://schemas.openxmlformats.org/officeDocument/2006/relationships/slide" Target="slide16.xml"/></Relationships>
</file>

<file path=ppt/slides/_rels/slide12.xml.rels><?xml version="1.0" encoding="UTF-8" standalone="yes"?>
<Relationships xmlns="http://schemas.openxmlformats.org/package/2006/relationships"><Relationship Id="rId3" Type="http://schemas.openxmlformats.org/officeDocument/2006/relationships/slide" Target="slide13.xml"/><Relationship Id="rId7" Type="http://schemas.openxmlformats.org/officeDocument/2006/relationships/slide" Target="slide30.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7.xml"/><Relationship Id="rId5" Type="http://schemas.openxmlformats.org/officeDocument/2006/relationships/slide" Target="slide18.xml"/><Relationship Id="rId4" Type="http://schemas.openxmlformats.org/officeDocument/2006/relationships/slide" Target="slide16.xml"/></Relationships>
</file>

<file path=ppt/slides/_rels/slide13.xml.rels><?xml version="1.0" encoding="UTF-8" standalone="yes"?>
<Relationships xmlns="http://schemas.openxmlformats.org/package/2006/relationships"><Relationship Id="rId3" Type="http://schemas.openxmlformats.org/officeDocument/2006/relationships/slide" Target="slide13.xml"/><Relationship Id="rId7" Type="http://schemas.openxmlformats.org/officeDocument/2006/relationships/slide" Target="slide30.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7.xml"/><Relationship Id="rId5" Type="http://schemas.openxmlformats.org/officeDocument/2006/relationships/slide" Target="slide18.xml"/><Relationship Id="rId4" Type="http://schemas.openxmlformats.org/officeDocument/2006/relationships/slide" Target="slide16.xml"/></Relationships>
</file>

<file path=ppt/slides/_rels/slide14.xml.rels><?xml version="1.0" encoding="UTF-8" standalone="yes"?>
<Relationships xmlns="http://schemas.openxmlformats.org/package/2006/relationships"><Relationship Id="rId3" Type="http://schemas.openxmlformats.org/officeDocument/2006/relationships/slide" Target="slide13.xml"/><Relationship Id="rId7" Type="http://schemas.openxmlformats.org/officeDocument/2006/relationships/slide" Target="slide30.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7.xml"/><Relationship Id="rId5" Type="http://schemas.openxmlformats.org/officeDocument/2006/relationships/slide" Target="slide18.xml"/><Relationship Id="rId4" Type="http://schemas.openxmlformats.org/officeDocument/2006/relationships/slide" Target="slide16.xml"/></Relationships>
</file>

<file path=ppt/slides/_rels/slide15.xml.rels><?xml version="1.0" encoding="UTF-8" standalone="yes"?>
<Relationships xmlns="http://schemas.openxmlformats.org/package/2006/relationships"><Relationship Id="rId3" Type="http://schemas.openxmlformats.org/officeDocument/2006/relationships/slide" Target="slide13.xml"/><Relationship Id="rId7" Type="http://schemas.openxmlformats.org/officeDocument/2006/relationships/slide" Target="slide30.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7.xml"/><Relationship Id="rId5" Type="http://schemas.openxmlformats.org/officeDocument/2006/relationships/slide" Target="slide18.xml"/><Relationship Id="rId4" Type="http://schemas.openxmlformats.org/officeDocument/2006/relationships/slide" Target="slide16.xml"/></Relationships>
</file>

<file path=ppt/slides/_rels/slide16.xml.rels><?xml version="1.0" encoding="UTF-8" standalone="yes"?>
<Relationships xmlns="http://schemas.openxmlformats.org/package/2006/relationships"><Relationship Id="rId3" Type="http://schemas.openxmlformats.org/officeDocument/2006/relationships/slide" Target="slide13.xml"/><Relationship Id="rId7" Type="http://schemas.openxmlformats.org/officeDocument/2006/relationships/slide" Target="slide30.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7.xml"/><Relationship Id="rId5" Type="http://schemas.openxmlformats.org/officeDocument/2006/relationships/slide" Target="slide18.xml"/><Relationship Id="rId4" Type="http://schemas.openxmlformats.org/officeDocument/2006/relationships/slide" Target="slide16.xml"/></Relationships>
</file>

<file path=ppt/slides/_rels/slide17.xml.rels><?xml version="1.0" encoding="UTF-8" standalone="yes"?>
<Relationships xmlns="http://schemas.openxmlformats.org/package/2006/relationships"><Relationship Id="rId3" Type="http://schemas.openxmlformats.org/officeDocument/2006/relationships/slide" Target="slide13.xml"/><Relationship Id="rId7" Type="http://schemas.openxmlformats.org/officeDocument/2006/relationships/slide" Target="slide30.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7.xml"/><Relationship Id="rId5" Type="http://schemas.openxmlformats.org/officeDocument/2006/relationships/slide" Target="slide18.xml"/><Relationship Id="rId4" Type="http://schemas.openxmlformats.org/officeDocument/2006/relationships/slide" Target="slide16.xml"/></Relationships>
</file>

<file path=ppt/slides/_rels/slide18.xml.rels><?xml version="1.0" encoding="UTF-8" standalone="yes"?>
<Relationships xmlns="http://schemas.openxmlformats.org/package/2006/relationships"><Relationship Id="rId3" Type="http://schemas.openxmlformats.org/officeDocument/2006/relationships/slide" Target="slide13.xml"/><Relationship Id="rId7" Type="http://schemas.openxmlformats.org/officeDocument/2006/relationships/slide" Target="slide30.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7.xml"/><Relationship Id="rId5" Type="http://schemas.openxmlformats.org/officeDocument/2006/relationships/slide" Target="slide18.xml"/><Relationship Id="rId4" Type="http://schemas.openxmlformats.org/officeDocument/2006/relationships/slide" Target="slide16.xml"/></Relationships>
</file>

<file path=ppt/slides/_rels/slide19.xml.rels><?xml version="1.0" encoding="UTF-8" standalone="yes"?>
<Relationships xmlns="http://schemas.openxmlformats.org/package/2006/relationships"><Relationship Id="rId3" Type="http://schemas.openxmlformats.org/officeDocument/2006/relationships/slide" Target="slide13.xml"/><Relationship Id="rId7" Type="http://schemas.openxmlformats.org/officeDocument/2006/relationships/slide" Target="slide30.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7.xml"/><Relationship Id="rId5" Type="http://schemas.openxmlformats.org/officeDocument/2006/relationships/slide" Target="slide18.xml"/><Relationship Id="rId4" Type="http://schemas.openxmlformats.org/officeDocument/2006/relationships/slide" Target="slide16.xml"/></Relationships>
</file>

<file path=ppt/slides/_rels/slide2.xml.rels><?xml version="1.0" encoding="UTF-8" standalone="yes"?>
<Relationships xmlns="http://schemas.openxmlformats.org/package/2006/relationships"><Relationship Id="rId3" Type="http://schemas.openxmlformats.org/officeDocument/2006/relationships/slide" Target="slide13.xml"/><Relationship Id="rId7" Type="http://schemas.openxmlformats.org/officeDocument/2006/relationships/slide" Target="slide30.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7.xml"/><Relationship Id="rId5" Type="http://schemas.openxmlformats.org/officeDocument/2006/relationships/slide" Target="slide18.xml"/><Relationship Id="rId4" Type="http://schemas.openxmlformats.org/officeDocument/2006/relationships/slide" Target="slide16.xml"/></Relationships>
</file>

<file path=ppt/slides/_rels/slide20.xml.rels><?xml version="1.0" encoding="UTF-8" standalone="yes"?>
<Relationships xmlns="http://schemas.openxmlformats.org/package/2006/relationships"><Relationship Id="rId3" Type="http://schemas.openxmlformats.org/officeDocument/2006/relationships/slide" Target="slide13.xml"/><Relationship Id="rId7" Type="http://schemas.openxmlformats.org/officeDocument/2006/relationships/slide" Target="slide30.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7.xml"/><Relationship Id="rId5" Type="http://schemas.openxmlformats.org/officeDocument/2006/relationships/slide" Target="slide18.xml"/><Relationship Id="rId4" Type="http://schemas.openxmlformats.org/officeDocument/2006/relationships/slide" Target="slide16.xml"/></Relationships>
</file>

<file path=ppt/slides/_rels/slide21.xml.rels><?xml version="1.0" encoding="UTF-8" standalone="yes"?>
<Relationships xmlns="http://schemas.openxmlformats.org/package/2006/relationships"><Relationship Id="rId3" Type="http://schemas.openxmlformats.org/officeDocument/2006/relationships/slide" Target="slide13.xml"/><Relationship Id="rId7" Type="http://schemas.openxmlformats.org/officeDocument/2006/relationships/slide" Target="slide30.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7.xml"/><Relationship Id="rId5" Type="http://schemas.openxmlformats.org/officeDocument/2006/relationships/slide" Target="slide18.xml"/><Relationship Id="rId4" Type="http://schemas.openxmlformats.org/officeDocument/2006/relationships/slide" Target="slide16.xml"/></Relationships>
</file>

<file path=ppt/slides/_rels/slide22.xml.rels><?xml version="1.0" encoding="UTF-8" standalone="yes"?>
<Relationships xmlns="http://schemas.openxmlformats.org/package/2006/relationships"><Relationship Id="rId3" Type="http://schemas.openxmlformats.org/officeDocument/2006/relationships/slide" Target="slide13.xml"/><Relationship Id="rId7" Type="http://schemas.openxmlformats.org/officeDocument/2006/relationships/slide" Target="slide30.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7.xml"/><Relationship Id="rId5" Type="http://schemas.openxmlformats.org/officeDocument/2006/relationships/slide" Target="slide18.xml"/><Relationship Id="rId4" Type="http://schemas.openxmlformats.org/officeDocument/2006/relationships/slide" Target="slide16.xml"/></Relationships>
</file>

<file path=ppt/slides/_rels/slide23.xml.rels><?xml version="1.0" encoding="UTF-8" standalone="yes"?>
<Relationships xmlns="http://schemas.openxmlformats.org/package/2006/relationships"><Relationship Id="rId3" Type="http://schemas.openxmlformats.org/officeDocument/2006/relationships/slide" Target="slide13.xml"/><Relationship Id="rId7" Type="http://schemas.openxmlformats.org/officeDocument/2006/relationships/slide" Target="slide30.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7.xml"/><Relationship Id="rId5" Type="http://schemas.openxmlformats.org/officeDocument/2006/relationships/slide" Target="slide18.xml"/><Relationship Id="rId4" Type="http://schemas.openxmlformats.org/officeDocument/2006/relationships/slide" Target="slide16.xml"/></Relationships>
</file>

<file path=ppt/slides/_rels/slide24.xml.rels><?xml version="1.0" encoding="UTF-8" standalone="yes"?>
<Relationships xmlns="http://schemas.openxmlformats.org/package/2006/relationships"><Relationship Id="rId3" Type="http://schemas.openxmlformats.org/officeDocument/2006/relationships/slide" Target="slide13.xml"/><Relationship Id="rId7" Type="http://schemas.openxmlformats.org/officeDocument/2006/relationships/slide" Target="slide30.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7.xml"/><Relationship Id="rId5" Type="http://schemas.openxmlformats.org/officeDocument/2006/relationships/slide" Target="slide18.xml"/><Relationship Id="rId4" Type="http://schemas.openxmlformats.org/officeDocument/2006/relationships/slide" Target="slide16.xml"/></Relationships>
</file>

<file path=ppt/slides/_rels/slide25.xml.rels><?xml version="1.0" encoding="UTF-8" standalone="yes"?>
<Relationships xmlns="http://schemas.openxmlformats.org/package/2006/relationships"><Relationship Id="rId3" Type="http://schemas.openxmlformats.org/officeDocument/2006/relationships/slide" Target="slide13.xml"/><Relationship Id="rId7" Type="http://schemas.openxmlformats.org/officeDocument/2006/relationships/slide" Target="slide30.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7.xml"/><Relationship Id="rId5" Type="http://schemas.openxmlformats.org/officeDocument/2006/relationships/slide" Target="slide18.xml"/><Relationship Id="rId4" Type="http://schemas.openxmlformats.org/officeDocument/2006/relationships/slide" Target="slide16.xml"/></Relationships>
</file>

<file path=ppt/slides/_rels/slide26.xml.rels><?xml version="1.0" encoding="UTF-8" standalone="yes"?>
<Relationships xmlns="http://schemas.openxmlformats.org/package/2006/relationships"><Relationship Id="rId3" Type="http://schemas.openxmlformats.org/officeDocument/2006/relationships/slide" Target="slide13.xml"/><Relationship Id="rId7" Type="http://schemas.openxmlformats.org/officeDocument/2006/relationships/slide" Target="slide30.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7.xml"/><Relationship Id="rId5" Type="http://schemas.openxmlformats.org/officeDocument/2006/relationships/slide" Target="slide18.xml"/><Relationship Id="rId4" Type="http://schemas.openxmlformats.org/officeDocument/2006/relationships/slide" Target="slide16.xml"/></Relationships>
</file>

<file path=ppt/slides/_rels/slide27.xml.rels><?xml version="1.0" encoding="UTF-8" standalone="yes"?>
<Relationships xmlns="http://schemas.openxmlformats.org/package/2006/relationships"><Relationship Id="rId3" Type="http://schemas.openxmlformats.org/officeDocument/2006/relationships/slide" Target="slide13.xml"/><Relationship Id="rId7" Type="http://schemas.openxmlformats.org/officeDocument/2006/relationships/slide" Target="slide30.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7.xml"/><Relationship Id="rId5" Type="http://schemas.openxmlformats.org/officeDocument/2006/relationships/slide" Target="slide18.xml"/><Relationship Id="rId4" Type="http://schemas.openxmlformats.org/officeDocument/2006/relationships/slide" Target="slide16.xml"/></Relationships>
</file>

<file path=ppt/slides/_rels/slide28.xml.rels><?xml version="1.0" encoding="UTF-8" standalone="yes"?>
<Relationships xmlns="http://schemas.openxmlformats.org/package/2006/relationships"><Relationship Id="rId3" Type="http://schemas.openxmlformats.org/officeDocument/2006/relationships/slide" Target="slide13.xml"/><Relationship Id="rId7" Type="http://schemas.openxmlformats.org/officeDocument/2006/relationships/slide" Target="slide30.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7.xml"/><Relationship Id="rId5" Type="http://schemas.openxmlformats.org/officeDocument/2006/relationships/slide" Target="slide18.xml"/><Relationship Id="rId4" Type="http://schemas.openxmlformats.org/officeDocument/2006/relationships/slide" Target="slide16.xml"/></Relationships>
</file>

<file path=ppt/slides/_rels/slide29.xml.rels><?xml version="1.0" encoding="UTF-8" standalone="yes"?>
<Relationships xmlns="http://schemas.openxmlformats.org/package/2006/relationships"><Relationship Id="rId3" Type="http://schemas.openxmlformats.org/officeDocument/2006/relationships/slide" Target="slide13.xml"/><Relationship Id="rId7" Type="http://schemas.openxmlformats.org/officeDocument/2006/relationships/slide" Target="slide30.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7.xml"/><Relationship Id="rId5" Type="http://schemas.openxmlformats.org/officeDocument/2006/relationships/slide" Target="slide18.xml"/><Relationship Id="rId4" Type="http://schemas.openxmlformats.org/officeDocument/2006/relationships/slide" Target="slide16.xml"/></Relationships>
</file>

<file path=ppt/slides/_rels/slide3.xml.rels><?xml version="1.0" encoding="UTF-8" standalone="yes"?>
<Relationships xmlns="http://schemas.openxmlformats.org/package/2006/relationships"><Relationship Id="rId3" Type="http://schemas.openxmlformats.org/officeDocument/2006/relationships/slide" Target="slide13.xml"/><Relationship Id="rId7" Type="http://schemas.openxmlformats.org/officeDocument/2006/relationships/slide" Target="slide30.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7.xml"/><Relationship Id="rId5" Type="http://schemas.openxmlformats.org/officeDocument/2006/relationships/slide" Target="slide18.xml"/><Relationship Id="rId4" Type="http://schemas.openxmlformats.org/officeDocument/2006/relationships/slide" Target="slide16.xml"/></Relationships>
</file>

<file path=ppt/slides/_rels/slide30.xml.rels><?xml version="1.0" encoding="UTF-8" standalone="yes"?>
<Relationships xmlns="http://schemas.openxmlformats.org/package/2006/relationships"><Relationship Id="rId3" Type="http://schemas.openxmlformats.org/officeDocument/2006/relationships/slide" Target="slide13.xml"/><Relationship Id="rId7" Type="http://schemas.openxmlformats.org/officeDocument/2006/relationships/slide" Target="slide30.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7.xml"/><Relationship Id="rId5" Type="http://schemas.openxmlformats.org/officeDocument/2006/relationships/slide" Target="slide18.xml"/><Relationship Id="rId4" Type="http://schemas.openxmlformats.org/officeDocument/2006/relationships/slide" Target="slide16.xml"/></Relationships>
</file>

<file path=ppt/slides/_rels/slide31.xml.rels><?xml version="1.0" encoding="UTF-8" standalone="yes"?>
<Relationships xmlns="http://schemas.openxmlformats.org/package/2006/relationships"><Relationship Id="rId3" Type="http://schemas.openxmlformats.org/officeDocument/2006/relationships/slide" Target="slide13.xml"/><Relationship Id="rId7" Type="http://schemas.openxmlformats.org/officeDocument/2006/relationships/slide" Target="slide30.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7.xml"/><Relationship Id="rId5" Type="http://schemas.openxmlformats.org/officeDocument/2006/relationships/slide" Target="slide18.xml"/><Relationship Id="rId4" Type="http://schemas.openxmlformats.org/officeDocument/2006/relationships/slide" Target="slide16.xml"/></Relationships>
</file>

<file path=ppt/slides/_rels/slide32.xml.rels><?xml version="1.0" encoding="UTF-8" standalone="yes"?>
<Relationships xmlns="http://schemas.openxmlformats.org/package/2006/relationships"><Relationship Id="rId3" Type="http://schemas.openxmlformats.org/officeDocument/2006/relationships/slide" Target="slide13.xml"/><Relationship Id="rId7" Type="http://schemas.openxmlformats.org/officeDocument/2006/relationships/slide" Target="slide30.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7.xml"/><Relationship Id="rId5" Type="http://schemas.openxmlformats.org/officeDocument/2006/relationships/slide" Target="slide18.xml"/><Relationship Id="rId4" Type="http://schemas.openxmlformats.org/officeDocument/2006/relationships/slide" Target="slide1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slide" Target="slide13.xml"/><Relationship Id="rId7" Type="http://schemas.openxmlformats.org/officeDocument/2006/relationships/slide" Target="slide30.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7.xml"/><Relationship Id="rId5" Type="http://schemas.openxmlformats.org/officeDocument/2006/relationships/slide" Target="slide18.xml"/><Relationship Id="rId4" Type="http://schemas.openxmlformats.org/officeDocument/2006/relationships/slide" Target="slide16.xml"/></Relationships>
</file>

<file path=ppt/slides/_rels/slide5.xml.rels><?xml version="1.0" encoding="UTF-8" standalone="yes"?>
<Relationships xmlns="http://schemas.openxmlformats.org/package/2006/relationships"><Relationship Id="rId3" Type="http://schemas.openxmlformats.org/officeDocument/2006/relationships/slide" Target="slide13.xml"/><Relationship Id="rId7" Type="http://schemas.openxmlformats.org/officeDocument/2006/relationships/slide" Target="slide30.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7.xml"/><Relationship Id="rId5" Type="http://schemas.openxmlformats.org/officeDocument/2006/relationships/slide" Target="slide18.xml"/><Relationship Id="rId4" Type="http://schemas.openxmlformats.org/officeDocument/2006/relationships/slide" Target="slide16.xml"/></Relationships>
</file>

<file path=ppt/slides/_rels/slide6.xml.rels><?xml version="1.0" encoding="UTF-8" standalone="yes"?>
<Relationships xmlns="http://schemas.openxmlformats.org/package/2006/relationships"><Relationship Id="rId3" Type="http://schemas.openxmlformats.org/officeDocument/2006/relationships/slide" Target="slide13.xml"/><Relationship Id="rId7" Type="http://schemas.openxmlformats.org/officeDocument/2006/relationships/slide" Target="slide30.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7.xml"/><Relationship Id="rId5" Type="http://schemas.openxmlformats.org/officeDocument/2006/relationships/slide" Target="slide18.xml"/><Relationship Id="rId4" Type="http://schemas.openxmlformats.org/officeDocument/2006/relationships/slide" Target="slide16.xml"/></Relationships>
</file>

<file path=ppt/slides/_rels/slide7.xml.rels><?xml version="1.0" encoding="UTF-8" standalone="yes"?>
<Relationships xmlns="http://schemas.openxmlformats.org/package/2006/relationships"><Relationship Id="rId3" Type="http://schemas.openxmlformats.org/officeDocument/2006/relationships/slide" Target="slide13.xml"/><Relationship Id="rId7" Type="http://schemas.openxmlformats.org/officeDocument/2006/relationships/slide" Target="slide30.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7.xml"/><Relationship Id="rId5" Type="http://schemas.openxmlformats.org/officeDocument/2006/relationships/slide" Target="slide18.xml"/><Relationship Id="rId4" Type="http://schemas.openxmlformats.org/officeDocument/2006/relationships/slide" Target="slide16.xml"/></Relationships>
</file>

<file path=ppt/slides/_rels/slide8.xml.rels><?xml version="1.0" encoding="UTF-8" standalone="yes"?>
<Relationships xmlns="http://schemas.openxmlformats.org/package/2006/relationships"><Relationship Id="rId3" Type="http://schemas.openxmlformats.org/officeDocument/2006/relationships/slide" Target="slide13.xml"/><Relationship Id="rId7" Type="http://schemas.openxmlformats.org/officeDocument/2006/relationships/slide" Target="slide30.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7.xml"/><Relationship Id="rId5" Type="http://schemas.openxmlformats.org/officeDocument/2006/relationships/slide" Target="slide18.xml"/><Relationship Id="rId4" Type="http://schemas.openxmlformats.org/officeDocument/2006/relationships/slide" Target="slide16.xml"/></Relationships>
</file>

<file path=ppt/slides/_rels/slide9.xml.rels><?xml version="1.0" encoding="UTF-8" standalone="yes"?>
<Relationships xmlns="http://schemas.openxmlformats.org/package/2006/relationships"><Relationship Id="rId3" Type="http://schemas.openxmlformats.org/officeDocument/2006/relationships/slide" Target="slide13.xml"/><Relationship Id="rId7" Type="http://schemas.openxmlformats.org/officeDocument/2006/relationships/slide" Target="slide30.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7.xml"/><Relationship Id="rId5" Type="http://schemas.openxmlformats.org/officeDocument/2006/relationships/slide" Target="slide18.xml"/><Relationship Id="rId4" Type="http://schemas.openxmlformats.org/officeDocument/2006/relationships/slide" Target="slide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19453" y="2170182"/>
            <a:ext cx="5740675" cy="1110047"/>
          </a:xfrm>
          <a:prstGeom prst="rect">
            <a:avLst/>
          </a:prstGeom>
          <a:noFill/>
        </p:spPr>
        <p:txBody>
          <a:bodyPr wrap="none" rtlCol="0">
            <a:spAutoFit/>
          </a:bodyPr>
          <a:lstStyle/>
          <a:p>
            <a:pPr algn="ctr">
              <a:lnSpc>
                <a:spcPct val="150000"/>
              </a:lnSpc>
            </a:pPr>
            <a:r>
              <a:rPr lang="zh-CN" altLang="en-US" sz="5000" b="1" dirty="0">
                <a:solidFill>
                  <a:srgbClr val="FF1111"/>
                </a:solidFill>
                <a:latin typeface="Times New Roman" pitchFamily="18" charset="0"/>
                <a:ea typeface="微软雅黑" pitchFamily="34" charset="-122"/>
                <a:cs typeface="Times New Roman" pitchFamily="18" charset="0"/>
              </a:rPr>
              <a:t>考点综合提升练</a:t>
            </a:r>
            <a:r>
              <a:rPr lang="en-US" altLang="zh-CN" sz="5000" b="1" dirty="0">
                <a:solidFill>
                  <a:srgbClr val="FF1111"/>
                </a:solidFill>
                <a:latin typeface="Times New Roman" pitchFamily="18" charset="0"/>
                <a:ea typeface="微软雅黑" pitchFamily="34" charset="-122"/>
                <a:cs typeface="Times New Roman" pitchFamily="18" charset="0"/>
              </a:rPr>
              <a:t>(</a:t>
            </a:r>
            <a:r>
              <a:rPr lang="zh-CN" altLang="en-US" sz="5000" b="1" dirty="0">
                <a:solidFill>
                  <a:srgbClr val="FF1111"/>
                </a:solidFill>
                <a:latin typeface="Times New Roman" pitchFamily="18" charset="0"/>
                <a:ea typeface="微软雅黑" pitchFamily="34" charset="-122"/>
                <a:cs typeface="Times New Roman" pitchFamily="18" charset="0"/>
              </a:rPr>
              <a:t>三</a:t>
            </a:r>
            <a:r>
              <a:rPr lang="en-US" altLang="zh-CN" sz="5000" b="1" dirty="0">
                <a:solidFill>
                  <a:srgbClr val="FF1111"/>
                </a:solidFill>
                <a:latin typeface="Times New Roman" pitchFamily="18" charset="0"/>
                <a:ea typeface="微软雅黑" pitchFamily="34" charset="-122"/>
                <a:cs typeface="Times New Roman" pitchFamily="18" charset="0"/>
              </a:rPr>
              <a:t>)</a:t>
            </a:r>
          </a:p>
        </p:txBody>
      </p:sp>
      <p:sp>
        <p:nvSpPr>
          <p:cNvPr id="3" name="TextBox 2"/>
          <p:cNvSpPr txBox="1"/>
          <p:nvPr/>
        </p:nvSpPr>
        <p:spPr>
          <a:xfrm>
            <a:off x="2627784" y="1646694"/>
            <a:ext cx="1723549" cy="46166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400" b="1" dirty="0">
                <a:solidFill>
                  <a:schemeClr val="bg1">
                    <a:lumMod val="50000"/>
                  </a:schemeClr>
                </a:solidFill>
                <a:latin typeface="Times New Roman" pitchFamily="18" charset="0"/>
                <a:ea typeface="微软雅黑" pitchFamily="34" charset="-122"/>
                <a:cs typeface="Times New Roman" pitchFamily="18" charset="0"/>
              </a:rPr>
              <a:t>练出高分　</a:t>
            </a:r>
          </a:p>
        </p:txBody>
      </p:sp>
    </p:spTree>
    <p:extLst>
      <p:ext uri="{BB962C8B-B14F-4D97-AF65-F5344CB8AC3E}">
        <p14:creationId xmlns:p14="http://schemas.microsoft.com/office/powerpoint/2010/main" val="40513586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0" name="表格 29"/>
          <p:cNvGraphicFramePr>
            <a:graphicFrameLocks noGrp="1"/>
          </p:cNvGraphicFramePr>
          <p:nvPr>
            <p:extLst>
              <p:ext uri="{D42A27DB-BD31-4B8C-83A1-F6EECF244321}">
                <p14:modId xmlns:p14="http://schemas.microsoft.com/office/powerpoint/2010/main" val="1290084274"/>
              </p:ext>
            </p:extLst>
          </p:nvPr>
        </p:nvGraphicFramePr>
        <p:xfrm>
          <a:off x="381908" y="85780"/>
          <a:ext cx="8654586" cy="335280"/>
        </p:xfrm>
        <a:graphic>
          <a:graphicData uri="http://schemas.openxmlformats.org/drawingml/2006/table">
            <a:tbl>
              <a:tblPr firstRow="1" bandRow="1">
                <a:tableStyleId>{5C22544A-7EE6-4342-B048-85BDC9FD1C3A}</a:tableStyleId>
              </a:tblPr>
              <a:tblGrid>
                <a:gridCol w="1442431"/>
                <a:gridCol w="1442431"/>
                <a:gridCol w="1442431"/>
                <a:gridCol w="1442431"/>
                <a:gridCol w="1442431"/>
                <a:gridCol w="1442431"/>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TextBox 34">
            <a:hlinkClick r:id="rId2" action="ppaction://hlinksldjump"/>
          </p:cNvPr>
          <p:cNvSpPr txBox="1"/>
          <p:nvPr/>
        </p:nvSpPr>
        <p:spPr>
          <a:xfrm>
            <a:off x="389988" y="80576"/>
            <a:ext cx="1431546"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36" name="TextBox 35">
            <a:hlinkClick r:id="rId3" action="ppaction://hlinksldjump"/>
          </p:cNvPr>
          <p:cNvSpPr txBox="1"/>
          <p:nvPr/>
        </p:nvSpPr>
        <p:spPr>
          <a:xfrm>
            <a:off x="1829946" y="82094"/>
            <a:ext cx="1433897" cy="338554"/>
          </a:xfrm>
          <a:prstGeom prst="rect">
            <a:avLst/>
          </a:prstGeom>
          <a:noFill/>
        </p:spPr>
        <p:txBody>
          <a:bodyPr wrap="squar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37" name="TextBox 36">
            <a:hlinkClick r:id="rId4" action="ppaction://hlinksldjump"/>
          </p:cNvPr>
          <p:cNvSpPr txBox="1"/>
          <p:nvPr/>
        </p:nvSpPr>
        <p:spPr>
          <a:xfrm>
            <a:off x="3278461" y="81950"/>
            <a:ext cx="1437555"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38" name="TextBox 37">
            <a:hlinkClick r:id="rId5" action="ppaction://hlinksldjump"/>
          </p:cNvPr>
          <p:cNvSpPr txBox="1"/>
          <p:nvPr/>
        </p:nvSpPr>
        <p:spPr>
          <a:xfrm>
            <a:off x="4708905" y="81950"/>
            <a:ext cx="143640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9" name="TextBox 38">
            <a:hlinkClick r:id="rId6" action="ppaction://hlinksldjump"/>
          </p:cNvPr>
          <p:cNvSpPr txBox="1"/>
          <p:nvPr/>
        </p:nvSpPr>
        <p:spPr>
          <a:xfrm>
            <a:off x="6167480" y="81950"/>
            <a:ext cx="142218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40" name="TextBox 39">
            <a:hlinkClick r:id="rId7" action="ppaction://hlinksldjump"/>
          </p:cNvPr>
          <p:cNvSpPr txBox="1"/>
          <p:nvPr/>
        </p:nvSpPr>
        <p:spPr>
          <a:xfrm>
            <a:off x="7608142" y="81950"/>
            <a:ext cx="142817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21" name="矩形 20"/>
          <p:cNvSpPr/>
          <p:nvPr/>
        </p:nvSpPr>
        <p:spPr>
          <a:xfrm>
            <a:off x="201899" y="544478"/>
            <a:ext cx="8770682" cy="4573560"/>
          </a:xfrm>
          <a:prstGeom prst="rect">
            <a:avLst/>
          </a:prstGeom>
        </p:spPr>
        <p:txBody>
          <a:bodyPr>
            <a:spAutoFit/>
          </a:bodyPr>
          <a:lstStyle/>
          <a:p>
            <a:pPr algn="just">
              <a:lnSpc>
                <a:spcPct val="14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下列有关</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表人流行词语的特点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的理解，符合原文意思的一项是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smtClean="0">
                <a:latin typeface="Times New Roman"/>
                <a:ea typeface="华文细黑"/>
                <a:cs typeface="Courier New"/>
              </a:rPr>
              <a:t>)</a:t>
            </a:r>
            <a:endParaRPr lang="en-US" altLang="zh-CN" sz="1050" kern="100" dirty="0" smtClean="0">
              <a:latin typeface="宋体"/>
              <a:cs typeface="Courier New"/>
            </a:endParaRPr>
          </a:p>
          <a:p>
            <a:pPr algn="just">
              <a:lnSpc>
                <a:spcPct val="140000"/>
              </a:lnSpc>
              <a:spcAft>
                <a:spcPts val="0"/>
              </a:spcAft>
            </a:pPr>
            <a:r>
              <a:rPr lang="en-US" altLang="zh-CN" sz="2600" kern="100" dirty="0" smtClean="0">
                <a:latin typeface="Times New Roman"/>
                <a:ea typeface="华文细黑"/>
                <a:cs typeface="Courier New"/>
              </a:rPr>
              <a:t>A</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表人新词语是指在汉语新词语中，由表人的语素构成的</a:t>
            </a:r>
            <a:r>
              <a:rPr lang="zh-CN" altLang="zh-CN" sz="2600" kern="100" dirty="0" smtClean="0">
                <a:latin typeface="Times New Roman"/>
                <a:ea typeface="华文细黑"/>
                <a:cs typeface="Times New Roman"/>
              </a:rPr>
              <a:t>新</a:t>
            </a:r>
            <a:endParaRPr lang="en-US" altLang="zh-CN" sz="2600" kern="100" dirty="0" smtClean="0">
              <a:latin typeface="Times New Roman"/>
              <a:ea typeface="华文细黑"/>
              <a:cs typeface="Times New Roman"/>
            </a:endParaRPr>
          </a:p>
          <a:p>
            <a:pPr algn="just">
              <a:lnSpc>
                <a:spcPct val="14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词语</a:t>
            </a:r>
            <a:r>
              <a:rPr lang="zh-CN" altLang="zh-CN" sz="2600" kern="100" dirty="0">
                <a:latin typeface="Times New Roman"/>
                <a:ea typeface="华文细黑"/>
                <a:cs typeface="Times New Roman"/>
              </a:rPr>
              <a:t>，表示具有某一共同特征的一类人，如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老王、小张</a:t>
            </a:r>
            <a:r>
              <a:rPr lang="en-US" altLang="zh-CN" sz="2600" kern="100" dirty="0" smtClean="0">
                <a:latin typeface="宋体"/>
                <a:ea typeface="华文细黑"/>
                <a:cs typeface="Times New Roman"/>
              </a:rPr>
              <a:t>”</a:t>
            </a:r>
          </a:p>
          <a:p>
            <a:pPr algn="just">
              <a:lnSpc>
                <a:spcPct val="140000"/>
              </a:lnSpc>
              <a:spcAft>
                <a:spcPts val="0"/>
              </a:spcAft>
            </a:pPr>
            <a:r>
              <a:rPr lang="en-US" altLang="zh-CN" sz="2600" kern="100" dirty="0">
                <a:latin typeface="宋体"/>
                <a:ea typeface="华文细黑"/>
                <a:cs typeface="Times New Roman"/>
              </a:rPr>
              <a:t> </a:t>
            </a:r>
            <a:r>
              <a:rPr lang="zh-CN" altLang="zh-CN" sz="2600" kern="100" dirty="0" smtClean="0">
                <a:latin typeface="Times New Roman"/>
                <a:ea typeface="华文细黑"/>
                <a:cs typeface="Times New Roman"/>
              </a:rPr>
              <a:t>等。</a:t>
            </a:r>
            <a:endParaRPr lang="en-US" altLang="zh-CN" sz="1050" kern="100" dirty="0" smtClean="0">
              <a:latin typeface="宋体"/>
              <a:cs typeface="Courier New"/>
            </a:endParaRPr>
          </a:p>
          <a:p>
            <a:pPr algn="just">
              <a:lnSpc>
                <a:spcPct val="140000"/>
              </a:lnSpc>
              <a:spcAft>
                <a:spcPts val="0"/>
              </a:spcAft>
            </a:pPr>
            <a:r>
              <a:rPr lang="en-US" altLang="zh-CN" sz="2600" kern="100" dirty="0" smtClean="0">
                <a:latin typeface="Times New Roman"/>
                <a:ea typeface="华文细黑"/>
                <a:cs typeface="Courier New"/>
              </a:rPr>
              <a:t>B</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表人流行新词语折射了当前社会现实和大众心理诉求，</a:t>
            </a:r>
            <a:r>
              <a:rPr lang="zh-CN" altLang="zh-CN" sz="2600" kern="100" dirty="0" smtClean="0">
                <a:latin typeface="Times New Roman"/>
                <a:ea typeface="华文细黑"/>
                <a:cs typeface="Times New Roman"/>
              </a:rPr>
              <a:t>适</a:t>
            </a:r>
            <a:endParaRPr lang="en-US" altLang="zh-CN" sz="2600" kern="100" dirty="0" smtClean="0">
              <a:latin typeface="Times New Roman"/>
              <a:ea typeface="华文细黑"/>
              <a:cs typeface="Times New Roman"/>
            </a:endParaRPr>
          </a:p>
          <a:p>
            <a:pPr algn="just">
              <a:lnSpc>
                <a:spcPct val="14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应</a:t>
            </a:r>
            <a:r>
              <a:rPr lang="zh-CN" altLang="zh-CN" sz="2600" kern="100" dirty="0">
                <a:latin typeface="Times New Roman"/>
                <a:ea typeface="华文细黑"/>
                <a:cs typeface="Times New Roman"/>
              </a:rPr>
              <a:t>了当前社会指称各类人群精细化的需求，具有信息</a:t>
            </a:r>
            <a:r>
              <a:rPr lang="zh-CN" altLang="zh-CN" sz="2600" kern="100" dirty="0" smtClean="0">
                <a:latin typeface="Times New Roman"/>
                <a:ea typeface="华文细黑"/>
                <a:cs typeface="Times New Roman"/>
              </a:rPr>
              <a:t>浓缩</a:t>
            </a:r>
            <a:endParaRPr lang="en-US" altLang="zh-CN" sz="2600" kern="100" dirty="0" smtClean="0">
              <a:latin typeface="Times New Roman"/>
              <a:ea typeface="华文细黑"/>
              <a:cs typeface="Times New Roman"/>
            </a:endParaRPr>
          </a:p>
          <a:p>
            <a:pPr algn="just">
              <a:lnSpc>
                <a:spcPct val="14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化</a:t>
            </a:r>
            <a:r>
              <a:rPr lang="zh-CN" altLang="zh-CN" sz="2600" kern="100" dirty="0">
                <a:latin typeface="Times New Roman"/>
                <a:ea typeface="华文细黑"/>
                <a:cs typeface="Times New Roman"/>
              </a:rPr>
              <a:t>特点。</a:t>
            </a:r>
            <a:endParaRPr lang="zh-CN" altLang="zh-CN" sz="1050" kern="100" dirty="0">
              <a:effectLst/>
              <a:latin typeface="宋体"/>
              <a:cs typeface="Courier New"/>
            </a:endParaRPr>
          </a:p>
        </p:txBody>
      </p:sp>
    </p:spTree>
    <p:extLst>
      <p:ext uri="{BB962C8B-B14F-4D97-AF65-F5344CB8AC3E}">
        <p14:creationId xmlns:p14="http://schemas.microsoft.com/office/powerpoint/2010/main" val="29426168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0" name="表格 29"/>
          <p:cNvGraphicFramePr>
            <a:graphicFrameLocks noGrp="1"/>
          </p:cNvGraphicFramePr>
          <p:nvPr>
            <p:extLst>
              <p:ext uri="{D42A27DB-BD31-4B8C-83A1-F6EECF244321}">
                <p14:modId xmlns:p14="http://schemas.microsoft.com/office/powerpoint/2010/main" val="2038052274"/>
              </p:ext>
            </p:extLst>
          </p:nvPr>
        </p:nvGraphicFramePr>
        <p:xfrm>
          <a:off x="381908" y="85780"/>
          <a:ext cx="8654586" cy="335280"/>
        </p:xfrm>
        <a:graphic>
          <a:graphicData uri="http://schemas.openxmlformats.org/drawingml/2006/table">
            <a:tbl>
              <a:tblPr firstRow="1" bandRow="1">
                <a:tableStyleId>{5C22544A-7EE6-4342-B048-85BDC9FD1C3A}</a:tableStyleId>
              </a:tblPr>
              <a:tblGrid>
                <a:gridCol w="1442431"/>
                <a:gridCol w="1442431"/>
                <a:gridCol w="1442431"/>
                <a:gridCol w="1442431"/>
                <a:gridCol w="1442431"/>
                <a:gridCol w="1442431"/>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TextBox 34">
            <a:hlinkClick r:id="rId2" action="ppaction://hlinksldjump"/>
          </p:cNvPr>
          <p:cNvSpPr txBox="1"/>
          <p:nvPr/>
        </p:nvSpPr>
        <p:spPr>
          <a:xfrm>
            <a:off x="389988" y="80576"/>
            <a:ext cx="1431546"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36" name="TextBox 35">
            <a:hlinkClick r:id="rId3" action="ppaction://hlinksldjump"/>
          </p:cNvPr>
          <p:cNvSpPr txBox="1"/>
          <p:nvPr/>
        </p:nvSpPr>
        <p:spPr>
          <a:xfrm>
            <a:off x="1829946" y="82094"/>
            <a:ext cx="1433897" cy="338554"/>
          </a:xfrm>
          <a:prstGeom prst="rect">
            <a:avLst/>
          </a:prstGeom>
          <a:noFill/>
        </p:spPr>
        <p:txBody>
          <a:bodyPr wrap="squar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37" name="TextBox 36">
            <a:hlinkClick r:id="rId4" action="ppaction://hlinksldjump"/>
          </p:cNvPr>
          <p:cNvSpPr txBox="1"/>
          <p:nvPr/>
        </p:nvSpPr>
        <p:spPr>
          <a:xfrm>
            <a:off x="3278461" y="81950"/>
            <a:ext cx="1437555"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38" name="TextBox 37">
            <a:hlinkClick r:id="rId5" action="ppaction://hlinksldjump"/>
          </p:cNvPr>
          <p:cNvSpPr txBox="1"/>
          <p:nvPr/>
        </p:nvSpPr>
        <p:spPr>
          <a:xfrm>
            <a:off x="4708905" y="81950"/>
            <a:ext cx="143640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9" name="TextBox 38">
            <a:hlinkClick r:id="rId6" action="ppaction://hlinksldjump"/>
          </p:cNvPr>
          <p:cNvSpPr txBox="1"/>
          <p:nvPr/>
        </p:nvSpPr>
        <p:spPr>
          <a:xfrm>
            <a:off x="6167480" y="81950"/>
            <a:ext cx="142218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40" name="TextBox 39">
            <a:hlinkClick r:id="rId7" action="ppaction://hlinksldjump"/>
          </p:cNvPr>
          <p:cNvSpPr txBox="1"/>
          <p:nvPr/>
        </p:nvSpPr>
        <p:spPr>
          <a:xfrm>
            <a:off x="7608142" y="81950"/>
            <a:ext cx="142817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21" name="矩形 20"/>
          <p:cNvSpPr/>
          <p:nvPr/>
        </p:nvSpPr>
        <p:spPr>
          <a:xfrm>
            <a:off x="245318" y="574194"/>
            <a:ext cx="8683844" cy="3693319"/>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从语音特征角度，表人流行词语可以分为以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成群</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的</a:t>
            </a:r>
            <a:r>
              <a:rPr lang="en-US" altLang="zh-CN" sz="2600" kern="100" dirty="0" smtClean="0">
                <a:latin typeface="Times New Roman"/>
                <a:ea typeface="华文细黑"/>
                <a:cs typeface="Times New Roman"/>
              </a:rPr>
              <a:t>   </a:t>
            </a: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形式</a:t>
            </a:r>
            <a:r>
              <a:rPr lang="zh-CN" altLang="zh-CN" sz="2600" kern="100" dirty="0">
                <a:latin typeface="Times New Roman"/>
                <a:ea typeface="华文细黑"/>
                <a:cs typeface="Times New Roman"/>
              </a:rPr>
              <a:t>出现和以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单个词语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形式出现这两类。</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表人流行词语都具有浓厚的感情色彩和浓郁的时代</a:t>
            </a:r>
            <a:r>
              <a:rPr lang="zh-CN" altLang="zh-CN" sz="2600" kern="100" dirty="0" smtClean="0">
                <a:latin typeface="Times New Roman"/>
                <a:ea typeface="华文细黑"/>
                <a:cs typeface="Times New Roman"/>
              </a:rPr>
              <a:t>气息</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与</a:t>
            </a:r>
            <a:r>
              <a:rPr lang="zh-CN" altLang="zh-CN" sz="2600" kern="100" dirty="0">
                <a:latin typeface="Times New Roman"/>
                <a:ea typeface="华文细黑"/>
                <a:cs typeface="Times New Roman"/>
              </a:rPr>
              <a:t>时尚感，这是它们能够流行的原因</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由表人的语素构成的新词语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错，并非所有的都由表人的语素构成；后面举例错</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1220737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
                                            <p:txEl>
                                              <p:pRg st="4" end="4"/>
                                            </p:txEl>
                                          </p:spTgt>
                                        </p:tgtEl>
                                        <p:attrNameLst>
                                          <p:attrName>style.visibility</p:attrName>
                                        </p:attrNameLst>
                                      </p:cBhvr>
                                      <p:to>
                                        <p:strVal val="visible"/>
                                      </p:to>
                                    </p:set>
                                    <p:animEffect transition="in" filter="blinds(horizontal)">
                                      <p:cBhvr>
                                        <p:cTn id="7" dur="500"/>
                                        <p:tgtEl>
                                          <p:spTgt spid="2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0" name="表格 29"/>
          <p:cNvGraphicFramePr>
            <a:graphicFrameLocks noGrp="1"/>
          </p:cNvGraphicFramePr>
          <p:nvPr>
            <p:extLst>
              <p:ext uri="{D42A27DB-BD31-4B8C-83A1-F6EECF244321}">
                <p14:modId xmlns:p14="http://schemas.microsoft.com/office/powerpoint/2010/main" val="3833230746"/>
              </p:ext>
            </p:extLst>
          </p:nvPr>
        </p:nvGraphicFramePr>
        <p:xfrm>
          <a:off x="381908" y="85780"/>
          <a:ext cx="8654586" cy="335280"/>
        </p:xfrm>
        <a:graphic>
          <a:graphicData uri="http://schemas.openxmlformats.org/drawingml/2006/table">
            <a:tbl>
              <a:tblPr firstRow="1" bandRow="1">
                <a:tableStyleId>{5C22544A-7EE6-4342-B048-85BDC9FD1C3A}</a:tableStyleId>
              </a:tblPr>
              <a:tblGrid>
                <a:gridCol w="1442431"/>
                <a:gridCol w="1442431"/>
                <a:gridCol w="1442431"/>
                <a:gridCol w="1442431"/>
                <a:gridCol w="1442431"/>
                <a:gridCol w="1442431"/>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TextBox 34">
            <a:hlinkClick r:id="rId2" action="ppaction://hlinksldjump"/>
          </p:cNvPr>
          <p:cNvSpPr txBox="1"/>
          <p:nvPr/>
        </p:nvSpPr>
        <p:spPr>
          <a:xfrm>
            <a:off x="389988" y="80576"/>
            <a:ext cx="1431546"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36" name="TextBox 35">
            <a:hlinkClick r:id="rId3" action="ppaction://hlinksldjump"/>
          </p:cNvPr>
          <p:cNvSpPr txBox="1"/>
          <p:nvPr/>
        </p:nvSpPr>
        <p:spPr>
          <a:xfrm>
            <a:off x="1829946" y="82094"/>
            <a:ext cx="1433897" cy="338554"/>
          </a:xfrm>
          <a:prstGeom prst="rect">
            <a:avLst/>
          </a:prstGeom>
          <a:noFill/>
        </p:spPr>
        <p:txBody>
          <a:bodyPr wrap="squar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37" name="TextBox 36">
            <a:hlinkClick r:id="rId4" action="ppaction://hlinksldjump"/>
          </p:cNvPr>
          <p:cNvSpPr txBox="1"/>
          <p:nvPr/>
        </p:nvSpPr>
        <p:spPr>
          <a:xfrm>
            <a:off x="3278461" y="81950"/>
            <a:ext cx="1437555"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38" name="TextBox 37">
            <a:hlinkClick r:id="rId5" action="ppaction://hlinksldjump"/>
          </p:cNvPr>
          <p:cNvSpPr txBox="1"/>
          <p:nvPr/>
        </p:nvSpPr>
        <p:spPr>
          <a:xfrm>
            <a:off x="4708905" y="81950"/>
            <a:ext cx="143640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9" name="TextBox 38">
            <a:hlinkClick r:id="rId6" action="ppaction://hlinksldjump"/>
          </p:cNvPr>
          <p:cNvSpPr txBox="1"/>
          <p:nvPr/>
        </p:nvSpPr>
        <p:spPr>
          <a:xfrm>
            <a:off x="6167480" y="81950"/>
            <a:ext cx="142218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40" name="TextBox 39">
            <a:hlinkClick r:id="rId7" action="ppaction://hlinksldjump"/>
          </p:cNvPr>
          <p:cNvSpPr txBox="1"/>
          <p:nvPr/>
        </p:nvSpPr>
        <p:spPr>
          <a:xfrm>
            <a:off x="7608142" y="81950"/>
            <a:ext cx="142817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21" name="矩形 20"/>
          <p:cNvSpPr/>
          <p:nvPr/>
        </p:nvSpPr>
        <p:spPr>
          <a:xfrm>
            <a:off x="245318" y="574194"/>
            <a:ext cx="8683844" cy="1816908"/>
          </a:xfrm>
          <a:prstGeom prst="rect">
            <a:avLst/>
          </a:prstGeom>
        </p:spPr>
        <p:txBody>
          <a:bodyPr>
            <a:spAutoFit/>
          </a:bodyPr>
          <a:lstStyle/>
          <a:p>
            <a:pPr lvl="0" algn="just">
              <a:lnSpc>
                <a:spcPct val="150000"/>
              </a:lnSpc>
            </a:pPr>
            <a:r>
              <a:rPr lang="en-US" altLang="zh-CN" sz="2600" kern="100" dirty="0">
                <a:solidFill>
                  <a:prstClr val="black"/>
                </a:solidFill>
                <a:latin typeface="Times New Roman"/>
                <a:ea typeface="华文细黑"/>
                <a:cs typeface="Courier New"/>
              </a:rPr>
              <a:t>C</a:t>
            </a:r>
            <a:r>
              <a:rPr lang="zh-CN" altLang="zh-CN" sz="2600" kern="100" dirty="0">
                <a:solidFill>
                  <a:prstClr val="black"/>
                </a:solidFill>
                <a:latin typeface="Times New Roman"/>
                <a:ea typeface="华文细黑"/>
                <a:cs typeface="Times New Roman"/>
              </a:rPr>
              <a:t>项</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从语音特征角度</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错。</a:t>
            </a:r>
            <a:endParaRPr lang="en-US" altLang="zh-CN" sz="2600" kern="100" dirty="0">
              <a:solidFill>
                <a:prstClr val="black"/>
              </a:solidFill>
              <a:latin typeface="Times New Roman"/>
              <a:ea typeface="华文细黑"/>
              <a:cs typeface="Times New Roman"/>
            </a:endParaRPr>
          </a:p>
          <a:p>
            <a:pPr lvl="0" algn="just">
              <a:lnSpc>
                <a:spcPct val="150000"/>
              </a:lnSpc>
            </a:pPr>
            <a:r>
              <a:rPr lang="en-US" altLang="zh-CN" sz="2600" kern="100" dirty="0">
                <a:solidFill>
                  <a:prstClr val="black"/>
                </a:solidFill>
                <a:latin typeface="Times New Roman"/>
                <a:ea typeface="华文细黑"/>
                <a:cs typeface="Courier New"/>
              </a:rPr>
              <a:t>D</a:t>
            </a:r>
            <a:r>
              <a:rPr lang="zh-CN" altLang="zh-CN" sz="2600" kern="100" dirty="0">
                <a:solidFill>
                  <a:prstClr val="black"/>
                </a:solidFill>
                <a:latin typeface="Times New Roman"/>
                <a:ea typeface="华文细黑"/>
                <a:cs typeface="Times New Roman"/>
              </a:rPr>
              <a:t>项</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都具有</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错。</a:t>
            </a:r>
            <a:endParaRPr lang="zh-CN" altLang="zh-CN" sz="1050" kern="100" dirty="0">
              <a:solidFill>
                <a:prstClr val="black"/>
              </a:solidFill>
              <a:latin typeface="宋体"/>
              <a:cs typeface="Courier New"/>
            </a:endParaRPr>
          </a:p>
          <a:p>
            <a:pPr lvl="0" algn="just">
              <a:lnSpc>
                <a:spcPct val="150000"/>
              </a:lnSpc>
            </a:pPr>
            <a:r>
              <a:rPr lang="zh-CN" altLang="zh-CN" sz="2600" kern="100" dirty="0">
                <a:solidFill>
                  <a:srgbClr val="0000FF"/>
                </a:solidFill>
                <a:latin typeface="Times New Roman"/>
                <a:ea typeface="华文细黑"/>
                <a:cs typeface="Times New Roman"/>
              </a:rPr>
              <a:t>答案</a:t>
            </a:r>
            <a:r>
              <a:rPr lang="zh-CN" altLang="zh-CN" sz="2600" kern="100" dirty="0">
                <a:solidFill>
                  <a:prstClr val="black"/>
                </a:solidFill>
                <a:latin typeface="Times New Roman"/>
                <a:ea typeface="华文细黑"/>
                <a:cs typeface="Times New Roman"/>
              </a:rPr>
              <a:t>　</a:t>
            </a:r>
            <a:r>
              <a:rPr lang="en-US" altLang="zh-CN" sz="2600" kern="100" dirty="0">
                <a:solidFill>
                  <a:srgbClr val="E46C0A"/>
                </a:solidFill>
                <a:latin typeface="Times New Roman"/>
                <a:ea typeface="华文细黑"/>
                <a:cs typeface="Courier New"/>
              </a:rPr>
              <a:t>B</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1667048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
                                            <p:txEl>
                                              <p:pRg st="1" end="1"/>
                                            </p:txEl>
                                          </p:spTgt>
                                        </p:tgtEl>
                                        <p:attrNameLst>
                                          <p:attrName>style.visibility</p:attrName>
                                        </p:attrNameLst>
                                      </p:cBhvr>
                                      <p:to>
                                        <p:strVal val="visible"/>
                                      </p:to>
                                    </p:set>
                                    <p:animEffect transition="in" filter="blinds(horizontal)">
                                      <p:cBhvr>
                                        <p:cTn id="7" dur="500"/>
                                        <p:tgtEl>
                                          <p:spTgt spid="2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1">
                                            <p:txEl>
                                              <p:pRg st="2" end="2"/>
                                            </p:txEl>
                                          </p:spTgt>
                                        </p:tgtEl>
                                        <p:attrNameLst>
                                          <p:attrName>style.visibility</p:attrName>
                                        </p:attrNameLst>
                                      </p:cBhvr>
                                      <p:to>
                                        <p:strVal val="visible"/>
                                      </p:to>
                                    </p:set>
                                    <p:animEffect transition="in" filter="blinds(horizontal)">
                                      <p:cBhvr>
                                        <p:cTn id="12" dur="500"/>
                                        <p:tgtEl>
                                          <p:spTgt spid="2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3203649074"/>
              </p:ext>
            </p:extLst>
          </p:nvPr>
        </p:nvGraphicFramePr>
        <p:xfrm>
          <a:off x="381908" y="85780"/>
          <a:ext cx="8654586" cy="335280"/>
        </p:xfrm>
        <a:graphic>
          <a:graphicData uri="http://schemas.openxmlformats.org/drawingml/2006/table">
            <a:tbl>
              <a:tblPr firstRow="1" bandRow="1">
                <a:tableStyleId>{5C22544A-7EE6-4342-B048-85BDC9FD1C3A}</a:tableStyleId>
              </a:tblPr>
              <a:tblGrid>
                <a:gridCol w="1442431"/>
                <a:gridCol w="1442431"/>
                <a:gridCol w="1442431"/>
                <a:gridCol w="1442431"/>
                <a:gridCol w="1442431"/>
                <a:gridCol w="1442431"/>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89988" y="80576"/>
            <a:ext cx="143154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TextBox 5">
            <a:hlinkClick r:id="rId3" action="ppaction://hlinksldjump"/>
          </p:cNvPr>
          <p:cNvSpPr txBox="1"/>
          <p:nvPr/>
        </p:nvSpPr>
        <p:spPr>
          <a:xfrm>
            <a:off x="1829946" y="82094"/>
            <a:ext cx="1433897" cy="338554"/>
          </a:xfrm>
          <a:prstGeom prst="rect">
            <a:avLst/>
          </a:prstGeom>
          <a:solidFill>
            <a:schemeClr val="accent6">
              <a:lumMod val="75000"/>
            </a:schemeClr>
          </a:solidFill>
        </p:spPr>
        <p:txBody>
          <a:bodyPr wrap="squar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7" name="TextBox 6">
            <a:hlinkClick r:id="rId4" action="ppaction://hlinksldjump"/>
          </p:cNvPr>
          <p:cNvSpPr txBox="1"/>
          <p:nvPr/>
        </p:nvSpPr>
        <p:spPr>
          <a:xfrm>
            <a:off x="3278461" y="81950"/>
            <a:ext cx="1437555"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8" name="TextBox 7">
            <a:hlinkClick r:id="rId5" action="ppaction://hlinksldjump"/>
          </p:cNvPr>
          <p:cNvSpPr txBox="1"/>
          <p:nvPr/>
        </p:nvSpPr>
        <p:spPr>
          <a:xfrm>
            <a:off x="4708905" y="81950"/>
            <a:ext cx="143640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9" name="TextBox 8">
            <a:hlinkClick r:id="rId6" action="ppaction://hlinksldjump"/>
          </p:cNvPr>
          <p:cNvSpPr txBox="1"/>
          <p:nvPr/>
        </p:nvSpPr>
        <p:spPr>
          <a:xfrm>
            <a:off x="6167480" y="81950"/>
            <a:ext cx="142218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0" name="TextBox 9">
            <a:hlinkClick r:id="rId7" action="ppaction://hlinksldjump"/>
          </p:cNvPr>
          <p:cNvSpPr txBox="1"/>
          <p:nvPr/>
        </p:nvSpPr>
        <p:spPr>
          <a:xfrm>
            <a:off x="7608142" y="81950"/>
            <a:ext cx="142817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1" name="矩形 10"/>
          <p:cNvSpPr/>
          <p:nvPr/>
        </p:nvSpPr>
        <p:spPr>
          <a:xfrm>
            <a:off x="245318" y="536858"/>
            <a:ext cx="8683844" cy="3093154"/>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下列理解和分析，符合原文意思的一项是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A.</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草根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和</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炮灰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这种通过借代产生的表人新词更</a:t>
            </a:r>
            <a:r>
              <a:rPr lang="zh-CN" altLang="zh-CN" sz="2600" kern="100" dirty="0" smtClean="0">
                <a:latin typeface="Times New Roman"/>
                <a:ea typeface="华文细黑"/>
                <a:cs typeface="Times New Roman"/>
              </a:rPr>
              <a:t>能</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刺激</a:t>
            </a:r>
            <a:r>
              <a:rPr lang="zh-CN" altLang="zh-CN" sz="2600" kern="100" dirty="0">
                <a:latin typeface="Times New Roman"/>
                <a:ea typeface="华文细黑"/>
                <a:cs typeface="Times New Roman"/>
              </a:rPr>
              <a:t>人们对于词义的联想和想象。</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借用外来词是人们解决有限的词汇与众多新事物、新</a:t>
            </a:r>
            <a:r>
              <a:rPr lang="zh-CN" altLang="zh-CN" sz="2600" kern="100" dirty="0" smtClean="0">
                <a:latin typeface="Times New Roman"/>
                <a:ea typeface="华文细黑"/>
                <a:cs typeface="Times New Roman"/>
              </a:rPr>
              <a:t>概</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念</a:t>
            </a:r>
            <a:r>
              <a:rPr lang="zh-CN" altLang="zh-CN" sz="2600" kern="100" dirty="0">
                <a:latin typeface="Times New Roman"/>
                <a:ea typeface="华文细黑"/>
                <a:cs typeface="Times New Roman"/>
              </a:rPr>
              <a:t>之间的矛盾的首要选择。</a:t>
            </a:r>
            <a:endParaRPr lang="zh-CN" altLang="zh-CN" sz="1050" kern="100" dirty="0">
              <a:effectLst/>
              <a:latin typeface="宋体"/>
              <a:cs typeface="Courier New"/>
            </a:endParaRPr>
          </a:p>
        </p:txBody>
      </p:sp>
    </p:spTree>
    <p:extLst>
      <p:ext uri="{BB962C8B-B14F-4D97-AF65-F5344CB8AC3E}">
        <p14:creationId xmlns:p14="http://schemas.microsoft.com/office/powerpoint/2010/main" val="26295511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787854320"/>
              </p:ext>
            </p:extLst>
          </p:nvPr>
        </p:nvGraphicFramePr>
        <p:xfrm>
          <a:off x="381908" y="85780"/>
          <a:ext cx="8654586" cy="335280"/>
        </p:xfrm>
        <a:graphic>
          <a:graphicData uri="http://schemas.openxmlformats.org/drawingml/2006/table">
            <a:tbl>
              <a:tblPr firstRow="1" bandRow="1">
                <a:tableStyleId>{5C22544A-7EE6-4342-B048-85BDC9FD1C3A}</a:tableStyleId>
              </a:tblPr>
              <a:tblGrid>
                <a:gridCol w="1442431"/>
                <a:gridCol w="1442431"/>
                <a:gridCol w="1442431"/>
                <a:gridCol w="1442431"/>
                <a:gridCol w="1442431"/>
                <a:gridCol w="1442431"/>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89988" y="80576"/>
            <a:ext cx="143154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TextBox 5">
            <a:hlinkClick r:id="rId3" action="ppaction://hlinksldjump"/>
          </p:cNvPr>
          <p:cNvSpPr txBox="1"/>
          <p:nvPr/>
        </p:nvSpPr>
        <p:spPr>
          <a:xfrm>
            <a:off x="1829946" y="82094"/>
            <a:ext cx="1433897" cy="338554"/>
          </a:xfrm>
          <a:prstGeom prst="rect">
            <a:avLst/>
          </a:prstGeom>
          <a:solidFill>
            <a:schemeClr val="accent6">
              <a:lumMod val="75000"/>
            </a:schemeClr>
          </a:solidFill>
        </p:spPr>
        <p:txBody>
          <a:bodyPr wrap="squar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7" name="TextBox 6">
            <a:hlinkClick r:id="rId4" action="ppaction://hlinksldjump"/>
          </p:cNvPr>
          <p:cNvSpPr txBox="1"/>
          <p:nvPr/>
        </p:nvSpPr>
        <p:spPr>
          <a:xfrm>
            <a:off x="3278461" y="81950"/>
            <a:ext cx="1437555"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8" name="TextBox 7">
            <a:hlinkClick r:id="rId5" action="ppaction://hlinksldjump"/>
          </p:cNvPr>
          <p:cNvSpPr txBox="1"/>
          <p:nvPr/>
        </p:nvSpPr>
        <p:spPr>
          <a:xfrm>
            <a:off x="4708905" y="81950"/>
            <a:ext cx="143640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9" name="TextBox 8">
            <a:hlinkClick r:id="rId6" action="ppaction://hlinksldjump"/>
          </p:cNvPr>
          <p:cNvSpPr txBox="1"/>
          <p:nvPr/>
        </p:nvSpPr>
        <p:spPr>
          <a:xfrm>
            <a:off x="6167480" y="81950"/>
            <a:ext cx="142218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0" name="TextBox 9">
            <a:hlinkClick r:id="rId7" action="ppaction://hlinksldjump"/>
          </p:cNvPr>
          <p:cNvSpPr txBox="1"/>
          <p:nvPr/>
        </p:nvSpPr>
        <p:spPr>
          <a:xfrm>
            <a:off x="7608142" y="81950"/>
            <a:ext cx="142817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1" name="矩形 10"/>
          <p:cNvSpPr/>
          <p:nvPr/>
        </p:nvSpPr>
        <p:spPr>
          <a:xfrm>
            <a:off x="245318" y="536858"/>
            <a:ext cx="8683844" cy="3093154"/>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人们为了追求交际过程中的经济性原则，都是利用</a:t>
            </a:r>
            <a:r>
              <a:rPr lang="zh-CN" altLang="zh-CN" sz="2600" kern="100" dirty="0" smtClean="0">
                <a:latin typeface="Times New Roman"/>
                <a:ea typeface="华文细黑"/>
                <a:cs typeface="Times New Roman"/>
              </a:rPr>
              <a:t>现有</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词语</a:t>
            </a:r>
            <a:r>
              <a:rPr lang="zh-CN" altLang="zh-CN" sz="2600" kern="100" dirty="0">
                <a:latin typeface="Times New Roman"/>
                <a:ea typeface="华文细黑"/>
                <a:cs typeface="Times New Roman"/>
              </a:rPr>
              <a:t>模创新生产出大量表人新词。</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表人新词语满足了人们的某种社会心理需求或情感表达</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在</a:t>
            </a:r>
            <a:r>
              <a:rPr lang="zh-CN" altLang="zh-CN" sz="2600" kern="100" dirty="0">
                <a:latin typeface="Times New Roman"/>
                <a:ea typeface="华文细黑"/>
                <a:cs typeface="Times New Roman"/>
              </a:rPr>
              <a:t>记录社会生活的同时，也被赋予了丰富多彩的</a:t>
            </a:r>
            <a:r>
              <a:rPr lang="zh-CN" altLang="zh-CN" sz="2600" kern="100" dirty="0" smtClean="0">
                <a:latin typeface="Times New Roman"/>
                <a:ea typeface="华文细黑"/>
                <a:cs typeface="Times New Roman"/>
              </a:rPr>
              <a:t>社会</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意义。</a:t>
            </a:r>
            <a:endParaRPr lang="en-US" altLang="zh-CN" sz="1050" kern="100" dirty="0" smtClean="0">
              <a:latin typeface="宋体"/>
              <a:cs typeface="Courier New"/>
            </a:endParaRPr>
          </a:p>
        </p:txBody>
      </p:sp>
    </p:spTree>
    <p:extLst>
      <p:ext uri="{BB962C8B-B14F-4D97-AF65-F5344CB8AC3E}">
        <p14:creationId xmlns:p14="http://schemas.microsoft.com/office/powerpoint/2010/main" val="3014164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4048376626"/>
              </p:ext>
            </p:extLst>
          </p:nvPr>
        </p:nvGraphicFramePr>
        <p:xfrm>
          <a:off x="381908" y="85780"/>
          <a:ext cx="8654586" cy="335280"/>
        </p:xfrm>
        <a:graphic>
          <a:graphicData uri="http://schemas.openxmlformats.org/drawingml/2006/table">
            <a:tbl>
              <a:tblPr firstRow="1" bandRow="1">
                <a:tableStyleId>{5C22544A-7EE6-4342-B048-85BDC9FD1C3A}</a:tableStyleId>
              </a:tblPr>
              <a:tblGrid>
                <a:gridCol w="1442431"/>
                <a:gridCol w="1442431"/>
                <a:gridCol w="1442431"/>
                <a:gridCol w="1442431"/>
                <a:gridCol w="1442431"/>
                <a:gridCol w="1442431"/>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89988" y="80576"/>
            <a:ext cx="143154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TextBox 5">
            <a:hlinkClick r:id="rId3" action="ppaction://hlinksldjump"/>
          </p:cNvPr>
          <p:cNvSpPr txBox="1"/>
          <p:nvPr/>
        </p:nvSpPr>
        <p:spPr>
          <a:xfrm>
            <a:off x="1829946" y="82094"/>
            <a:ext cx="1433897" cy="338554"/>
          </a:xfrm>
          <a:prstGeom prst="rect">
            <a:avLst/>
          </a:prstGeom>
          <a:solidFill>
            <a:schemeClr val="accent6">
              <a:lumMod val="75000"/>
            </a:schemeClr>
          </a:solidFill>
        </p:spPr>
        <p:txBody>
          <a:bodyPr wrap="squar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7" name="TextBox 6">
            <a:hlinkClick r:id="rId4" action="ppaction://hlinksldjump"/>
          </p:cNvPr>
          <p:cNvSpPr txBox="1"/>
          <p:nvPr/>
        </p:nvSpPr>
        <p:spPr>
          <a:xfrm>
            <a:off x="3278461" y="81950"/>
            <a:ext cx="1437555"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8" name="TextBox 7">
            <a:hlinkClick r:id="rId5" action="ppaction://hlinksldjump"/>
          </p:cNvPr>
          <p:cNvSpPr txBox="1"/>
          <p:nvPr/>
        </p:nvSpPr>
        <p:spPr>
          <a:xfrm>
            <a:off x="4708905" y="81950"/>
            <a:ext cx="143640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9" name="TextBox 8">
            <a:hlinkClick r:id="rId6" action="ppaction://hlinksldjump"/>
          </p:cNvPr>
          <p:cNvSpPr txBox="1"/>
          <p:nvPr/>
        </p:nvSpPr>
        <p:spPr>
          <a:xfrm>
            <a:off x="6167480" y="81950"/>
            <a:ext cx="142218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0" name="TextBox 9">
            <a:hlinkClick r:id="rId7" action="ppaction://hlinksldjump"/>
          </p:cNvPr>
          <p:cNvSpPr txBox="1"/>
          <p:nvPr/>
        </p:nvSpPr>
        <p:spPr>
          <a:xfrm>
            <a:off x="7608142" y="81950"/>
            <a:ext cx="142817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1" name="矩形 10"/>
          <p:cNvSpPr/>
          <p:nvPr/>
        </p:nvSpPr>
        <p:spPr>
          <a:xfrm>
            <a:off x="245318" y="536858"/>
            <a:ext cx="8683844" cy="2417072"/>
          </a:xfrm>
          <a:prstGeom prst="rect">
            <a:avLst/>
          </a:prstGeom>
        </p:spPr>
        <p:txBody>
          <a:bodyPr>
            <a:spAutoFit/>
          </a:bodyPr>
          <a:lstStyle/>
          <a:p>
            <a:pPr lvl="0" algn="just">
              <a:lnSpc>
                <a:spcPct val="150000"/>
              </a:lnSpc>
            </a:pPr>
            <a:r>
              <a:rPr lang="zh-CN" altLang="zh-CN" sz="2600" kern="100" dirty="0">
                <a:solidFill>
                  <a:srgbClr val="0000FF"/>
                </a:solidFill>
                <a:latin typeface="Times New Roman"/>
                <a:ea typeface="华文细黑"/>
                <a:cs typeface="Times New Roman"/>
              </a:rPr>
              <a:t>解析</a:t>
            </a:r>
            <a:r>
              <a:rPr lang="zh-CN" altLang="zh-CN" sz="2600" kern="100" dirty="0">
                <a:solidFill>
                  <a:prstClr val="black"/>
                </a:solidFill>
                <a:latin typeface="Times New Roman"/>
                <a:ea typeface="华文细黑"/>
                <a:cs typeface="Times New Roman"/>
              </a:rPr>
              <a:t>　</a:t>
            </a:r>
            <a:r>
              <a:rPr lang="en-US" altLang="zh-CN" sz="2600" kern="100" dirty="0">
                <a:solidFill>
                  <a:prstClr val="black"/>
                </a:solidFill>
                <a:latin typeface="Times New Roman"/>
                <a:ea typeface="华文细黑"/>
                <a:cs typeface="Courier New"/>
              </a:rPr>
              <a:t>A</a:t>
            </a:r>
            <a:r>
              <a:rPr lang="zh-CN" altLang="zh-CN" sz="2600" kern="100" dirty="0">
                <a:solidFill>
                  <a:prstClr val="black"/>
                </a:solidFill>
                <a:latin typeface="Times New Roman"/>
                <a:ea typeface="华文细黑"/>
                <a:cs typeface="Times New Roman"/>
              </a:rPr>
              <a:t>项</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借代</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应为</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借喻</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a:t>
            </a:r>
            <a:endParaRPr lang="en-US" altLang="zh-CN" sz="2600" kern="100" dirty="0">
              <a:solidFill>
                <a:prstClr val="black"/>
              </a:solidFill>
              <a:latin typeface="Times New Roman"/>
              <a:ea typeface="华文细黑"/>
              <a:cs typeface="Times New Roman"/>
            </a:endParaRPr>
          </a:p>
          <a:p>
            <a:pPr lvl="0" algn="just">
              <a:lnSpc>
                <a:spcPct val="150000"/>
              </a:lnSpc>
            </a:pPr>
            <a:r>
              <a:rPr lang="en-US" altLang="zh-CN" sz="2600" kern="100" dirty="0">
                <a:solidFill>
                  <a:prstClr val="black"/>
                </a:solidFill>
                <a:latin typeface="Times New Roman"/>
                <a:ea typeface="华文细黑"/>
                <a:cs typeface="Courier New"/>
              </a:rPr>
              <a:t>B</a:t>
            </a:r>
            <a:r>
              <a:rPr lang="zh-CN" altLang="zh-CN" sz="2600" kern="100" dirty="0">
                <a:solidFill>
                  <a:prstClr val="black"/>
                </a:solidFill>
                <a:latin typeface="Times New Roman"/>
                <a:ea typeface="华文细黑"/>
                <a:cs typeface="Times New Roman"/>
              </a:rPr>
              <a:t>项</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首要选择</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错。</a:t>
            </a:r>
            <a:endParaRPr lang="en-US" altLang="zh-CN" sz="2600" kern="100" dirty="0">
              <a:solidFill>
                <a:prstClr val="black"/>
              </a:solidFill>
              <a:latin typeface="Times New Roman"/>
              <a:ea typeface="华文细黑"/>
              <a:cs typeface="Times New Roman"/>
            </a:endParaRPr>
          </a:p>
          <a:p>
            <a:pPr lvl="0" algn="just">
              <a:lnSpc>
                <a:spcPct val="150000"/>
              </a:lnSpc>
            </a:pPr>
            <a:r>
              <a:rPr lang="en-US" altLang="zh-CN" sz="2600" kern="100" dirty="0">
                <a:solidFill>
                  <a:prstClr val="black"/>
                </a:solidFill>
                <a:latin typeface="Times New Roman"/>
                <a:ea typeface="华文细黑"/>
                <a:cs typeface="Courier New"/>
              </a:rPr>
              <a:t>C</a:t>
            </a:r>
            <a:r>
              <a:rPr lang="zh-CN" altLang="zh-CN" sz="2600" kern="100" dirty="0">
                <a:solidFill>
                  <a:prstClr val="black"/>
                </a:solidFill>
                <a:latin typeface="Times New Roman"/>
                <a:ea typeface="华文细黑"/>
                <a:cs typeface="Times New Roman"/>
              </a:rPr>
              <a:t>项</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都是利用</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错。</a:t>
            </a:r>
            <a:endParaRPr lang="zh-CN" altLang="zh-CN" sz="1050" kern="100" dirty="0">
              <a:solidFill>
                <a:prstClr val="black"/>
              </a:solidFill>
              <a:latin typeface="宋体"/>
              <a:cs typeface="Courier New"/>
            </a:endParaRPr>
          </a:p>
          <a:p>
            <a:pPr lvl="0" algn="just">
              <a:lnSpc>
                <a:spcPct val="150000"/>
              </a:lnSpc>
            </a:pPr>
            <a:r>
              <a:rPr lang="zh-CN" altLang="zh-CN" sz="2600" kern="100" dirty="0">
                <a:solidFill>
                  <a:srgbClr val="0000FF"/>
                </a:solidFill>
                <a:latin typeface="Times New Roman"/>
                <a:ea typeface="华文细黑"/>
                <a:cs typeface="Times New Roman"/>
              </a:rPr>
              <a:t>答案</a:t>
            </a:r>
            <a:r>
              <a:rPr lang="zh-CN" altLang="zh-CN" sz="2600" kern="100" dirty="0">
                <a:solidFill>
                  <a:prstClr val="black"/>
                </a:solidFill>
                <a:latin typeface="Times New Roman"/>
                <a:ea typeface="华文细黑"/>
                <a:cs typeface="Times New Roman"/>
              </a:rPr>
              <a:t>　</a:t>
            </a:r>
            <a:r>
              <a:rPr lang="en-US" altLang="zh-CN" sz="2600" kern="100" dirty="0">
                <a:solidFill>
                  <a:srgbClr val="E46C0A"/>
                </a:solidFill>
                <a:latin typeface="Times New Roman"/>
                <a:ea typeface="华文细黑"/>
                <a:cs typeface="Courier New"/>
              </a:rPr>
              <a:t>D</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721463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blinds(horizontal)">
                                      <p:cBhvr>
                                        <p:cTn id="7" dur="500"/>
                                        <p:tgtEl>
                                          <p:spTgt spid="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
                                            <p:txEl>
                                              <p:pRg st="2" end="2"/>
                                            </p:txEl>
                                          </p:spTgt>
                                        </p:tgtEl>
                                        <p:attrNameLst>
                                          <p:attrName>style.visibility</p:attrName>
                                        </p:attrNameLst>
                                      </p:cBhvr>
                                      <p:to>
                                        <p:strVal val="visible"/>
                                      </p:to>
                                    </p:set>
                                    <p:animEffect transition="in" filter="blinds(horizontal)">
                                      <p:cBhvr>
                                        <p:cTn id="12" dur="500"/>
                                        <p:tgtEl>
                                          <p:spTgt spid="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xEl>
                                              <p:pRg st="3" end="3"/>
                                            </p:txEl>
                                          </p:spTgt>
                                        </p:tgtEl>
                                        <p:attrNameLst>
                                          <p:attrName>style.visibility</p:attrName>
                                        </p:attrNameLst>
                                      </p:cBhvr>
                                      <p:to>
                                        <p:strVal val="visible"/>
                                      </p:to>
                                    </p:set>
                                    <p:animEffect transition="in" filter="blinds(horizontal)">
                                      <p:cBhvr>
                                        <p:cTn id="17"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3203649074"/>
              </p:ext>
            </p:extLst>
          </p:nvPr>
        </p:nvGraphicFramePr>
        <p:xfrm>
          <a:off x="381908" y="85780"/>
          <a:ext cx="8654586" cy="335280"/>
        </p:xfrm>
        <a:graphic>
          <a:graphicData uri="http://schemas.openxmlformats.org/drawingml/2006/table">
            <a:tbl>
              <a:tblPr firstRow="1" bandRow="1">
                <a:tableStyleId>{5C22544A-7EE6-4342-B048-85BDC9FD1C3A}</a:tableStyleId>
              </a:tblPr>
              <a:tblGrid>
                <a:gridCol w="1442431"/>
                <a:gridCol w="1442431"/>
                <a:gridCol w="1442431"/>
                <a:gridCol w="1442431"/>
                <a:gridCol w="1442431"/>
                <a:gridCol w="1442431"/>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89988" y="80576"/>
            <a:ext cx="143154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TextBox 5">
            <a:hlinkClick r:id="rId3" action="ppaction://hlinksldjump"/>
          </p:cNvPr>
          <p:cNvSpPr txBox="1"/>
          <p:nvPr/>
        </p:nvSpPr>
        <p:spPr>
          <a:xfrm>
            <a:off x="1829946" y="82094"/>
            <a:ext cx="1433897" cy="338554"/>
          </a:xfrm>
          <a:prstGeom prst="rect">
            <a:avLst/>
          </a:prstGeom>
          <a:noFill/>
        </p:spPr>
        <p:txBody>
          <a:bodyPr wrap="squar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7" name="TextBox 6">
            <a:hlinkClick r:id="rId4" action="ppaction://hlinksldjump"/>
          </p:cNvPr>
          <p:cNvSpPr txBox="1"/>
          <p:nvPr/>
        </p:nvSpPr>
        <p:spPr>
          <a:xfrm>
            <a:off x="3278461" y="81950"/>
            <a:ext cx="1437555" cy="338554"/>
          </a:xfrm>
          <a:prstGeom prst="rect">
            <a:avLst/>
          </a:prstGeom>
          <a:solidFill>
            <a:schemeClr val="accent6">
              <a:lumMod val="75000"/>
            </a:schemeClr>
          </a:solid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8" name="TextBox 7">
            <a:hlinkClick r:id="rId5" action="ppaction://hlinksldjump"/>
          </p:cNvPr>
          <p:cNvSpPr txBox="1"/>
          <p:nvPr/>
        </p:nvSpPr>
        <p:spPr>
          <a:xfrm>
            <a:off x="4708905" y="81950"/>
            <a:ext cx="143640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9" name="TextBox 8">
            <a:hlinkClick r:id="rId6" action="ppaction://hlinksldjump"/>
          </p:cNvPr>
          <p:cNvSpPr txBox="1"/>
          <p:nvPr/>
        </p:nvSpPr>
        <p:spPr>
          <a:xfrm>
            <a:off x="6167480" y="81950"/>
            <a:ext cx="142218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0" name="TextBox 9">
            <a:hlinkClick r:id="rId7" action="ppaction://hlinksldjump"/>
          </p:cNvPr>
          <p:cNvSpPr txBox="1"/>
          <p:nvPr/>
        </p:nvSpPr>
        <p:spPr>
          <a:xfrm>
            <a:off x="7608142" y="81950"/>
            <a:ext cx="142817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1" name="矩形 10"/>
          <p:cNvSpPr/>
          <p:nvPr/>
        </p:nvSpPr>
        <p:spPr>
          <a:xfrm>
            <a:off x="237698" y="544478"/>
            <a:ext cx="8683844" cy="3093154"/>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根据原文内容，下列理解和分析不正确的一项是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表人流行新词语是流行新词语中的一个类别，它既</a:t>
            </a:r>
            <a:r>
              <a:rPr lang="zh-CN" altLang="zh-CN" sz="2600" kern="100" dirty="0" smtClean="0">
                <a:latin typeface="Times New Roman"/>
                <a:ea typeface="华文细黑"/>
                <a:cs typeface="Times New Roman"/>
              </a:rPr>
              <a:t>具有</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鲜明</a:t>
            </a:r>
            <a:r>
              <a:rPr lang="zh-CN" altLang="zh-CN" sz="2600" kern="100" dirty="0">
                <a:latin typeface="Times New Roman"/>
                <a:ea typeface="华文细黑"/>
                <a:cs typeface="Times New Roman"/>
              </a:rPr>
              <a:t>的类指化特征，又具有信息浓缩化的特点。</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吸收外来词能够丰富和发展汉语词汇，体现了汉语</a:t>
            </a:r>
            <a:r>
              <a:rPr lang="zh-CN" altLang="zh-CN" sz="2600" kern="100" dirty="0" smtClean="0">
                <a:latin typeface="Times New Roman"/>
                <a:ea typeface="华文细黑"/>
                <a:cs typeface="Times New Roman"/>
              </a:rPr>
              <a:t>强大</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的</a:t>
            </a:r>
            <a:r>
              <a:rPr lang="zh-CN" altLang="zh-CN" sz="2600" kern="100" dirty="0">
                <a:latin typeface="Times New Roman"/>
                <a:ea typeface="华文细黑"/>
                <a:cs typeface="Times New Roman"/>
              </a:rPr>
              <a:t>包容性，但在吸收的同时也需进行一定程度的改造。</a:t>
            </a:r>
            <a:endParaRPr lang="zh-CN" altLang="zh-CN" sz="1050" kern="100" dirty="0">
              <a:effectLst/>
              <a:latin typeface="宋体"/>
              <a:cs typeface="Courier New"/>
            </a:endParaRPr>
          </a:p>
        </p:txBody>
      </p:sp>
    </p:spTree>
    <p:extLst>
      <p:ext uri="{BB962C8B-B14F-4D97-AF65-F5344CB8AC3E}">
        <p14:creationId xmlns:p14="http://schemas.microsoft.com/office/powerpoint/2010/main" val="33642587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3254466650"/>
              </p:ext>
            </p:extLst>
          </p:nvPr>
        </p:nvGraphicFramePr>
        <p:xfrm>
          <a:off x="381908" y="85780"/>
          <a:ext cx="8654586" cy="335280"/>
        </p:xfrm>
        <a:graphic>
          <a:graphicData uri="http://schemas.openxmlformats.org/drawingml/2006/table">
            <a:tbl>
              <a:tblPr firstRow="1" bandRow="1">
                <a:tableStyleId>{5C22544A-7EE6-4342-B048-85BDC9FD1C3A}</a:tableStyleId>
              </a:tblPr>
              <a:tblGrid>
                <a:gridCol w="1442431"/>
                <a:gridCol w="1442431"/>
                <a:gridCol w="1442431"/>
                <a:gridCol w="1442431"/>
                <a:gridCol w="1442431"/>
                <a:gridCol w="1442431"/>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89988" y="80576"/>
            <a:ext cx="143154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TextBox 5">
            <a:hlinkClick r:id="rId3" action="ppaction://hlinksldjump"/>
          </p:cNvPr>
          <p:cNvSpPr txBox="1"/>
          <p:nvPr/>
        </p:nvSpPr>
        <p:spPr>
          <a:xfrm>
            <a:off x="1829946" y="82094"/>
            <a:ext cx="1433897" cy="338554"/>
          </a:xfrm>
          <a:prstGeom prst="rect">
            <a:avLst/>
          </a:prstGeom>
          <a:noFill/>
        </p:spPr>
        <p:txBody>
          <a:bodyPr wrap="squar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7" name="TextBox 6">
            <a:hlinkClick r:id="rId4" action="ppaction://hlinksldjump"/>
          </p:cNvPr>
          <p:cNvSpPr txBox="1"/>
          <p:nvPr/>
        </p:nvSpPr>
        <p:spPr>
          <a:xfrm>
            <a:off x="3278461" y="81950"/>
            <a:ext cx="1437555" cy="338554"/>
          </a:xfrm>
          <a:prstGeom prst="rect">
            <a:avLst/>
          </a:prstGeom>
          <a:solidFill>
            <a:schemeClr val="accent6">
              <a:lumMod val="75000"/>
            </a:schemeClr>
          </a:solid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8" name="TextBox 7">
            <a:hlinkClick r:id="rId5" action="ppaction://hlinksldjump"/>
          </p:cNvPr>
          <p:cNvSpPr txBox="1"/>
          <p:nvPr/>
        </p:nvSpPr>
        <p:spPr>
          <a:xfrm>
            <a:off x="4708905" y="81950"/>
            <a:ext cx="143640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9" name="TextBox 8">
            <a:hlinkClick r:id="rId6" action="ppaction://hlinksldjump"/>
          </p:cNvPr>
          <p:cNvSpPr txBox="1"/>
          <p:nvPr/>
        </p:nvSpPr>
        <p:spPr>
          <a:xfrm>
            <a:off x="6167480" y="81950"/>
            <a:ext cx="142218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0" name="TextBox 9">
            <a:hlinkClick r:id="rId7" action="ppaction://hlinksldjump"/>
          </p:cNvPr>
          <p:cNvSpPr txBox="1"/>
          <p:nvPr/>
        </p:nvSpPr>
        <p:spPr>
          <a:xfrm>
            <a:off x="7608142" y="81950"/>
            <a:ext cx="142817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1" name="矩形 10"/>
          <p:cNvSpPr/>
          <p:nvPr/>
        </p:nvSpPr>
        <p:spPr>
          <a:xfrm>
            <a:off x="292771" y="574958"/>
            <a:ext cx="8512738" cy="4293483"/>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表人新词的产生及发展不受语言内部因素的制约，</a:t>
            </a:r>
            <a:r>
              <a:rPr lang="zh-CN" altLang="zh-CN" sz="2600" kern="100" dirty="0" smtClean="0">
                <a:latin typeface="Times New Roman"/>
                <a:ea typeface="华文细黑"/>
                <a:cs typeface="Times New Roman"/>
              </a:rPr>
              <a:t>需要</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社会</a:t>
            </a:r>
            <a:r>
              <a:rPr lang="zh-CN" altLang="zh-CN" sz="2600" kern="100" dirty="0">
                <a:latin typeface="Times New Roman"/>
                <a:ea typeface="华文细黑"/>
                <a:cs typeface="Times New Roman"/>
              </a:rPr>
              <a:t>因素的制约以及社会力量的理性引导。</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在表人流行新词语发展的过程中，求新求异与求同</a:t>
            </a:r>
            <a:r>
              <a:rPr lang="zh-CN" altLang="zh-CN" sz="2600" kern="100" dirty="0" smtClean="0">
                <a:latin typeface="Times New Roman"/>
                <a:ea typeface="华文细黑"/>
                <a:cs typeface="Times New Roman"/>
              </a:rPr>
              <a:t>从众</a:t>
            </a:r>
            <a:endParaRPr lang="en-US" altLang="zh-CN" sz="2600" kern="100" dirty="0" smtClean="0">
              <a:latin typeface="Times New Roman"/>
              <a:ea typeface="华文细黑"/>
              <a:cs typeface="Times New Roman"/>
            </a:endParaRPr>
          </a:p>
          <a:p>
            <a:pPr algn="di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心理</a:t>
            </a:r>
            <a:r>
              <a:rPr lang="zh-CN" altLang="zh-CN" sz="2600" kern="100" dirty="0">
                <a:latin typeface="Times New Roman"/>
                <a:ea typeface="华文细黑"/>
                <a:cs typeface="Times New Roman"/>
              </a:rPr>
              <a:t>看似矛盾，本质上是人们语言文化心理复杂性</a:t>
            </a:r>
            <a:r>
              <a:rPr lang="zh-CN" altLang="zh-CN" sz="2600" kern="100" dirty="0" smtClean="0">
                <a:latin typeface="Times New Roman"/>
                <a:ea typeface="华文细黑"/>
                <a:cs typeface="Times New Roman"/>
              </a:rPr>
              <a:t>的</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独特</a:t>
            </a:r>
            <a:r>
              <a:rPr lang="zh-CN" altLang="zh-CN" sz="2600" kern="100" dirty="0">
                <a:latin typeface="Times New Roman"/>
                <a:ea typeface="华文细黑"/>
                <a:cs typeface="Times New Roman"/>
              </a:rPr>
              <a:t>体现</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不受语言内部因素的制约</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错。</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smtClean="0">
                <a:solidFill>
                  <a:srgbClr val="E46C0A"/>
                </a:solidFill>
                <a:latin typeface="Times New Roman"/>
                <a:ea typeface="华文细黑"/>
                <a:cs typeface="Courier New"/>
              </a:rPr>
              <a:t>C</a:t>
            </a:r>
            <a:endParaRPr lang="zh-CN" altLang="zh-CN" sz="1050" kern="100" dirty="0">
              <a:latin typeface="宋体"/>
              <a:cs typeface="Courier New"/>
            </a:endParaRPr>
          </a:p>
        </p:txBody>
      </p:sp>
    </p:spTree>
    <p:extLst>
      <p:ext uri="{BB962C8B-B14F-4D97-AF65-F5344CB8AC3E}">
        <p14:creationId xmlns:p14="http://schemas.microsoft.com/office/powerpoint/2010/main" val="3584914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xEl>
                                              <p:pRg st="5" end="5"/>
                                            </p:txEl>
                                          </p:spTgt>
                                        </p:tgtEl>
                                        <p:attrNameLst>
                                          <p:attrName>style.visibility</p:attrName>
                                        </p:attrNameLst>
                                      </p:cBhvr>
                                      <p:to>
                                        <p:strVal val="visible"/>
                                      </p:to>
                                    </p:set>
                                    <p:animEffect transition="in" filter="blinds(horizontal)">
                                      <p:cBhvr>
                                        <p:cTn id="7" dur="500"/>
                                        <p:tgtEl>
                                          <p:spTgt spid="11">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
                                            <p:txEl>
                                              <p:pRg st="6" end="6"/>
                                            </p:txEl>
                                          </p:spTgt>
                                        </p:tgtEl>
                                        <p:attrNameLst>
                                          <p:attrName>style.visibility</p:attrName>
                                        </p:attrNameLst>
                                      </p:cBhvr>
                                      <p:to>
                                        <p:strVal val="visible"/>
                                      </p:to>
                                    </p:set>
                                    <p:animEffect transition="in" filter="blinds(horizontal)">
                                      <p:cBhvr>
                                        <p:cTn id="12" dur="500"/>
                                        <p:tgtEl>
                                          <p:spTgt spid="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3203649074"/>
              </p:ext>
            </p:extLst>
          </p:nvPr>
        </p:nvGraphicFramePr>
        <p:xfrm>
          <a:off x="381908" y="85780"/>
          <a:ext cx="8654586" cy="335280"/>
        </p:xfrm>
        <a:graphic>
          <a:graphicData uri="http://schemas.openxmlformats.org/drawingml/2006/table">
            <a:tbl>
              <a:tblPr firstRow="1" bandRow="1">
                <a:tableStyleId>{5C22544A-7EE6-4342-B048-85BDC9FD1C3A}</a:tableStyleId>
              </a:tblPr>
              <a:tblGrid>
                <a:gridCol w="1442431"/>
                <a:gridCol w="1442431"/>
                <a:gridCol w="1442431"/>
                <a:gridCol w="1442431"/>
                <a:gridCol w="1442431"/>
                <a:gridCol w="1442431"/>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89988" y="80576"/>
            <a:ext cx="143154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TextBox 5">
            <a:hlinkClick r:id="rId3" action="ppaction://hlinksldjump"/>
          </p:cNvPr>
          <p:cNvSpPr txBox="1"/>
          <p:nvPr/>
        </p:nvSpPr>
        <p:spPr>
          <a:xfrm>
            <a:off x="1829946" y="82094"/>
            <a:ext cx="1433897" cy="338554"/>
          </a:xfrm>
          <a:prstGeom prst="rect">
            <a:avLst/>
          </a:prstGeom>
          <a:noFill/>
        </p:spPr>
        <p:txBody>
          <a:bodyPr wrap="squar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7" name="TextBox 6">
            <a:hlinkClick r:id="rId4" action="ppaction://hlinksldjump"/>
          </p:cNvPr>
          <p:cNvSpPr txBox="1"/>
          <p:nvPr/>
        </p:nvSpPr>
        <p:spPr>
          <a:xfrm>
            <a:off x="3278461" y="81950"/>
            <a:ext cx="1437555"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8" name="TextBox 7">
            <a:hlinkClick r:id="rId5" action="ppaction://hlinksldjump"/>
          </p:cNvPr>
          <p:cNvSpPr txBox="1"/>
          <p:nvPr/>
        </p:nvSpPr>
        <p:spPr>
          <a:xfrm>
            <a:off x="4708905" y="81950"/>
            <a:ext cx="1436403"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9" name="TextBox 8">
            <a:hlinkClick r:id="rId6" action="ppaction://hlinksldjump"/>
          </p:cNvPr>
          <p:cNvSpPr txBox="1"/>
          <p:nvPr/>
        </p:nvSpPr>
        <p:spPr>
          <a:xfrm>
            <a:off x="6167480" y="81950"/>
            <a:ext cx="142218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0" name="TextBox 9">
            <a:hlinkClick r:id="rId7" action="ppaction://hlinksldjump"/>
          </p:cNvPr>
          <p:cNvSpPr txBox="1"/>
          <p:nvPr/>
        </p:nvSpPr>
        <p:spPr>
          <a:xfrm>
            <a:off x="7608142" y="81950"/>
            <a:ext cx="142817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1" name="矩形 10"/>
          <p:cNvSpPr/>
          <p:nvPr/>
        </p:nvSpPr>
        <p:spPr>
          <a:xfrm>
            <a:off x="163799" y="468278"/>
            <a:ext cx="8770682" cy="4662815"/>
          </a:xfrm>
          <a:prstGeom prst="rect">
            <a:avLst/>
          </a:prstGeom>
        </p:spPr>
        <p:txBody>
          <a:bodyPr>
            <a:spAutoFit/>
          </a:bodyPr>
          <a:lstStyle/>
          <a:p>
            <a:pPr algn="just">
              <a:lnSpc>
                <a:spcPct val="150000"/>
              </a:lnSpc>
              <a:spcAft>
                <a:spcPts val="0"/>
              </a:spcAft>
            </a:pPr>
            <a:r>
              <a:rPr lang="zh-CN" altLang="zh-CN" sz="2400" kern="100" dirty="0">
                <a:latin typeface="Times New Roman"/>
                <a:ea typeface="华文细黑"/>
                <a:cs typeface="Times New Roman"/>
              </a:rPr>
              <a:t>二、阅读下面的文字，完成文后题目。</a:t>
            </a:r>
            <a:endParaRPr lang="zh-CN" altLang="zh-CN" sz="1000" kern="100" dirty="0">
              <a:latin typeface="宋体"/>
              <a:cs typeface="Courier New"/>
            </a:endParaRPr>
          </a:p>
          <a:p>
            <a:pPr indent="660400" algn="ctr">
              <a:lnSpc>
                <a:spcPct val="150000"/>
              </a:lnSpc>
              <a:spcAft>
                <a:spcPts val="0"/>
              </a:spcAft>
            </a:pPr>
            <a:r>
              <a:rPr lang="zh-CN" altLang="zh-CN" sz="2400" kern="100" dirty="0">
                <a:latin typeface="Times New Roman"/>
                <a:ea typeface="华文细黑"/>
                <a:cs typeface="Times New Roman"/>
              </a:rPr>
              <a:t>论文雅</a:t>
            </a:r>
            <a:endParaRPr lang="zh-CN" altLang="zh-CN" sz="1000" kern="100" dirty="0">
              <a:latin typeface="宋体"/>
              <a:cs typeface="Courier New"/>
            </a:endParaRPr>
          </a:p>
          <a:p>
            <a:pPr indent="660400" algn="ctr">
              <a:lnSpc>
                <a:spcPct val="150000"/>
              </a:lnSpc>
              <a:spcAft>
                <a:spcPts val="0"/>
              </a:spcAft>
            </a:pPr>
            <a:r>
              <a:rPr lang="zh-CN" altLang="zh-CN" sz="2400" kern="100" dirty="0">
                <a:latin typeface="Times New Roman"/>
                <a:ea typeface="华文细黑"/>
                <a:cs typeface="Times New Roman"/>
              </a:rPr>
              <a:t>孙克强</a:t>
            </a:r>
            <a:endParaRPr lang="zh-CN" altLang="zh-CN" sz="1000" kern="100" dirty="0">
              <a:latin typeface="宋体"/>
              <a:cs typeface="Courier New"/>
            </a:endParaRPr>
          </a:p>
          <a:p>
            <a:pPr indent="660400" algn="just">
              <a:lnSpc>
                <a:spcPct val="150000"/>
              </a:lnSpc>
              <a:spcAft>
                <a:spcPts val="0"/>
              </a:spcAft>
            </a:pPr>
            <a:r>
              <a:rPr lang="zh-CN" altLang="zh-CN" sz="2400" kern="100" dirty="0">
                <a:latin typeface="Times New Roman"/>
                <a:ea typeface="华文细黑"/>
                <a:cs typeface="Times New Roman"/>
              </a:rPr>
              <a:t>在古典美学中，雅俗与</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文野</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分别组合，成为两组相对的范畴，即文雅和野俗。二者是对立的两极，相反而又相成</a:t>
            </a:r>
            <a:r>
              <a:rPr lang="zh-CN" altLang="zh-CN" sz="2400" kern="100" dirty="0" smtClean="0">
                <a:latin typeface="Times New Roman"/>
                <a:ea typeface="华文细黑"/>
                <a:cs typeface="Times New Roman"/>
              </a:rPr>
              <a:t>。</a:t>
            </a:r>
            <a:endParaRPr lang="en-US" altLang="zh-CN" sz="2400" kern="100" dirty="0" smtClean="0">
              <a:latin typeface="Times New Roman"/>
              <a:ea typeface="华文细黑"/>
              <a:cs typeface="Times New Roman"/>
            </a:endParaRPr>
          </a:p>
          <a:p>
            <a:pPr indent="660400" algn="just">
              <a:lnSpc>
                <a:spcPct val="150000"/>
              </a:lnSpc>
              <a:spcAft>
                <a:spcPts val="0"/>
              </a:spcAft>
            </a:pPr>
            <a:r>
              <a:rPr lang="zh-CN" altLang="zh-CN" sz="2600" kern="100" dirty="0">
                <a:solidFill>
                  <a:prstClr val="black"/>
                </a:solidFill>
                <a:latin typeface="Times New Roman"/>
                <a:ea typeface="华文细黑"/>
                <a:cs typeface="Times New Roman"/>
              </a:rPr>
              <a:t>从人类文明脱离动物本性起步之际，雅与俗的分野就产生了。人类文明进步愈大，文化层次愈高，知识修养积累得愈丰厚，雅俗的差异就愈显著</a:t>
            </a:r>
            <a:r>
              <a:rPr lang="zh-CN" altLang="zh-CN" sz="2600" kern="100" dirty="0" smtClean="0">
                <a:solidFill>
                  <a:prstClr val="black"/>
                </a:solidFill>
                <a:latin typeface="Times New Roman"/>
                <a:ea typeface="华文细黑"/>
                <a:cs typeface="Times New Roman"/>
              </a:rPr>
              <a:t>。</a:t>
            </a:r>
            <a:r>
              <a:rPr lang="zh-CN" altLang="zh-CN" sz="2600" kern="100" dirty="0">
                <a:solidFill>
                  <a:prstClr val="black"/>
                </a:solidFill>
                <a:latin typeface="Times New Roman"/>
                <a:ea typeface="华文细黑"/>
                <a:cs typeface="Times New Roman"/>
              </a:rPr>
              <a:t>上古时期，典型的雅俗</a:t>
            </a:r>
            <a:r>
              <a:rPr lang="zh-CN" altLang="zh-CN" sz="2600" kern="100" dirty="0" smtClean="0">
                <a:solidFill>
                  <a:prstClr val="black"/>
                </a:solidFill>
                <a:latin typeface="Times New Roman"/>
                <a:ea typeface="华文细黑"/>
                <a:cs typeface="Times New Roman"/>
              </a:rPr>
              <a:t>差异</a:t>
            </a:r>
            <a:endParaRPr lang="en-US" altLang="zh-CN" sz="2400" kern="100" dirty="0" smtClean="0">
              <a:latin typeface="Times New Roman"/>
              <a:ea typeface="华文细黑"/>
              <a:cs typeface="Times New Roman"/>
            </a:endParaRPr>
          </a:p>
        </p:txBody>
      </p:sp>
    </p:spTree>
    <p:extLst>
      <p:ext uri="{BB962C8B-B14F-4D97-AF65-F5344CB8AC3E}">
        <p14:creationId xmlns:p14="http://schemas.microsoft.com/office/powerpoint/2010/main" val="15693650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3528971147"/>
              </p:ext>
            </p:extLst>
          </p:nvPr>
        </p:nvGraphicFramePr>
        <p:xfrm>
          <a:off x="381908" y="85780"/>
          <a:ext cx="8654586" cy="335280"/>
        </p:xfrm>
        <a:graphic>
          <a:graphicData uri="http://schemas.openxmlformats.org/drawingml/2006/table">
            <a:tbl>
              <a:tblPr firstRow="1" bandRow="1">
                <a:tableStyleId>{5C22544A-7EE6-4342-B048-85BDC9FD1C3A}</a:tableStyleId>
              </a:tblPr>
              <a:tblGrid>
                <a:gridCol w="1442431"/>
                <a:gridCol w="1442431"/>
                <a:gridCol w="1442431"/>
                <a:gridCol w="1442431"/>
                <a:gridCol w="1442431"/>
                <a:gridCol w="1442431"/>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89988" y="80576"/>
            <a:ext cx="143154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TextBox 5">
            <a:hlinkClick r:id="rId3" action="ppaction://hlinksldjump"/>
          </p:cNvPr>
          <p:cNvSpPr txBox="1"/>
          <p:nvPr/>
        </p:nvSpPr>
        <p:spPr>
          <a:xfrm>
            <a:off x="1829946" y="82094"/>
            <a:ext cx="1433897" cy="338554"/>
          </a:xfrm>
          <a:prstGeom prst="rect">
            <a:avLst/>
          </a:prstGeom>
          <a:noFill/>
        </p:spPr>
        <p:txBody>
          <a:bodyPr wrap="squar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7" name="TextBox 6">
            <a:hlinkClick r:id="rId4" action="ppaction://hlinksldjump"/>
          </p:cNvPr>
          <p:cNvSpPr txBox="1"/>
          <p:nvPr/>
        </p:nvSpPr>
        <p:spPr>
          <a:xfrm>
            <a:off x="3278461" y="81950"/>
            <a:ext cx="1437555"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8" name="TextBox 7">
            <a:hlinkClick r:id="rId5" action="ppaction://hlinksldjump"/>
          </p:cNvPr>
          <p:cNvSpPr txBox="1"/>
          <p:nvPr/>
        </p:nvSpPr>
        <p:spPr>
          <a:xfrm>
            <a:off x="4708905" y="81950"/>
            <a:ext cx="1436403"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9" name="TextBox 8">
            <a:hlinkClick r:id="rId6" action="ppaction://hlinksldjump"/>
          </p:cNvPr>
          <p:cNvSpPr txBox="1"/>
          <p:nvPr/>
        </p:nvSpPr>
        <p:spPr>
          <a:xfrm>
            <a:off x="6167480" y="81950"/>
            <a:ext cx="142218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0" name="TextBox 9">
            <a:hlinkClick r:id="rId7" action="ppaction://hlinksldjump"/>
          </p:cNvPr>
          <p:cNvSpPr txBox="1"/>
          <p:nvPr/>
        </p:nvSpPr>
        <p:spPr>
          <a:xfrm>
            <a:off x="7608142" y="81950"/>
            <a:ext cx="142817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1" name="矩形 10"/>
          <p:cNvSpPr/>
          <p:nvPr/>
        </p:nvSpPr>
        <p:spPr>
          <a:xfrm>
            <a:off x="201899" y="545738"/>
            <a:ext cx="8770682" cy="4216732"/>
          </a:xfrm>
          <a:prstGeom prst="rect">
            <a:avLst/>
          </a:prstGeom>
        </p:spPr>
        <p:txBody>
          <a:bodyPr>
            <a:spAutoFit/>
          </a:bodyPr>
          <a:lstStyle/>
          <a:p>
            <a:pPr lvl="0" algn="just">
              <a:lnSpc>
                <a:spcPct val="150000"/>
              </a:lnSpc>
            </a:pPr>
            <a:r>
              <a:rPr lang="zh-CN" altLang="zh-CN" sz="2600" kern="100" dirty="0">
                <a:solidFill>
                  <a:prstClr val="black"/>
                </a:solidFill>
                <a:latin typeface="Times New Roman"/>
                <a:ea typeface="华文细黑"/>
                <a:cs typeface="Times New Roman"/>
              </a:rPr>
              <a:t>表现在《诗经》之中</a:t>
            </a:r>
            <a:r>
              <a:rPr lang="zh-CN" altLang="zh-CN" sz="2600" kern="100" dirty="0" smtClean="0">
                <a:solidFill>
                  <a:prstClr val="black"/>
                </a:solidFill>
                <a:latin typeface="Times New Roman"/>
                <a:ea typeface="华文细黑"/>
                <a:cs typeface="Times New Roman"/>
              </a:rPr>
              <a:t>。</a:t>
            </a:r>
            <a:r>
              <a:rPr lang="zh-CN" altLang="zh-CN" sz="2600" kern="100" dirty="0" smtClean="0">
                <a:latin typeface="Times New Roman"/>
                <a:ea typeface="华文细黑"/>
                <a:cs typeface="Times New Roman"/>
              </a:rPr>
              <a:t>《诗经》的内容分为风、雅、颂三类，风诗的作者多为农夫走卒、妇人女子，多道田间闾巷的山情水音，显得浅近野俗一些；雅诗则多出自公卿士大夫之手，较为讲求辞采，显示出作者较高的文化修养。因而雅诗与文采相联系，成为</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文雅</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。文雅观念的形成也与孔子有关，《论语</a:t>
            </a:r>
            <a:r>
              <a:rPr lang="en-US" altLang="zh-CN" sz="2600" kern="100" dirty="0" smtClean="0">
                <a:latin typeface="Times New Roman"/>
                <a:ea typeface="华文细黑"/>
                <a:cs typeface="Courier New"/>
              </a:rPr>
              <a:t>·</a:t>
            </a:r>
            <a:r>
              <a:rPr lang="zh-CN" altLang="zh-CN" sz="2600" kern="100" dirty="0" smtClean="0">
                <a:latin typeface="Times New Roman"/>
                <a:ea typeface="华文细黑"/>
                <a:cs typeface="Times New Roman"/>
              </a:rPr>
              <a:t>雍也》记孔子语：</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质胜文则野，文胜质则史。文质彬彬，然后君子。</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其文质观对后世产生了深远的影响。</a:t>
            </a:r>
            <a:endParaRPr lang="zh-CN" altLang="zh-CN" sz="2600" kern="100" dirty="0">
              <a:effectLst/>
              <a:latin typeface="宋体"/>
              <a:cs typeface="Courier New"/>
            </a:endParaRPr>
          </a:p>
        </p:txBody>
      </p:sp>
    </p:spTree>
    <p:extLst>
      <p:ext uri="{BB962C8B-B14F-4D97-AF65-F5344CB8AC3E}">
        <p14:creationId xmlns:p14="http://schemas.microsoft.com/office/powerpoint/2010/main" val="34236325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0" name="表格 29"/>
          <p:cNvGraphicFramePr>
            <a:graphicFrameLocks noGrp="1"/>
          </p:cNvGraphicFramePr>
          <p:nvPr>
            <p:extLst>
              <p:ext uri="{D42A27DB-BD31-4B8C-83A1-F6EECF244321}">
                <p14:modId xmlns:p14="http://schemas.microsoft.com/office/powerpoint/2010/main" val="3722389974"/>
              </p:ext>
            </p:extLst>
          </p:nvPr>
        </p:nvGraphicFramePr>
        <p:xfrm>
          <a:off x="381908" y="85780"/>
          <a:ext cx="8654586" cy="335280"/>
        </p:xfrm>
        <a:graphic>
          <a:graphicData uri="http://schemas.openxmlformats.org/drawingml/2006/table">
            <a:tbl>
              <a:tblPr firstRow="1" bandRow="1">
                <a:tableStyleId>{5C22544A-7EE6-4342-B048-85BDC9FD1C3A}</a:tableStyleId>
              </a:tblPr>
              <a:tblGrid>
                <a:gridCol w="1442431"/>
                <a:gridCol w="1442431"/>
                <a:gridCol w="1442431"/>
                <a:gridCol w="1442431"/>
                <a:gridCol w="1442431"/>
                <a:gridCol w="1442431"/>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TextBox 34">
            <a:hlinkClick r:id="rId2" action="ppaction://hlinksldjump"/>
          </p:cNvPr>
          <p:cNvSpPr txBox="1"/>
          <p:nvPr/>
        </p:nvSpPr>
        <p:spPr>
          <a:xfrm>
            <a:off x="389988" y="80576"/>
            <a:ext cx="1431546"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36" name="TextBox 35">
            <a:hlinkClick r:id="rId3" action="ppaction://hlinksldjump"/>
          </p:cNvPr>
          <p:cNvSpPr txBox="1"/>
          <p:nvPr/>
        </p:nvSpPr>
        <p:spPr>
          <a:xfrm>
            <a:off x="1829946" y="82094"/>
            <a:ext cx="1433897" cy="338554"/>
          </a:xfrm>
          <a:prstGeom prst="rect">
            <a:avLst/>
          </a:prstGeom>
          <a:noFill/>
        </p:spPr>
        <p:txBody>
          <a:bodyPr wrap="squar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37" name="TextBox 36">
            <a:hlinkClick r:id="rId4" action="ppaction://hlinksldjump"/>
          </p:cNvPr>
          <p:cNvSpPr txBox="1"/>
          <p:nvPr/>
        </p:nvSpPr>
        <p:spPr>
          <a:xfrm>
            <a:off x="3278461" y="81950"/>
            <a:ext cx="1437555"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38" name="TextBox 37">
            <a:hlinkClick r:id="rId5" action="ppaction://hlinksldjump"/>
          </p:cNvPr>
          <p:cNvSpPr txBox="1"/>
          <p:nvPr/>
        </p:nvSpPr>
        <p:spPr>
          <a:xfrm>
            <a:off x="4708905" y="81950"/>
            <a:ext cx="143640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9" name="TextBox 38">
            <a:hlinkClick r:id="rId6" action="ppaction://hlinksldjump"/>
          </p:cNvPr>
          <p:cNvSpPr txBox="1"/>
          <p:nvPr/>
        </p:nvSpPr>
        <p:spPr>
          <a:xfrm>
            <a:off x="6167480" y="81950"/>
            <a:ext cx="142218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40" name="TextBox 39">
            <a:hlinkClick r:id="rId7" action="ppaction://hlinksldjump"/>
          </p:cNvPr>
          <p:cNvSpPr txBox="1"/>
          <p:nvPr/>
        </p:nvSpPr>
        <p:spPr>
          <a:xfrm>
            <a:off x="7608142" y="81950"/>
            <a:ext cx="142817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21" name="矩形 20"/>
          <p:cNvSpPr/>
          <p:nvPr/>
        </p:nvSpPr>
        <p:spPr>
          <a:xfrm>
            <a:off x="201899" y="664707"/>
            <a:ext cx="8770682" cy="3616567"/>
          </a:xfrm>
          <a:prstGeom prst="rect">
            <a:avLst/>
          </a:prstGeom>
        </p:spPr>
        <p:txBody>
          <a:bodyPr>
            <a:spAutoFit/>
          </a:bodyPr>
          <a:lstStyle/>
          <a:p>
            <a:pPr algn="just">
              <a:lnSpc>
                <a:spcPct val="150000"/>
              </a:lnSpc>
              <a:spcAft>
                <a:spcPts val="0"/>
              </a:spcAft>
            </a:pPr>
            <a:r>
              <a:rPr lang="zh-CN" altLang="zh-CN" sz="2600" kern="100" dirty="0">
                <a:latin typeface="Times New Roman"/>
                <a:ea typeface="华文细黑"/>
                <a:cs typeface="Times New Roman"/>
              </a:rPr>
              <a:t>一、阅读下面的文字，完成文后题目。</a:t>
            </a:r>
            <a:endParaRPr lang="zh-CN" altLang="zh-CN" sz="1050" kern="100" dirty="0">
              <a:latin typeface="宋体"/>
              <a:cs typeface="Courier New"/>
            </a:endParaRPr>
          </a:p>
          <a:p>
            <a:pPr indent="660400" algn="ctr">
              <a:lnSpc>
                <a:spcPct val="150000"/>
              </a:lnSpc>
              <a:spcAft>
                <a:spcPts val="0"/>
              </a:spcAft>
            </a:pPr>
            <a:r>
              <a:rPr lang="zh-CN" altLang="zh-CN" sz="2600" kern="100" dirty="0">
                <a:latin typeface="Times New Roman"/>
                <a:ea typeface="华文细黑"/>
                <a:cs typeface="Times New Roman"/>
              </a:rPr>
              <a:t>表人流行词语探微</a:t>
            </a:r>
            <a:endParaRPr lang="zh-CN" altLang="zh-CN" sz="1050" kern="100" dirty="0">
              <a:latin typeface="宋体"/>
              <a:cs typeface="Courier New"/>
            </a:endParaRPr>
          </a:p>
          <a:p>
            <a:pPr indent="660400" algn="just">
              <a:lnSpc>
                <a:spcPct val="150000"/>
              </a:lnSpc>
              <a:spcAft>
                <a:spcPts val="0"/>
              </a:spcAft>
            </a:pPr>
            <a:r>
              <a:rPr lang="zh-CN" altLang="zh-CN" sz="2600" kern="100" dirty="0">
                <a:latin typeface="Times New Roman"/>
                <a:ea typeface="华文细黑"/>
                <a:cs typeface="Times New Roman"/>
              </a:rPr>
              <a:t>在近几年的流行新词语中，反映社会多元人群的新词语逐渐增多，其在语言结构、语义表达、产生机制等方面都具有鲜明的特色。表人流行新词语是流行新词语中的一个小类，表示具有某一共同特征的一类人，具有鲜明的类指化特征</a:t>
            </a:r>
            <a:r>
              <a:rPr lang="zh-CN" altLang="zh-CN" sz="2600" kern="100" dirty="0" smtClean="0">
                <a:latin typeface="Times New Roman"/>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20410585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3896691873"/>
              </p:ext>
            </p:extLst>
          </p:nvPr>
        </p:nvGraphicFramePr>
        <p:xfrm>
          <a:off x="381908" y="85780"/>
          <a:ext cx="8654586" cy="335280"/>
        </p:xfrm>
        <a:graphic>
          <a:graphicData uri="http://schemas.openxmlformats.org/drawingml/2006/table">
            <a:tbl>
              <a:tblPr firstRow="1" bandRow="1">
                <a:tableStyleId>{5C22544A-7EE6-4342-B048-85BDC9FD1C3A}</a:tableStyleId>
              </a:tblPr>
              <a:tblGrid>
                <a:gridCol w="1442431"/>
                <a:gridCol w="1442431"/>
                <a:gridCol w="1442431"/>
                <a:gridCol w="1442431"/>
                <a:gridCol w="1442431"/>
                <a:gridCol w="1442431"/>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89988" y="80576"/>
            <a:ext cx="143154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TextBox 5">
            <a:hlinkClick r:id="rId3" action="ppaction://hlinksldjump"/>
          </p:cNvPr>
          <p:cNvSpPr txBox="1"/>
          <p:nvPr/>
        </p:nvSpPr>
        <p:spPr>
          <a:xfrm>
            <a:off x="1829946" y="82094"/>
            <a:ext cx="1433897" cy="338554"/>
          </a:xfrm>
          <a:prstGeom prst="rect">
            <a:avLst/>
          </a:prstGeom>
          <a:noFill/>
        </p:spPr>
        <p:txBody>
          <a:bodyPr wrap="squar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7" name="TextBox 6">
            <a:hlinkClick r:id="rId4" action="ppaction://hlinksldjump"/>
          </p:cNvPr>
          <p:cNvSpPr txBox="1"/>
          <p:nvPr/>
        </p:nvSpPr>
        <p:spPr>
          <a:xfrm>
            <a:off x="3278461" y="81950"/>
            <a:ext cx="1437555"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8" name="TextBox 7">
            <a:hlinkClick r:id="rId5" action="ppaction://hlinksldjump"/>
          </p:cNvPr>
          <p:cNvSpPr txBox="1"/>
          <p:nvPr/>
        </p:nvSpPr>
        <p:spPr>
          <a:xfrm>
            <a:off x="4708905" y="81950"/>
            <a:ext cx="1436403"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9" name="TextBox 8">
            <a:hlinkClick r:id="rId6" action="ppaction://hlinksldjump"/>
          </p:cNvPr>
          <p:cNvSpPr txBox="1"/>
          <p:nvPr/>
        </p:nvSpPr>
        <p:spPr>
          <a:xfrm>
            <a:off x="6167480" y="81950"/>
            <a:ext cx="142218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0" name="TextBox 9">
            <a:hlinkClick r:id="rId7" action="ppaction://hlinksldjump"/>
          </p:cNvPr>
          <p:cNvSpPr txBox="1"/>
          <p:nvPr/>
        </p:nvSpPr>
        <p:spPr>
          <a:xfrm>
            <a:off x="7608142" y="81950"/>
            <a:ext cx="142817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1" name="矩形 10"/>
          <p:cNvSpPr/>
          <p:nvPr/>
        </p:nvSpPr>
        <p:spPr>
          <a:xfrm>
            <a:off x="186659" y="536858"/>
            <a:ext cx="8770682" cy="4216732"/>
          </a:xfrm>
          <a:prstGeom prst="rect">
            <a:avLst/>
          </a:prstGeom>
        </p:spPr>
        <p:txBody>
          <a:bodyPr>
            <a:spAutoFit/>
          </a:bodyPr>
          <a:lstStyle/>
          <a:p>
            <a:pPr indent="660400" algn="just">
              <a:lnSpc>
                <a:spcPct val="150000"/>
              </a:lnSpc>
              <a:spcAft>
                <a:spcPts val="0"/>
              </a:spcAft>
            </a:pPr>
            <a:r>
              <a:rPr lang="zh-CN" altLang="zh-CN" sz="2600" kern="100" dirty="0">
                <a:latin typeface="Times New Roman"/>
                <a:ea typeface="华文细黑"/>
                <a:cs typeface="Times New Roman"/>
              </a:rPr>
              <a:t>文雅适合的是士大夫知识阶层的口味，反映的是他们的思想感情和审美习惯。文雅的重要内容是指语言中显示出的文化知识的积累。在语言中引用或化用古人语句、古典古事，可使语言有苍古博厚之风。古代的批评家认为，知识、学问的有无或多少是区别雅俗的重要标准。清人毛奇龄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天下惟雅须学，而俗不必学；惟典则须学，而鄙与熟则不必学。</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读书是求雅去俗的最好途径。</a:t>
            </a:r>
            <a:endParaRPr lang="zh-CN" altLang="zh-CN" sz="1050" kern="100" dirty="0">
              <a:effectLst/>
              <a:latin typeface="宋体"/>
              <a:cs typeface="Courier New"/>
            </a:endParaRPr>
          </a:p>
        </p:txBody>
      </p:sp>
    </p:spTree>
    <p:extLst>
      <p:ext uri="{BB962C8B-B14F-4D97-AF65-F5344CB8AC3E}">
        <p14:creationId xmlns:p14="http://schemas.microsoft.com/office/powerpoint/2010/main" val="4562971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527223796"/>
              </p:ext>
            </p:extLst>
          </p:nvPr>
        </p:nvGraphicFramePr>
        <p:xfrm>
          <a:off x="381908" y="85780"/>
          <a:ext cx="8654586" cy="335280"/>
        </p:xfrm>
        <a:graphic>
          <a:graphicData uri="http://schemas.openxmlformats.org/drawingml/2006/table">
            <a:tbl>
              <a:tblPr firstRow="1" bandRow="1">
                <a:tableStyleId>{5C22544A-7EE6-4342-B048-85BDC9FD1C3A}</a:tableStyleId>
              </a:tblPr>
              <a:tblGrid>
                <a:gridCol w="1442431"/>
                <a:gridCol w="1442431"/>
                <a:gridCol w="1442431"/>
                <a:gridCol w="1442431"/>
                <a:gridCol w="1442431"/>
                <a:gridCol w="1442431"/>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89988" y="80576"/>
            <a:ext cx="143154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TextBox 5">
            <a:hlinkClick r:id="rId3" action="ppaction://hlinksldjump"/>
          </p:cNvPr>
          <p:cNvSpPr txBox="1"/>
          <p:nvPr/>
        </p:nvSpPr>
        <p:spPr>
          <a:xfrm>
            <a:off x="1829946" y="82094"/>
            <a:ext cx="1433897" cy="338554"/>
          </a:xfrm>
          <a:prstGeom prst="rect">
            <a:avLst/>
          </a:prstGeom>
          <a:noFill/>
        </p:spPr>
        <p:txBody>
          <a:bodyPr wrap="squar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7" name="TextBox 6">
            <a:hlinkClick r:id="rId4" action="ppaction://hlinksldjump"/>
          </p:cNvPr>
          <p:cNvSpPr txBox="1"/>
          <p:nvPr/>
        </p:nvSpPr>
        <p:spPr>
          <a:xfrm>
            <a:off x="3278461" y="81950"/>
            <a:ext cx="1437555"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8" name="TextBox 7">
            <a:hlinkClick r:id="rId5" action="ppaction://hlinksldjump"/>
          </p:cNvPr>
          <p:cNvSpPr txBox="1"/>
          <p:nvPr/>
        </p:nvSpPr>
        <p:spPr>
          <a:xfrm>
            <a:off x="4708905" y="81950"/>
            <a:ext cx="1436403"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9" name="TextBox 8">
            <a:hlinkClick r:id="rId6" action="ppaction://hlinksldjump"/>
          </p:cNvPr>
          <p:cNvSpPr txBox="1"/>
          <p:nvPr/>
        </p:nvSpPr>
        <p:spPr>
          <a:xfrm>
            <a:off x="6167480" y="81950"/>
            <a:ext cx="142218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0" name="TextBox 9">
            <a:hlinkClick r:id="rId7" action="ppaction://hlinksldjump"/>
          </p:cNvPr>
          <p:cNvSpPr txBox="1"/>
          <p:nvPr/>
        </p:nvSpPr>
        <p:spPr>
          <a:xfrm>
            <a:off x="7608142" y="81950"/>
            <a:ext cx="142817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1" name="矩形 10"/>
          <p:cNvSpPr/>
          <p:nvPr/>
        </p:nvSpPr>
        <p:spPr>
          <a:xfrm>
            <a:off x="179039" y="506378"/>
            <a:ext cx="8770682" cy="4293483"/>
          </a:xfrm>
          <a:prstGeom prst="rect">
            <a:avLst/>
          </a:prstGeom>
        </p:spPr>
        <p:txBody>
          <a:bodyPr>
            <a:spAutoFit/>
          </a:bodyPr>
          <a:lstStyle/>
          <a:p>
            <a:pPr indent="660400" algn="just">
              <a:lnSpc>
                <a:spcPct val="150000"/>
              </a:lnSpc>
              <a:spcAft>
                <a:spcPts val="0"/>
              </a:spcAft>
            </a:pPr>
            <a:r>
              <a:rPr lang="zh-CN" altLang="zh-CN" sz="2600" kern="100" dirty="0">
                <a:latin typeface="Times New Roman"/>
                <a:ea typeface="华文细黑"/>
                <a:cs typeface="Times New Roman"/>
              </a:rPr>
              <a:t>在中国古典美学史上，雅俗的表现是复杂的、多样的。雅俗的差异在于文化层次的高低，在于文化积累的多少。然而这种高低和多少却又是相对的，是在比较中呈现的。任何事物都有它的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度</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，超过度的限制，就会走向它的反面</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indent="660400" algn="just">
              <a:lnSpc>
                <a:spcPct val="150000"/>
              </a:lnSpc>
              <a:spcAft>
                <a:spcPts val="0"/>
              </a:spcAft>
            </a:pPr>
            <a:r>
              <a:rPr lang="zh-CN" altLang="zh-CN" sz="2600" dirty="0">
                <a:latin typeface="Times New Roman"/>
                <a:ea typeface="华文细黑"/>
                <a:cs typeface="Times New Roman"/>
              </a:rPr>
              <a:t>雅和俗虽然异势，但也并非水火不容，雅俗在一定的条件下也会互相易位。</a:t>
            </a:r>
            <a:r>
              <a:rPr lang="en-US" altLang="zh-CN" sz="2600" dirty="0">
                <a:latin typeface="宋体"/>
                <a:ea typeface="华文细黑"/>
                <a:cs typeface="Times New Roman"/>
              </a:rPr>
              <a:t>“</a:t>
            </a:r>
            <a:r>
              <a:rPr lang="zh-CN" altLang="zh-CN" sz="2600" dirty="0">
                <a:latin typeface="Times New Roman"/>
                <a:ea typeface="华文细黑"/>
                <a:cs typeface="Times New Roman"/>
              </a:rPr>
              <a:t>以俗为雅</a:t>
            </a:r>
            <a:r>
              <a:rPr lang="en-US" altLang="zh-CN" sz="2600" dirty="0">
                <a:latin typeface="宋体"/>
                <a:ea typeface="华文细黑"/>
                <a:cs typeface="Times New Roman"/>
              </a:rPr>
              <a:t>”</a:t>
            </a:r>
            <a:r>
              <a:rPr lang="zh-CN" altLang="zh-CN" sz="2600" dirty="0">
                <a:latin typeface="Times New Roman"/>
                <a:ea typeface="华文细黑"/>
                <a:cs typeface="Times New Roman"/>
              </a:rPr>
              <a:t>这个中国美学史和文学批评史上颇有影响的理念即是典型的例证</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文雅本指文采华美，</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15341677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3921595166"/>
              </p:ext>
            </p:extLst>
          </p:nvPr>
        </p:nvGraphicFramePr>
        <p:xfrm>
          <a:off x="381908" y="85780"/>
          <a:ext cx="8654586" cy="335280"/>
        </p:xfrm>
        <a:graphic>
          <a:graphicData uri="http://schemas.openxmlformats.org/drawingml/2006/table">
            <a:tbl>
              <a:tblPr firstRow="1" bandRow="1">
                <a:tableStyleId>{5C22544A-7EE6-4342-B048-85BDC9FD1C3A}</a:tableStyleId>
              </a:tblPr>
              <a:tblGrid>
                <a:gridCol w="1442431"/>
                <a:gridCol w="1442431"/>
                <a:gridCol w="1442431"/>
                <a:gridCol w="1442431"/>
                <a:gridCol w="1442431"/>
                <a:gridCol w="1442431"/>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89988" y="80576"/>
            <a:ext cx="143154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TextBox 5">
            <a:hlinkClick r:id="rId3" action="ppaction://hlinksldjump"/>
          </p:cNvPr>
          <p:cNvSpPr txBox="1"/>
          <p:nvPr/>
        </p:nvSpPr>
        <p:spPr>
          <a:xfrm>
            <a:off x="1829946" y="82094"/>
            <a:ext cx="1433897" cy="338554"/>
          </a:xfrm>
          <a:prstGeom prst="rect">
            <a:avLst/>
          </a:prstGeom>
          <a:noFill/>
        </p:spPr>
        <p:txBody>
          <a:bodyPr wrap="squar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7" name="TextBox 6">
            <a:hlinkClick r:id="rId4" action="ppaction://hlinksldjump"/>
          </p:cNvPr>
          <p:cNvSpPr txBox="1"/>
          <p:nvPr/>
        </p:nvSpPr>
        <p:spPr>
          <a:xfrm>
            <a:off x="3278461" y="81950"/>
            <a:ext cx="1437555"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8" name="TextBox 7">
            <a:hlinkClick r:id="rId5" action="ppaction://hlinksldjump"/>
          </p:cNvPr>
          <p:cNvSpPr txBox="1"/>
          <p:nvPr/>
        </p:nvSpPr>
        <p:spPr>
          <a:xfrm>
            <a:off x="4708905" y="81950"/>
            <a:ext cx="1436403"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9" name="TextBox 8">
            <a:hlinkClick r:id="rId6" action="ppaction://hlinksldjump"/>
          </p:cNvPr>
          <p:cNvSpPr txBox="1"/>
          <p:nvPr/>
        </p:nvSpPr>
        <p:spPr>
          <a:xfrm>
            <a:off x="6167480" y="81950"/>
            <a:ext cx="142218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0" name="TextBox 9">
            <a:hlinkClick r:id="rId7" action="ppaction://hlinksldjump"/>
          </p:cNvPr>
          <p:cNvSpPr txBox="1"/>
          <p:nvPr/>
        </p:nvSpPr>
        <p:spPr>
          <a:xfrm>
            <a:off x="7608142" y="81950"/>
            <a:ext cx="142817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1" name="矩形 10"/>
          <p:cNvSpPr/>
          <p:nvPr/>
        </p:nvSpPr>
        <p:spPr>
          <a:xfrm>
            <a:off x="119946" y="509806"/>
            <a:ext cx="8858389" cy="4506811"/>
          </a:xfrm>
          <a:prstGeom prst="rect">
            <a:avLst/>
          </a:prstGeom>
        </p:spPr>
        <p:txBody>
          <a:bodyPr>
            <a:spAutoFit/>
          </a:bodyPr>
          <a:lstStyle/>
          <a:p>
            <a:pPr algn="just">
              <a:lnSpc>
                <a:spcPct val="140000"/>
              </a:lnSpc>
              <a:spcAft>
                <a:spcPts val="0"/>
              </a:spcAft>
            </a:pPr>
            <a:r>
              <a:rPr lang="zh-CN" altLang="zh-CN" sz="2600" kern="100" dirty="0">
                <a:latin typeface="Times New Roman"/>
                <a:ea typeface="华文细黑"/>
                <a:cs typeface="Times New Roman"/>
              </a:rPr>
              <a:t>语言修辞工致，是艺术修养高的标志，但如果一味追求文采华丽、语言精致，则又会成为千口一腔的陈辞滥调，又成了凡俗、陈俗的东西而令人生厌。这时如果别出心裁，有意从以前已遭摒弃的民间语言中汲取材料，用入作品中，则会产生清新出奇的效果，这正是高雅的一种表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以俗为雅</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的作品，其外在的形式特征是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俗</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，而其体现出来的品格、趣味却是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雅</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。这里</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俗</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和</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雅</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是相互协调、相反相成、浑融一体的。</a:t>
            </a:r>
            <a:endParaRPr lang="zh-CN" altLang="zh-CN" sz="1050" kern="100" dirty="0">
              <a:effectLst/>
              <a:latin typeface="宋体"/>
              <a:cs typeface="Courier New"/>
            </a:endParaRPr>
          </a:p>
        </p:txBody>
      </p:sp>
    </p:spTree>
    <p:extLst>
      <p:ext uri="{BB962C8B-B14F-4D97-AF65-F5344CB8AC3E}">
        <p14:creationId xmlns:p14="http://schemas.microsoft.com/office/powerpoint/2010/main" val="39337459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2073965968"/>
              </p:ext>
            </p:extLst>
          </p:nvPr>
        </p:nvGraphicFramePr>
        <p:xfrm>
          <a:off x="381908" y="85780"/>
          <a:ext cx="8654586" cy="335280"/>
        </p:xfrm>
        <a:graphic>
          <a:graphicData uri="http://schemas.openxmlformats.org/drawingml/2006/table">
            <a:tbl>
              <a:tblPr firstRow="1" bandRow="1">
                <a:tableStyleId>{5C22544A-7EE6-4342-B048-85BDC9FD1C3A}</a:tableStyleId>
              </a:tblPr>
              <a:tblGrid>
                <a:gridCol w="1442431"/>
                <a:gridCol w="1442431"/>
                <a:gridCol w="1442431"/>
                <a:gridCol w="1442431"/>
                <a:gridCol w="1442431"/>
                <a:gridCol w="1442431"/>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89988" y="80576"/>
            <a:ext cx="143154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TextBox 5">
            <a:hlinkClick r:id="rId3" action="ppaction://hlinksldjump"/>
          </p:cNvPr>
          <p:cNvSpPr txBox="1"/>
          <p:nvPr/>
        </p:nvSpPr>
        <p:spPr>
          <a:xfrm>
            <a:off x="1829946" y="82094"/>
            <a:ext cx="1433897" cy="338554"/>
          </a:xfrm>
          <a:prstGeom prst="rect">
            <a:avLst/>
          </a:prstGeom>
          <a:noFill/>
        </p:spPr>
        <p:txBody>
          <a:bodyPr wrap="squar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7" name="TextBox 6">
            <a:hlinkClick r:id="rId4" action="ppaction://hlinksldjump"/>
          </p:cNvPr>
          <p:cNvSpPr txBox="1"/>
          <p:nvPr/>
        </p:nvSpPr>
        <p:spPr>
          <a:xfrm>
            <a:off x="3278461" y="81950"/>
            <a:ext cx="1437555"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8" name="TextBox 7">
            <a:hlinkClick r:id="rId5" action="ppaction://hlinksldjump"/>
          </p:cNvPr>
          <p:cNvSpPr txBox="1"/>
          <p:nvPr/>
        </p:nvSpPr>
        <p:spPr>
          <a:xfrm>
            <a:off x="4708905" y="81950"/>
            <a:ext cx="1436403"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9" name="TextBox 8">
            <a:hlinkClick r:id="rId6" action="ppaction://hlinksldjump"/>
          </p:cNvPr>
          <p:cNvSpPr txBox="1"/>
          <p:nvPr/>
        </p:nvSpPr>
        <p:spPr>
          <a:xfrm>
            <a:off x="6167480" y="81950"/>
            <a:ext cx="142218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0" name="TextBox 9">
            <a:hlinkClick r:id="rId7" action="ppaction://hlinksldjump"/>
          </p:cNvPr>
          <p:cNvSpPr txBox="1"/>
          <p:nvPr/>
        </p:nvSpPr>
        <p:spPr>
          <a:xfrm>
            <a:off x="7608142" y="81950"/>
            <a:ext cx="142817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1" name="矩形 10"/>
          <p:cNvSpPr/>
          <p:nvPr/>
        </p:nvSpPr>
        <p:spPr>
          <a:xfrm>
            <a:off x="201899" y="657494"/>
            <a:ext cx="8770682" cy="4293483"/>
          </a:xfrm>
          <a:prstGeom prst="rect">
            <a:avLst/>
          </a:prstGeom>
        </p:spPr>
        <p:txBody>
          <a:bodyPr>
            <a:spAutoFit/>
          </a:bodyPr>
          <a:lstStyle/>
          <a:p>
            <a:pPr indent="660400" algn="just">
              <a:lnSpc>
                <a:spcPct val="150000"/>
              </a:lnSpc>
              <a:spcAft>
                <a:spcPts val="0"/>
              </a:spcAft>
            </a:pPr>
            <a:r>
              <a:rPr lang="en-US" altLang="zh-CN" sz="2600" kern="100" dirty="0" smtClean="0">
                <a:latin typeface="宋体"/>
                <a:ea typeface="华文细黑"/>
                <a:cs typeface="Times New Roman"/>
              </a:rPr>
              <a:t>“</a:t>
            </a:r>
            <a:r>
              <a:rPr lang="zh-CN" altLang="zh-CN" sz="2600" kern="100" dirty="0">
                <a:latin typeface="Times New Roman"/>
                <a:ea typeface="华文细黑"/>
                <a:cs typeface="Times New Roman"/>
              </a:rPr>
              <a:t>以俗为雅</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理念还可以运用到文学创作的体裁、题材、意境等领域。如表现在体裁方面，古代文学家、批评家通常推崇雅体，贬斥俗体，如民间歌谣就被视为俗体而受到贬斥。但也有一些作家看到了这种体裁所蕴涵的艺术价值，如能取其精华，去其糟粕，也能创造出优秀的作品</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indent="660400" algn="dist">
              <a:lnSpc>
                <a:spcPct val="150000"/>
              </a:lnSpc>
              <a:spcAft>
                <a:spcPts val="0"/>
              </a:spcAft>
            </a:pPr>
            <a:r>
              <a:rPr lang="zh-CN" altLang="zh-CN" sz="2600" dirty="0">
                <a:latin typeface="Times New Roman"/>
                <a:ea typeface="华文细黑"/>
                <a:cs typeface="Times New Roman"/>
              </a:rPr>
              <a:t>我们要辩证地看待文雅和通俗。梁启超的看法对我们很有启发。他将诗分为</a:t>
            </a:r>
            <a:r>
              <a:rPr lang="en-US" altLang="zh-CN" sz="2600" dirty="0">
                <a:latin typeface="宋体"/>
                <a:ea typeface="华文细黑"/>
                <a:cs typeface="Times New Roman"/>
              </a:rPr>
              <a:t>“</a:t>
            </a:r>
            <a:r>
              <a:rPr lang="zh-CN" altLang="zh-CN" sz="2600" dirty="0">
                <a:latin typeface="Times New Roman"/>
                <a:ea typeface="华文细黑"/>
                <a:cs typeface="Times New Roman"/>
              </a:rPr>
              <a:t>文人诗</a:t>
            </a:r>
            <a:r>
              <a:rPr lang="en-US" altLang="zh-CN" sz="2600" dirty="0">
                <a:latin typeface="宋体"/>
                <a:ea typeface="华文细黑"/>
                <a:cs typeface="Times New Roman"/>
              </a:rPr>
              <a:t>”</a:t>
            </a:r>
            <a:r>
              <a:rPr lang="zh-CN" altLang="zh-CN" sz="2600" dirty="0">
                <a:latin typeface="Times New Roman"/>
                <a:ea typeface="华文细黑"/>
                <a:cs typeface="Times New Roman"/>
              </a:rPr>
              <a:t>和</a:t>
            </a:r>
            <a:r>
              <a:rPr lang="en-US" altLang="zh-CN" sz="2600" dirty="0">
                <a:latin typeface="宋体"/>
                <a:ea typeface="华文细黑"/>
                <a:cs typeface="Times New Roman"/>
              </a:rPr>
              <a:t>“</a:t>
            </a:r>
            <a:r>
              <a:rPr lang="zh-CN" altLang="zh-CN" sz="2600" dirty="0">
                <a:latin typeface="Times New Roman"/>
                <a:ea typeface="华文细黑"/>
                <a:cs typeface="Times New Roman"/>
              </a:rPr>
              <a:t>民间歌谣</a:t>
            </a:r>
            <a:r>
              <a:rPr lang="en-US" altLang="zh-CN" sz="2600" dirty="0">
                <a:latin typeface="宋体"/>
                <a:ea typeface="华文细黑"/>
                <a:cs typeface="Times New Roman"/>
              </a:rPr>
              <a:t>”</a:t>
            </a:r>
            <a:r>
              <a:rPr lang="zh-CN" altLang="zh-CN" sz="2600" dirty="0">
                <a:latin typeface="Times New Roman"/>
                <a:ea typeface="华文细黑"/>
                <a:cs typeface="Times New Roman"/>
              </a:rPr>
              <a:t>两类，</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38501509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4070773929"/>
              </p:ext>
            </p:extLst>
          </p:nvPr>
        </p:nvGraphicFramePr>
        <p:xfrm>
          <a:off x="381908" y="85780"/>
          <a:ext cx="8654586" cy="335280"/>
        </p:xfrm>
        <a:graphic>
          <a:graphicData uri="http://schemas.openxmlformats.org/drawingml/2006/table">
            <a:tbl>
              <a:tblPr firstRow="1" bandRow="1">
                <a:tableStyleId>{5C22544A-7EE6-4342-B048-85BDC9FD1C3A}</a:tableStyleId>
              </a:tblPr>
              <a:tblGrid>
                <a:gridCol w="1442431"/>
                <a:gridCol w="1442431"/>
                <a:gridCol w="1442431"/>
                <a:gridCol w="1442431"/>
                <a:gridCol w="1442431"/>
                <a:gridCol w="1442431"/>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89988" y="80576"/>
            <a:ext cx="143154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TextBox 5">
            <a:hlinkClick r:id="rId3" action="ppaction://hlinksldjump"/>
          </p:cNvPr>
          <p:cNvSpPr txBox="1"/>
          <p:nvPr/>
        </p:nvSpPr>
        <p:spPr>
          <a:xfrm>
            <a:off x="1829946" y="82094"/>
            <a:ext cx="1433897" cy="338554"/>
          </a:xfrm>
          <a:prstGeom prst="rect">
            <a:avLst/>
          </a:prstGeom>
          <a:noFill/>
        </p:spPr>
        <p:txBody>
          <a:bodyPr wrap="squar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7" name="TextBox 6">
            <a:hlinkClick r:id="rId4" action="ppaction://hlinksldjump"/>
          </p:cNvPr>
          <p:cNvSpPr txBox="1"/>
          <p:nvPr/>
        </p:nvSpPr>
        <p:spPr>
          <a:xfrm>
            <a:off x="3278461" y="81950"/>
            <a:ext cx="1437555"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8" name="TextBox 7">
            <a:hlinkClick r:id="rId5" action="ppaction://hlinksldjump"/>
          </p:cNvPr>
          <p:cNvSpPr txBox="1"/>
          <p:nvPr/>
        </p:nvSpPr>
        <p:spPr>
          <a:xfrm>
            <a:off x="4708905" y="81950"/>
            <a:ext cx="1436403"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9" name="TextBox 8">
            <a:hlinkClick r:id="rId6" action="ppaction://hlinksldjump"/>
          </p:cNvPr>
          <p:cNvSpPr txBox="1"/>
          <p:nvPr/>
        </p:nvSpPr>
        <p:spPr>
          <a:xfrm>
            <a:off x="6167480" y="81950"/>
            <a:ext cx="142218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0" name="TextBox 9">
            <a:hlinkClick r:id="rId7" action="ppaction://hlinksldjump"/>
          </p:cNvPr>
          <p:cNvSpPr txBox="1"/>
          <p:nvPr/>
        </p:nvSpPr>
        <p:spPr>
          <a:xfrm>
            <a:off x="7608142" y="81950"/>
            <a:ext cx="142817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1" name="矩形 10"/>
          <p:cNvSpPr/>
          <p:nvPr/>
        </p:nvSpPr>
        <p:spPr>
          <a:xfrm>
            <a:off x="158046" y="677684"/>
            <a:ext cx="8858389" cy="2492990"/>
          </a:xfrm>
          <a:prstGeom prst="rect">
            <a:avLst/>
          </a:prstGeom>
        </p:spPr>
        <p:txBody>
          <a:bodyPr>
            <a:spAutoFit/>
          </a:bodyPr>
          <a:lstStyle/>
          <a:p>
            <a:pPr algn="just">
              <a:lnSpc>
                <a:spcPct val="150000"/>
              </a:lnSpc>
              <a:spcAft>
                <a:spcPts val="0"/>
              </a:spcAft>
            </a:pPr>
            <a:r>
              <a:rPr lang="zh-CN" altLang="zh-CN" sz="2600" kern="100" dirty="0">
                <a:latin typeface="Times New Roman"/>
                <a:ea typeface="华文细黑"/>
                <a:cs typeface="Times New Roman"/>
              </a:rPr>
              <a:t>并指出：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简单说，好歌谣纯属自然美，好诗便要加上人工的美。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对于自然美加上些人工，又是别一种风味的美，譬如美的璞玉，经琢磨雕饰而更美；美的花卉，经栽植布置而更美。</a:t>
            </a:r>
            <a:r>
              <a:rPr lang="en-US" altLang="zh-CN" sz="2600" kern="100" dirty="0" smtClean="0">
                <a:latin typeface="宋体"/>
                <a:ea typeface="华文细黑"/>
                <a:cs typeface="Times New Roman"/>
              </a:rPr>
              <a:t>”			</a:t>
            </a:r>
            <a:r>
              <a:rPr lang="en-US" altLang="zh-CN" sz="2600" kern="100" dirty="0" smtClean="0">
                <a:latin typeface="Times New Roman"/>
                <a:ea typeface="华文细黑"/>
                <a:cs typeface="Courier New"/>
              </a:rPr>
              <a:t>(</a:t>
            </a:r>
            <a:r>
              <a:rPr lang="zh-CN" altLang="zh-CN" sz="2600" kern="100" dirty="0">
                <a:latin typeface="Times New Roman"/>
                <a:ea typeface="华文细黑"/>
                <a:cs typeface="Times New Roman"/>
              </a:rPr>
              <a:t>选自《社会科学战线》，有删改</a:t>
            </a:r>
            <a:r>
              <a:rPr lang="en-US" altLang="zh-CN" sz="2600" kern="100" dirty="0">
                <a:latin typeface="Times New Roman"/>
                <a:ea typeface="华文细黑"/>
                <a:cs typeface="Courier New"/>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1272274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209395977"/>
              </p:ext>
            </p:extLst>
          </p:nvPr>
        </p:nvGraphicFramePr>
        <p:xfrm>
          <a:off x="381908" y="85780"/>
          <a:ext cx="8654586" cy="335280"/>
        </p:xfrm>
        <a:graphic>
          <a:graphicData uri="http://schemas.openxmlformats.org/drawingml/2006/table">
            <a:tbl>
              <a:tblPr firstRow="1" bandRow="1">
                <a:tableStyleId>{5C22544A-7EE6-4342-B048-85BDC9FD1C3A}</a:tableStyleId>
              </a:tblPr>
              <a:tblGrid>
                <a:gridCol w="1442431"/>
                <a:gridCol w="1442431"/>
                <a:gridCol w="1442431"/>
                <a:gridCol w="1442431"/>
                <a:gridCol w="1442431"/>
                <a:gridCol w="1442431"/>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89988" y="80576"/>
            <a:ext cx="143154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TextBox 5">
            <a:hlinkClick r:id="rId3" action="ppaction://hlinksldjump"/>
          </p:cNvPr>
          <p:cNvSpPr txBox="1"/>
          <p:nvPr/>
        </p:nvSpPr>
        <p:spPr>
          <a:xfrm>
            <a:off x="1829946" y="82094"/>
            <a:ext cx="1433897" cy="338554"/>
          </a:xfrm>
          <a:prstGeom prst="rect">
            <a:avLst/>
          </a:prstGeom>
          <a:noFill/>
        </p:spPr>
        <p:txBody>
          <a:bodyPr wrap="squar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7" name="TextBox 6">
            <a:hlinkClick r:id="rId4" action="ppaction://hlinksldjump"/>
          </p:cNvPr>
          <p:cNvSpPr txBox="1"/>
          <p:nvPr/>
        </p:nvSpPr>
        <p:spPr>
          <a:xfrm>
            <a:off x="3278461" y="81950"/>
            <a:ext cx="1437555"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8" name="TextBox 7">
            <a:hlinkClick r:id="rId5" action="ppaction://hlinksldjump"/>
          </p:cNvPr>
          <p:cNvSpPr txBox="1"/>
          <p:nvPr/>
        </p:nvSpPr>
        <p:spPr>
          <a:xfrm>
            <a:off x="4708905" y="81950"/>
            <a:ext cx="1436403"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9" name="TextBox 8">
            <a:hlinkClick r:id="rId6" action="ppaction://hlinksldjump"/>
          </p:cNvPr>
          <p:cNvSpPr txBox="1"/>
          <p:nvPr/>
        </p:nvSpPr>
        <p:spPr>
          <a:xfrm>
            <a:off x="6167480" y="81950"/>
            <a:ext cx="142218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0" name="TextBox 9">
            <a:hlinkClick r:id="rId7" action="ppaction://hlinksldjump"/>
          </p:cNvPr>
          <p:cNvSpPr txBox="1"/>
          <p:nvPr/>
        </p:nvSpPr>
        <p:spPr>
          <a:xfrm>
            <a:off x="7608142" y="81950"/>
            <a:ext cx="142817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1" name="矩形 10"/>
          <p:cNvSpPr/>
          <p:nvPr/>
        </p:nvSpPr>
        <p:spPr>
          <a:xfrm>
            <a:off x="230078" y="629483"/>
            <a:ext cx="8683844" cy="3093154"/>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下列关于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文雅</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的表述，不正确的一项是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在中国古典美学中，文雅是和野俗相对的范畴，二者</a:t>
            </a:r>
            <a:r>
              <a:rPr lang="zh-CN" altLang="zh-CN" sz="2600" kern="100" dirty="0" smtClean="0">
                <a:latin typeface="Times New Roman"/>
                <a:ea typeface="华文细黑"/>
                <a:cs typeface="Times New Roman"/>
              </a:rPr>
              <a:t>是</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对立</a:t>
            </a:r>
            <a:r>
              <a:rPr lang="zh-CN" altLang="zh-CN" sz="2600" kern="100" dirty="0">
                <a:latin typeface="Times New Roman"/>
                <a:ea typeface="华文细黑"/>
                <a:cs typeface="Times New Roman"/>
              </a:rPr>
              <a:t>的两极，相反相成。</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B.</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以俗为雅</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理念出现后，文采华美、语言修辞工致</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就</a:t>
            </a:r>
            <a:r>
              <a:rPr lang="zh-CN" altLang="zh-CN" sz="2600" kern="100" dirty="0">
                <a:latin typeface="Times New Roman"/>
                <a:ea typeface="华文细黑"/>
                <a:cs typeface="Times New Roman"/>
              </a:rPr>
              <a:t>不再是文雅的标准了。</a:t>
            </a:r>
            <a:r>
              <a:rPr lang="zh-CN" altLang="zh-CN" sz="2600" kern="100" dirty="0">
                <a:latin typeface="宋体"/>
                <a:ea typeface="Times New Roman"/>
                <a:cs typeface="Courier New"/>
              </a:rPr>
              <a:t> </a:t>
            </a:r>
            <a:endParaRPr lang="zh-CN" altLang="zh-CN" sz="1050" kern="100" dirty="0">
              <a:effectLst/>
              <a:latin typeface="宋体"/>
              <a:cs typeface="Courier New"/>
            </a:endParaRPr>
          </a:p>
        </p:txBody>
      </p:sp>
    </p:spTree>
    <p:extLst>
      <p:ext uri="{BB962C8B-B14F-4D97-AF65-F5344CB8AC3E}">
        <p14:creationId xmlns:p14="http://schemas.microsoft.com/office/powerpoint/2010/main" val="34361193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2127118206"/>
              </p:ext>
            </p:extLst>
          </p:nvPr>
        </p:nvGraphicFramePr>
        <p:xfrm>
          <a:off x="381908" y="85780"/>
          <a:ext cx="8654586" cy="335280"/>
        </p:xfrm>
        <a:graphic>
          <a:graphicData uri="http://schemas.openxmlformats.org/drawingml/2006/table">
            <a:tbl>
              <a:tblPr firstRow="1" bandRow="1">
                <a:tableStyleId>{5C22544A-7EE6-4342-B048-85BDC9FD1C3A}</a:tableStyleId>
              </a:tblPr>
              <a:tblGrid>
                <a:gridCol w="1442431"/>
                <a:gridCol w="1442431"/>
                <a:gridCol w="1442431"/>
                <a:gridCol w="1442431"/>
                <a:gridCol w="1442431"/>
                <a:gridCol w="1442431"/>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89988" y="80576"/>
            <a:ext cx="143154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TextBox 5">
            <a:hlinkClick r:id="rId3" action="ppaction://hlinksldjump"/>
          </p:cNvPr>
          <p:cNvSpPr txBox="1"/>
          <p:nvPr/>
        </p:nvSpPr>
        <p:spPr>
          <a:xfrm>
            <a:off x="1829946" y="82094"/>
            <a:ext cx="1433897" cy="338554"/>
          </a:xfrm>
          <a:prstGeom prst="rect">
            <a:avLst/>
          </a:prstGeom>
          <a:noFill/>
        </p:spPr>
        <p:txBody>
          <a:bodyPr wrap="squar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7" name="TextBox 6">
            <a:hlinkClick r:id="rId4" action="ppaction://hlinksldjump"/>
          </p:cNvPr>
          <p:cNvSpPr txBox="1"/>
          <p:nvPr/>
        </p:nvSpPr>
        <p:spPr>
          <a:xfrm>
            <a:off x="3278461" y="81950"/>
            <a:ext cx="1437555"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8" name="TextBox 7">
            <a:hlinkClick r:id="rId5" action="ppaction://hlinksldjump"/>
          </p:cNvPr>
          <p:cNvSpPr txBox="1"/>
          <p:nvPr/>
        </p:nvSpPr>
        <p:spPr>
          <a:xfrm>
            <a:off x="4708905" y="81950"/>
            <a:ext cx="1436403"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9" name="TextBox 8">
            <a:hlinkClick r:id="rId6" action="ppaction://hlinksldjump"/>
          </p:cNvPr>
          <p:cNvSpPr txBox="1"/>
          <p:nvPr/>
        </p:nvSpPr>
        <p:spPr>
          <a:xfrm>
            <a:off x="6167480" y="81950"/>
            <a:ext cx="142218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0" name="TextBox 9">
            <a:hlinkClick r:id="rId7" action="ppaction://hlinksldjump"/>
          </p:cNvPr>
          <p:cNvSpPr txBox="1"/>
          <p:nvPr/>
        </p:nvSpPr>
        <p:spPr>
          <a:xfrm>
            <a:off x="7608142" y="81950"/>
            <a:ext cx="142817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1" name="矩形 10"/>
          <p:cNvSpPr/>
          <p:nvPr/>
        </p:nvSpPr>
        <p:spPr>
          <a:xfrm>
            <a:off x="201899" y="552098"/>
            <a:ext cx="8770682" cy="4293483"/>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文雅观念的形成与人类文明进步直接相关，也与孔子</a:t>
            </a:r>
            <a:r>
              <a:rPr lang="zh-CN" altLang="zh-CN" sz="2600" kern="100" dirty="0" smtClean="0">
                <a:latin typeface="Times New Roman"/>
                <a:ea typeface="华文细黑"/>
                <a:cs typeface="Times New Roman"/>
              </a:rPr>
              <a:t>影响</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后世</a:t>
            </a:r>
            <a:r>
              <a:rPr lang="zh-CN" altLang="zh-CN" sz="2600" kern="100" dirty="0">
                <a:latin typeface="Times New Roman"/>
                <a:ea typeface="华文细黑"/>
                <a:cs typeface="Times New Roman"/>
              </a:rPr>
              <a:t>的文质观有关。</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引用化用古语，使语言苍古博厚，显示出丰厚的文化积累</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是</a:t>
            </a:r>
            <a:r>
              <a:rPr lang="zh-CN" altLang="zh-CN" sz="2600" kern="100" dirty="0">
                <a:latin typeface="Times New Roman"/>
                <a:ea typeface="华文细黑"/>
                <a:cs typeface="Times New Roman"/>
              </a:rPr>
              <a:t>文雅的重要内容</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文采华美、语言修辞工致，就不再是文雅的标准了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说法错误。</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smtClean="0">
                <a:solidFill>
                  <a:srgbClr val="E46C0A"/>
                </a:solidFill>
                <a:latin typeface="Times New Roman"/>
                <a:ea typeface="华文细黑"/>
                <a:cs typeface="Courier New"/>
              </a:rPr>
              <a:t>B</a:t>
            </a:r>
            <a:endParaRPr lang="zh-CN" altLang="zh-CN" sz="1050" kern="100" dirty="0">
              <a:latin typeface="宋体"/>
              <a:cs typeface="Courier New"/>
            </a:endParaRPr>
          </a:p>
        </p:txBody>
      </p:sp>
    </p:spTree>
    <p:extLst>
      <p:ext uri="{BB962C8B-B14F-4D97-AF65-F5344CB8AC3E}">
        <p14:creationId xmlns:p14="http://schemas.microsoft.com/office/powerpoint/2010/main" val="3928438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xEl>
                                              <p:pRg st="4" end="4"/>
                                            </p:txEl>
                                          </p:spTgt>
                                        </p:tgtEl>
                                        <p:attrNameLst>
                                          <p:attrName>style.visibility</p:attrName>
                                        </p:attrNameLst>
                                      </p:cBhvr>
                                      <p:to>
                                        <p:strVal val="visible"/>
                                      </p:to>
                                    </p:set>
                                    <p:animEffect transition="in" filter="blinds(horizontal)">
                                      <p:cBhvr>
                                        <p:cTn id="7" dur="500"/>
                                        <p:tgtEl>
                                          <p:spTgt spid="11">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
                                            <p:txEl>
                                              <p:pRg st="5" end="5"/>
                                            </p:txEl>
                                          </p:spTgt>
                                        </p:tgtEl>
                                        <p:attrNameLst>
                                          <p:attrName>style.visibility</p:attrName>
                                        </p:attrNameLst>
                                      </p:cBhvr>
                                      <p:to>
                                        <p:strVal val="visible"/>
                                      </p:to>
                                    </p:set>
                                    <p:animEffect transition="in" filter="blinds(horizontal)">
                                      <p:cBhvr>
                                        <p:cTn id="12" dur="500"/>
                                        <p:tgtEl>
                                          <p:spTgt spid="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3203649074"/>
              </p:ext>
            </p:extLst>
          </p:nvPr>
        </p:nvGraphicFramePr>
        <p:xfrm>
          <a:off x="381908" y="85780"/>
          <a:ext cx="8654586" cy="335280"/>
        </p:xfrm>
        <a:graphic>
          <a:graphicData uri="http://schemas.openxmlformats.org/drawingml/2006/table">
            <a:tbl>
              <a:tblPr firstRow="1" bandRow="1">
                <a:tableStyleId>{5C22544A-7EE6-4342-B048-85BDC9FD1C3A}</a:tableStyleId>
              </a:tblPr>
              <a:tblGrid>
                <a:gridCol w="1442431"/>
                <a:gridCol w="1442431"/>
                <a:gridCol w="1442431"/>
                <a:gridCol w="1442431"/>
                <a:gridCol w="1442431"/>
                <a:gridCol w="1442431"/>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89988" y="80576"/>
            <a:ext cx="143154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TextBox 5">
            <a:hlinkClick r:id="rId3" action="ppaction://hlinksldjump"/>
          </p:cNvPr>
          <p:cNvSpPr txBox="1"/>
          <p:nvPr/>
        </p:nvSpPr>
        <p:spPr>
          <a:xfrm>
            <a:off x="1829946" y="82094"/>
            <a:ext cx="1433897" cy="338554"/>
          </a:xfrm>
          <a:prstGeom prst="rect">
            <a:avLst/>
          </a:prstGeom>
          <a:noFill/>
        </p:spPr>
        <p:txBody>
          <a:bodyPr wrap="squar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7" name="TextBox 6">
            <a:hlinkClick r:id="rId4" action="ppaction://hlinksldjump"/>
          </p:cNvPr>
          <p:cNvSpPr txBox="1"/>
          <p:nvPr/>
        </p:nvSpPr>
        <p:spPr>
          <a:xfrm>
            <a:off x="3278461" y="81950"/>
            <a:ext cx="1437555"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8" name="TextBox 7">
            <a:hlinkClick r:id="rId5" action="ppaction://hlinksldjump"/>
          </p:cNvPr>
          <p:cNvSpPr txBox="1"/>
          <p:nvPr/>
        </p:nvSpPr>
        <p:spPr>
          <a:xfrm>
            <a:off x="4708905" y="81950"/>
            <a:ext cx="143640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9" name="TextBox 8">
            <a:hlinkClick r:id="rId6" action="ppaction://hlinksldjump"/>
          </p:cNvPr>
          <p:cNvSpPr txBox="1"/>
          <p:nvPr/>
        </p:nvSpPr>
        <p:spPr>
          <a:xfrm>
            <a:off x="6167480" y="81950"/>
            <a:ext cx="1422183"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0" name="TextBox 9">
            <a:hlinkClick r:id="rId7" action="ppaction://hlinksldjump"/>
          </p:cNvPr>
          <p:cNvSpPr txBox="1"/>
          <p:nvPr/>
        </p:nvSpPr>
        <p:spPr>
          <a:xfrm>
            <a:off x="7608142" y="81950"/>
            <a:ext cx="142817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1" name="矩形 10"/>
          <p:cNvSpPr/>
          <p:nvPr/>
        </p:nvSpPr>
        <p:spPr>
          <a:xfrm>
            <a:off x="171419" y="621863"/>
            <a:ext cx="8770682" cy="3016403"/>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5.</a:t>
            </a:r>
            <a:r>
              <a:rPr lang="zh-CN" altLang="zh-CN" sz="2600" kern="100" dirty="0">
                <a:latin typeface="Times New Roman"/>
                <a:ea typeface="华文细黑"/>
                <a:cs typeface="Times New Roman"/>
              </a:rPr>
              <a:t>下列对雅俗关系的表述，正确的一项是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雅俗的差异在于文化层次的高低和文化积累的多少，</a:t>
            </a:r>
            <a:r>
              <a:rPr lang="zh-CN" altLang="zh-CN" sz="2600" kern="100" dirty="0" smtClean="0">
                <a:latin typeface="Times New Roman"/>
                <a:ea typeface="华文细黑"/>
                <a:cs typeface="Times New Roman"/>
              </a:rPr>
              <a:t>唯有</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读书</a:t>
            </a:r>
            <a:r>
              <a:rPr lang="zh-CN" altLang="zh-CN" sz="2600" kern="100" dirty="0">
                <a:latin typeface="Times New Roman"/>
                <a:ea typeface="华文细黑"/>
                <a:cs typeface="Times New Roman"/>
              </a:rPr>
              <a:t>才能求雅去俗。</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任何事物都有度，超过度的限制，就会走向它的反面，</a:t>
            </a:r>
            <a:r>
              <a:rPr lang="zh-CN" altLang="zh-CN" sz="2600" kern="100" dirty="0" smtClean="0">
                <a:latin typeface="Times New Roman"/>
                <a:ea typeface="华文细黑"/>
                <a:cs typeface="Times New Roman"/>
              </a:rPr>
              <a:t>以</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俗</a:t>
            </a:r>
            <a:r>
              <a:rPr lang="zh-CN" altLang="zh-CN" sz="2600" kern="100" dirty="0">
                <a:latin typeface="Times New Roman"/>
                <a:ea typeface="华文细黑"/>
                <a:cs typeface="Times New Roman"/>
              </a:rPr>
              <a:t>为雅即是典型例证。</a:t>
            </a:r>
            <a:endParaRPr lang="zh-CN" altLang="zh-CN" sz="1050" kern="100" dirty="0">
              <a:effectLst/>
              <a:latin typeface="宋体"/>
              <a:cs typeface="Courier New"/>
            </a:endParaRPr>
          </a:p>
        </p:txBody>
      </p:sp>
    </p:spTree>
    <p:extLst>
      <p:ext uri="{BB962C8B-B14F-4D97-AF65-F5344CB8AC3E}">
        <p14:creationId xmlns:p14="http://schemas.microsoft.com/office/powerpoint/2010/main" val="10347879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147963299"/>
              </p:ext>
            </p:extLst>
          </p:nvPr>
        </p:nvGraphicFramePr>
        <p:xfrm>
          <a:off x="381908" y="85780"/>
          <a:ext cx="8654586" cy="335280"/>
        </p:xfrm>
        <a:graphic>
          <a:graphicData uri="http://schemas.openxmlformats.org/drawingml/2006/table">
            <a:tbl>
              <a:tblPr firstRow="1" bandRow="1">
                <a:tableStyleId>{5C22544A-7EE6-4342-B048-85BDC9FD1C3A}</a:tableStyleId>
              </a:tblPr>
              <a:tblGrid>
                <a:gridCol w="1442431"/>
                <a:gridCol w="1442431"/>
                <a:gridCol w="1442431"/>
                <a:gridCol w="1442431"/>
                <a:gridCol w="1442431"/>
                <a:gridCol w="1442431"/>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89988" y="80576"/>
            <a:ext cx="143154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TextBox 5">
            <a:hlinkClick r:id="rId3" action="ppaction://hlinksldjump"/>
          </p:cNvPr>
          <p:cNvSpPr txBox="1"/>
          <p:nvPr/>
        </p:nvSpPr>
        <p:spPr>
          <a:xfrm>
            <a:off x="1829946" y="82094"/>
            <a:ext cx="1433897" cy="338554"/>
          </a:xfrm>
          <a:prstGeom prst="rect">
            <a:avLst/>
          </a:prstGeom>
          <a:noFill/>
        </p:spPr>
        <p:txBody>
          <a:bodyPr wrap="squar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7" name="TextBox 6">
            <a:hlinkClick r:id="rId4" action="ppaction://hlinksldjump"/>
          </p:cNvPr>
          <p:cNvSpPr txBox="1"/>
          <p:nvPr/>
        </p:nvSpPr>
        <p:spPr>
          <a:xfrm>
            <a:off x="3278461" y="81950"/>
            <a:ext cx="1437555"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8" name="TextBox 7">
            <a:hlinkClick r:id="rId5" action="ppaction://hlinksldjump"/>
          </p:cNvPr>
          <p:cNvSpPr txBox="1"/>
          <p:nvPr/>
        </p:nvSpPr>
        <p:spPr>
          <a:xfrm>
            <a:off x="4708905" y="81950"/>
            <a:ext cx="143640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9" name="TextBox 8">
            <a:hlinkClick r:id="rId6" action="ppaction://hlinksldjump"/>
          </p:cNvPr>
          <p:cNvSpPr txBox="1"/>
          <p:nvPr/>
        </p:nvSpPr>
        <p:spPr>
          <a:xfrm>
            <a:off x="6167480" y="81950"/>
            <a:ext cx="1422183"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0" name="TextBox 9">
            <a:hlinkClick r:id="rId7" action="ppaction://hlinksldjump"/>
          </p:cNvPr>
          <p:cNvSpPr txBox="1"/>
          <p:nvPr/>
        </p:nvSpPr>
        <p:spPr>
          <a:xfrm>
            <a:off x="7608142" y="81950"/>
            <a:ext cx="142817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1" name="矩形 10"/>
          <p:cNvSpPr/>
          <p:nvPr/>
        </p:nvSpPr>
        <p:spPr>
          <a:xfrm>
            <a:off x="186659" y="614243"/>
            <a:ext cx="8770682" cy="2416239"/>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一味讲求文采和语言，就会成</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俗</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；使用民间语言别</a:t>
            </a:r>
            <a:r>
              <a:rPr lang="zh-CN" altLang="zh-CN" sz="2600" kern="100" dirty="0" smtClean="0">
                <a:latin typeface="Times New Roman"/>
                <a:ea typeface="华文细黑"/>
                <a:cs typeface="Times New Roman"/>
              </a:rPr>
              <a:t>出</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心裁</a:t>
            </a:r>
            <a:r>
              <a:rPr lang="zh-CN" altLang="zh-CN" sz="2600" kern="100" dirty="0">
                <a:latin typeface="Times New Roman"/>
                <a:ea typeface="华文细黑"/>
                <a:cs typeface="Times New Roman"/>
              </a:rPr>
              <a:t>，则会现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雅</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zh-CN" altLang="zh-CN" sz="2600" kern="100" dirty="0">
                <a:latin typeface="宋体"/>
                <a:ea typeface="Times New Roman"/>
                <a:cs typeface="Courier New"/>
              </a:rPr>
              <a:t> </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雅和俗虽然异势，但并非水火不容，它们是相互协调、</a:t>
            </a:r>
            <a:r>
              <a:rPr lang="zh-CN" altLang="zh-CN" sz="2600" kern="100" dirty="0" smtClean="0">
                <a:latin typeface="Times New Roman"/>
                <a:ea typeface="华文细黑"/>
                <a:cs typeface="Times New Roman"/>
              </a:rPr>
              <a:t>相</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反相</a:t>
            </a:r>
            <a:r>
              <a:rPr lang="zh-CN" altLang="zh-CN" sz="2600" kern="100" dirty="0">
                <a:latin typeface="Times New Roman"/>
                <a:ea typeface="华文细黑"/>
                <a:cs typeface="Times New Roman"/>
              </a:rPr>
              <a:t>成、浑融一体的。</a:t>
            </a:r>
            <a:r>
              <a:rPr lang="zh-CN" altLang="zh-CN" sz="2600" kern="100" dirty="0">
                <a:latin typeface="宋体"/>
                <a:ea typeface="Times New Roman"/>
                <a:cs typeface="Courier New"/>
              </a:rPr>
              <a:t> </a:t>
            </a:r>
            <a:endParaRPr lang="zh-CN" altLang="zh-CN" sz="1050" kern="100" dirty="0">
              <a:effectLst/>
              <a:latin typeface="宋体"/>
              <a:cs typeface="Courier New"/>
            </a:endParaRPr>
          </a:p>
        </p:txBody>
      </p:sp>
    </p:spTree>
    <p:extLst>
      <p:ext uri="{BB962C8B-B14F-4D97-AF65-F5344CB8AC3E}">
        <p14:creationId xmlns:p14="http://schemas.microsoft.com/office/powerpoint/2010/main" val="19239972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2819048088"/>
              </p:ext>
            </p:extLst>
          </p:nvPr>
        </p:nvGraphicFramePr>
        <p:xfrm>
          <a:off x="381908" y="85780"/>
          <a:ext cx="8654586" cy="335280"/>
        </p:xfrm>
        <a:graphic>
          <a:graphicData uri="http://schemas.openxmlformats.org/drawingml/2006/table">
            <a:tbl>
              <a:tblPr firstRow="1" bandRow="1">
                <a:tableStyleId>{5C22544A-7EE6-4342-B048-85BDC9FD1C3A}</a:tableStyleId>
              </a:tblPr>
              <a:tblGrid>
                <a:gridCol w="1442431"/>
                <a:gridCol w="1442431"/>
                <a:gridCol w="1442431"/>
                <a:gridCol w="1442431"/>
                <a:gridCol w="1442431"/>
                <a:gridCol w="1442431"/>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89988" y="80576"/>
            <a:ext cx="143154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TextBox 5">
            <a:hlinkClick r:id="rId3" action="ppaction://hlinksldjump"/>
          </p:cNvPr>
          <p:cNvSpPr txBox="1"/>
          <p:nvPr/>
        </p:nvSpPr>
        <p:spPr>
          <a:xfrm>
            <a:off x="1829946" y="82094"/>
            <a:ext cx="1433897" cy="338554"/>
          </a:xfrm>
          <a:prstGeom prst="rect">
            <a:avLst/>
          </a:prstGeom>
          <a:noFill/>
        </p:spPr>
        <p:txBody>
          <a:bodyPr wrap="squar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7" name="TextBox 6">
            <a:hlinkClick r:id="rId4" action="ppaction://hlinksldjump"/>
          </p:cNvPr>
          <p:cNvSpPr txBox="1"/>
          <p:nvPr/>
        </p:nvSpPr>
        <p:spPr>
          <a:xfrm>
            <a:off x="3278461" y="81950"/>
            <a:ext cx="1437555"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8" name="TextBox 7">
            <a:hlinkClick r:id="rId5" action="ppaction://hlinksldjump"/>
          </p:cNvPr>
          <p:cNvSpPr txBox="1"/>
          <p:nvPr/>
        </p:nvSpPr>
        <p:spPr>
          <a:xfrm>
            <a:off x="4708905" y="81950"/>
            <a:ext cx="143640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9" name="TextBox 8">
            <a:hlinkClick r:id="rId6" action="ppaction://hlinksldjump"/>
          </p:cNvPr>
          <p:cNvSpPr txBox="1"/>
          <p:nvPr/>
        </p:nvSpPr>
        <p:spPr>
          <a:xfrm>
            <a:off x="6167480" y="81950"/>
            <a:ext cx="1422183"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0" name="TextBox 9">
            <a:hlinkClick r:id="rId7" action="ppaction://hlinksldjump"/>
          </p:cNvPr>
          <p:cNvSpPr txBox="1"/>
          <p:nvPr/>
        </p:nvSpPr>
        <p:spPr>
          <a:xfrm>
            <a:off x="7608142" y="81950"/>
            <a:ext cx="142817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1" name="矩形 10"/>
          <p:cNvSpPr/>
          <p:nvPr/>
        </p:nvSpPr>
        <p:spPr>
          <a:xfrm>
            <a:off x="186659" y="614243"/>
            <a:ext cx="8770682" cy="4293483"/>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唯有读书才能求雅去俗</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说法过于绝对，原文是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读书是求雅去俗的最好途径</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Times New Roman"/>
                <a:ea typeface="华文细黑"/>
                <a:cs typeface="Courier New"/>
              </a:rPr>
              <a:t>B</a:t>
            </a:r>
            <a:r>
              <a:rPr lang="zh-CN" altLang="zh-CN" sz="2600" kern="100" dirty="0">
                <a:latin typeface="Times New Roman"/>
                <a:ea typeface="华文细黑"/>
                <a:cs typeface="Times New Roman"/>
              </a:rPr>
              <a:t>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以俗为雅即是典型例证</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的说法错，</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以俗为雅</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雅俗在一定的条件下也会互相易位</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的典型例证</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Times New Roman"/>
                <a:ea typeface="华文细黑"/>
                <a:cs typeface="Courier New"/>
              </a:rPr>
              <a:t>D</a:t>
            </a:r>
            <a:r>
              <a:rPr lang="zh-CN" altLang="zh-CN" sz="2600" kern="100" dirty="0">
                <a:latin typeface="Times New Roman"/>
                <a:ea typeface="华文细黑"/>
                <a:cs typeface="Times New Roman"/>
              </a:rPr>
              <a:t>项应为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以俗为雅</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的作品中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俗</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和</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雅</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是相互协调、相反相成、浑融一体的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Times New Roman"/>
                <a:ea typeface="华文细黑"/>
                <a:cs typeface="Courier New"/>
              </a:rPr>
              <a:t>C</a:t>
            </a:r>
            <a:endParaRPr lang="zh-CN" altLang="zh-CN" sz="1050" kern="100" dirty="0">
              <a:effectLst/>
              <a:latin typeface="宋体"/>
              <a:cs typeface="Courier New"/>
            </a:endParaRPr>
          </a:p>
        </p:txBody>
      </p:sp>
    </p:spTree>
    <p:extLst>
      <p:ext uri="{BB962C8B-B14F-4D97-AF65-F5344CB8AC3E}">
        <p14:creationId xmlns:p14="http://schemas.microsoft.com/office/powerpoint/2010/main" val="2146318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blinds(horizontal)">
                                      <p:cBhvr>
                                        <p:cTn id="7" dur="500"/>
                                        <p:tgtEl>
                                          <p:spTgt spid="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
                                            <p:txEl>
                                              <p:pRg st="2" end="2"/>
                                            </p:txEl>
                                          </p:spTgt>
                                        </p:tgtEl>
                                        <p:attrNameLst>
                                          <p:attrName>style.visibility</p:attrName>
                                        </p:attrNameLst>
                                      </p:cBhvr>
                                      <p:to>
                                        <p:strVal val="visible"/>
                                      </p:to>
                                    </p:set>
                                    <p:animEffect transition="in" filter="blinds(horizontal)">
                                      <p:cBhvr>
                                        <p:cTn id="12" dur="500"/>
                                        <p:tgtEl>
                                          <p:spTgt spid="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xEl>
                                              <p:pRg st="3" end="3"/>
                                            </p:txEl>
                                          </p:spTgt>
                                        </p:tgtEl>
                                        <p:attrNameLst>
                                          <p:attrName>style.visibility</p:attrName>
                                        </p:attrNameLst>
                                      </p:cBhvr>
                                      <p:to>
                                        <p:strVal val="visible"/>
                                      </p:to>
                                    </p:set>
                                    <p:animEffect transition="in" filter="blinds(horizontal)">
                                      <p:cBhvr>
                                        <p:cTn id="17"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0" name="表格 29"/>
          <p:cNvGraphicFramePr>
            <a:graphicFrameLocks noGrp="1"/>
          </p:cNvGraphicFramePr>
          <p:nvPr>
            <p:extLst>
              <p:ext uri="{D42A27DB-BD31-4B8C-83A1-F6EECF244321}">
                <p14:modId xmlns:p14="http://schemas.microsoft.com/office/powerpoint/2010/main" val="2301995796"/>
              </p:ext>
            </p:extLst>
          </p:nvPr>
        </p:nvGraphicFramePr>
        <p:xfrm>
          <a:off x="381908" y="85780"/>
          <a:ext cx="8654586" cy="335280"/>
        </p:xfrm>
        <a:graphic>
          <a:graphicData uri="http://schemas.openxmlformats.org/drawingml/2006/table">
            <a:tbl>
              <a:tblPr firstRow="1" bandRow="1">
                <a:tableStyleId>{5C22544A-7EE6-4342-B048-85BDC9FD1C3A}</a:tableStyleId>
              </a:tblPr>
              <a:tblGrid>
                <a:gridCol w="1442431"/>
                <a:gridCol w="1442431"/>
                <a:gridCol w="1442431"/>
                <a:gridCol w="1442431"/>
                <a:gridCol w="1442431"/>
                <a:gridCol w="1442431"/>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TextBox 34">
            <a:hlinkClick r:id="rId2" action="ppaction://hlinksldjump"/>
          </p:cNvPr>
          <p:cNvSpPr txBox="1"/>
          <p:nvPr/>
        </p:nvSpPr>
        <p:spPr>
          <a:xfrm>
            <a:off x="389988" y="80576"/>
            <a:ext cx="1431546"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36" name="TextBox 35">
            <a:hlinkClick r:id="rId3" action="ppaction://hlinksldjump"/>
          </p:cNvPr>
          <p:cNvSpPr txBox="1"/>
          <p:nvPr/>
        </p:nvSpPr>
        <p:spPr>
          <a:xfrm>
            <a:off x="1829946" y="82094"/>
            <a:ext cx="1433897" cy="338554"/>
          </a:xfrm>
          <a:prstGeom prst="rect">
            <a:avLst/>
          </a:prstGeom>
          <a:noFill/>
        </p:spPr>
        <p:txBody>
          <a:bodyPr wrap="squar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37" name="TextBox 36">
            <a:hlinkClick r:id="rId4" action="ppaction://hlinksldjump"/>
          </p:cNvPr>
          <p:cNvSpPr txBox="1"/>
          <p:nvPr/>
        </p:nvSpPr>
        <p:spPr>
          <a:xfrm>
            <a:off x="3278461" y="81950"/>
            <a:ext cx="1437555"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38" name="TextBox 37">
            <a:hlinkClick r:id="rId5" action="ppaction://hlinksldjump"/>
          </p:cNvPr>
          <p:cNvSpPr txBox="1"/>
          <p:nvPr/>
        </p:nvSpPr>
        <p:spPr>
          <a:xfrm>
            <a:off x="4708905" y="81950"/>
            <a:ext cx="143640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9" name="TextBox 38">
            <a:hlinkClick r:id="rId6" action="ppaction://hlinksldjump"/>
          </p:cNvPr>
          <p:cNvSpPr txBox="1"/>
          <p:nvPr/>
        </p:nvSpPr>
        <p:spPr>
          <a:xfrm>
            <a:off x="6167480" y="81950"/>
            <a:ext cx="142218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40" name="TextBox 39">
            <a:hlinkClick r:id="rId7" action="ppaction://hlinksldjump"/>
          </p:cNvPr>
          <p:cNvSpPr txBox="1"/>
          <p:nvPr/>
        </p:nvSpPr>
        <p:spPr>
          <a:xfrm>
            <a:off x="7608142" y="81950"/>
            <a:ext cx="142817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3" name="矩形 2"/>
          <p:cNvSpPr/>
          <p:nvPr/>
        </p:nvSpPr>
        <p:spPr>
          <a:xfrm>
            <a:off x="214838" y="509806"/>
            <a:ext cx="8683844" cy="4573560"/>
          </a:xfrm>
          <a:prstGeom prst="rect">
            <a:avLst/>
          </a:prstGeom>
        </p:spPr>
        <p:txBody>
          <a:bodyPr>
            <a:spAutoFit/>
          </a:bodyPr>
          <a:lstStyle/>
          <a:p>
            <a:pPr lvl="0" algn="just">
              <a:lnSpc>
                <a:spcPct val="140000"/>
              </a:lnSpc>
            </a:pPr>
            <a:r>
              <a:rPr lang="zh-CN" altLang="zh-CN" sz="2600" kern="100" dirty="0">
                <a:solidFill>
                  <a:prstClr val="black"/>
                </a:solidFill>
                <a:latin typeface="Times New Roman"/>
                <a:ea typeface="华文细黑"/>
                <a:cs typeface="Times New Roman"/>
              </a:rPr>
              <a:t>如</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高考移民、宅男</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等。此外，表人流行新词语具有信息浓缩化的特点，用一个词就能表达一般要用几个词、一句话甚至几句话才能表达的语义，更符合语言的经济性原则，也便于人们记忆。例如，</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高富帅</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～控</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等</a:t>
            </a:r>
            <a:r>
              <a:rPr lang="zh-CN" altLang="zh-CN" sz="2600" kern="100" dirty="0" smtClean="0">
                <a:solidFill>
                  <a:prstClr val="black"/>
                </a:solidFill>
                <a:latin typeface="Times New Roman"/>
                <a:ea typeface="华文细黑"/>
                <a:cs typeface="Times New Roman"/>
              </a:rPr>
              <a:t>。</a:t>
            </a:r>
            <a:endParaRPr lang="en-US" altLang="zh-CN" sz="1050" kern="100" dirty="0">
              <a:solidFill>
                <a:prstClr val="black"/>
              </a:solidFill>
              <a:latin typeface="宋体"/>
              <a:cs typeface="Courier New"/>
            </a:endParaRPr>
          </a:p>
          <a:p>
            <a:pPr lvl="0" indent="457200" algn="dist">
              <a:lnSpc>
                <a:spcPct val="140000"/>
              </a:lnSpc>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从</a:t>
            </a:r>
            <a:r>
              <a:rPr lang="zh-CN" altLang="zh-CN" sz="2600" dirty="0">
                <a:latin typeface="Times New Roman"/>
                <a:ea typeface="华文细黑"/>
                <a:cs typeface="Times New Roman"/>
              </a:rPr>
              <a:t>语言结构特征看，表人流行新词语可分为两类。一类以</a:t>
            </a:r>
            <a:r>
              <a:rPr lang="en-US" altLang="zh-CN" sz="2600" dirty="0">
                <a:latin typeface="宋体"/>
                <a:ea typeface="华文细黑"/>
                <a:cs typeface="Times New Roman"/>
              </a:rPr>
              <a:t>“</a:t>
            </a:r>
            <a:r>
              <a:rPr lang="zh-CN" altLang="zh-CN" sz="2600" dirty="0">
                <a:latin typeface="Times New Roman"/>
                <a:ea typeface="华文细黑"/>
                <a:cs typeface="Times New Roman"/>
              </a:rPr>
              <a:t>成群</a:t>
            </a:r>
            <a:r>
              <a:rPr lang="en-US" altLang="zh-CN" sz="2600" dirty="0">
                <a:latin typeface="宋体"/>
                <a:ea typeface="华文细黑"/>
                <a:cs typeface="Times New Roman"/>
              </a:rPr>
              <a:t>”</a:t>
            </a:r>
            <a:r>
              <a:rPr lang="zh-CN" altLang="zh-CN" sz="2600" dirty="0">
                <a:latin typeface="Times New Roman"/>
                <a:ea typeface="华文细黑"/>
                <a:cs typeface="Times New Roman"/>
              </a:rPr>
              <a:t>的方式出现，形成一个个表人流行新词语词群。例如，～族</a:t>
            </a:r>
            <a:r>
              <a:rPr lang="en-US" altLang="zh-CN" sz="2600" dirty="0">
                <a:latin typeface="Times New Roman"/>
                <a:ea typeface="华文细黑"/>
              </a:rPr>
              <a:t>(</a:t>
            </a:r>
            <a:r>
              <a:rPr lang="zh-CN" altLang="zh-CN" sz="2600" dirty="0">
                <a:latin typeface="Times New Roman"/>
                <a:ea typeface="华文细黑"/>
                <a:cs typeface="Times New Roman"/>
              </a:rPr>
              <a:t>蚁族、裸婚族、啃老族</a:t>
            </a:r>
            <a:r>
              <a:rPr lang="en-US" altLang="zh-CN" sz="2600" dirty="0">
                <a:latin typeface="Times New Roman"/>
                <a:ea typeface="华文细黑"/>
              </a:rPr>
              <a:t>)</a:t>
            </a:r>
            <a:r>
              <a:rPr lang="zh-CN" altLang="zh-CN" sz="2600" dirty="0">
                <a:latin typeface="Times New Roman"/>
                <a:ea typeface="华文细黑"/>
                <a:cs typeface="Times New Roman"/>
              </a:rPr>
              <a:t>，～控</a:t>
            </a:r>
            <a:r>
              <a:rPr lang="en-US" altLang="zh-CN" sz="2600" dirty="0">
                <a:latin typeface="Times New Roman"/>
                <a:ea typeface="华文细黑"/>
              </a:rPr>
              <a:t>(</a:t>
            </a:r>
            <a:r>
              <a:rPr lang="zh-CN" altLang="zh-CN" sz="2600" dirty="0">
                <a:latin typeface="Times New Roman"/>
                <a:ea typeface="华文细黑"/>
                <a:cs typeface="Times New Roman"/>
              </a:rPr>
              <a:t>微博控、网购控</a:t>
            </a:r>
            <a:r>
              <a:rPr lang="en-US" altLang="zh-CN" sz="2600" dirty="0">
                <a:latin typeface="Times New Roman"/>
                <a:ea typeface="华文细黑"/>
              </a:rPr>
              <a:t>)</a:t>
            </a:r>
            <a:r>
              <a:rPr lang="zh-CN" altLang="zh-CN" sz="2600" dirty="0">
                <a:latin typeface="Times New Roman"/>
                <a:ea typeface="华文细黑"/>
                <a:cs typeface="Times New Roman"/>
              </a:rPr>
              <a:t>等</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每一个词群，都可归纳为一个构词模式。</a:t>
            </a:r>
            <a:endParaRPr lang="en-US" altLang="zh-CN" sz="2600" kern="100" dirty="0" smtClean="0">
              <a:solidFill>
                <a:prstClr val="black"/>
              </a:solidFill>
              <a:latin typeface="Times New Roman"/>
              <a:ea typeface="华文细黑"/>
              <a:cs typeface="Times New Roman"/>
            </a:endParaRPr>
          </a:p>
        </p:txBody>
      </p:sp>
    </p:spTree>
    <p:extLst>
      <p:ext uri="{BB962C8B-B14F-4D97-AF65-F5344CB8AC3E}">
        <p14:creationId xmlns:p14="http://schemas.microsoft.com/office/powerpoint/2010/main" val="17399106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3203649074"/>
              </p:ext>
            </p:extLst>
          </p:nvPr>
        </p:nvGraphicFramePr>
        <p:xfrm>
          <a:off x="381908" y="85780"/>
          <a:ext cx="8654586" cy="335280"/>
        </p:xfrm>
        <a:graphic>
          <a:graphicData uri="http://schemas.openxmlformats.org/drawingml/2006/table">
            <a:tbl>
              <a:tblPr firstRow="1" bandRow="1">
                <a:tableStyleId>{5C22544A-7EE6-4342-B048-85BDC9FD1C3A}</a:tableStyleId>
              </a:tblPr>
              <a:tblGrid>
                <a:gridCol w="1442431"/>
                <a:gridCol w="1442431"/>
                <a:gridCol w="1442431"/>
                <a:gridCol w="1442431"/>
                <a:gridCol w="1442431"/>
                <a:gridCol w="1442431"/>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89988" y="80576"/>
            <a:ext cx="143154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TextBox 5">
            <a:hlinkClick r:id="rId3" action="ppaction://hlinksldjump"/>
          </p:cNvPr>
          <p:cNvSpPr txBox="1"/>
          <p:nvPr/>
        </p:nvSpPr>
        <p:spPr>
          <a:xfrm>
            <a:off x="1829946" y="82094"/>
            <a:ext cx="1433897" cy="338554"/>
          </a:xfrm>
          <a:prstGeom prst="rect">
            <a:avLst/>
          </a:prstGeom>
          <a:noFill/>
        </p:spPr>
        <p:txBody>
          <a:bodyPr wrap="squar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7" name="TextBox 6">
            <a:hlinkClick r:id="rId4" action="ppaction://hlinksldjump"/>
          </p:cNvPr>
          <p:cNvSpPr txBox="1"/>
          <p:nvPr/>
        </p:nvSpPr>
        <p:spPr>
          <a:xfrm>
            <a:off x="3278461" y="81950"/>
            <a:ext cx="1437555"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8" name="TextBox 7">
            <a:hlinkClick r:id="rId5" action="ppaction://hlinksldjump"/>
          </p:cNvPr>
          <p:cNvSpPr txBox="1"/>
          <p:nvPr/>
        </p:nvSpPr>
        <p:spPr>
          <a:xfrm>
            <a:off x="4708905" y="81950"/>
            <a:ext cx="143640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9" name="TextBox 8">
            <a:hlinkClick r:id="rId6" action="ppaction://hlinksldjump"/>
          </p:cNvPr>
          <p:cNvSpPr txBox="1"/>
          <p:nvPr/>
        </p:nvSpPr>
        <p:spPr>
          <a:xfrm>
            <a:off x="6167480" y="81950"/>
            <a:ext cx="142218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0" name="TextBox 9">
            <a:hlinkClick r:id="rId7" action="ppaction://hlinksldjump"/>
          </p:cNvPr>
          <p:cNvSpPr txBox="1"/>
          <p:nvPr/>
        </p:nvSpPr>
        <p:spPr>
          <a:xfrm>
            <a:off x="7608142" y="81950"/>
            <a:ext cx="1428171"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1" name="矩形 10"/>
          <p:cNvSpPr/>
          <p:nvPr/>
        </p:nvSpPr>
        <p:spPr>
          <a:xfrm>
            <a:off x="201899" y="544478"/>
            <a:ext cx="8770682" cy="3093154"/>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6.</a:t>
            </a:r>
            <a:r>
              <a:rPr lang="zh-CN" altLang="zh-CN" sz="2600" kern="100" dirty="0">
                <a:latin typeface="Times New Roman"/>
                <a:ea typeface="华文细黑"/>
                <a:cs typeface="Times New Roman"/>
              </a:rPr>
              <a:t>下列理解和分析，符合原文内容的一项是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《诗经》中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风诗</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显得浅近野俗，</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雅诗</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讲求辞</a:t>
            </a:r>
            <a:r>
              <a:rPr lang="zh-CN" altLang="zh-CN" sz="2600" kern="100" dirty="0" smtClean="0">
                <a:latin typeface="Times New Roman"/>
                <a:ea typeface="华文细黑"/>
                <a:cs typeface="Times New Roman"/>
              </a:rPr>
              <a:t>采</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成为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文雅</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，是我国古典美学史上最典型的雅俗差异。</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梁启超将诗分为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文人诗</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和</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民间歌谣</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两类，他</a:t>
            </a:r>
            <a:r>
              <a:rPr lang="zh-CN" altLang="zh-CN" sz="2600" kern="100" dirty="0" smtClean="0">
                <a:latin typeface="Times New Roman"/>
                <a:ea typeface="华文细黑"/>
                <a:cs typeface="Times New Roman"/>
              </a:rPr>
              <a:t>认为</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好</a:t>
            </a:r>
            <a:r>
              <a:rPr lang="zh-CN" altLang="zh-CN" sz="2600" kern="100" dirty="0">
                <a:latin typeface="Times New Roman"/>
                <a:ea typeface="华文细黑"/>
                <a:cs typeface="Times New Roman"/>
              </a:rPr>
              <a:t>民间歌谣纯属自然美，而好文人诗则属人工美。</a:t>
            </a:r>
            <a:r>
              <a:rPr lang="zh-CN" altLang="zh-CN" sz="2600" kern="100" dirty="0">
                <a:latin typeface="宋体"/>
                <a:ea typeface="Times New Roman"/>
                <a:cs typeface="Courier New"/>
              </a:rPr>
              <a:t> </a:t>
            </a:r>
            <a:endParaRPr lang="zh-CN" altLang="zh-CN" sz="1050" kern="100" dirty="0">
              <a:effectLst/>
              <a:latin typeface="宋体"/>
              <a:cs typeface="Courier New"/>
            </a:endParaRPr>
          </a:p>
        </p:txBody>
      </p:sp>
    </p:spTree>
    <p:extLst>
      <p:ext uri="{BB962C8B-B14F-4D97-AF65-F5344CB8AC3E}">
        <p14:creationId xmlns:p14="http://schemas.microsoft.com/office/powerpoint/2010/main" val="33349821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3354940979"/>
              </p:ext>
            </p:extLst>
          </p:nvPr>
        </p:nvGraphicFramePr>
        <p:xfrm>
          <a:off x="381908" y="85780"/>
          <a:ext cx="8654586" cy="335280"/>
        </p:xfrm>
        <a:graphic>
          <a:graphicData uri="http://schemas.openxmlformats.org/drawingml/2006/table">
            <a:tbl>
              <a:tblPr firstRow="1" bandRow="1">
                <a:tableStyleId>{5C22544A-7EE6-4342-B048-85BDC9FD1C3A}</a:tableStyleId>
              </a:tblPr>
              <a:tblGrid>
                <a:gridCol w="1442431"/>
                <a:gridCol w="1442431"/>
                <a:gridCol w="1442431"/>
                <a:gridCol w="1442431"/>
                <a:gridCol w="1442431"/>
                <a:gridCol w="1442431"/>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89988" y="80576"/>
            <a:ext cx="143154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TextBox 5">
            <a:hlinkClick r:id="rId3" action="ppaction://hlinksldjump"/>
          </p:cNvPr>
          <p:cNvSpPr txBox="1"/>
          <p:nvPr/>
        </p:nvSpPr>
        <p:spPr>
          <a:xfrm>
            <a:off x="1829946" y="82094"/>
            <a:ext cx="1433897" cy="338554"/>
          </a:xfrm>
          <a:prstGeom prst="rect">
            <a:avLst/>
          </a:prstGeom>
          <a:noFill/>
        </p:spPr>
        <p:txBody>
          <a:bodyPr wrap="squar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7" name="TextBox 6">
            <a:hlinkClick r:id="rId4" action="ppaction://hlinksldjump"/>
          </p:cNvPr>
          <p:cNvSpPr txBox="1"/>
          <p:nvPr/>
        </p:nvSpPr>
        <p:spPr>
          <a:xfrm>
            <a:off x="3278461" y="81950"/>
            <a:ext cx="1437555"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8" name="TextBox 7">
            <a:hlinkClick r:id="rId5" action="ppaction://hlinksldjump"/>
          </p:cNvPr>
          <p:cNvSpPr txBox="1"/>
          <p:nvPr/>
        </p:nvSpPr>
        <p:spPr>
          <a:xfrm>
            <a:off x="4708905" y="81950"/>
            <a:ext cx="143640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9" name="TextBox 8">
            <a:hlinkClick r:id="rId6" action="ppaction://hlinksldjump"/>
          </p:cNvPr>
          <p:cNvSpPr txBox="1"/>
          <p:nvPr/>
        </p:nvSpPr>
        <p:spPr>
          <a:xfrm>
            <a:off x="6167480" y="81950"/>
            <a:ext cx="142218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0" name="TextBox 9">
            <a:hlinkClick r:id="rId7" action="ppaction://hlinksldjump"/>
          </p:cNvPr>
          <p:cNvSpPr txBox="1"/>
          <p:nvPr/>
        </p:nvSpPr>
        <p:spPr>
          <a:xfrm>
            <a:off x="7608142" y="81950"/>
            <a:ext cx="1428171"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1" name="矩形 10"/>
          <p:cNvSpPr/>
          <p:nvPr/>
        </p:nvSpPr>
        <p:spPr>
          <a:xfrm>
            <a:off x="201899" y="536858"/>
            <a:ext cx="8770682" cy="2492990"/>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古代文学家通常不能发现民间歌谣所蕴涵的艺术价值，</a:t>
            </a:r>
            <a:r>
              <a:rPr lang="zh-CN" altLang="zh-CN" sz="2600" kern="100" dirty="0" smtClean="0">
                <a:latin typeface="Times New Roman"/>
                <a:ea typeface="华文细黑"/>
                <a:cs typeface="Times New Roman"/>
              </a:rPr>
              <a:t>将</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其</a:t>
            </a:r>
            <a:r>
              <a:rPr lang="zh-CN" altLang="zh-CN" sz="2600" kern="100" dirty="0">
                <a:latin typeface="Times New Roman"/>
                <a:ea typeface="华文细黑"/>
                <a:cs typeface="Times New Roman"/>
              </a:rPr>
              <a:t>视为俗体加以贬斥，因而创造不出优秀的作品。</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在中国古典美学史上，虽然雅俗的表现是复杂的，但知识</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学问</a:t>
            </a:r>
            <a:r>
              <a:rPr lang="zh-CN" altLang="zh-CN" sz="2600" kern="100" dirty="0">
                <a:latin typeface="Times New Roman"/>
                <a:ea typeface="华文细黑"/>
                <a:cs typeface="Times New Roman"/>
              </a:rPr>
              <a:t>的有无或多少始终是区别雅俗的重要标准</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p:txBody>
      </p:sp>
    </p:spTree>
    <p:extLst>
      <p:ext uri="{BB962C8B-B14F-4D97-AF65-F5344CB8AC3E}">
        <p14:creationId xmlns:p14="http://schemas.microsoft.com/office/powerpoint/2010/main" val="252124134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479417850"/>
              </p:ext>
            </p:extLst>
          </p:nvPr>
        </p:nvGraphicFramePr>
        <p:xfrm>
          <a:off x="381908" y="85780"/>
          <a:ext cx="8654586" cy="335280"/>
        </p:xfrm>
        <a:graphic>
          <a:graphicData uri="http://schemas.openxmlformats.org/drawingml/2006/table">
            <a:tbl>
              <a:tblPr firstRow="1" bandRow="1">
                <a:tableStyleId>{5C22544A-7EE6-4342-B048-85BDC9FD1C3A}</a:tableStyleId>
              </a:tblPr>
              <a:tblGrid>
                <a:gridCol w="1442431"/>
                <a:gridCol w="1442431"/>
                <a:gridCol w="1442431"/>
                <a:gridCol w="1442431"/>
                <a:gridCol w="1442431"/>
                <a:gridCol w="1442431"/>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89988" y="80576"/>
            <a:ext cx="143154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TextBox 5">
            <a:hlinkClick r:id="rId3" action="ppaction://hlinksldjump"/>
          </p:cNvPr>
          <p:cNvSpPr txBox="1"/>
          <p:nvPr/>
        </p:nvSpPr>
        <p:spPr>
          <a:xfrm>
            <a:off x="1829946" y="82094"/>
            <a:ext cx="1433897" cy="338554"/>
          </a:xfrm>
          <a:prstGeom prst="rect">
            <a:avLst/>
          </a:prstGeom>
          <a:noFill/>
        </p:spPr>
        <p:txBody>
          <a:bodyPr wrap="squar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7" name="TextBox 6">
            <a:hlinkClick r:id="rId4" action="ppaction://hlinksldjump"/>
          </p:cNvPr>
          <p:cNvSpPr txBox="1"/>
          <p:nvPr/>
        </p:nvSpPr>
        <p:spPr>
          <a:xfrm>
            <a:off x="3278461" y="81950"/>
            <a:ext cx="1437555"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8" name="TextBox 7">
            <a:hlinkClick r:id="rId5" action="ppaction://hlinksldjump"/>
          </p:cNvPr>
          <p:cNvSpPr txBox="1"/>
          <p:nvPr/>
        </p:nvSpPr>
        <p:spPr>
          <a:xfrm>
            <a:off x="4708905" y="81950"/>
            <a:ext cx="143640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9" name="TextBox 8">
            <a:hlinkClick r:id="rId6" action="ppaction://hlinksldjump"/>
          </p:cNvPr>
          <p:cNvSpPr txBox="1"/>
          <p:nvPr/>
        </p:nvSpPr>
        <p:spPr>
          <a:xfrm>
            <a:off x="6167480" y="81950"/>
            <a:ext cx="142218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0" name="TextBox 9">
            <a:hlinkClick r:id="rId7" action="ppaction://hlinksldjump"/>
          </p:cNvPr>
          <p:cNvSpPr txBox="1"/>
          <p:nvPr/>
        </p:nvSpPr>
        <p:spPr>
          <a:xfrm>
            <a:off x="7608142" y="81950"/>
            <a:ext cx="1428171"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1" name="矩形 10"/>
          <p:cNvSpPr/>
          <p:nvPr/>
        </p:nvSpPr>
        <p:spPr>
          <a:xfrm>
            <a:off x="201899" y="536858"/>
            <a:ext cx="8770682" cy="4293483"/>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是我国古典美学史上最典型的雅俗差异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错，原文为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上古时期，典型的雅俗差异表现在《诗经》之中</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Times New Roman"/>
                <a:ea typeface="华文细黑"/>
                <a:cs typeface="Courier New"/>
              </a:rPr>
              <a:t>B</a:t>
            </a:r>
            <a:r>
              <a:rPr lang="zh-CN" altLang="zh-CN" sz="2600" kern="100" dirty="0">
                <a:latin typeface="Times New Roman"/>
                <a:ea typeface="华文细黑"/>
                <a:cs typeface="Times New Roman"/>
              </a:rPr>
              <a:t>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好文人诗则属人工美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说法错，原文为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好诗便要加上人工的美</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Times New Roman"/>
                <a:ea typeface="华文细黑"/>
                <a:cs typeface="Courier New"/>
              </a:rPr>
              <a:t>C</a:t>
            </a:r>
            <a:r>
              <a:rPr lang="zh-CN" altLang="zh-CN" sz="2600" kern="100" dirty="0">
                <a:latin typeface="Times New Roman"/>
                <a:ea typeface="华文细黑"/>
                <a:cs typeface="Times New Roman"/>
              </a:rPr>
              <a:t>项不构成因果，古代文学家</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创造不出优秀的作品</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无中生有</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smtClean="0">
                <a:solidFill>
                  <a:srgbClr val="E46C0A"/>
                </a:solidFill>
                <a:latin typeface="Times New Roman"/>
                <a:ea typeface="华文细黑"/>
                <a:cs typeface="Courier New"/>
              </a:rPr>
              <a:t>D</a:t>
            </a:r>
            <a:endParaRPr lang="zh-CN" altLang="zh-CN" sz="1050" kern="100" dirty="0">
              <a:latin typeface="宋体"/>
              <a:cs typeface="Courier New"/>
            </a:endParaRPr>
          </a:p>
        </p:txBody>
      </p:sp>
    </p:spTree>
    <p:extLst>
      <p:ext uri="{BB962C8B-B14F-4D97-AF65-F5344CB8AC3E}">
        <p14:creationId xmlns:p14="http://schemas.microsoft.com/office/powerpoint/2010/main" val="3755394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blinds(horizontal)">
                                      <p:cBhvr>
                                        <p:cTn id="7" dur="500"/>
                                        <p:tgtEl>
                                          <p:spTgt spid="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
                                            <p:txEl>
                                              <p:pRg st="2" end="2"/>
                                            </p:txEl>
                                          </p:spTgt>
                                        </p:tgtEl>
                                        <p:attrNameLst>
                                          <p:attrName>style.visibility</p:attrName>
                                        </p:attrNameLst>
                                      </p:cBhvr>
                                      <p:to>
                                        <p:strVal val="visible"/>
                                      </p:to>
                                    </p:set>
                                    <p:animEffect transition="in" filter="blinds(horizontal)">
                                      <p:cBhvr>
                                        <p:cTn id="12" dur="500"/>
                                        <p:tgtEl>
                                          <p:spTgt spid="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xEl>
                                              <p:pRg st="3" end="3"/>
                                            </p:txEl>
                                          </p:spTgt>
                                        </p:tgtEl>
                                        <p:attrNameLst>
                                          <p:attrName>style.visibility</p:attrName>
                                        </p:attrNameLst>
                                      </p:cBhvr>
                                      <p:to>
                                        <p:strVal val="visible"/>
                                      </p:to>
                                    </p:set>
                                    <p:animEffect transition="in" filter="blinds(horizontal)">
                                      <p:cBhvr>
                                        <p:cTn id="17"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63282" y="1347614"/>
            <a:ext cx="2236510" cy="768415"/>
          </a:xfrm>
          <a:prstGeom prst="rect">
            <a:avLst/>
          </a:prstGeom>
        </p:spPr>
        <p:txBody>
          <a:bodyPr wrap="none">
            <a:spAutoFit/>
          </a:bodyPr>
          <a:lstStyle/>
          <a:p>
            <a:pPr>
              <a:lnSpc>
                <a:spcPct val="120000"/>
              </a:lnSpc>
              <a:defRPr/>
            </a:pPr>
            <a:r>
              <a:rPr lang="zh-CN" altLang="en-US" sz="4000" b="1" dirty="0" smtClean="0">
                <a:solidFill>
                  <a:srgbClr val="FFFF00"/>
                </a:solidFill>
                <a:effectLst>
                  <a:reflection blurRad="25400" stA="30000" endPos="30000" dist="50800" dir="5400000" sy="-100000" algn="bl" rotWithShape="0"/>
                </a:effectLst>
                <a:latin typeface="微软雅黑" pitchFamily="34" charset="-122"/>
                <a:ea typeface="微软雅黑" pitchFamily="34" charset="-122"/>
              </a:rPr>
              <a:t>谢谢观看</a:t>
            </a:r>
            <a:endParaRPr lang="zh-CN" altLang="en-US" sz="4000" b="1" dirty="0">
              <a:solidFill>
                <a:srgbClr val="FFFF00"/>
              </a:solidFill>
              <a:effectLst>
                <a:reflection blurRad="25400" stA="30000" endPos="30000" dist="50800" dir="5400000" sy="-100000" algn="bl" rotWithShape="0"/>
              </a:effectLst>
              <a:latin typeface="微软雅黑" pitchFamily="34" charset="-122"/>
              <a:ea typeface="微软雅黑" pitchFamily="34" charset="-122"/>
            </a:endParaRPr>
          </a:p>
        </p:txBody>
      </p:sp>
      <p:cxnSp>
        <p:nvCxnSpPr>
          <p:cNvPr id="11" name="直接连接符 10"/>
          <p:cNvCxnSpPr/>
          <p:nvPr/>
        </p:nvCxnSpPr>
        <p:spPr>
          <a:xfrm>
            <a:off x="-128570" y="2628879"/>
            <a:ext cx="9344146" cy="0"/>
          </a:xfrm>
          <a:prstGeom prst="line">
            <a:avLst/>
          </a:prstGeom>
          <a:ln w="28575">
            <a:solidFill>
              <a:schemeClr val="bg1">
                <a:lumMod val="65000"/>
              </a:schemeClr>
            </a:solidFill>
          </a:ln>
        </p:spPr>
        <p:style>
          <a:lnRef idx="2">
            <a:schemeClr val="dk1"/>
          </a:lnRef>
          <a:fillRef idx="0">
            <a:schemeClr val="dk1"/>
          </a:fillRef>
          <a:effectRef idx="1">
            <a:schemeClr val="dk1"/>
          </a:effectRef>
          <a:fontRef idx="minor">
            <a:schemeClr val="tx1"/>
          </a:fontRef>
        </p:style>
      </p:cxnSp>
      <p:sp>
        <p:nvSpPr>
          <p:cNvPr id="12" name="标题 1"/>
          <p:cNvSpPr txBox="1">
            <a:spLocks/>
          </p:cNvSpPr>
          <p:nvPr/>
        </p:nvSpPr>
        <p:spPr>
          <a:xfrm>
            <a:off x="2627784" y="1914132"/>
            <a:ext cx="6165517" cy="911246"/>
          </a:xfrm>
          <a:prstGeom prst="rect">
            <a:avLst/>
          </a:prstGeom>
        </p:spPr>
        <p:txBody>
          <a:bodyPr vert="horz" lIns="68572" tIns="34286" rIns="68572" bIns="34286"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smtClean="0">
                <a:solidFill>
                  <a:schemeClr val="tx1">
                    <a:lumMod val="75000"/>
                    <a:lumOff val="25000"/>
                  </a:schemeClr>
                </a:solidFill>
                <a:latin typeface="微软雅黑" pitchFamily="34" charset="-122"/>
                <a:ea typeface="微软雅黑" pitchFamily="34" charset="-122"/>
              </a:rPr>
              <a:t>更多精彩内容请登录</a:t>
            </a:r>
            <a:r>
              <a:rPr lang="en-US" altLang="zh-CN" sz="2600" b="1" dirty="0" smtClean="0">
                <a:solidFill>
                  <a:schemeClr val="tx1">
                    <a:lumMod val="75000"/>
                    <a:lumOff val="25000"/>
                  </a:schemeClr>
                </a:solidFill>
                <a:latin typeface="微软雅黑" pitchFamily="34" charset="-122"/>
                <a:ea typeface="微软雅黑" pitchFamily="34" charset="-122"/>
                <a:cs typeface="+mn-cs"/>
              </a:rPr>
              <a:t>www.91taoke.com</a:t>
            </a:r>
            <a:endParaRPr lang="zh-CN" altLang="en-US" sz="2600" b="1"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08097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435">
                                          <p:stCondLst>
                                            <p:cond delay="0"/>
                                          </p:stCondLst>
                                        </p:cTn>
                                        <p:tgtEl>
                                          <p:spTgt spid="12"/>
                                        </p:tgtEl>
                                      </p:cBhvr>
                                    </p:animEffect>
                                    <p:anim calcmode="lin" valueType="num">
                                      <p:cBhvr>
                                        <p:cTn id="8" dur="1367"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12"/>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12"/>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12"/>
                                        </p:tgtEl>
                                        <p:attrNameLst>
                                          <p:attrName>ppt_y</p:attrName>
                                        </p:attrNameLst>
                                      </p:cBhvr>
                                      <p:tavLst>
                                        <p:tav tm="0" fmla="#ppt_y-sin(pi*$)/81">
                                          <p:val>
                                            <p:fltVal val="0"/>
                                          </p:val>
                                        </p:tav>
                                        <p:tav tm="100000">
                                          <p:val>
                                            <p:fltVal val="1"/>
                                          </p:val>
                                        </p:tav>
                                      </p:tavLst>
                                    </p:anim>
                                    <p:animScale>
                                      <p:cBhvr>
                                        <p:cTn id="13" dur="20">
                                          <p:stCondLst>
                                            <p:cond delay="487"/>
                                          </p:stCondLst>
                                        </p:cTn>
                                        <p:tgtEl>
                                          <p:spTgt spid="12"/>
                                        </p:tgtEl>
                                      </p:cBhvr>
                                      <p:to x="100000" y="60000"/>
                                    </p:animScale>
                                    <p:animScale>
                                      <p:cBhvr>
                                        <p:cTn id="14" dur="124" decel="50000">
                                          <p:stCondLst>
                                            <p:cond delay="507"/>
                                          </p:stCondLst>
                                        </p:cTn>
                                        <p:tgtEl>
                                          <p:spTgt spid="12"/>
                                        </p:tgtEl>
                                      </p:cBhvr>
                                      <p:to x="100000" y="100000"/>
                                    </p:animScale>
                                    <p:animScale>
                                      <p:cBhvr>
                                        <p:cTn id="15" dur="20">
                                          <p:stCondLst>
                                            <p:cond delay="984"/>
                                          </p:stCondLst>
                                        </p:cTn>
                                        <p:tgtEl>
                                          <p:spTgt spid="12"/>
                                        </p:tgtEl>
                                      </p:cBhvr>
                                      <p:to x="100000" y="80000"/>
                                    </p:animScale>
                                    <p:animScale>
                                      <p:cBhvr>
                                        <p:cTn id="16" dur="124" decel="50000">
                                          <p:stCondLst>
                                            <p:cond delay="1004"/>
                                          </p:stCondLst>
                                        </p:cTn>
                                        <p:tgtEl>
                                          <p:spTgt spid="12"/>
                                        </p:tgtEl>
                                      </p:cBhvr>
                                      <p:to x="100000" y="100000"/>
                                    </p:animScale>
                                    <p:animScale>
                                      <p:cBhvr>
                                        <p:cTn id="17" dur="20">
                                          <p:stCondLst>
                                            <p:cond delay="1231"/>
                                          </p:stCondLst>
                                        </p:cTn>
                                        <p:tgtEl>
                                          <p:spTgt spid="12"/>
                                        </p:tgtEl>
                                      </p:cBhvr>
                                      <p:to x="100000" y="90000"/>
                                    </p:animScale>
                                    <p:animScale>
                                      <p:cBhvr>
                                        <p:cTn id="18" dur="124" decel="50000">
                                          <p:stCondLst>
                                            <p:cond delay="1251"/>
                                          </p:stCondLst>
                                        </p:cTn>
                                        <p:tgtEl>
                                          <p:spTgt spid="12"/>
                                        </p:tgtEl>
                                      </p:cBhvr>
                                      <p:to x="100000" y="100000"/>
                                    </p:animScale>
                                    <p:animScale>
                                      <p:cBhvr>
                                        <p:cTn id="19" dur="20">
                                          <p:stCondLst>
                                            <p:cond delay="1356"/>
                                          </p:stCondLst>
                                        </p:cTn>
                                        <p:tgtEl>
                                          <p:spTgt spid="12"/>
                                        </p:tgtEl>
                                      </p:cBhvr>
                                      <p:to x="100000" y="95000"/>
                                    </p:animScale>
                                    <p:animScale>
                                      <p:cBhvr>
                                        <p:cTn id="20" dur="124" decel="50000">
                                          <p:stCondLst>
                                            <p:cond delay="1376"/>
                                          </p:stCondLst>
                                        </p:cTn>
                                        <p:tgtEl>
                                          <p:spTgt spid="1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0" name="表格 29"/>
          <p:cNvGraphicFramePr>
            <a:graphicFrameLocks noGrp="1"/>
          </p:cNvGraphicFramePr>
          <p:nvPr>
            <p:extLst>
              <p:ext uri="{D42A27DB-BD31-4B8C-83A1-F6EECF244321}">
                <p14:modId xmlns:p14="http://schemas.microsoft.com/office/powerpoint/2010/main" val="4043133547"/>
              </p:ext>
            </p:extLst>
          </p:nvPr>
        </p:nvGraphicFramePr>
        <p:xfrm>
          <a:off x="381908" y="85780"/>
          <a:ext cx="8654586" cy="335280"/>
        </p:xfrm>
        <a:graphic>
          <a:graphicData uri="http://schemas.openxmlformats.org/drawingml/2006/table">
            <a:tbl>
              <a:tblPr firstRow="1" bandRow="1">
                <a:tableStyleId>{5C22544A-7EE6-4342-B048-85BDC9FD1C3A}</a:tableStyleId>
              </a:tblPr>
              <a:tblGrid>
                <a:gridCol w="1442431"/>
                <a:gridCol w="1442431"/>
                <a:gridCol w="1442431"/>
                <a:gridCol w="1442431"/>
                <a:gridCol w="1442431"/>
                <a:gridCol w="1442431"/>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TextBox 34">
            <a:hlinkClick r:id="rId2" action="ppaction://hlinksldjump"/>
          </p:cNvPr>
          <p:cNvSpPr txBox="1"/>
          <p:nvPr/>
        </p:nvSpPr>
        <p:spPr>
          <a:xfrm>
            <a:off x="389988" y="80576"/>
            <a:ext cx="1431546"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36" name="TextBox 35">
            <a:hlinkClick r:id="rId3" action="ppaction://hlinksldjump"/>
          </p:cNvPr>
          <p:cNvSpPr txBox="1"/>
          <p:nvPr/>
        </p:nvSpPr>
        <p:spPr>
          <a:xfrm>
            <a:off x="1829946" y="82094"/>
            <a:ext cx="1433897" cy="338554"/>
          </a:xfrm>
          <a:prstGeom prst="rect">
            <a:avLst/>
          </a:prstGeom>
          <a:noFill/>
        </p:spPr>
        <p:txBody>
          <a:bodyPr wrap="squar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37" name="TextBox 36">
            <a:hlinkClick r:id="rId4" action="ppaction://hlinksldjump"/>
          </p:cNvPr>
          <p:cNvSpPr txBox="1"/>
          <p:nvPr/>
        </p:nvSpPr>
        <p:spPr>
          <a:xfrm>
            <a:off x="3278461" y="81950"/>
            <a:ext cx="1437555"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38" name="TextBox 37">
            <a:hlinkClick r:id="rId5" action="ppaction://hlinksldjump"/>
          </p:cNvPr>
          <p:cNvSpPr txBox="1"/>
          <p:nvPr/>
        </p:nvSpPr>
        <p:spPr>
          <a:xfrm>
            <a:off x="4708905" y="81950"/>
            <a:ext cx="143640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9" name="TextBox 38">
            <a:hlinkClick r:id="rId6" action="ppaction://hlinksldjump"/>
          </p:cNvPr>
          <p:cNvSpPr txBox="1"/>
          <p:nvPr/>
        </p:nvSpPr>
        <p:spPr>
          <a:xfrm>
            <a:off x="6167480" y="81950"/>
            <a:ext cx="142218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40" name="TextBox 39">
            <a:hlinkClick r:id="rId7" action="ppaction://hlinksldjump"/>
          </p:cNvPr>
          <p:cNvSpPr txBox="1"/>
          <p:nvPr/>
        </p:nvSpPr>
        <p:spPr>
          <a:xfrm>
            <a:off x="7608142" y="81950"/>
            <a:ext cx="142817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21" name="矩形 20"/>
          <p:cNvSpPr/>
          <p:nvPr/>
        </p:nvSpPr>
        <p:spPr>
          <a:xfrm>
            <a:off x="194279" y="604987"/>
            <a:ext cx="8770682" cy="4293483"/>
          </a:xfrm>
          <a:prstGeom prst="rect">
            <a:avLst/>
          </a:prstGeom>
        </p:spPr>
        <p:txBody>
          <a:bodyPr>
            <a:spAutoFit/>
          </a:bodyPr>
          <a:lstStyle/>
          <a:p>
            <a:pPr algn="just">
              <a:lnSpc>
                <a:spcPct val="150000"/>
              </a:lnSpc>
              <a:spcAft>
                <a:spcPts val="0"/>
              </a:spcAft>
            </a:pPr>
            <a:r>
              <a:rPr lang="zh-CN" altLang="zh-CN" sz="2600" kern="100" dirty="0">
                <a:latin typeface="Times New Roman"/>
                <a:ea typeface="华文细黑"/>
                <a:cs typeface="Times New Roman"/>
              </a:rPr>
              <a:t>另一类则以单个词语的形式出现，如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草根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土豪</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等，与第一类词相比，该类流行词语数量较少。从表达色彩看，大部分表人流行新词语的感情色彩浓厚，具有浓郁的时代气息与时尚感。很多表人新词语之所以能够流行，很大程度上在于它们极富表达的感情色彩，如讽刺、戏谑等，不一而足</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indent="457200" algn="di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表</a:t>
            </a:r>
            <a:r>
              <a:rPr lang="zh-CN" altLang="zh-CN" sz="2600" kern="100" dirty="0">
                <a:latin typeface="Times New Roman"/>
                <a:ea typeface="华文细黑"/>
                <a:cs typeface="Times New Roman"/>
              </a:rPr>
              <a:t>人流行新词语的产生途径多种多样。</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闺蜜</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是通过简称</a:t>
            </a:r>
            <a:r>
              <a:rPr lang="en-US" altLang="zh-CN" sz="2600" kern="100" dirty="0">
                <a:latin typeface="Times New Roman"/>
                <a:ea typeface="华文细黑"/>
                <a:cs typeface="Times New Roman"/>
              </a:rPr>
              <a:t>(</a:t>
            </a:r>
            <a:r>
              <a:rPr lang="zh-CN" altLang="zh-CN" sz="2600" kern="100" dirty="0">
                <a:latin typeface="Times New Roman"/>
                <a:ea typeface="华文细黑"/>
                <a:cs typeface="Times New Roman"/>
              </a:rPr>
              <a:t>闺中密友</a:t>
            </a:r>
            <a:r>
              <a:rPr lang="en-US" altLang="zh-CN" sz="2600" kern="100" dirty="0">
                <a:latin typeface="Times New Roman"/>
                <a:ea typeface="华文细黑"/>
                <a:cs typeface="Times New Roman"/>
              </a:rPr>
              <a:t>)</a:t>
            </a:r>
            <a:r>
              <a:rPr lang="zh-CN" altLang="zh-CN" sz="2600" kern="100" dirty="0">
                <a:latin typeface="Times New Roman"/>
                <a:ea typeface="华文细黑"/>
                <a:cs typeface="Times New Roman"/>
              </a:rPr>
              <a:t>及谐音</a:t>
            </a:r>
            <a:r>
              <a:rPr lang="en-US" altLang="zh-CN" sz="2600" kern="100" dirty="0">
                <a:latin typeface="Times New Roman"/>
                <a:ea typeface="华文细黑"/>
                <a:cs typeface="Times New Roman"/>
              </a:rPr>
              <a:t>(</a:t>
            </a:r>
            <a:r>
              <a:rPr lang="zh-CN" altLang="zh-CN" sz="2600" kern="100" dirty="0">
                <a:latin typeface="Times New Roman"/>
                <a:ea typeface="华文细黑"/>
                <a:cs typeface="Times New Roman"/>
              </a:rPr>
              <a:t>闺密</a:t>
            </a:r>
            <a:r>
              <a:rPr lang="en-US" altLang="zh-CN" sz="2600" kern="100" dirty="0">
                <a:latin typeface="Times New Roman"/>
                <a:ea typeface="华文细黑"/>
                <a:cs typeface="Times New Roman"/>
              </a:rPr>
              <a:t>)</a:t>
            </a:r>
            <a:r>
              <a:rPr lang="zh-CN" altLang="zh-CN" sz="2600" kern="100" dirty="0">
                <a:latin typeface="Times New Roman"/>
                <a:ea typeface="华文细黑"/>
                <a:cs typeface="Times New Roman"/>
              </a:rPr>
              <a:t>两种方式创造出来的，</a:t>
            </a:r>
            <a:endParaRPr lang="en-US" altLang="zh-CN" sz="2600" kern="100" dirty="0">
              <a:latin typeface="Times New Roman"/>
              <a:ea typeface="华文细黑"/>
              <a:cs typeface="Times New Roman"/>
            </a:endParaRPr>
          </a:p>
        </p:txBody>
      </p:sp>
    </p:spTree>
    <p:extLst>
      <p:ext uri="{BB962C8B-B14F-4D97-AF65-F5344CB8AC3E}">
        <p14:creationId xmlns:p14="http://schemas.microsoft.com/office/powerpoint/2010/main" val="4313277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0" name="表格 29"/>
          <p:cNvGraphicFramePr>
            <a:graphicFrameLocks noGrp="1"/>
          </p:cNvGraphicFramePr>
          <p:nvPr>
            <p:extLst>
              <p:ext uri="{D42A27DB-BD31-4B8C-83A1-F6EECF244321}">
                <p14:modId xmlns:p14="http://schemas.microsoft.com/office/powerpoint/2010/main" val="2867421025"/>
              </p:ext>
            </p:extLst>
          </p:nvPr>
        </p:nvGraphicFramePr>
        <p:xfrm>
          <a:off x="381908" y="85780"/>
          <a:ext cx="8654586" cy="335280"/>
        </p:xfrm>
        <a:graphic>
          <a:graphicData uri="http://schemas.openxmlformats.org/drawingml/2006/table">
            <a:tbl>
              <a:tblPr firstRow="1" bandRow="1">
                <a:tableStyleId>{5C22544A-7EE6-4342-B048-85BDC9FD1C3A}</a:tableStyleId>
              </a:tblPr>
              <a:tblGrid>
                <a:gridCol w="1442431"/>
                <a:gridCol w="1442431"/>
                <a:gridCol w="1442431"/>
                <a:gridCol w="1442431"/>
                <a:gridCol w="1442431"/>
                <a:gridCol w="1442431"/>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TextBox 34">
            <a:hlinkClick r:id="rId2" action="ppaction://hlinksldjump"/>
          </p:cNvPr>
          <p:cNvSpPr txBox="1"/>
          <p:nvPr/>
        </p:nvSpPr>
        <p:spPr>
          <a:xfrm>
            <a:off x="389988" y="80576"/>
            <a:ext cx="1431546"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36" name="TextBox 35">
            <a:hlinkClick r:id="rId3" action="ppaction://hlinksldjump"/>
          </p:cNvPr>
          <p:cNvSpPr txBox="1"/>
          <p:nvPr/>
        </p:nvSpPr>
        <p:spPr>
          <a:xfrm>
            <a:off x="1829946" y="82094"/>
            <a:ext cx="1433897" cy="338554"/>
          </a:xfrm>
          <a:prstGeom prst="rect">
            <a:avLst/>
          </a:prstGeom>
          <a:noFill/>
        </p:spPr>
        <p:txBody>
          <a:bodyPr wrap="squar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37" name="TextBox 36">
            <a:hlinkClick r:id="rId4" action="ppaction://hlinksldjump"/>
          </p:cNvPr>
          <p:cNvSpPr txBox="1"/>
          <p:nvPr/>
        </p:nvSpPr>
        <p:spPr>
          <a:xfrm>
            <a:off x="3278461" y="81950"/>
            <a:ext cx="1437555"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38" name="TextBox 37">
            <a:hlinkClick r:id="rId5" action="ppaction://hlinksldjump"/>
          </p:cNvPr>
          <p:cNvSpPr txBox="1"/>
          <p:nvPr/>
        </p:nvSpPr>
        <p:spPr>
          <a:xfrm>
            <a:off x="4708905" y="81950"/>
            <a:ext cx="143640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9" name="TextBox 38">
            <a:hlinkClick r:id="rId6" action="ppaction://hlinksldjump"/>
          </p:cNvPr>
          <p:cNvSpPr txBox="1"/>
          <p:nvPr/>
        </p:nvSpPr>
        <p:spPr>
          <a:xfrm>
            <a:off x="6167480" y="81950"/>
            <a:ext cx="142218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40" name="TextBox 39">
            <a:hlinkClick r:id="rId7" action="ppaction://hlinksldjump"/>
          </p:cNvPr>
          <p:cNvSpPr txBox="1"/>
          <p:nvPr/>
        </p:nvSpPr>
        <p:spPr>
          <a:xfrm>
            <a:off x="7608142" y="81950"/>
            <a:ext cx="142817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21" name="矩形 20"/>
          <p:cNvSpPr/>
          <p:nvPr/>
        </p:nvSpPr>
        <p:spPr>
          <a:xfrm>
            <a:off x="201899" y="491138"/>
            <a:ext cx="8770682" cy="2266198"/>
          </a:xfrm>
          <a:prstGeom prst="rect">
            <a:avLst/>
          </a:prstGeom>
        </p:spPr>
        <p:txBody>
          <a:bodyPr>
            <a:spAutoFit/>
          </a:bodyPr>
          <a:lstStyle/>
          <a:p>
            <a:pPr algn="just">
              <a:lnSpc>
                <a:spcPct val="140000"/>
              </a:lnSpc>
              <a:spcAft>
                <a:spcPts val="0"/>
              </a:spcAft>
            </a:pPr>
            <a:r>
              <a:rPr lang="en-US" altLang="zh-CN" sz="2600" dirty="0">
                <a:latin typeface="宋体"/>
                <a:ea typeface="华文细黑"/>
                <a:cs typeface="Times New Roman"/>
              </a:rPr>
              <a:t>“</a:t>
            </a:r>
            <a:r>
              <a:rPr lang="zh-CN" altLang="zh-CN" sz="2600" dirty="0">
                <a:latin typeface="Times New Roman"/>
                <a:ea typeface="华文细黑"/>
                <a:cs typeface="Times New Roman"/>
              </a:rPr>
              <a:t>草根</a:t>
            </a:r>
            <a:r>
              <a:rPr lang="en-US" altLang="zh-CN" sz="2600" dirty="0">
                <a:latin typeface="宋体"/>
                <a:ea typeface="华文细黑"/>
                <a:cs typeface="Times New Roman"/>
              </a:rPr>
              <a:t>”</a:t>
            </a:r>
            <a:r>
              <a:rPr lang="zh-CN" altLang="zh-CN" sz="2600" dirty="0">
                <a:latin typeface="Times New Roman"/>
                <a:ea typeface="华文细黑"/>
                <a:cs typeface="Times New Roman"/>
              </a:rPr>
              <a:t>和</a:t>
            </a:r>
            <a:r>
              <a:rPr lang="en-US" altLang="zh-CN" sz="2600" dirty="0">
                <a:latin typeface="宋体"/>
                <a:ea typeface="华文细黑"/>
                <a:cs typeface="Times New Roman"/>
              </a:rPr>
              <a:t>“</a:t>
            </a:r>
            <a:r>
              <a:rPr lang="zh-CN" altLang="zh-CN" sz="2600" dirty="0">
                <a:latin typeface="Times New Roman"/>
                <a:ea typeface="华文细黑"/>
                <a:cs typeface="Times New Roman"/>
              </a:rPr>
              <a:t>炮灰</a:t>
            </a:r>
            <a:r>
              <a:rPr lang="en-US" altLang="zh-CN" sz="2600" dirty="0">
                <a:latin typeface="宋体"/>
                <a:ea typeface="华文细黑"/>
                <a:cs typeface="Times New Roman"/>
              </a:rPr>
              <a:t>”</a:t>
            </a:r>
            <a:r>
              <a:rPr lang="zh-CN" altLang="zh-CN" sz="2600" dirty="0">
                <a:latin typeface="Times New Roman"/>
                <a:ea typeface="华文细黑"/>
                <a:cs typeface="Times New Roman"/>
              </a:rPr>
              <a:t>是通过借喻产生的</a:t>
            </a:r>
            <a:r>
              <a:rPr lang="en-US" altLang="zh-CN" sz="2600" dirty="0">
                <a:latin typeface="宋体"/>
                <a:ea typeface="华文细黑"/>
                <a:cs typeface="Times New Roman"/>
              </a:rPr>
              <a:t>“</a:t>
            </a:r>
            <a:r>
              <a:rPr lang="zh-CN" altLang="zh-CN" sz="2600" dirty="0">
                <a:latin typeface="Times New Roman"/>
                <a:ea typeface="华文细黑"/>
                <a:cs typeface="Times New Roman"/>
              </a:rPr>
              <a:t>旧词新义</a:t>
            </a:r>
            <a:r>
              <a:rPr lang="en-US" altLang="zh-CN" sz="2600" dirty="0">
                <a:latin typeface="宋体"/>
                <a:ea typeface="华文细黑"/>
                <a:cs typeface="Times New Roman"/>
              </a:rPr>
              <a:t>”</a:t>
            </a:r>
            <a:r>
              <a:rPr lang="zh-CN" altLang="zh-CN" sz="2600" dirty="0">
                <a:latin typeface="Times New Roman"/>
                <a:ea typeface="华文细黑"/>
                <a:cs typeface="Times New Roman"/>
              </a:rPr>
              <a:t>，</a:t>
            </a:r>
            <a:r>
              <a:rPr lang="en-US" altLang="zh-CN" sz="2600" dirty="0">
                <a:latin typeface="宋体"/>
                <a:ea typeface="华文细黑"/>
                <a:cs typeface="Times New Roman"/>
              </a:rPr>
              <a:t>“</a:t>
            </a:r>
            <a:r>
              <a:rPr lang="zh-CN" altLang="zh-CN" sz="2600" dirty="0">
                <a:latin typeface="Times New Roman"/>
                <a:ea typeface="华文细黑"/>
                <a:cs typeface="Times New Roman"/>
              </a:rPr>
              <a:t>粉丝</a:t>
            </a:r>
            <a:r>
              <a:rPr lang="en-US" altLang="zh-CN" sz="2600" dirty="0">
                <a:latin typeface="宋体"/>
                <a:ea typeface="华文细黑"/>
                <a:cs typeface="Times New Roman"/>
              </a:rPr>
              <a:t>”</a:t>
            </a:r>
            <a:r>
              <a:rPr lang="zh-CN" altLang="zh-CN" sz="2600" dirty="0">
                <a:latin typeface="Times New Roman"/>
                <a:ea typeface="华文细黑"/>
                <a:cs typeface="Times New Roman"/>
              </a:rPr>
              <a:t>是音译外来词，并和汉语已有词偶合。在表人流行新词语中，有两种词语衍生方式非常突出，即词语模造词和借用外来词</a:t>
            </a:r>
            <a:r>
              <a:rPr lang="zh-CN" altLang="zh-CN" sz="2600" dirty="0" smtClean="0">
                <a:latin typeface="Times New Roman"/>
                <a:ea typeface="华文细黑"/>
                <a:cs typeface="Times New Roman"/>
              </a:rPr>
              <a:t>。</a:t>
            </a:r>
            <a:endParaRPr lang="en-US" altLang="zh-CN" sz="1050" kern="100" dirty="0">
              <a:latin typeface="宋体"/>
              <a:cs typeface="Courier New"/>
            </a:endParaRPr>
          </a:p>
        </p:txBody>
      </p:sp>
      <p:sp>
        <p:nvSpPr>
          <p:cNvPr id="3" name="矩形 2"/>
          <p:cNvSpPr/>
          <p:nvPr/>
        </p:nvSpPr>
        <p:spPr>
          <a:xfrm>
            <a:off x="191819" y="2718590"/>
            <a:ext cx="8821322" cy="2332946"/>
          </a:xfrm>
          <a:prstGeom prst="rect">
            <a:avLst/>
          </a:prstGeom>
        </p:spPr>
        <p:txBody>
          <a:bodyPr>
            <a:spAutoFit/>
          </a:bodyPr>
          <a:lstStyle/>
          <a:p>
            <a:pPr indent="457200">
              <a:lnSpc>
                <a:spcPct val="140000"/>
              </a:lnSpc>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李宇明</a:t>
            </a:r>
            <a:r>
              <a:rPr lang="zh-CN" altLang="zh-CN" sz="2600" dirty="0">
                <a:latin typeface="Times New Roman"/>
                <a:ea typeface="华文细黑"/>
                <a:cs typeface="Times New Roman"/>
              </a:rPr>
              <a:t>先生曾指出，当前大多数新产生的词语，都有一个现成的框架背景，这一框架就像是造词模子一样，称之为</a:t>
            </a:r>
            <a:r>
              <a:rPr lang="en-US" altLang="zh-CN" sz="2600" dirty="0">
                <a:latin typeface="宋体"/>
                <a:ea typeface="华文细黑"/>
                <a:cs typeface="Times New Roman"/>
              </a:rPr>
              <a:t>“</a:t>
            </a:r>
            <a:r>
              <a:rPr lang="zh-CN" altLang="zh-CN" sz="2600" dirty="0">
                <a:latin typeface="Times New Roman"/>
                <a:ea typeface="华文细黑"/>
                <a:cs typeface="Times New Roman"/>
              </a:rPr>
              <a:t>词语模</a:t>
            </a:r>
            <a:r>
              <a:rPr lang="en-US" altLang="zh-CN" sz="2600" dirty="0">
                <a:latin typeface="宋体"/>
                <a:ea typeface="华文细黑"/>
                <a:cs typeface="Times New Roman"/>
              </a:rPr>
              <a:t>”</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词语模能批量生产新词语，并使其所生产的新词语形成词族</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上文所列举的每一个表人流行词语词群</a:t>
            </a:r>
            <a:r>
              <a:rPr lang="zh-CN" altLang="zh-CN" sz="2600" dirty="0" smtClean="0">
                <a:latin typeface="Times New Roman"/>
                <a:ea typeface="华文细黑"/>
                <a:cs typeface="Times New Roman"/>
              </a:rPr>
              <a:t>，</a:t>
            </a:r>
            <a:r>
              <a:rPr lang="zh-CN" altLang="en-US" sz="2600" dirty="0" smtClean="0">
                <a:latin typeface="Times New Roman"/>
                <a:ea typeface="华文细黑"/>
                <a:cs typeface="Times New Roman"/>
              </a:rPr>
              <a:t>都</a:t>
            </a:r>
            <a:endParaRPr lang="zh-CN" altLang="en-US" sz="2600" dirty="0"/>
          </a:p>
        </p:txBody>
      </p:sp>
    </p:spTree>
    <p:extLst>
      <p:ext uri="{BB962C8B-B14F-4D97-AF65-F5344CB8AC3E}">
        <p14:creationId xmlns:p14="http://schemas.microsoft.com/office/powerpoint/2010/main" val="39744436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0" name="表格 29"/>
          <p:cNvGraphicFramePr>
            <a:graphicFrameLocks noGrp="1"/>
          </p:cNvGraphicFramePr>
          <p:nvPr>
            <p:extLst>
              <p:ext uri="{D42A27DB-BD31-4B8C-83A1-F6EECF244321}">
                <p14:modId xmlns:p14="http://schemas.microsoft.com/office/powerpoint/2010/main" val="788817521"/>
              </p:ext>
            </p:extLst>
          </p:nvPr>
        </p:nvGraphicFramePr>
        <p:xfrm>
          <a:off x="381908" y="85780"/>
          <a:ext cx="8654586" cy="335280"/>
        </p:xfrm>
        <a:graphic>
          <a:graphicData uri="http://schemas.openxmlformats.org/drawingml/2006/table">
            <a:tbl>
              <a:tblPr firstRow="1" bandRow="1">
                <a:tableStyleId>{5C22544A-7EE6-4342-B048-85BDC9FD1C3A}</a:tableStyleId>
              </a:tblPr>
              <a:tblGrid>
                <a:gridCol w="1442431"/>
                <a:gridCol w="1442431"/>
                <a:gridCol w="1442431"/>
                <a:gridCol w="1442431"/>
                <a:gridCol w="1442431"/>
                <a:gridCol w="1442431"/>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TextBox 34">
            <a:hlinkClick r:id="rId2" action="ppaction://hlinksldjump"/>
          </p:cNvPr>
          <p:cNvSpPr txBox="1"/>
          <p:nvPr/>
        </p:nvSpPr>
        <p:spPr>
          <a:xfrm>
            <a:off x="389988" y="80576"/>
            <a:ext cx="1431546"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36" name="TextBox 35">
            <a:hlinkClick r:id="rId3" action="ppaction://hlinksldjump"/>
          </p:cNvPr>
          <p:cNvSpPr txBox="1"/>
          <p:nvPr/>
        </p:nvSpPr>
        <p:spPr>
          <a:xfrm>
            <a:off x="1829946" y="82094"/>
            <a:ext cx="1433897" cy="338554"/>
          </a:xfrm>
          <a:prstGeom prst="rect">
            <a:avLst/>
          </a:prstGeom>
          <a:noFill/>
        </p:spPr>
        <p:txBody>
          <a:bodyPr wrap="squar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37" name="TextBox 36">
            <a:hlinkClick r:id="rId4" action="ppaction://hlinksldjump"/>
          </p:cNvPr>
          <p:cNvSpPr txBox="1"/>
          <p:nvPr/>
        </p:nvSpPr>
        <p:spPr>
          <a:xfrm>
            <a:off x="3278461" y="81950"/>
            <a:ext cx="1437555"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38" name="TextBox 37">
            <a:hlinkClick r:id="rId5" action="ppaction://hlinksldjump"/>
          </p:cNvPr>
          <p:cNvSpPr txBox="1"/>
          <p:nvPr/>
        </p:nvSpPr>
        <p:spPr>
          <a:xfrm>
            <a:off x="4708905" y="81950"/>
            <a:ext cx="143640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9" name="TextBox 38">
            <a:hlinkClick r:id="rId6" action="ppaction://hlinksldjump"/>
          </p:cNvPr>
          <p:cNvSpPr txBox="1"/>
          <p:nvPr/>
        </p:nvSpPr>
        <p:spPr>
          <a:xfrm>
            <a:off x="6167480" y="81950"/>
            <a:ext cx="142218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40" name="TextBox 39">
            <a:hlinkClick r:id="rId7" action="ppaction://hlinksldjump"/>
          </p:cNvPr>
          <p:cNvSpPr txBox="1"/>
          <p:nvPr/>
        </p:nvSpPr>
        <p:spPr>
          <a:xfrm>
            <a:off x="7608142" y="81950"/>
            <a:ext cx="142817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21" name="矩形 20"/>
          <p:cNvSpPr/>
          <p:nvPr/>
        </p:nvSpPr>
        <p:spPr>
          <a:xfrm>
            <a:off x="179039" y="552098"/>
            <a:ext cx="8770682" cy="4293483"/>
          </a:xfrm>
          <a:prstGeom prst="rect">
            <a:avLst/>
          </a:prstGeom>
        </p:spPr>
        <p:txBody>
          <a:bodyPr>
            <a:spAutoFit/>
          </a:bodyPr>
          <a:lstStyle/>
          <a:p>
            <a:pPr algn="just">
              <a:lnSpc>
                <a:spcPct val="150000"/>
              </a:lnSpc>
              <a:spcAft>
                <a:spcPts val="0"/>
              </a:spcAft>
            </a:pPr>
            <a:r>
              <a:rPr lang="zh-CN" altLang="zh-CN" sz="2600" kern="100" smtClean="0">
                <a:latin typeface="Times New Roman"/>
                <a:ea typeface="华文细黑"/>
                <a:cs typeface="Times New Roman"/>
              </a:rPr>
              <a:t>是</a:t>
            </a:r>
            <a:r>
              <a:rPr lang="zh-CN" altLang="zh-CN" sz="2600" kern="100" dirty="0">
                <a:latin typeface="Times New Roman"/>
                <a:ea typeface="华文细黑"/>
                <a:cs typeface="Times New Roman"/>
              </a:rPr>
              <a:t>由相应的词语模衍生出来的。词语模造词实际上就是一个类推过程，体现了语言的经济性原则。</a:t>
            </a:r>
            <a:endParaRPr lang="zh-CN" altLang="zh-CN" sz="1050" kern="100" dirty="0">
              <a:latin typeface="宋体"/>
              <a:cs typeface="Courier New"/>
            </a:endParaRPr>
          </a:p>
          <a:p>
            <a:pPr algn="dist">
              <a:lnSpc>
                <a:spcPct val="150000"/>
              </a:lnSpc>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汉语</a:t>
            </a:r>
            <a:r>
              <a:rPr lang="zh-CN" altLang="zh-CN" sz="2600" dirty="0">
                <a:latin typeface="Times New Roman"/>
                <a:ea typeface="华文细黑"/>
                <a:cs typeface="Times New Roman"/>
              </a:rPr>
              <a:t>创造新词的方式主要有两类：一是利用汉语中现有的构词材料和规则创造新词，二是借用外来词。在解决有限的词汇与众多新事物、新概念之间的矛盾时，借用外来词无疑是一种行之有效的方法</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随着近年日本动漫、游戏等在中国的流行，不少日语中的表人新词语也随之进入汉语。</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26945633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0" name="表格 29"/>
          <p:cNvGraphicFramePr>
            <a:graphicFrameLocks noGrp="1"/>
          </p:cNvGraphicFramePr>
          <p:nvPr>
            <p:extLst>
              <p:ext uri="{D42A27DB-BD31-4B8C-83A1-F6EECF244321}">
                <p14:modId xmlns:p14="http://schemas.microsoft.com/office/powerpoint/2010/main" val="3098750911"/>
              </p:ext>
            </p:extLst>
          </p:nvPr>
        </p:nvGraphicFramePr>
        <p:xfrm>
          <a:off x="381908" y="85780"/>
          <a:ext cx="8654586" cy="335280"/>
        </p:xfrm>
        <a:graphic>
          <a:graphicData uri="http://schemas.openxmlformats.org/drawingml/2006/table">
            <a:tbl>
              <a:tblPr firstRow="1" bandRow="1">
                <a:tableStyleId>{5C22544A-7EE6-4342-B048-85BDC9FD1C3A}</a:tableStyleId>
              </a:tblPr>
              <a:tblGrid>
                <a:gridCol w="1442431"/>
                <a:gridCol w="1442431"/>
                <a:gridCol w="1442431"/>
                <a:gridCol w="1442431"/>
                <a:gridCol w="1442431"/>
                <a:gridCol w="1442431"/>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TextBox 34">
            <a:hlinkClick r:id="rId2" action="ppaction://hlinksldjump"/>
          </p:cNvPr>
          <p:cNvSpPr txBox="1"/>
          <p:nvPr/>
        </p:nvSpPr>
        <p:spPr>
          <a:xfrm>
            <a:off x="389988" y="80576"/>
            <a:ext cx="1431546"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36" name="TextBox 35">
            <a:hlinkClick r:id="rId3" action="ppaction://hlinksldjump"/>
          </p:cNvPr>
          <p:cNvSpPr txBox="1"/>
          <p:nvPr/>
        </p:nvSpPr>
        <p:spPr>
          <a:xfrm>
            <a:off x="1829946" y="82094"/>
            <a:ext cx="1433897" cy="338554"/>
          </a:xfrm>
          <a:prstGeom prst="rect">
            <a:avLst/>
          </a:prstGeom>
          <a:noFill/>
        </p:spPr>
        <p:txBody>
          <a:bodyPr wrap="squar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37" name="TextBox 36">
            <a:hlinkClick r:id="rId4" action="ppaction://hlinksldjump"/>
          </p:cNvPr>
          <p:cNvSpPr txBox="1"/>
          <p:nvPr/>
        </p:nvSpPr>
        <p:spPr>
          <a:xfrm>
            <a:off x="3278461" y="81950"/>
            <a:ext cx="1437555"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38" name="TextBox 37">
            <a:hlinkClick r:id="rId5" action="ppaction://hlinksldjump"/>
          </p:cNvPr>
          <p:cNvSpPr txBox="1"/>
          <p:nvPr/>
        </p:nvSpPr>
        <p:spPr>
          <a:xfrm>
            <a:off x="4708905" y="81950"/>
            <a:ext cx="143640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9" name="TextBox 38">
            <a:hlinkClick r:id="rId6" action="ppaction://hlinksldjump"/>
          </p:cNvPr>
          <p:cNvSpPr txBox="1"/>
          <p:nvPr/>
        </p:nvSpPr>
        <p:spPr>
          <a:xfrm>
            <a:off x="6167480" y="81950"/>
            <a:ext cx="142218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40" name="TextBox 39">
            <a:hlinkClick r:id="rId7" action="ppaction://hlinksldjump"/>
          </p:cNvPr>
          <p:cNvSpPr txBox="1"/>
          <p:nvPr/>
        </p:nvSpPr>
        <p:spPr>
          <a:xfrm>
            <a:off x="7608142" y="81950"/>
            <a:ext cx="142817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21" name="矩形 20"/>
          <p:cNvSpPr/>
          <p:nvPr/>
        </p:nvSpPr>
        <p:spPr>
          <a:xfrm>
            <a:off x="280688" y="620623"/>
            <a:ext cx="8597865" cy="4293483"/>
          </a:xfrm>
          <a:prstGeom prst="rect">
            <a:avLst/>
          </a:prstGeom>
        </p:spPr>
        <p:txBody>
          <a:bodyPr>
            <a:spAutoFit/>
          </a:bodyPr>
          <a:lstStyle/>
          <a:p>
            <a:pPr algn="just">
              <a:lnSpc>
                <a:spcPct val="150000"/>
              </a:lnSpc>
              <a:spcAft>
                <a:spcPts val="0"/>
              </a:spcAft>
            </a:pPr>
            <a:r>
              <a:rPr lang="zh-CN" altLang="zh-CN" sz="2600" kern="100" dirty="0">
                <a:latin typeface="Times New Roman"/>
                <a:ea typeface="华文细黑"/>
                <a:cs typeface="Times New Roman"/>
              </a:rPr>
              <a:t>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正太</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达人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等皆来自日语，词语模</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～控</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最早也源于日语。当然，汉语在引入这些外来词时，会根据汉语词的构造、表义特点进行一定程度的改造</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表</a:t>
            </a:r>
            <a:r>
              <a:rPr lang="zh-CN" altLang="zh-CN" sz="2600" dirty="0">
                <a:latin typeface="Times New Roman"/>
                <a:ea typeface="华文细黑"/>
                <a:cs typeface="Times New Roman"/>
              </a:rPr>
              <a:t>人新词语的流行与当前的社会文化心理密切相关。在信息数量日益膨胀、传播手段不断更新的当下，社会心理主要表现为人们的趋同、从众以及追求新异的心理</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例如，当</a:t>
            </a:r>
            <a:r>
              <a:rPr lang="en-US" altLang="zh-CN" sz="2600" dirty="0">
                <a:latin typeface="宋体"/>
                <a:ea typeface="华文细黑"/>
                <a:cs typeface="Times New Roman"/>
              </a:rPr>
              <a:t>“</a:t>
            </a:r>
            <a:r>
              <a:rPr lang="zh-CN" altLang="zh-CN" sz="2600" dirty="0">
                <a:latin typeface="Times New Roman"/>
                <a:ea typeface="华文细黑"/>
                <a:cs typeface="Times New Roman"/>
              </a:rPr>
              <a:t>剩男</a:t>
            </a:r>
            <a:r>
              <a:rPr lang="en-US" altLang="zh-CN" sz="2600" dirty="0">
                <a:latin typeface="宋体"/>
                <a:ea typeface="华文细黑"/>
                <a:cs typeface="Times New Roman"/>
              </a:rPr>
              <a:t>”“</a:t>
            </a:r>
            <a:r>
              <a:rPr lang="zh-CN" altLang="zh-CN" sz="2600" dirty="0">
                <a:latin typeface="Times New Roman"/>
                <a:ea typeface="华文细黑"/>
                <a:cs typeface="Times New Roman"/>
              </a:rPr>
              <a:t>剩女</a:t>
            </a:r>
            <a:r>
              <a:rPr lang="en-US" altLang="zh-CN" sz="2600" dirty="0">
                <a:latin typeface="宋体"/>
                <a:ea typeface="华文细黑"/>
                <a:cs typeface="Times New Roman"/>
              </a:rPr>
              <a:t>”</a:t>
            </a:r>
            <a:r>
              <a:rPr lang="zh-CN" altLang="zh-CN" sz="2600" dirty="0">
                <a:latin typeface="Times New Roman"/>
                <a:ea typeface="华文细黑"/>
                <a:cs typeface="Times New Roman"/>
              </a:rPr>
              <a:t>得到了大众的接受和广泛传播后</a:t>
            </a:r>
            <a:r>
              <a:rPr lang="zh-CN" altLang="zh-CN" sz="26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33790938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0" name="表格 29"/>
          <p:cNvGraphicFramePr>
            <a:graphicFrameLocks noGrp="1"/>
          </p:cNvGraphicFramePr>
          <p:nvPr>
            <p:extLst>
              <p:ext uri="{D42A27DB-BD31-4B8C-83A1-F6EECF244321}">
                <p14:modId xmlns:p14="http://schemas.microsoft.com/office/powerpoint/2010/main" val="1567021801"/>
              </p:ext>
            </p:extLst>
          </p:nvPr>
        </p:nvGraphicFramePr>
        <p:xfrm>
          <a:off x="381908" y="85780"/>
          <a:ext cx="8654586" cy="335280"/>
        </p:xfrm>
        <a:graphic>
          <a:graphicData uri="http://schemas.openxmlformats.org/drawingml/2006/table">
            <a:tbl>
              <a:tblPr firstRow="1" bandRow="1">
                <a:tableStyleId>{5C22544A-7EE6-4342-B048-85BDC9FD1C3A}</a:tableStyleId>
              </a:tblPr>
              <a:tblGrid>
                <a:gridCol w="1442431"/>
                <a:gridCol w="1442431"/>
                <a:gridCol w="1442431"/>
                <a:gridCol w="1442431"/>
                <a:gridCol w="1442431"/>
                <a:gridCol w="1442431"/>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TextBox 34">
            <a:hlinkClick r:id="rId2" action="ppaction://hlinksldjump"/>
          </p:cNvPr>
          <p:cNvSpPr txBox="1"/>
          <p:nvPr/>
        </p:nvSpPr>
        <p:spPr>
          <a:xfrm>
            <a:off x="389988" y="80576"/>
            <a:ext cx="1431546"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36" name="TextBox 35">
            <a:hlinkClick r:id="rId3" action="ppaction://hlinksldjump"/>
          </p:cNvPr>
          <p:cNvSpPr txBox="1"/>
          <p:nvPr/>
        </p:nvSpPr>
        <p:spPr>
          <a:xfrm>
            <a:off x="1829946" y="82094"/>
            <a:ext cx="1433897" cy="338554"/>
          </a:xfrm>
          <a:prstGeom prst="rect">
            <a:avLst/>
          </a:prstGeom>
          <a:noFill/>
        </p:spPr>
        <p:txBody>
          <a:bodyPr wrap="squar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37" name="TextBox 36">
            <a:hlinkClick r:id="rId4" action="ppaction://hlinksldjump"/>
          </p:cNvPr>
          <p:cNvSpPr txBox="1"/>
          <p:nvPr/>
        </p:nvSpPr>
        <p:spPr>
          <a:xfrm>
            <a:off x="3278461" y="81950"/>
            <a:ext cx="1437555"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38" name="TextBox 37">
            <a:hlinkClick r:id="rId5" action="ppaction://hlinksldjump"/>
          </p:cNvPr>
          <p:cNvSpPr txBox="1"/>
          <p:nvPr/>
        </p:nvSpPr>
        <p:spPr>
          <a:xfrm>
            <a:off x="4708905" y="81950"/>
            <a:ext cx="143640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9" name="TextBox 38">
            <a:hlinkClick r:id="rId6" action="ppaction://hlinksldjump"/>
          </p:cNvPr>
          <p:cNvSpPr txBox="1"/>
          <p:nvPr/>
        </p:nvSpPr>
        <p:spPr>
          <a:xfrm>
            <a:off x="6167480" y="81950"/>
            <a:ext cx="142218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40" name="TextBox 39">
            <a:hlinkClick r:id="rId7" action="ppaction://hlinksldjump"/>
          </p:cNvPr>
          <p:cNvSpPr txBox="1"/>
          <p:nvPr/>
        </p:nvSpPr>
        <p:spPr>
          <a:xfrm>
            <a:off x="7608142" y="81950"/>
            <a:ext cx="142817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21" name="矩形 20"/>
          <p:cNvSpPr/>
          <p:nvPr/>
        </p:nvSpPr>
        <p:spPr>
          <a:xfrm>
            <a:off x="186659" y="765942"/>
            <a:ext cx="8770682" cy="3693319"/>
          </a:xfrm>
          <a:prstGeom prst="rect">
            <a:avLst/>
          </a:prstGeom>
        </p:spPr>
        <p:txBody>
          <a:bodyPr>
            <a:spAutoFit/>
          </a:bodyPr>
          <a:lstStyle/>
          <a:p>
            <a:pPr algn="dist">
              <a:lnSpc>
                <a:spcPct val="150000"/>
              </a:lnSpc>
              <a:spcAft>
                <a:spcPts val="0"/>
              </a:spcAft>
            </a:pPr>
            <a:r>
              <a:rPr lang="zh-CN" altLang="zh-CN" sz="2600" dirty="0">
                <a:solidFill>
                  <a:prstClr val="black"/>
                </a:solidFill>
                <a:latin typeface="Times New Roman"/>
                <a:ea typeface="华文细黑"/>
                <a:cs typeface="Times New Roman"/>
              </a:rPr>
              <a:t>只要社会中出现具有某些类似特征的人时</a:t>
            </a:r>
            <a:r>
              <a:rPr lang="zh-CN" altLang="zh-CN" sz="2600" dirty="0" smtClean="0">
                <a:solidFill>
                  <a:prstClr val="black"/>
                </a:solidFill>
                <a:latin typeface="Times New Roman"/>
                <a:ea typeface="华文细黑"/>
                <a:cs typeface="Times New Roman"/>
              </a:rPr>
              <a:t>，</a:t>
            </a:r>
            <a:r>
              <a:rPr lang="zh-CN" altLang="en-US" sz="2600" dirty="0">
                <a:solidFill>
                  <a:prstClr val="black"/>
                </a:solidFill>
                <a:latin typeface="Times New Roman"/>
                <a:ea typeface="华文细黑"/>
                <a:cs typeface="Times New Roman"/>
              </a:rPr>
              <a:t>人们就倾向借</a:t>
            </a:r>
            <a:r>
              <a:rPr lang="zh-CN" altLang="en-US" sz="2600" kern="100" dirty="0">
                <a:latin typeface="+mj-ea"/>
                <a:ea typeface="+mj-ea"/>
                <a:cs typeface="Times New Roman"/>
              </a:rPr>
              <a:t>“</a:t>
            </a:r>
            <a:r>
              <a:rPr lang="zh-CN" altLang="en-US" sz="2600" dirty="0">
                <a:solidFill>
                  <a:prstClr val="black"/>
                </a:solidFill>
                <a:latin typeface="Times New Roman"/>
                <a:ea typeface="华文细黑"/>
                <a:cs typeface="Times New Roman"/>
              </a:rPr>
              <a:t>～男</a:t>
            </a:r>
            <a:r>
              <a:rPr lang="en-US" altLang="zh-CN" sz="2600" dirty="0">
                <a:solidFill>
                  <a:prstClr val="black"/>
                </a:solidFill>
                <a:latin typeface="Times New Roman"/>
                <a:ea typeface="华文细黑"/>
                <a:cs typeface="Times New Roman"/>
              </a:rPr>
              <a:t>(</a:t>
            </a:r>
            <a:r>
              <a:rPr lang="zh-CN" altLang="en-US" sz="2600" dirty="0">
                <a:solidFill>
                  <a:prstClr val="black"/>
                </a:solidFill>
                <a:latin typeface="Times New Roman"/>
                <a:ea typeface="华文细黑"/>
                <a:cs typeface="Times New Roman"/>
              </a:rPr>
              <a:t>女</a:t>
            </a:r>
            <a:r>
              <a:rPr lang="en-US" altLang="zh-CN" sz="2600" dirty="0">
                <a:solidFill>
                  <a:prstClr val="black"/>
                </a:solidFill>
                <a:latin typeface="Times New Roman"/>
                <a:ea typeface="华文细黑"/>
                <a:cs typeface="Times New Roman"/>
              </a:rPr>
              <a:t>)</a:t>
            </a:r>
            <a:r>
              <a:rPr lang="en-US" altLang="zh-CN" sz="2600" kern="100" dirty="0">
                <a:latin typeface="+mj-ea"/>
                <a:ea typeface="+mj-ea"/>
                <a:cs typeface="Times New Roman"/>
              </a:rPr>
              <a:t>”</a:t>
            </a:r>
            <a:r>
              <a:rPr lang="zh-CN" altLang="en-US" sz="2600" dirty="0">
                <a:solidFill>
                  <a:prstClr val="black"/>
                </a:solidFill>
                <a:latin typeface="Times New Roman"/>
                <a:ea typeface="华文细黑"/>
                <a:cs typeface="Times New Roman"/>
              </a:rPr>
              <a:t>这一形式来表达。人们对新异的词语和表达方式有着极强的心理需求，倾向于不断创造新形式或新意义的词语来满足语言交际日益精细化的需求。如</a:t>
            </a:r>
            <a:r>
              <a:rPr lang="zh-CN" altLang="en-US" sz="2600" kern="100" dirty="0">
                <a:latin typeface="+mj-ea"/>
                <a:ea typeface="+mj-ea"/>
                <a:cs typeface="Times New Roman"/>
              </a:rPr>
              <a:t>“</a:t>
            </a:r>
            <a:r>
              <a:rPr lang="zh-CN" altLang="en-US" sz="2600" dirty="0">
                <a:solidFill>
                  <a:prstClr val="black"/>
                </a:solidFill>
                <a:latin typeface="Times New Roman"/>
                <a:ea typeface="华文细黑"/>
                <a:cs typeface="Times New Roman"/>
              </a:rPr>
              <a:t>女汉子</a:t>
            </a:r>
            <a:r>
              <a:rPr lang="zh-CN" altLang="en-US" sz="2600" kern="100" dirty="0">
                <a:latin typeface="+mj-ea"/>
                <a:ea typeface="+mj-ea"/>
                <a:cs typeface="Times New Roman"/>
              </a:rPr>
              <a:t>”“</a:t>
            </a:r>
            <a:r>
              <a:rPr lang="zh-CN" altLang="en-US" sz="2600" dirty="0">
                <a:solidFill>
                  <a:prstClr val="black"/>
                </a:solidFill>
                <a:latin typeface="Times New Roman"/>
                <a:ea typeface="华文细黑"/>
                <a:cs typeface="Times New Roman"/>
              </a:rPr>
              <a:t>伪娘</a:t>
            </a:r>
            <a:r>
              <a:rPr lang="zh-CN" altLang="en-US" sz="2600" kern="100" dirty="0">
                <a:latin typeface="+mj-ea"/>
                <a:ea typeface="+mj-ea"/>
                <a:cs typeface="Times New Roman"/>
              </a:rPr>
              <a:t>”</a:t>
            </a:r>
            <a:r>
              <a:rPr lang="zh-CN" altLang="en-US" sz="2600" dirty="0">
                <a:solidFill>
                  <a:prstClr val="black"/>
                </a:solidFill>
                <a:latin typeface="Times New Roman"/>
                <a:ea typeface="华文细黑"/>
                <a:cs typeface="Times New Roman"/>
              </a:rPr>
              <a:t>等。从表面上看，这种求新求异与求同从众心理是矛盾的，其实这正是人们语言文化心理复杂性的独特体现</a:t>
            </a:r>
            <a:r>
              <a:rPr lang="zh-CN" altLang="en-US" sz="2600" dirty="0" smtClean="0">
                <a:solidFill>
                  <a:prstClr val="black"/>
                </a:solidFill>
                <a:latin typeface="Times New Roman"/>
                <a:ea typeface="华文细黑"/>
                <a:cs typeface="Times New Roman"/>
              </a:rPr>
              <a:t>。</a:t>
            </a:r>
            <a:endParaRPr lang="en-US" altLang="zh-CN" sz="2600" dirty="0" smtClean="0">
              <a:solidFill>
                <a:prstClr val="black"/>
              </a:solidFill>
              <a:latin typeface="Times New Roman"/>
              <a:ea typeface="华文细黑"/>
              <a:cs typeface="Times New Roman"/>
            </a:endParaRPr>
          </a:p>
        </p:txBody>
      </p:sp>
    </p:spTree>
    <p:extLst>
      <p:ext uri="{BB962C8B-B14F-4D97-AF65-F5344CB8AC3E}">
        <p14:creationId xmlns:p14="http://schemas.microsoft.com/office/powerpoint/2010/main" val="31570276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0" name="表格 29"/>
          <p:cNvGraphicFramePr>
            <a:graphicFrameLocks noGrp="1"/>
          </p:cNvGraphicFramePr>
          <p:nvPr>
            <p:extLst>
              <p:ext uri="{D42A27DB-BD31-4B8C-83A1-F6EECF244321}">
                <p14:modId xmlns:p14="http://schemas.microsoft.com/office/powerpoint/2010/main" val="2138269258"/>
              </p:ext>
            </p:extLst>
          </p:nvPr>
        </p:nvGraphicFramePr>
        <p:xfrm>
          <a:off x="381908" y="85780"/>
          <a:ext cx="8654586" cy="335280"/>
        </p:xfrm>
        <a:graphic>
          <a:graphicData uri="http://schemas.openxmlformats.org/drawingml/2006/table">
            <a:tbl>
              <a:tblPr firstRow="1" bandRow="1">
                <a:tableStyleId>{5C22544A-7EE6-4342-B048-85BDC9FD1C3A}</a:tableStyleId>
              </a:tblPr>
              <a:tblGrid>
                <a:gridCol w="1442431"/>
                <a:gridCol w="1442431"/>
                <a:gridCol w="1442431"/>
                <a:gridCol w="1442431"/>
                <a:gridCol w="1442431"/>
                <a:gridCol w="1442431"/>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TextBox 34">
            <a:hlinkClick r:id="rId2" action="ppaction://hlinksldjump"/>
          </p:cNvPr>
          <p:cNvSpPr txBox="1"/>
          <p:nvPr/>
        </p:nvSpPr>
        <p:spPr>
          <a:xfrm>
            <a:off x="389988" y="80576"/>
            <a:ext cx="1431546"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36" name="TextBox 35">
            <a:hlinkClick r:id="rId3" action="ppaction://hlinksldjump"/>
          </p:cNvPr>
          <p:cNvSpPr txBox="1"/>
          <p:nvPr/>
        </p:nvSpPr>
        <p:spPr>
          <a:xfrm>
            <a:off x="1829946" y="82094"/>
            <a:ext cx="1433897" cy="338554"/>
          </a:xfrm>
          <a:prstGeom prst="rect">
            <a:avLst/>
          </a:prstGeom>
          <a:noFill/>
        </p:spPr>
        <p:txBody>
          <a:bodyPr wrap="squar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37" name="TextBox 36">
            <a:hlinkClick r:id="rId4" action="ppaction://hlinksldjump"/>
          </p:cNvPr>
          <p:cNvSpPr txBox="1"/>
          <p:nvPr/>
        </p:nvSpPr>
        <p:spPr>
          <a:xfrm>
            <a:off x="3278461" y="81950"/>
            <a:ext cx="1437555"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38" name="TextBox 37">
            <a:hlinkClick r:id="rId5" action="ppaction://hlinksldjump"/>
          </p:cNvPr>
          <p:cNvSpPr txBox="1"/>
          <p:nvPr/>
        </p:nvSpPr>
        <p:spPr>
          <a:xfrm>
            <a:off x="4708905" y="81950"/>
            <a:ext cx="143640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9" name="TextBox 38">
            <a:hlinkClick r:id="rId6" action="ppaction://hlinksldjump"/>
          </p:cNvPr>
          <p:cNvSpPr txBox="1"/>
          <p:nvPr/>
        </p:nvSpPr>
        <p:spPr>
          <a:xfrm>
            <a:off x="6167480" y="81950"/>
            <a:ext cx="142218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40" name="TextBox 39">
            <a:hlinkClick r:id="rId7" action="ppaction://hlinksldjump"/>
          </p:cNvPr>
          <p:cNvSpPr txBox="1"/>
          <p:nvPr/>
        </p:nvSpPr>
        <p:spPr>
          <a:xfrm>
            <a:off x="7608142" y="81950"/>
            <a:ext cx="142817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21" name="矩形 20"/>
          <p:cNvSpPr/>
          <p:nvPr/>
        </p:nvSpPr>
        <p:spPr>
          <a:xfrm>
            <a:off x="201899" y="468278"/>
            <a:ext cx="8770682" cy="4688591"/>
          </a:xfrm>
          <a:prstGeom prst="rect">
            <a:avLst/>
          </a:prstGeom>
        </p:spPr>
        <p:txBody>
          <a:bodyPr>
            <a:spAutoFit/>
          </a:bodyPr>
          <a:lstStyle/>
          <a:p>
            <a:pPr algn="just">
              <a:lnSpc>
                <a:spcPct val="140000"/>
              </a:lnSpc>
              <a:spcAft>
                <a:spcPts val="0"/>
              </a:spcAft>
            </a:pPr>
            <a:r>
              <a:rPr lang="zh-CN" altLang="zh-CN" sz="2400" kern="100" dirty="0">
                <a:latin typeface="Times New Roman"/>
                <a:ea typeface="华文细黑"/>
                <a:cs typeface="Times New Roman"/>
              </a:rPr>
              <a:t>一方面，当人们认同某些新词语时，就会尽力模仿，达到趋同；另一方面，为了追逐新潮时尚，人们会在模仿的基础上不断推陈出新，尽力求新、求异</a:t>
            </a:r>
            <a:r>
              <a:rPr lang="zh-CN" altLang="zh-CN" sz="2400" kern="100" dirty="0" smtClean="0">
                <a:latin typeface="Times New Roman"/>
                <a:ea typeface="华文细黑"/>
                <a:cs typeface="Times New Roman"/>
              </a:rPr>
              <a:t>。</a:t>
            </a:r>
            <a:endParaRPr lang="en-US" altLang="zh-CN" sz="2400" kern="100" dirty="0" smtClean="0">
              <a:latin typeface="宋体"/>
              <a:cs typeface="Courier New"/>
            </a:endParaRPr>
          </a:p>
          <a:p>
            <a:pPr algn="just">
              <a:lnSpc>
                <a:spcPct val="140000"/>
              </a:lnSpc>
            </a:pPr>
            <a:r>
              <a:rPr lang="en-US" altLang="zh-CN" sz="2400" dirty="0" smtClean="0">
                <a:latin typeface="Times New Roman"/>
                <a:ea typeface="华文细黑"/>
                <a:cs typeface="Times New Roman"/>
              </a:rPr>
              <a:t>        </a:t>
            </a:r>
            <a:r>
              <a:rPr lang="zh-CN" altLang="zh-CN" sz="2400" dirty="0" smtClean="0">
                <a:latin typeface="Times New Roman"/>
                <a:ea typeface="华文细黑"/>
                <a:cs typeface="Times New Roman"/>
              </a:rPr>
              <a:t>表</a:t>
            </a:r>
            <a:r>
              <a:rPr lang="zh-CN" altLang="zh-CN" sz="2400" dirty="0">
                <a:latin typeface="Times New Roman"/>
                <a:ea typeface="华文细黑"/>
                <a:cs typeface="Times New Roman"/>
              </a:rPr>
              <a:t>人流行新词语既是一种语言现象，又是一种社会文化现象。当然，这类词语在快速发展中也带有很大的随意性、主观</a:t>
            </a:r>
            <a:r>
              <a:rPr lang="zh-CN" altLang="zh-CN" sz="2400" kern="100" dirty="0">
                <a:latin typeface="Times New Roman"/>
                <a:ea typeface="华文细黑"/>
                <a:cs typeface="Times New Roman"/>
              </a:rPr>
              <a:t>性，存在一些不健康的现象。哪些词语能够继续使用下去，哪些应当被淘汰，除了有赖于语言发展规律和交际实际需要之外，也需要大众传媒等社会力量加以理性引导</a:t>
            </a:r>
            <a:r>
              <a:rPr lang="zh-CN" altLang="zh-CN" sz="2400" kern="100" dirty="0" smtClean="0">
                <a:latin typeface="Times New Roman"/>
                <a:ea typeface="华文细黑"/>
                <a:cs typeface="Times New Roman"/>
              </a:rPr>
              <a:t>。</a:t>
            </a:r>
            <a:endParaRPr lang="en-US" altLang="zh-CN" sz="2400" kern="100" dirty="0" smtClean="0">
              <a:latin typeface="Times New Roman"/>
              <a:ea typeface="华文细黑"/>
              <a:cs typeface="Times New Roman"/>
            </a:endParaRPr>
          </a:p>
          <a:p>
            <a:pPr algn="r">
              <a:lnSpc>
                <a:spcPct val="140000"/>
              </a:lnSpc>
            </a:pPr>
            <a:r>
              <a:rPr lang="en-US" altLang="zh-CN" sz="2400" kern="100" dirty="0" smtClean="0">
                <a:latin typeface="Times New Roman"/>
                <a:ea typeface="华文细黑"/>
                <a:cs typeface="Times New Roman"/>
              </a:rPr>
              <a:t>(</a:t>
            </a:r>
            <a:r>
              <a:rPr lang="zh-CN" altLang="zh-CN" sz="2400" kern="100" dirty="0">
                <a:latin typeface="Times New Roman"/>
                <a:ea typeface="华文细黑"/>
                <a:cs typeface="Times New Roman"/>
              </a:rPr>
              <a:t>选自《光明日报》，有删改</a:t>
            </a:r>
            <a:r>
              <a:rPr lang="en-US" altLang="zh-CN" sz="2400" kern="100" dirty="0" smtClean="0">
                <a:latin typeface="Times New Roman"/>
                <a:ea typeface="华文细黑"/>
                <a:cs typeface="Times New Roman"/>
              </a:rPr>
              <a:t>)</a:t>
            </a:r>
            <a:endParaRPr lang="zh-CN" altLang="zh-CN" sz="2400" kern="100" dirty="0">
              <a:latin typeface="Times New Roman"/>
              <a:ea typeface="华文细黑"/>
              <a:cs typeface="Times New Roman"/>
            </a:endParaRPr>
          </a:p>
        </p:txBody>
      </p:sp>
    </p:spTree>
    <p:extLst>
      <p:ext uri="{BB962C8B-B14F-4D97-AF65-F5344CB8AC3E}">
        <p14:creationId xmlns:p14="http://schemas.microsoft.com/office/powerpoint/2010/main" val="698140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3487</TotalTime>
  <Words>2428</Words>
  <Application>Microsoft Office PowerPoint</Application>
  <PresentationFormat>全屏显示(16:9)</PresentationFormat>
  <Paragraphs>298</Paragraphs>
  <Slides>33</Slides>
  <Notes>0</Notes>
  <HiddenSlides>0</HiddenSlides>
  <MMClips>0</MMClips>
  <ScaleCrop>false</ScaleCrop>
  <HeadingPairs>
    <vt:vector size="4" baseType="variant">
      <vt:variant>
        <vt:lpstr>主题</vt:lpstr>
      </vt:variant>
      <vt:variant>
        <vt:i4>1</vt:i4>
      </vt:variant>
      <vt:variant>
        <vt:lpstr>幻灯片标题</vt:lpstr>
      </vt:variant>
      <vt:variant>
        <vt:i4>33</vt:i4>
      </vt:variant>
    </vt:vector>
  </HeadingPairs>
  <TitlesOfParts>
    <vt:vector size="34"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user</cp:lastModifiedBy>
  <cp:revision>371</cp:revision>
  <dcterms:created xsi:type="dcterms:W3CDTF">2014-12-15T01:46:29Z</dcterms:created>
  <dcterms:modified xsi:type="dcterms:W3CDTF">2015-04-15T06:01:07Z</dcterms:modified>
</cp:coreProperties>
</file>