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21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3B2A-2776-48A8-BB17-02CFC5EEB188}" type="datetimeFigureOut">
              <a:rPr lang="zh-CN" altLang="en-US" smtClean="0"/>
              <a:t>2015-09-15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2829-557C-45A8-AAAC-018E516D5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2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3B2A-2776-48A8-BB17-02CFC5EEB188}" type="datetimeFigureOut">
              <a:rPr lang="zh-CN" altLang="en-US" smtClean="0"/>
              <a:t>2015-09-15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2829-557C-45A8-AAAC-018E516D5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32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3B2A-2776-48A8-BB17-02CFC5EEB188}" type="datetimeFigureOut">
              <a:rPr lang="zh-CN" altLang="en-US" smtClean="0"/>
              <a:t>2015-09-15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2829-557C-45A8-AAAC-018E516D5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8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3B2A-2776-48A8-BB17-02CFC5EEB188}" type="datetimeFigureOut">
              <a:rPr lang="zh-CN" altLang="en-US" smtClean="0"/>
              <a:t>2015-09-15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2829-557C-45A8-AAAC-018E516D5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64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3B2A-2776-48A8-BB17-02CFC5EEB188}" type="datetimeFigureOut">
              <a:rPr lang="zh-CN" altLang="en-US" smtClean="0"/>
              <a:t>2015-09-15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2829-557C-45A8-AAAC-018E516D5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04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3B2A-2776-48A8-BB17-02CFC5EEB188}" type="datetimeFigureOut">
              <a:rPr lang="zh-CN" altLang="en-US" smtClean="0"/>
              <a:t>2015-09-15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2829-557C-45A8-AAAC-018E516D5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57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3B2A-2776-48A8-BB17-02CFC5EEB188}" type="datetimeFigureOut">
              <a:rPr lang="zh-CN" altLang="en-US" smtClean="0"/>
              <a:t>2015-09-15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2829-557C-45A8-AAAC-018E516D5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22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3B2A-2776-48A8-BB17-02CFC5EEB188}" type="datetimeFigureOut">
              <a:rPr lang="zh-CN" altLang="en-US" smtClean="0"/>
              <a:t>2015-09-15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2829-557C-45A8-AAAC-018E516D5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72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3B2A-2776-48A8-BB17-02CFC5EEB188}" type="datetimeFigureOut">
              <a:rPr lang="zh-CN" altLang="en-US" smtClean="0"/>
              <a:t>2015-09-15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2829-557C-45A8-AAAC-018E516D5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61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3B2A-2776-48A8-BB17-02CFC5EEB188}" type="datetimeFigureOut">
              <a:rPr lang="zh-CN" altLang="en-US" smtClean="0"/>
              <a:t>2015-09-15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2829-557C-45A8-AAAC-018E516D5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92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3B2A-2776-48A8-BB17-02CFC5EEB188}" type="datetimeFigureOut">
              <a:rPr lang="zh-CN" altLang="en-US" smtClean="0"/>
              <a:t>2015-09-15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2829-557C-45A8-AAAC-018E516D5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7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B3B2A-2776-48A8-BB17-02CFC5EEB188}" type="datetimeFigureOut">
              <a:rPr lang="zh-CN" altLang="en-US" smtClean="0"/>
              <a:t>2015-09-15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92829-557C-45A8-AAAC-018E516D5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0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0" t="41286"/>
          <a:stretch>
            <a:fillRect/>
          </a:stretch>
        </p:blipFill>
        <p:spPr bwMode="auto">
          <a:xfrm>
            <a:off x="0" y="-674688"/>
            <a:ext cx="9147175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835696" y="1139093"/>
            <a:ext cx="5975350" cy="1311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chemeClr val="hlink"/>
                </a:solidFill>
              </a:rPr>
              <a:t>文言文复习专题：</a:t>
            </a:r>
          </a:p>
          <a:p>
            <a:r>
              <a:rPr lang="zh-CN" altLang="en-US" sz="4800" b="1" dirty="0">
                <a:solidFill>
                  <a:schemeClr val="hlink"/>
                </a:solidFill>
              </a:rPr>
              <a:t>       </a:t>
            </a:r>
            <a:r>
              <a:rPr lang="zh-CN" altLang="en-US" sz="4800" b="1" dirty="0">
                <a:solidFill>
                  <a:srgbClr val="FF0000"/>
                </a:solidFill>
              </a:rPr>
              <a:t>文言特殊句式</a:t>
            </a:r>
          </a:p>
        </p:txBody>
      </p:sp>
    </p:spTree>
    <p:extLst>
      <p:ext uri="{BB962C8B-B14F-4D97-AF65-F5344CB8AC3E}">
        <p14:creationId xmlns:p14="http://schemas.microsoft.com/office/powerpoint/2010/main" val="4306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268413"/>
            <a:ext cx="8591550" cy="4830762"/>
          </a:xfrm>
        </p:spPr>
        <p:txBody>
          <a:bodyPr/>
          <a:lstStyle/>
          <a:p>
            <a:r>
              <a:rPr lang="zh-CN" altLang="en-US" sz="2400" b="1">
                <a:solidFill>
                  <a:srgbClr val="FF0000"/>
                </a:solidFill>
              </a:rPr>
              <a:t>下列判断句有多种形式，请选出完全相同的一组。</a:t>
            </a:r>
          </a:p>
          <a:p>
            <a:r>
              <a:rPr lang="zh-CN" altLang="en-US" sz="2400" b="1"/>
              <a:t>①我，子瑜友也。                   ②我为赵将。</a:t>
            </a:r>
          </a:p>
          <a:p>
            <a:r>
              <a:rPr lang="zh-CN" altLang="en-US" sz="2400" b="1"/>
              <a:t>③非死，则徙尔。                   ④梁父即楚将项燕。</a:t>
            </a:r>
          </a:p>
          <a:p>
            <a:r>
              <a:rPr lang="zh-CN" altLang="en-US" sz="2400" b="1"/>
              <a:t>⑤秦，虎狼之国。                   ⑥师者，所以传道授业解惑也。</a:t>
            </a:r>
          </a:p>
          <a:p>
            <a:r>
              <a:rPr lang="zh-CN" altLang="en-US" sz="2400" b="1"/>
              <a:t>⑦若事之不济，此乃天也。     ⑧内有一人乃西洋兵头。</a:t>
            </a:r>
          </a:p>
          <a:p>
            <a:pPr>
              <a:buFont typeface="Wingdings 2" pitchFamily="18" charset="2"/>
              <a:buNone/>
            </a:pPr>
            <a:r>
              <a:rPr lang="zh-CN" altLang="en-US" sz="2400" b="1"/>
              <a:t>    ⑨赢乃夷门抱关者也。            ⑩亚父者，范增也。</a:t>
            </a:r>
          </a:p>
          <a:p>
            <a:pPr>
              <a:buFont typeface="Wingdings 2" pitchFamily="18" charset="2"/>
              <a:buNone/>
            </a:pPr>
            <a:r>
              <a:rPr lang="zh-CN" altLang="en-US" sz="2400" b="1"/>
              <a:t>    ⑾河南乐羊子之妻者，不知何氏之女也。</a:t>
            </a:r>
          </a:p>
          <a:p>
            <a:pPr>
              <a:buFont typeface="Wingdings 2" pitchFamily="18" charset="2"/>
              <a:buNone/>
            </a:pPr>
            <a:endParaRPr lang="zh-CN" altLang="en-US" sz="2400" b="1"/>
          </a:p>
          <a:p>
            <a:pPr>
              <a:buFont typeface="Wingdings 2" pitchFamily="18" charset="2"/>
              <a:buNone/>
            </a:pPr>
            <a:r>
              <a:rPr lang="zh-CN" altLang="en-US" sz="2400" b="1"/>
              <a:t>    </a:t>
            </a:r>
            <a:r>
              <a:rPr lang="en-US" altLang="zh-CN" sz="2400" b="1"/>
              <a:t>A.  ①⑥⑦                                           B.⑥⑩⑾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b="1"/>
              <a:t>    C. ③⑤⑨                                            D.②④⑦⑧</a:t>
            </a:r>
          </a:p>
        </p:txBody>
      </p:sp>
      <p:grpSp>
        <p:nvGrpSpPr>
          <p:cNvPr id="69636" name="Group 3"/>
          <p:cNvGrpSpPr>
            <a:grpSpLocks/>
          </p:cNvGrpSpPr>
          <p:nvPr/>
        </p:nvGrpSpPr>
        <p:grpSpPr bwMode="auto">
          <a:xfrm>
            <a:off x="0" y="0"/>
            <a:ext cx="1873250" cy="1106488"/>
            <a:chOff x="4512" y="336"/>
            <a:chExt cx="816" cy="624"/>
          </a:xfrm>
        </p:grpSpPr>
        <p:sp>
          <p:nvSpPr>
            <p:cNvPr id="22532" name="Oval 4" descr="1-2"/>
            <p:cNvSpPr>
              <a:spLocks noChangeArrowheads="1"/>
            </p:cNvSpPr>
            <p:nvPr/>
          </p:nvSpPr>
          <p:spPr bwMode="auto">
            <a:xfrm>
              <a:off x="4512" y="336"/>
              <a:ext cx="816" cy="624"/>
            </a:xfrm>
            <a:prstGeom prst="ellipse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4512" y="494"/>
              <a:ext cx="798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zh-CN" altLang="en-US" sz="2000" b="1">
                  <a:solidFill>
                    <a:srgbClr val="FF3300"/>
                  </a:solidFill>
                  <a:latin typeface="Times New Roman" pitchFamily="18" charset="0"/>
                  <a:ea typeface="黑体" pitchFamily="49" charset="-122"/>
                </a:rPr>
                <a:t>课堂反馈练习</a:t>
              </a:r>
            </a:p>
          </p:txBody>
        </p:sp>
      </p:grp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7524750" y="1341438"/>
            <a:ext cx="719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(  B )</a:t>
            </a:r>
          </a:p>
        </p:txBody>
      </p:sp>
    </p:spTree>
    <p:extLst>
      <p:ext uri="{BB962C8B-B14F-4D97-AF65-F5344CB8AC3E}">
        <p14:creationId xmlns:p14="http://schemas.microsoft.com/office/powerpoint/2010/main" val="1530654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17525" y="674688"/>
            <a:ext cx="3546475" cy="762000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400" b="1">
                <a:solidFill>
                  <a:srgbClr val="0066FF"/>
                </a:solidFill>
                <a:latin typeface="Times New Roman" pitchFamily="18" charset="0"/>
                <a:ea typeface="黑体" pitchFamily="49" charset="-122"/>
              </a:rPr>
              <a:t>二、被动句：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042988" y="1844675"/>
            <a:ext cx="7407275" cy="33559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chemeClr val="accent1"/>
                </a:solidFill>
              </a:rPr>
              <a:t>       </a:t>
            </a:r>
            <a:r>
              <a:rPr kumimoji="1" lang="zh-CN" altLang="en-US" sz="2800" b="1">
                <a:solidFill>
                  <a:srgbClr val="FF0000"/>
                </a:solidFill>
              </a:rPr>
              <a:t>文言文中，被动句的主语是谓语动词所表示的行为被动者，受事者，而不是主动者，施事者。在古汉语中，在古汉语中，被动句主要有两大类型：一是在标志的被动句，即借助一些被动词来表示，二是无标志的被动句，又叫意念被动句。</a:t>
            </a:r>
            <a:br>
              <a:rPr kumimoji="1" lang="zh-CN" altLang="en-US" sz="2800" b="1">
                <a:solidFill>
                  <a:srgbClr val="FF0000"/>
                </a:solidFill>
              </a:rPr>
            </a:br>
            <a:r>
              <a:rPr kumimoji="1" lang="zh-CN" altLang="en-US" sz="2800" b="1">
                <a:solidFill>
                  <a:srgbClr val="FF3399"/>
                </a:solidFill>
              </a:rPr>
              <a:t/>
            </a:r>
            <a:br>
              <a:rPr kumimoji="1" lang="zh-CN" altLang="en-US" sz="2800" b="1">
                <a:solidFill>
                  <a:srgbClr val="FF3399"/>
                </a:solidFill>
              </a:rPr>
            </a:b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403350" y="5949950"/>
            <a:ext cx="6594475" cy="528638"/>
          </a:xfrm>
          <a:prstGeom prst="rect">
            <a:avLst/>
          </a:prstGeom>
          <a:solidFill>
            <a:srgbClr val="99CC00"/>
          </a:solidFill>
          <a:ln w="9525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/>
              <a:t>有标志的被动句，大体有以下几种形式：</a:t>
            </a:r>
          </a:p>
        </p:txBody>
      </p:sp>
    </p:spTree>
    <p:extLst>
      <p:ext uri="{BB962C8B-B14F-4D97-AF65-F5344CB8AC3E}">
        <p14:creationId xmlns:p14="http://schemas.microsoft.com/office/powerpoint/2010/main" val="3413603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 autoUpdateAnimBg="0"/>
      <p:bldP spid="36867" grpId="0" animBg="1" autoUpdateAnimBg="0"/>
      <p:bldP spid="3686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n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0" t="41286"/>
          <a:stretch>
            <a:fillRect/>
          </a:stretch>
        </p:blipFill>
        <p:spPr bwMode="auto">
          <a:xfrm>
            <a:off x="-323850" y="0"/>
            <a:ext cx="914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0" y="188913"/>
            <a:ext cx="2339975" cy="990600"/>
            <a:chOff x="4512" y="1056"/>
            <a:chExt cx="816" cy="624"/>
          </a:xfrm>
        </p:grpSpPr>
        <p:sp>
          <p:nvSpPr>
            <p:cNvPr id="26628" name="Oval 4" descr="1-2"/>
            <p:cNvSpPr>
              <a:spLocks noChangeArrowheads="1"/>
            </p:cNvSpPr>
            <p:nvPr/>
          </p:nvSpPr>
          <p:spPr bwMode="auto">
            <a:xfrm>
              <a:off x="4512" y="1056"/>
              <a:ext cx="816" cy="624"/>
            </a:xfrm>
            <a:prstGeom prst="ellipse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4512" y="1214"/>
              <a:ext cx="68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49" charset="-122"/>
                </a:rPr>
                <a:t>  2</a:t>
              </a:r>
              <a:r>
                <a:rPr kumimoji="1" lang="zh-CN" altLang="en-US" sz="2800" b="1">
                  <a:solidFill>
                    <a:srgbClr val="FF3300"/>
                  </a:solidFill>
                  <a:latin typeface="Times New Roman" pitchFamily="18" charset="0"/>
                  <a:ea typeface="黑体" pitchFamily="49" charset="-122"/>
                </a:rPr>
                <a:t>、被动句</a:t>
              </a:r>
            </a:p>
          </p:txBody>
        </p:sp>
      </p:grp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555776" y="304800"/>
            <a:ext cx="6264374" cy="1563688"/>
          </a:xfrm>
          <a:prstGeom prst="rect">
            <a:avLst/>
          </a:prstGeom>
          <a:solidFill>
            <a:srgbClr val="66FF33"/>
          </a:solidFill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      1</a:t>
            </a:r>
            <a:r>
              <a:rPr kumimoji="1" lang="zh-CN" altLang="en-US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、用介词  </a:t>
            </a:r>
            <a:r>
              <a:rPr kumimoji="1" lang="zh-CN" altLang="en-US" sz="3200" b="1" dirty="0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“</a:t>
            </a:r>
            <a:r>
              <a:rPr kumimoji="1" lang="zh-CN" altLang="en-US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于</a:t>
            </a:r>
            <a:r>
              <a:rPr kumimoji="1" lang="zh-CN" altLang="en-US" sz="3200" b="1" dirty="0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”</a:t>
            </a:r>
            <a:r>
              <a:rPr kumimoji="1" lang="zh-CN" altLang="en-US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 、</a:t>
            </a:r>
            <a:r>
              <a:rPr kumimoji="1" lang="zh-CN" altLang="en-US" sz="3200" b="1" dirty="0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“</a:t>
            </a:r>
            <a:r>
              <a:rPr kumimoji="1" lang="zh-CN" altLang="en-US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受</a:t>
            </a:r>
            <a:r>
              <a:rPr kumimoji="1" lang="zh-CN" altLang="en-US" sz="3200" b="1" dirty="0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”</a:t>
            </a:r>
            <a:r>
              <a:rPr kumimoji="1" lang="zh-CN" altLang="en-US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kumimoji="1" lang="zh-CN" altLang="en-US" sz="3200" b="1" dirty="0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“</a:t>
            </a:r>
            <a:r>
              <a:rPr kumimoji="1" lang="zh-CN" altLang="en-US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受</a:t>
            </a:r>
            <a:r>
              <a:rPr kumimoji="1" lang="en-US" altLang="zh-CN" sz="3200" b="1" dirty="0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……</a:t>
            </a:r>
            <a:r>
              <a:rPr kumimoji="1" lang="zh-CN" altLang="en-US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于</a:t>
            </a:r>
            <a:r>
              <a:rPr kumimoji="1" lang="en-US" altLang="zh-CN" sz="3200" b="1" dirty="0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……“</a:t>
            </a:r>
            <a:r>
              <a:rPr kumimoji="1" lang="zh-CN" altLang="en-US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表被动</a:t>
            </a:r>
            <a:r>
              <a:rPr kumimoji="1" lang="en-US" altLang="zh-CN" sz="3200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kumimoji="1" lang="en-US" altLang="zh-CN" sz="3200" b="1" dirty="0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“</a:t>
            </a:r>
            <a:r>
              <a:rPr kumimoji="1" lang="zh-CN" altLang="en-US" sz="3200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于</a:t>
            </a:r>
            <a:r>
              <a:rPr kumimoji="1" lang="zh-CN" altLang="en-US" sz="3200" b="1" dirty="0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”</a:t>
            </a:r>
            <a:r>
              <a:rPr kumimoji="1" lang="zh-CN" altLang="en-US" sz="3200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引进动作行为的主动者</a:t>
            </a:r>
            <a:r>
              <a:rPr kumimoji="1" lang="en-US" altLang="zh-CN" sz="3200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)</a:t>
            </a:r>
            <a:r>
              <a:rPr kumimoji="1" lang="zh-CN" altLang="en-US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295400" y="2254250"/>
            <a:ext cx="7391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latin typeface="Times New Roman" pitchFamily="18" charset="0"/>
              </a:rPr>
              <a:t>则今之高爵显位，一旦抵罪，或脱身以逃，不</a:t>
            </a:r>
          </a:p>
          <a:p>
            <a:r>
              <a:rPr kumimoji="1" lang="zh-CN" altLang="en-US" sz="2800" b="1">
                <a:latin typeface="Times New Roman" pitchFamily="18" charset="0"/>
              </a:rPr>
              <a:t>能容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于</a:t>
            </a:r>
            <a:r>
              <a:rPr kumimoji="1" lang="zh-CN" altLang="en-US" sz="2800" b="1">
                <a:latin typeface="Times New Roman" pitchFamily="18" charset="0"/>
              </a:rPr>
              <a:t>远近</a:t>
            </a:r>
            <a:r>
              <a:rPr kumimoji="1" lang="en-US" altLang="zh-CN" sz="2800" b="1">
                <a:latin typeface="Times New Roman" pitchFamily="18" charset="0"/>
              </a:rPr>
              <a:t>……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295400" y="3367088"/>
            <a:ext cx="76692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latin typeface="Times New Roman" pitchFamily="18" charset="0"/>
              </a:rPr>
              <a:t>六艺经传皆通习之，不拘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于</a:t>
            </a:r>
            <a:r>
              <a:rPr kumimoji="1" lang="zh-CN" altLang="en-US" sz="2800" b="1">
                <a:latin typeface="Times New Roman" pitchFamily="18" charset="0"/>
              </a:rPr>
              <a:t>时，学于余。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295400" y="5638800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吾不能举全吴之地，十万之众，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受</a:t>
            </a:r>
            <a:r>
              <a:rPr kumimoji="1" lang="zh-CN" altLang="en-US" sz="2800" b="1">
                <a:latin typeface="Times New Roman" pitchFamily="18" charset="0"/>
              </a:rPr>
              <a:t>制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于</a:t>
            </a:r>
            <a:r>
              <a:rPr kumimoji="1" lang="zh-CN" altLang="en-US" sz="2800" b="1">
                <a:latin typeface="Times New Roman" pitchFamily="18" charset="0"/>
              </a:rPr>
              <a:t>人。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1295400" y="4129088"/>
            <a:ext cx="4500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latin typeface="Times New Roman" pitchFamily="18" charset="0"/>
              </a:rPr>
              <a:t>而君幸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于</a:t>
            </a:r>
            <a:r>
              <a:rPr kumimoji="1" lang="zh-CN" altLang="en-US" sz="2800" b="1">
                <a:latin typeface="Times New Roman" pitchFamily="18" charset="0"/>
              </a:rPr>
              <a:t>赵王。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381000" y="22240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9900CC"/>
                </a:solidFill>
              </a:rPr>
              <a:t>例</a:t>
            </a:r>
            <a:r>
              <a:rPr kumimoji="1" lang="zh-CN" altLang="en-US" sz="2800" b="1">
                <a:solidFill>
                  <a:srgbClr val="9900CC"/>
                </a:solidFill>
                <a:latin typeface="Times New Roman" pitchFamily="18" charset="0"/>
              </a:rPr>
              <a:t>：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295400" y="4873625"/>
            <a:ext cx="7597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latin typeface="Times New Roman" pitchFamily="18" charset="0"/>
              </a:rPr>
              <a:t>有罪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受</a:t>
            </a:r>
            <a:r>
              <a:rPr kumimoji="1" lang="zh-CN" altLang="en-US" sz="3200" b="1">
                <a:latin typeface="Times New Roman" pitchFamily="18" charset="0"/>
              </a:rPr>
              <a:t>贰。</a:t>
            </a:r>
            <a:r>
              <a:rPr kumimoji="1" lang="zh-CN" altLang="en-US" sz="2800" b="1">
                <a:latin typeface="Times New Roman" pitchFamily="18" charset="0"/>
                <a:ea typeface="华文行楷" pitchFamily="2" charset="-122"/>
              </a:rPr>
              <a:t>（因有罪不被信任。）</a:t>
            </a:r>
          </a:p>
        </p:txBody>
      </p:sp>
    </p:spTree>
    <p:extLst>
      <p:ext uri="{BB962C8B-B14F-4D97-AF65-F5344CB8AC3E}">
        <p14:creationId xmlns:p14="http://schemas.microsoft.com/office/powerpoint/2010/main" val="745431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 autoUpdateAnimBg="0"/>
      <p:bldP spid="26631" grpId="0" autoUpdateAnimBg="0"/>
      <p:bldP spid="26632" grpId="0" autoUpdateAnimBg="0"/>
      <p:bldP spid="26633" grpId="0" autoUpdateAnimBg="0"/>
      <p:bldP spid="26634" grpId="0" autoUpdateAnimBg="0"/>
      <p:bldP spid="26635" grpId="0" autoUpdateAnimBg="0"/>
      <p:bldP spid="2663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n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0" t="41286"/>
          <a:stretch>
            <a:fillRect/>
          </a:stretch>
        </p:blipFill>
        <p:spPr bwMode="auto">
          <a:xfrm>
            <a:off x="0" y="0"/>
            <a:ext cx="914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250825" y="260350"/>
            <a:ext cx="2089150" cy="990600"/>
            <a:chOff x="4512" y="1056"/>
            <a:chExt cx="816" cy="624"/>
          </a:xfrm>
        </p:grpSpPr>
        <p:sp>
          <p:nvSpPr>
            <p:cNvPr id="27652" name="Oval 4" descr="1-2"/>
            <p:cNvSpPr>
              <a:spLocks noChangeArrowheads="1"/>
            </p:cNvSpPr>
            <p:nvPr/>
          </p:nvSpPr>
          <p:spPr bwMode="auto">
            <a:xfrm>
              <a:off x="4512" y="1056"/>
              <a:ext cx="816" cy="624"/>
            </a:xfrm>
            <a:prstGeom prst="ellipse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4512" y="1214"/>
              <a:ext cx="751" cy="32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zh-CN" altLang="en-US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、被动句</a:t>
              </a:r>
            </a:p>
          </p:txBody>
        </p:sp>
      </p:grp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419475" y="188913"/>
            <a:ext cx="5345113" cy="1563687"/>
          </a:xfrm>
          <a:prstGeom prst="rect">
            <a:avLst/>
          </a:prstGeom>
          <a:solidFill>
            <a:srgbClr val="66FF33"/>
          </a:solidFill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3200" b="1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    2</a:t>
            </a:r>
            <a:r>
              <a:rPr kumimoji="1" lang="zh-CN" altLang="en-US" sz="3200" b="1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、用</a:t>
            </a:r>
            <a:r>
              <a:rPr kumimoji="1" lang="zh-CN" altLang="en-US" sz="3200" b="1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“</a:t>
            </a:r>
            <a:r>
              <a:rPr kumimoji="1" lang="zh-CN" altLang="en-US" sz="3200" b="1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见</a:t>
            </a:r>
            <a:r>
              <a:rPr kumimoji="1" lang="zh-CN" altLang="en-US" sz="3200" b="1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”</a:t>
            </a:r>
            <a:r>
              <a:rPr kumimoji="1" lang="zh-CN" altLang="en-US" sz="3200" b="1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kumimoji="1" lang="zh-CN" altLang="en-US" sz="3200" b="1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“</a:t>
            </a:r>
            <a:r>
              <a:rPr kumimoji="1" lang="zh-CN" altLang="en-US" sz="3200" b="1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见</a:t>
            </a:r>
            <a:r>
              <a:rPr kumimoji="1" lang="en-US" altLang="zh-CN" sz="3200" b="1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…</a:t>
            </a:r>
            <a:r>
              <a:rPr kumimoji="1" lang="zh-CN" altLang="en-US" sz="3200" b="1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于</a:t>
            </a:r>
            <a:r>
              <a:rPr kumimoji="1" lang="en-US" altLang="zh-CN" sz="3200" b="1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……”</a:t>
            </a:r>
            <a:r>
              <a:rPr kumimoji="1" lang="zh-CN" altLang="en-US" sz="3200" b="1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表示被动</a:t>
            </a:r>
            <a:r>
              <a:rPr kumimoji="1" lang="zh-CN" altLang="en-US" sz="32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“</a:t>
            </a:r>
            <a:r>
              <a:rPr kumimoji="1" lang="zh-CN" altLang="en-US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于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”</a:t>
            </a:r>
            <a:r>
              <a:rPr kumimoji="1" lang="zh-CN" altLang="en-US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引出动作的施动者）。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676400" y="2209800"/>
            <a:ext cx="6783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latin typeface="Times New Roman" pitchFamily="18" charset="0"/>
              </a:rPr>
              <a:t>信而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见</a:t>
            </a:r>
            <a:r>
              <a:rPr kumimoji="1" lang="zh-CN" altLang="en-US" sz="3200" b="1">
                <a:latin typeface="Times New Roman" pitchFamily="18" charset="0"/>
              </a:rPr>
              <a:t>疑，忠而被谤。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1676400" y="2895600"/>
            <a:ext cx="6927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latin typeface="Times New Roman" pitchFamily="18" charset="0"/>
              </a:rPr>
              <a:t>秦城恐不可得，徒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见</a:t>
            </a:r>
            <a:r>
              <a:rPr kumimoji="1" lang="zh-CN" altLang="en-US" sz="3200" b="1">
                <a:latin typeface="Times New Roman" pitchFamily="18" charset="0"/>
              </a:rPr>
              <a:t>欺。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1619250" y="4221163"/>
            <a:ext cx="66246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latin typeface="Times New Roman" pitchFamily="18" charset="0"/>
              </a:rPr>
              <a:t>吾常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见</a:t>
            </a:r>
            <a:r>
              <a:rPr kumimoji="1" lang="zh-CN" altLang="en-US" sz="3200" b="1">
                <a:latin typeface="Times New Roman" pitchFamily="18" charset="0"/>
              </a:rPr>
              <a:t>笑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于</a:t>
            </a:r>
            <a:r>
              <a:rPr kumimoji="1" lang="zh-CN" altLang="en-US" sz="3200" b="1">
                <a:latin typeface="Times New Roman" pitchFamily="18" charset="0"/>
              </a:rPr>
              <a:t>大方之家。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676400" y="3560763"/>
            <a:ext cx="6927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latin typeface="Times New Roman" pitchFamily="18" charset="0"/>
              </a:rPr>
              <a:t>众人皆醉我独醒，是以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见</a:t>
            </a:r>
            <a:r>
              <a:rPr kumimoji="1" lang="zh-CN" altLang="en-US" sz="3200" b="1">
                <a:latin typeface="Times New Roman" pitchFamily="18" charset="0"/>
              </a:rPr>
              <a:t>放。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1704975" y="4906963"/>
            <a:ext cx="68278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latin typeface="Times New Roman" pitchFamily="18" charset="0"/>
              </a:rPr>
              <a:t>臣诚恐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见</a:t>
            </a:r>
            <a:r>
              <a:rPr kumimoji="1" lang="zh-CN" altLang="en-US" sz="3200" b="1">
                <a:latin typeface="Times New Roman" pitchFamily="18" charset="0"/>
              </a:rPr>
              <a:t>欺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于</a:t>
            </a:r>
            <a:r>
              <a:rPr kumimoji="1" lang="zh-CN" altLang="en-US" sz="3200" b="1">
                <a:latin typeface="Times New Roman" pitchFamily="18" charset="0"/>
              </a:rPr>
              <a:t>王而负赵</a:t>
            </a:r>
            <a:r>
              <a:rPr kumimoji="1" lang="en-US" altLang="zh-CN" sz="3200" b="1">
                <a:latin typeface="Times New Roman" pitchFamily="18" charset="0"/>
              </a:rPr>
              <a:t>……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685800" y="2209800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solidFill>
                  <a:srgbClr val="9900CC"/>
                </a:solidFill>
                <a:latin typeface="Times New Roman" pitchFamily="18" charset="0"/>
              </a:rPr>
              <a:t>例：</a:t>
            </a:r>
          </a:p>
        </p:txBody>
      </p:sp>
    </p:spTree>
    <p:extLst>
      <p:ext uri="{BB962C8B-B14F-4D97-AF65-F5344CB8AC3E}">
        <p14:creationId xmlns:p14="http://schemas.microsoft.com/office/powerpoint/2010/main" val="344778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 autoUpdateAnimBg="0"/>
      <p:bldP spid="27655" grpId="0"/>
      <p:bldP spid="27656" grpId="0"/>
      <p:bldP spid="27657" grpId="0"/>
      <p:bldP spid="27658" grpId="0"/>
      <p:bldP spid="27659" grpId="0"/>
      <p:bldP spid="276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n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0" t="41286"/>
          <a:stretch>
            <a:fillRect/>
          </a:stretch>
        </p:blipFill>
        <p:spPr bwMode="auto">
          <a:xfrm>
            <a:off x="0" y="0"/>
            <a:ext cx="914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684213" y="333375"/>
            <a:ext cx="2016125" cy="935038"/>
            <a:chOff x="4512" y="1056"/>
            <a:chExt cx="816" cy="624"/>
          </a:xfrm>
        </p:grpSpPr>
        <p:sp>
          <p:nvSpPr>
            <p:cNvPr id="28676" name="Oval 4" descr="1-2"/>
            <p:cNvSpPr>
              <a:spLocks noChangeArrowheads="1"/>
            </p:cNvSpPr>
            <p:nvPr/>
          </p:nvSpPr>
          <p:spPr bwMode="auto">
            <a:xfrm>
              <a:off x="4512" y="1056"/>
              <a:ext cx="816" cy="624"/>
            </a:xfrm>
            <a:prstGeom prst="ellipse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8677" name="Text Box 5"/>
            <p:cNvSpPr txBox="1">
              <a:spLocks noChangeArrowheads="1"/>
            </p:cNvSpPr>
            <p:nvPr/>
          </p:nvSpPr>
          <p:spPr bwMode="auto">
            <a:xfrm>
              <a:off x="4512" y="1214"/>
              <a:ext cx="725" cy="34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zh-CN" altLang="en-US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、被动句</a:t>
              </a:r>
            </a:p>
          </p:txBody>
        </p:sp>
      </p:grp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829397" y="304800"/>
            <a:ext cx="6135216" cy="1563688"/>
          </a:xfrm>
          <a:prstGeom prst="rect">
            <a:avLst/>
          </a:prstGeom>
          <a:solidFill>
            <a:srgbClr val="66FF33"/>
          </a:solidFill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  3</a:t>
            </a:r>
            <a:r>
              <a:rPr kumimoji="1" lang="zh-CN" altLang="en-US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、用</a:t>
            </a:r>
            <a:r>
              <a:rPr kumimoji="1" lang="zh-CN" altLang="en-US" sz="3200" b="1" dirty="0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“</a:t>
            </a:r>
            <a:r>
              <a:rPr kumimoji="1" lang="zh-CN" altLang="en-US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为</a:t>
            </a:r>
            <a:r>
              <a:rPr kumimoji="1" lang="zh-CN" altLang="en-US" sz="3200" b="1" dirty="0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”</a:t>
            </a:r>
            <a:r>
              <a:rPr kumimoji="1" lang="zh-CN" altLang="en-US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kumimoji="1" lang="zh-CN" altLang="en-US" sz="3200" b="1" dirty="0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“</a:t>
            </a:r>
            <a:r>
              <a:rPr kumimoji="1" lang="zh-CN" altLang="en-US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为</a:t>
            </a:r>
            <a:r>
              <a:rPr kumimoji="1" lang="en-US" altLang="zh-CN" sz="3200" b="1" dirty="0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……</a:t>
            </a:r>
            <a:r>
              <a:rPr kumimoji="1" lang="zh-CN" altLang="en-US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所</a:t>
            </a:r>
            <a:r>
              <a:rPr kumimoji="1" lang="en-US" altLang="zh-CN" sz="3200" b="1" dirty="0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……”</a:t>
            </a:r>
            <a:r>
              <a:rPr kumimoji="1" lang="zh-CN" altLang="en-US" sz="3200" b="1" dirty="0">
                <a:solidFill>
                  <a:srgbClr val="FF33CC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kumimoji="1" lang="zh-CN" altLang="en-US" sz="3200" b="1" dirty="0">
                <a:solidFill>
                  <a:srgbClr val="FF33CC"/>
                </a:solidFill>
                <a:latin typeface="Times New Roman" pitchFamily="18" charset="0"/>
                <a:ea typeface="华文新魏" pitchFamily="2" charset="-122"/>
              </a:rPr>
              <a:t>“</a:t>
            </a:r>
            <a:r>
              <a:rPr kumimoji="1" lang="zh-CN" altLang="en-US" sz="3200" b="1" dirty="0">
                <a:solidFill>
                  <a:srgbClr val="FF33CC"/>
                </a:solidFill>
                <a:latin typeface="华文新魏" pitchFamily="2" charset="-122"/>
                <a:ea typeface="华文新魏" pitchFamily="2" charset="-122"/>
              </a:rPr>
              <a:t>为</a:t>
            </a:r>
            <a:r>
              <a:rPr kumimoji="1" lang="zh-CN" altLang="en-US" sz="3200" b="1" dirty="0">
                <a:solidFill>
                  <a:srgbClr val="FF33CC"/>
                </a:solidFill>
                <a:latin typeface="Times New Roman" pitchFamily="18" charset="0"/>
                <a:ea typeface="华文新魏" pitchFamily="2" charset="-122"/>
              </a:rPr>
              <a:t>”</a:t>
            </a:r>
            <a:r>
              <a:rPr kumimoji="1" lang="zh-CN" altLang="en-US" sz="3200" b="1" dirty="0">
                <a:solidFill>
                  <a:srgbClr val="FF33CC"/>
                </a:solidFill>
                <a:latin typeface="华文新魏" pitchFamily="2" charset="-122"/>
                <a:ea typeface="华文新魏" pitchFamily="2" charset="-122"/>
              </a:rPr>
              <a:t>引出动作的主动者）</a:t>
            </a:r>
            <a:r>
              <a:rPr kumimoji="1" lang="zh-CN" altLang="en-US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或</a:t>
            </a:r>
          </a:p>
          <a:p>
            <a:r>
              <a:rPr kumimoji="1" lang="zh-CN" altLang="en-US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kumimoji="1" lang="zh-CN" altLang="en-US" sz="3200" b="1" dirty="0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“</a:t>
            </a:r>
            <a:r>
              <a:rPr kumimoji="1" lang="en-US" altLang="zh-CN" sz="3200" b="1" dirty="0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……</a:t>
            </a:r>
            <a:r>
              <a:rPr kumimoji="1" lang="zh-CN" altLang="en-US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为所</a:t>
            </a:r>
            <a:r>
              <a:rPr kumimoji="1" lang="en-US" altLang="zh-CN" sz="3200" b="1" dirty="0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……”</a:t>
            </a:r>
            <a:r>
              <a:rPr kumimoji="1" lang="zh-CN" altLang="en-US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表示被动。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762000" y="21336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3200" b="1">
                <a:solidFill>
                  <a:srgbClr val="9900CC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3200" b="1">
                <a:solidFill>
                  <a:srgbClr val="9900CC"/>
                </a:solidFill>
                <a:latin typeface="黑体" pitchFamily="49" charset="-122"/>
                <a:ea typeface="黑体" pitchFamily="49" charset="-122"/>
              </a:rPr>
              <a:t>例：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736725" y="2125663"/>
            <a:ext cx="7227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latin typeface="Times New Roman" pitchFamily="18" charset="0"/>
              </a:rPr>
              <a:t>而身死国灭，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为</a:t>
            </a:r>
            <a:r>
              <a:rPr kumimoji="1" lang="zh-CN" altLang="en-US" sz="3200" b="1">
                <a:latin typeface="Times New Roman" pitchFamily="18" charset="0"/>
              </a:rPr>
              <a:t>天下笑。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752600" y="2743200"/>
            <a:ext cx="6419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latin typeface="Times New Roman" pitchFamily="18" charset="0"/>
              </a:rPr>
              <a:t>吾属今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为</a:t>
            </a:r>
            <a:r>
              <a:rPr kumimoji="1" lang="zh-CN" altLang="en-US" sz="3200" b="1">
                <a:latin typeface="Times New Roman" pitchFamily="18" charset="0"/>
              </a:rPr>
              <a:t>之虏矣。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1752600" y="3352800"/>
            <a:ext cx="7140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latin typeface="Times New Roman" pitchFamily="18" charset="0"/>
              </a:rPr>
              <a:t>为国者无使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为</a:t>
            </a:r>
            <a:r>
              <a:rPr kumimoji="1" lang="zh-CN" altLang="en-US" sz="3200" b="1">
                <a:latin typeface="Times New Roman" pitchFamily="18" charset="0"/>
              </a:rPr>
              <a:t>积威之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所</a:t>
            </a:r>
            <a:r>
              <a:rPr kumimoji="1" lang="zh-CN" altLang="en-US" sz="3200" b="1">
                <a:latin typeface="Times New Roman" pitchFamily="18" charset="0"/>
              </a:rPr>
              <a:t>劫哉。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1600200" y="4038600"/>
            <a:ext cx="67167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latin typeface="Times New Roman" pitchFamily="18" charset="0"/>
              </a:rPr>
              <a:t>（嬴闻）如姬父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为</a:t>
            </a:r>
            <a:r>
              <a:rPr kumimoji="1" lang="zh-CN" altLang="en-US" sz="3200" b="1">
                <a:latin typeface="Times New Roman" pitchFamily="18" charset="0"/>
              </a:rPr>
              <a:t>人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所</a:t>
            </a:r>
            <a:r>
              <a:rPr kumimoji="1" lang="zh-CN" altLang="en-US" sz="3200" b="1">
                <a:latin typeface="Times New Roman" pitchFamily="18" charset="0"/>
              </a:rPr>
              <a:t>杀。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1692275" y="4724400"/>
            <a:ext cx="6142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latin typeface="Times New Roman" pitchFamily="18" charset="0"/>
              </a:rPr>
              <a:t>不者，若属皆且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为所</a:t>
            </a:r>
            <a:r>
              <a:rPr kumimoji="1" lang="zh-CN" altLang="en-US" sz="3200" b="1">
                <a:latin typeface="Times New Roman" pitchFamily="18" charset="0"/>
              </a:rPr>
              <a:t>虏。</a:t>
            </a:r>
          </a:p>
        </p:txBody>
      </p:sp>
    </p:spTree>
    <p:extLst>
      <p:ext uri="{BB962C8B-B14F-4D97-AF65-F5344CB8AC3E}">
        <p14:creationId xmlns:p14="http://schemas.microsoft.com/office/powerpoint/2010/main" val="1862180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nimBg="1" autoUpdateAnimBg="0"/>
      <p:bldP spid="28679" grpId="0"/>
      <p:bldP spid="28680" grpId="0"/>
      <p:bldP spid="28681" grpId="0"/>
      <p:bldP spid="28682" grpId="0"/>
      <p:bldP spid="28684" grpId="0"/>
      <p:bldP spid="2868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n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0" t="41286"/>
          <a:stretch>
            <a:fillRect/>
          </a:stretch>
        </p:blipFill>
        <p:spPr bwMode="auto">
          <a:xfrm>
            <a:off x="-3175" y="-458788"/>
            <a:ext cx="9147175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0" y="0"/>
            <a:ext cx="2484438" cy="871538"/>
            <a:chOff x="4512" y="1056"/>
            <a:chExt cx="816" cy="624"/>
          </a:xfrm>
        </p:grpSpPr>
        <p:sp>
          <p:nvSpPr>
            <p:cNvPr id="29700" name="Oval 4" descr="1-2"/>
            <p:cNvSpPr>
              <a:spLocks noChangeArrowheads="1"/>
            </p:cNvSpPr>
            <p:nvPr/>
          </p:nvSpPr>
          <p:spPr bwMode="auto">
            <a:xfrm>
              <a:off x="4512" y="1056"/>
              <a:ext cx="816" cy="624"/>
            </a:xfrm>
            <a:prstGeom prst="ellipse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9701" name="Text Box 5"/>
            <p:cNvSpPr txBox="1">
              <a:spLocks noChangeArrowheads="1"/>
            </p:cNvSpPr>
            <p:nvPr/>
          </p:nvSpPr>
          <p:spPr bwMode="auto">
            <a:xfrm>
              <a:off x="4512" y="1214"/>
              <a:ext cx="631" cy="371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zh-CN" altLang="en-US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、被动句</a:t>
              </a:r>
            </a:p>
          </p:txBody>
        </p:sp>
      </p:grp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12775" y="2565400"/>
            <a:ext cx="8531225" cy="1066800"/>
          </a:xfrm>
          <a:prstGeom prst="rect">
            <a:avLst/>
          </a:prstGeom>
          <a:solidFill>
            <a:srgbClr val="33CCCC"/>
          </a:solidFill>
          <a:ln>
            <a:noFill/>
          </a:ln>
          <a:effectLst>
            <a:outerShdw dist="35921" dir="2700000" algn="ctr" rotWithShape="0">
              <a:srgbClr val="FFFF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3200" b="1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r>
              <a:rPr kumimoji="1" lang="zh-CN" altLang="en-US" sz="3200" b="1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以上几种类型被动句，翻译时要将有关词语译成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“</a:t>
            </a:r>
            <a:r>
              <a:rPr kumimoji="1" lang="zh-CN" altLang="en-US" sz="3200" b="1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被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”</a:t>
            </a:r>
            <a:r>
              <a:rPr kumimoji="1" lang="zh-CN" altLang="en-US" sz="3200" b="1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。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132138" y="260350"/>
            <a:ext cx="5154612" cy="1076325"/>
          </a:xfrm>
          <a:prstGeom prst="rect">
            <a:avLst/>
          </a:prstGeom>
          <a:solidFill>
            <a:srgbClr val="66FF33"/>
          </a:solidFill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3200" b="1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 4</a:t>
            </a:r>
            <a:r>
              <a:rPr kumimoji="1" lang="zh-CN" altLang="en-US" sz="3200" b="1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、用介词</a:t>
            </a:r>
            <a:r>
              <a:rPr kumimoji="1" lang="zh-CN" altLang="en-US" sz="3200" b="1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“</a:t>
            </a:r>
            <a:r>
              <a:rPr kumimoji="1" lang="zh-CN" altLang="en-US" sz="3200" b="1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被</a:t>
            </a:r>
            <a:r>
              <a:rPr kumimoji="1" lang="zh-CN" altLang="en-US" sz="3200" b="1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”</a:t>
            </a:r>
            <a:r>
              <a:rPr kumimoji="1" lang="zh-CN" altLang="en-US" sz="3200" b="1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表示被动</a:t>
            </a:r>
          </a:p>
          <a:p>
            <a:r>
              <a:rPr kumimoji="1" lang="zh-CN" altLang="en-US" sz="3200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（文言文中较少见）</a:t>
            </a:r>
            <a:r>
              <a:rPr kumimoji="1" lang="zh-CN" altLang="en-US" sz="3200" b="1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395288" y="1484313"/>
            <a:ext cx="1073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9900CC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b="1">
                <a:solidFill>
                  <a:srgbClr val="9900CC"/>
                </a:solidFill>
                <a:latin typeface="黑体" pitchFamily="49" charset="-122"/>
                <a:ea typeface="黑体" pitchFamily="49" charset="-122"/>
              </a:rPr>
              <a:t>例：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1258888" y="1628775"/>
            <a:ext cx="6192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latin typeface="Times New Roman" pitchFamily="18" charset="0"/>
              </a:rPr>
              <a:t>舞榭歌台，风流总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被</a:t>
            </a:r>
            <a:r>
              <a:rPr kumimoji="1" lang="zh-CN" altLang="en-US" sz="2800" b="1">
                <a:latin typeface="Times New Roman" pitchFamily="18" charset="0"/>
              </a:rPr>
              <a:t>雨打风吹去。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1187450" y="2060575"/>
            <a:ext cx="6659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latin typeface="Times New Roman" pitchFamily="18" charset="0"/>
              </a:rPr>
              <a:t>予犹记周公之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被</a:t>
            </a:r>
            <a:r>
              <a:rPr kumimoji="1" lang="zh-CN" altLang="en-US" sz="2800" b="1">
                <a:latin typeface="Times New Roman" pitchFamily="18" charset="0"/>
              </a:rPr>
              <a:t>逮，在丁卯三月之望。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250825" y="4076700"/>
            <a:ext cx="8642350" cy="955675"/>
          </a:xfrm>
          <a:prstGeom prst="rect">
            <a:avLst/>
          </a:prstGeom>
          <a:solidFill>
            <a:srgbClr val="33CCCC"/>
          </a:solidFill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　</a:t>
            </a:r>
            <a:r>
              <a:rPr kumimoji="1" lang="en-US" altLang="zh-CN" sz="2800" b="1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5</a:t>
            </a:r>
            <a:r>
              <a:rPr kumimoji="1" lang="zh-CN" altLang="en-US" sz="2800" b="1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、动词本身表示被动</a:t>
            </a:r>
            <a:r>
              <a:rPr kumimoji="1" lang="zh-CN" altLang="en-US" sz="2800" b="1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（这是意念上的被动句，没有任何标志，翻译时要根据上下文来判别补出被动词）</a:t>
            </a:r>
            <a:r>
              <a:rPr kumimoji="1" lang="zh-CN" altLang="en-US" sz="2800" b="1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1644650" y="5661025"/>
            <a:ext cx="6796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蔓草犹不可除，况君之宠弟乎？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852488" y="5157788"/>
            <a:ext cx="1082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9900CC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b="1">
                <a:solidFill>
                  <a:srgbClr val="9900CC"/>
                </a:solidFill>
                <a:latin typeface="黑体" pitchFamily="49" charset="-122"/>
                <a:ea typeface="黑体" pitchFamily="49" charset="-122"/>
              </a:rPr>
              <a:t>例：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1760538" y="5229225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狼亦黠矣，而顷刻两毙。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1644650" y="6092825"/>
            <a:ext cx="6219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兵挫地削，亡其六郡</a:t>
            </a:r>
            <a:r>
              <a:rPr kumimoji="1" lang="en-US" altLang="zh-CN" sz="2800" b="1">
                <a:latin typeface="Times New Roman" pitchFamily="18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914398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nimBg="1" autoUpdateAnimBg="0"/>
      <p:bldP spid="29703" grpId="0" animBg="1"/>
      <p:bldP spid="29704" grpId="0"/>
      <p:bldP spid="29705" grpId="0"/>
      <p:bldP spid="29706" grpId="0"/>
      <p:bldP spid="29707" grpId="0" animBg="1" autoUpdateAnimBg="0"/>
      <p:bldP spid="29708" grpId="0"/>
      <p:bldP spid="29709" grpId="0"/>
      <p:bldP spid="29710" grpId="0"/>
      <p:bldP spid="297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609600" y="762000"/>
            <a:ext cx="3751263" cy="701675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0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三、宾语前置句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33400" y="2133600"/>
            <a:ext cx="8245475" cy="1554163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  <a:ea typeface="隶书" pitchFamily="49" charset="-122"/>
              </a:rPr>
              <a:t>　　</a:t>
            </a:r>
            <a:r>
              <a:rPr kumimoji="1" lang="zh-CN" altLang="en-US" sz="3200" b="1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rPr>
              <a:t>动词可以带宾语，介词也可以带宾语。在文言文里，宾语通常也是放在动词或介词后边，宾语前置是有条件的。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33400" y="4191000"/>
            <a:ext cx="8169275" cy="1066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  <a:ea typeface="新宋体" pitchFamily="49" charset="-122"/>
              </a:rPr>
              <a:t>      </a:t>
            </a:r>
            <a:r>
              <a:rPr kumimoji="1" lang="zh-CN" altLang="en-US" sz="3200" b="1">
                <a:solidFill>
                  <a:srgbClr val="000066"/>
                </a:solidFill>
                <a:latin typeface="Times New Roman" pitchFamily="18" charset="0"/>
                <a:ea typeface="新宋体" pitchFamily="49" charset="-122"/>
              </a:rPr>
              <a:t>我们分（一）动词宾语前置和（二）介词宾语前置两部分分析学习。</a:t>
            </a:r>
          </a:p>
        </p:txBody>
      </p:sp>
    </p:spTree>
    <p:extLst>
      <p:ext uri="{BB962C8B-B14F-4D97-AF65-F5344CB8AC3E}">
        <p14:creationId xmlns:p14="http://schemas.microsoft.com/office/powerpoint/2010/main" val="58743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nimBg="1" autoUpdateAnimBg="0"/>
      <p:bldP spid="40963" grpId="0" animBg="1" autoUpdateAnimBg="0"/>
      <p:bldP spid="4096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277775" y="1196752"/>
            <a:ext cx="5543550" cy="701675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4000" b="1" dirty="0">
                <a:solidFill>
                  <a:srgbClr val="FF0000"/>
                </a:solidFill>
                <a:latin typeface="Times New Roman" pitchFamily="18" charset="0"/>
                <a:ea typeface="新宋体" pitchFamily="49" charset="-122"/>
              </a:rPr>
              <a:t>（一）动词宾语前置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670571" y="3140968"/>
            <a:ext cx="5761038" cy="17399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 dirty="0">
                <a:latin typeface="Times New Roman" pitchFamily="18" charset="0"/>
                <a:ea typeface="华文中宋" pitchFamily="2" charset="-122"/>
              </a:rPr>
              <a:t>　</a:t>
            </a:r>
            <a:r>
              <a:rPr kumimoji="1" lang="zh-CN" altLang="en-US" sz="3600" b="1" dirty="0">
                <a:solidFill>
                  <a:srgbClr val="FF33CC"/>
                </a:solidFill>
                <a:latin typeface="Times New Roman" pitchFamily="18" charset="0"/>
                <a:ea typeface="华文中宋" pitchFamily="2" charset="-122"/>
              </a:rPr>
              <a:t>　文言文中宾语提到动词前面，大致有三种情况。分别如下：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50825" y="333375"/>
            <a:ext cx="1584325" cy="1079500"/>
            <a:chOff x="2472" y="2784"/>
            <a:chExt cx="816" cy="624"/>
          </a:xfrm>
        </p:grpSpPr>
        <p:sp>
          <p:nvSpPr>
            <p:cNvPr id="20491" name="Oval 11" descr="1-2"/>
            <p:cNvSpPr>
              <a:spLocks noChangeArrowheads="1"/>
            </p:cNvSpPr>
            <p:nvPr/>
          </p:nvSpPr>
          <p:spPr bwMode="auto">
            <a:xfrm>
              <a:off x="2472" y="2784"/>
              <a:ext cx="816" cy="624"/>
            </a:xfrm>
            <a:prstGeom prst="ellipse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2472" y="2928"/>
              <a:ext cx="95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endParaRPr kumimoji="1" lang="zh-CN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50825" y="620713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3399"/>
                </a:solidFill>
              </a:rPr>
              <a:t>3.</a:t>
            </a:r>
            <a:r>
              <a:rPr lang="zh-CN" altLang="en-US" sz="2400" b="1">
                <a:solidFill>
                  <a:srgbClr val="FF3399"/>
                </a:solidFill>
              </a:rPr>
              <a:t>宾语前置</a:t>
            </a:r>
          </a:p>
        </p:txBody>
      </p:sp>
    </p:spTree>
    <p:extLst>
      <p:ext uri="{BB962C8B-B14F-4D97-AF65-F5344CB8AC3E}">
        <p14:creationId xmlns:p14="http://schemas.microsoft.com/office/powerpoint/2010/main" val="985494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nimBg="1" autoUpdateAnimBg="0"/>
      <p:bldP spid="4813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2555875" y="476250"/>
            <a:ext cx="4770438" cy="701675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0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动词宾语提前之一：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8286750" cy="30162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>
                <a:latin typeface="Times New Roman" pitchFamily="18" charset="0"/>
                <a:ea typeface="隶书" pitchFamily="49" charset="-122"/>
              </a:rPr>
              <a:t>　　</a:t>
            </a:r>
            <a:r>
              <a:rPr kumimoji="1" lang="zh-CN" altLang="en-US" sz="3200" b="1" u="sng">
                <a:solidFill>
                  <a:srgbClr val="FF0066"/>
                </a:solidFill>
                <a:latin typeface="Times New Roman" pitchFamily="18" charset="0"/>
                <a:ea typeface="隶书" pitchFamily="49" charset="-122"/>
              </a:rPr>
              <a:t>否定句中代词作宾语，宾语置于动词前。</a:t>
            </a:r>
            <a:r>
              <a:rPr kumimoji="1" lang="zh-CN" altLang="en-US" sz="3200" b="1">
                <a:latin typeface="Times New Roman" pitchFamily="18" charset="0"/>
                <a:ea typeface="隶书" pitchFamily="49" charset="-122"/>
              </a:rPr>
              <a:t>所谓否定句是表示否定的句子，即凡句中有否定副词“不、弗、未、非、否、毋”，或表示否定的动词“无”或无定代词“莫”，这种句子叫否定句。如果它的宾语是代词，一般放在动词谓语之前。</a:t>
            </a:r>
            <a:endParaRPr kumimoji="1" lang="zh-CN" altLang="en-US" sz="3200" b="1">
              <a:solidFill>
                <a:schemeClr val="hlink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50825" y="333375"/>
            <a:ext cx="1584325" cy="1079500"/>
            <a:chOff x="2472" y="2784"/>
            <a:chExt cx="816" cy="624"/>
          </a:xfrm>
        </p:grpSpPr>
        <p:sp>
          <p:nvSpPr>
            <p:cNvPr id="20491" name="Oval 11" descr="1-2"/>
            <p:cNvSpPr>
              <a:spLocks noChangeArrowheads="1"/>
            </p:cNvSpPr>
            <p:nvPr/>
          </p:nvSpPr>
          <p:spPr bwMode="auto">
            <a:xfrm>
              <a:off x="2472" y="2784"/>
              <a:ext cx="816" cy="624"/>
            </a:xfrm>
            <a:prstGeom prst="ellipse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2472" y="2928"/>
              <a:ext cx="95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endParaRPr kumimoji="1" lang="zh-CN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250825" y="620713"/>
            <a:ext cx="1800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3399"/>
                </a:solidFill>
              </a:rPr>
              <a:t>3.</a:t>
            </a:r>
            <a:r>
              <a:rPr lang="zh-CN" altLang="en-US" sz="2000" b="1">
                <a:solidFill>
                  <a:srgbClr val="FF3399"/>
                </a:solidFill>
              </a:rPr>
              <a:t>宾语前置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222216" y="4630738"/>
            <a:ext cx="874871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/>
              <a:t>例：</a:t>
            </a:r>
            <a:r>
              <a:rPr kumimoji="1" lang="zh-CN" altLang="en-US" sz="2800" b="1" dirty="0">
                <a:solidFill>
                  <a:schemeClr val="hlink"/>
                </a:solidFill>
                <a:sym typeface="Wingdings" pitchFamily="2" charset="2"/>
              </a:rPr>
              <a:t>（</a:t>
            </a:r>
            <a:r>
              <a:rPr kumimoji="1" lang="en-US" altLang="zh-CN" sz="2800" b="1" dirty="0">
                <a:solidFill>
                  <a:schemeClr val="hlink"/>
                </a:solidFill>
                <a:sym typeface="Wingdings" pitchFamily="2" charset="2"/>
              </a:rPr>
              <a:t>1</a:t>
            </a:r>
            <a:r>
              <a:rPr kumimoji="1" lang="zh-CN" altLang="en-US" sz="2800" b="1" dirty="0">
                <a:solidFill>
                  <a:schemeClr val="hlink"/>
                </a:solidFill>
                <a:sym typeface="Wingdings" pitchFamily="2" charset="2"/>
              </a:rPr>
              <a:t>）古之人不</a:t>
            </a:r>
            <a:r>
              <a:rPr kumimoji="1" lang="zh-CN" altLang="en-US" sz="2800" b="1" dirty="0">
                <a:solidFill>
                  <a:srgbClr val="FF3399"/>
                </a:solidFill>
                <a:sym typeface="Wingdings" pitchFamily="2" charset="2"/>
              </a:rPr>
              <a:t>余</a:t>
            </a:r>
            <a:r>
              <a:rPr kumimoji="1" lang="zh-CN" altLang="en-US" sz="2800" b="1" dirty="0">
                <a:solidFill>
                  <a:schemeClr val="hlink"/>
                </a:solidFill>
                <a:sym typeface="Wingdings" pitchFamily="2" charset="2"/>
              </a:rPr>
              <a:t>欺也。（</a:t>
            </a:r>
            <a:r>
              <a:rPr kumimoji="1" lang="en-US" altLang="zh-CN" sz="2800" b="1" dirty="0">
                <a:solidFill>
                  <a:schemeClr val="hlink"/>
                </a:solidFill>
                <a:sym typeface="Wingdings" pitchFamily="2" charset="2"/>
              </a:rPr>
              <a:t>《</a:t>
            </a:r>
            <a:r>
              <a:rPr kumimoji="1" lang="zh-CN" altLang="en-US" sz="2800" b="1" dirty="0">
                <a:solidFill>
                  <a:schemeClr val="hlink"/>
                </a:solidFill>
                <a:sym typeface="Wingdings" pitchFamily="2" charset="2"/>
              </a:rPr>
              <a:t>石钟山记</a:t>
            </a:r>
            <a:r>
              <a:rPr kumimoji="1" lang="en-US" altLang="zh-CN" sz="2800" b="1" dirty="0">
                <a:solidFill>
                  <a:schemeClr val="hlink"/>
                </a:solidFill>
                <a:sym typeface="Wingdings" pitchFamily="2" charset="2"/>
              </a:rPr>
              <a:t>》</a:t>
            </a:r>
            <a:r>
              <a:rPr kumimoji="1" lang="zh-CN" altLang="en-US" sz="2800" b="1" dirty="0">
                <a:solidFill>
                  <a:schemeClr val="hlink"/>
                </a:solidFill>
                <a:sym typeface="Wingdings" pitchFamily="2" charset="2"/>
              </a:rPr>
              <a:t>）</a:t>
            </a:r>
          </a:p>
          <a:p>
            <a:r>
              <a:rPr kumimoji="1" lang="zh-CN" altLang="en-US" sz="2800" b="1" dirty="0">
                <a:solidFill>
                  <a:schemeClr val="hlink"/>
                </a:solidFill>
                <a:sym typeface="Wingdings" pitchFamily="2" charset="2"/>
              </a:rPr>
              <a:t>　　（</a:t>
            </a:r>
            <a:r>
              <a:rPr kumimoji="1" lang="en-US" altLang="zh-CN" sz="2800" b="1" dirty="0">
                <a:solidFill>
                  <a:schemeClr val="hlink"/>
                </a:solidFill>
                <a:sym typeface="Wingdings" pitchFamily="2" charset="2"/>
              </a:rPr>
              <a:t>2</a:t>
            </a:r>
            <a:r>
              <a:rPr kumimoji="1" lang="zh-CN" altLang="en-US" sz="2800" b="1" dirty="0">
                <a:solidFill>
                  <a:schemeClr val="hlink"/>
                </a:solidFill>
                <a:sym typeface="Wingdings" pitchFamily="2" charset="2"/>
              </a:rPr>
              <a:t>）不患人之不</a:t>
            </a:r>
            <a:r>
              <a:rPr kumimoji="1" lang="zh-CN" altLang="en-US" sz="2800" b="1" dirty="0">
                <a:solidFill>
                  <a:srgbClr val="FF3399"/>
                </a:solidFill>
                <a:sym typeface="Wingdings" pitchFamily="2" charset="2"/>
              </a:rPr>
              <a:t>己</a:t>
            </a:r>
            <a:r>
              <a:rPr kumimoji="1" lang="zh-CN" altLang="en-US" sz="2800" b="1" dirty="0">
                <a:solidFill>
                  <a:schemeClr val="hlink"/>
                </a:solidFill>
                <a:sym typeface="Wingdings" pitchFamily="2" charset="2"/>
              </a:rPr>
              <a:t>知，患不知人也</a:t>
            </a:r>
            <a:r>
              <a:rPr kumimoji="1" lang="zh-CN" altLang="en-US" sz="2800" b="1" dirty="0" smtClean="0">
                <a:solidFill>
                  <a:schemeClr val="hlink"/>
                </a:solidFill>
                <a:sym typeface="Wingdings" pitchFamily="2" charset="2"/>
              </a:rPr>
              <a:t>。（</a:t>
            </a:r>
            <a:r>
              <a:rPr kumimoji="1" lang="en-US" altLang="zh-CN" sz="2800" b="1" dirty="0" smtClean="0">
                <a:solidFill>
                  <a:schemeClr val="hlink"/>
                </a:solidFill>
                <a:sym typeface="Wingdings" pitchFamily="2" charset="2"/>
              </a:rPr>
              <a:t>《</a:t>
            </a:r>
            <a:r>
              <a:rPr kumimoji="1" lang="zh-CN" altLang="en-US" sz="2800" b="1" dirty="0" smtClean="0">
                <a:solidFill>
                  <a:schemeClr val="hlink"/>
                </a:solidFill>
                <a:sym typeface="Wingdings" pitchFamily="2" charset="2"/>
              </a:rPr>
              <a:t>论语</a:t>
            </a:r>
            <a:r>
              <a:rPr kumimoji="1" lang="en-US" altLang="zh-CN" sz="2800" b="1" dirty="0">
                <a:solidFill>
                  <a:schemeClr val="hlink"/>
                </a:solidFill>
                <a:sym typeface="Wingdings" pitchFamily="2" charset="2"/>
              </a:rPr>
              <a:t>》</a:t>
            </a:r>
            <a:r>
              <a:rPr kumimoji="1" lang="zh-CN" altLang="en-US" sz="2800" b="1" dirty="0">
                <a:solidFill>
                  <a:schemeClr val="hlink"/>
                </a:solidFill>
                <a:sym typeface="Wingdings" pitchFamily="2" charset="2"/>
              </a:rPr>
              <a:t>）</a:t>
            </a:r>
            <a:r>
              <a:rPr kumimoji="1" lang="zh-CN" altLang="en-US" sz="2800" dirty="0">
                <a:sym typeface="Wingdings" pitchFamily="2" charset="2"/>
              </a:rPr>
              <a:t> </a:t>
            </a:r>
            <a:r>
              <a:rPr kumimoji="1" lang="zh-CN" altLang="en-US" sz="2800" b="1" dirty="0">
                <a:solidFill>
                  <a:schemeClr val="hlink"/>
                </a:solidFill>
                <a:sym typeface="Wingdings" pitchFamily="2" charset="2"/>
              </a:rPr>
              <a:t>　　　　　　　　　　　</a:t>
            </a:r>
          </a:p>
          <a:p>
            <a:r>
              <a:rPr kumimoji="1" lang="zh-CN" altLang="en-US" sz="2800" b="1" dirty="0">
                <a:solidFill>
                  <a:schemeClr val="hlink"/>
                </a:solidFill>
                <a:sym typeface="Wingdings" pitchFamily="2" charset="2"/>
              </a:rPr>
              <a:t>　　（</a:t>
            </a:r>
            <a:r>
              <a:rPr kumimoji="1" lang="en-US" altLang="zh-CN" sz="2800" b="1" dirty="0">
                <a:solidFill>
                  <a:schemeClr val="hlink"/>
                </a:solidFill>
                <a:sym typeface="Wingdings" pitchFamily="2" charset="2"/>
              </a:rPr>
              <a:t>3</a:t>
            </a:r>
            <a:r>
              <a:rPr kumimoji="1" lang="zh-CN" altLang="en-US" sz="2800" b="1" dirty="0">
                <a:solidFill>
                  <a:schemeClr val="hlink"/>
                </a:solidFill>
                <a:sym typeface="Wingdings" pitchFamily="2" charset="2"/>
              </a:rPr>
              <a:t>）日月逝矣，岁不</a:t>
            </a:r>
            <a:r>
              <a:rPr kumimoji="1" lang="zh-CN" altLang="en-US" sz="2800" b="1" dirty="0">
                <a:solidFill>
                  <a:srgbClr val="FF33CC"/>
                </a:solidFill>
                <a:sym typeface="Wingdings" pitchFamily="2" charset="2"/>
              </a:rPr>
              <a:t>我</a:t>
            </a:r>
            <a:r>
              <a:rPr kumimoji="1" lang="zh-CN" altLang="en-US" sz="2800" b="1" dirty="0">
                <a:solidFill>
                  <a:schemeClr val="hlink"/>
                </a:solidFill>
                <a:sym typeface="Wingdings" pitchFamily="2" charset="2"/>
              </a:rPr>
              <a:t>与　（</a:t>
            </a:r>
            <a:r>
              <a:rPr kumimoji="1" lang="en-US" altLang="zh-CN" sz="2800" b="1" dirty="0">
                <a:solidFill>
                  <a:schemeClr val="hlink"/>
                </a:solidFill>
                <a:sym typeface="Wingdings" pitchFamily="2" charset="2"/>
              </a:rPr>
              <a:t>《</a:t>
            </a:r>
            <a:r>
              <a:rPr kumimoji="1" lang="zh-CN" altLang="en-US" sz="2800" b="1" dirty="0">
                <a:solidFill>
                  <a:schemeClr val="hlink"/>
                </a:solidFill>
                <a:sym typeface="Wingdings" pitchFamily="2" charset="2"/>
              </a:rPr>
              <a:t>论语</a:t>
            </a:r>
            <a:r>
              <a:rPr kumimoji="1" lang="en-US" altLang="zh-CN" sz="2800" b="1" dirty="0">
                <a:solidFill>
                  <a:schemeClr val="hlink"/>
                </a:solidFill>
                <a:sym typeface="Wingdings" pitchFamily="2" charset="2"/>
              </a:rPr>
              <a:t>》</a:t>
            </a:r>
            <a:r>
              <a:rPr kumimoji="1" lang="zh-CN" altLang="en-US" sz="2800" b="1" dirty="0">
                <a:solidFill>
                  <a:schemeClr val="hlink"/>
                </a:solidFill>
                <a:sym typeface="Wingdings" pitchFamily="2" charset="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83879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nimBg="1"/>
      <p:bldP spid="491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2843213" y="620713"/>
            <a:ext cx="4770437" cy="70167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0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动词宾语提前之二：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762000" y="1828800"/>
            <a:ext cx="8001000" cy="252888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  <a:ea typeface="隶书" pitchFamily="49" charset="-122"/>
              </a:rPr>
              <a:t>　　</a:t>
            </a:r>
            <a:r>
              <a:rPr kumimoji="1" lang="zh-CN" altLang="en-US" sz="3200" b="1" u="sng">
                <a:solidFill>
                  <a:srgbClr val="CC3300"/>
                </a:solidFill>
                <a:latin typeface="Times New Roman" pitchFamily="18" charset="0"/>
                <a:ea typeface="隶书" pitchFamily="49" charset="-122"/>
              </a:rPr>
              <a:t>疑问句中，疑问代词作宾语，放在动词谓语之前。</a:t>
            </a:r>
            <a:r>
              <a:rPr kumimoji="1" lang="zh-CN" altLang="en-US" sz="3200" b="1">
                <a:latin typeface="Times New Roman" pitchFamily="18" charset="0"/>
                <a:ea typeface="隶书" pitchFamily="49" charset="-122"/>
              </a:rPr>
              <a:t>在古汉语里，使用频率高的疑问代词为“何”字，其它还有“谁、孰、恶、安、焉、胡、奚、曷”等，它们作宾语时，也放在谓语之前。</a:t>
            </a:r>
            <a:endParaRPr kumimoji="1" lang="zh-CN" altLang="en-US" sz="3200" b="1">
              <a:solidFill>
                <a:schemeClr val="tx2"/>
              </a:solidFill>
              <a:latin typeface="Times New Roman" pitchFamily="18" charset="0"/>
              <a:ea typeface="华文新魏" pitchFamily="2" charset="-122"/>
            </a:endParaRP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50825" y="333375"/>
            <a:ext cx="1584325" cy="1079500"/>
            <a:chOff x="2472" y="2784"/>
            <a:chExt cx="816" cy="624"/>
          </a:xfrm>
        </p:grpSpPr>
        <p:sp>
          <p:nvSpPr>
            <p:cNvPr id="20491" name="Oval 11" descr="1-2"/>
            <p:cNvSpPr>
              <a:spLocks noChangeArrowheads="1"/>
            </p:cNvSpPr>
            <p:nvPr/>
          </p:nvSpPr>
          <p:spPr bwMode="auto">
            <a:xfrm>
              <a:off x="2472" y="2784"/>
              <a:ext cx="816" cy="624"/>
            </a:xfrm>
            <a:prstGeom prst="ellipse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2472" y="2928"/>
              <a:ext cx="95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endParaRPr kumimoji="1" lang="zh-CN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250825" y="620713"/>
            <a:ext cx="1728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F3399"/>
                </a:solidFill>
              </a:rPr>
              <a:t>3.</a:t>
            </a:r>
            <a:r>
              <a:rPr lang="zh-CN" altLang="en-US" sz="2000" b="1">
                <a:solidFill>
                  <a:srgbClr val="FF3399"/>
                </a:solidFill>
              </a:rPr>
              <a:t>宾语前置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827088" y="4365625"/>
            <a:ext cx="76327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例：    </a:t>
            </a:r>
            <a:r>
              <a:rPr kumimoji="1" lang="zh-CN" altLang="en-US" sz="2800" b="1">
                <a:solidFill>
                  <a:schemeClr val="tx2"/>
                </a:solidFill>
              </a:rPr>
              <a:t>大王来</a:t>
            </a:r>
            <a:r>
              <a:rPr kumimoji="1" lang="zh-CN" altLang="en-US" sz="2800" b="1">
                <a:solidFill>
                  <a:srgbClr val="FF3399"/>
                </a:solidFill>
              </a:rPr>
              <a:t>何</a:t>
            </a:r>
            <a:r>
              <a:rPr kumimoji="1" lang="zh-CN" altLang="en-US" sz="2800" b="1">
                <a:solidFill>
                  <a:schemeClr val="tx2"/>
                </a:solidFill>
              </a:rPr>
              <a:t>操？　（</a:t>
            </a:r>
            <a:r>
              <a:rPr kumimoji="1" lang="en-US" altLang="zh-CN" sz="2800" b="1">
                <a:solidFill>
                  <a:schemeClr val="tx2"/>
                </a:solidFill>
              </a:rPr>
              <a:t>《</a:t>
            </a:r>
            <a:r>
              <a:rPr kumimoji="1" lang="zh-CN" altLang="en-US" sz="2800" b="1">
                <a:solidFill>
                  <a:schemeClr val="tx2"/>
                </a:solidFill>
              </a:rPr>
              <a:t>鸿门宴</a:t>
            </a:r>
            <a:r>
              <a:rPr kumimoji="1" lang="en-US" altLang="zh-CN" sz="2800" b="1">
                <a:solidFill>
                  <a:schemeClr val="tx2"/>
                </a:solidFill>
              </a:rPr>
              <a:t>》</a:t>
            </a:r>
            <a:r>
              <a:rPr kumimoji="1" lang="zh-CN" altLang="en-US" sz="2800" b="1">
                <a:solidFill>
                  <a:schemeClr val="tx2"/>
                </a:solidFill>
              </a:rPr>
              <a:t>）</a:t>
            </a:r>
          </a:p>
          <a:p>
            <a:r>
              <a:rPr kumimoji="1" lang="zh-CN" altLang="en-US" sz="2800" b="1">
                <a:solidFill>
                  <a:schemeClr val="tx2"/>
                </a:solidFill>
              </a:rPr>
              <a:t>　　　 沛公</a:t>
            </a:r>
            <a:r>
              <a:rPr kumimoji="1" lang="zh-CN" altLang="en-US" sz="2800" b="1">
                <a:solidFill>
                  <a:srgbClr val="FF3399"/>
                </a:solidFill>
              </a:rPr>
              <a:t>安</a:t>
            </a:r>
            <a:r>
              <a:rPr kumimoji="1" lang="zh-CN" altLang="en-US" sz="2800" b="1">
                <a:solidFill>
                  <a:schemeClr val="tx2"/>
                </a:solidFill>
              </a:rPr>
              <a:t>在？　　（</a:t>
            </a:r>
            <a:r>
              <a:rPr kumimoji="1" lang="en-US" altLang="zh-CN" sz="2800" b="1">
                <a:solidFill>
                  <a:schemeClr val="tx2"/>
                </a:solidFill>
              </a:rPr>
              <a:t>《</a:t>
            </a:r>
            <a:r>
              <a:rPr kumimoji="1" lang="zh-CN" altLang="en-US" sz="2800" b="1">
                <a:solidFill>
                  <a:schemeClr val="tx2"/>
                </a:solidFill>
              </a:rPr>
              <a:t>鸿门宴</a:t>
            </a:r>
            <a:r>
              <a:rPr kumimoji="1" lang="en-US" altLang="zh-CN" sz="2800" b="1">
                <a:solidFill>
                  <a:schemeClr val="tx2"/>
                </a:solidFill>
              </a:rPr>
              <a:t>》</a:t>
            </a:r>
            <a:r>
              <a:rPr kumimoji="1" lang="zh-CN" altLang="en-US" sz="2800" b="1">
                <a:solidFill>
                  <a:schemeClr val="tx2"/>
                </a:solidFill>
              </a:rPr>
              <a:t>）</a:t>
            </a:r>
          </a:p>
          <a:p>
            <a:r>
              <a:rPr kumimoji="1" lang="zh-CN" altLang="en-US" sz="2800" b="1">
                <a:solidFill>
                  <a:schemeClr val="tx2"/>
                </a:solidFill>
              </a:rPr>
              <a:t>            权知其意，执肃手曰：“卿欲</a:t>
            </a:r>
            <a:r>
              <a:rPr kumimoji="1" lang="zh-CN" altLang="en-US" sz="2800" b="1">
                <a:solidFill>
                  <a:srgbClr val="FF3399"/>
                </a:solidFill>
              </a:rPr>
              <a:t>何</a:t>
            </a:r>
            <a:r>
              <a:rPr kumimoji="1" lang="zh-CN" altLang="en-US" sz="2800" b="1">
                <a:solidFill>
                  <a:schemeClr val="tx2"/>
                </a:solidFill>
              </a:rPr>
              <a:t>言？”</a:t>
            </a:r>
          </a:p>
          <a:p>
            <a:r>
              <a:rPr kumimoji="1" lang="zh-CN" altLang="en-US" sz="2800" b="1">
                <a:solidFill>
                  <a:schemeClr val="tx2"/>
                </a:solidFill>
              </a:rPr>
              <a:t>            皮之不存，毛将</a:t>
            </a:r>
            <a:r>
              <a:rPr kumimoji="1" lang="zh-CN" altLang="en-US" sz="2800" b="1">
                <a:solidFill>
                  <a:srgbClr val="FF3399"/>
                </a:solidFill>
              </a:rPr>
              <a:t>焉</a:t>
            </a:r>
            <a:r>
              <a:rPr kumimoji="1" lang="zh-CN" altLang="en-US" sz="2800" b="1">
                <a:solidFill>
                  <a:schemeClr val="tx2"/>
                </a:solidFill>
              </a:rPr>
              <a:t>附？</a:t>
            </a:r>
          </a:p>
          <a:p>
            <a:pPr>
              <a:spcBef>
                <a:spcPct val="50000"/>
              </a:spcBef>
            </a:pP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1542823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nimBg="1"/>
      <p:bldP spid="501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ndex"/>
          <p:cNvPicPr>
            <a:picLocks noChangeAspect="1" noChangeArrowheads="1"/>
          </p:cNvPicPr>
          <p:nvPr/>
        </p:nvPicPr>
        <p:blipFill>
          <a:blip r:embed="rId2"/>
          <a:srcRect l="57420" t="4128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9750" y="2997200"/>
            <a:ext cx="1298575" cy="792163"/>
            <a:chOff x="384" y="1848"/>
            <a:chExt cx="816" cy="624"/>
          </a:xfrm>
        </p:grpSpPr>
        <p:sp>
          <p:nvSpPr>
            <p:cNvPr id="20485" name="Oval 5" descr="1-2"/>
            <p:cNvSpPr>
              <a:spLocks noChangeArrowheads="1"/>
            </p:cNvSpPr>
            <p:nvPr/>
          </p:nvSpPr>
          <p:spPr bwMode="auto">
            <a:xfrm>
              <a:off x="384" y="1848"/>
              <a:ext cx="816" cy="624"/>
            </a:xfrm>
            <a:prstGeom prst="ellipse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384" y="1968"/>
              <a:ext cx="789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000" b="1">
                  <a:solidFill>
                    <a:srgbClr val="FF9900"/>
                  </a:solidFill>
                  <a:latin typeface="Times New Roman" pitchFamily="18" charset="0"/>
                  <a:ea typeface="黑体" pitchFamily="49" charset="-122"/>
                </a:rPr>
                <a:t>   </a:t>
              </a:r>
              <a:r>
                <a:rPr kumimoji="1" lang="zh-CN" altLang="en-US" sz="2000" b="1">
                  <a:solidFill>
                    <a:srgbClr val="FF9900"/>
                  </a:solidFill>
                  <a:latin typeface="Times New Roman" pitchFamily="18" charset="0"/>
                  <a:ea typeface="黑体" pitchFamily="49" charset="-122"/>
                </a:rPr>
                <a:t>判断句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051050" y="3933825"/>
            <a:ext cx="1439863" cy="935038"/>
            <a:chOff x="1200" y="2496"/>
            <a:chExt cx="816" cy="624"/>
          </a:xfrm>
        </p:grpSpPr>
        <p:sp>
          <p:nvSpPr>
            <p:cNvPr id="20488" name="Oval 8" descr="1-2"/>
            <p:cNvSpPr>
              <a:spLocks noChangeArrowheads="1"/>
            </p:cNvSpPr>
            <p:nvPr/>
          </p:nvSpPr>
          <p:spPr bwMode="auto">
            <a:xfrm>
              <a:off x="1200" y="2496"/>
              <a:ext cx="816" cy="624"/>
            </a:xfrm>
            <a:prstGeom prst="ellipse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1200" y="2641"/>
              <a:ext cx="611" cy="265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  </a:t>
              </a:r>
              <a:r>
                <a:rPr kumimoji="1" lang="zh-CN" altLang="en-US" sz="2000" b="1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被动句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911600" y="4437063"/>
            <a:ext cx="1308100" cy="792162"/>
            <a:chOff x="2464" y="2784"/>
            <a:chExt cx="824" cy="624"/>
          </a:xfrm>
        </p:grpSpPr>
        <p:sp>
          <p:nvSpPr>
            <p:cNvPr id="7" name="Oval 11" descr="1-2"/>
            <p:cNvSpPr>
              <a:spLocks noChangeArrowheads="1"/>
            </p:cNvSpPr>
            <p:nvPr/>
          </p:nvSpPr>
          <p:spPr bwMode="auto">
            <a:xfrm>
              <a:off x="2472" y="2784"/>
              <a:ext cx="816" cy="624"/>
            </a:xfrm>
            <a:prstGeom prst="ellipse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2464" y="2928"/>
              <a:ext cx="110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endParaRPr kumimoji="1" lang="zh-CN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795963" y="3860800"/>
            <a:ext cx="1387475" cy="863600"/>
            <a:chOff x="3589" y="2448"/>
            <a:chExt cx="827" cy="624"/>
          </a:xfrm>
        </p:grpSpPr>
        <p:sp>
          <p:nvSpPr>
            <p:cNvPr id="20494" name="Oval 14" descr="1-2"/>
            <p:cNvSpPr>
              <a:spLocks noChangeArrowheads="1"/>
            </p:cNvSpPr>
            <p:nvPr/>
          </p:nvSpPr>
          <p:spPr bwMode="auto">
            <a:xfrm>
              <a:off x="3600" y="2448"/>
              <a:ext cx="816" cy="624"/>
            </a:xfrm>
            <a:prstGeom prst="ellipse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0495" name="Text Box 15"/>
            <p:cNvSpPr txBox="1">
              <a:spLocks noChangeArrowheads="1"/>
            </p:cNvSpPr>
            <p:nvPr/>
          </p:nvSpPr>
          <p:spPr bwMode="auto">
            <a:xfrm>
              <a:off x="3589" y="2593"/>
              <a:ext cx="109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endParaRPr kumimoji="1" lang="zh-CN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7308850" y="2997200"/>
            <a:ext cx="1511300" cy="792163"/>
            <a:chOff x="4416" y="1872"/>
            <a:chExt cx="888" cy="624"/>
          </a:xfrm>
        </p:grpSpPr>
        <p:sp>
          <p:nvSpPr>
            <p:cNvPr id="20497" name="Oval 17" descr="1-2"/>
            <p:cNvSpPr>
              <a:spLocks noChangeArrowheads="1"/>
            </p:cNvSpPr>
            <p:nvPr/>
          </p:nvSpPr>
          <p:spPr bwMode="auto">
            <a:xfrm>
              <a:off x="4464" y="1872"/>
              <a:ext cx="816" cy="624"/>
            </a:xfrm>
            <a:prstGeom prst="ellipse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>
              <a:off x="4416" y="2016"/>
              <a:ext cx="888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400" b="1">
                  <a:solidFill>
                    <a:srgbClr val="66FF33"/>
                  </a:solidFill>
                  <a:latin typeface="Times New Roman" pitchFamily="18" charset="0"/>
                  <a:ea typeface="黑体" pitchFamily="49" charset="-122"/>
                </a:rPr>
                <a:t>  </a:t>
              </a:r>
              <a:r>
                <a:rPr kumimoji="1" lang="zh-CN" altLang="en-US" sz="2000" b="1">
                  <a:solidFill>
                    <a:srgbClr val="660066"/>
                  </a:solidFill>
                  <a:latin typeface="Times New Roman" pitchFamily="18" charset="0"/>
                  <a:ea typeface="黑体" pitchFamily="49" charset="-122"/>
                </a:rPr>
                <a:t>词类活用</a:t>
              </a:r>
            </a:p>
          </p:txBody>
        </p:sp>
      </p:grpSp>
      <p:sp>
        <p:nvSpPr>
          <p:cNvPr id="20499" name="Line 19"/>
          <p:cNvSpPr>
            <a:spLocks noChangeShapeType="1"/>
          </p:cNvSpPr>
          <p:nvPr/>
        </p:nvSpPr>
        <p:spPr bwMode="auto">
          <a:xfrm flipH="1">
            <a:off x="1828800" y="2057400"/>
            <a:ext cx="2743200" cy="1066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H="1">
            <a:off x="2895600" y="2057400"/>
            <a:ext cx="1676400" cy="19050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4572000" y="2057400"/>
            <a:ext cx="0" cy="22860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4572000" y="2057400"/>
            <a:ext cx="1295400" cy="19050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>
            <a:off x="4572000" y="2057400"/>
            <a:ext cx="2590800" cy="1066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5867400" y="4076700"/>
            <a:ext cx="1439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b="1">
                <a:solidFill>
                  <a:srgbClr val="FF0000"/>
                </a:solidFill>
              </a:rPr>
              <a:t>成分省略</a:t>
            </a: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3995738" y="4581525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3399"/>
                </a:solidFill>
              </a:rPr>
              <a:t>宾语前置</a:t>
            </a:r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0" y="836613"/>
            <a:ext cx="2124075" cy="1079500"/>
            <a:chOff x="2472" y="2784"/>
            <a:chExt cx="816" cy="624"/>
          </a:xfrm>
        </p:grpSpPr>
        <p:sp>
          <p:nvSpPr>
            <p:cNvPr id="20491" name="Oval 11" descr="1-2"/>
            <p:cNvSpPr>
              <a:spLocks noChangeArrowheads="1"/>
            </p:cNvSpPr>
            <p:nvPr/>
          </p:nvSpPr>
          <p:spPr bwMode="auto">
            <a:xfrm>
              <a:off x="2472" y="2784"/>
              <a:ext cx="816" cy="624"/>
            </a:xfrm>
            <a:prstGeom prst="ellipse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2472" y="2928"/>
              <a:ext cx="71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endParaRPr kumimoji="1" lang="zh-CN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4125" name="Text Box 29"/>
          <p:cNvSpPr txBox="1">
            <a:spLocks noChangeArrowheads="1"/>
          </p:cNvSpPr>
          <p:nvPr/>
        </p:nvSpPr>
        <p:spPr bwMode="auto">
          <a:xfrm>
            <a:off x="323850" y="1052513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考点细分</a:t>
            </a:r>
          </a:p>
        </p:txBody>
      </p:sp>
      <p:sp>
        <p:nvSpPr>
          <p:cNvPr id="4126" name="Rectangle 30"/>
          <p:cNvSpPr>
            <a:spLocks noChangeArrowheads="1"/>
          </p:cNvSpPr>
          <p:nvPr/>
        </p:nvSpPr>
        <p:spPr bwMode="auto">
          <a:xfrm>
            <a:off x="2555875" y="1125538"/>
            <a:ext cx="5761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FF0000"/>
                </a:solidFill>
                <a:ea typeface="黑体" pitchFamily="49" charset="-122"/>
              </a:rPr>
              <a:t>与现代汉语不同的句式和用法</a:t>
            </a:r>
          </a:p>
        </p:txBody>
      </p:sp>
    </p:spTree>
    <p:extLst>
      <p:ext uri="{BB962C8B-B14F-4D97-AF65-F5344CB8AC3E}">
        <p14:creationId xmlns:p14="http://schemas.microsoft.com/office/powerpoint/2010/main" val="3612387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348038" y="188913"/>
            <a:ext cx="48974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b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4000" b="1">
                <a:latin typeface="Times New Roman" pitchFamily="18" charset="0"/>
                <a:ea typeface="黑体" pitchFamily="49" charset="-122"/>
              </a:rPr>
              <a:t>动词宾语提前之三：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533400" y="990600"/>
            <a:ext cx="8001000" cy="10668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</a:rPr>
              <a:t>　　</a:t>
            </a:r>
            <a:r>
              <a:rPr kumimoji="1" lang="zh-CN" altLang="en-US" sz="3200" b="1">
                <a:solidFill>
                  <a:srgbClr val="FF0066"/>
                </a:solidFill>
                <a:latin typeface="Times New Roman" pitchFamily="18" charset="0"/>
                <a:ea typeface="隶书" pitchFamily="49" charset="-122"/>
              </a:rPr>
              <a:t>用“之”或“是”把宾语提到动词前，以加重语气。这种现象并不多见。</a:t>
            </a:r>
            <a:endParaRPr kumimoji="1" lang="zh-CN" altLang="en-US" sz="3200" b="1">
              <a:solidFill>
                <a:srgbClr val="FF0066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304800" y="3505200"/>
            <a:ext cx="8610600" cy="2677656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</a:rPr>
              <a:t>　　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表示动作对象的单一性和强调宾语，往往用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/>
              </a:rPr>
              <a:t>“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唯（惟）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/>
              </a:rPr>
              <a:t>……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是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/>
              </a:rPr>
              <a:t>……”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或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/>
              </a:rPr>
              <a:t>“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唯（惟）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/>
              </a:rPr>
              <a:t>……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之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/>
              </a:rPr>
              <a:t>……”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等格式，要将副词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/>
              </a:rPr>
              <a:t>“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唯（惟）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/>
              </a:rPr>
              <a:t>”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译成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/>
              </a:rPr>
              <a:t>“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只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/>
              </a:rPr>
              <a:t>”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/>
              </a:rPr>
              <a:t>“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只要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/>
              </a:rPr>
              <a:t>”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或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/>
              </a:rPr>
              <a:t>“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专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/>
              </a:rPr>
              <a:t>”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/>
              </a:rPr>
              <a:t>“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一定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/>
              </a:rPr>
              <a:t>”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等，而助词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/>
              </a:rPr>
              <a:t>“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之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/>
              </a:rPr>
              <a:t>”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/>
              </a:rPr>
              <a:t>“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是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/>
              </a:rPr>
              <a:t>”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是提宾的标志，不译。如成语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/>
              </a:rPr>
              <a:t>“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唯利是图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/>
              </a:rPr>
              <a:t>”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/>
              </a:rPr>
              <a:t>“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唯才是举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/>
              </a:rPr>
              <a:t>”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等，就是这种格式。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50825" y="0"/>
            <a:ext cx="1584325" cy="1079500"/>
            <a:chOff x="2472" y="2784"/>
            <a:chExt cx="816" cy="624"/>
          </a:xfrm>
        </p:grpSpPr>
        <p:sp>
          <p:nvSpPr>
            <p:cNvPr id="20491" name="Oval 11" descr="1-2"/>
            <p:cNvSpPr>
              <a:spLocks noChangeArrowheads="1"/>
            </p:cNvSpPr>
            <p:nvPr/>
          </p:nvSpPr>
          <p:spPr bwMode="auto">
            <a:xfrm>
              <a:off x="2472" y="2784"/>
              <a:ext cx="816" cy="624"/>
            </a:xfrm>
            <a:prstGeom prst="ellipse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2472" y="2928"/>
              <a:ext cx="95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endParaRPr kumimoji="1" lang="zh-CN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250825" y="260350"/>
            <a:ext cx="1612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F3399"/>
                </a:solidFill>
              </a:rPr>
              <a:t>3.</a:t>
            </a:r>
            <a:r>
              <a:rPr lang="zh-CN" altLang="en-US" sz="2000" b="1">
                <a:solidFill>
                  <a:srgbClr val="FF3399"/>
                </a:solidFill>
              </a:rPr>
              <a:t>宾语前置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1331913" y="1989138"/>
            <a:ext cx="7272337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例：</a:t>
            </a:r>
            <a:r>
              <a:rPr kumimoji="1" lang="zh-CN" altLang="en-US" sz="2800" b="1">
                <a:solidFill>
                  <a:schemeClr val="tx2"/>
                </a:solidFill>
              </a:rPr>
              <a:t>譬若以肉投馁虎，</a:t>
            </a:r>
            <a:r>
              <a:rPr kumimoji="1" lang="zh-CN" altLang="en-US" sz="2800" b="1">
                <a:solidFill>
                  <a:srgbClr val="FF33CC"/>
                </a:solidFill>
              </a:rPr>
              <a:t>何功</a:t>
            </a:r>
            <a:r>
              <a:rPr kumimoji="1" lang="zh-CN" altLang="en-US" sz="2800" b="1">
                <a:solidFill>
                  <a:schemeClr val="tx2"/>
                </a:solidFill>
              </a:rPr>
              <a:t>之有哉！</a:t>
            </a:r>
          </a:p>
          <a:p>
            <a:r>
              <a:rPr kumimoji="1" lang="zh-CN" altLang="en-US" sz="2800" b="1">
                <a:solidFill>
                  <a:schemeClr val="tx2"/>
                </a:solidFill>
              </a:rPr>
              <a:t>　　句读之不知，</a:t>
            </a:r>
            <a:r>
              <a:rPr kumimoji="1" lang="zh-CN" altLang="en-US" sz="2800" b="1">
                <a:solidFill>
                  <a:srgbClr val="FF33CC"/>
                </a:solidFill>
              </a:rPr>
              <a:t>惑</a:t>
            </a:r>
            <a:r>
              <a:rPr kumimoji="1" lang="zh-CN" altLang="en-US" sz="2800" b="1">
                <a:solidFill>
                  <a:schemeClr val="tx2"/>
                </a:solidFill>
              </a:rPr>
              <a:t>之不解。</a:t>
            </a:r>
          </a:p>
          <a:p>
            <a:r>
              <a:rPr kumimoji="1" lang="zh-CN" altLang="en-US" sz="2800" b="1">
                <a:solidFill>
                  <a:schemeClr val="tx2"/>
                </a:solidFill>
              </a:rPr>
              <a:t>　　去我三十里，惟</a:t>
            </a:r>
            <a:r>
              <a:rPr kumimoji="1" lang="zh-CN" altLang="en-US" sz="2800" b="1">
                <a:solidFill>
                  <a:srgbClr val="FF33CC"/>
                </a:solidFill>
              </a:rPr>
              <a:t>命</a:t>
            </a:r>
            <a:r>
              <a:rPr kumimoji="1" lang="zh-CN" altLang="en-US" sz="2800" b="1">
                <a:solidFill>
                  <a:schemeClr val="tx2"/>
                </a:solidFill>
              </a:rPr>
              <a:t>是听。</a:t>
            </a:r>
          </a:p>
        </p:txBody>
      </p:sp>
    </p:spTree>
    <p:extLst>
      <p:ext uri="{BB962C8B-B14F-4D97-AF65-F5344CB8AC3E}">
        <p14:creationId xmlns:p14="http://schemas.microsoft.com/office/powerpoint/2010/main" val="3764446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nimBg="1"/>
      <p:bldP spid="51204" grpId="0" animBg="1"/>
      <p:bldP spid="5120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555875" y="692150"/>
            <a:ext cx="4313238" cy="64135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FF0066"/>
                </a:solidFill>
                <a:latin typeface="Times New Roman" pitchFamily="18" charset="0"/>
                <a:ea typeface="黑体" pitchFamily="49" charset="-122"/>
              </a:rPr>
              <a:t>（二）介词宾语前置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609600" y="1828800"/>
            <a:ext cx="7467600" cy="301625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</a:rPr>
              <a:t>　</a:t>
            </a:r>
            <a:r>
              <a:rPr kumimoji="1" lang="zh-CN" altLang="en-US" sz="3200">
                <a:latin typeface="Times New Roman" pitchFamily="18" charset="0"/>
              </a:rPr>
              <a:t>　</a:t>
            </a:r>
            <a:r>
              <a:rPr kumimoji="1" lang="zh-CN" altLang="en-US" sz="3200" b="1">
                <a:latin typeface="Times New Roman" pitchFamily="18" charset="0"/>
                <a:ea typeface="华文中宋" pitchFamily="2" charset="-122"/>
              </a:rPr>
              <a:t>文言文中，常见的介词有“于、以、为、从、自、向”等，它们往往与后面的名词或名词短语结合，组成介词结构。这些在介词后的名词或名词短语，叫介词宾语。介词宾语一般放在介词之后，在以下情况放在介词之前：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50825" y="333375"/>
            <a:ext cx="1584325" cy="1079500"/>
            <a:chOff x="2472" y="2784"/>
            <a:chExt cx="816" cy="624"/>
          </a:xfrm>
        </p:grpSpPr>
        <p:sp>
          <p:nvSpPr>
            <p:cNvPr id="20491" name="Oval 11" descr="1-2"/>
            <p:cNvSpPr>
              <a:spLocks noChangeArrowheads="1"/>
            </p:cNvSpPr>
            <p:nvPr/>
          </p:nvSpPr>
          <p:spPr bwMode="auto">
            <a:xfrm>
              <a:off x="2472" y="2784"/>
              <a:ext cx="816" cy="624"/>
            </a:xfrm>
            <a:prstGeom prst="ellipse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2472" y="2928"/>
              <a:ext cx="95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endParaRPr kumimoji="1" lang="zh-CN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250825" y="620713"/>
            <a:ext cx="1728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F3399"/>
                </a:solidFill>
              </a:rPr>
              <a:t>3.</a:t>
            </a:r>
            <a:r>
              <a:rPr lang="zh-CN" altLang="en-US" sz="2000" b="1">
                <a:solidFill>
                  <a:srgbClr val="FF3399"/>
                </a:solidFill>
              </a:rPr>
              <a:t>宾语前置</a:t>
            </a:r>
          </a:p>
        </p:txBody>
      </p:sp>
      <p:pic>
        <p:nvPicPr>
          <p:cNvPr id="52232" name="Picture 17" descr="main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53" b="16911"/>
          <a:stretch>
            <a:fillRect/>
          </a:stretch>
        </p:blipFill>
        <p:spPr bwMode="auto">
          <a:xfrm>
            <a:off x="395288" y="5310188"/>
            <a:ext cx="8569325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984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 autoUpdateAnimBg="0"/>
      <p:bldP spid="52227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900113" y="1268413"/>
            <a:ext cx="770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latin typeface="华文新魏" pitchFamily="2" charset="-122"/>
                <a:ea typeface="华文新魏" pitchFamily="2" charset="-122"/>
              </a:rPr>
              <a:t>（</a:t>
            </a:r>
            <a:r>
              <a:rPr kumimoji="1" lang="en-US" altLang="zh-CN" sz="3200" b="1">
                <a:solidFill>
                  <a:srgbClr val="FF0066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1" lang="zh-CN" altLang="en-US" sz="3200" b="1">
                <a:solidFill>
                  <a:srgbClr val="FF0066"/>
                </a:solidFill>
                <a:latin typeface="华文新魏" pitchFamily="2" charset="-122"/>
                <a:ea typeface="华文新魏" pitchFamily="2" charset="-122"/>
              </a:rPr>
              <a:t>）疑问代词作宾语，一般放在介词前。</a:t>
            </a:r>
            <a:endParaRPr kumimoji="1" lang="zh-CN" altLang="en-US" sz="3200" b="1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63838" y="2708275"/>
            <a:ext cx="85563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b="1" dirty="0">
                <a:solidFill>
                  <a:srgbClr val="FF0066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kumimoji="1" lang="en-US" altLang="zh-CN" sz="3200" b="1" dirty="0">
                <a:solidFill>
                  <a:srgbClr val="FF0066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1" lang="zh-CN" altLang="en-US" sz="3200" b="1" dirty="0">
                <a:solidFill>
                  <a:srgbClr val="FF0066"/>
                </a:solidFill>
                <a:latin typeface="华文新魏" pitchFamily="2" charset="-122"/>
                <a:ea typeface="华文新魏" pitchFamily="2" charset="-122"/>
              </a:rPr>
              <a:t>）介词宾语不是疑问代词，但为了强调它，也放在介词前，这种情况最常见是介词</a:t>
            </a:r>
            <a:r>
              <a:rPr kumimoji="1" lang="zh-CN" altLang="en-US" sz="3200" b="1" dirty="0">
                <a:solidFill>
                  <a:srgbClr val="FF0066"/>
                </a:solidFill>
                <a:latin typeface="Times New Roman"/>
                <a:ea typeface="华文新魏" pitchFamily="2" charset="-122"/>
              </a:rPr>
              <a:t>“</a:t>
            </a:r>
            <a:r>
              <a:rPr kumimoji="1" lang="zh-CN" altLang="en-US" sz="3200" b="1" dirty="0">
                <a:solidFill>
                  <a:srgbClr val="FF0066"/>
                </a:solidFill>
                <a:latin typeface="华文新魏" pitchFamily="2" charset="-122"/>
                <a:ea typeface="华文新魏" pitchFamily="2" charset="-122"/>
              </a:rPr>
              <a:t>以</a:t>
            </a:r>
            <a:r>
              <a:rPr kumimoji="1" lang="zh-CN" altLang="en-US" sz="3200" b="1" dirty="0">
                <a:solidFill>
                  <a:srgbClr val="FF0066"/>
                </a:solidFill>
                <a:latin typeface="Times New Roman"/>
                <a:ea typeface="华文新魏" pitchFamily="2" charset="-122"/>
              </a:rPr>
              <a:t>”</a:t>
            </a:r>
            <a:r>
              <a:rPr kumimoji="1" lang="zh-CN" altLang="en-US" sz="3200" b="1" dirty="0">
                <a:solidFill>
                  <a:srgbClr val="FF0066"/>
                </a:solidFill>
                <a:latin typeface="华文新魏" pitchFamily="2" charset="-122"/>
                <a:ea typeface="华文新魏" pitchFamily="2" charset="-122"/>
              </a:rPr>
              <a:t>的宾语前置。</a:t>
            </a:r>
            <a:endParaRPr kumimoji="1" lang="zh-CN" altLang="en-US" sz="3200" b="1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827088" y="5157788"/>
            <a:ext cx="7486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FF0066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kumimoji="1" lang="en-US" altLang="zh-CN" sz="3200" b="1">
                <a:solidFill>
                  <a:srgbClr val="FF0066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kumimoji="1" lang="zh-CN" altLang="en-US" sz="3200" b="1">
                <a:solidFill>
                  <a:srgbClr val="FF0066"/>
                </a:solidFill>
                <a:latin typeface="华文新魏" pitchFamily="2" charset="-122"/>
                <a:ea typeface="华文新魏" pitchFamily="2" charset="-122"/>
              </a:rPr>
              <a:t>）介词宾语是方位词，也放在介词前。</a:t>
            </a:r>
            <a:endParaRPr kumimoji="1" lang="zh-CN" altLang="en-US" sz="3200" b="1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79388" y="260350"/>
            <a:ext cx="1584325" cy="1079500"/>
            <a:chOff x="2472" y="2784"/>
            <a:chExt cx="816" cy="624"/>
          </a:xfrm>
        </p:grpSpPr>
        <p:sp>
          <p:nvSpPr>
            <p:cNvPr id="20491" name="Oval 11" descr="1-2"/>
            <p:cNvSpPr>
              <a:spLocks noChangeArrowheads="1"/>
            </p:cNvSpPr>
            <p:nvPr/>
          </p:nvSpPr>
          <p:spPr bwMode="auto">
            <a:xfrm>
              <a:off x="2472" y="2784"/>
              <a:ext cx="816" cy="624"/>
            </a:xfrm>
            <a:prstGeom prst="ellipse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2472" y="2928"/>
              <a:ext cx="95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endParaRPr kumimoji="1" lang="zh-CN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179388" y="549275"/>
            <a:ext cx="1944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F3399"/>
                </a:solidFill>
              </a:rPr>
              <a:t>3.</a:t>
            </a:r>
            <a:r>
              <a:rPr lang="zh-CN" altLang="en-US" sz="2000" b="1">
                <a:solidFill>
                  <a:srgbClr val="FF3399"/>
                </a:solidFill>
              </a:rPr>
              <a:t>宾语前置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1908175" y="1844675"/>
            <a:ext cx="4319588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例：</a:t>
            </a:r>
            <a:r>
              <a:rPr kumimoji="1" lang="zh-CN" altLang="en-US" sz="2800" b="1">
                <a:solidFill>
                  <a:schemeClr val="tx2"/>
                </a:solidFill>
              </a:rPr>
              <a:t>微斯人，吾</a:t>
            </a:r>
            <a:r>
              <a:rPr kumimoji="1" lang="zh-CN" altLang="en-US" sz="2800" b="1">
                <a:solidFill>
                  <a:srgbClr val="00FF00"/>
                </a:solidFill>
              </a:rPr>
              <a:t>谁</a:t>
            </a:r>
            <a:r>
              <a:rPr kumimoji="1" lang="zh-CN" altLang="en-US" sz="2800" b="1">
                <a:solidFill>
                  <a:schemeClr val="tx2"/>
                </a:solidFill>
              </a:rPr>
              <a:t>与归？</a:t>
            </a:r>
          </a:p>
          <a:p>
            <a:r>
              <a:rPr kumimoji="1" lang="zh-CN" altLang="en-US" sz="2800" b="1">
                <a:solidFill>
                  <a:schemeClr val="tx2"/>
                </a:solidFill>
              </a:rPr>
              <a:t>        君</a:t>
            </a:r>
            <a:r>
              <a:rPr kumimoji="1" lang="zh-CN" altLang="en-US" sz="2800" b="1">
                <a:solidFill>
                  <a:srgbClr val="00FF00"/>
                </a:solidFill>
              </a:rPr>
              <a:t>何</a:t>
            </a:r>
            <a:r>
              <a:rPr kumimoji="1" lang="zh-CN" altLang="en-US" sz="2800" b="1">
                <a:solidFill>
                  <a:schemeClr val="tx2"/>
                </a:solidFill>
              </a:rPr>
              <a:t>以知燕王？</a:t>
            </a:r>
          </a:p>
          <a:p>
            <a:pPr>
              <a:spcBef>
                <a:spcPct val="50000"/>
              </a:spcBef>
            </a:pPr>
            <a:endParaRPr lang="en-US" altLang="zh-CN" sz="2800"/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1908175" y="4292600"/>
            <a:ext cx="49688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例：</a:t>
            </a:r>
            <a:r>
              <a:rPr kumimoji="1" lang="zh-CN" altLang="en-US" sz="2800" b="1">
                <a:solidFill>
                  <a:schemeClr val="tx2"/>
                </a:solidFill>
              </a:rPr>
              <a:t>余</a:t>
            </a:r>
            <a:r>
              <a:rPr kumimoji="1" lang="zh-CN" altLang="en-US" sz="2800" b="1">
                <a:solidFill>
                  <a:srgbClr val="00FF00"/>
                </a:solidFill>
              </a:rPr>
              <a:t>是</a:t>
            </a:r>
            <a:r>
              <a:rPr kumimoji="1" lang="zh-CN" altLang="en-US" sz="2800" b="1">
                <a:solidFill>
                  <a:schemeClr val="tx2"/>
                </a:solidFill>
              </a:rPr>
              <a:t>以记之。</a:t>
            </a:r>
          </a:p>
          <a:p>
            <a:r>
              <a:rPr kumimoji="1" lang="zh-CN" altLang="en-US" sz="2800" b="1">
                <a:solidFill>
                  <a:schemeClr val="tx2"/>
                </a:solidFill>
              </a:rPr>
              <a:t>　　 </a:t>
            </a:r>
            <a:r>
              <a:rPr kumimoji="1" lang="zh-CN" altLang="en-US" sz="2800" b="1">
                <a:solidFill>
                  <a:srgbClr val="00FF00"/>
                </a:solidFill>
              </a:rPr>
              <a:t>一言</a:t>
            </a:r>
            <a:r>
              <a:rPr kumimoji="1" lang="zh-CN" altLang="en-US" sz="2800" b="1">
                <a:solidFill>
                  <a:schemeClr val="tx2"/>
                </a:solidFill>
              </a:rPr>
              <a:t>以蔽之</a:t>
            </a:r>
            <a:endParaRPr lang="zh-CN" altLang="en-US" sz="2800"/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1908175" y="5805488"/>
            <a:ext cx="4248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例：</a:t>
            </a:r>
            <a:r>
              <a:rPr kumimoji="1" lang="zh-CN" altLang="en-US" sz="2800" b="1">
                <a:solidFill>
                  <a:schemeClr val="tx2"/>
                </a:solidFill>
              </a:rPr>
              <a:t>项王、项伯</a:t>
            </a:r>
            <a:r>
              <a:rPr kumimoji="1" lang="zh-CN" altLang="en-US" sz="2800" b="1">
                <a:solidFill>
                  <a:srgbClr val="00FF00"/>
                </a:solidFill>
              </a:rPr>
              <a:t>东</a:t>
            </a:r>
            <a:r>
              <a:rPr kumimoji="1" lang="zh-CN" altLang="en-US" sz="2800" b="1">
                <a:solidFill>
                  <a:schemeClr val="tx2"/>
                </a:solidFill>
              </a:rPr>
              <a:t>向坐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307201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P spid="53251" grpId="0"/>
      <p:bldP spid="53252" grpId="0"/>
      <p:bldP spid="53257" grpId="0"/>
      <p:bldP spid="53258" grpId="0"/>
      <p:bldP spid="532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620713"/>
            <a:ext cx="8540750" cy="1143000"/>
          </a:xfrm>
        </p:spPr>
        <p:txBody>
          <a:bodyPr/>
          <a:lstStyle/>
          <a:p>
            <a:pPr algn="l"/>
            <a:r>
              <a:rPr lang="zh-CN" altLang="en-US" sz="3200"/>
              <a:t>宾语前置句（及其它倒置句式如：定语后置、介词结构后置、主谓倒置等 ）的翻译：</a:t>
            </a:r>
          </a:p>
        </p:txBody>
      </p:sp>
      <p:sp>
        <p:nvSpPr>
          <p:cNvPr id="890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2276475"/>
            <a:ext cx="8540750" cy="1944688"/>
          </a:xfrm>
          <a:solidFill>
            <a:srgbClr val="00FF00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FF0000"/>
                </a:solidFill>
              </a:rPr>
              <a:t>1.</a:t>
            </a:r>
            <a:r>
              <a:rPr lang="zh-CN" altLang="en-US" sz="2800">
                <a:solidFill>
                  <a:srgbClr val="FF0000"/>
                </a:solidFill>
              </a:rPr>
              <a:t>首先辨别该句的倒置类型及倒置的地方。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FF0000"/>
                </a:solidFill>
              </a:rPr>
              <a:t>2.</a:t>
            </a:r>
            <a:r>
              <a:rPr lang="zh-CN" altLang="en-US" sz="2800">
                <a:solidFill>
                  <a:srgbClr val="FF0000"/>
                </a:solidFill>
              </a:rPr>
              <a:t>调整顺序，把该句还原成合符现代汉语语法的常用句式。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按翻译一般句式的程式进行翻译。</a:t>
            </a:r>
          </a:p>
        </p:txBody>
      </p:sp>
      <p:pic>
        <p:nvPicPr>
          <p:cNvPr id="89092" name="Picture 17" descr="main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53" b="16911"/>
          <a:stretch>
            <a:fillRect/>
          </a:stretch>
        </p:blipFill>
        <p:spPr bwMode="auto">
          <a:xfrm>
            <a:off x="395288" y="4149725"/>
            <a:ext cx="85693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10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333375"/>
            <a:ext cx="2736850" cy="1143000"/>
          </a:xfrm>
          <a:solidFill>
            <a:srgbClr val="00FF00"/>
          </a:solidFill>
        </p:spPr>
        <p:txBody>
          <a:bodyPr/>
          <a:lstStyle/>
          <a:p>
            <a:r>
              <a:rPr lang="zh-CN" altLang="en-US" sz="4000">
                <a:solidFill>
                  <a:srgbClr val="FF0066"/>
                </a:solidFill>
              </a:rPr>
              <a:t>四、省略句</a:t>
            </a:r>
          </a:p>
        </p:txBody>
      </p:sp>
      <p:sp>
        <p:nvSpPr>
          <p:cNvPr id="542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676400"/>
            <a:ext cx="7772400" cy="4876800"/>
          </a:xfrm>
          <a:solidFill>
            <a:srgbClr val="99CCFF">
              <a:alpha val="67999"/>
            </a:srgbClr>
          </a:solidFill>
        </p:spPr>
        <p:txBody>
          <a:bodyPr/>
          <a:lstStyle/>
          <a:p>
            <a:r>
              <a:rPr lang="en-US" altLang="zh-CN"/>
              <a:t>        </a:t>
            </a:r>
            <a:r>
              <a:rPr lang="zh-CN" altLang="en-US" b="1">
                <a:solidFill>
                  <a:srgbClr val="FF0066"/>
                </a:solidFill>
              </a:rPr>
              <a:t>句子中省略某词或某成分的现象，在文言文中是很多的。最常见的有以下几种：</a:t>
            </a:r>
          </a:p>
          <a:p>
            <a:r>
              <a:rPr lang="zh-CN" altLang="en-US" b="1">
                <a:solidFill>
                  <a:srgbClr val="FF0066"/>
                </a:solidFill>
              </a:rPr>
              <a:t>         </a:t>
            </a:r>
            <a:r>
              <a:rPr lang="en-US" altLang="zh-CN" b="1">
                <a:solidFill>
                  <a:srgbClr val="FF0066"/>
                </a:solidFill>
              </a:rPr>
              <a:t>1</a:t>
            </a:r>
            <a:r>
              <a:rPr lang="zh-CN" altLang="en-US" b="1">
                <a:solidFill>
                  <a:srgbClr val="FF0066"/>
                </a:solidFill>
              </a:rPr>
              <a:t>、省略主语。</a:t>
            </a:r>
          </a:p>
          <a:p>
            <a:r>
              <a:rPr lang="zh-CN" altLang="en-US" b="1">
                <a:solidFill>
                  <a:srgbClr val="FF0066"/>
                </a:solidFill>
              </a:rPr>
              <a:t>         </a:t>
            </a:r>
            <a:r>
              <a:rPr lang="en-US" altLang="zh-CN" b="1">
                <a:solidFill>
                  <a:srgbClr val="FF0066"/>
                </a:solidFill>
              </a:rPr>
              <a:t>2</a:t>
            </a:r>
            <a:r>
              <a:rPr lang="zh-CN" altLang="en-US" b="1">
                <a:solidFill>
                  <a:srgbClr val="FF0066"/>
                </a:solidFill>
              </a:rPr>
              <a:t>、省略谓语或谓语动词。</a:t>
            </a:r>
          </a:p>
          <a:p>
            <a:r>
              <a:rPr lang="zh-CN" altLang="en-US" b="1">
                <a:solidFill>
                  <a:srgbClr val="FF0066"/>
                </a:solidFill>
              </a:rPr>
              <a:t>         </a:t>
            </a:r>
            <a:r>
              <a:rPr lang="en-US" altLang="zh-CN" b="1">
                <a:solidFill>
                  <a:srgbClr val="FF0066"/>
                </a:solidFill>
              </a:rPr>
              <a:t>3</a:t>
            </a:r>
            <a:r>
              <a:rPr lang="zh-CN" altLang="en-US" b="1">
                <a:solidFill>
                  <a:srgbClr val="FF0066"/>
                </a:solidFill>
              </a:rPr>
              <a:t>、省略宾语。</a:t>
            </a:r>
          </a:p>
          <a:p>
            <a:r>
              <a:rPr lang="zh-CN" altLang="en-US" b="1">
                <a:solidFill>
                  <a:srgbClr val="FF0066"/>
                </a:solidFill>
              </a:rPr>
              <a:t>         </a:t>
            </a:r>
            <a:r>
              <a:rPr lang="en-US" altLang="zh-CN" b="1">
                <a:solidFill>
                  <a:srgbClr val="FF0066"/>
                </a:solidFill>
              </a:rPr>
              <a:t>4</a:t>
            </a:r>
            <a:r>
              <a:rPr lang="zh-CN" altLang="en-US" b="1">
                <a:solidFill>
                  <a:srgbClr val="FF0066"/>
                </a:solidFill>
              </a:rPr>
              <a:t>、省略介词后的宾语。</a:t>
            </a:r>
          </a:p>
          <a:p>
            <a:r>
              <a:rPr lang="zh-CN" altLang="en-US" b="1">
                <a:solidFill>
                  <a:srgbClr val="FF0066"/>
                </a:solidFill>
              </a:rPr>
              <a:t>         </a:t>
            </a:r>
            <a:r>
              <a:rPr lang="en-US" altLang="zh-CN" b="1">
                <a:solidFill>
                  <a:srgbClr val="FF0066"/>
                </a:solidFill>
              </a:rPr>
              <a:t>5</a:t>
            </a:r>
            <a:r>
              <a:rPr lang="zh-CN" altLang="en-US" b="1">
                <a:solidFill>
                  <a:srgbClr val="FF0066"/>
                </a:solidFill>
              </a:rPr>
              <a:t>、省略介词。</a:t>
            </a:r>
          </a:p>
        </p:txBody>
      </p:sp>
    </p:spTree>
    <p:extLst>
      <p:ext uri="{BB962C8B-B14F-4D97-AF65-F5344CB8AC3E}">
        <p14:creationId xmlns:p14="http://schemas.microsoft.com/office/powerpoint/2010/main" val="306828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 autoUpdateAnimBg="0"/>
      <p:bldP spid="5427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n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0" t="41286"/>
          <a:stretch>
            <a:fillRect/>
          </a:stretch>
        </p:blipFill>
        <p:spPr bwMode="auto">
          <a:xfrm>
            <a:off x="0" y="0"/>
            <a:ext cx="914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250825" y="260350"/>
            <a:ext cx="1944688" cy="990600"/>
            <a:chOff x="4512" y="1776"/>
            <a:chExt cx="816" cy="624"/>
          </a:xfrm>
        </p:grpSpPr>
        <p:sp>
          <p:nvSpPr>
            <p:cNvPr id="30724" name="Oval 4" descr="1-2"/>
            <p:cNvSpPr>
              <a:spLocks noChangeArrowheads="1"/>
            </p:cNvSpPr>
            <p:nvPr/>
          </p:nvSpPr>
          <p:spPr bwMode="auto">
            <a:xfrm>
              <a:off x="4512" y="1776"/>
              <a:ext cx="816" cy="624"/>
            </a:xfrm>
            <a:prstGeom prst="ellipse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0725" name="Text Box 5"/>
            <p:cNvSpPr txBox="1">
              <a:spLocks noChangeArrowheads="1"/>
            </p:cNvSpPr>
            <p:nvPr/>
          </p:nvSpPr>
          <p:spPr bwMode="auto">
            <a:xfrm>
              <a:off x="4512" y="1934"/>
              <a:ext cx="796" cy="32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49" charset="-122"/>
                </a:rPr>
                <a:t>4</a:t>
              </a:r>
              <a:r>
                <a:rPr kumimoji="1" lang="zh-CN" altLang="en-US" sz="2800" b="1">
                  <a:solidFill>
                    <a:srgbClr val="FF3300"/>
                  </a:solidFill>
                  <a:latin typeface="Times New Roman" pitchFamily="18" charset="0"/>
                  <a:ea typeface="黑体" pitchFamily="49" charset="-122"/>
                </a:rPr>
                <a:t>、省略句</a:t>
              </a:r>
            </a:p>
          </p:txBody>
        </p:sp>
      </p:grp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3059113" y="188913"/>
            <a:ext cx="5640387" cy="1016000"/>
          </a:xfrm>
          <a:prstGeom prst="rect">
            <a:avLst/>
          </a:prstGeom>
          <a:solidFill>
            <a:srgbClr val="66FF33"/>
          </a:solidFill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    </a:t>
            </a:r>
            <a:r>
              <a:rPr kumimoji="1" lang="en-US" altLang="zh-CN" sz="28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1" lang="zh-CN" altLang="en-US" sz="28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、省主语。</a:t>
            </a:r>
            <a:r>
              <a:rPr kumimoji="1" lang="zh-CN" altLang="en-US" sz="2800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（ 有承前省、蒙后省，自述或对话中也常常省略）</a:t>
            </a:r>
            <a:endParaRPr kumimoji="1" lang="zh-CN" altLang="en-US" sz="2800" b="1" dirty="0">
              <a:solidFill>
                <a:srgbClr val="660066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533400" y="16764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9900CC"/>
                </a:solidFill>
                <a:latin typeface="黑体" pitchFamily="49" charset="-122"/>
                <a:ea typeface="黑体" pitchFamily="49" charset="-122"/>
              </a:rPr>
              <a:t>例：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219200" y="1698625"/>
            <a:ext cx="7313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廉颇</a:t>
            </a:r>
            <a:r>
              <a:rPr kumimoji="1" lang="zh-CN" altLang="en-US" sz="2800" b="1">
                <a:latin typeface="Times New Roman" pitchFamily="18" charset="0"/>
              </a:rPr>
              <a:t>为赵将，       伐齐，       大破之。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4876800" y="1676400"/>
            <a:ext cx="950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廉颇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3276600" y="1676400"/>
            <a:ext cx="950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廉颇 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7086600" y="1676400"/>
            <a:ext cx="1733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承前省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208088" y="2362200"/>
            <a:ext cx="7935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latin typeface="Times New Roman" pitchFamily="18" charset="0"/>
              </a:rPr>
              <a:t>沛公谓张良曰：“</a:t>
            </a:r>
            <a:r>
              <a:rPr kumimoji="1" lang="en-US" altLang="zh-CN" sz="2800" b="1">
                <a:latin typeface="Times New Roman" pitchFamily="18" charset="0"/>
              </a:rPr>
              <a:t>……     </a:t>
            </a:r>
            <a:r>
              <a:rPr kumimoji="1" lang="zh-CN" altLang="en-US" sz="2800" b="1">
                <a:latin typeface="Times New Roman" pitchFamily="18" charset="0"/>
              </a:rPr>
              <a:t>度我至军中，    乃入。”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4752304" y="2355974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公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7162800" y="2773363"/>
            <a:ext cx="15859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蒙后省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1219200" y="3429000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800" b="1">
                <a:latin typeface="Times New Roman" pitchFamily="18" charset="0"/>
              </a:rPr>
              <a:t>    </a:t>
            </a:r>
            <a:r>
              <a:rPr kumimoji="1" lang="zh-CN" altLang="en-US" sz="2800" b="1">
                <a:latin typeface="Times New Roman" pitchFamily="18" charset="0"/>
              </a:rPr>
              <a:t>每假借于藏书之家，    手自笔录，   计日以</a:t>
            </a:r>
          </a:p>
          <a:p>
            <a:r>
              <a:rPr kumimoji="1" lang="zh-CN" altLang="en-US" sz="2800" b="1">
                <a:latin typeface="Times New Roman" pitchFamily="18" charset="0"/>
              </a:rPr>
              <a:t>还</a:t>
            </a:r>
            <a:r>
              <a:rPr kumimoji="1" lang="en-US" altLang="zh-CN" sz="2800" b="1">
                <a:latin typeface="Times New Roman" pitchFamily="18" charset="0"/>
              </a:rPr>
              <a:t>……      </a:t>
            </a:r>
            <a:r>
              <a:rPr kumimoji="1" lang="zh-CN" altLang="en-US" sz="2800" b="1">
                <a:latin typeface="Times New Roman" pitchFamily="18" charset="0"/>
              </a:rPr>
              <a:t>录毕，   走送之。</a:t>
            </a:r>
            <a:endParaRPr kumimoji="1" lang="zh-CN" altLang="en-US" sz="3200" b="1">
              <a:solidFill>
                <a:srgbClr val="0000CC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1143000" y="4616450"/>
            <a:ext cx="8001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800" b="1" dirty="0">
                <a:latin typeface="Times New Roman" pitchFamily="18" charset="0"/>
              </a:rPr>
              <a:t>          “</a:t>
            </a:r>
            <a:r>
              <a:rPr kumimoji="1" lang="zh-CN" altLang="en-US" sz="2800" b="1" dirty="0">
                <a:latin typeface="Times New Roman" pitchFamily="18" charset="0"/>
              </a:rPr>
              <a:t>独乐乐，与人乐乐，孰乐？”      曰：“不</a:t>
            </a:r>
          </a:p>
          <a:p>
            <a:r>
              <a:rPr kumimoji="1" lang="zh-CN" altLang="en-US" sz="2800" b="1" dirty="0">
                <a:latin typeface="Times New Roman" pitchFamily="18" charset="0"/>
              </a:rPr>
              <a:t>若与人。” 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1143000" y="5486400"/>
            <a:ext cx="6483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 dirty="0">
                <a:latin typeface="Times New Roman" pitchFamily="18" charset="0"/>
              </a:rPr>
              <a:t>樊哙曰：“今日之事如何？”良曰：“</a:t>
            </a:r>
          </a:p>
          <a:p>
            <a:r>
              <a:rPr kumimoji="1" lang="zh-CN" altLang="en-US" sz="3200" b="1" dirty="0">
                <a:latin typeface="Times New Roman" pitchFamily="18" charset="0"/>
              </a:rPr>
              <a:t> 甚急。”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1187450" y="335756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余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4722813" y="34290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余</a:t>
            </a: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6781800" y="34290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余</a:t>
            </a: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2438400" y="38242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余</a:t>
            </a: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3810000" y="38242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余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7162800" y="3763963"/>
            <a:ext cx="15859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自述省</a:t>
            </a:r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1185863" y="4586288"/>
            <a:ext cx="173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孟子：</a:t>
            </a:r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6781800" y="45862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王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7598691" y="5562600"/>
            <a:ext cx="18002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 dirty="0">
                <a:solidFill>
                  <a:srgbClr val="FF0000"/>
                </a:solidFill>
              </a:rPr>
              <a:t>今日之事</a:t>
            </a:r>
          </a:p>
          <a:p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                                                                        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7524750" y="4997816"/>
            <a:ext cx="1581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对话省</a:t>
            </a: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7283450" y="6019800"/>
            <a:ext cx="1609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对话省</a:t>
            </a: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7164388" y="2349500"/>
            <a:ext cx="360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</a:rPr>
              <a:t>公</a:t>
            </a:r>
          </a:p>
        </p:txBody>
      </p:sp>
    </p:spTree>
    <p:extLst>
      <p:ext uri="{BB962C8B-B14F-4D97-AF65-F5344CB8AC3E}">
        <p14:creationId xmlns:p14="http://schemas.microsoft.com/office/powerpoint/2010/main" val="3077520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/>
      <p:bldP spid="30729" grpId="0"/>
      <p:bldP spid="30730" grpId="0"/>
      <p:bldP spid="30731" grpId="0"/>
      <p:bldP spid="30732" grpId="0"/>
      <p:bldP spid="30734" grpId="0"/>
      <p:bldP spid="30735" grpId="0"/>
      <p:bldP spid="30736" grpId="0"/>
      <p:bldP spid="30737" grpId="0"/>
      <p:bldP spid="30738" grpId="0"/>
      <p:bldP spid="30739" grpId="0"/>
      <p:bldP spid="30740" grpId="0"/>
      <p:bldP spid="30741" grpId="0"/>
      <p:bldP spid="30742" grpId="0"/>
      <p:bldP spid="30743" grpId="0"/>
      <p:bldP spid="30744" grpId="0"/>
      <p:bldP spid="30745" grpId="0"/>
      <p:bldP spid="30746" grpId="0"/>
      <p:bldP spid="30747" grpId="0"/>
      <p:bldP spid="30748" grpId="0"/>
      <p:bldP spid="133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in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0" t="41286"/>
          <a:stretch>
            <a:fillRect/>
          </a:stretch>
        </p:blipFill>
        <p:spPr bwMode="auto">
          <a:xfrm>
            <a:off x="0" y="0"/>
            <a:ext cx="914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611188" y="333375"/>
            <a:ext cx="2305050" cy="990600"/>
            <a:chOff x="4512" y="1776"/>
            <a:chExt cx="816" cy="624"/>
          </a:xfrm>
        </p:grpSpPr>
        <p:sp>
          <p:nvSpPr>
            <p:cNvPr id="31748" name="Oval 4" descr="1-2"/>
            <p:cNvSpPr>
              <a:spLocks noChangeArrowheads="1"/>
            </p:cNvSpPr>
            <p:nvPr/>
          </p:nvSpPr>
          <p:spPr bwMode="auto">
            <a:xfrm>
              <a:off x="4512" y="1776"/>
              <a:ext cx="816" cy="624"/>
            </a:xfrm>
            <a:prstGeom prst="ellipse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4512" y="1934"/>
              <a:ext cx="725" cy="32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49" charset="-122"/>
                </a:rPr>
                <a:t>4</a:t>
              </a:r>
              <a:r>
                <a:rPr kumimoji="1" lang="zh-CN" altLang="en-US" sz="2800" b="1">
                  <a:solidFill>
                    <a:srgbClr val="FF3300"/>
                  </a:solidFill>
                  <a:latin typeface="Times New Roman" pitchFamily="18" charset="0"/>
                  <a:ea typeface="黑体" pitchFamily="49" charset="-122"/>
                </a:rPr>
                <a:t>、省略句</a:t>
              </a:r>
            </a:p>
          </p:txBody>
        </p:sp>
      </p:grp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506787" y="188913"/>
            <a:ext cx="5386387" cy="1443037"/>
          </a:xfrm>
          <a:prstGeom prst="rect">
            <a:avLst/>
          </a:prstGeom>
          <a:solidFill>
            <a:srgbClr val="66FF33"/>
          </a:solidFill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1" lang="zh-CN" altLang="en-US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　</a:t>
            </a:r>
            <a:r>
              <a:rPr kumimoji="1" lang="en-US" altLang="zh-CN" sz="28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1" lang="zh-CN" altLang="en-US" sz="28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、省谓语动词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（无论是古代还是现代，省略谓语的现象还是比较少的）</a:t>
            </a:r>
            <a:r>
              <a:rPr kumimoji="1" lang="zh-CN" altLang="en-US" sz="28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23850" y="24384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9900CC"/>
                </a:solidFill>
                <a:latin typeface="黑体" pitchFamily="49" charset="-122"/>
                <a:ea typeface="黑体" pitchFamily="49" charset="-122"/>
              </a:rPr>
              <a:t>例：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76200" y="1981200"/>
            <a:ext cx="5216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（</a:t>
            </a:r>
            <a:r>
              <a:rPr kumimoji="1" lang="en-US" altLang="zh-CN" sz="2800" b="1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1</a:t>
            </a:r>
            <a:r>
              <a:rPr kumimoji="1" lang="zh-CN" altLang="en-US" sz="2800" b="1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）承上文谓语而省略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838200" y="2452688"/>
            <a:ext cx="7046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latin typeface="Times New Roman" pitchFamily="18" charset="0"/>
              </a:rPr>
              <a:t>军中无以为乐，请以剑舞        　 。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4932363" y="2420938"/>
            <a:ext cx="1863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为乐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838200" y="2895600"/>
            <a:ext cx="7910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latin typeface="Times New Roman" pitchFamily="18" charset="0"/>
              </a:rPr>
              <a:t>一鼓作气，再     而衰，三     而竭。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2971800" y="2833688"/>
            <a:ext cx="534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鼓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4875213" y="2833688"/>
            <a:ext cx="534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鼓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5563" y="3429000"/>
            <a:ext cx="5524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（</a:t>
            </a:r>
            <a:r>
              <a:rPr kumimoji="1" lang="en-US" altLang="zh-CN" sz="2800" b="1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2</a:t>
            </a:r>
            <a:r>
              <a:rPr kumimoji="1" lang="zh-CN" altLang="en-US" sz="2800" b="1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）蒙下文谓语而省略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304800" y="38750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9900CC"/>
                </a:solidFill>
                <a:latin typeface="黑体" pitchFamily="49" charset="-122"/>
                <a:ea typeface="黑体" pitchFamily="49" charset="-122"/>
              </a:rPr>
              <a:t>例：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838200" y="3860800"/>
            <a:ext cx="8305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latin typeface="宋体" pitchFamily="2" charset="-122"/>
              </a:rPr>
              <a:t>杨子之邻人亡羊，既率其党     ，又请杨子之竖</a:t>
            </a:r>
          </a:p>
          <a:p>
            <a:r>
              <a:rPr kumimoji="1" lang="zh-CN" altLang="en-US" sz="2800" b="1">
                <a:latin typeface="宋体" pitchFamily="2" charset="-122"/>
              </a:rPr>
              <a:t>追之。</a:t>
            </a: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5292725" y="3860800"/>
            <a:ext cx="145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宋体" pitchFamily="2" charset="-122"/>
              </a:rPr>
              <a:t>追之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50800" y="4800600"/>
            <a:ext cx="909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（</a:t>
            </a:r>
            <a:r>
              <a:rPr kumimoji="1" lang="en-US" altLang="zh-CN" sz="2800" b="1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3</a:t>
            </a:r>
            <a:r>
              <a:rPr kumimoji="1" lang="zh-CN" altLang="en-US" sz="2800" b="1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）共喻省略，即根据上下文便会明白省略的是什么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990600" y="5257800"/>
            <a:ext cx="7181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latin typeface="Times New Roman" pitchFamily="18" charset="0"/>
              </a:rPr>
              <a:t>及左公下厂狱，史朝夕     狱门外。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4570413" y="5257800"/>
            <a:ext cx="534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候</a:t>
            </a: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990600" y="5791200"/>
            <a:ext cx="790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后公改      两广，太监泣别，赠大珠四枚。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2132013" y="5791200"/>
            <a:ext cx="534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任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381000" y="51958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9900CC"/>
                </a:solidFill>
                <a:latin typeface="黑体" pitchFamily="49" charset="-122"/>
                <a:ea typeface="黑体" pitchFamily="49" charset="-122"/>
              </a:rPr>
              <a:t>例：</a:t>
            </a:r>
          </a:p>
        </p:txBody>
      </p:sp>
    </p:spTree>
    <p:extLst>
      <p:ext uri="{BB962C8B-B14F-4D97-AF65-F5344CB8AC3E}">
        <p14:creationId xmlns:p14="http://schemas.microsoft.com/office/powerpoint/2010/main" val="2401936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 autoUpdateAnimBg="0"/>
      <p:bldP spid="31751" grpId="0"/>
      <p:bldP spid="31752" grpId="0"/>
      <p:bldP spid="31753" grpId="0"/>
      <p:bldP spid="31754" grpId="0"/>
      <p:bldP spid="31755" grpId="0"/>
      <p:bldP spid="31756" grpId="0"/>
      <p:bldP spid="31757" grpId="0"/>
      <p:bldP spid="31758" grpId="0"/>
      <p:bldP spid="31759" grpId="0"/>
      <p:bldP spid="31760" grpId="0"/>
      <p:bldP spid="31761" grpId="0"/>
      <p:bldP spid="31762" grpId="0"/>
      <p:bldP spid="31763" grpId="0"/>
      <p:bldP spid="31764" grpId="0"/>
      <p:bldP spid="31765" grpId="0"/>
      <p:bldP spid="31766" grpId="0"/>
      <p:bldP spid="3176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n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0" t="41286"/>
          <a:stretch>
            <a:fillRect/>
          </a:stretch>
        </p:blipFill>
        <p:spPr bwMode="auto">
          <a:xfrm>
            <a:off x="0" y="0"/>
            <a:ext cx="914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395288" y="260350"/>
            <a:ext cx="1943100" cy="990600"/>
            <a:chOff x="4512" y="1776"/>
            <a:chExt cx="816" cy="624"/>
          </a:xfrm>
        </p:grpSpPr>
        <p:sp>
          <p:nvSpPr>
            <p:cNvPr id="32772" name="Oval 4" descr="1-2"/>
            <p:cNvSpPr>
              <a:spLocks noChangeArrowheads="1"/>
            </p:cNvSpPr>
            <p:nvPr/>
          </p:nvSpPr>
          <p:spPr bwMode="auto">
            <a:xfrm>
              <a:off x="4512" y="1776"/>
              <a:ext cx="816" cy="624"/>
            </a:xfrm>
            <a:prstGeom prst="ellipse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4512" y="1934"/>
              <a:ext cx="7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49" charset="-122"/>
                </a:rPr>
                <a:t>4</a:t>
              </a:r>
              <a:r>
                <a:rPr kumimoji="1" lang="zh-CN" altLang="en-US" sz="2800" b="1">
                  <a:solidFill>
                    <a:srgbClr val="FF3300"/>
                  </a:solidFill>
                  <a:latin typeface="Times New Roman" pitchFamily="18" charset="0"/>
                  <a:ea typeface="黑体" pitchFamily="49" charset="-122"/>
                </a:rPr>
                <a:t>、省略句</a:t>
              </a:r>
            </a:p>
          </p:txBody>
        </p:sp>
      </p:grp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419475" y="404813"/>
            <a:ext cx="5464175" cy="1076325"/>
          </a:xfrm>
          <a:prstGeom prst="rect">
            <a:avLst/>
          </a:prstGeom>
          <a:solidFill>
            <a:srgbClr val="66FF33"/>
          </a:solidFill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3200" b="1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kumimoji="1" lang="zh-CN" altLang="en-US" sz="3200" b="1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、省略动词或介词的宾语。</a:t>
            </a:r>
            <a:r>
              <a:rPr kumimoji="1" lang="zh-CN" altLang="en-US" sz="32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（宾语常见的是代词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“</a:t>
            </a:r>
            <a:r>
              <a:rPr kumimoji="1" lang="zh-CN" altLang="en-US" sz="32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之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”</a:t>
            </a:r>
            <a:r>
              <a:rPr kumimoji="1" lang="zh-CN" altLang="en-US" sz="32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）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04800" y="1752600"/>
            <a:ext cx="3771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（</a:t>
            </a:r>
            <a:r>
              <a:rPr kumimoji="1" lang="en-US" altLang="zh-CN" sz="28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）省略动词后的宾语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33400" y="22860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9900CC"/>
                </a:solidFill>
                <a:latin typeface="黑体" pitchFamily="49" charset="-122"/>
                <a:ea typeface="黑体" pitchFamily="49" charset="-122"/>
              </a:rPr>
              <a:t>例：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1219200" y="2300288"/>
            <a:ext cx="792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latin typeface="Times New Roman" pitchFamily="18" charset="0"/>
              </a:rPr>
              <a:t>项王曰：“壮士！赐之卮酒。”则与    斗卮酒。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6985000" y="2271712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之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1219200" y="2932113"/>
            <a:ext cx="769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latin typeface="Times New Roman" pitchFamily="18" charset="0"/>
              </a:rPr>
              <a:t>项伯乃夜驰之沛公军，私见张良，具告    以事。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之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1219200" y="3603625"/>
            <a:ext cx="6232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latin typeface="Times New Roman" pitchFamily="18" charset="0"/>
              </a:rPr>
              <a:t>有志者，不随     以止也。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3429000" y="358140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之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395288" y="5013325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（</a:t>
            </a:r>
            <a:r>
              <a:rPr kumimoji="1" lang="en-US" altLang="zh-CN" sz="28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2</a:t>
            </a:r>
            <a:r>
              <a:rPr kumimoji="1" lang="zh-CN" altLang="en-US" sz="28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）省略介词后的宾语</a:t>
            </a: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638175" y="570706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9900CC"/>
                </a:solidFill>
                <a:latin typeface="黑体" pitchFamily="49" charset="-122"/>
                <a:ea typeface="黑体" pitchFamily="49" charset="-122"/>
              </a:rPr>
              <a:t>例：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1295400" y="5729288"/>
            <a:ext cx="3924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latin typeface="Times New Roman" pitchFamily="18" charset="0"/>
              </a:rPr>
              <a:t>竖子不足与     谋。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3124200" y="5707063"/>
            <a:ext cx="800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之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5365750" y="5729288"/>
            <a:ext cx="3778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latin typeface="Times New Roman" pitchFamily="18" charset="0"/>
              </a:rPr>
              <a:t>欲呼张良与     俱去。</a:t>
            </a: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7192963" y="5707063"/>
            <a:ext cx="534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之</a:t>
            </a: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1249363" y="4281488"/>
            <a:ext cx="6923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latin typeface="Times New Roman" pitchFamily="18" charset="0"/>
              </a:rPr>
              <a:t>将献      公堂，惴惴恐不当意。</a:t>
            </a: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2057400" y="4267200"/>
            <a:ext cx="534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之</a:t>
            </a:r>
          </a:p>
        </p:txBody>
      </p:sp>
    </p:spTree>
    <p:extLst>
      <p:ext uri="{BB962C8B-B14F-4D97-AF65-F5344CB8AC3E}">
        <p14:creationId xmlns:p14="http://schemas.microsoft.com/office/powerpoint/2010/main" val="2714128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8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animBg="1" autoUpdateAnimBg="0"/>
      <p:bldP spid="32775" grpId="0" autoUpdateAnimBg="0"/>
      <p:bldP spid="32776" grpId="0" autoUpdateAnimBg="0"/>
      <p:bldP spid="32777" grpId="0" autoUpdateAnimBg="0"/>
      <p:bldP spid="32778" grpId="0" autoUpdateAnimBg="0"/>
      <p:bldP spid="32779" grpId="0" autoUpdateAnimBg="0"/>
      <p:bldP spid="32780" grpId="0" autoUpdateAnimBg="0"/>
      <p:bldP spid="32781" grpId="0" autoUpdateAnimBg="0"/>
      <p:bldP spid="32782" grpId="0" autoUpdateAnimBg="0"/>
      <p:bldP spid="32783" grpId="0" autoUpdateAnimBg="0"/>
      <p:bldP spid="32784" grpId="0" autoUpdateAnimBg="0"/>
      <p:bldP spid="32785" grpId="0" autoUpdateAnimBg="0"/>
      <p:bldP spid="32786" grpId="0" autoUpdateAnimBg="0"/>
      <p:bldP spid="32787" grpId="0" autoUpdateAnimBg="0"/>
      <p:bldP spid="32788" grpId="0" autoUpdateAnimBg="0"/>
      <p:bldP spid="32789" grpId="0" autoUpdateAnimBg="0"/>
      <p:bldP spid="3279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n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0" t="41286"/>
          <a:stretch>
            <a:fillRect/>
          </a:stretch>
        </p:blipFill>
        <p:spPr bwMode="auto">
          <a:xfrm>
            <a:off x="0" y="0"/>
            <a:ext cx="914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250825" y="188913"/>
            <a:ext cx="1943100" cy="1063625"/>
            <a:chOff x="4512" y="1776"/>
            <a:chExt cx="816" cy="624"/>
          </a:xfrm>
        </p:grpSpPr>
        <p:sp>
          <p:nvSpPr>
            <p:cNvPr id="33796" name="Oval 4" descr="1-2"/>
            <p:cNvSpPr>
              <a:spLocks noChangeArrowheads="1"/>
            </p:cNvSpPr>
            <p:nvPr/>
          </p:nvSpPr>
          <p:spPr bwMode="auto">
            <a:xfrm>
              <a:off x="4512" y="1776"/>
              <a:ext cx="816" cy="624"/>
            </a:xfrm>
            <a:prstGeom prst="ellipse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4512" y="1934"/>
              <a:ext cx="799" cy="305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49" charset="-122"/>
                </a:rPr>
                <a:t>4</a:t>
              </a:r>
              <a:r>
                <a:rPr kumimoji="1" lang="zh-CN" altLang="en-US" sz="2800" b="1">
                  <a:solidFill>
                    <a:srgbClr val="FF3300"/>
                  </a:solidFill>
                  <a:latin typeface="Times New Roman" pitchFamily="18" charset="0"/>
                  <a:ea typeface="黑体" pitchFamily="49" charset="-122"/>
                </a:rPr>
                <a:t>、省略句</a:t>
              </a:r>
            </a:p>
          </p:txBody>
        </p:sp>
      </p:grp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411761" y="188913"/>
            <a:ext cx="6481414" cy="2724150"/>
          </a:xfrm>
          <a:prstGeom prst="rect">
            <a:avLst/>
          </a:prstGeom>
          <a:solidFill>
            <a:srgbClr val="66FF33"/>
          </a:solidFill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 dirty="0">
                <a:solidFill>
                  <a:srgbClr val="660066"/>
                </a:solidFill>
                <a:latin typeface="华文行楷" pitchFamily="2" charset="-122"/>
                <a:ea typeface="华文行楷" pitchFamily="2" charset="-122"/>
              </a:rPr>
              <a:t>　</a:t>
            </a:r>
            <a:r>
              <a:rPr kumimoji="1" lang="en-US" altLang="zh-CN" sz="3200" b="1" dirty="0">
                <a:solidFill>
                  <a:srgbClr val="660066"/>
                </a:solidFill>
                <a:latin typeface="华文行楷" pitchFamily="2" charset="-122"/>
                <a:ea typeface="华文行楷" pitchFamily="2" charset="-122"/>
              </a:rPr>
              <a:t>4</a:t>
            </a:r>
            <a:r>
              <a:rPr kumimoji="1" lang="zh-CN" altLang="en-US" sz="3200" b="1" dirty="0">
                <a:solidFill>
                  <a:srgbClr val="660066"/>
                </a:solidFill>
                <a:latin typeface="华文行楷" pitchFamily="2" charset="-122"/>
                <a:ea typeface="华文行楷" pitchFamily="2" charset="-122"/>
              </a:rPr>
              <a:t>、省兼语。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（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</a:rPr>
              <a:t>“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使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</a:rPr>
              <a:t>”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</a:rPr>
              <a:t>“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命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</a:rPr>
              <a:t>”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</a:rPr>
              <a:t>“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令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</a:rPr>
              <a:t>”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这类动词的宾语常兼作后边一个主谓词组的主语，这个词就称作兼语。现代汉语的兼语一般不能省略，文言里的兼语却往往被省略，所省多是代词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</a:rPr>
              <a:t>“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之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</a:rPr>
              <a:t>”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。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684213" y="328453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9900CC"/>
                </a:solidFill>
                <a:latin typeface="黑体" pitchFamily="49" charset="-122"/>
                <a:ea typeface="黑体" pitchFamily="49" charset="-122"/>
              </a:rPr>
              <a:t>例：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547813" y="3357563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latin typeface="Times New Roman" pitchFamily="18" charset="0"/>
              </a:rPr>
              <a:t>不如因而厚遇之，使     归赵。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4932363" y="3357563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之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1547813" y="4076700"/>
            <a:ext cx="7272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杞子自郑使      告于秦曰：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1619250" y="4724400"/>
            <a:ext cx="7273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latin typeface="Times New Roman" pitchFamily="18" charset="0"/>
              </a:rPr>
              <a:t>郑穆公使     视客馆，则束载厉兵秣马矣。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1547813" y="5445125"/>
            <a:ext cx="7596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君之惠，不以累臣衅鼓，使          归就戮于秦。 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3492500" y="40767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人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3132138" y="472440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人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5940425" y="544512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我等</a:t>
            </a:r>
          </a:p>
        </p:txBody>
      </p:sp>
    </p:spTree>
    <p:extLst>
      <p:ext uri="{BB962C8B-B14F-4D97-AF65-F5344CB8AC3E}">
        <p14:creationId xmlns:p14="http://schemas.microsoft.com/office/powerpoint/2010/main" val="3763753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nimBg="1" autoUpdateAnimBg="0"/>
      <p:bldP spid="33799" grpId="0" autoUpdateAnimBg="0"/>
      <p:bldP spid="33800" grpId="0" autoUpdateAnimBg="0"/>
      <p:bldP spid="33801" grpId="0" autoUpdateAnimBg="0"/>
      <p:bldP spid="33802" grpId="0" autoUpdateAnimBg="0"/>
      <p:bldP spid="33803" grpId="0" autoUpdateAnimBg="0"/>
      <p:bldP spid="33804" grpId="0" autoUpdateAnimBg="0"/>
      <p:bldP spid="33805" grpId="0" autoUpdateAnimBg="0"/>
      <p:bldP spid="33806" grpId="0" autoUpdateAnimBg="0"/>
      <p:bldP spid="3380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n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0" t="41286"/>
          <a:stretch>
            <a:fillRect/>
          </a:stretch>
        </p:blipFill>
        <p:spPr bwMode="auto">
          <a:xfrm>
            <a:off x="0" y="0"/>
            <a:ext cx="914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457200" y="836613"/>
            <a:ext cx="2170113" cy="1068387"/>
            <a:chOff x="4512" y="1776"/>
            <a:chExt cx="816" cy="624"/>
          </a:xfrm>
        </p:grpSpPr>
        <p:sp>
          <p:nvSpPr>
            <p:cNvPr id="34820" name="Oval 4" descr="1-2"/>
            <p:cNvSpPr>
              <a:spLocks noChangeArrowheads="1"/>
            </p:cNvSpPr>
            <p:nvPr/>
          </p:nvSpPr>
          <p:spPr bwMode="auto">
            <a:xfrm>
              <a:off x="4512" y="1776"/>
              <a:ext cx="816" cy="624"/>
            </a:xfrm>
            <a:prstGeom prst="ellipse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4821" name="Text Box 5"/>
            <p:cNvSpPr txBox="1">
              <a:spLocks noChangeArrowheads="1"/>
            </p:cNvSpPr>
            <p:nvPr/>
          </p:nvSpPr>
          <p:spPr bwMode="auto">
            <a:xfrm>
              <a:off x="4512" y="1934"/>
              <a:ext cx="721" cy="30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49" charset="-122"/>
                </a:rPr>
                <a:t>4</a:t>
              </a:r>
              <a:r>
                <a:rPr kumimoji="1" lang="zh-CN" altLang="en-US" sz="2800" b="1">
                  <a:solidFill>
                    <a:srgbClr val="FF3300"/>
                  </a:solidFill>
                  <a:latin typeface="Times New Roman" pitchFamily="18" charset="0"/>
                  <a:ea typeface="黑体" pitchFamily="49" charset="-122"/>
                </a:rPr>
                <a:t>、省略句</a:t>
              </a:r>
            </a:p>
          </p:txBody>
        </p:sp>
      </p:grp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843808" y="260350"/>
            <a:ext cx="5904905" cy="1870075"/>
          </a:xfrm>
          <a:prstGeom prst="rect">
            <a:avLst/>
          </a:prstGeom>
          <a:solidFill>
            <a:srgbClr val="66FF33"/>
          </a:solidFill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　</a:t>
            </a:r>
            <a:r>
              <a:rPr kumimoji="1" lang="en-US" altLang="zh-CN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5</a:t>
            </a:r>
            <a:r>
              <a:rPr kumimoji="1" lang="zh-CN" altLang="en-US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、省介词。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（较常见的是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“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于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”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“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以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”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，这些介词与后面的宾语组成介宾结构。当这个介宾结构作补语时，这个介词常常被省掉。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609600" y="28194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9900CC"/>
                </a:solidFill>
                <a:latin typeface="黑体" pitchFamily="49" charset="-122"/>
                <a:ea typeface="黑体" pitchFamily="49" charset="-122"/>
              </a:rPr>
              <a:t>例：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1279525" y="2886075"/>
            <a:ext cx="6461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latin typeface="Times New Roman" pitchFamily="18" charset="0"/>
              </a:rPr>
              <a:t>将军战      河南，臣战      河北。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1295400" y="4586288"/>
            <a:ext cx="6156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又试之      鸡，果如成言。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1244600" y="3419475"/>
            <a:ext cx="789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latin typeface="Times New Roman" pitchFamily="18" charset="0"/>
              </a:rPr>
              <a:t>今以钟磬置      水中，虽大风浪不能鸣也。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1295400" y="3976688"/>
            <a:ext cx="5724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latin typeface="Times New Roman" pitchFamily="18" charset="0"/>
              </a:rPr>
              <a:t>激昂      大义，蹈死不顾。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2379663" y="2819400"/>
            <a:ext cx="5921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于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4724400" y="2819400"/>
            <a:ext cx="592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于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3124200" y="3376613"/>
            <a:ext cx="5921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于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2057400" y="3910013"/>
            <a:ext cx="5921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于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2438400" y="45862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以</a:t>
            </a:r>
          </a:p>
        </p:txBody>
      </p:sp>
      <p:pic>
        <p:nvPicPr>
          <p:cNvPr id="17425" name="Picture 17" descr="maint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53" b="16911"/>
          <a:stretch>
            <a:fillRect/>
          </a:stretch>
        </p:blipFill>
        <p:spPr bwMode="auto">
          <a:xfrm>
            <a:off x="457200" y="5794375"/>
            <a:ext cx="44196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1295400" y="5172075"/>
            <a:ext cx="6445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800" b="1">
                <a:latin typeface="Times New Roman" pitchFamily="18" charset="0"/>
              </a:rPr>
              <a:t>……</a:t>
            </a:r>
            <a:r>
              <a:rPr kumimoji="1" lang="zh-CN" altLang="en-US" sz="2800" b="1">
                <a:latin typeface="Times New Roman" pitchFamily="18" charset="0"/>
              </a:rPr>
              <a:t>及宾客辩士说王      万端。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4572000" y="51196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以</a:t>
            </a:r>
          </a:p>
        </p:txBody>
      </p:sp>
    </p:spTree>
    <p:extLst>
      <p:ext uri="{BB962C8B-B14F-4D97-AF65-F5344CB8AC3E}">
        <p14:creationId xmlns:p14="http://schemas.microsoft.com/office/powerpoint/2010/main" val="3012216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8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nimBg="1" autoUpdateAnimBg="0"/>
      <p:bldP spid="34823" grpId="0" autoUpdateAnimBg="0"/>
      <p:bldP spid="34824" grpId="0" autoUpdateAnimBg="0"/>
      <p:bldP spid="34825" grpId="0" autoUpdateAnimBg="0"/>
      <p:bldP spid="34826" grpId="0" autoUpdateAnimBg="0"/>
      <p:bldP spid="34827" grpId="0" autoUpdateAnimBg="0"/>
      <p:bldP spid="34828" grpId="0" autoUpdateAnimBg="0"/>
      <p:bldP spid="34829" grpId="0" autoUpdateAnimBg="0"/>
      <p:bldP spid="34830" grpId="0" autoUpdateAnimBg="0"/>
      <p:bldP spid="34831" grpId="0" autoUpdateAnimBg="0"/>
      <p:bldP spid="34832" grpId="0" autoUpdateAnimBg="0"/>
      <p:bldP spid="34835" grpId="0" autoUpdateAnimBg="0"/>
      <p:bldP spid="3483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557338"/>
            <a:ext cx="9217025" cy="19431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sz="2800"/>
              <a:t>    </a:t>
            </a:r>
            <a:r>
              <a:rPr lang="en-US" altLang="zh-CN" sz="2400" b="1"/>
              <a:t>1.</a:t>
            </a:r>
            <a:r>
              <a:rPr lang="zh-CN" altLang="en-US" sz="2400" b="1"/>
              <a:t>了解并掌握文言特殊句式的特点及规律。</a:t>
            </a:r>
          </a:p>
          <a:p>
            <a:pPr>
              <a:buFont typeface="Wingdings 2" pitchFamily="18" charset="2"/>
              <a:buNone/>
            </a:pPr>
            <a:r>
              <a:rPr lang="zh-CN" altLang="en-US" sz="2400" b="1"/>
              <a:t>    </a:t>
            </a:r>
            <a:r>
              <a:rPr lang="en-US" altLang="zh-CN" sz="2400" b="1"/>
              <a:t>2.</a:t>
            </a:r>
            <a:r>
              <a:rPr lang="zh-CN" altLang="en-US" sz="2400" b="1"/>
              <a:t>运用其特点和规律辨识特殊句式。</a:t>
            </a:r>
          </a:p>
          <a:p>
            <a:pPr>
              <a:buFont typeface="Wingdings 2" pitchFamily="18" charset="2"/>
              <a:buNone/>
            </a:pPr>
            <a:r>
              <a:rPr lang="zh-CN" altLang="en-US" sz="2400" b="1"/>
              <a:t>    </a:t>
            </a:r>
            <a:r>
              <a:rPr lang="en-US" altLang="zh-CN" sz="2400" b="1"/>
              <a:t>3.</a:t>
            </a:r>
            <a:r>
              <a:rPr lang="zh-CN" altLang="en-US" sz="2400" b="1"/>
              <a:t>学会把文言特殊句式转换为现代汉语常见句式的方法。</a:t>
            </a:r>
          </a:p>
          <a:p>
            <a:pPr>
              <a:buFont typeface="Wingdings 2" pitchFamily="18" charset="2"/>
              <a:buNone/>
            </a:pPr>
            <a:r>
              <a:rPr lang="zh-CN" altLang="en-US" sz="2400" b="1"/>
              <a:t>    </a:t>
            </a:r>
            <a:r>
              <a:rPr lang="en-US" altLang="zh-CN" sz="2400" b="1"/>
              <a:t>4.</a:t>
            </a:r>
            <a:r>
              <a:rPr lang="zh-CN" altLang="en-US" sz="2400" b="1"/>
              <a:t>学会把句式知识及句式转换的方法灵活运用到文言翻译中去。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188913"/>
            <a:ext cx="2124075" cy="1079500"/>
            <a:chOff x="2472" y="2784"/>
            <a:chExt cx="816" cy="624"/>
          </a:xfrm>
        </p:grpSpPr>
        <p:sp>
          <p:nvSpPr>
            <p:cNvPr id="20491" name="Oval 11" descr="1-2"/>
            <p:cNvSpPr>
              <a:spLocks noChangeArrowheads="1"/>
            </p:cNvSpPr>
            <p:nvPr/>
          </p:nvSpPr>
          <p:spPr bwMode="auto">
            <a:xfrm>
              <a:off x="2472" y="2784"/>
              <a:ext cx="816" cy="624"/>
            </a:xfrm>
            <a:prstGeom prst="ellipse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2472" y="2928"/>
              <a:ext cx="71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endParaRPr kumimoji="1" lang="zh-CN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250825" y="549275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  </a:t>
            </a:r>
            <a:r>
              <a:rPr lang="zh-CN" altLang="en-US" sz="2400" b="1">
                <a:solidFill>
                  <a:srgbClr val="FF0000"/>
                </a:solidFill>
              </a:rPr>
              <a:t>学习目标</a:t>
            </a:r>
          </a:p>
        </p:txBody>
      </p:sp>
      <p:sp>
        <p:nvSpPr>
          <p:cNvPr id="83980" name="AutoShape 12"/>
          <p:cNvSpPr>
            <a:spLocks/>
          </p:cNvSpPr>
          <p:nvPr/>
        </p:nvSpPr>
        <p:spPr bwMode="auto">
          <a:xfrm>
            <a:off x="468313" y="1700213"/>
            <a:ext cx="215900" cy="1655762"/>
          </a:xfrm>
          <a:prstGeom prst="leftBrace">
            <a:avLst>
              <a:gd name="adj1" fmla="val 639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0" y="1773238"/>
            <a:ext cx="458788" cy="14398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知识与 技能</a:t>
            </a:r>
          </a:p>
        </p:txBody>
      </p:sp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9525" y="3789363"/>
            <a:ext cx="458788" cy="1295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黑体" pitchFamily="49" charset="-122"/>
              </a:rPr>
              <a:t>过程与方法</a:t>
            </a:r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-49213" y="5300663"/>
            <a:ext cx="733426" cy="115252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黑体" pitchFamily="49" charset="-122"/>
              </a:rPr>
              <a:t>情感态度与价值观</a:t>
            </a:r>
          </a:p>
        </p:txBody>
      </p:sp>
      <p:sp>
        <p:nvSpPr>
          <p:cNvPr id="83984" name="AutoShape 16"/>
          <p:cNvSpPr>
            <a:spLocks/>
          </p:cNvSpPr>
          <p:nvPr/>
        </p:nvSpPr>
        <p:spPr bwMode="auto">
          <a:xfrm>
            <a:off x="468313" y="3716338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5" name="AutoShape 17"/>
          <p:cNvSpPr>
            <a:spLocks/>
          </p:cNvSpPr>
          <p:nvPr/>
        </p:nvSpPr>
        <p:spPr bwMode="auto">
          <a:xfrm>
            <a:off x="539750" y="5229225"/>
            <a:ext cx="215900" cy="1223963"/>
          </a:xfrm>
          <a:prstGeom prst="leftBrace">
            <a:avLst>
              <a:gd name="adj1" fmla="val 4724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6" name="Text Box 18"/>
          <p:cNvSpPr txBox="1">
            <a:spLocks noChangeArrowheads="1"/>
          </p:cNvSpPr>
          <p:nvPr/>
        </p:nvSpPr>
        <p:spPr bwMode="auto">
          <a:xfrm>
            <a:off x="684213" y="3573463"/>
            <a:ext cx="5832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1</a:t>
            </a:r>
            <a:r>
              <a:rPr lang="zh-CN" altLang="en-US" sz="2400" b="1"/>
              <a:t>、探究、交流能力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2</a:t>
            </a:r>
            <a:r>
              <a:rPr lang="zh-CN" altLang="en-US" sz="2400" b="1"/>
              <a:t>、归纳、概括能力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3</a:t>
            </a:r>
            <a:r>
              <a:rPr lang="zh-CN" altLang="en-US" sz="2400" b="1"/>
              <a:t>、运用实践能力</a:t>
            </a:r>
          </a:p>
        </p:txBody>
      </p:sp>
      <p:sp>
        <p:nvSpPr>
          <p:cNvPr id="83987" name="Text Box 19"/>
          <p:cNvSpPr txBox="1">
            <a:spLocks noChangeArrowheads="1"/>
          </p:cNvSpPr>
          <p:nvPr/>
        </p:nvSpPr>
        <p:spPr bwMode="auto">
          <a:xfrm>
            <a:off x="827088" y="5300663"/>
            <a:ext cx="4752975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1</a:t>
            </a:r>
            <a:r>
              <a:rPr lang="zh-CN" altLang="en-US" sz="2400" b="1"/>
              <a:t>、对古代汉语的深入了解、喜爱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2</a:t>
            </a:r>
            <a:r>
              <a:rPr lang="zh-CN" altLang="en-US" sz="2400" b="1"/>
              <a:t>、感知、体会古代汉语灵活多    变，表现力强的语言风格</a:t>
            </a:r>
          </a:p>
        </p:txBody>
      </p:sp>
    </p:spTree>
    <p:extLst>
      <p:ext uri="{BB962C8B-B14F-4D97-AF65-F5344CB8AC3E}">
        <p14:creationId xmlns:p14="http://schemas.microsoft.com/office/powerpoint/2010/main" val="3364610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457200" y="404813"/>
            <a:ext cx="2098675" cy="1119187"/>
            <a:chOff x="4512" y="1776"/>
            <a:chExt cx="816" cy="624"/>
          </a:xfrm>
        </p:grpSpPr>
        <p:sp>
          <p:nvSpPr>
            <p:cNvPr id="35844" name="Oval 4" descr="1-2"/>
            <p:cNvSpPr>
              <a:spLocks noChangeArrowheads="1"/>
            </p:cNvSpPr>
            <p:nvPr/>
          </p:nvSpPr>
          <p:spPr bwMode="auto">
            <a:xfrm>
              <a:off x="4512" y="1776"/>
              <a:ext cx="816" cy="624"/>
            </a:xfrm>
            <a:prstGeom prst="ellipse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5845" name="Text Box 5"/>
            <p:cNvSpPr txBox="1">
              <a:spLocks noChangeArrowheads="1"/>
            </p:cNvSpPr>
            <p:nvPr/>
          </p:nvSpPr>
          <p:spPr bwMode="auto">
            <a:xfrm>
              <a:off x="4512" y="1934"/>
              <a:ext cx="799" cy="29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49" charset="-122"/>
                </a:rPr>
                <a:t>4</a:t>
              </a:r>
              <a:r>
                <a:rPr kumimoji="1" lang="zh-CN" altLang="en-US" sz="2800" b="1">
                  <a:solidFill>
                    <a:srgbClr val="FF3300"/>
                  </a:solidFill>
                  <a:latin typeface="Times New Roman" pitchFamily="18" charset="0"/>
                  <a:ea typeface="黑体" pitchFamily="49" charset="-122"/>
                </a:rPr>
                <a:t>、省略句</a:t>
              </a:r>
            </a:p>
          </p:txBody>
        </p:sp>
      </p:grp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3492500" y="404813"/>
            <a:ext cx="5472113" cy="1443037"/>
          </a:xfrm>
          <a:prstGeom prst="rect">
            <a:avLst/>
          </a:prstGeom>
          <a:solidFill>
            <a:srgbClr val="66FF33"/>
          </a:solidFill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3200" b="1">
                <a:solidFill>
                  <a:srgbClr val="660066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r>
              <a:rPr kumimoji="1" lang="en-US" altLang="zh-CN" sz="2800" b="1">
                <a:solidFill>
                  <a:srgbClr val="660066"/>
                </a:solidFill>
                <a:latin typeface="华文行楷" pitchFamily="2" charset="-122"/>
                <a:ea typeface="华文行楷" pitchFamily="2" charset="-122"/>
              </a:rPr>
              <a:t>6</a:t>
            </a:r>
            <a:r>
              <a:rPr kumimoji="1" lang="zh-CN" altLang="en-US" sz="2800" b="1">
                <a:solidFill>
                  <a:srgbClr val="660066"/>
                </a:solidFill>
                <a:latin typeface="华文行楷" pitchFamily="2" charset="-122"/>
                <a:ea typeface="华文行楷" pitchFamily="2" charset="-122"/>
              </a:rPr>
              <a:t>、复杂的省略。</a:t>
            </a:r>
            <a:r>
              <a:rPr kumimoji="1" lang="zh-CN" altLang="en-US" sz="28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（有些句子省</a:t>
            </a:r>
          </a:p>
          <a:p>
            <a:r>
              <a:rPr kumimoji="1" lang="zh-CN" altLang="en-US" sz="28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略了较多的成分要联系上下文仔</a:t>
            </a:r>
          </a:p>
          <a:p>
            <a:r>
              <a:rPr kumimoji="1" lang="zh-CN" altLang="en-US" sz="28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细加以辨别）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457200" y="2709863"/>
            <a:ext cx="8540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800" b="1">
                <a:latin typeface="Times New Roman" pitchFamily="18" charset="0"/>
              </a:rPr>
              <a:t>                   </a:t>
            </a:r>
            <a:r>
              <a:rPr kumimoji="1" lang="zh-CN" altLang="en-US" sz="2800" b="1">
                <a:latin typeface="Times New Roman" pitchFamily="18" charset="0"/>
              </a:rPr>
              <a:t>上于盆而养之，            蟹白栗黄，           备</a:t>
            </a:r>
          </a:p>
          <a:p>
            <a:r>
              <a:rPr kumimoji="1" lang="zh-CN" altLang="en-US" sz="2800" b="1">
                <a:latin typeface="Times New Roman" pitchFamily="18" charset="0"/>
              </a:rPr>
              <a:t>极护爱，留          待限期，以     塞官责。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755650" y="2636838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成名将其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4500563" y="2708275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饲之以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7337425" y="2708275"/>
            <a:ext cx="1806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于促织 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2355850" y="31242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之</a:t>
            </a: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4953000" y="31242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之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2736850" y="31242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以</a:t>
            </a:r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971550" y="2060575"/>
            <a:ext cx="1439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9900CC"/>
                </a:solidFill>
                <a:latin typeface="黑体" pitchFamily="49" charset="-122"/>
                <a:ea typeface="黑体" pitchFamily="49" charset="-122"/>
              </a:rPr>
              <a:t>例：</a:t>
            </a:r>
          </a:p>
        </p:txBody>
      </p:sp>
      <p:pic>
        <p:nvPicPr>
          <p:cNvPr id="18458" name="Picture 17" descr="main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53" b="16911"/>
          <a:stretch>
            <a:fillRect/>
          </a:stretch>
        </p:blipFill>
        <p:spPr bwMode="auto">
          <a:xfrm>
            <a:off x="179388" y="4951413"/>
            <a:ext cx="87852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96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nimBg="1" autoUpdateAnimBg="0"/>
      <p:bldP spid="35848" grpId="0" autoUpdateAnimBg="0"/>
      <p:bldP spid="35849" grpId="0" autoUpdateAnimBg="0"/>
      <p:bldP spid="35850" grpId="0"/>
      <p:bldP spid="35851" grpId="0"/>
      <p:bldP spid="35852" grpId="0"/>
      <p:bldP spid="35853" grpId="0"/>
      <p:bldP spid="35854" grpId="0"/>
      <p:bldP spid="3586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22225"/>
            <a:ext cx="8229600" cy="1143000"/>
          </a:xfrm>
        </p:spPr>
        <p:txBody>
          <a:bodyPr/>
          <a:lstStyle/>
          <a:p>
            <a:pPr algn="l"/>
            <a:r>
              <a:rPr lang="zh-CN" altLang="en-US" sz="3200" b="1" dirty="0"/>
              <a:t>省略句的翻译：</a:t>
            </a:r>
            <a:br>
              <a:rPr lang="zh-CN" altLang="en-US" sz="3200" b="1" dirty="0"/>
            </a:br>
            <a:endParaRPr lang="zh-CN" altLang="en-US" sz="3200" b="1" dirty="0"/>
          </a:p>
        </p:txBody>
      </p:sp>
      <p:sp>
        <p:nvSpPr>
          <p:cNvPr id="860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773238"/>
            <a:ext cx="9144000" cy="503237"/>
          </a:xfrm>
        </p:spPr>
        <p:txBody>
          <a:bodyPr/>
          <a:lstStyle/>
          <a:p>
            <a:r>
              <a:rPr lang="zh-CN" altLang="en-US" sz="2400" b="1" dirty="0"/>
              <a:t>例（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）及死之日，天下知与不知，皆为尽哀。（</a:t>
            </a:r>
            <a:r>
              <a:rPr lang="en-US" altLang="zh-CN" sz="2400" b="1" dirty="0"/>
              <a:t>2002</a:t>
            </a:r>
            <a:r>
              <a:rPr lang="zh-CN" altLang="en-US" sz="2400" b="1" dirty="0"/>
              <a:t>年全国卷） 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0" y="692150"/>
            <a:ext cx="8655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00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kumimoji="1" lang="zh-CN" altLang="en-US" sz="28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翻译文言省略句时，省略的词语，特别是在现代</a:t>
            </a:r>
          </a:p>
          <a:p>
            <a:pPr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汉语中不能省略的部分，要补充翻译出来。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592138" y="2209800"/>
            <a:ext cx="8228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FF00"/>
                </a:solidFill>
              </a:rPr>
              <a:t>译文：到死的时候，天下熟知与不熟知</a:t>
            </a:r>
            <a:r>
              <a:rPr lang="zh-CN" altLang="en-US" sz="2400" b="1">
                <a:solidFill>
                  <a:srgbClr val="FF0000"/>
                </a:solidFill>
              </a:rPr>
              <a:t>（他）</a:t>
            </a:r>
            <a:r>
              <a:rPr lang="zh-CN" altLang="en-US" sz="2400" b="1">
                <a:solidFill>
                  <a:srgbClr val="00FF00"/>
                </a:solidFill>
              </a:rPr>
              <a:t>的人，都为他竭尽哀悼。 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611188" y="3284538"/>
            <a:ext cx="8266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例（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）公之视廉将军孰与秦王？</a:t>
            </a:r>
            <a:r>
              <a:rPr lang="zh-CN" altLang="en-US" b="1" dirty="0"/>
              <a:t> 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611188" y="3716338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FF00"/>
                </a:solidFill>
              </a:rPr>
              <a:t>译文：您看廉颇将军跟秦王相比那一个更</a:t>
            </a:r>
            <a:r>
              <a:rPr lang="zh-CN" altLang="en-US" sz="2400" b="1" dirty="0">
                <a:solidFill>
                  <a:srgbClr val="FF0000"/>
                </a:solidFill>
              </a:rPr>
              <a:t>（厉害）</a:t>
            </a:r>
            <a:r>
              <a:rPr lang="zh-CN" altLang="en-US" sz="2400" b="1" dirty="0">
                <a:solidFill>
                  <a:srgbClr val="00FF00"/>
                </a:solidFill>
              </a:rPr>
              <a:t>？</a:t>
            </a:r>
            <a:r>
              <a:rPr lang="zh-CN" altLang="en-US" sz="2400" b="1" dirty="0"/>
              <a:t> </a:t>
            </a: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468313" y="4508500"/>
            <a:ext cx="75087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/>
              <a:t>例（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）怨不在大，可畏惟人，载舟覆舟，所宜深慎。</a:t>
            </a:r>
            <a:r>
              <a:rPr lang="zh-CN" altLang="en-US" b="1" dirty="0"/>
              <a:t> </a:t>
            </a: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539750" y="5084763"/>
            <a:ext cx="80121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FF00"/>
                </a:solidFill>
              </a:rPr>
              <a:t>译文：怨恨不在大小，可怕的是老百姓；</a:t>
            </a:r>
            <a:r>
              <a:rPr lang="zh-CN" altLang="en-US" sz="2400" b="1">
                <a:solidFill>
                  <a:srgbClr val="FF0066"/>
                </a:solidFill>
              </a:rPr>
              <a:t>（老百姓像水一样）</a:t>
            </a:r>
            <a:r>
              <a:rPr lang="zh-CN" altLang="en-US" sz="2400" b="1">
                <a:solidFill>
                  <a:srgbClr val="00FF00"/>
                </a:solidFill>
              </a:rPr>
              <a:t>能够承载船只，也能够颠覆船只，这应当谨慎地对待。</a:t>
            </a:r>
            <a:r>
              <a:rPr lang="zh-CN" altLang="en-US" sz="24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7528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50" decel="1000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50" decel="1000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50" decel="1000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  <p:bldP spid="35847" grpId="0"/>
      <p:bldP spid="86021" grpId="0"/>
      <p:bldP spid="86022" grpId="0"/>
      <p:bldP spid="86023" grpId="0"/>
      <p:bldP spid="86024" grpId="0"/>
      <p:bldP spid="860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195513" y="404813"/>
            <a:ext cx="6697662" cy="2374900"/>
          </a:xfrm>
          <a:solidFill>
            <a:srgbClr val="00FF00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古汉语中，谓语的位置也和现代汉语中一样，一般放在主语之后，但有时为了强调和突出谓语的意义，在一些疑问句或感叹句中，就把谓语提前到主语前面。 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260350"/>
            <a:ext cx="1619250" cy="1079500"/>
            <a:chOff x="2472" y="2784"/>
            <a:chExt cx="816" cy="624"/>
          </a:xfrm>
        </p:grpSpPr>
        <p:sp>
          <p:nvSpPr>
            <p:cNvPr id="20491" name="Oval 11" descr="1-2"/>
            <p:cNvSpPr>
              <a:spLocks noChangeArrowheads="1"/>
            </p:cNvSpPr>
            <p:nvPr/>
          </p:nvSpPr>
          <p:spPr bwMode="auto">
            <a:xfrm>
              <a:off x="2472" y="2784"/>
              <a:ext cx="816" cy="624"/>
            </a:xfrm>
            <a:prstGeom prst="ellipse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2472" y="2928"/>
              <a:ext cx="9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endParaRPr kumimoji="1" lang="zh-CN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568325"/>
            <a:ext cx="165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</a:rPr>
              <a:t>5.</a:t>
            </a:r>
            <a:r>
              <a:rPr lang="zh-CN" altLang="en-US" sz="2400">
                <a:solidFill>
                  <a:srgbClr val="FF0066"/>
                </a:solidFill>
              </a:rPr>
              <a:t>主谓倒装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1907704" y="3716338"/>
            <a:ext cx="5545137" cy="2062103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</a:rPr>
              <a:t>甚矣，汝之不惠！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</a:rPr>
              <a:t>安在，公子能急人之困</a:t>
            </a:r>
            <a:r>
              <a:rPr lang="zh-CN" altLang="en-US" sz="3200" b="1" dirty="0" smtClean="0">
                <a:solidFill>
                  <a:srgbClr val="FFFF00"/>
                </a:solidFill>
              </a:rPr>
              <a:t>！</a:t>
            </a:r>
            <a:endParaRPr lang="en-US" altLang="zh-CN" sz="3200" b="1" dirty="0" smtClean="0">
              <a:solidFill>
                <a:srgbClr val="FFFF00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 sz="3200" b="1" dirty="0">
              <a:solidFill>
                <a:srgbClr val="FFFF00"/>
              </a:solidFill>
            </a:endParaRP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918286" y="3197226"/>
            <a:ext cx="719138" cy="519112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66FF"/>
                </a:solidFill>
              </a:rPr>
              <a:t>例：</a:t>
            </a:r>
          </a:p>
        </p:txBody>
      </p:sp>
      <p:sp>
        <p:nvSpPr>
          <p:cNvPr id="11" name="矩形 10"/>
          <p:cNvSpPr/>
          <p:nvPr/>
        </p:nvSpPr>
        <p:spPr>
          <a:xfrm>
            <a:off x="1907704" y="5085184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 smtClean="0">
                <a:solidFill>
                  <a:srgbClr val="FFFF00"/>
                </a:solidFill>
                <a:latin typeface="方正超粗黑简体" pitchFamily="2" charset="-122"/>
                <a:ea typeface="方正超粗黑简体" pitchFamily="2" charset="-122"/>
              </a:rPr>
              <a:t>美哉，少年中国！</a:t>
            </a:r>
            <a:endParaRPr kumimoji="1" lang="zh-CN" altLang="en-US" sz="3200" b="1" dirty="0">
              <a:solidFill>
                <a:srgbClr val="FFFF00"/>
              </a:solidFill>
              <a:latin typeface="方正超粗黑简体" pitchFamily="2" charset="-122"/>
              <a:ea typeface="方正超粗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339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nimBg="1"/>
      <p:bldP spid="58376" grpId="0" animBg="1"/>
      <p:bldP spid="5837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260350"/>
            <a:ext cx="1403350" cy="1079500"/>
            <a:chOff x="2472" y="2784"/>
            <a:chExt cx="816" cy="624"/>
          </a:xfrm>
        </p:grpSpPr>
        <p:sp>
          <p:nvSpPr>
            <p:cNvPr id="20491" name="Oval 11" descr="1-2"/>
            <p:cNvSpPr>
              <a:spLocks noChangeArrowheads="1"/>
            </p:cNvSpPr>
            <p:nvPr/>
          </p:nvSpPr>
          <p:spPr bwMode="auto">
            <a:xfrm>
              <a:off x="2472" y="2784"/>
              <a:ext cx="816" cy="624"/>
            </a:xfrm>
            <a:prstGeom prst="ellipse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2472" y="2928"/>
              <a:ext cx="95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endParaRPr kumimoji="1" lang="zh-CN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0" y="549275"/>
            <a:ext cx="1476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</a:rPr>
              <a:t>6.</a:t>
            </a:r>
            <a:r>
              <a:rPr lang="zh-CN" altLang="en-US" sz="2000" b="1">
                <a:solidFill>
                  <a:srgbClr val="FF0000"/>
                </a:solidFill>
              </a:rPr>
              <a:t>定语后置</a:t>
            </a:r>
          </a:p>
        </p:txBody>
      </p:sp>
      <p:sp>
        <p:nvSpPr>
          <p:cNvPr id="5940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1625" y="1600200"/>
            <a:ext cx="8540750" cy="2189163"/>
          </a:xfrm>
          <a:solidFill>
            <a:srgbClr val="CCFFFF"/>
          </a:solidFill>
          <a:ln/>
        </p:spPr>
        <p:txBody>
          <a:bodyPr/>
          <a:lstStyle/>
          <a:p>
            <a:r>
              <a:rPr lang="en-US" altLang="zh-CN"/>
              <a:t>        </a:t>
            </a:r>
            <a:r>
              <a:rPr lang="zh-CN" altLang="en-US" b="1">
                <a:solidFill>
                  <a:srgbClr val="FF0000"/>
                </a:solidFill>
              </a:rPr>
              <a:t>定语是修饰或限制名词的，一般放在中心词之前。在现代汉语和古汉语中，都有“定语放在中心词之后”的情况。古代定语后置有以下几种格式：</a:t>
            </a:r>
          </a:p>
        </p:txBody>
      </p:sp>
      <p:pic>
        <p:nvPicPr>
          <p:cNvPr id="59401" name="Picture 17" descr="main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53" b="16911"/>
          <a:stretch>
            <a:fillRect/>
          </a:stretch>
        </p:blipFill>
        <p:spPr bwMode="auto">
          <a:xfrm>
            <a:off x="457200" y="4292600"/>
            <a:ext cx="86868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46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0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187624" y="1484784"/>
            <a:ext cx="7772400" cy="1612900"/>
          </a:xfrm>
          <a:solidFill>
            <a:srgbClr val="00FF00"/>
          </a:solidFill>
        </p:spPr>
        <p:txBody>
          <a:bodyPr>
            <a:normAutofit/>
          </a:bodyPr>
          <a:lstStyle/>
          <a:p>
            <a:pPr>
              <a:buFont typeface="Wingdings 2" pitchFamily="18" charset="2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（一）、 定语放在中心词之后，用“者”</a:t>
            </a:r>
            <a:r>
              <a:rPr lang="zh-CN" altLang="en-US" b="1" dirty="0" smtClean="0">
                <a:solidFill>
                  <a:srgbClr val="FF0000"/>
                </a:solidFill>
              </a:rPr>
              <a:t>煞尾</a:t>
            </a:r>
            <a:r>
              <a:rPr lang="zh-CN" altLang="en-US" b="1" dirty="0">
                <a:solidFill>
                  <a:srgbClr val="FF0000"/>
                </a:solidFill>
              </a:rPr>
              <a:t>，构成“中心词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zh-CN" altLang="en-US" b="1" dirty="0">
                <a:solidFill>
                  <a:srgbClr val="FF0000"/>
                </a:solidFill>
              </a:rPr>
              <a:t>定语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zh-CN" altLang="en-US" b="1" dirty="0">
                <a:solidFill>
                  <a:srgbClr val="FF0000"/>
                </a:solidFill>
              </a:rPr>
              <a:t>者”的格式。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669925" y="3676650"/>
            <a:ext cx="8139113" cy="15541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例：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、太子及宾客知其事者皆白衣冠送之。</a:t>
            </a:r>
          </a:p>
          <a:p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      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、计未定，求人可使报秦者，未得。</a:t>
            </a:r>
          </a:p>
          <a:p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      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、人马烧溺死者甚众。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260350"/>
            <a:ext cx="1692275" cy="1079500"/>
            <a:chOff x="2472" y="2784"/>
            <a:chExt cx="816" cy="624"/>
          </a:xfrm>
        </p:grpSpPr>
        <p:sp>
          <p:nvSpPr>
            <p:cNvPr id="20491" name="Oval 11" descr="1-2"/>
            <p:cNvSpPr>
              <a:spLocks noChangeArrowheads="1"/>
            </p:cNvSpPr>
            <p:nvPr/>
          </p:nvSpPr>
          <p:spPr bwMode="auto">
            <a:xfrm>
              <a:off x="2472" y="2784"/>
              <a:ext cx="816" cy="624"/>
            </a:xfrm>
            <a:prstGeom prst="ellipse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2472" y="2928"/>
              <a:ext cx="8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endParaRPr kumimoji="1" lang="zh-CN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0" y="620713"/>
            <a:ext cx="1476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6.</a:t>
            </a:r>
            <a:r>
              <a:rPr lang="zh-CN" altLang="en-US" b="1">
                <a:solidFill>
                  <a:srgbClr val="FF0000"/>
                </a:solidFill>
              </a:rPr>
              <a:t>定语后置</a:t>
            </a:r>
          </a:p>
        </p:txBody>
      </p:sp>
    </p:spTree>
    <p:extLst>
      <p:ext uri="{BB962C8B-B14F-4D97-AF65-F5344CB8AC3E}">
        <p14:creationId xmlns:p14="http://schemas.microsoft.com/office/powerpoint/2010/main" val="429160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nimBg="1"/>
      <p:bldP spid="62468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371600"/>
            <a:ext cx="9144000" cy="1912938"/>
          </a:xfrm>
          <a:solidFill>
            <a:srgbClr val="00FF00"/>
          </a:solidFill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zh-CN" altLang="en-US" b="1">
                <a:solidFill>
                  <a:srgbClr val="FF0000"/>
                </a:solidFill>
              </a:rPr>
              <a:t>二）、在中心词和后置定语之间加上“之”，再用“者”煞尾，构成“中心词</a:t>
            </a:r>
            <a:r>
              <a:rPr lang="en-US" altLang="zh-CN" b="1">
                <a:solidFill>
                  <a:srgbClr val="FF0000"/>
                </a:solidFill>
              </a:rPr>
              <a:t>+ </a:t>
            </a:r>
            <a:r>
              <a:rPr lang="zh-CN" altLang="en-US" b="1">
                <a:solidFill>
                  <a:srgbClr val="FF0000"/>
                </a:solidFill>
              </a:rPr>
              <a:t>之</a:t>
            </a:r>
            <a:r>
              <a:rPr lang="en-US" altLang="zh-CN" b="1">
                <a:solidFill>
                  <a:srgbClr val="FF0000"/>
                </a:solidFill>
              </a:rPr>
              <a:t>+ </a:t>
            </a:r>
            <a:r>
              <a:rPr lang="zh-CN" altLang="en-US" b="1">
                <a:solidFill>
                  <a:srgbClr val="FF0000"/>
                </a:solidFill>
              </a:rPr>
              <a:t>定 语</a:t>
            </a:r>
            <a:r>
              <a:rPr lang="en-US" altLang="zh-CN" b="1">
                <a:solidFill>
                  <a:srgbClr val="FF0000"/>
                </a:solidFill>
              </a:rPr>
              <a:t>+</a:t>
            </a:r>
            <a:r>
              <a:rPr lang="zh-CN" altLang="en-US" b="1">
                <a:solidFill>
                  <a:srgbClr val="FF0000"/>
                </a:solidFill>
              </a:rPr>
              <a:t>者”的格式。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0" y="3933825"/>
            <a:ext cx="8893175" cy="186055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例：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石之铿然有声者，所在皆是也。</a:t>
            </a:r>
          </a:p>
          <a:p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           牡丹，花之富贵者也。</a:t>
            </a:r>
          </a:p>
          <a:p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           马之千里者，一食或尽粟一石。</a:t>
            </a:r>
          </a:p>
          <a:p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        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1547813" cy="1079500"/>
            <a:chOff x="2472" y="2784"/>
            <a:chExt cx="816" cy="624"/>
          </a:xfrm>
        </p:grpSpPr>
        <p:sp>
          <p:nvSpPr>
            <p:cNvPr id="20491" name="Oval 11" descr="1-2"/>
            <p:cNvSpPr>
              <a:spLocks noChangeArrowheads="1"/>
            </p:cNvSpPr>
            <p:nvPr/>
          </p:nvSpPr>
          <p:spPr bwMode="auto">
            <a:xfrm>
              <a:off x="2472" y="2784"/>
              <a:ext cx="816" cy="624"/>
            </a:xfrm>
            <a:prstGeom prst="ellipse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2472" y="2928"/>
              <a:ext cx="95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endParaRPr kumimoji="1" lang="zh-CN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0" y="333375"/>
            <a:ext cx="140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6.</a:t>
            </a:r>
            <a:r>
              <a:rPr lang="zh-CN" altLang="en-US" b="1">
                <a:solidFill>
                  <a:srgbClr val="FF0000"/>
                </a:solidFill>
              </a:rPr>
              <a:t>定语后置</a:t>
            </a:r>
          </a:p>
        </p:txBody>
      </p:sp>
    </p:spTree>
    <p:extLst>
      <p:ext uri="{BB962C8B-B14F-4D97-AF65-F5344CB8AC3E}">
        <p14:creationId xmlns:p14="http://schemas.microsoft.com/office/powerpoint/2010/main" val="349646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634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nimBg="1"/>
      <p:bldP spid="63492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1143000"/>
            <a:ext cx="8686800" cy="1828800"/>
          </a:xfrm>
          <a:solidFill>
            <a:srgbClr val="00FF00"/>
          </a:solidFill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（三）、在中心词和后置定语之间加上“之”，使定语位置更加突出，构成“中心词</a:t>
            </a:r>
            <a:r>
              <a:rPr lang="en-US" altLang="zh-CN" b="1">
                <a:solidFill>
                  <a:srgbClr val="FF0000"/>
                </a:solidFill>
              </a:rPr>
              <a:t>+</a:t>
            </a:r>
            <a:r>
              <a:rPr lang="zh-CN" altLang="en-US" b="1">
                <a:solidFill>
                  <a:srgbClr val="FF0000"/>
                </a:solidFill>
              </a:rPr>
              <a:t>之</a:t>
            </a:r>
            <a:r>
              <a:rPr lang="en-US" altLang="zh-CN" b="1">
                <a:solidFill>
                  <a:srgbClr val="FF0000"/>
                </a:solidFill>
              </a:rPr>
              <a:t>+</a:t>
            </a:r>
            <a:r>
              <a:rPr lang="zh-CN" altLang="en-US" b="1">
                <a:solidFill>
                  <a:srgbClr val="FF0000"/>
                </a:solidFill>
              </a:rPr>
              <a:t>定语”的格式。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28600" y="3200400"/>
            <a:ext cx="8915400" cy="25288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例：</a:t>
            </a:r>
          </a:p>
          <a:p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       蚓无爪牙之利，筋骨之强。（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《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劝学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》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）</a:t>
            </a:r>
          </a:p>
          <a:p>
            <a:pPr algn="r"/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       居庙堂之高则忧其民，处江湖之远则忧其君。               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《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岳阳楼记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》</a:t>
            </a:r>
          </a:p>
          <a:p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       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带长铗之陆离兮，冠切云之崔巍。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《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涉江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》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188913"/>
            <a:ext cx="1619250" cy="1079500"/>
            <a:chOff x="2472" y="2784"/>
            <a:chExt cx="816" cy="624"/>
          </a:xfrm>
        </p:grpSpPr>
        <p:sp>
          <p:nvSpPr>
            <p:cNvPr id="20491" name="Oval 11" descr="1-2"/>
            <p:cNvSpPr>
              <a:spLocks noChangeArrowheads="1"/>
            </p:cNvSpPr>
            <p:nvPr/>
          </p:nvSpPr>
          <p:spPr bwMode="auto">
            <a:xfrm>
              <a:off x="2472" y="2784"/>
              <a:ext cx="816" cy="624"/>
            </a:xfrm>
            <a:prstGeom prst="ellipse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2472" y="2928"/>
              <a:ext cx="9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endParaRPr kumimoji="1" lang="zh-CN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0" y="549275"/>
            <a:ext cx="140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6.</a:t>
            </a:r>
            <a:r>
              <a:rPr lang="zh-CN" altLang="en-US" b="1">
                <a:solidFill>
                  <a:srgbClr val="FF0000"/>
                </a:solidFill>
              </a:rPr>
              <a:t>定语后置</a:t>
            </a:r>
          </a:p>
        </p:txBody>
      </p:sp>
    </p:spTree>
    <p:extLst>
      <p:ext uri="{BB962C8B-B14F-4D97-AF65-F5344CB8AC3E}">
        <p14:creationId xmlns:p14="http://schemas.microsoft.com/office/powerpoint/2010/main" val="302889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nimBg="1"/>
      <p:bldP spid="64516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333375"/>
            <a:ext cx="1763713" cy="935038"/>
            <a:chOff x="2472" y="2784"/>
            <a:chExt cx="816" cy="624"/>
          </a:xfrm>
        </p:grpSpPr>
        <p:sp>
          <p:nvSpPr>
            <p:cNvPr id="20491" name="Oval 11" descr="1-2"/>
            <p:cNvSpPr>
              <a:spLocks noChangeArrowheads="1"/>
            </p:cNvSpPr>
            <p:nvPr/>
          </p:nvSpPr>
          <p:spPr bwMode="auto">
            <a:xfrm>
              <a:off x="2472" y="2784"/>
              <a:ext cx="816" cy="624"/>
            </a:xfrm>
            <a:prstGeom prst="ellipse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2472" y="2928"/>
              <a:ext cx="85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endParaRPr kumimoji="1" lang="zh-CN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0" y="549275"/>
            <a:ext cx="1547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7</a:t>
            </a:r>
            <a:r>
              <a:rPr lang="zh-CN" altLang="en-US" b="1">
                <a:solidFill>
                  <a:srgbClr val="FF0000"/>
                </a:solidFill>
              </a:rPr>
              <a:t>、状语后置</a:t>
            </a:r>
          </a:p>
        </p:txBody>
      </p:sp>
      <p:sp>
        <p:nvSpPr>
          <p:cNvPr id="665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79388" y="2565400"/>
            <a:ext cx="8964612" cy="1873250"/>
          </a:xfrm>
          <a:solidFill>
            <a:srgbClr val="00FF00"/>
          </a:solidFill>
          <a:ln/>
        </p:spPr>
        <p:txBody>
          <a:bodyPr>
            <a:normAutofit fontScale="92500" lnSpcReduction="10000"/>
          </a:bodyPr>
          <a:lstStyle/>
          <a:p>
            <a:pPr lvl="1">
              <a:buFont typeface="Wingdings" pitchFamily="2" charset="2"/>
              <a:buNone/>
            </a:pPr>
            <a:r>
              <a:rPr lang="zh-CN" altLang="en-US" b="1">
                <a:solidFill>
                  <a:srgbClr val="0066FF"/>
                </a:solidFill>
              </a:rPr>
              <a:t>例：</a:t>
            </a:r>
            <a:r>
              <a:rPr lang="en-US" altLang="zh-CN" b="1">
                <a:solidFill>
                  <a:srgbClr val="0066FF"/>
                </a:solidFill>
              </a:rPr>
              <a:t>1</a:t>
            </a:r>
            <a:r>
              <a:rPr lang="zh-CN" altLang="en-US" b="1">
                <a:solidFill>
                  <a:srgbClr val="0066FF"/>
                </a:solidFill>
              </a:rPr>
              <a:t>、事急矣，请奉命求救于孙将军。</a:t>
            </a:r>
            <a:r>
              <a:rPr lang="en-US" altLang="zh-CN" b="1">
                <a:solidFill>
                  <a:srgbClr val="0066FF"/>
                </a:solidFill>
              </a:rPr>
              <a:t>《</a:t>
            </a:r>
            <a:r>
              <a:rPr lang="zh-CN" altLang="en-US" b="1">
                <a:solidFill>
                  <a:srgbClr val="0066FF"/>
                </a:solidFill>
              </a:rPr>
              <a:t>赤壁之战</a:t>
            </a:r>
            <a:r>
              <a:rPr lang="en-US" altLang="zh-CN" b="1">
                <a:solidFill>
                  <a:srgbClr val="0066FF"/>
                </a:solidFill>
              </a:rPr>
              <a:t>》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>
                <a:solidFill>
                  <a:srgbClr val="0066FF"/>
                </a:solidFill>
              </a:rPr>
              <a:t>        2</a:t>
            </a:r>
            <a:r>
              <a:rPr lang="zh-CN" altLang="en-US" b="1">
                <a:solidFill>
                  <a:srgbClr val="0066FF"/>
                </a:solidFill>
              </a:rPr>
              <a:t>、公与之乘，战于长勺。</a:t>
            </a:r>
            <a:r>
              <a:rPr lang="en-US" altLang="zh-CN" b="1">
                <a:solidFill>
                  <a:srgbClr val="0066FF"/>
                </a:solidFill>
              </a:rPr>
              <a:t>《</a:t>
            </a:r>
            <a:r>
              <a:rPr lang="zh-CN" altLang="en-US" b="1">
                <a:solidFill>
                  <a:srgbClr val="0066FF"/>
                </a:solidFill>
              </a:rPr>
              <a:t>曹刿论战</a:t>
            </a:r>
            <a:r>
              <a:rPr lang="en-US" altLang="zh-CN" b="1">
                <a:solidFill>
                  <a:srgbClr val="0066FF"/>
                </a:solidFill>
              </a:rPr>
              <a:t>》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>
                <a:solidFill>
                  <a:srgbClr val="0066FF"/>
                </a:solidFill>
              </a:rPr>
              <a:t>        3</a:t>
            </a:r>
            <a:r>
              <a:rPr lang="zh-CN" altLang="en-US" b="1">
                <a:solidFill>
                  <a:srgbClr val="0066FF"/>
                </a:solidFill>
              </a:rPr>
              <a:t>、使负栋之柱，多于南亩之农夫。</a:t>
            </a:r>
            <a:r>
              <a:rPr lang="en-US" altLang="zh-CN" b="1">
                <a:solidFill>
                  <a:srgbClr val="0066FF"/>
                </a:solidFill>
              </a:rPr>
              <a:t>《</a:t>
            </a:r>
            <a:r>
              <a:rPr lang="zh-CN" altLang="en-US" b="1">
                <a:solidFill>
                  <a:srgbClr val="0066FF"/>
                </a:solidFill>
              </a:rPr>
              <a:t>阿房宫赋</a:t>
            </a:r>
            <a:r>
              <a:rPr lang="en-US" altLang="zh-CN" b="1">
                <a:solidFill>
                  <a:srgbClr val="0066FF"/>
                </a:solidFill>
              </a:rPr>
              <a:t>》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        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323850" y="4941888"/>
            <a:ext cx="8153400" cy="1066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        </a:t>
            </a:r>
            <a:r>
              <a:rPr kumimoji="1" lang="zh-CN" altLang="en-US" sz="3200" b="1">
                <a:solidFill>
                  <a:srgbClr val="FF3399"/>
                </a:solidFill>
                <a:latin typeface="Times New Roman" pitchFamily="18" charset="0"/>
              </a:rPr>
              <a:t>翻译时，要按现代汉语习惯，把介词结构放在谓语动词或形容词之前作状语。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2051050" y="476250"/>
            <a:ext cx="6697414" cy="156966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（一）、介词结构“于</a:t>
            </a:r>
            <a:r>
              <a:rPr lang="en-US" altLang="zh-CN" sz="3200" b="1" dirty="0">
                <a:solidFill>
                  <a:srgbClr val="FF0000"/>
                </a:solidFill>
              </a:rPr>
              <a:t>……”</a:t>
            </a:r>
            <a:r>
              <a:rPr lang="zh-CN" altLang="en-US" sz="3200" b="1" dirty="0">
                <a:solidFill>
                  <a:srgbClr val="FF0000"/>
                </a:solidFill>
              </a:rPr>
              <a:t>放在谓语动词或形容词之后。</a:t>
            </a:r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682682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5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 animBg="1"/>
      <p:bldP spid="66569" grpId="0" animBg="1" autoUpdateAnimBg="0"/>
      <p:bldP spid="6657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916832"/>
            <a:ext cx="8458200" cy="1944687"/>
          </a:xfrm>
          <a:solidFill>
            <a:srgbClr val="00FF00"/>
          </a:solidFill>
        </p:spPr>
        <p:txBody>
          <a:bodyPr/>
          <a:lstStyle/>
          <a:p>
            <a:r>
              <a:rPr lang="zh-CN" altLang="en-US" b="1" dirty="0">
                <a:solidFill>
                  <a:schemeClr val="tx2"/>
                </a:solidFill>
              </a:rPr>
              <a:t>例：</a:t>
            </a:r>
            <a:r>
              <a:rPr lang="en-US" altLang="zh-CN" b="1" dirty="0">
                <a:solidFill>
                  <a:schemeClr val="tx2"/>
                </a:solidFill>
              </a:rPr>
              <a:t>1</a:t>
            </a:r>
            <a:r>
              <a:rPr lang="zh-CN" altLang="en-US" b="1" dirty="0">
                <a:solidFill>
                  <a:schemeClr val="tx2"/>
                </a:solidFill>
              </a:rPr>
              <a:t>、乃取蒙冲斗舰十艘，载燥荻枯柴，灌油其中，裹以帷幕。</a:t>
            </a:r>
            <a:r>
              <a:rPr lang="en-US" altLang="zh-CN" b="1" dirty="0">
                <a:solidFill>
                  <a:schemeClr val="tx2"/>
                </a:solidFill>
              </a:rPr>
              <a:t>《</a:t>
            </a:r>
            <a:r>
              <a:rPr lang="zh-CN" altLang="en-US" b="1" dirty="0">
                <a:solidFill>
                  <a:schemeClr val="tx2"/>
                </a:solidFill>
              </a:rPr>
              <a:t>赤壁之战</a:t>
            </a:r>
            <a:r>
              <a:rPr lang="en-US" altLang="zh-CN" b="1" dirty="0">
                <a:solidFill>
                  <a:schemeClr val="tx2"/>
                </a:solidFill>
              </a:rPr>
              <a:t>》</a:t>
            </a:r>
          </a:p>
          <a:p>
            <a:r>
              <a:rPr lang="en-US" altLang="zh-CN" b="1" dirty="0">
                <a:solidFill>
                  <a:schemeClr val="tx2"/>
                </a:solidFill>
              </a:rPr>
              <a:t>          2</a:t>
            </a:r>
            <a:r>
              <a:rPr lang="zh-CN" altLang="en-US" b="1" dirty="0">
                <a:solidFill>
                  <a:schemeClr val="tx2"/>
                </a:solidFill>
              </a:rPr>
              <a:t>、何不试之</a:t>
            </a:r>
            <a:r>
              <a:rPr lang="en-US" altLang="zh-CN" b="1" dirty="0">
                <a:solidFill>
                  <a:schemeClr val="tx2"/>
                </a:solidFill>
              </a:rPr>
              <a:t>&lt;</a:t>
            </a:r>
            <a:r>
              <a:rPr lang="zh-CN" altLang="en-US" b="1" dirty="0">
                <a:solidFill>
                  <a:schemeClr val="tx2"/>
                </a:solidFill>
              </a:rPr>
              <a:t>以足</a:t>
            </a:r>
            <a:r>
              <a:rPr lang="en-US" altLang="zh-CN" b="1" dirty="0">
                <a:solidFill>
                  <a:schemeClr val="tx2"/>
                </a:solidFill>
              </a:rPr>
              <a:t>&gt;</a:t>
            </a:r>
            <a:r>
              <a:rPr lang="zh-CN" altLang="en-US" b="1" dirty="0">
                <a:solidFill>
                  <a:schemeClr val="tx2"/>
                </a:solidFill>
              </a:rPr>
              <a:t>？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51520" y="4293096"/>
            <a:ext cx="8683625" cy="206210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           </a:t>
            </a:r>
            <a:r>
              <a:rPr kumimoji="1" lang="zh-CN" altLang="en-US" sz="3200" b="1">
                <a:solidFill>
                  <a:srgbClr val="FF33CC"/>
                </a:solidFill>
                <a:latin typeface="Times New Roman" pitchFamily="18" charset="0"/>
              </a:rPr>
              <a:t>这种用法并不多，多数情况是介词结构“以</a:t>
            </a:r>
            <a:r>
              <a:rPr kumimoji="1" lang="en-US" altLang="zh-CN" sz="3200" b="1">
                <a:solidFill>
                  <a:srgbClr val="FF33CC"/>
                </a:solidFill>
                <a:latin typeface="Times New Roman" pitchFamily="18" charset="0"/>
              </a:rPr>
              <a:t>……”</a:t>
            </a:r>
            <a:r>
              <a:rPr kumimoji="1" lang="zh-CN" altLang="en-US" sz="3200" b="1">
                <a:solidFill>
                  <a:srgbClr val="FF33CC"/>
                </a:solidFill>
                <a:latin typeface="Times New Roman" pitchFamily="18" charset="0"/>
              </a:rPr>
              <a:t>置于动词前，动词后加“之”。所以</a:t>
            </a:r>
          </a:p>
          <a:p>
            <a:r>
              <a:rPr kumimoji="1" lang="zh-CN" altLang="en-US" sz="3200" b="1">
                <a:solidFill>
                  <a:srgbClr val="FF33CC"/>
                </a:solidFill>
                <a:latin typeface="Times New Roman" pitchFamily="18" charset="0"/>
              </a:rPr>
              <a:t>  这两句也可说成“以帷幕裹之”和“以篆文山</a:t>
            </a:r>
          </a:p>
          <a:p>
            <a:r>
              <a:rPr kumimoji="1" lang="zh-CN" altLang="en-US" sz="3200" b="1">
                <a:solidFill>
                  <a:srgbClr val="FF33CC"/>
                </a:solidFill>
                <a:latin typeface="Times New Roman" pitchFamily="18" charset="0"/>
              </a:rPr>
              <a:t> 龟鸟兽之形饰之”。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333375"/>
            <a:ext cx="1763713" cy="935038"/>
            <a:chOff x="2472" y="2784"/>
            <a:chExt cx="816" cy="624"/>
          </a:xfrm>
        </p:grpSpPr>
        <p:sp>
          <p:nvSpPr>
            <p:cNvPr id="20491" name="Oval 11" descr="1-2"/>
            <p:cNvSpPr>
              <a:spLocks noChangeArrowheads="1"/>
            </p:cNvSpPr>
            <p:nvPr/>
          </p:nvSpPr>
          <p:spPr bwMode="auto">
            <a:xfrm>
              <a:off x="2472" y="2784"/>
              <a:ext cx="816" cy="624"/>
            </a:xfrm>
            <a:prstGeom prst="ellipse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2472" y="2928"/>
              <a:ext cx="85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endParaRPr kumimoji="1" lang="zh-CN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0" y="549275"/>
            <a:ext cx="1547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7</a:t>
            </a:r>
            <a:r>
              <a:rPr lang="zh-CN" altLang="en-US" b="1">
                <a:solidFill>
                  <a:srgbClr val="FF0000"/>
                </a:solidFill>
              </a:rPr>
              <a:t>、状语后置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1619250" y="333375"/>
            <a:ext cx="6840538" cy="11906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</a:pPr>
            <a:r>
              <a:rPr lang="zh-CN" altLang="en-US" sz="3600" b="1">
                <a:solidFill>
                  <a:srgbClr val="FF0000"/>
                </a:solidFill>
              </a:rPr>
              <a:t>（二）、介词结构“以</a:t>
            </a:r>
            <a:r>
              <a:rPr lang="en-US" altLang="zh-CN" sz="3600" b="1">
                <a:solidFill>
                  <a:srgbClr val="FF0000"/>
                </a:solidFill>
              </a:rPr>
              <a:t>……”</a:t>
            </a:r>
            <a:r>
              <a:rPr lang="zh-CN" altLang="en-US" sz="3600" b="1">
                <a:solidFill>
                  <a:srgbClr val="FF0000"/>
                </a:solidFill>
              </a:rPr>
              <a:t>，常放在谓语动词或形容词之后。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6975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nimBg="1"/>
      <p:bldP spid="68612" grpId="0" animBg="1" autoUpdateAnimBg="0"/>
      <p:bldP spid="686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9" name="Group 3"/>
          <p:cNvGrpSpPr>
            <a:grpSpLocks/>
          </p:cNvGrpSpPr>
          <p:nvPr/>
        </p:nvGrpSpPr>
        <p:grpSpPr bwMode="auto">
          <a:xfrm>
            <a:off x="1600200" y="1752600"/>
            <a:ext cx="3048000" cy="4648200"/>
            <a:chOff x="1008" y="1104"/>
            <a:chExt cx="1920" cy="2928"/>
          </a:xfrm>
        </p:grpSpPr>
        <p:grpSp>
          <p:nvGrpSpPr>
            <p:cNvPr id="75780" name="Group 4"/>
            <p:cNvGrpSpPr>
              <a:grpSpLocks/>
            </p:cNvGrpSpPr>
            <p:nvPr/>
          </p:nvGrpSpPr>
          <p:grpSpPr bwMode="auto">
            <a:xfrm>
              <a:off x="2256" y="1104"/>
              <a:ext cx="624" cy="144"/>
              <a:chOff x="2256" y="1104"/>
              <a:chExt cx="624" cy="144"/>
            </a:xfrm>
          </p:grpSpPr>
          <p:sp>
            <p:nvSpPr>
              <p:cNvPr id="75781" name="Line 5"/>
              <p:cNvSpPr>
                <a:spLocks noChangeShapeType="1"/>
              </p:cNvSpPr>
              <p:nvPr/>
            </p:nvSpPr>
            <p:spPr bwMode="auto">
              <a:xfrm>
                <a:off x="2448" y="11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82" name="Line 6"/>
              <p:cNvSpPr>
                <a:spLocks noChangeShapeType="1"/>
              </p:cNvSpPr>
              <p:nvPr/>
            </p:nvSpPr>
            <p:spPr bwMode="auto">
              <a:xfrm>
                <a:off x="2640" y="115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83" name="Line 7"/>
              <p:cNvSpPr>
                <a:spLocks noChangeShapeType="1"/>
              </p:cNvSpPr>
              <p:nvPr/>
            </p:nvSpPr>
            <p:spPr bwMode="auto">
              <a:xfrm>
                <a:off x="2256" y="1248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84" name="Line 8"/>
              <p:cNvSpPr>
                <a:spLocks noChangeShapeType="1"/>
              </p:cNvSpPr>
              <p:nvPr/>
            </p:nvSpPr>
            <p:spPr bwMode="auto">
              <a:xfrm flipV="1">
                <a:off x="2256" y="11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5785" name="Line 9"/>
            <p:cNvSpPr>
              <a:spLocks noChangeShapeType="1"/>
            </p:cNvSpPr>
            <p:nvPr/>
          </p:nvSpPr>
          <p:spPr bwMode="auto">
            <a:xfrm>
              <a:off x="1584" y="1584"/>
              <a:ext cx="432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6" name="Line 10"/>
            <p:cNvSpPr>
              <a:spLocks noChangeShapeType="1"/>
            </p:cNvSpPr>
            <p:nvPr/>
          </p:nvSpPr>
          <p:spPr bwMode="auto">
            <a:xfrm>
              <a:off x="1776" y="1584"/>
              <a:ext cx="0" cy="9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7" name="Line 11"/>
            <p:cNvSpPr>
              <a:spLocks noChangeShapeType="1"/>
            </p:cNvSpPr>
            <p:nvPr/>
          </p:nvSpPr>
          <p:spPr bwMode="auto">
            <a:xfrm>
              <a:off x="1392" y="1680"/>
              <a:ext cx="384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8" name="Line 12"/>
            <p:cNvSpPr>
              <a:spLocks noChangeShapeType="1"/>
            </p:cNvSpPr>
            <p:nvPr/>
          </p:nvSpPr>
          <p:spPr bwMode="auto">
            <a:xfrm flipV="1">
              <a:off x="1392" y="1536"/>
              <a:ext cx="0" cy="14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9" name="Line 13"/>
            <p:cNvSpPr>
              <a:spLocks noChangeShapeType="1"/>
            </p:cNvSpPr>
            <p:nvPr/>
          </p:nvSpPr>
          <p:spPr bwMode="auto">
            <a:xfrm>
              <a:off x="2400" y="2064"/>
              <a:ext cx="528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0" name="Line 14"/>
            <p:cNvSpPr>
              <a:spLocks noChangeShapeType="1"/>
            </p:cNvSpPr>
            <p:nvPr/>
          </p:nvSpPr>
          <p:spPr bwMode="auto">
            <a:xfrm>
              <a:off x="2688" y="2064"/>
              <a:ext cx="0" cy="9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1" name="Line 15"/>
            <p:cNvSpPr>
              <a:spLocks noChangeShapeType="1"/>
            </p:cNvSpPr>
            <p:nvPr/>
          </p:nvSpPr>
          <p:spPr bwMode="auto">
            <a:xfrm>
              <a:off x="1008" y="2160"/>
              <a:ext cx="1680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2" name="Line 16"/>
            <p:cNvSpPr>
              <a:spLocks noChangeShapeType="1"/>
            </p:cNvSpPr>
            <p:nvPr/>
          </p:nvSpPr>
          <p:spPr bwMode="auto">
            <a:xfrm flipV="1">
              <a:off x="1008" y="2016"/>
              <a:ext cx="0" cy="14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3" name="Line 17"/>
            <p:cNvSpPr>
              <a:spLocks noChangeShapeType="1"/>
            </p:cNvSpPr>
            <p:nvPr/>
          </p:nvSpPr>
          <p:spPr bwMode="auto">
            <a:xfrm>
              <a:off x="1392" y="2544"/>
              <a:ext cx="720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4" name="Line 18"/>
            <p:cNvSpPr>
              <a:spLocks noChangeShapeType="1"/>
            </p:cNvSpPr>
            <p:nvPr/>
          </p:nvSpPr>
          <p:spPr bwMode="auto">
            <a:xfrm>
              <a:off x="1776" y="2544"/>
              <a:ext cx="0" cy="9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5" name="Line 19"/>
            <p:cNvSpPr>
              <a:spLocks noChangeShapeType="1"/>
            </p:cNvSpPr>
            <p:nvPr/>
          </p:nvSpPr>
          <p:spPr bwMode="auto">
            <a:xfrm>
              <a:off x="1008" y="2640"/>
              <a:ext cx="768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6" name="Line 20"/>
            <p:cNvSpPr>
              <a:spLocks noChangeShapeType="1"/>
            </p:cNvSpPr>
            <p:nvPr/>
          </p:nvSpPr>
          <p:spPr bwMode="auto">
            <a:xfrm flipV="1">
              <a:off x="1008" y="2496"/>
              <a:ext cx="0" cy="14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7" name="Line 21"/>
            <p:cNvSpPr>
              <a:spLocks noChangeShapeType="1"/>
            </p:cNvSpPr>
            <p:nvPr/>
          </p:nvSpPr>
          <p:spPr bwMode="auto">
            <a:xfrm>
              <a:off x="1440" y="2976"/>
              <a:ext cx="960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8" name="Line 22"/>
            <p:cNvSpPr>
              <a:spLocks noChangeShapeType="1"/>
            </p:cNvSpPr>
            <p:nvPr/>
          </p:nvSpPr>
          <p:spPr bwMode="auto">
            <a:xfrm>
              <a:off x="1872" y="2976"/>
              <a:ext cx="0" cy="9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9" name="Line 23"/>
            <p:cNvSpPr>
              <a:spLocks noChangeShapeType="1"/>
            </p:cNvSpPr>
            <p:nvPr/>
          </p:nvSpPr>
          <p:spPr bwMode="auto">
            <a:xfrm>
              <a:off x="1008" y="3072"/>
              <a:ext cx="864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0" name="Line 24"/>
            <p:cNvSpPr>
              <a:spLocks noChangeShapeType="1"/>
            </p:cNvSpPr>
            <p:nvPr/>
          </p:nvSpPr>
          <p:spPr bwMode="auto">
            <a:xfrm flipV="1">
              <a:off x="1008" y="2928"/>
              <a:ext cx="0" cy="14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1" name="Line 25"/>
            <p:cNvSpPr>
              <a:spLocks noChangeShapeType="1"/>
            </p:cNvSpPr>
            <p:nvPr/>
          </p:nvSpPr>
          <p:spPr bwMode="auto">
            <a:xfrm>
              <a:off x="2016" y="3456"/>
              <a:ext cx="480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2" name="Line 26"/>
            <p:cNvSpPr>
              <a:spLocks noChangeShapeType="1"/>
            </p:cNvSpPr>
            <p:nvPr/>
          </p:nvSpPr>
          <p:spPr bwMode="auto">
            <a:xfrm>
              <a:off x="2256" y="3456"/>
              <a:ext cx="0" cy="9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3" name="Line 27"/>
            <p:cNvSpPr>
              <a:spLocks noChangeShapeType="1"/>
            </p:cNvSpPr>
            <p:nvPr/>
          </p:nvSpPr>
          <p:spPr bwMode="auto">
            <a:xfrm>
              <a:off x="1584" y="3552"/>
              <a:ext cx="672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4" name="Line 28"/>
            <p:cNvSpPr>
              <a:spLocks noChangeShapeType="1"/>
            </p:cNvSpPr>
            <p:nvPr/>
          </p:nvSpPr>
          <p:spPr bwMode="auto">
            <a:xfrm flipV="1">
              <a:off x="1584" y="3408"/>
              <a:ext cx="0" cy="14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5" name="Line 29"/>
            <p:cNvSpPr>
              <a:spLocks noChangeShapeType="1"/>
            </p:cNvSpPr>
            <p:nvPr/>
          </p:nvSpPr>
          <p:spPr bwMode="auto">
            <a:xfrm>
              <a:off x="1488" y="3936"/>
              <a:ext cx="432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6" name="Line 30"/>
            <p:cNvSpPr>
              <a:spLocks noChangeShapeType="1"/>
            </p:cNvSpPr>
            <p:nvPr/>
          </p:nvSpPr>
          <p:spPr bwMode="auto">
            <a:xfrm>
              <a:off x="1680" y="3936"/>
              <a:ext cx="0" cy="9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7" name="Line 31"/>
            <p:cNvSpPr>
              <a:spLocks noChangeShapeType="1"/>
            </p:cNvSpPr>
            <p:nvPr/>
          </p:nvSpPr>
          <p:spPr bwMode="auto">
            <a:xfrm>
              <a:off x="1200" y="4032"/>
              <a:ext cx="480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8" name="Line 32"/>
            <p:cNvSpPr>
              <a:spLocks noChangeShapeType="1"/>
            </p:cNvSpPr>
            <p:nvPr/>
          </p:nvSpPr>
          <p:spPr bwMode="auto">
            <a:xfrm flipV="1">
              <a:off x="1200" y="3888"/>
              <a:ext cx="0" cy="14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809" name="Rectangle 33"/>
          <p:cNvSpPr>
            <a:spLocks noChangeArrowheads="1"/>
          </p:cNvSpPr>
          <p:nvPr/>
        </p:nvSpPr>
        <p:spPr bwMode="auto">
          <a:xfrm>
            <a:off x="1066800" y="381000"/>
            <a:ext cx="9144000" cy="617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</a:rPr>
              <a:t>请辨析下列句式。</a:t>
            </a:r>
          </a:p>
          <a:p>
            <a:pPr algn="just"/>
            <a:endParaRPr kumimoji="1" lang="zh-CN" altLang="en-US" sz="3200" b="1">
              <a:latin typeface="Times New Roman" pitchFamily="18" charset="0"/>
            </a:endParaRPr>
          </a:p>
          <a:p>
            <a:pPr algn="just" eaLnBrk="0" hangingPunct="0"/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、孔子曰：“苛政猛于虎。”</a:t>
            </a:r>
          </a:p>
          <a:p>
            <a:pPr algn="just" eaLnBrk="0" hangingPunct="0"/>
            <a:endParaRPr kumimoji="1" lang="zh-CN" altLang="en-US" sz="2400" b="1">
              <a:latin typeface="Times New Roman" pitchFamily="18" charset="0"/>
            </a:endParaRPr>
          </a:p>
          <a:p>
            <a:pPr algn="just" eaLnBrk="0" hangingPunct="0"/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、吾尝疑乎是</a:t>
            </a:r>
          </a:p>
          <a:p>
            <a:pPr algn="just" eaLnBrk="0" hangingPunct="0"/>
            <a:endParaRPr kumimoji="1" lang="zh-CN" altLang="en-US" sz="2400" b="1">
              <a:latin typeface="Times New Roman" pitchFamily="18" charset="0"/>
            </a:endParaRPr>
          </a:p>
          <a:p>
            <a:pPr algn="just" eaLnBrk="0" hangingPunct="0"/>
            <a:r>
              <a:rPr kumimoji="1" lang="en-US" altLang="zh-CN" sz="2400" b="1">
                <a:latin typeface="Times New Roman" pitchFamily="18" charset="0"/>
              </a:rPr>
              <a:t>3</a:t>
            </a:r>
            <a:r>
              <a:rPr kumimoji="1" lang="zh-CN" altLang="en-US" sz="2400" b="1">
                <a:latin typeface="Times New Roman" pitchFamily="18" charset="0"/>
              </a:rPr>
              <a:t>、刻唐贤今人诗赋于其上</a:t>
            </a:r>
          </a:p>
          <a:p>
            <a:pPr algn="just" eaLnBrk="0" hangingPunct="0"/>
            <a:endParaRPr kumimoji="1" lang="zh-CN" altLang="en-US" sz="2400" b="1">
              <a:latin typeface="Times New Roman" pitchFamily="18" charset="0"/>
            </a:endParaRPr>
          </a:p>
          <a:p>
            <a:pPr algn="just" eaLnBrk="0" hangingPunct="0"/>
            <a:r>
              <a:rPr kumimoji="1" lang="en-US" altLang="zh-CN" sz="2400" b="1">
                <a:latin typeface="Times New Roman" pitchFamily="18" charset="0"/>
              </a:rPr>
              <a:t>4</a:t>
            </a:r>
            <a:r>
              <a:rPr kumimoji="1" lang="zh-CN" altLang="en-US" sz="2400" b="1">
                <a:latin typeface="Times New Roman" pitchFamily="18" charset="0"/>
              </a:rPr>
              <a:t>、杀人以梃与刃，有以异乎</a:t>
            </a:r>
          </a:p>
          <a:p>
            <a:pPr algn="just" eaLnBrk="0" hangingPunct="0"/>
            <a:endParaRPr kumimoji="1" lang="zh-CN" altLang="en-US" sz="2400" b="1">
              <a:latin typeface="Times New Roman" pitchFamily="18" charset="0"/>
            </a:endParaRPr>
          </a:p>
          <a:p>
            <a:pPr algn="just" eaLnBrk="0" hangingPunct="0"/>
            <a:r>
              <a:rPr kumimoji="1" lang="en-US" altLang="zh-CN" sz="2400" b="1">
                <a:latin typeface="Times New Roman" pitchFamily="18" charset="0"/>
              </a:rPr>
              <a:t>5</a:t>
            </a:r>
            <a:r>
              <a:rPr kumimoji="1" lang="zh-CN" altLang="en-US" sz="2400" b="1">
                <a:latin typeface="Times New Roman" pitchFamily="18" charset="0"/>
              </a:rPr>
              <a:t>、咨臣以当世之事</a:t>
            </a:r>
          </a:p>
          <a:p>
            <a:pPr algn="just" eaLnBrk="0" hangingPunct="0"/>
            <a:endParaRPr kumimoji="1" lang="zh-CN" altLang="en-US" sz="2400" b="1">
              <a:latin typeface="Times New Roman" pitchFamily="18" charset="0"/>
            </a:endParaRPr>
          </a:p>
          <a:p>
            <a:pPr algn="just" eaLnBrk="0" hangingPunct="0"/>
            <a:r>
              <a:rPr kumimoji="1" lang="en-US" altLang="zh-CN" sz="2400" b="1">
                <a:latin typeface="Times New Roman" pitchFamily="18" charset="0"/>
              </a:rPr>
              <a:t>6</a:t>
            </a:r>
            <a:r>
              <a:rPr kumimoji="1" lang="zh-CN" altLang="en-US" sz="2400" b="1">
                <a:latin typeface="Times New Roman" pitchFamily="18" charset="0"/>
              </a:rPr>
              <a:t>、故临崩寄臣以大事也</a:t>
            </a:r>
          </a:p>
          <a:p>
            <a:pPr algn="just" eaLnBrk="0" hangingPunct="0"/>
            <a:endParaRPr kumimoji="1" lang="zh-CN" altLang="en-US" sz="2400" b="1">
              <a:latin typeface="Times New Roman" pitchFamily="18" charset="0"/>
            </a:endParaRPr>
          </a:p>
          <a:p>
            <a:pPr algn="just" eaLnBrk="0" hangingPunct="0"/>
            <a:r>
              <a:rPr kumimoji="1" lang="en-US" altLang="zh-CN" sz="2400" b="1">
                <a:latin typeface="Times New Roman" pitchFamily="18" charset="0"/>
              </a:rPr>
              <a:t>7</a:t>
            </a:r>
            <a:r>
              <a:rPr kumimoji="1" lang="zh-CN" altLang="en-US" sz="2400" b="1">
                <a:latin typeface="Times New Roman" pitchFamily="18" charset="0"/>
              </a:rPr>
              <a:t>、尝射于家圃</a:t>
            </a:r>
          </a:p>
          <a:p>
            <a:pPr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018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9" name="Picture 2" descr="in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0" t="41286"/>
          <a:stretch>
            <a:fillRect/>
          </a:stretch>
        </p:blipFill>
        <p:spPr bwMode="auto">
          <a:xfrm>
            <a:off x="0" y="0"/>
            <a:ext cx="914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51520" y="1295400"/>
            <a:ext cx="8640960" cy="43592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4000" b="1" dirty="0">
                <a:latin typeface="Times New Roman" pitchFamily="18" charset="0"/>
                <a:ea typeface="华文新魏" pitchFamily="2" charset="-122"/>
              </a:rPr>
              <a:t>　　用名词或名词性短语表示判断的句子，叫判断句。现代汉语一般是在主语和谓语之间用判断动词“是”来表示判断的。但在古汉语里，“是”多作代词用，很少把它当作判断词用。因此，在绝大多数情况下</a:t>
            </a:r>
            <a:r>
              <a:rPr kumimoji="1" lang="zh-CN" altLang="en-US" sz="40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借助语气词表示判断。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381000"/>
            <a:ext cx="2954338" cy="701675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4000" b="1">
                <a:latin typeface="Times New Roman" pitchFamily="18" charset="0"/>
                <a:ea typeface="黑体" pitchFamily="49" charset="-122"/>
              </a:rPr>
              <a:t>一、判断句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971550" y="5805488"/>
            <a:ext cx="6788150" cy="701675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0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常见的判断句式有以下几种：</a:t>
            </a:r>
          </a:p>
        </p:txBody>
      </p:sp>
    </p:spTree>
    <p:extLst>
      <p:ext uri="{BB962C8B-B14F-4D97-AF65-F5344CB8AC3E}">
        <p14:creationId xmlns:p14="http://schemas.microsoft.com/office/powerpoint/2010/main" val="67878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 autoUpdateAnimBg="0"/>
      <p:bldP spid="21507" grpId="0" animBg="1" autoUpdateAnimBg="0"/>
      <p:bldP spid="21508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176213"/>
            <a:ext cx="9144000" cy="588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619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4000" b="1" dirty="0">
                <a:solidFill>
                  <a:srgbClr val="FF3300"/>
                </a:solidFill>
                <a:latin typeface="华文行楷" pitchFamily="2" charset="-122"/>
                <a:ea typeface="华文行楷" pitchFamily="2" charset="-122"/>
              </a:rPr>
              <a:t>小结：</a:t>
            </a:r>
          </a:p>
          <a:p>
            <a:pPr algn="just"/>
            <a:endParaRPr kumimoji="1" lang="zh-CN" altLang="en-US" sz="3200" b="1" dirty="0">
              <a:latin typeface="华文行楷" pitchFamily="2" charset="-122"/>
              <a:ea typeface="华文行楷" pitchFamily="2" charset="-122"/>
            </a:endParaRPr>
          </a:p>
          <a:p>
            <a:pPr algn="just" eaLnBrk="0" hangingPunct="0"/>
            <a:r>
              <a:rPr kumimoji="1" lang="zh-CN" altLang="en-US" sz="3600" b="1" dirty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r>
              <a:rPr kumimoji="1" lang="zh-CN" altLang="en-US" sz="3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有</a:t>
            </a:r>
            <a:r>
              <a:rPr kumimoji="1" lang="zh-CN" altLang="en-US" sz="36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文言特殊句式的句子译成现代文时要注意：</a:t>
            </a:r>
          </a:p>
          <a:p>
            <a:pPr algn="just" eaLnBrk="0" hangingPunct="0"/>
            <a:r>
              <a:rPr kumimoji="1" lang="zh-CN" altLang="en-US" sz="36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   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第一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条</a:t>
            </a:r>
            <a:r>
              <a:rPr kumimoji="1" lang="zh-CN" altLang="en-US" sz="36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：</a:t>
            </a:r>
            <a:r>
              <a:rPr kumimoji="1"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辨明句式类型并还原成</a:t>
            </a:r>
            <a:r>
              <a:rPr kumimoji="1" lang="zh-CN" altLang="en-US" sz="32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现代汉语</a:t>
            </a:r>
            <a:endParaRPr kumimoji="1" lang="en-US" altLang="zh-CN" sz="3200" b="1" dirty="0" smtClean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  <a:p>
            <a:pPr algn="just" eaLnBrk="0" hangingPunct="0"/>
            <a:r>
              <a:rPr kumimoji="1" lang="en-US" altLang="zh-C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 </a:t>
            </a:r>
            <a:r>
              <a:rPr kumimoji="1" lang="en-US" altLang="zh-CN" sz="32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          </a:t>
            </a:r>
            <a:r>
              <a:rPr kumimoji="1" lang="zh-CN" altLang="en-US" sz="32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的</a:t>
            </a:r>
            <a:r>
              <a:rPr kumimoji="1"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常用句式。</a:t>
            </a:r>
          </a:p>
          <a:p>
            <a:pPr algn="just" eaLnBrk="0" hangingPunct="0"/>
            <a:r>
              <a:rPr kumimoji="1" lang="zh-CN" altLang="en-US" sz="36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   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第二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条</a:t>
            </a:r>
            <a:r>
              <a:rPr kumimoji="1" lang="en-US" altLang="zh-CN" sz="36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:</a:t>
            </a:r>
            <a:r>
              <a:rPr kumimoji="1"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增、删词语（如省略句、判断句）</a:t>
            </a:r>
          </a:p>
          <a:p>
            <a:pPr algn="just" eaLnBrk="0" hangingPunct="0"/>
            <a:endParaRPr kumimoji="1"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  <a:p>
            <a:pPr algn="just" eaLnBrk="0" hangingPunct="0"/>
            <a:r>
              <a:rPr kumimoji="1" lang="zh-CN" altLang="en-US" sz="36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  </a:t>
            </a:r>
            <a:r>
              <a:rPr kumimoji="1" lang="zh-CN" altLang="en-US" sz="3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 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第三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条</a:t>
            </a:r>
            <a:r>
              <a:rPr kumimoji="1" lang="en-US" altLang="zh-CN" sz="36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:</a:t>
            </a:r>
            <a:r>
              <a:rPr kumimoji="1"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调整语序（如主谓倒装句、宾语前</a:t>
            </a:r>
            <a:r>
              <a:rPr kumimoji="1" lang="zh-CN" altLang="en-US" sz="32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置 </a:t>
            </a:r>
            <a:endParaRPr kumimoji="1" lang="en-US" altLang="zh-CN" sz="3200" b="1" dirty="0" smtClean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  <a:p>
            <a:pPr algn="just" eaLnBrk="0" hangingPunct="0"/>
            <a:r>
              <a:rPr kumimoji="1" lang="en-US" altLang="zh-C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 </a:t>
            </a:r>
            <a:r>
              <a:rPr kumimoji="1" lang="en-US" altLang="zh-CN" sz="32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         </a:t>
            </a:r>
            <a:r>
              <a:rPr kumimoji="1" lang="zh-CN" altLang="en-US" sz="32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句</a:t>
            </a:r>
            <a:r>
              <a:rPr kumimoji="1"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、定语后置句、状语后置句）</a:t>
            </a:r>
          </a:p>
          <a:p>
            <a:pPr eaLnBrk="0" hangingPunct="0"/>
            <a:endParaRPr kumimoji="1" lang="en-US" altLang="zh-CN" sz="32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689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648" y="2198848"/>
            <a:ext cx="637866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0" b="1" dirty="0" smtClean="0">
                <a:latin typeface="楷体_GB2312" pitchFamily="49" charset="-122"/>
                <a:ea typeface="楷体_GB2312" pitchFamily="49" charset="-122"/>
              </a:rPr>
              <a:t>词 类 活 用 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97936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2123728" y="1124744"/>
            <a:ext cx="61928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A.</a:t>
            </a:r>
            <a:r>
              <a:rPr lang="zh-CN" altLang="en-US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形容词作名词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115616" y="3603625"/>
            <a:ext cx="6731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秦孝公据崤函之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固</a:t>
            </a:r>
          </a:p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郯子之徒，其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贤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不及孔子</a:t>
            </a:r>
          </a:p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四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美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具，二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难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并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251520" y="1778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0000CC"/>
                </a:solidFill>
                <a:ea typeface="隶书" pitchFamily="49" charset="-122"/>
              </a:rPr>
              <a:t>形容词</a:t>
            </a:r>
            <a:r>
              <a:rPr lang="zh-CN" altLang="en-US" sz="3600" b="1" dirty="0">
                <a:solidFill>
                  <a:srgbClr val="0000CC"/>
                </a:solidFill>
                <a:ea typeface="隶书" pitchFamily="49" charset="-122"/>
              </a:rPr>
              <a:t>活用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115616" y="2132856"/>
            <a:ext cx="62642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小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学而大遗</a:t>
            </a:r>
          </a:p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将军身被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坚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执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锐</a:t>
            </a:r>
          </a:p>
        </p:txBody>
      </p:sp>
    </p:spTree>
    <p:extLst>
      <p:ext uri="{BB962C8B-B14F-4D97-AF65-F5344CB8AC3E}">
        <p14:creationId xmlns:p14="http://schemas.microsoft.com/office/powerpoint/2010/main" val="37484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899592" y="404664"/>
            <a:ext cx="87852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B.</a:t>
            </a:r>
            <a:r>
              <a:rPr lang="zh-CN" altLang="en-US" sz="36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形容词作动词，形容词后带宾语。</a:t>
            </a:r>
            <a:endParaRPr lang="zh-CN" altLang="en-US" sz="3600" dirty="0">
              <a:solidFill>
                <a:srgbClr val="0000CC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907704" y="2348880"/>
            <a:ext cx="7561263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亲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贤臣，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远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小人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素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善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留侯张良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秋毫不敢有所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近</a:t>
            </a:r>
          </a:p>
        </p:txBody>
      </p:sp>
    </p:spTree>
    <p:extLst>
      <p:ext uri="{BB962C8B-B14F-4D97-AF65-F5344CB8AC3E}">
        <p14:creationId xmlns:p14="http://schemas.microsoft.com/office/powerpoint/2010/main" val="366475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763688" y="476672"/>
            <a:ext cx="8135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0000CC"/>
                </a:solidFill>
                <a:ea typeface="黑体" pitchFamily="2" charset="-122"/>
              </a:rPr>
              <a:t>数词</a:t>
            </a:r>
            <a:r>
              <a:rPr lang="zh-CN" altLang="en-US" sz="3600" b="1" dirty="0">
                <a:solidFill>
                  <a:srgbClr val="0000CC"/>
                </a:solidFill>
                <a:ea typeface="黑体" pitchFamily="2" charset="-122"/>
              </a:rPr>
              <a:t>作动词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547664" y="2098675"/>
            <a:ext cx="6769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b="1" dirty="0">
                <a:ea typeface="楷体_GB2312" pitchFamily="49" charset="-122"/>
              </a:rPr>
              <a:t>六王毕，四海</a:t>
            </a:r>
            <a:r>
              <a:rPr lang="zh-CN" altLang="en-US" sz="3200" b="1" dirty="0">
                <a:solidFill>
                  <a:srgbClr val="FF3300"/>
                </a:solidFill>
                <a:ea typeface="楷体_GB2312" pitchFamily="49" charset="-122"/>
              </a:rPr>
              <a:t>一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254125" y="157956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23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79512" y="332656"/>
            <a:ext cx="8351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0000CC"/>
                </a:solidFill>
                <a:ea typeface="黑体" pitchFamily="2" charset="-122"/>
              </a:rPr>
              <a:t>使</a:t>
            </a:r>
            <a:r>
              <a:rPr lang="zh-CN" altLang="en-US" sz="4000" b="1" dirty="0">
                <a:solidFill>
                  <a:srgbClr val="0000CC"/>
                </a:solidFill>
                <a:ea typeface="黑体" pitchFamily="2" charset="-122"/>
              </a:rPr>
              <a:t>动用法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95483" y="1844824"/>
            <a:ext cx="9036050" cy="379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35000"/>
              </a:lnSpc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使动用法，是指谓语动词具有</a:t>
            </a:r>
            <a:r>
              <a:rPr lang="zh-CN" altLang="en-US" sz="3600" b="1" dirty="0">
                <a:latin typeface="华文中宋"/>
                <a:ea typeface="黑体" pitchFamily="2" charset="-122"/>
              </a:rPr>
              <a:t>“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使宾</a:t>
            </a:r>
          </a:p>
          <a:p>
            <a:pPr>
              <a:lnSpc>
                <a:spcPct val="135000"/>
              </a:lnSpc>
            </a:pP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语怎么样</a:t>
            </a:r>
            <a:r>
              <a:rPr lang="zh-CN" altLang="en-US" sz="3600" b="1" dirty="0">
                <a:latin typeface="华文中宋"/>
                <a:ea typeface="黑体" pitchFamily="2" charset="-122"/>
              </a:rPr>
              <a:t>”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的意思。它是用动宾结构表达</a:t>
            </a:r>
          </a:p>
          <a:p>
            <a:pPr>
              <a:lnSpc>
                <a:spcPct val="135000"/>
              </a:lnSpc>
            </a:pP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使令式的内容。</a:t>
            </a:r>
          </a:p>
          <a:p>
            <a:pPr>
              <a:lnSpc>
                <a:spcPct val="135000"/>
              </a:lnSpc>
            </a:pP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    使动用法主要要</a:t>
            </a:r>
            <a:r>
              <a:rPr lang="zh-CN" altLang="en-US" sz="3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动词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使动、</a:t>
            </a:r>
            <a:r>
              <a:rPr lang="zh-CN" altLang="en-US" sz="3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形容词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使</a:t>
            </a:r>
          </a:p>
          <a:p>
            <a:pPr>
              <a:lnSpc>
                <a:spcPct val="135000"/>
              </a:lnSpc>
            </a:pP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动、</a:t>
            </a:r>
            <a:r>
              <a:rPr lang="zh-CN" altLang="en-US" sz="3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名词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使动。</a:t>
            </a: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29158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731371" y="188640"/>
            <a:ext cx="90566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A.</a:t>
            </a:r>
            <a:r>
              <a:rPr lang="zh-CN" altLang="en-US" sz="4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动词使动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467544" y="1844824"/>
            <a:ext cx="8716963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990000"/>
                </a:solidFill>
                <a:ea typeface="楷体_GB2312" pitchFamily="49" charset="-122"/>
              </a:rPr>
              <a:t>项伯杀人，臣</a:t>
            </a:r>
            <a:r>
              <a:rPr lang="zh-CN" altLang="en-US" sz="5400" b="1" dirty="0">
                <a:solidFill>
                  <a:srgbClr val="000000"/>
                </a:solidFill>
                <a:ea typeface="楷体_GB2312" pitchFamily="49" charset="-122"/>
              </a:rPr>
              <a:t>活</a:t>
            </a:r>
            <a:r>
              <a:rPr lang="zh-CN" altLang="en-US" sz="3200" b="1" dirty="0">
                <a:solidFill>
                  <a:srgbClr val="990000"/>
                </a:solidFill>
                <a:ea typeface="楷体_GB2312" pitchFamily="49" charset="-122"/>
              </a:rPr>
              <a:t>之</a:t>
            </a:r>
          </a:p>
          <a:p>
            <a:r>
              <a:rPr lang="zh-CN" altLang="en-US" sz="5400" b="1" dirty="0">
                <a:solidFill>
                  <a:srgbClr val="000000"/>
                </a:solidFill>
                <a:ea typeface="楷体_GB2312" pitchFamily="49" charset="-122"/>
              </a:rPr>
              <a:t>却</a:t>
            </a:r>
            <a:r>
              <a:rPr lang="zh-CN" altLang="en-US" sz="3200" b="1" dirty="0">
                <a:solidFill>
                  <a:srgbClr val="990000"/>
                </a:solidFill>
                <a:ea typeface="楷体_GB2312" pitchFamily="49" charset="-122"/>
              </a:rPr>
              <a:t>匈奴七百余里</a:t>
            </a:r>
            <a:endParaRPr lang="zh-CN" altLang="en-US" sz="3200" dirty="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731371" y="4365104"/>
            <a:ext cx="8424863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外连横而</a:t>
            </a:r>
            <a:r>
              <a:rPr lang="zh-CN" altLang="en-US" sz="5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斗</a:t>
            </a:r>
            <a:r>
              <a:rPr lang="zh-CN" altLang="en-US" sz="32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诸侯</a:t>
            </a:r>
          </a:p>
          <a:p>
            <a:r>
              <a:rPr lang="zh-CN" altLang="en-US" sz="32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序八州而</a:t>
            </a:r>
            <a:r>
              <a:rPr lang="zh-CN" altLang="en-US" sz="5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朝</a:t>
            </a:r>
            <a:r>
              <a:rPr lang="zh-CN" altLang="en-US" sz="32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同列</a:t>
            </a:r>
            <a:endParaRPr lang="zh-CN" altLang="en-US" sz="3200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430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539552" y="467092"/>
            <a:ext cx="9036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B.</a:t>
            </a:r>
            <a:r>
              <a:rPr lang="zh-CN" altLang="en-US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形容词使动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07950" y="1803400"/>
            <a:ext cx="8712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古代汉语里，</a:t>
            </a:r>
            <a:r>
              <a:rPr lang="zh-CN" altLang="en-US" sz="32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形容词常作使动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。它是使宾</a:t>
            </a:r>
          </a:p>
          <a:p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语所代表得人或事物具有这个形容词的</a:t>
            </a:r>
            <a:r>
              <a:rPr lang="zh-CN" altLang="en-US" sz="32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性质或</a:t>
            </a:r>
          </a:p>
          <a:p>
            <a:r>
              <a:rPr lang="zh-CN" altLang="en-US" sz="32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状态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07950" y="3733800"/>
            <a:ext cx="792480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春风又</a:t>
            </a:r>
            <a:r>
              <a:rPr lang="zh-CN" altLang="en-US" sz="4800" b="1">
                <a:solidFill>
                  <a:srgbClr val="000000"/>
                </a:solidFill>
                <a:ea typeface="楷体_GB2312" pitchFamily="49" charset="-122"/>
              </a:rPr>
              <a:t>绿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江南岸</a:t>
            </a:r>
          </a:p>
          <a:p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必先</a:t>
            </a:r>
            <a:r>
              <a:rPr lang="zh-CN" altLang="en-US" sz="4800" b="1">
                <a:solidFill>
                  <a:srgbClr val="000000"/>
                </a:solidFill>
                <a:ea typeface="楷体_GB2312" pitchFamily="49" charset="-122"/>
              </a:rPr>
              <a:t>苦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其心志，</a:t>
            </a:r>
            <a:r>
              <a:rPr lang="zh-CN" altLang="en-US" sz="4800" b="1">
                <a:solidFill>
                  <a:srgbClr val="000000"/>
                </a:solidFill>
                <a:ea typeface="楷体_GB2312" pitchFamily="49" charset="-122"/>
              </a:rPr>
              <a:t>劳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其筋骨</a:t>
            </a:r>
          </a:p>
          <a:p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足以</a:t>
            </a:r>
            <a:r>
              <a:rPr lang="zh-CN" altLang="en-US" sz="4800" b="1">
                <a:solidFill>
                  <a:srgbClr val="000000"/>
                </a:solidFill>
                <a:ea typeface="楷体_GB2312" pitchFamily="49" charset="-122"/>
              </a:rPr>
              <a:t>荣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汝身</a:t>
            </a:r>
          </a:p>
        </p:txBody>
      </p:sp>
    </p:spTree>
    <p:extLst>
      <p:ext uri="{BB962C8B-B14F-4D97-AF65-F5344CB8AC3E}">
        <p14:creationId xmlns:p14="http://schemas.microsoft.com/office/powerpoint/2010/main" val="350025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07950" y="692150"/>
            <a:ext cx="86756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C.</a:t>
            </a:r>
            <a:r>
              <a:rPr lang="zh-CN" altLang="en-US" sz="44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名词使动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07950" y="2392363"/>
            <a:ext cx="799306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先破秦入咸阳者</a:t>
            </a:r>
            <a:r>
              <a:rPr lang="zh-CN" altLang="en-US" sz="5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王</a:t>
            </a:r>
            <a:r>
              <a:rPr lang="zh-CN" altLang="en-US" sz="36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之</a:t>
            </a:r>
          </a:p>
          <a:p>
            <a:pPr>
              <a:lnSpc>
                <a:spcPct val="125000"/>
              </a:lnSpc>
            </a:pPr>
            <a:r>
              <a:rPr lang="zh-CN" altLang="en-US" sz="4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族</a:t>
            </a:r>
            <a:r>
              <a:rPr lang="zh-CN" altLang="en-US" sz="36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秦者秦也</a:t>
            </a:r>
          </a:p>
        </p:txBody>
      </p:sp>
    </p:spTree>
    <p:extLst>
      <p:ext uri="{BB962C8B-B14F-4D97-AF65-F5344CB8AC3E}">
        <p14:creationId xmlns:p14="http://schemas.microsoft.com/office/powerpoint/2010/main" val="13062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07950" y="579438"/>
            <a:ext cx="80645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CC"/>
                </a:solidFill>
                <a:ea typeface="黑体" pitchFamily="2" charset="-122"/>
              </a:rPr>
              <a:t>意</a:t>
            </a:r>
            <a:r>
              <a:rPr lang="zh-CN" altLang="en-US" sz="4400" b="1" dirty="0">
                <a:solidFill>
                  <a:srgbClr val="0000CC"/>
                </a:solidFill>
                <a:ea typeface="黑体" pitchFamily="2" charset="-122"/>
              </a:rPr>
              <a:t>动用法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07950" y="1658938"/>
            <a:ext cx="8991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意动用法主要要形容词意动、名词意动。</a:t>
            </a:r>
          </a:p>
          <a:p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形容词、名词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带宾语用作意动，就是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觉得</a:t>
            </a:r>
            <a:r>
              <a:rPr lang="zh-CN" altLang="en-US" sz="32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宾</a:t>
            </a:r>
          </a:p>
          <a:p>
            <a:r>
              <a:rPr lang="zh-CN" altLang="en-US" sz="32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语怎么样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，经常可以翻译为：</a:t>
            </a:r>
            <a:r>
              <a:rPr lang="zh-CN" altLang="en-US" sz="3200" b="1" dirty="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107950" y="4030663"/>
            <a:ext cx="8064500" cy="184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3200" b="1">
                <a:solidFill>
                  <a:srgbClr val="990000"/>
                </a:solidFill>
                <a:latin typeface="华文中宋"/>
                <a:ea typeface="黑体" pitchFamily="2" charset="-122"/>
              </a:rPr>
              <a:t>“</a:t>
            </a:r>
            <a:r>
              <a:rPr lang="zh-CN" altLang="en-US" sz="3200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把</a:t>
            </a:r>
            <a:r>
              <a:rPr lang="en-US" altLang="zh-CN" sz="3200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------</a:t>
            </a:r>
            <a:r>
              <a:rPr lang="zh-CN" altLang="en-US" sz="3200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当作（看作）</a:t>
            </a:r>
            <a:r>
              <a:rPr lang="en-US" altLang="zh-CN" sz="3200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------</a:t>
            </a:r>
            <a:r>
              <a:rPr lang="en-US" altLang="zh-CN" sz="3200" b="1">
                <a:solidFill>
                  <a:srgbClr val="990000"/>
                </a:solidFill>
                <a:latin typeface="华文中宋"/>
                <a:ea typeface="黑体" pitchFamily="2" charset="-122"/>
              </a:rPr>
              <a:t>”</a:t>
            </a:r>
            <a:endParaRPr lang="en-US" altLang="zh-CN" sz="3200" b="1">
              <a:solidFill>
                <a:srgbClr val="99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3200" b="1">
                <a:solidFill>
                  <a:srgbClr val="990000"/>
                </a:solidFill>
                <a:latin typeface="华文中宋"/>
                <a:ea typeface="黑体" pitchFamily="2" charset="-122"/>
              </a:rPr>
              <a:t>“</a:t>
            </a:r>
            <a:r>
              <a:rPr lang="zh-CN" altLang="en-US" sz="3200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以</a:t>
            </a:r>
            <a:r>
              <a:rPr lang="en-US" altLang="zh-CN" sz="3200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------</a:t>
            </a:r>
            <a:r>
              <a:rPr lang="zh-CN" altLang="en-US" sz="3200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为</a:t>
            </a:r>
            <a:r>
              <a:rPr lang="en-US" altLang="zh-CN" sz="3200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------</a:t>
            </a:r>
            <a:r>
              <a:rPr lang="en-US" altLang="zh-CN" sz="3200" b="1">
                <a:solidFill>
                  <a:srgbClr val="990000"/>
                </a:solidFill>
                <a:latin typeface="华文中宋"/>
                <a:ea typeface="黑体" pitchFamily="2" charset="-122"/>
              </a:rPr>
              <a:t>”</a:t>
            </a:r>
            <a:endParaRPr lang="en-US" altLang="zh-CN" sz="3200" b="1">
              <a:solidFill>
                <a:srgbClr val="99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3200" b="1">
                <a:solidFill>
                  <a:srgbClr val="990000"/>
                </a:solidFill>
                <a:latin typeface="华文中宋"/>
                <a:ea typeface="黑体" pitchFamily="2" charset="-122"/>
              </a:rPr>
              <a:t>“</a:t>
            </a:r>
            <a:r>
              <a:rPr lang="zh-CN" altLang="en-US" sz="3200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认为（觉得）</a:t>
            </a:r>
            <a:r>
              <a:rPr lang="en-US" altLang="zh-CN" sz="3200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------</a:t>
            </a:r>
            <a:r>
              <a:rPr lang="zh-CN" altLang="en-US" sz="3200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怎么样</a:t>
            </a:r>
            <a:r>
              <a:rPr lang="zh-CN" altLang="en-US" sz="3200" b="1">
                <a:solidFill>
                  <a:srgbClr val="990000"/>
                </a:solidFill>
                <a:latin typeface="华文中宋"/>
                <a:ea typeface="黑体" pitchFamily="2" charset="-122"/>
              </a:rPr>
              <a:t>”</a:t>
            </a:r>
            <a:r>
              <a:rPr lang="zh-CN" altLang="en-US" sz="32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24573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n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0" t="41286"/>
          <a:stretch>
            <a:fillRect/>
          </a:stretch>
        </p:blipFill>
        <p:spPr bwMode="auto">
          <a:xfrm>
            <a:off x="0" y="0"/>
            <a:ext cx="914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395288" y="188913"/>
            <a:ext cx="2089150" cy="1106487"/>
            <a:chOff x="4512" y="336"/>
            <a:chExt cx="816" cy="624"/>
          </a:xfrm>
        </p:grpSpPr>
        <p:sp>
          <p:nvSpPr>
            <p:cNvPr id="22532" name="Oval 4" descr="1-2"/>
            <p:cNvSpPr>
              <a:spLocks noChangeArrowheads="1"/>
            </p:cNvSpPr>
            <p:nvPr/>
          </p:nvSpPr>
          <p:spPr bwMode="auto">
            <a:xfrm>
              <a:off x="4512" y="336"/>
              <a:ext cx="816" cy="624"/>
            </a:xfrm>
            <a:prstGeom prst="ellipse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4512" y="494"/>
              <a:ext cx="798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1</a:t>
              </a:r>
              <a:r>
                <a:rPr kumimoji="1" lang="zh-CN" altLang="en-US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、判断句</a:t>
              </a:r>
            </a:p>
          </p:txBody>
        </p:sp>
      </p:grp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50825" y="1484313"/>
            <a:ext cx="8686800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主语后用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者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，谓语后用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也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表示判断。</a:t>
            </a:r>
          </a:p>
          <a:p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   　</a:t>
            </a:r>
            <a:r>
              <a:rPr kumimoji="1" lang="zh-CN" altLang="en-US" b="1">
                <a:solidFill>
                  <a:srgbClr val="9900CC"/>
                </a:solidFill>
              </a:rPr>
              <a:t>例</a:t>
            </a:r>
            <a:r>
              <a:rPr kumimoji="1" lang="zh-CN" altLang="en-US" sz="2400" b="1">
                <a:solidFill>
                  <a:srgbClr val="9900CC"/>
                </a:solidFill>
                <a:latin typeface="Times New Roman" pitchFamily="18" charset="0"/>
              </a:rPr>
              <a:t>：①</a:t>
            </a:r>
            <a:r>
              <a:rPr lang="zh-CN" altLang="en-US" sz="2400" b="1"/>
              <a:t>师</a:t>
            </a:r>
            <a:r>
              <a:rPr lang="zh-CN" altLang="en-US" sz="2400" b="1">
                <a:solidFill>
                  <a:srgbClr val="FF3300"/>
                </a:solidFill>
              </a:rPr>
              <a:t>者</a:t>
            </a:r>
            <a:r>
              <a:rPr lang="zh-CN" altLang="en-US" sz="2400" b="1"/>
              <a:t>，所以传道受业解惑</a:t>
            </a:r>
            <a:r>
              <a:rPr lang="zh-CN" altLang="en-US" sz="2400" b="1">
                <a:solidFill>
                  <a:srgbClr val="FF3300"/>
                </a:solidFill>
              </a:rPr>
              <a:t>也</a:t>
            </a:r>
            <a:r>
              <a:rPr lang="zh-CN" altLang="en-US" sz="2400" b="1"/>
              <a:t>。</a:t>
            </a:r>
            <a:r>
              <a:rPr kumimoji="1" lang="zh-CN" altLang="en-US"/>
              <a:t> </a:t>
            </a:r>
            <a:r>
              <a:rPr kumimoji="1" lang="zh-CN" altLang="en-US" sz="2400" b="1">
                <a:latin typeface="Times New Roman" pitchFamily="18" charset="0"/>
              </a:rPr>
              <a:t>　</a:t>
            </a:r>
          </a:p>
          <a:p>
            <a:r>
              <a:rPr kumimoji="1" lang="zh-CN" altLang="en-US" sz="2400" b="1">
                <a:latin typeface="Times New Roman" pitchFamily="18" charset="0"/>
              </a:rPr>
              <a:t>               ②夺项王天下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者</a:t>
            </a:r>
            <a:r>
              <a:rPr kumimoji="1" lang="zh-CN" altLang="en-US" sz="2400" b="1">
                <a:latin typeface="Times New Roman" pitchFamily="18" charset="0"/>
              </a:rPr>
              <a:t>，必沛公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也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07505" y="2781300"/>
            <a:ext cx="9036496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主语后单用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者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，或谓语后单用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也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表示判断。</a:t>
            </a:r>
          </a:p>
          <a:p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    　</a:t>
            </a:r>
            <a:r>
              <a:rPr kumimoji="1" lang="zh-CN" altLang="en-US" b="1" dirty="0">
                <a:solidFill>
                  <a:srgbClr val="9900CC"/>
                </a:solidFill>
              </a:rPr>
              <a:t>例</a:t>
            </a:r>
            <a:r>
              <a:rPr kumimoji="1" lang="zh-CN" altLang="en-US" sz="2400" b="1" dirty="0">
                <a:solidFill>
                  <a:srgbClr val="9900CC"/>
                </a:solidFill>
                <a:latin typeface="Times New Roman" pitchFamily="18" charset="0"/>
              </a:rPr>
              <a:t>：①</a:t>
            </a:r>
            <a:r>
              <a:rPr kumimoji="1" lang="zh-CN" altLang="en-US" sz="2400" b="1" dirty="0">
                <a:latin typeface="Times New Roman" pitchFamily="18" charset="0"/>
              </a:rPr>
              <a:t>四人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者</a:t>
            </a:r>
            <a:r>
              <a:rPr kumimoji="1" lang="zh-CN" altLang="en-US" sz="2400" b="1" dirty="0">
                <a:latin typeface="Times New Roman" pitchFamily="18" charset="0"/>
              </a:rPr>
              <a:t>：庐陵萧君圭君玉，长乐王回深父</a:t>
            </a:r>
            <a:r>
              <a:rPr kumimoji="1" lang="en-US" altLang="zh-CN" sz="2400" b="1" dirty="0">
                <a:latin typeface="Times New Roman" pitchFamily="18" charset="0"/>
              </a:rPr>
              <a:t>……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                ②</a:t>
            </a:r>
            <a:r>
              <a:rPr kumimoji="1" lang="zh-CN" altLang="en-US" sz="2400" b="1" dirty="0">
                <a:latin typeface="Times New Roman" pitchFamily="18" charset="0"/>
              </a:rPr>
              <a:t>梁，吾仇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也</a:t>
            </a:r>
            <a:r>
              <a:rPr kumimoji="1" lang="zh-CN" altLang="en-US" sz="2400" b="1" dirty="0">
                <a:latin typeface="Times New Roman" pitchFamily="18" charset="0"/>
              </a:rPr>
              <a:t>。         ③邻之厚，君之薄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也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276600" y="188913"/>
            <a:ext cx="5688013" cy="1138237"/>
          </a:xfrm>
          <a:prstGeom prst="rect">
            <a:avLst/>
          </a:prstGeom>
          <a:solidFill>
            <a:srgbClr val="66FF33"/>
          </a:solidFill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3600" b="1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   </a:t>
            </a:r>
            <a:r>
              <a:rPr kumimoji="1" lang="en-US" altLang="zh-CN" sz="3200" b="1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1</a:t>
            </a:r>
            <a:r>
              <a:rPr kumimoji="1" lang="zh-CN" altLang="en-US" sz="3200" b="1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、用“者”或“也”表示判断，这是典型的文言判断形式。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228600" y="4149725"/>
            <a:ext cx="89154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者也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在句尾连用表示判断。</a:t>
            </a:r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r>
              <a:rPr kumimoji="1" lang="zh-CN" altLang="en-US" b="1">
                <a:solidFill>
                  <a:srgbClr val="9900CC"/>
                </a:solidFill>
              </a:rPr>
              <a:t>例</a:t>
            </a:r>
            <a:r>
              <a:rPr kumimoji="1" lang="zh-CN" altLang="en-US" sz="2400" b="1">
                <a:solidFill>
                  <a:srgbClr val="9900CC"/>
                </a:solidFill>
                <a:latin typeface="Times New Roman" pitchFamily="18" charset="0"/>
              </a:rPr>
              <a:t>：①</a:t>
            </a:r>
            <a:r>
              <a:rPr kumimoji="1" lang="zh-CN" altLang="en-US" sz="2400" b="1">
                <a:latin typeface="Times New Roman" pitchFamily="18" charset="0"/>
              </a:rPr>
              <a:t>城北徐公，齐国之美丽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者也</a:t>
            </a:r>
            <a:r>
              <a:rPr kumimoji="1" lang="zh-CN" altLang="en-US" sz="2400" b="1">
                <a:latin typeface="Times New Roman" pitchFamily="18" charset="0"/>
              </a:rPr>
              <a:t>。  ②莲，花之君子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者也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</a:p>
          <a:p>
            <a:r>
              <a:rPr kumimoji="1" lang="zh-CN" altLang="en-US" sz="2400" b="1">
                <a:latin typeface="Times New Roman" pitchFamily="18" charset="0"/>
              </a:rPr>
              <a:t>       ③沛公之参乘樊哙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者也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684213" y="5516563"/>
            <a:ext cx="8064500" cy="94615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FF0066"/>
                </a:solidFill>
              </a:rPr>
              <a:t>用“者”或“也”表示判断的，翻译时去掉“者”、“也”，在主宾之间加判断词“是”。</a:t>
            </a:r>
          </a:p>
        </p:txBody>
      </p:sp>
    </p:spTree>
    <p:extLst>
      <p:ext uri="{BB962C8B-B14F-4D97-AF65-F5344CB8AC3E}">
        <p14:creationId xmlns:p14="http://schemas.microsoft.com/office/powerpoint/2010/main" val="3497420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utoUpdateAnimBg="0"/>
      <p:bldP spid="22535" grpId="0" autoUpdateAnimBg="0"/>
      <p:bldP spid="22537" grpId="0" animBg="1" autoUpdateAnimBg="0"/>
      <p:bldP spid="22538" grpId="0" autoUpdateAnimBg="0"/>
      <p:bldP spid="513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60325" y="692150"/>
            <a:ext cx="9048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A.</a:t>
            </a:r>
            <a:r>
              <a:rPr lang="zh-CN" altLang="en-US" sz="44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形容词意动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103188" y="2284413"/>
            <a:ext cx="8645525" cy="294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6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登东山而</a:t>
            </a:r>
            <a:r>
              <a:rPr lang="zh-CN" altLang="en-US" sz="4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小</a:t>
            </a:r>
            <a:r>
              <a:rPr lang="zh-CN" altLang="en-US" sz="36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鲁，登太山而小天下</a:t>
            </a:r>
          </a:p>
          <a:p>
            <a:pPr>
              <a:lnSpc>
                <a:spcPct val="130000"/>
              </a:lnSpc>
            </a:pPr>
            <a:r>
              <a:rPr lang="zh-CN" altLang="en-US" sz="36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渔人甚</a:t>
            </a:r>
            <a:r>
              <a:rPr lang="zh-CN" altLang="en-US" sz="4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异</a:t>
            </a:r>
            <a:r>
              <a:rPr lang="zh-CN" altLang="en-US" sz="36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之</a:t>
            </a:r>
          </a:p>
          <a:p>
            <a:pPr>
              <a:lnSpc>
                <a:spcPct val="130000"/>
              </a:lnSpc>
            </a:pPr>
            <a:r>
              <a:rPr lang="zh-CN" altLang="en-US" sz="36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于其身，则</a:t>
            </a:r>
            <a:r>
              <a:rPr lang="zh-CN" altLang="en-US" sz="4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耻</a:t>
            </a:r>
            <a:r>
              <a:rPr lang="zh-CN" altLang="en-US" sz="36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师焉</a:t>
            </a:r>
          </a:p>
        </p:txBody>
      </p:sp>
    </p:spTree>
    <p:extLst>
      <p:ext uri="{BB962C8B-B14F-4D97-AF65-F5344CB8AC3E}">
        <p14:creationId xmlns:p14="http://schemas.microsoft.com/office/powerpoint/2010/main" val="416179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98425" y="785813"/>
            <a:ext cx="8794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B.</a:t>
            </a:r>
            <a:r>
              <a:rPr lang="zh-CN" altLang="en-US" sz="44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名词意动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107950" y="2300288"/>
            <a:ext cx="8640763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吾从而</a:t>
            </a: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师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之</a:t>
            </a:r>
          </a:p>
          <a:p>
            <a:pPr>
              <a:lnSpc>
                <a:spcPct val="125000"/>
              </a:lnSpc>
            </a:pP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吾所以为此者，以</a:t>
            </a: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先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国家之急而</a:t>
            </a: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后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私仇也</a:t>
            </a:r>
          </a:p>
        </p:txBody>
      </p:sp>
    </p:spTree>
    <p:extLst>
      <p:ext uri="{BB962C8B-B14F-4D97-AF65-F5344CB8AC3E}">
        <p14:creationId xmlns:p14="http://schemas.microsoft.com/office/powerpoint/2010/main" val="268706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92075" y="762000"/>
            <a:ext cx="7504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ea typeface="黑体" pitchFamily="2" charset="-122"/>
              </a:rPr>
              <a:t>说出句中词类活用的现象并解释词语：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07950" y="1700213"/>
            <a:ext cx="8064500" cy="423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0"/>
              </a:spcBef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1.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目吴会于云间</a:t>
            </a:r>
          </a:p>
          <a:p>
            <a:pPr>
              <a:spcBef>
                <a:spcPct val="150000"/>
              </a:spcBef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2.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雄州雾列，俊采星驰</a:t>
            </a:r>
          </a:p>
          <a:p>
            <a:pPr>
              <a:spcBef>
                <a:spcPct val="150000"/>
              </a:spcBef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3.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四美具，二难并</a:t>
            </a:r>
          </a:p>
          <a:p>
            <a:pPr>
              <a:spcBef>
                <a:spcPct val="150000"/>
              </a:spcBef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4.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襟三江而带五湖</a:t>
            </a:r>
          </a:p>
        </p:txBody>
      </p:sp>
    </p:spTree>
    <p:extLst>
      <p:ext uri="{BB962C8B-B14F-4D97-AF65-F5344CB8AC3E}">
        <p14:creationId xmlns:p14="http://schemas.microsoft.com/office/powerpoint/2010/main" val="248011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92075" y="762000"/>
            <a:ext cx="7504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ea typeface="黑体" pitchFamily="2" charset="-122"/>
              </a:rPr>
              <a:t>说出句中词类活用的现象并解释词语：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07950" y="1700213"/>
            <a:ext cx="8064500" cy="423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0"/>
              </a:spcBef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1.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目吴会于云间</a:t>
            </a:r>
          </a:p>
          <a:p>
            <a:pPr>
              <a:spcBef>
                <a:spcPct val="150000"/>
              </a:spcBef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2.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雄州雾列，俊采星驰</a:t>
            </a:r>
          </a:p>
          <a:p>
            <a:pPr>
              <a:spcBef>
                <a:spcPct val="150000"/>
              </a:spcBef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3.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四美具，二难并</a:t>
            </a:r>
          </a:p>
          <a:p>
            <a:pPr>
              <a:spcBef>
                <a:spcPct val="150000"/>
              </a:spcBef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4.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襟三江而带五湖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34925" y="2273300"/>
            <a:ext cx="655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（名词作动词，用眼睛看）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34925" y="3500438"/>
            <a:ext cx="6481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（名词作状语，像雾；像星）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107950" y="4652963"/>
            <a:ext cx="8567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（形容词作名词，美好的事物；难得的人）</a:t>
            </a: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107950" y="5945188"/>
            <a:ext cx="8674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（名词意动，以</a:t>
            </a:r>
            <a:r>
              <a:rPr lang="en-US" altLang="zh-CN" sz="3200" b="1">
                <a:solidFill>
                  <a:srgbClr val="990000"/>
                </a:solidFill>
                <a:latin typeface="华文中宋"/>
                <a:ea typeface="黑体" pitchFamily="2" charset="-122"/>
              </a:rPr>
              <a:t>……</a:t>
            </a:r>
            <a:r>
              <a:rPr lang="zh-CN" altLang="en-US" sz="3200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为衣襟；以</a:t>
            </a:r>
            <a:r>
              <a:rPr lang="en-US" altLang="zh-CN" sz="3200" b="1">
                <a:solidFill>
                  <a:srgbClr val="990000"/>
                </a:solidFill>
                <a:latin typeface="华文中宋"/>
                <a:ea typeface="黑体" pitchFamily="2" charset="-122"/>
              </a:rPr>
              <a:t>……</a:t>
            </a:r>
            <a:r>
              <a:rPr lang="zh-CN" altLang="en-US" sz="3200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为束带）</a:t>
            </a:r>
          </a:p>
        </p:txBody>
      </p:sp>
    </p:spTree>
    <p:extLst>
      <p:ext uri="{BB962C8B-B14F-4D97-AF65-F5344CB8AC3E}">
        <p14:creationId xmlns:p14="http://schemas.microsoft.com/office/powerpoint/2010/main" val="217406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92075" y="762000"/>
            <a:ext cx="7504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ea typeface="黑体" pitchFamily="2" charset="-122"/>
              </a:rPr>
              <a:t>说出句中词类活用的现象并解释词语：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107950" y="1779588"/>
            <a:ext cx="8064500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0"/>
              </a:spcBef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5.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屈贾谊于长沙 </a:t>
            </a:r>
          </a:p>
          <a:p>
            <a:pPr>
              <a:spcBef>
                <a:spcPct val="150000"/>
              </a:spcBef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6.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窜梁鸿于海曲 </a:t>
            </a:r>
          </a:p>
          <a:p>
            <a:pPr>
              <a:spcBef>
                <a:spcPct val="150000"/>
              </a:spcBef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7.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宾主尽东南之美</a:t>
            </a:r>
          </a:p>
        </p:txBody>
      </p:sp>
    </p:spTree>
    <p:extLst>
      <p:ext uri="{BB962C8B-B14F-4D97-AF65-F5344CB8AC3E}">
        <p14:creationId xmlns:p14="http://schemas.microsoft.com/office/powerpoint/2010/main" val="336889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92075" y="762000"/>
            <a:ext cx="7504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ea typeface="黑体" pitchFamily="2" charset="-122"/>
              </a:rPr>
              <a:t>说出句中词类活用的现象并解释词语：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07950" y="1779588"/>
            <a:ext cx="8064500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0"/>
              </a:spcBef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5.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屈贾谊于长沙 </a:t>
            </a:r>
          </a:p>
          <a:p>
            <a:pPr>
              <a:spcBef>
                <a:spcPct val="150000"/>
              </a:spcBef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6.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窜梁鸿于海曲 </a:t>
            </a:r>
          </a:p>
          <a:p>
            <a:pPr>
              <a:spcBef>
                <a:spcPct val="150000"/>
              </a:spcBef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7.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宾主尽东南之美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07950" y="2349500"/>
            <a:ext cx="6769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（形容词使动，使</a:t>
            </a:r>
            <a:r>
              <a:rPr lang="en-US" altLang="zh-CN" sz="3200" b="1">
                <a:solidFill>
                  <a:srgbClr val="990000"/>
                </a:solidFill>
                <a:latin typeface="Arial"/>
                <a:ea typeface="黑体" pitchFamily="2" charset="-122"/>
              </a:rPr>
              <a:t>······</a:t>
            </a:r>
            <a:r>
              <a:rPr lang="zh-CN" altLang="en-US" sz="3200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屈居）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07950" y="3573463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（动词使动，使</a:t>
            </a:r>
            <a:r>
              <a:rPr lang="en-US" altLang="zh-CN" sz="3200" b="1">
                <a:solidFill>
                  <a:srgbClr val="990000"/>
                </a:solidFill>
                <a:latin typeface="Arial"/>
                <a:ea typeface="黑体" pitchFamily="2" charset="-122"/>
              </a:rPr>
              <a:t>······</a:t>
            </a:r>
            <a:r>
              <a:rPr lang="zh-CN" altLang="en-US" sz="3200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窜逃）</a:t>
            </a:r>
            <a:r>
              <a:rPr lang="zh-CN" altLang="en-US" sz="32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  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107950" y="4865688"/>
            <a:ext cx="46085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（形作名，俊杰）</a:t>
            </a:r>
          </a:p>
        </p:txBody>
      </p:sp>
    </p:spTree>
    <p:extLst>
      <p:ext uri="{BB962C8B-B14F-4D97-AF65-F5344CB8AC3E}">
        <p14:creationId xmlns:p14="http://schemas.microsoft.com/office/powerpoint/2010/main" val="1830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107950" y="700088"/>
            <a:ext cx="7559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latin typeface="Tahoma" pitchFamily="34" charset="0"/>
                <a:ea typeface="黑体" pitchFamily="2" charset="-122"/>
              </a:rPr>
              <a:t>说出加线词活用的种类并解释。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107950" y="1700213"/>
            <a:ext cx="7921625" cy="420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3600" b="1" u="sng">
                <a:latin typeface="楷体_GB2312" pitchFamily="49" charset="-122"/>
                <a:ea typeface="楷体_GB2312" pitchFamily="49" charset="-122"/>
              </a:rPr>
              <a:t>策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扶老以流憩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园</a:t>
            </a:r>
            <a:r>
              <a:rPr lang="zh-CN" altLang="en-US" sz="3600" b="1" u="sng">
                <a:latin typeface="楷体_GB2312" pitchFamily="49" charset="-122"/>
                <a:ea typeface="楷体_GB2312" pitchFamily="49" charset="-122"/>
              </a:rPr>
              <a:t>日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涉以成趣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z="3600" b="1" u="sng">
                <a:latin typeface="楷体_GB2312" pitchFamily="49" charset="-122"/>
                <a:ea typeface="楷体_GB2312" pitchFamily="49" charset="-122"/>
              </a:rPr>
              <a:t>棹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孤舟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乐</a:t>
            </a:r>
            <a:r>
              <a:rPr lang="zh-CN" altLang="en-US" sz="3600" b="1" u="sng">
                <a:latin typeface="楷体_GB2312" pitchFamily="49" charset="-122"/>
                <a:ea typeface="楷体_GB2312" pitchFamily="49" charset="-122"/>
              </a:rPr>
              <a:t>琴书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以消忧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3600" b="1" u="sng">
                <a:latin typeface="楷体_GB2312" pitchFamily="49" charset="-122"/>
                <a:ea typeface="楷体_GB2312" pitchFamily="49" charset="-122"/>
              </a:rPr>
              <a:t>悦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亲戚之情话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3600" b="1" u="sng">
                <a:latin typeface="楷体_GB2312" pitchFamily="49" charset="-122"/>
                <a:ea typeface="楷体_GB2312" pitchFamily="49" charset="-122"/>
              </a:rPr>
              <a:t>乐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夫天命复奚疑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眄庭柯以</a:t>
            </a:r>
            <a:r>
              <a:rPr lang="zh-CN" altLang="en-US" sz="3600" b="1" u="sng">
                <a:latin typeface="楷体_GB2312" pitchFamily="49" charset="-122"/>
                <a:ea typeface="楷体_GB2312" pitchFamily="49" charset="-122"/>
              </a:rPr>
              <a:t>怡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颜</a:t>
            </a:r>
          </a:p>
        </p:txBody>
      </p:sp>
    </p:spTree>
    <p:extLst>
      <p:ext uri="{BB962C8B-B14F-4D97-AF65-F5344CB8AC3E}">
        <p14:creationId xmlns:p14="http://schemas.microsoft.com/office/powerpoint/2010/main" val="294727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107950" y="595313"/>
            <a:ext cx="7559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ea typeface="黑体" pitchFamily="2" charset="-122"/>
              </a:rPr>
              <a:t>说出加线词活用的种类并解释：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107950" y="1711325"/>
            <a:ext cx="903605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刘病</a:t>
            </a:r>
            <a:r>
              <a:rPr lang="zh-CN" altLang="en-US" sz="3200" b="1" u="sng">
                <a:latin typeface="楷体_GB2312" pitchFamily="49" charset="-122"/>
                <a:ea typeface="楷体_GB2312" pitchFamily="49" charset="-122"/>
              </a:rPr>
              <a:t>日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笃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夙遭</a:t>
            </a:r>
            <a:r>
              <a:rPr lang="zh-CN" altLang="en-US" sz="3200" b="1" u="sng">
                <a:latin typeface="楷体_GB2312" pitchFamily="49" charset="-122"/>
                <a:ea typeface="楷体_GB2312" pitchFamily="49" charset="-122"/>
              </a:rPr>
              <a:t>闵凶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猥以</a:t>
            </a:r>
            <a:r>
              <a:rPr lang="zh-CN" altLang="en-US" sz="3200" b="1" u="sng">
                <a:latin typeface="楷体_GB2312" pitchFamily="49" charset="-122"/>
                <a:ea typeface="楷体_GB2312" pitchFamily="49" charset="-122"/>
              </a:rPr>
              <a:t>微贱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谨拜表以</a:t>
            </a:r>
            <a:r>
              <a:rPr lang="zh-CN" altLang="en-US" sz="3200" b="1" u="sng">
                <a:latin typeface="楷体_GB2312" pitchFamily="49" charset="-122"/>
                <a:ea typeface="楷体_GB2312" pitchFamily="49" charset="-122"/>
              </a:rPr>
              <a:t>闻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是以区区不能废</a:t>
            </a:r>
            <a:r>
              <a:rPr lang="zh-CN" altLang="en-US" sz="3200" b="1" u="sng">
                <a:latin typeface="楷体_GB2312" pitchFamily="49" charset="-122"/>
                <a:ea typeface="楷体_GB2312" pitchFamily="49" charset="-122"/>
              </a:rPr>
              <a:t>远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臣不胜</a:t>
            </a:r>
            <a:r>
              <a:rPr lang="zh-CN" altLang="en-US" sz="3200" b="1" u="sng">
                <a:latin typeface="楷体_GB2312" pitchFamily="49" charset="-122"/>
                <a:ea typeface="楷体_GB2312" pitchFamily="49" charset="-122"/>
              </a:rPr>
              <a:t>犬马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怖惧之情</a:t>
            </a:r>
            <a:endParaRPr lang="zh-CN" altLang="en-US" sz="3200" b="1">
              <a:solidFill>
                <a:srgbClr val="99000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2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107950" y="595313"/>
            <a:ext cx="7559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ea typeface="黑体" pitchFamily="2" charset="-122"/>
              </a:rPr>
              <a:t>说出加线词活用的种类并解释：</a:t>
            </a: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107950" y="1711325"/>
            <a:ext cx="903605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刘病</a:t>
            </a:r>
            <a:r>
              <a:rPr lang="zh-CN" altLang="en-US" sz="3200" b="1" u="sng">
                <a:latin typeface="楷体_GB2312" pitchFamily="49" charset="-122"/>
                <a:ea typeface="楷体_GB2312" pitchFamily="49" charset="-122"/>
              </a:rPr>
              <a:t>日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笃</a:t>
            </a:r>
            <a:r>
              <a:rPr lang="zh-CN" altLang="en-US" sz="3200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（名作状，一天天地）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夙遭</a:t>
            </a:r>
            <a:r>
              <a:rPr lang="zh-CN" altLang="en-US" sz="3200" b="1" u="sng">
                <a:latin typeface="楷体_GB2312" pitchFamily="49" charset="-122"/>
                <a:ea typeface="楷体_GB2312" pitchFamily="49" charset="-122"/>
              </a:rPr>
              <a:t>闵凶</a:t>
            </a:r>
            <a:r>
              <a:rPr lang="zh-CN" altLang="en-US" sz="3200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（形作名，不幸的事）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猥以</a:t>
            </a:r>
            <a:r>
              <a:rPr lang="zh-CN" altLang="en-US" sz="3200" b="1" u="sng">
                <a:latin typeface="楷体_GB2312" pitchFamily="49" charset="-122"/>
                <a:ea typeface="楷体_GB2312" pitchFamily="49" charset="-122"/>
              </a:rPr>
              <a:t>微贱</a:t>
            </a:r>
            <a:r>
              <a:rPr lang="zh-CN" altLang="en-US" sz="3200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（形作名，卑微低贱的身份）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谨拜表以</a:t>
            </a:r>
            <a:r>
              <a:rPr lang="zh-CN" altLang="en-US" sz="3200" b="1" u="sng">
                <a:latin typeface="楷体_GB2312" pitchFamily="49" charset="-122"/>
                <a:ea typeface="楷体_GB2312" pitchFamily="49" charset="-122"/>
              </a:rPr>
              <a:t>闻</a:t>
            </a:r>
            <a:r>
              <a:rPr lang="zh-CN" altLang="en-US" sz="3200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（动词使动，使</a:t>
            </a:r>
            <a:r>
              <a:rPr lang="en-US" altLang="zh-CN" sz="3200" b="1">
                <a:solidFill>
                  <a:srgbClr val="990000"/>
                </a:solidFill>
                <a:latin typeface="Arial"/>
                <a:ea typeface="黑体" pitchFamily="2" charset="-122"/>
              </a:rPr>
              <a:t>……</a:t>
            </a:r>
            <a:r>
              <a:rPr lang="zh-CN" altLang="en-US" sz="3200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知道）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是以区区不能废</a:t>
            </a:r>
            <a:r>
              <a:rPr lang="zh-CN" altLang="en-US" sz="3200" b="1" u="sng">
                <a:latin typeface="楷体_GB2312" pitchFamily="49" charset="-122"/>
                <a:ea typeface="楷体_GB2312" pitchFamily="49" charset="-122"/>
              </a:rPr>
              <a:t>远</a:t>
            </a:r>
            <a:r>
              <a:rPr lang="zh-CN" altLang="en-US" sz="3200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（形作动，远离）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臣不胜</a:t>
            </a:r>
            <a:r>
              <a:rPr lang="zh-CN" altLang="en-US" sz="3200" b="1" u="sng">
                <a:latin typeface="楷体_GB2312" pitchFamily="49" charset="-122"/>
                <a:ea typeface="楷体_GB2312" pitchFamily="49" charset="-122"/>
              </a:rPr>
              <a:t>犬马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怖惧之情</a:t>
            </a:r>
            <a:r>
              <a:rPr lang="zh-CN" altLang="en-US" sz="3200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（名作状，像犬马一样</a:t>
            </a:r>
            <a:r>
              <a:rPr lang="en-US" altLang="zh-CN" sz="3200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33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n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0" t="41286"/>
          <a:stretch>
            <a:fillRect/>
          </a:stretch>
        </p:blipFill>
        <p:spPr bwMode="auto">
          <a:xfrm>
            <a:off x="-3175" y="0"/>
            <a:ext cx="914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395288" y="260350"/>
            <a:ext cx="2027237" cy="1108075"/>
            <a:chOff x="4512" y="336"/>
            <a:chExt cx="816" cy="624"/>
          </a:xfrm>
        </p:grpSpPr>
        <p:sp>
          <p:nvSpPr>
            <p:cNvPr id="23556" name="Oval 4" descr="1-2"/>
            <p:cNvSpPr>
              <a:spLocks noChangeArrowheads="1"/>
            </p:cNvSpPr>
            <p:nvPr/>
          </p:nvSpPr>
          <p:spPr bwMode="auto">
            <a:xfrm>
              <a:off x="4512" y="336"/>
              <a:ext cx="816" cy="624"/>
            </a:xfrm>
            <a:prstGeom prst="ellipse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3557" name="Text Box 5"/>
            <p:cNvSpPr txBox="1">
              <a:spLocks noChangeArrowheads="1"/>
            </p:cNvSpPr>
            <p:nvPr/>
          </p:nvSpPr>
          <p:spPr bwMode="auto">
            <a:xfrm>
              <a:off x="4512" y="494"/>
              <a:ext cx="721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1</a:t>
              </a:r>
              <a:r>
                <a:rPr kumimoji="1" lang="zh-CN" altLang="en-US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、判断句</a:t>
              </a:r>
            </a:p>
          </p:txBody>
        </p:sp>
      </p:grp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2627313" y="188913"/>
            <a:ext cx="6409183" cy="1625600"/>
          </a:xfrm>
          <a:prstGeom prst="rect">
            <a:avLst/>
          </a:prstGeom>
          <a:solidFill>
            <a:srgbClr val="66FF33"/>
          </a:solidFill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36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   </a:t>
            </a:r>
            <a:r>
              <a:rPr kumimoji="1" lang="en-US" altLang="zh-CN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1" lang="zh-CN" altLang="en-US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、用副词</a:t>
            </a:r>
            <a:r>
              <a:rPr kumimoji="1" lang="zh-CN" altLang="en-US" sz="3200" b="1" dirty="0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“</a:t>
            </a:r>
            <a:r>
              <a:rPr kumimoji="1" lang="zh-CN" altLang="en-US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乃</a:t>
            </a:r>
            <a:r>
              <a:rPr kumimoji="1" lang="zh-CN" altLang="en-US" sz="3200" b="1" dirty="0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”</a:t>
            </a:r>
            <a:r>
              <a:rPr kumimoji="1" lang="zh-CN" altLang="en-US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kumimoji="1" lang="zh-CN" altLang="en-US" sz="3200" b="1" dirty="0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“</a:t>
            </a:r>
            <a:r>
              <a:rPr kumimoji="1" lang="zh-CN" altLang="en-US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则</a:t>
            </a:r>
            <a:r>
              <a:rPr kumimoji="1" lang="zh-CN" altLang="en-US" sz="3200" b="1" dirty="0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”</a:t>
            </a:r>
            <a:r>
              <a:rPr kumimoji="1" lang="zh-CN" altLang="en-US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kumimoji="1" lang="zh-CN" altLang="en-US" sz="3200" b="1" dirty="0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“</a:t>
            </a:r>
            <a:r>
              <a:rPr kumimoji="1" lang="zh-CN" altLang="en-US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 即</a:t>
            </a:r>
            <a:r>
              <a:rPr kumimoji="1" lang="zh-CN" altLang="en-US" sz="3200" b="1" dirty="0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”、“</a:t>
            </a:r>
            <a:r>
              <a:rPr kumimoji="1" lang="zh-CN" altLang="en-US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 皆</a:t>
            </a:r>
            <a:r>
              <a:rPr kumimoji="1" lang="zh-CN" altLang="en-US" sz="3200" b="1" dirty="0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”</a:t>
            </a:r>
            <a:r>
              <a:rPr kumimoji="1" lang="zh-CN" altLang="en-US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 、 </a:t>
            </a:r>
            <a:r>
              <a:rPr kumimoji="1" lang="zh-CN" altLang="en-US" sz="3200" b="1" dirty="0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“</a:t>
            </a:r>
            <a:r>
              <a:rPr kumimoji="1" lang="zh-CN" altLang="en-US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 耳</a:t>
            </a:r>
            <a:r>
              <a:rPr kumimoji="1" lang="zh-CN" altLang="en-US" sz="3200" b="1" dirty="0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”、</a:t>
            </a:r>
            <a:r>
              <a:rPr kumimoji="1" lang="zh-CN" altLang="en-US" sz="3200" b="1" dirty="0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等表示判断。这种形式也比较多见。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23850" y="2205038"/>
            <a:ext cx="6102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9900CC"/>
                </a:solidFill>
              </a:rPr>
              <a:t>例</a:t>
            </a:r>
            <a:r>
              <a:rPr kumimoji="1" lang="zh-CN" altLang="en-US" sz="3200" b="1">
                <a:solidFill>
                  <a:srgbClr val="9900CC"/>
                </a:solidFill>
                <a:latin typeface="Times New Roman" pitchFamily="18" charset="0"/>
              </a:rPr>
              <a:t>：</a:t>
            </a:r>
            <a:r>
              <a:rPr kumimoji="1" lang="zh-CN" altLang="en-US" sz="3200" b="1">
                <a:latin typeface="Times New Roman" pitchFamily="18" charset="0"/>
              </a:rPr>
              <a:t>臣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乃</a:t>
            </a:r>
            <a:r>
              <a:rPr kumimoji="1" lang="zh-CN" altLang="en-US" sz="3200" b="1">
                <a:latin typeface="Times New Roman" pitchFamily="18" charset="0"/>
              </a:rPr>
              <a:t>市井鼓刀屠者。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1116013" y="2781300"/>
            <a:ext cx="5475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latin typeface="Times New Roman" pitchFamily="18" charset="0"/>
              </a:rPr>
              <a:t>此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则</a:t>
            </a:r>
            <a:r>
              <a:rPr kumimoji="1" lang="zh-CN" altLang="en-US" sz="3200" b="1">
                <a:latin typeface="Times New Roman" pitchFamily="18" charset="0"/>
              </a:rPr>
              <a:t>岳阳楼之大观也。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1116013" y="3357563"/>
            <a:ext cx="5410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</a:rPr>
              <a:t>神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即</a:t>
            </a:r>
            <a:r>
              <a:rPr kumimoji="1" lang="zh-CN" altLang="en-US" sz="3200" b="1">
                <a:latin typeface="Times New Roman" pitchFamily="18" charset="0"/>
              </a:rPr>
              <a:t>形也，形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即</a:t>
            </a:r>
            <a:r>
              <a:rPr kumimoji="1" lang="zh-CN" altLang="en-US" sz="3200" b="1">
                <a:latin typeface="Times New Roman" pitchFamily="18" charset="0"/>
              </a:rPr>
              <a:t>神也。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1116013" y="3860800"/>
            <a:ext cx="59769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latin typeface="Times New Roman" pitchFamily="18" charset="0"/>
              </a:rPr>
              <a:t>余购三百盆，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皆</a:t>
            </a:r>
            <a:r>
              <a:rPr kumimoji="1" lang="zh-CN" altLang="en-US" sz="3200" b="1">
                <a:latin typeface="Times New Roman" pitchFamily="18" charset="0"/>
              </a:rPr>
              <a:t>病者</a:t>
            </a:r>
            <a:r>
              <a:rPr kumimoji="1" lang="en-US" altLang="zh-CN" sz="3200" b="1">
                <a:latin typeface="Times New Roman" pitchFamily="18" charset="0"/>
              </a:rPr>
              <a:t>……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1187450" y="4797425"/>
            <a:ext cx="4608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latin typeface="Times New Roman" pitchFamily="18" charset="0"/>
              </a:rPr>
              <a:t>此亡秦之续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耳</a:t>
            </a:r>
            <a:r>
              <a:rPr kumimoji="1" lang="zh-CN" altLang="en-US" sz="3200" b="1">
                <a:latin typeface="Times New Roman" pitchFamily="18" charset="0"/>
              </a:rPr>
              <a:t>。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1187450" y="4365625"/>
            <a:ext cx="5229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latin typeface="Times New Roman" pitchFamily="18" charset="0"/>
              </a:rPr>
              <a:t>夫六国与秦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皆</a:t>
            </a:r>
            <a:r>
              <a:rPr kumimoji="1" lang="zh-CN" altLang="en-US" sz="3200" b="1">
                <a:latin typeface="Times New Roman" pitchFamily="18" charset="0"/>
              </a:rPr>
              <a:t>诸侯。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5791181" y="2745521"/>
            <a:ext cx="3006725" cy="3517900"/>
          </a:xfrm>
          <a:prstGeom prst="rect">
            <a:avLst/>
          </a:prstGeom>
          <a:solidFill>
            <a:srgbClr val="33CCCC"/>
          </a:solidFill>
          <a:ln w="9525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</a:rPr>
              <a:t>用副词“乃”、“则”、“ 即”表判断的要把这些词替换成“是”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;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用“ 皆” 、 “ 耳”等辅助表判断的要添加判断词“是”。</a:t>
            </a:r>
          </a:p>
        </p:txBody>
      </p:sp>
    </p:spTree>
    <p:extLst>
      <p:ext uri="{BB962C8B-B14F-4D97-AF65-F5344CB8AC3E}">
        <p14:creationId xmlns:p14="http://schemas.microsoft.com/office/powerpoint/2010/main" val="2585069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 autoUpdateAnimBg="0"/>
      <p:bldP spid="23559" grpId="0"/>
      <p:bldP spid="23560" grpId="0"/>
      <p:bldP spid="23561" grpId="0"/>
      <p:bldP spid="23562" grpId="0"/>
      <p:bldP spid="23563" grpId="0"/>
      <p:bldP spid="23565" grpId="0"/>
      <p:bldP spid="61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n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0" t="41286"/>
          <a:stretch>
            <a:fillRect/>
          </a:stretch>
        </p:blipFill>
        <p:spPr bwMode="auto">
          <a:xfrm>
            <a:off x="-1116013" y="-531813"/>
            <a:ext cx="10872788" cy="748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457200" y="304800"/>
            <a:ext cx="2027238" cy="1108075"/>
            <a:chOff x="4512" y="336"/>
            <a:chExt cx="816" cy="624"/>
          </a:xfrm>
        </p:grpSpPr>
        <p:sp>
          <p:nvSpPr>
            <p:cNvPr id="24580" name="Oval 4" descr="1-2"/>
            <p:cNvSpPr>
              <a:spLocks noChangeArrowheads="1"/>
            </p:cNvSpPr>
            <p:nvPr/>
          </p:nvSpPr>
          <p:spPr bwMode="auto">
            <a:xfrm>
              <a:off x="4512" y="336"/>
              <a:ext cx="816" cy="624"/>
            </a:xfrm>
            <a:prstGeom prst="ellipse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4512" y="494"/>
              <a:ext cx="798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1</a:t>
              </a:r>
              <a:r>
                <a:rPr kumimoji="1" lang="zh-CN" altLang="en-US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、判断句</a:t>
              </a:r>
            </a:p>
          </p:txBody>
        </p:sp>
      </p:grp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857500" y="304800"/>
            <a:ext cx="6072188" cy="1687513"/>
          </a:xfrm>
          <a:prstGeom prst="rect">
            <a:avLst/>
          </a:prstGeom>
          <a:solidFill>
            <a:srgbClr val="66FF33"/>
          </a:solidFill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3600" b="1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    3</a:t>
            </a:r>
            <a:r>
              <a:rPr kumimoji="1" lang="zh-CN" altLang="en-US" sz="3600" b="1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、用动词</a:t>
            </a:r>
            <a:r>
              <a:rPr kumimoji="1" lang="zh-CN" altLang="en-US" sz="3600" b="1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“</a:t>
            </a:r>
            <a:r>
              <a:rPr kumimoji="1" lang="zh-CN" altLang="en-US" sz="3600" b="1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为</a:t>
            </a:r>
            <a:r>
              <a:rPr kumimoji="1" lang="zh-CN" altLang="en-US" sz="3600" b="1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”</a:t>
            </a:r>
            <a:r>
              <a:rPr kumimoji="1" lang="zh-CN" altLang="en-US" sz="3600" b="1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kumimoji="1" lang="zh-CN" altLang="en-US" sz="3600" b="1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“</a:t>
            </a:r>
            <a:r>
              <a:rPr kumimoji="1" lang="zh-CN" altLang="en-US" sz="3600" b="1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是</a:t>
            </a:r>
            <a:r>
              <a:rPr kumimoji="1" lang="zh-CN" altLang="en-US" sz="3600" b="1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”</a:t>
            </a:r>
            <a:r>
              <a:rPr kumimoji="1" lang="zh-CN" altLang="en-US" sz="3600" b="1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表示判断。</a:t>
            </a:r>
            <a:r>
              <a:rPr kumimoji="1" lang="zh-CN" altLang="en-US" sz="3200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（文言文中用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“</a:t>
            </a:r>
            <a:r>
              <a:rPr kumimoji="1" lang="zh-CN" altLang="en-US" sz="3200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是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”</a:t>
            </a:r>
            <a:r>
              <a:rPr kumimoji="1" lang="zh-CN" altLang="en-US" sz="3200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作判断动词的较为少见）</a:t>
            </a:r>
            <a:endParaRPr kumimoji="1" lang="zh-CN" altLang="en-US" sz="2800" b="1">
              <a:solidFill>
                <a:srgbClr val="0000CC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755650" y="2133600"/>
            <a:ext cx="727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solidFill>
                  <a:srgbClr val="9900CC"/>
                </a:solidFill>
              </a:rPr>
              <a:t>例</a:t>
            </a:r>
            <a:r>
              <a:rPr kumimoji="1" lang="zh-CN" altLang="en-US" sz="3200" b="1">
                <a:solidFill>
                  <a:srgbClr val="9900CC"/>
                </a:solidFill>
                <a:latin typeface="Times New Roman" pitchFamily="18" charset="0"/>
              </a:rPr>
              <a:t>：</a:t>
            </a:r>
            <a:r>
              <a:rPr lang="zh-CN" altLang="en-US" sz="3200" b="1"/>
              <a:t>朝歌夜弦，</a:t>
            </a:r>
            <a:r>
              <a:rPr lang="zh-CN" altLang="en-US" sz="3200" b="1">
                <a:solidFill>
                  <a:srgbClr val="FF3300"/>
                </a:solidFill>
              </a:rPr>
              <a:t>为</a:t>
            </a:r>
            <a:r>
              <a:rPr lang="zh-CN" altLang="en-US" sz="3200" b="1"/>
              <a:t>秦宫人。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600200" y="2895600"/>
            <a:ext cx="754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latin typeface="Times New Roman" pitchFamily="18" charset="0"/>
              </a:rPr>
              <a:t>如今人方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为</a:t>
            </a:r>
            <a:r>
              <a:rPr kumimoji="1" lang="zh-CN" altLang="en-US" sz="3200" b="1">
                <a:latin typeface="Times New Roman" pitchFamily="18" charset="0"/>
              </a:rPr>
              <a:t>刀俎，我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为</a:t>
            </a:r>
            <a:r>
              <a:rPr kumimoji="1" lang="zh-CN" altLang="en-US" sz="3200" b="1">
                <a:latin typeface="Times New Roman" pitchFamily="18" charset="0"/>
              </a:rPr>
              <a:t>鱼肉，何辞为？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1619250" y="3500438"/>
            <a:ext cx="6280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latin typeface="Times New Roman" pitchFamily="18" charset="0"/>
              </a:rPr>
              <a:t>巨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是</a:t>
            </a:r>
            <a:r>
              <a:rPr kumimoji="1" lang="zh-CN" altLang="en-US" sz="3200" b="1">
                <a:latin typeface="Times New Roman" pitchFamily="18" charset="0"/>
              </a:rPr>
              <a:t>凡人，偏在远郡</a:t>
            </a:r>
            <a:r>
              <a:rPr kumimoji="1" lang="en-US" altLang="zh-CN" sz="3200" b="1">
                <a:latin typeface="Times New Roman" pitchFamily="18" charset="0"/>
              </a:rPr>
              <a:t>……</a:t>
            </a:r>
          </a:p>
        </p:txBody>
      </p:sp>
      <p:pic>
        <p:nvPicPr>
          <p:cNvPr id="7178" name="Picture 11" descr="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4"/>
          <a:stretch>
            <a:fillRect/>
          </a:stretch>
        </p:blipFill>
        <p:spPr bwMode="auto">
          <a:xfrm>
            <a:off x="2555875" y="5157788"/>
            <a:ext cx="54959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1763713" y="4365625"/>
            <a:ext cx="1728787" cy="36671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1547813" y="4149725"/>
            <a:ext cx="5873750" cy="5794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/>
              <a:t>同行十二年，不知木兰</a:t>
            </a:r>
            <a:r>
              <a:rPr kumimoji="1" lang="zh-CN" altLang="en-US" sz="3200" b="1">
                <a:solidFill>
                  <a:srgbClr val="FF3300"/>
                </a:solidFill>
              </a:rPr>
              <a:t>是</a:t>
            </a:r>
            <a:r>
              <a:rPr kumimoji="1" lang="zh-CN" altLang="en-US" sz="3200" b="1"/>
              <a:t>女郎。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827088" y="5084763"/>
            <a:ext cx="8425432" cy="955675"/>
          </a:xfrm>
          <a:prstGeom prst="rect">
            <a:avLst/>
          </a:prstGeom>
          <a:solidFill>
            <a:srgbClr val="33CCCC"/>
          </a:solidFill>
          <a:ln w="9525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</a:rPr>
              <a:t>      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用动词“为” 表示判断的判断句，翻译时要把“为”替换为是；如是用“是”表判断的则保留。</a:t>
            </a:r>
          </a:p>
        </p:txBody>
      </p:sp>
    </p:spTree>
    <p:extLst>
      <p:ext uri="{BB962C8B-B14F-4D97-AF65-F5344CB8AC3E}">
        <p14:creationId xmlns:p14="http://schemas.microsoft.com/office/powerpoint/2010/main" val="2606667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 autoUpdateAnimBg="0"/>
      <p:bldP spid="24583" grpId="0"/>
      <p:bldP spid="24584" grpId="0"/>
      <p:bldP spid="24586" grpId="0"/>
      <p:bldP spid="7180" grpId="0"/>
      <p:bldP spid="71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n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0" t="41286"/>
          <a:stretch>
            <a:fillRect/>
          </a:stretch>
        </p:blipFill>
        <p:spPr bwMode="auto">
          <a:xfrm>
            <a:off x="0" y="0"/>
            <a:ext cx="914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0" y="188913"/>
            <a:ext cx="2087563" cy="1108075"/>
            <a:chOff x="4512" y="336"/>
            <a:chExt cx="816" cy="624"/>
          </a:xfrm>
        </p:grpSpPr>
        <p:sp>
          <p:nvSpPr>
            <p:cNvPr id="25604" name="Oval 4" descr="1-2"/>
            <p:cNvSpPr>
              <a:spLocks noChangeArrowheads="1"/>
            </p:cNvSpPr>
            <p:nvPr/>
          </p:nvSpPr>
          <p:spPr bwMode="auto">
            <a:xfrm>
              <a:off x="4512" y="336"/>
              <a:ext cx="816" cy="624"/>
            </a:xfrm>
            <a:prstGeom prst="ellipse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5605" name="Text Box 5"/>
            <p:cNvSpPr txBox="1">
              <a:spLocks noChangeArrowheads="1"/>
            </p:cNvSpPr>
            <p:nvPr/>
          </p:nvSpPr>
          <p:spPr bwMode="auto">
            <a:xfrm>
              <a:off x="4512" y="494"/>
              <a:ext cx="700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1</a:t>
              </a:r>
              <a:r>
                <a:rPr kumimoji="1" lang="zh-CN" altLang="en-US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、判断句</a:t>
              </a:r>
            </a:p>
          </p:txBody>
        </p:sp>
      </p:grp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95288" y="4581525"/>
            <a:ext cx="8172450" cy="946150"/>
          </a:xfrm>
          <a:prstGeom prst="rect">
            <a:avLst/>
          </a:prstGeom>
          <a:solidFill>
            <a:srgbClr val="33CCCC"/>
          </a:solidFill>
          <a:ln>
            <a:noFill/>
          </a:ln>
          <a:effectLst>
            <a:outerShdw dist="35921" dir="2700000" algn="ctr" rotWithShape="0">
              <a:srgbClr val="FFFF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66"/>
                </a:solidFill>
              </a:rPr>
              <a:t>用“非”、“未”、等表示或辅助表示否定的判断的判断句</a:t>
            </a:r>
            <a:r>
              <a:rPr kumimoji="1" lang="zh-CN" altLang="en-US" sz="2800" b="1">
                <a:solidFill>
                  <a:srgbClr val="FF0066"/>
                </a:solidFill>
                <a:latin typeface="华文行楷" pitchFamily="2" charset="-122"/>
                <a:ea typeface="华文行楷" pitchFamily="2" charset="-122"/>
              </a:rPr>
              <a:t>，译成现代汉语时，要用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itchFamily="18" charset="0"/>
                <a:ea typeface="华文行楷" pitchFamily="2" charset="-122"/>
              </a:rPr>
              <a:t>“</a:t>
            </a:r>
            <a:r>
              <a:rPr kumimoji="1" lang="zh-CN" altLang="en-US" sz="2800" b="1">
                <a:solidFill>
                  <a:srgbClr val="FF0066"/>
                </a:solidFill>
                <a:latin typeface="华文行楷" pitchFamily="2" charset="-122"/>
                <a:ea typeface="华文行楷" pitchFamily="2" charset="-122"/>
              </a:rPr>
              <a:t>不是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itchFamily="18" charset="0"/>
                <a:ea typeface="华文行楷" pitchFamily="2" charset="-122"/>
              </a:rPr>
              <a:t>”</a:t>
            </a:r>
            <a:r>
              <a:rPr kumimoji="1" lang="zh-CN" altLang="en-US" sz="2800" b="1">
                <a:solidFill>
                  <a:srgbClr val="FF0066"/>
                </a:solidFill>
                <a:latin typeface="华文行楷" pitchFamily="2" charset="-122"/>
                <a:ea typeface="华文行楷" pitchFamily="2" charset="-122"/>
              </a:rPr>
              <a:t>。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627313" y="260350"/>
            <a:ext cx="6143625" cy="1200150"/>
          </a:xfrm>
          <a:prstGeom prst="rect">
            <a:avLst/>
          </a:prstGeom>
          <a:solidFill>
            <a:srgbClr val="66FF33"/>
          </a:solidFill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3600" b="1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   4</a:t>
            </a:r>
            <a:r>
              <a:rPr kumimoji="1" lang="zh-CN" altLang="en-US" sz="3600" b="1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、用</a:t>
            </a:r>
            <a:r>
              <a:rPr kumimoji="1" lang="zh-CN" altLang="en-US" sz="3600" b="1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“</a:t>
            </a:r>
            <a:r>
              <a:rPr kumimoji="1" lang="zh-CN" altLang="en-US" sz="3600" b="1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非</a:t>
            </a:r>
            <a:r>
              <a:rPr kumimoji="1" lang="zh-CN" altLang="en-US" sz="3600" b="1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”</a:t>
            </a:r>
            <a:r>
              <a:rPr kumimoji="1" lang="zh-CN" altLang="en-US" sz="3600" b="1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kumimoji="1" lang="zh-CN" altLang="en-US" sz="3600" b="1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“</a:t>
            </a:r>
            <a:r>
              <a:rPr kumimoji="1" lang="zh-CN" altLang="en-US" sz="3600" b="1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未</a:t>
            </a:r>
            <a:r>
              <a:rPr kumimoji="1" lang="zh-CN" altLang="en-US" sz="3600" b="1">
                <a:solidFill>
                  <a:srgbClr val="660066"/>
                </a:solidFill>
                <a:latin typeface="Times New Roman" pitchFamily="18" charset="0"/>
                <a:ea typeface="华文新魏" pitchFamily="2" charset="-122"/>
              </a:rPr>
              <a:t>”</a:t>
            </a:r>
            <a:r>
              <a:rPr kumimoji="1" lang="zh-CN" altLang="en-US" sz="3600" b="1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rPr>
              <a:t> 等表示或辅助表示否定的判断。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609600" y="1979613"/>
            <a:ext cx="7058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solidFill>
                  <a:srgbClr val="9900CC"/>
                </a:solidFill>
              </a:rPr>
              <a:t>例</a:t>
            </a:r>
            <a:r>
              <a:rPr kumimoji="1" lang="zh-CN" altLang="en-US" sz="3200" b="1">
                <a:solidFill>
                  <a:srgbClr val="9900CC"/>
                </a:solidFill>
                <a:latin typeface="Times New Roman" pitchFamily="18" charset="0"/>
              </a:rPr>
              <a:t>：</a:t>
            </a:r>
            <a:r>
              <a:rPr kumimoji="1" lang="zh-CN" altLang="en-US" sz="3200" b="1">
                <a:latin typeface="Times New Roman" pitchFamily="18" charset="0"/>
              </a:rPr>
              <a:t>吾本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非</a:t>
            </a:r>
            <a:r>
              <a:rPr kumimoji="1" lang="zh-CN" altLang="en-US" sz="3200" b="1">
                <a:latin typeface="Times New Roman" pitchFamily="18" charset="0"/>
              </a:rPr>
              <a:t>文人画士</a:t>
            </a:r>
            <a:r>
              <a:rPr kumimoji="1" lang="en-US" altLang="zh-CN" sz="3200" b="1">
                <a:latin typeface="Times New Roman" pitchFamily="18" charset="0"/>
              </a:rPr>
              <a:t>……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1331913" y="2852738"/>
            <a:ext cx="7523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latin typeface="Times New Roman" pitchFamily="18" charset="0"/>
              </a:rPr>
              <a:t>六国破灭，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非</a:t>
            </a:r>
            <a:r>
              <a:rPr kumimoji="1" lang="zh-CN" altLang="en-US" sz="2800" b="1">
                <a:latin typeface="Times New Roman" pitchFamily="18" charset="0"/>
              </a:rPr>
              <a:t>兵不利，战不善，弊在赂秦。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1258888" y="3644900"/>
            <a:ext cx="72723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latin typeface="Times New Roman" pitchFamily="18" charset="0"/>
              </a:rPr>
              <a:t>人固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未</a:t>
            </a:r>
            <a:r>
              <a:rPr kumimoji="1" lang="zh-CN" altLang="en-US" sz="3200" b="1">
                <a:latin typeface="Times New Roman" pitchFamily="18" charset="0"/>
              </a:rPr>
              <a:t>易知，知人亦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未</a:t>
            </a:r>
            <a:r>
              <a:rPr kumimoji="1" lang="zh-CN" altLang="en-US" sz="3200" b="1">
                <a:latin typeface="Times New Roman" pitchFamily="18" charset="0"/>
              </a:rPr>
              <a:t>易也。</a:t>
            </a:r>
          </a:p>
        </p:txBody>
      </p:sp>
    </p:spTree>
    <p:extLst>
      <p:ext uri="{BB962C8B-B14F-4D97-AF65-F5344CB8AC3E}">
        <p14:creationId xmlns:p14="http://schemas.microsoft.com/office/powerpoint/2010/main" val="898485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  <p:bldP spid="25607" grpId="0" animBg="1" autoUpdateAnimBg="0"/>
      <p:bldP spid="25608" grpId="0" autoUpdateAnimBg="0"/>
      <p:bldP spid="25609" grpId="0" autoUpdateAnimBg="0"/>
      <p:bldP spid="2561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60" name="Group 3"/>
          <p:cNvGrpSpPr>
            <a:grpSpLocks/>
          </p:cNvGrpSpPr>
          <p:nvPr/>
        </p:nvGrpSpPr>
        <p:grpSpPr bwMode="auto">
          <a:xfrm>
            <a:off x="0" y="333375"/>
            <a:ext cx="2124075" cy="1108075"/>
            <a:chOff x="4512" y="336"/>
            <a:chExt cx="816" cy="624"/>
          </a:xfrm>
        </p:grpSpPr>
        <p:sp>
          <p:nvSpPr>
            <p:cNvPr id="25604" name="Oval 4" descr="1-2"/>
            <p:cNvSpPr>
              <a:spLocks noChangeArrowheads="1"/>
            </p:cNvSpPr>
            <p:nvPr/>
          </p:nvSpPr>
          <p:spPr bwMode="auto">
            <a:xfrm>
              <a:off x="4512" y="336"/>
              <a:ext cx="816" cy="624"/>
            </a:xfrm>
            <a:prstGeom prst="ellipse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sy="50000" kx="-2453608" rotWithShape="0">
                <a:srgbClr val="99CCF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5605" name="Text Box 5"/>
            <p:cNvSpPr txBox="1">
              <a:spLocks noChangeArrowheads="1"/>
            </p:cNvSpPr>
            <p:nvPr/>
          </p:nvSpPr>
          <p:spPr bwMode="auto">
            <a:xfrm>
              <a:off x="4512" y="494"/>
              <a:ext cx="700" cy="29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1</a:t>
              </a:r>
              <a:r>
                <a:rPr kumimoji="1" lang="zh-CN" altLang="en-US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、判断句</a:t>
              </a:r>
            </a:p>
          </p:txBody>
        </p:sp>
      </p:grpSp>
      <p:sp>
        <p:nvSpPr>
          <p:cNvPr id="22536" name="Text Box 8"/>
          <p:cNvSpPr txBox="1">
            <a:spLocks noChangeArrowheads="1"/>
          </p:cNvSpPr>
          <p:nvPr>
            <p:ph type="body" idx="1"/>
          </p:nvPr>
        </p:nvSpPr>
        <p:spPr>
          <a:xfrm>
            <a:off x="603250" y="2565400"/>
            <a:ext cx="8540750" cy="2238375"/>
          </a:xfrm>
          <a:solidFill>
            <a:schemeClr val="bg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zh-CN" altLang="en-US" b="1">
                <a:solidFill>
                  <a:srgbClr val="9900CC"/>
                </a:solidFill>
              </a:rPr>
              <a:t>例：</a:t>
            </a:r>
            <a:r>
              <a:rPr kumimoji="1" lang="zh-CN" altLang="en-US"/>
              <a:t> </a:t>
            </a:r>
            <a:endParaRPr kumimoji="1" lang="zh-CN" altLang="en-US" b="1"/>
          </a:p>
          <a:p>
            <a:pPr>
              <a:lnSpc>
                <a:spcPct val="90000"/>
              </a:lnSpc>
            </a:pPr>
            <a:r>
              <a:rPr kumimoji="1" lang="zh-CN" altLang="en-US" b="1"/>
              <a:t>          ①刘备，天下枭雄。         </a:t>
            </a:r>
          </a:p>
          <a:p>
            <a:pPr>
              <a:lnSpc>
                <a:spcPct val="90000"/>
              </a:lnSpc>
            </a:pPr>
            <a:r>
              <a:rPr kumimoji="1" lang="zh-CN" altLang="en-US" b="1"/>
              <a:t>          ② 秦，虎狼之国。</a:t>
            </a:r>
          </a:p>
          <a:p>
            <a:pPr>
              <a:lnSpc>
                <a:spcPct val="90000"/>
              </a:lnSpc>
            </a:pPr>
            <a:r>
              <a:rPr lang="zh-CN" altLang="en-US" b="1"/>
              <a:t>          ③ 此人力士。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2268538" y="620713"/>
            <a:ext cx="6480175" cy="180022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66FF"/>
                </a:solidFill>
              </a:rPr>
              <a:t>5.</a:t>
            </a:r>
            <a:r>
              <a:rPr lang="zh-CN" altLang="en-US" sz="2800" b="1">
                <a:solidFill>
                  <a:srgbClr val="0066FF"/>
                </a:solidFill>
              </a:rPr>
              <a:t>无标志判断句。文言文中的判断句有的没有任何标志，既不用判断词，也不用语气词，通过语气直接表示判断或直接由名词对名词作出判断。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1116013" y="5084763"/>
            <a:ext cx="7200900" cy="106680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无标志的判断句</a:t>
            </a:r>
            <a:r>
              <a:rPr kumimoji="1" lang="zh-CN" altLang="en-US" sz="3200" b="1">
                <a:solidFill>
                  <a:srgbClr val="FF0000"/>
                </a:solidFill>
              </a:rPr>
              <a:t>译成现代汉语时，只须在主谓语之间加“是”字。</a:t>
            </a:r>
          </a:p>
        </p:txBody>
      </p:sp>
    </p:spTree>
    <p:extLst>
      <p:ext uri="{BB962C8B-B14F-4D97-AF65-F5344CB8AC3E}">
        <p14:creationId xmlns:p14="http://schemas.microsoft.com/office/powerpoint/2010/main" val="48091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animBg="1" autoUpdateAnimBg="0"/>
      <p:bldP spid="70664" grpId="0" animBg="1"/>
      <p:bldP spid="7066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3798</Words>
  <Application>Microsoft Office PowerPoint</Application>
  <PresentationFormat>全屏显示(4:3)</PresentationFormat>
  <Paragraphs>442</Paragraphs>
  <Slides>58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宾语前置句（及其它倒置句式如：定语后置、介词结构后置、主谓倒置等 ）的翻译：</vt:lpstr>
      <vt:lpstr>四、省略句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省略句的翻译：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</cp:revision>
  <dcterms:created xsi:type="dcterms:W3CDTF">2015-09-15T01:08:16Z</dcterms:created>
  <dcterms:modified xsi:type="dcterms:W3CDTF">2015-09-15T01:38:29Z</dcterms:modified>
</cp:coreProperties>
</file>