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2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3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2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2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1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9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0D34-B4DF-4279-99C5-D7BC72DD716A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7A0D-8A6B-4339-90EC-52F247DC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3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20135;&#29983;0&#65292;1&#25972;&#25968;&#38543;&#26426;&#25968;.x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20637" y="2147454"/>
            <a:ext cx="6858000" cy="1555750"/>
          </a:xfrm>
        </p:spPr>
        <p:txBody>
          <a:bodyPr>
            <a:normAutofit fontScale="90000"/>
          </a:bodyPr>
          <a:lstStyle/>
          <a:p>
            <a:r>
              <a:rPr lang="en-US" altLang="zh-CN" sz="7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3.2.2</a:t>
            </a:r>
            <a:r>
              <a:rPr lang="zh-CN" altLang="en-US" sz="72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en-US" sz="7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整数值）</a:t>
            </a:r>
            <a:br>
              <a:rPr lang="zh-CN" altLang="en-US" sz="7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7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随机数的产生</a:t>
            </a:r>
          </a:p>
        </p:txBody>
      </p:sp>
    </p:spTree>
    <p:extLst>
      <p:ext uri="{BB962C8B-B14F-4D97-AF65-F5344CB8AC3E}">
        <p14:creationId xmlns:p14="http://schemas.microsoft.com/office/powerpoint/2010/main" val="263369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0" y="361156"/>
            <a:ext cx="8893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latin typeface="Times New Roman" panose="02020603050405020304" pitchFamily="18" charset="0"/>
              </a:rPr>
              <a:t>6 .</a:t>
            </a:r>
            <a:r>
              <a:rPr kumimoji="1" lang="zh-CN" altLang="en-US">
                <a:latin typeface="Times New Roman" panose="02020603050405020304" pitchFamily="18" charset="0"/>
              </a:rPr>
              <a:t>天气预报说，在今后的三天中，每一天下雨的概率均为</a:t>
            </a:r>
            <a:r>
              <a:rPr kumimoji="1" lang="en-US" altLang="zh-CN">
                <a:latin typeface="Times New Roman" panose="02020603050405020304" pitchFamily="18" charset="0"/>
              </a:rPr>
              <a:t>40%</a:t>
            </a:r>
            <a:r>
              <a:rPr kumimoji="1" lang="zh-CN" altLang="en-US">
                <a:latin typeface="Times New Roman" panose="02020603050405020304" pitchFamily="18" charset="0"/>
              </a:rPr>
              <a:t>，这三天中恰有两天下雨的概率是多少？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24000" y="1658144"/>
            <a:ext cx="9144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解：我们通过设计模拟试验的方法来解决问题，利用计算器或计算机可以产生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之间去整数值的随机数，我们用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表示下雨，用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表示不下雨，这样可以体现下雨的概率是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40%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。因为是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天，所以每三个随机数作为一组。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例如，产生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组随机数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907    966    </a:t>
            </a:r>
            <a:r>
              <a:rPr kumimoji="1" lang="en-US" altLang="zh-CN" sz="24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191 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925    </a:t>
            </a:r>
            <a:r>
              <a:rPr kumimoji="1" lang="en-US" altLang="zh-CN" sz="24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271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4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932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4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812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458    569    683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431    257    </a:t>
            </a:r>
            <a:r>
              <a:rPr kumimoji="1" lang="en-US" altLang="zh-CN" sz="24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393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027    556    488    730    113    537    989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就相当于作了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次试验。在这组数中，如果恰有两个数在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中，则表示恰有两天下雨，他们分别是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191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271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932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612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393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，即共有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个数。我们得到三天中恰有两天下雨的概率近似为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5/20=25%</a:t>
            </a:r>
            <a:r>
              <a:rPr kumimoji="1"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809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505743" y="3510756"/>
            <a:ext cx="8785226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．在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20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瓶墨水中，有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5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瓶已经变质不能使用，从这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20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瓶墨水中任意选出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瓶，取出的墨水是变质墨水的概率为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_____;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如任意取两瓶，则两瓶都不是变质墨水的概率为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_____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542256" y="297656"/>
            <a:ext cx="9144000" cy="554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/>
              <a:t>   </a:t>
            </a:r>
            <a:r>
              <a:rPr lang="en-US" altLang="zh-CN" sz="2400" b="1">
                <a:effectLst/>
                <a:latin typeface="Times New Roman" panose="02020603050405020304" pitchFamily="18" charset="0"/>
              </a:rPr>
              <a:t>1.</a:t>
            </a:r>
            <a:r>
              <a:rPr lang="zh-CN" altLang="en-US" sz="2400" b="1">
                <a:effectLst/>
                <a:latin typeface="Times New Roman" panose="02020603050405020304" pitchFamily="18" charset="0"/>
              </a:rPr>
              <a:t>在第</a:t>
            </a:r>
            <a:r>
              <a:rPr lang="en-US" altLang="zh-CN" sz="2400" b="1">
                <a:effectLst/>
                <a:latin typeface="Times New Roman" panose="02020603050405020304" pitchFamily="18" charset="0"/>
              </a:rPr>
              <a:t>1.3.4.5.8</a:t>
            </a:r>
            <a:r>
              <a:rPr lang="zh-CN" altLang="en-US" sz="2400" b="1">
                <a:effectLst/>
                <a:latin typeface="Times New Roman" panose="02020603050405020304" pitchFamily="18" charset="0"/>
              </a:rPr>
              <a:t>路公共汽车都要停靠的一个站</a:t>
            </a:r>
            <a:r>
              <a:rPr lang="en-US" altLang="zh-CN" sz="2400" b="1"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effectLst/>
                <a:latin typeface="Times New Roman" panose="02020603050405020304" pitchFamily="18" charset="0"/>
              </a:rPr>
              <a:t>假定这个站只能停靠一辆汽车</a:t>
            </a:r>
            <a:r>
              <a:rPr lang="en-US" altLang="zh-CN" sz="2400" b="1">
                <a:effectLst/>
                <a:latin typeface="Times New Roman" panose="02020603050405020304" pitchFamily="18" charset="0"/>
              </a:rPr>
              <a:t>),</a:t>
            </a:r>
            <a:r>
              <a:rPr lang="zh-CN" altLang="en-US" sz="2400" b="1">
                <a:effectLst/>
                <a:latin typeface="Times New Roman" panose="02020603050405020304" pitchFamily="18" charset="0"/>
              </a:rPr>
              <a:t>有一位乘客等候第</a:t>
            </a:r>
            <a:r>
              <a:rPr lang="en-US" altLang="zh-CN" sz="2400" b="1">
                <a:effectLst/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effectLst/>
                <a:latin typeface="Times New Roman" panose="02020603050405020304" pitchFamily="18" charset="0"/>
              </a:rPr>
              <a:t>路或第</a:t>
            </a:r>
            <a:r>
              <a:rPr lang="en-US" altLang="zh-CN" sz="2400" b="1">
                <a:effectLst/>
                <a:latin typeface="Times New Roman" panose="02020603050405020304" pitchFamily="18" charset="0"/>
              </a:rPr>
              <a:t>8</a:t>
            </a:r>
            <a:r>
              <a:rPr lang="zh-CN" altLang="en-US" sz="2400" b="1">
                <a:effectLst/>
                <a:latin typeface="Times New Roman" panose="02020603050405020304" pitchFamily="18" charset="0"/>
              </a:rPr>
              <a:t>路汽车</a:t>
            </a:r>
            <a:r>
              <a:rPr lang="en-US" altLang="zh-CN" sz="2400" b="1"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2400" b="1">
                <a:effectLst/>
                <a:latin typeface="Times New Roman" panose="02020603050405020304" pitchFamily="18" charset="0"/>
              </a:rPr>
              <a:t>假定当时各路汽车首先到站的可能性相等</a:t>
            </a:r>
            <a:r>
              <a:rPr lang="en-US" altLang="zh-CN" sz="2400" b="1"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2400" b="1">
                <a:effectLst/>
                <a:latin typeface="Times New Roman" panose="02020603050405020304" pitchFamily="18" charset="0"/>
              </a:rPr>
              <a:t>则首先到站正好是这位乘客所需乘的汽车的概率等于</a:t>
            </a:r>
            <a:r>
              <a:rPr lang="en-US" altLang="zh-CN" sz="2400" b="1">
                <a:effectLst/>
                <a:latin typeface="Times New Roman" panose="02020603050405020304" pitchFamily="18" charset="0"/>
              </a:rPr>
              <a:t>(  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effectLst/>
                <a:latin typeface="Times New Roman" panose="02020603050405020304" pitchFamily="18" charset="0"/>
              </a:rPr>
              <a:t>        A.1/2          B.2/3               C.3/5                 D.2/5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31720" y="14462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7181" y="2286794"/>
            <a:ext cx="791845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2.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某小组共有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10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名学生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其中女生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名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现选举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名代表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至少有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名女生当选的概率为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(       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82006" y="3150394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AutoNum type="alphaUcPeriod"/>
            </a:pPr>
            <a:r>
              <a:rPr kumimoji="1" lang="en-US" altLang="zh-CN" sz="2400">
                <a:latin typeface="Times New Roman" panose="02020603050405020304" pitchFamily="18" charset="0"/>
              </a:rPr>
              <a:t>7/15          B.8/15           C.3/5                  D.1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94325" y="2663031"/>
            <a:ext cx="3923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346209" y="385841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110412" y="4206081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</a:rPr>
              <a:t>21/38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93081" y="4663281"/>
            <a:ext cx="7129463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ffectLst/>
                <a:latin typeface="Times New Roman" panose="02020603050405020304" pitchFamily="18" charset="0"/>
              </a:rPr>
              <a:t>4.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从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3…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9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这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9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个数字中任取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个数字，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个数字都是奇数的概率为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____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ffectLst/>
                <a:latin typeface="Times New Roman" panose="02020603050405020304" pitchFamily="18" charset="0"/>
              </a:rPr>
              <a:t>   2</a:t>
            </a:r>
            <a:r>
              <a:rPr lang="zh-CN" altLang="en-US" sz="2400">
                <a:effectLst/>
                <a:latin typeface="Times New Roman" panose="02020603050405020304" pitchFamily="18" charset="0"/>
              </a:rPr>
              <a:t>个数字之和为偶数的概率为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____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680869" y="5096669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5/18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969794" y="5528469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4/9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866106" y="6103144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5.</a:t>
            </a:r>
            <a:r>
              <a:rPr lang="zh-CN" altLang="en-US" sz="2400">
                <a:latin typeface="Times New Roman" panose="02020603050405020304" pitchFamily="18" charset="0"/>
              </a:rPr>
              <a:t>同时抛两枚硬币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</a:rPr>
              <a:t>一枚出现正面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</a:rPr>
              <a:t>一枚出现反面的概率是</a:t>
            </a:r>
            <a:r>
              <a:rPr lang="zh-CN" altLang="en-US" sz="2400" u="sng">
                <a:latin typeface="Times New Roman" panose="02020603050405020304" pitchFamily="18" charset="0"/>
              </a:rPr>
              <a:t>         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428956" y="6103144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21822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524000" y="1347787"/>
            <a:ext cx="83962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、袋中有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个白球和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个黑球，连续逐个从中取出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</a:t>
            </a:r>
            <a:r>
              <a:rPr lang="zh-CN" altLang="en-US">
                <a:latin typeface="Times New Roman" panose="02020603050405020304" pitchFamily="18" charset="0"/>
              </a:rPr>
              <a:t>个球 计算：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）“取后放回，且顺序为黑白黑”的概率；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）“取后不放回，且取出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黑一白”的概率。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819275" y="3709987"/>
            <a:ext cx="8848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练习：某厂一批产品的次品率为</a:t>
            </a:r>
            <a:r>
              <a:rPr lang="en-US" altLang="zh-CN">
                <a:latin typeface="Times New Roman" panose="02020603050405020304" pitchFamily="18" charset="0"/>
              </a:rPr>
              <a:t>1/10</a:t>
            </a:r>
            <a:r>
              <a:rPr lang="zh-CN" altLang="en-US">
                <a:latin typeface="Times New Roman" panose="02020603050405020304" pitchFamily="18" charset="0"/>
              </a:rPr>
              <a:t>，问任意抽取其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中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件产品是否一定会发现一件次品，为什么？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件产品中次品率为</a:t>
            </a:r>
            <a:r>
              <a:rPr lang="en-US" altLang="zh-CN">
                <a:latin typeface="Times New Roman" panose="02020603050405020304" pitchFamily="18" charset="0"/>
              </a:rPr>
              <a:t>1/10</a:t>
            </a:r>
            <a:r>
              <a:rPr lang="zh-CN" altLang="en-US">
                <a:latin typeface="Times New Roman" panose="02020603050405020304" pitchFamily="18" charset="0"/>
              </a:rPr>
              <a:t>，问这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件产品中必有一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件次品的说法是否正确？为什么？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22718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31156" y="1899443"/>
            <a:ext cx="701987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DDF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B524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：</a:t>
            </a: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）掷一个骰子的结果有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种。我们把两个标上记号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便区分，由于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号骰子 的每一个结果都可与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号骰子的</a:t>
            </a: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任意一个结果配对，组成同时掷两个骰子的一个结果，</a:t>
            </a: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因此同时掷两个骰子的结果共有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36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种。</a:t>
            </a:r>
          </a:p>
        </p:txBody>
      </p:sp>
      <p:sp>
        <p:nvSpPr>
          <p:cNvPr id="3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15281" y="170656"/>
            <a:ext cx="8153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zh-CN" altLang="en-US" dirty="0" smtClean="0">
                <a:latin typeface="Times New Roman" panose="02020603050405020304" pitchFamily="18" charset="0"/>
              </a:rPr>
              <a:t>例</a:t>
            </a:r>
            <a:r>
              <a:rPr kumimoji="1" lang="en-US" altLang="zh-CN" smtClean="0">
                <a:latin typeface="Times New Roman" panose="02020603050405020304" pitchFamily="18" charset="0"/>
              </a:rPr>
              <a:t>8</a:t>
            </a:r>
            <a:r>
              <a:rPr kumimoji="1" lang="zh-CN" altLang="en-US" smtClean="0">
                <a:latin typeface="Times New Roman" panose="02020603050405020304" pitchFamily="18" charset="0"/>
              </a:rPr>
              <a:t>． </a:t>
            </a:r>
            <a:r>
              <a:rPr kumimoji="1" lang="zh-CN" altLang="en-US" dirty="0">
                <a:latin typeface="Times New Roman" panose="02020603050405020304" pitchFamily="18" charset="0"/>
              </a:rPr>
              <a:t>同时掷两个骰子</a:t>
            </a:r>
            <a:r>
              <a:rPr kumimoji="1" lang="en-US" altLang="zh-CN" dirty="0">
                <a:latin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</a:rPr>
              <a:t>计算：</a:t>
            </a:r>
          </a:p>
          <a:p>
            <a:r>
              <a:rPr kumimoji="1" lang="zh-CN" altLang="en-US" dirty="0"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</a:rPr>
              <a:t>）一共有多少种不同的结果？</a:t>
            </a:r>
          </a:p>
          <a:p>
            <a:r>
              <a:rPr kumimoji="1" lang="zh-CN" altLang="en-US" dirty="0"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</a:rPr>
              <a:t>）其中向上的点数之和是</a:t>
            </a:r>
            <a:r>
              <a:rPr kumimoji="1" lang="en-US" altLang="zh-CN" dirty="0">
                <a:latin typeface="Times New Roman" panose="02020603050405020304" pitchFamily="18" charset="0"/>
              </a:rPr>
              <a:t>5</a:t>
            </a:r>
            <a:r>
              <a:rPr kumimoji="1" lang="zh-CN" altLang="en-US" dirty="0">
                <a:latin typeface="Times New Roman" panose="02020603050405020304" pitchFamily="18" charset="0"/>
              </a:rPr>
              <a:t>的结果有多少种？</a:t>
            </a:r>
          </a:p>
          <a:p>
            <a:r>
              <a:rPr kumimoji="1" lang="zh-CN" altLang="en-US" dirty="0"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</a:rPr>
              <a:t>）向上的点数之和是</a:t>
            </a:r>
            <a:r>
              <a:rPr kumimoji="1" lang="en-US" altLang="zh-CN" dirty="0">
                <a:latin typeface="Times New Roman" panose="02020603050405020304" pitchFamily="18" charset="0"/>
              </a:rPr>
              <a:t>5</a:t>
            </a:r>
            <a:r>
              <a:rPr kumimoji="1" lang="zh-CN" altLang="en-US" dirty="0">
                <a:latin typeface="Times New Roman" panose="02020603050405020304" pitchFamily="18" charset="0"/>
              </a:rPr>
              <a:t>的概率是多少？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96231" y="3875881"/>
            <a:ext cx="90360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DDF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B524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）在上面的所有结果中，向上的点数之和为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的结果有</a:t>
            </a: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其中第一个数表示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号骰子的结果，第二个数表示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号</a:t>
            </a: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骰子的结果。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59718" y="5499893"/>
            <a:ext cx="88201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）由于所有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36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种结果是等可能的，其中向上点数之和为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结果（记为事件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）有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种，因此，</a:t>
            </a: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由古典概型的概率计算公式可得    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=4/36=1/9</a:t>
            </a:r>
          </a:p>
        </p:txBody>
      </p:sp>
    </p:spTree>
    <p:extLst>
      <p:ext uri="{BB962C8B-B14F-4D97-AF65-F5344CB8AC3E}">
        <p14:creationId xmlns:p14="http://schemas.microsoft.com/office/powerpoint/2010/main" val="400357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438400" y="2019300"/>
            <a:ext cx="7315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</a:rPr>
              <a:t>A,B,C,D</a:t>
            </a:r>
            <a:r>
              <a:rPr lang="zh-CN" altLang="en-US" dirty="0">
                <a:latin typeface="Times New Roman" panose="02020603050405020304" pitchFamily="18" charset="0"/>
              </a:rPr>
              <a:t>四名学生按任意次序站成一排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试求下列事件的概率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(1)A</a:t>
            </a:r>
            <a:r>
              <a:rPr lang="zh-CN" altLang="en-US" dirty="0">
                <a:latin typeface="Times New Roman" panose="02020603050405020304" pitchFamily="18" charset="0"/>
              </a:rPr>
              <a:t>在边上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都在边上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A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在边上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都不在边上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000500"/>
            <a:ext cx="38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05100"/>
            <a:ext cx="3810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2300"/>
            <a:ext cx="30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19500"/>
            <a:ext cx="38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22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55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10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2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8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14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31375" y="534988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</a:rPr>
              <a:t>    1.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</a:rPr>
              <a:t>在一个试验可能发生的所有结果中，那些不能再分的最简单的随机事件称为基本事件。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</a:rPr>
              <a:t>其他事件都可由基本事件来描述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45663" y="1482725"/>
            <a:ext cx="8915400" cy="13430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DDF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基本事件的特点：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）任何两个基本事件是互斥的；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）任何事件</a:t>
            </a:r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除不可能事件外</a:t>
            </a:r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都可以表示成基本事件的和。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6475" y="3022600"/>
            <a:ext cx="89646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具有以下的共同特点：</a:t>
            </a:r>
          </a:p>
          <a:p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） 试验中所有可能出现的</a:t>
            </a:r>
            <a:r>
              <a:rPr kumimoji="1" lang="zh-CN" altLang="en-US" sz="2400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基本事件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只有有限个；</a:t>
            </a:r>
          </a:p>
          <a:p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） 每个</a:t>
            </a:r>
            <a:r>
              <a:rPr kumimoji="1" lang="zh-CN" altLang="en-US" sz="2400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基本事件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出现的可能性相等。</a:t>
            </a:r>
          </a:p>
          <a:p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将具有这两个特点的概率模型称为古典概率模型</a:t>
            </a:r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简称古典概型。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25050" y="4648200"/>
            <a:ext cx="637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对于古典概型，任何事件</a:t>
            </a:r>
            <a:r>
              <a:rPr kumimoji="1"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发生的概率为：</a:t>
            </a:r>
            <a:endParaRPr kumimoji="1" lang="zh-CN" altLang="en-US" sz="2400" u="sng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2206" y="69642"/>
            <a:ext cx="226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知识回顾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77897"/>
              </p:ext>
            </p:extLst>
          </p:nvPr>
        </p:nvGraphicFramePr>
        <p:xfrm>
          <a:off x="2765644" y="5348762"/>
          <a:ext cx="49847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158920" imgH="419040" progId="Equation.DSMT4">
                  <p:embed/>
                </p:oleObj>
              </mc:Choice>
              <mc:Fallback>
                <p:oleObj name="Equation" r:id="rId3" imgW="2158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644" y="5348762"/>
                        <a:ext cx="498475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29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43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10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32610" y="2056387"/>
            <a:ext cx="971203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解：这个人随机试一个密码，相当做 </a:t>
            </a:r>
            <a:r>
              <a:rPr kumimoji="1" lang="en-US" altLang="zh-CN" dirty="0">
                <a:latin typeface="Times New Roman" panose="02020603050405020304" pitchFamily="18" charset="0"/>
              </a:rPr>
              <a:t>1 </a:t>
            </a:r>
            <a:r>
              <a:rPr kumimoji="1" lang="zh-CN" altLang="en-US" dirty="0">
                <a:latin typeface="Times New Roman" panose="02020603050405020304" pitchFamily="18" charset="0"/>
              </a:rPr>
              <a:t>次随机试验，试验的基本事件（所有可能的结果）共有 </a:t>
            </a:r>
            <a:r>
              <a:rPr kumimoji="1" lang="en-US" altLang="zh-CN" dirty="0">
                <a:latin typeface="Times New Roman" panose="02020603050405020304" pitchFamily="18" charset="0"/>
              </a:rPr>
              <a:t>10 000 </a:t>
            </a:r>
            <a:r>
              <a:rPr kumimoji="1" lang="zh-CN" altLang="en-US" dirty="0">
                <a:latin typeface="Times New Roman" panose="02020603050405020304" pitchFamily="18" charset="0"/>
              </a:rPr>
              <a:t>个。由于是假设的随机的试密码，相当于试验的每一个结果试等可能的。所以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P(“</a:t>
            </a:r>
            <a:r>
              <a:rPr kumimoji="1" lang="zh-CN" altLang="en-US" dirty="0">
                <a:latin typeface="Times New Roman" panose="02020603050405020304" pitchFamily="18" charset="0"/>
              </a:rPr>
              <a:t>能取到钱”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</a:rPr>
              <a:t>＝ 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“能取到钱”所包含的基本事件的个数 </a:t>
            </a:r>
            <a:r>
              <a:rPr kumimoji="1" lang="zh-CN" altLang="en-US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                                                   </a:t>
            </a:r>
            <a:r>
              <a:rPr kumimoji="1" lang="en-US" altLang="zh-CN" dirty="0">
                <a:latin typeface="Times New Roman" panose="02020603050405020304" pitchFamily="18" charset="0"/>
              </a:rPr>
              <a:t>10000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74669" y="4869428"/>
            <a:ext cx="712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0" dirty="0">
                <a:latin typeface="Times New Roman" panose="02020603050405020304" pitchFamily="18" charset="0"/>
              </a:rPr>
              <a:t>                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＝</a:t>
            </a:r>
            <a:r>
              <a:rPr kumimoji="1" lang="en-US" altLang="zh-CN" dirty="0">
                <a:latin typeface="Times New Roman" panose="02020603050405020304" pitchFamily="18" charset="0"/>
              </a:rPr>
              <a:t>1/10000</a:t>
            </a:r>
            <a:r>
              <a:rPr kumimoji="1" lang="zh-CN" altLang="en-US" dirty="0">
                <a:latin typeface="Times New Roman" panose="02020603050405020304" pitchFamily="18" charset="0"/>
              </a:rPr>
              <a:t>＝</a:t>
            </a:r>
            <a:r>
              <a:rPr kumimoji="1" lang="en-US" altLang="zh-CN" dirty="0">
                <a:latin typeface="Times New Roman" panose="02020603050405020304" pitchFamily="18" charset="0"/>
              </a:rPr>
              <a:t>0.0001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3064" y="233362"/>
            <a:ext cx="11253354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latin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</a:rPr>
              <a:t>、假设储蓄卡的密码由 </a:t>
            </a:r>
            <a:r>
              <a:rPr kumimoji="1" lang="en-US" altLang="zh-CN" dirty="0">
                <a:latin typeface="Times New Roman" panose="02020603050405020304" pitchFamily="18" charset="0"/>
              </a:rPr>
              <a:t>4 </a:t>
            </a:r>
            <a:r>
              <a:rPr kumimoji="1" lang="zh-CN" altLang="en-US" dirty="0">
                <a:latin typeface="Times New Roman" panose="02020603050405020304" pitchFamily="18" charset="0"/>
              </a:rPr>
              <a:t>个数字组成，每个数字可以是 </a:t>
            </a:r>
            <a:r>
              <a:rPr kumimoji="1" lang="en-US" altLang="zh-CN" dirty="0"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……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9 </a:t>
            </a:r>
            <a:r>
              <a:rPr kumimoji="1" lang="zh-CN" altLang="en-US" dirty="0">
                <a:latin typeface="Times New Roman" panose="02020603050405020304" pitchFamily="18" charset="0"/>
              </a:rPr>
              <a:t>十个数字中的任意一个。假设一个人完全忘记了自己的储蓄卡密码，问他在自动提款机上随机试一次密码就能取到钱的概率是多少？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8109" y="5523633"/>
            <a:ext cx="830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答：随机试一次密码就能取到钱概率是 </a:t>
            </a:r>
            <a:r>
              <a:rPr lang="en-US" altLang="zh-CN" dirty="0">
                <a:latin typeface="Times New Roman" panose="02020603050405020304" pitchFamily="18" charset="0"/>
              </a:rPr>
              <a:t>0.0001 .</a:t>
            </a:r>
          </a:p>
        </p:txBody>
      </p:sp>
    </p:spTree>
    <p:extLst>
      <p:ext uri="{BB962C8B-B14F-4D97-AF65-F5344CB8AC3E}">
        <p14:creationId xmlns:p14="http://schemas.microsoft.com/office/powerpoint/2010/main" val="3041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25236" y="181839"/>
            <a:ext cx="1013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latin typeface="Times New Roman" panose="02020603050405020304" pitchFamily="18" charset="0"/>
              </a:rPr>
              <a:t>5.</a:t>
            </a:r>
            <a:r>
              <a:rPr kumimoji="1" lang="zh-CN" altLang="en-US" dirty="0">
                <a:latin typeface="Times New Roman" panose="02020603050405020304" pitchFamily="18" charset="0"/>
              </a:rPr>
              <a:t>某种饮料每箱装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6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罐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</a:rPr>
              <a:t>如果其中有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</a:rPr>
              <a:t>罐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不合格</a:t>
            </a:r>
            <a:r>
              <a:rPr kumimoji="1" lang="zh-CN" altLang="en-US" dirty="0">
                <a:latin typeface="Times New Roman" panose="02020603050405020304" pitchFamily="18" charset="0"/>
              </a:rPr>
              <a:t>，问质检人员从中随机抽取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</a:rPr>
              <a:t>罐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,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检测出不合格产品</a:t>
            </a:r>
            <a:r>
              <a:rPr kumimoji="1" lang="zh-CN" altLang="en-US" dirty="0">
                <a:latin typeface="Times New Roman" panose="02020603050405020304" pitchFamily="18" charset="0"/>
              </a:rPr>
              <a:t>的概率有多大？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52600" y="1127989"/>
            <a:ext cx="8915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解：设合格的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记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，不合格的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记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a, 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只要检测出的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罐中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一罐不合格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，就表示查出了不合格产品，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表示抽出的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两罐饮料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中有不合格产品。其基本事件总数为：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而检测出不合格事件数为：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所求概率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=18/30   =0.6  </a:t>
            </a:r>
          </a:p>
        </p:txBody>
      </p:sp>
    </p:spTree>
    <p:extLst>
      <p:ext uri="{BB962C8B-B14F-4D97-AF65-F5344CB8AC3E}">
        <p14:creationId xmlns:p14="http://schemas.microsoft.com/office/powerpoint/2010/main" val="33072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45572" y="528811"/>
            <a:ext cx="107545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以不考虑抽取顺序方式更易明白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可以理解为一次“随机抽取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罐”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）作为相同事件，于是基本事件总数就为：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而检测出不合格事件数为：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所求概率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=9/15  =0.6   </a:t>
            </a:r>
          </a:p>
          <a:p>
            <a:pPr eaLnBrk="0" hangingPunct="0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70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8606" y="10001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</a:rPr>
              <a:t>练习：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7019" y="481012"/>
            <a:ext cx="89226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1.</a:t>
            </a:r>
            <a:r>
              <a:rPr lang="zh-CN" altLang="en-US" sz="2400">
                <a:latin typeface="Times New Roman" panose="02020603050405020304" pitchFamily="18" charset="0"/>
              </a:rPr>
              <a:t>将一枚质地均匀的硬币连掷三次，分别求出现</a:t>
            </a:r>
            <a:r>
              <a:rPr lang="zh-CN" altLang="en-US" sz="2400"/>
              <a:t>“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次正面朝上、</a:t>
            </a:r>
          </a:p>
          <a:p>
            <a:r>
              <a:rPr lang="zh-CN" altLang="en-US" sz="2400">
                <a:latin typeface="Times New Roman" panose="02020603050405020304" pitchFamily="18" charset="0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次反面朝上</a:t>
            </a:r>
            <a:r>
              <a:rPr lang="zh-CN" altLang="en-US" sz="2400"/>
              <a:t>”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zh-CN" altLang="en-US" sz="2400"/>
              <a:t>“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次正面朝上、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次反面朝上</a:t>
            </a:r>
            <a:r>
              <a:rPr lang="zh-CN" altLang="en-US" sz="2400"/>
              <a:t>”</a:t>
            </a:r>
            <a:r>
              <a:rPr lang="zh-CN" altLang="en-US" sz="2400">
                <a:latin typeface="Times New Roman" panose="02020603050405020304" pitchFamily="18" charset="0"/>
              </a:rPr>
              <a:t>的概率。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88608" y="1403641"/>
            <a:ext cx="8612187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解：将一枚质地均匀的硬币连掷三次会出现以下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种情况：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正正正、正正反、正反正、正反反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反正正、反正反、反反正、反反反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其中“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次正面朝上、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次反面朝上”出现了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次正面朝上、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次反面朝上” 也出现了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所以“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次正面朝上、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次反面朝上”和“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次正面朝上、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次反面朝上”出现的概率都为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3/8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60801" y="4280651"/>
            <a:ext cx="9067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张卡片，上面分别写有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中的一个数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</a:rPr>
              <a:t>从中任取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张卡片，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张卡片上的两个数字之和等于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的概率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    是多少？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</a:rPr>
              <a:t>从中任取两次卡片，每次取一张，第一次取出卡片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     记下数字后放回，再取第二次，两次取出的卡片的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     和恰好等于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的概率是多少？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206" y="5643562"/>
            <a:ext cx="261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806" y="4881562"/>
            <a:ext cx="261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35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473200" y="1104900"/>
            <a:ext cx="77829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解：在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瓶饮料中任意抽取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瓶，共有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种取法，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取到过了保质期的只有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种可能，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所以，取到过了保质期的饮料的概率为：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2/20=0.1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答：取到过了保质期的饮料的概率为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470025" y="2922587"/>
            <a:ext cx="9382125" cy="2862263"/>
            <a:chOff x="237" y="1672"/>
            <a:chExt cx="5910" cy="1803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237" y="1672"/>
              <a:ext cx="5910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2.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解：在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7 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名同学中任选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 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名同学，因为被选到的第一位同学有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7 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种</a:t>
              </a:r>
            </a:p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可能，第二位被选到的同学有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6 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种可能，</a:t>
              </a:r>
            </a:p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所以共有                        种可能，</a:t>
              </a:r>
            </a:p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同理可得</a:t>
              </a:r>
            </a:p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其中选到的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 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名同学都去过北京共有                       种可能，</a:t>
              </a:r>
            </a:p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所以，选出的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 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名同学都去过北京的概率为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6/42=1/7</a:t>
              </a:r>
            </a:p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答：选出的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 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名同学都去过北京的概率为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1/7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</a:p>
          </p:txBody>
        </p:sp>
        <p:pic>
          <p:nvPicPr>
            <p:cNvPr id="5" name="图片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" y="2251"/>
              <a:ext cx="85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" y="2704"/>
              <a:ext cx="73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63682" y="188119"/>
            <a:ext cx="389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课后练习  </a:t>
            </a:r>
            <a:r>
              <a:rPr lang="en-US" altLang="zh-CN" sz="2400" dirty="0">
                <a:latin typeface="Times New Roman" panose="02020603050405020304" pitchFamily="18" charset="0"/>
              </a:rPr>
              <a:t>P130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2"/>
          <p:cNvSpPr>
            <a:spLocks noChangeArrowheads="1"/>
          </p:cNvSpPr>
          <p:nvPr/>
        </p:nvSpPr>
        <p:spPr bwMode="auto">
          <a:xfrm>
            <a:off x="2377281" y="1577975"/>
            <a:ext cx="136842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4393406" y="1603375"/>
            <a:ext cx="1731962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RANDOM</a:t>
            </a:r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7039768" y="1603375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781968" y="806450"/>
            <a:ext cx="5142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1.</a:t>
            </a:r>
            <a:r>
              <a:rPr lang="zh-CN" altLang="en-US">
                <a:latin typeface="Times New Roman" panose="02020603050405020304" pitchFamily="18" charset="0"/>
              </a:rPr>
              <a:t>随机产生一个三位以内小数：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3864768" y="18526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6277768" y="18732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1801018" y="2168525"/>
            <a:ext cx="5141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2.</a:t>
            </a:r>
            <a:r>
              <a:rPr lang="zh-CN" altLang="en-US">
                <a:latin typeface="Times New Roman" panose="02020603050405020304" pitchFamily="18" charset="0"/>
              </a:rPr>
              <a:t>随机产生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</a:rPr>
              <a:t>之间的随机数：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3686968" y="2863850"/>
            <a:ext cx="1277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x+(y-x)</a:t>
            </a:r>
          </a:p>
        </p:txBody>
      </p:sp>
      <p:sp>
        <p:nvSpPr>
          <p:cNvPr id="46" name="AutoShape 10"/>
          <p:cNvSpPr>
            <a:spLocks noChangeArrowheads="1"/>
          </p:cNvSpPr>
          <p:nvPr/>
        </p:nvSpPr>
        <p:spPr bwMode="auto">
          <a:xfrm>
            <a:off x="5591968" y="2863850"/>
            <a:ext cx="136842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47" name="AutoShape 11"/>
          <p:cNvSpPr>
            <a:spLocks noChangeArrowheads="1"/>
          </p:cNvSpPr>
          <p:nvPr/>
        </p:nvSpPr>
        <p:spPr bwMode="auto">
          <a:xfrm>
            <a:off x="7420768" y="2863850"/>
            <a:ext cx="1590675" cy="48418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RANDOM</a:t>
            </a:r>
          </a:p>
        </p:txBody>
      </p:sp>
      <p:sp>
        <p:nvSpPr>
          <p:cNvPr id="48" name="AutoShape 12"/>
          <p:cNvSpPr>
            <a:spLocks noChangeArrowheads="1"/>
          </p:cNvSpPr>
          <p:nvPr/>
        </p:nvSpPr>
        <p:spPr bwMode="auto">
          <a:xfrm>
            <a:off x="9478168" y="2863850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6963568" y="30924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9020968" y="30924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5134768" y="31686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1781968" y="3346450"/>
            <a:ext cx="5867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zh-CN" altLang="en-US">
                <a:latin typeface="Times New Roman" panose="02020603050405020304" pitchFamily="18" charset="0"/>
              </a:rPr>
              <a:t>随机产生</a:t>
            </a:r>
            <a:r>
              <a:rPr lang="en-US" altLang="zh-CN">
                <a:latin typeface="Times New Roman" panose="02020603050405020304" pitchFamily="18" charset="0"/>
              </a:rPr>
              <a:t>10~50</a:t>
            </a:r>
            <a:r>
              <a:rPr lang="zh-CN" altLang="en-US">
                <a:latin typeface="Times New Roman" panose="02020603050405020304" pitchFamily="18" charset="0"/>
              </a:rPr>
              <a:t>之间的整数随机数</a:t>
            </a: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1781968" y="3868738"/>
            <a:ext cx="1316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按键：</a:t>
            </a: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2737643" y="3973513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55" name="AutoShape 19"/>
          <p:cNvSpPr>
            <a:spLocks noChangeArrowheads="1"/>
          </p:cNvSpPr>
          <p:nvPr/>
        </p:nvSpPr>
        <p:spPr bwMode="auto">
          <a:xfrm>
            <a:off x="4466431" y="3973513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FSE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6822281" y="3941763"/>
            <a:ext cx="3567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屏幕上方显示  </a:t>
            </a:r>
            <a:r>
              <a:rPr lang="en-US" altLang="zh-CN">
                <a:latin typeface="Times New Roman" panose="02020603050405020304" pitchFamily="18" charset="0"/>
              </a:rPr>
              <a:t>FIX  )</a:t>
            </a:r>
          </a:p>
        </p:txBody>
      </p:sp>
      <p:sp>
        <p:nvSpPr>
          <p:cNvPr id="57" name="AutoShape 21"/>
          <p:cNvSpPr>
            <a:spLocks noChangeArrowheads="1"/>
          </p:cNvSpPr>
          <p:nvPr/>
        </p:nvSpPr>
        <p:spPr bwMode="auto">
          <a:xfrm>
            <a:off x="2737643" y="4694238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58" name="AutoShape 22"/>
          <p:cNvSpPr>
            <a:spLocks noChangeArrowheads="1"/>
          </p:cNvSpPr>
          <p:nvPr/>
        </p:nvSpPr>
        <p:spPr bwMode="auto">
          <a:xfrm>
            <a:off x="4466431" y="4694238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TAB</a:t>
            </a:r>
          </a:p>
        </p:txBody>
      </p:sp>
      <p:sp>
        <p:nvSpPr>
          <p:cNvPr id="59" name="AutoShape 23"/>
          <p:cNvSpPr>
            <a:spLocks noChangeArrowheads="1"/>
          </p:cNvSpPr>
          <p:nvPr/>
        </p:nvSpPr>
        <p:spPr bwMode="auto">
          <a:xfrm>
            <a:off x="6338093" y="4692650"/>
            <a:ext cx="136842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8209756" y="4689475"/>
            <a:ext cx="22284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保留整数位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" name="AutoShape 25"/>
          <p:cNvSpPr>
            <a:spLocks noChangeArrowheads="1"/>
          </p:cNvSpPr>
          <p:nvPr/>
        </p:nvSpPr>
        <p:spPr bwMode="auto">
          <a:xfrm>
            <a:off x="2737643" y="5413375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" name="AutoShape 26"/>
          <p:cNvSpPr>
            <a:spLocks noChangeArrowheads="1"/>
          </p:cNvSpPr>
          <p:nvPr/>
        </p:nvSpPr>
        <p:spPr bwMode="auto">
          <a:xfrm>
            <a:off x="3672681" y="5413375"/>
            <a:ext cx="649287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3" name="AutoShape 27"/>
          <p:cNvSpPr>
            <a:spLocks noChangeArrowheads="1"/>
          </p:cNvSpPr>
          <p:nvPr/>
        </p:nvSpPr>
        <p:spPr bwMode="auto">
          <a:xfrm>
            <a:off x="4609306" y="5413375"/>
            <a:ext cx="649287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（</a:t>
            </a:r>
          </a:p>
        </p:txBody>
      </p:sp>
      <p:sp>
        <p:nvSpPr>
          <p:cNvPr id="64" name="AutoShape 28"/>
          <p:cNvSpPr>
            <a:spLocks noChangeArrowheads="1"/>
          </p:cNvSpPr>
          <p:nvPr/>
        </p:nvSpPr>
        <p:spPr bwMode="auto">
          <a:xfrm>
            <a:off x="5544343" y="5413375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65" name="AutoShape 29"/>
          <p:cNvSpPr>
            <a:spLocks noChangeArrowheads="1"/>
          </p:cNvSpPr>
          <p:nvPr/>
        </p:nvSpPr>
        <p:spPr bwMode="auto">
          <a:xfrm>
            <a:off x="6480968" y="5413375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宋体" panose="02010600030101010101" pitchFamily="2" charset="-122"/>
              </a:rPr>
              <a:t>-</a:t>
            </a:r>
          </a:p>
        </p:txBody>
      </p:sp>
      <p:sp>
        <p:nvSpPr>
          <p:cNvPr id="66" name="AutoShape 30"/>
          <p:cNvSpPr>
            <a:spLocks noChangeArrowheads="1"/>
          </p:cNvSpPr>
          <p:nvPr/>
        </p:nvSpPr>
        <p:spPr bwMode="auto">
          <a:xfrm>
            <a:off x="7417593" y="5413375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7" name="AutoShape 31"/>
          <p:cNvSpPr>
            <a:spLocks noChangeArrowheads="1"/>
          </p:cNvSpPr>
          <p:nvPr/>
        </p:nvSpPr>
        <p:spPr bwMode="auto">
          <a:xfrm>
            <a:off x="8352631" y="5413375"/>
            <a:ext cx="649287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8" name="AutoShape 32"/>
          <p:cNvSpPr>
            <a:spLocks noChangeArrowheads="1"/>
          </p:cNvSpPr>
          <p:nvPr/>
        </p:nvSpPr>
        <p:spPr bwMode="auto">
          <a:xfrm>
            <a:off x="2737643" y="6062663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69" name="AutoShape 33"/>
          <p:cNvSpPr>
            <a:spLocks noChangeArrowheads="1"/>
          </p:cNvSpPr>
          <p:nvPr/>
        </p:nvSpPr>
        <p:spPr bwMode="auto">
          <a:xfrm>
            <a:off x="4525168" y="6064250"/>
            <a:ext cx="1587500" cy="50165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RANDOM</a:t>
            </a:r>
          </a:p>
        </p:txBody>
      </p:sp>
      <p:sp>
        <p:nvSpPr>
          <p:cNvPr id="70" name="AutoShape 34"/>
          <p:cNvSpPr>
            <a:spLocks noChangeArrowheads="1"/>
          </p:cNvSpPr>
          <p:nvPr/>
        </p:nvSpPr>
        <p:spPr bwMode="auto">
          <a:xfrm>
            <a:off x="6338093" y="6081713"/>
            <a:ext cx="649288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71" name="AutoShape 36"/>
          <p:cNvSpPr>
            <a:spLocks noChangeArrowheads="1"/>
          </p:cNvSpPr>
          <p:nvPr/>
        </p:nvSpPr>
        <p:spPr bwMode="auto">
          <a:xfrm>
            <a:off x="6658768" y="2178050"/>
            <a:ext cx="136842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72" name="AutoShape 37"/>
          <p:cNvSpPr>
            <a:spLocks noChangeArrowheads="1"/>
          </p:cNvSpPr>
          <p:nvPr/>
        </p:nvSpPr>
        <p:spPr bwMode="auto">
          <a:xfrm>
            <a:off x="8335168" y="2178050"/>
            <a:ext cx="136842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FSE</a:t>
            </a: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1781968" y="27305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整数值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随机数的产生</a:t>
            </a:r>
          </a:p>
        </p:txBody>
      </p:sp>
    </p:spTree>
    <p:extLst>
      <p:ext uri="{BB962C8B-B14F-4D97-AF65-F5344CB8AC3E}">
        <p14:creationId xmlns:p14="http://schemas.microsoft.com/office/powerpoint/2010/main" val="25646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656556" y="220662"/>
            <a:ext cx="623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zh-CN" altLang="en-US">
                <a:latin typeface="Times New Roman" panose="02020603050405020304" pitchFamily="18" charset="0"/>
              </a:rPr>
              <a:t>随机产生 </a:t>
            </a:r>
            <a:r>
              <a:rPr lang="en-US" altLang="zh-CN">
                <a:latin typeface="Times New Roman" panose="02020603050405020304" pitchFamily="18" charset="0"/>
              </a:rPr>
              <a:t>0 ~ 1  </a:t>
            </a:r>
            <a:r>
              <a:rPr lang="zh-CN" altLang="en-US">
                <a:latin typeface="Times New Roman" panose="02020603050405020304" pitchFamily="18" charset="0"/>
              </a:rPr>
              <a:t>之间的整数随机数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801019" y="898525"/>
            <a:ext cx="1316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按键：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2612231" y="847725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4341019" y="847725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FSE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696869" y="815975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屏幕上方显示  </a:t>
            </a:r>
            <a:r>
              <a:rPr lang="en-US" altLang="zh-CN">
                <a:latin typeface="Times New Roman" panose="02020603050405020304" pitchFamily="18" charset="0"/>
              </a:rPr>
              <a:t>FIX  )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612231" y="1568450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341019" y="1568450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TAB</a:t>
            </a: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6212681" y="1566862"/>
            <a:ext cx="136842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084344" y="1563687"/>
            <a:ext cx="220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保留整数位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2612231" y="2287587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 0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547269" y="2287587"/>
            <a:ext cx="649287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4483894" y="2287587"/>
            <a:ext cx="649287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（</a:t>
            </a:r>
          </a:p>
        </p:txBody>
      </p:sp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5418931" y="2287587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355556" y="2287587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宋体" panose="02010600030101010101" pitchFamily="2" charset="-122"/>
              </a:rPr>
              <a:t>-</a:t>
            </a: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2181" y="2287587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 0</a:t>
            </a: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227219" y="2287587"/>
            <a:ext cx="649287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>
            <a:off x="2612231" y="2936875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4412456" y="2946400"/>
            <a:ext cx="1584325" cy="493712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RANDOM</a:t>
            </a: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6212681" y="2955925"/>
            <a:ext cx="649288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1656556" y="3573462"/>
            <a:ext cx="570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zh-CN" altLang="en-US">
                <a:latin typeface="Times New Roman" panose="02020603050405020304" pitchFamily="18" charset="0"/>
              </a:rPr>
              <a:t>随机产生 </a:t>
            </a:r>
            <a:r>
              <a:rPr lang="en-US" altLang="zh-CN">
                <a:latin typeface="Times New Roman" panose="02020603050405020304" pitchFamily="18" charset="0"/>
              </a:rPr>
              <a:t>0 ~ 10  </a:t>
            </a:r>
            <a:r>
              <a:rPr lang="zh-CN" altLang="en-US">
                <a:latin typeface="Times New Roman" panose="02020603050405020304" pitchFamily="18" charset="0"/>
              </a:rPr>
              <a:t>之间的随机数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1935956" y="4213225"/>
            <a:ext cx="1316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按键：</a:t>
            </a:r>
          </a:p>
        </p:txBody>
      </p:sp>
      <p:sp>
        <p:nvSpPr>
          <p:cNvPr id="23" name="AutoShape 35"/>
          <p:cNvSpPr>
            <a:spLocks noChangeArrowheads="1"/>
          </p:cNvSpPr>
          <p:nvPr/>
        </p:nvSpPr>
        <p:spPr bwMode="auto">
          <a:xfrm>
            <a:off x="3180556" y="4183062"/>
            <a:ext cx="136842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24" name="AutoShape 36"/>
          <p:cNvSpPr>
            <a:spLocks noChangeArrowheads="1"/>
          </p:cNvSpPr>
          <p:nvPr/>
        </p:nvSpPr>
        <p:spPr bwMode="auto">
          <a:xfrm>
            <a:off x="5009356" y="4183062"/>
            <a:ext cx="136842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FSE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6831806" y="4130675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屏幕上方显示  </a:t>
            </a:r>
            <a:r>
              <a:rPr lang="en-US" altLang="zh-CN">
                <a:latin typeface="Times New Roman" panose="02020603050405020304" pitchFamily="18" charset="0"/>
              </a:rPr>
              <a:t>FIX  )</a:t>
            </a:r>
          </a:p>
        </p:txBody>
      </p:sp>
      <p:sp>
        <p:nvSpPr>
          <p:cNvPr id="26" name="AutoShape 42"/>
          <p:cNvSpPr>
            <a:spLocks noChangeArrowheads="1"/>
          </p:cNvSpPr>
          <p:nvPr/>
        </p:nvSpPr>
        <p:spPr bwMode="auto">
          <a:xfrm>
            <a:off x="2659856" y="4868862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 0</a:t>
            </a:r>
          </a:p>
        </p:txBody>
      </p:sp>
      <p:sp>
        <p:nvSpPr>
          <p:cNvPr id="27" name="AutoShape 43"/>
          <p:cNvSpPr>
            <a:spLocks noChangeArrowheads="1"/>
          </p:cNvSpPr>
          <p:nvPr/>
        </p:nvSpPr>
        <p:spPr bwMode="auto">
          <a:xfrm>
            <a:off x="3594894" y="4868862"/>
            <a:ext cx="649287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8" name="AutoShape 44"/>
          <p:cNvSpPr>
            <a:spLocks noChangeArrowheads="1"/>
          </p:cNvSpPr>
          <p:nvPr/>
        </p:nvSpPr>
        <p:spPr bwMode="auto">
          <a:xfrm>
            <a:off x="4531519" y="4868862"/>
            <a:ext cx="649287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（</a:t>
            </a:r>
          </a:p>
        </p:txBody>
      </p:sp>
      <p:sp>
        <p:nvSpPr>
          <p:cNvPr id="29" name="AutoShape 45"/>
          <p:cNvSpPr>
            <a:spLocks noChangeArrowheads="1"/>
          </p:cNvSpPr>
          <p:nvPr/>
        </p:nvSpPr>
        <p:spPr bwMode="auto">
          <a:xfrm>
            <a:off x="5466556" y="4868862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0" name="AutoShape 46"/>
          <p:cNvSpPr>
            <a:spLocks noChangeArrowheads="1"/>
          </p:cNvSpPr>
          <p:nvPr/>
        </p:nvSpPr>
        <p:spPr bwMode="auto">
          <a:xfrm>
            <a:off x="6403181" y="4868862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宋体" panose="02010600030101010101" pitchFamily="2" charset="-122"/>
              </a:rPr>
              <a:t>-</a:t>
            </a:r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7339806" y="4868862"/>
            <a:ext cx="64928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 0</a:t>
            </a:r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>
            <a:off x="8274844" y="4868862"/>
            <a:ext cx="649287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3" name="AutoShape 49"/>
          <p:cNvSpPr>
            <a:spLocks noChangeArrowheads="1"/>
          </p:cNvSpPr>
          <p:nvPr/>
        </p:nvSpPr>
        <p:spPr bwMode="auto">
          <a:xfrm>
            <a:off x="2659856" y="5518150"/>
            <a:ext cx="1368425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2ndf</a:t>
            </a:r>
          </a:p>
        </p:txBody>
      </p:sp>
      <p:sp>
        <p:nvSpPr>
          <p:cNvPr id="34" name="AutoShape 50"/>
          <p:cNvSpPr>
            <a:spLocks noChangeArrowheads="1"/>
          </p:cNvSpPr>
          <p:nvPr/>
        </p:nvSpPr>
        <p:spPr bwMode="auto">
          <a:xfrm>
            <a:off x="4460081" y="5527675"/>
            <a:ext cx="1584325" cy="493712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RANDOM</a:t>
            </a:r>
          </a:p>
        </p:txBody>
      </p:sp>
      <p:sp>
        <p:nvSpPr>
          <p:cNvPr id="35" name="AutoShape 51"/>
          <p:cNvSpPr>
            <a:spLocks noChangeArrowheads="1"/>
          </p:cNvSpPr>
          <p:nvPr/>
        </p:nvSpPr>
        <p:spPr bwMode="auto">
          <a:xfrm>
            <a:off x="6260306" y="5537200"/>
            <a:ext cx="649288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36" name="Text Box 5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2113756" y="6118225"/>
            <a:ext cx="3754438" cy="519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计算机产生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随机数</a:t>
            </a:r>
          </a:p>
        </p:txBody>
      </p:sp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5999956" y="6118225"/>
            <a:ext cx="4535488" cy="519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函数：</a:t>
            </a:r>
            <a:r>
              <a:rPr lang="en-US" altLang="zh-CN">
                <a:latin typeface="Times New Roman" panose="02020603050405020304" pitchFamily="18" charset="0"/>
              </a:rPr>
              <a:t>=ROUND(RAND(),0)</a:t>
            </a:r>
          </a:p>
        </p:txBody>
      </p:sp>
    </p:spTree>
    <p:extLst>
      <p:ext uri="{BB962C8B-B14F-4D97-AF65-F5344CB8AC3E}">
        <p14:creationId xmlns:p14="http://schemas.microsoft.com/office/powerpoint/2010/main" val="21856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2237</Words>
  <Application>Microsoft Office PowerPoint</Application>
  <PresentationFormat>宽屏</PresentationFormat>
  <Paragraphs>190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华文楷体</vt:lpstr>
      <vt:lpstr>华文中宋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MathType 6.0 Equation</vt:lpstr>
      <vt:lpstr>3.2.2（整数值） 随机数的产生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3.2.2（整数值） 随机数的产生</dc:title>
  <dc:creator>USER</dc:creator>
  <cp:lastModifiedBy>USER</cp:lastModifiedBy>
  <cp:revision>5</cp:revision>
  <dcterms:created xsi:type="dcterms:W3CDTF">2016-09-26T06:57:04Z</dcterms:created>
  <dcterms:modified xsi:type="dcterms:W3CDTF">2016-09-26T07:30:46Z</dcterms:modified>
</cp:coreProperties>
</file>