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1572" r:id="rId2"/>
    <p:sldId id="1571" r:id="rId3"/>
    <p:sldId id="1573" r:id="rId4"/>
    <p:sldId id="1574" r:id="rId5"/>
    <p:sldId id="1592" r:id="rId6"/>
    <p:sldId id="1609" r:id="rId7"/>
    <p:sldId id="1610" r:id="rId8"/>
    <p:sldId id="1492" r:id="rId9"/>
    <p:sldId id="1576" r:id="rId10"/>
    <p:sldId id="1577" r:id="rId11"/>
    <p:sldId id="1588" r:id="rId12"/>
    <p:sldId id="1611" r:id="rId13"/>
    <p:sldId id="1612" r:id="rId14"/>
    <p:sldId id="1602" r:id="rId15"/>
    <p:sldId id="1613" r:id="rId16"/>
    <p:sldId id="1614" r:id="rId17"/>
    <p:sldId id="1589" r:id="rId18"/>
    <p:sldId id="1597" r:id="rId19"/>
    <p:sldId id="1598" r:id="rId20"/>
    <p:sldId id="1593" r:id="rId21"/>
    <p:sldId id="1615" r:id="rId22"/>
    <p:sldId id="1616" r:id="rId23"/>
    <p:sldId id="1617" r:id="rId24"/>
    <p:sldId id="1603" r:id="rId25"/>
    <p:sldId id="1618" r:id="rId26"/>
    <p:sldId id="1619" r:id="rId27"/>
    <p:sldId id="1605" r:id="rId28"/>
    <p:sldId id="1620" r:id="rId29"/>
    <p:sldId id="1621" r:id="rId30"/>
    <p:sldId id="1606" r:id="rId31"/>
    <p:sldId id="1622" r:id="rId32"/>
    <p:sldId id="1623" r:id="rId33"/>
    <p:sldId id="1607" r:id="rId34"/>
    <p:sldId id="1624" r:id="rId35"/>
    <p:sldId id="1625" r:id="rId36"/>
    <p:sldId id="1608" r:id="rId37"/>
    <p:sldId id="1626" r:id="rId38"/>
    <p:sldId id="1627" r:id="rId39"/>
    <p:sldId id="1628" r:id="rId40"/>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9BBD59"/>
    <a:srgbClr val="B4C7E7"/>
    <a:srgbClr val="7BC14A"/>
    <a:srgbClr val="FFD966"/>
    <a:srgbClr val="F3EFE5"/>
    <a:srgbClr val="00CCFF"/>
    <a:srgbClr val="FF99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6970" autoAdjust="0"/>
  </p:normalViewPr>
  <p:slideViewPr>
    <p:cSldViewPr>
      <p:cViewPr>
        <p:scale>
          <a:sx n="100" d="100"/>
          <a:sy n="100" d="100"/>
        </p:scale>
        <p:origin x="-174" y="-23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396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2017/3/28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38111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2017/3/28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2725096833"/>
      </p:ext>
    </p:extLst>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8</a:t>
            </a:fld>
            <a:endParaRPr lang="zh-CN" altLang="en-US"/>
          </a:p>
        </p:txBody>
      </p:sp>
    </p:spTree>
    <p:extLst>
      <p:ext uri="{BB962C8B-B14F-4D97-AF65-F5344CB8AC3E}">
        <p14:creationId xmlns:p14="http://schemas.microsoft.com/office/powerpoint/2010/main" val="662068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rgbClr val="F3EFE5"/>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EFE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2" r:id="rId2"/>
  </p:sldLayoutIdLst>
  <p:timing>
    <p:tnLst>
      <p:par>
        <p:cTn id="1" dur="indefinite" restart="never" nodeType="tmRoot"/>
      </p:par>
    </p:tnLst>
  </p:timing>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11.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1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 Id="rId14" Type="http://schemas.openxmlformats.org/officeDocument/2006/relationships/slide" Target="slide13.xml"/></Relationships>
</file>

<file path=ppt/slides/_rels/slide1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1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1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 Id="rId14" Type="http://schemas.openxmlformats.org/officeDocument/2006/relationships/slide" Target="slide16.xml"/></Relationships>
</file>

<file path=ppt/slides/_rels/slide1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17.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18.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 Id="rId14" Type="http://schemas.openxmlformats.org/officeDocument/2006/relationships/slide" Target="slide19.xml"/></Relationships>
</file>

<file path=ppt/slides/_rels/slide19.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20.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21.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 Id="rId14" Type="http://schemas.openxmlformats.org/officeDocument/2006/relationships/slide" Target="slide22.xml"/></Relationships>
</file>

<file path=ppt/slides/_rels/slide2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2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2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2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 Id="rId14" Type="http://schemas.openxmlformats.org/officeDocument/2006/relationships/slide" Target="slide26.xml"/></Relationships>
</file>

<file path=ppt/slides/_rels/slide2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27.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28.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 Id="rId14" Type="http://schemas.openxmlformats.org/officeDocument/2006/relationships/slide" Target="slide29.xml"/></Relationships>
</file>

<file path=ppt/slides/_rels/slide29.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3.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slide" Target="slide33.xml"/><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slide" Target="slide30.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27.xml"/><Relationship Id="rId5" Type="http://schemas.openxmlformats.org/officeDocument/2006/relationships/slide" Target="slide8.xml"/><Relationship Id="rId10" Type="http://schemas.openxmlformats.org/officeDocument/2006/relationships/slide" Target="slide24.xml"/><Relationship Id="rId4" Type="http://schemas.openxmlformats.org/officeDocument/2006/relationships/slide" Target="slide5.xml"/><Relationship Id="rId9" Type="http://schemas.openxmlformats.org/officeDocument/2006/relationships/slide" Target="slide20.xml"/><Relationship Id="rId14" Type="http://schemas.openxmlformats.org/officeDocument/2006/relationships/slide" Target="slide36.xml"/></Relationships>
</file>

<file path=ppt/slides/_rels/slide30.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31.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 Id="rId14" Type="http://schemas.openxmlformats.org/officeDocument/2006/relationships/slide" Target="slide32.xml"/></Relationships>
</file>

<file path=ppt/slides/_rels/slide3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3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3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 Id="rId14" Type="http://schemas.openxmlformats.org/officeDocument/2006/relationships/slide" Target="slide35.xml"/></Relationships>
</file>

<file path=ppt/slides/_rels/slide3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3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37.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 Id="rId14" Type="http://schemas.openxmlformats.org/officeDocument/2006/relationships/slide" Target="slide38.xml"/></Relationships>
</file>

<file path=ppt/slides/_rels/slide38.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39.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 Id="rId14" Type="http://schemas.openxmlformats.org/officeDocument/2006/relationships/slide" Target="slide7.xml"/></Relationships>
</file>

<file path=ppt/slides/_rels/slide7.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s>
</file>

<file path=ppt/slides/_rels/slide8.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slide" Target="slide33.xml"/><Relationship Id="rId3" Type="http://schemas.openxmlformats.org/officeDocument/2006/relationships/slide" Target="slide2.xml"/><Relationship Id="rId7" Type="http://schemas.openxmlformats.org/officeDocument/2006/relationships/slide" Target="slide14.xml"/><Relationship Id="rId12" Type="http://schemas.openxmlformats.org/officeDocument/2006/relationships/slide" Target="slide30.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slide" Target="slide27.xml"/><Relationship Id="rId5" Type="http://schemas.openxmlformats.org/officeDocument/2006/relationships/slide" Target="slide8.xml"/><Relationship Id="rId10" Type="http://schemas.openxmlformats.org/officeDocument/2006/relationships/slide" Target="slide24.xml"/><Relationship Id="rId4" Type="http://schemas.openxmlformats.org/officeDocument/2006/relationships/slide" Target="slide5.xml"/><Relationship Id="rId9" Type="http://schemas.openxmlformats.org/officeDocument/2006/relationships/slide" Target="slide20.xml"/><Relationship Id="rId14" Type="http://schemas.openxmlformats.org/officeDocument/2006/relationships/slide" Target="slide36.xml"/></Relationships>
</file>

<file path=ppt/slides/_rels/slide9.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36.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30.xml"/><Relationship Id="rId5" Type="http://schemas.openxmlformats.org/officeDocument/2006/relationships/slide" Target="slide11.xml"/><Relationship Id="rId10" Type="http://schemas.openxmlformats.org/officeDocument/2006/relationships/slide" Target="slide27.xml"/><Relationship Id="rId4" Type="http://schemas.openxmlformats.org/officeDocument/2006/relationships/slide" Target="slide8.xml"/><Relationship Id="rId9" Type="http://schemas.openxmlformats.org/officeDocument/2006/relationships/slide" Target="slide24.xml"/><Relationship Id="rId1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g1.3lian.com/2015/w2/10/d/4.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 y="794"/>
            <a:ext cx="121896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3" name="副标题 3"/>
          <p:cNvSpPr txBox="1">
            <a:spLocks/>
          </p:cNvSpPr>
          <p:nvPr/>
        </p:nvSpPr>
        <p:spPr>
          <a:xfrm>
            <a:off x="105392" y="3757579"/>
            <a:ext cx="1334815" cy="1188539"/>
          </a:xfrm>
          <a:prstGeom prst="rect">
            <a:avLst/>
          </a:prstGeom>
        </p:spPr>
        <p:txBody>
          <a:bodyPr anchor="ctr">
            <a:noAutofit/>
          </a:bodyPr>
          <a:lstStyle>
            <a:lvl1pPr marL="457200" indent="-457200" algn="l" defTabSz="1218565"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000" indent="-304800" algn="l" defTabSz="12185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130000"/>
              </a:lnSpc>
              <a:buNone/>
            </a:pPr>
            <a:r>
              <a:rPr lang="zh-CN" altLang="en-US" sz="2800" spc="100" dirty="0" smtClean="0">
                <a:solidFill>
                  <a:schemeClr val="tx1">
                    <a:lumMod val="75000"/>
                    <a:lumOff val="25000"/>
                  </a:schemeClr>
                </a:solidFill>
              </a:rPr>
              <a:t>文言文阅读</a:t>
            </a:r>
            <a:endParaRPr lang="zh-CN" altLang="en-US" sz="2800" spc="100" dirty="0">
              <a:solidFill>
                <a:schemeClr val="tx1">
                  <a:lumMod val="75000"/>
                  <a:lumOff val="25000"/>
                </a:schemeClr>
              </a:solidFill>
            </a:endParaRPr>
          </a:p>
        </p:txBody>
      </p:sp>
      <p:sp>
        <p:nvSpPr>
          <p:cNvPr id="14" name="标题 2"/>
          <p:cNvSpPr txBox="1">
            <a:spLocks/>
          </p:cNvSpPr>
          <p:nvPr/>
        </p:nvSpPr>
        <p:spPr>
          <a:xfrm>
            <a:off x="3358903" y="3985363"/>
            <a:ext cx="8856983" cy="740575"/>
          </a:xfrm>
          <a:prstGeom prst="rect">
            <a:avLst/>
          </a:prstGeom>
        </p:spPr>
        <p:txBody>
          <a:bodyPr>
            <a:noAutofit/>
          </a:bodyPr>
          <a:lstStyle>
            <a:lvl1pPr algn="ctr" defTabSz="1218565" rtl="0" eaLnBrk="1" latinLnBrk="0" hangingPunct="1">
              <a:spcBef>
                <a:spcPct val="0"/>
              </a:spcBef>
              <a:buNone/>
              <a:defRPr sz="5900" kern="1200">
                <a:solidFill>
                  <a:schemeClr val="tx1"/>
                </a:solidFill>
                <a:latin typeface="+mj-lt"/>
                <a:ea typeface="+mj-ea"/>
                <a:cs typeface="+mj-cs"/>
              </a:defRPr>
            </a:lvl1pPr>
          </a:lstStyle>
          <a:p>
            <a:pPr algn="l">
              <a:lnSpc>
                <a:spcPct val="120000"/>
              </a:lnSpc>
            </a:pPr>
            <a:r>
              <a:rPr lang="zh-CN" altLang="en-US" sz="3600" b="1" kern="100" dirty="0">
                <a:solidFill>
                  <a:schemeClr val="tx1">
                    <a:lumMod val="85000"/>
                    <a:lumOff val="15000"/>
                  </a:schemeClr>
                </a:solidFill>
                <a:latin typeface="Times New Roman"/>
                <a:ea typeface="微软雅黑" pitchFamily="34" charset="-122"/>
                <a:cs typeface="Times New Roman"/>
              </a:rPr>
              <a:t>考点精练一　给文言准确断句</a:t>
            </a:r>
            <a:endParaRPr lang="zh-CN" altLang="zh-CN" sz="3600" kern="100" dirty="0">
              <a:latin typeface="宋体" pitchFamily="2" charset="-122"/>
              <a:ea typeface="宋体" pitchFamily="2" charset="-122"/>
              <a:cs typeface="Courier New"/>
            </a:endParaRPr>
          </a:p>
        </p:txBody>
      </p:sp>
    </p:spTree>
    <p:extLst>
      <p:ext uri="{BB962C8B-B14F-4D97-AF65-F5344CB8AC3E}">
        <p14:creationId xmlns:p14="http://schemas.microsoft.com/office/powerpoint/2010/main" val="273131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矩形 39"/>
          <p:cNvSpPr/>
          <p:nvPr/>
        </p:nvSpPr>
        <p:spPr>
          <a:xfrm>
            <a:off x="513440" y="809195"/>
            <a:ext cx="11214326" cy="4564815"/>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李</a:t>
            </a:r>
            <a:r>
              <a:rPr lang="zh-CN" altLang="zh-CN" sz="2800" kern="100" dirty="0">
                <a:latin typeface="宋体"/>
                <a:ea typeface="华文细黑"/>
                <a:cs typeface="宋体"/>
              </a:rPr>
              <a:t>珽</a:t>
            </a:r>
            <a:r>
              <a:rPr lang="zh-CN" altLang="zh-CN" sz="2800" kern="100" dirty="0">
                <a:latin typeface="Times New Roman"/>
                <a:ea typeface="华文细黑"/>
                <a:cs typeface="Times New Roman"/>
              </a:rPr>
              <a:t>，字公度，陇西敦煌人。天复年间，淮寇大举包围夏口，逼近巴陵，梁太祖担忧，急命成</a:t>
            </a:r>
            <a:r>
              <a:rPr lang="zh-CN" altLang="zh-CN" sz="2800" kern="100" dirty="0">
                <a:latin typeface="宋体"/>
                <a:ea typeface="华文细黑"/>
                <a:cs typeface="宋体"/>
              </a:rPr>
              <a:t>汭</a:t>
            </a:r>
            <a:r>
              <a:rPr lang="zh-CN" altLang="zh-CN" sz="2800" kern="100" dirty="0">
                <a:latin typeface="楷体_GB2312"/>
                <a:ea typeface="华文细黑"/>
                <a:cs typeface="楷体_GB2312"/>
              </a:rPr>
              <a:t>率水军十万人到鄂州援救</a:t>
            </a:r>
            <a:r>
              <a:rPr lang="zh-CN" altLang="zh-CN" sz="2800" kern="100" dirty="0">
                <a:latin typeface="Times New Roman"/>
                <a:ea typeface="华文细黑"/>
                <a:cs typeface="Times New Roman"/>
              </a:rPr>
              <a:t>。李</a:t>
            </a:r>
            <a:r>
              <a:rPr lang="zh-CN" altLang="zh-CN" sz="2800" kern="100" dirty="0">
                <a:latin typeface="宋体"/>
                <a:ea typeface="华文细黑"/>
                <a:cs typeface="宋体"/>
              </a:rPr>
              <a:t>珽</a:t>
            </a:r>
            <a:r>
              <a:rPr lang="zh-CN" altLang="zh-CN" sz="2800" kern="100" dirty="0">
                <a:latin typeface="楷体_GB2312"/>
                <a:ea typeface="华文细黑"/>
                <a:cs typeface="楷体_GB2312"/>
              </a:rPr>
              <a:t>进言说</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如今成船载一千名甲兵，就要载一倍的粮食，有紧急情况不能行动。吴人剽悍轻捷，如果被他们牵制，会有后患。不如派骁将屯住巴陵，一个月不和他们交战，那么吴寇就会断粮，而鄂州就解围了。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成</a:t>
            </a:r>
            <a:r>
              <a:rPr lang="zh-CN" altLang="zh-CN" sz="2800" kern="100" dirty="0">
                <a:latin typeface="宋体"/>
                <a:ea typeface="华文细黑"/>
                <a:cs typeface="宋体"/>
              </a:rPr>
              <a:t>汭</a:t>
            </a:r>
            <a:r>
              <a:rPr lang="zh-CN" altLang="zh-CN" sz="2800" kern="100" dirty="0">
                <a:latin typeface="楷体_GB2312"/>
                <a:ea typeface="华文细黑"/>
                <a:cs typeface="楷体_GB2312"/>
              </a:rPr>
              <a:t>性格刚强独断</a:t>
            </a:r>
            <a:r>
              <a:rPr lang="zh-CN" altLang="zh-CN" sz="2800" kern="100" dirty="0">
                <a:latin typeface="Times New Roman"/>
                <a:ea typeface="华文细黑"/>
                <a:cs typeface="Times New Roman"/>
              </a:rPr>
              <a:t>，不采纳。淮人果然乘风放火，船全部被烧毁，士兵全部落水淹死，成</a:t>
            </a:r>
            <a:r>
              <a:rPr lang="zh-CN" altLang="zh-CN" sz="2800" kern="100" dirty="0">
                <a:latin typeface="宋体"/>
                <a:ea typeface="华文细黑"/>
                <a:cs typeface="宋体"/>
              </a:rPr>
              <a:t>汭</a:t>
            </a:r>
            <a:r>
              <a:rPr lang="zh-CN" altLang="zh-CN" sz="2800" kern="100" dirty="0">
                <a:latin typeface="楷体_GB2312"/>
                <a:ea typeface="华文细黑"/>
                <a:cs typeface="楷体_GB2312"/>
              </a:rPr>
              <a:t>也落入了江中</a:t>
            </a:r>
            <a:r>
              <a:rPr lang="zh-CN" altLang="zh-CN" sz="2800" kern="100" dirty="0">
                <a:latin typeface="Times New Roman"/>
                <a:ea typeface="华文细黑"/>
                <a:cs typeface="Times New Roman"/>
              </a:rPr>
              <a:t>，完全如李</a:t>
            </a:r>
            <a:r>
              <a:rPr lang="zh-CN" altLang="zh-CN" sz="2800" kern="100" dirty="0">
                <a:latin typeface="宋体"/>
                <a:ea typeface="华文细黑"/>
                <a:cs typeface="宋体"/>
              </a:rPr>
              <a:t>珽</a:t>
            </a:r>
            <a:r>
              <a:rPr lang="zh-CN" altLang="zh-CN" sz="2800" kern="100" dirty="0">
                <a:latin typeface="楷体_GB2312"/>
                <a:ea typeface="华文细黑"/>
                <a:cs typeface="楷体_GB2312"/>
              </a:rPr>
              <a:t>所料</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11"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58440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11314" y="477466"/>
            <a:ext cx="11326469" cy="5164519"/>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20725" algn="just">
              <a:lnSpc>
                <a:spcPts val="5500"/>
              </a:lnSpc>
              <a:spcAft>
                <a:spcPts val="0"/>
              </a:spcAft>
            </a:pPr>
            <a:r>
              <a:rPr lang="zh-CN" altLang="zh-CN" sz="2800" kern="100" dirty="0">
                <a:latin typeface="Times New Roman"/>
                <a:ea typeface="华文细黑"/>
                <a:cs typeface="Times New Roman"/>
              </a:rPr>
              <a:t>高祖为丞相，尉迥称兵作乱。荥州刺史宇文胄与迥通谋，阴以书讽动景山，景山执其使，封书诣相府。高祖甚嘉之，进位上大将军。司马消难之以郧州入陈也，陈遣将樊毅、马杰等来援。景山率轻骑五百驰赴之。毅等惧，掠居民而遁。</a:t>
            </a:r>
            <a:r>
              <a:rPr lang="zh-CN" altLang="zh-CN" sz="2800" u="sng" kern="100" dirty="0">
                <a:latin typeface="Times New Roman"/>
                <a:ea typeface="华文细黑"/>
                <a:cs typeface="Times New Roman"/>
              </a:rPr>
              <a:t>景山追之一日一夜行三百余里与毅战于漳口二合皆克毅等退保甑山镇其城邑为消难所陷者悉平之</a:t>
            </a:r>
            <a:r>
              <a:rPr lang="zh-CN" altLang="zh-CN" sz="2800" kern="100" dirty="0">
                <a:latin typeface="Times New Roman"/>
                <a:ea typeface="华文细黑"/>
                <a:cs typeface="Times New Roman"/>
              </a:rPr>
              <a:t>拜安州总管，进位柱国，前后赐帛二千匹。</a:t>
            </a:r>
            <a:endParaRPr lang="zh-CN" altLang="zh-CN" sz="1050" kern="100" dirty="0">
              <a:effectLst/>
              <a:latin typeface="宋体"/>
              <a:cs typeface="Courier New"/>
            </a:endParaRPr>
          </a:p>
        </p:txBody>
      </p:sp>
      <p:sp>
        <p:nvSpPr>
          <p:cNvPr id="14"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8"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13138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11314" y="333450"/>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景山追之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一日一夜</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行三百余里</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与毅战</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于漳口二合</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皆克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毅等退</a:t>
            </a:r>
            <a:r>
              <a:rPr lang="en-US" altLang="zh-CN" sz="2800" kern="100" dirty="0" smtClean="0">
                <a:latin typeface="IPAPANNEW"/>
                <a:ea typeface="华文细黑"/>
                <a:cs typeface="Times New Roman"/>
              </a:rPr>
              <a:t>/</a:t>
            </a:r>
          </a:p>
          <a:p>
            <a:pPr algn="just">
              <a:lnSpc>
                <a:spcPct val="150000"/>
              </a:lnSpc>
              <a:spcAft>
                <a:spcPts val="0"/>
              </a:spcAft>
            </a:pP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保</a:t>
            </a:r>
            <a:r>
              <a:rPr lang="zh-CN" altLang="zh-CN" sz="2800" kern="100" dirty="0">
                <a:latin typeface="IPAPANNEW"/>
                <a:ea typeface="华文细黑"/>
                <a:cs typeface="Times New Roman"/>
              </a:rPr>
              <a:t>甑山镇</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其城邑为消难所</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陷者</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悉平之</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景山追之一日一夜</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行三百余里</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与毅战于漳口</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二合</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皆克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毅等退保</a:t>
            </a:r>
            <a:r>
              <a:rPr lang="en-US" altLang="zh-CN" sz="2800" kern="100" dirty="0" smtClean="0">
                <a:latin typeface="IPAPANNEW"/>
                <a:ea typeface="华文细黑"/>
                <a:cs typeface="Times New Roman"/>
              </a:rPr>
              <a:t>/</a:t>
            </a:r>
          </a:p>
          <a:p>
            <a:pPr algn="just">
              <a:lnSpc>
                <a:spcPct val="150000"/>
              </a:lnSpc>
              <a:spcAft>
                <a:spcPts val="0"/>
              </a:spcAft>
            </a:pPr>
            <a:r>
              <a:rPr lang="en-US" altLang="zh-CN" sz="2800" kern="100" dirty="0" smtClean="0">
                <a:latin typeface="IPAPANNEW"/>
                <a:ea typeface="华文细黑"/>
                <a:cs typeface="Times New Roman"/>
              </a:rPr>
              <a:t>    </a:t>
            </a:r>
            <a:r>
              <a:rPr lang="zh-CN" altLang="zh-CN" sz="2800" kern="100" dirty="0" smtClean="0">
                <a:latin typeface="Times New Roman"/>
                <a:ea typeface="华文细黑"/>
                <a:cs typeface="Times New Roman"/>
              </a:rPr>
              <a:t>甑</a:t>
            </a:r>
            <a:r>
              <a:rPr lang="zh-CN" altLang="zh-CN" sz="2800" kern="100" dirty="0">
                <a:latin typeface="Times New Roman"/>
                <a:ea typeface="华文细黑"/>
                <a:cs typeface="Times New Roman"/>
              </a:rPr>
              <a:t>山镇其城邑</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为消难所陷者</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悉平之</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景山追之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一日一夜行三百余里</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与毅战于漳口</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二合皆克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毅等退保</a:t>
            </a:r>
            <a:r>
              <a:rPr lang="zh-CN" altLang="zh-CN" sz="2800" kern="100" dirty="0" smtClean="0">
                <a:latin typeface="Times New Roman"/>
                <a:ea typeface="华文细黑"/>
                <a:cs typeface="Times New Roman"/>
              </a:rPr>
              <a:t>甑</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山</a:t>
            </a:r>
            <a:r>
              <a:rPr lang="zh-CN" altLang="zh-CN" sz="2800" kern="100" dirty="0">
                <a:latin typeface="Times New Roman"/>
                <a:ea typeface="华文细黑"/>
                <a:cs typeface="Times New Roman"/>
              </a:rPr>
              <a:t>镇</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其城邑为消难所陷者</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悉平之</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景山追之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一日一夜行三百余里</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与毅战</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于漳口二合</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皆克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毅等退</a:t>
            </a:r>
            <a:r>
              <a:rPr lang="zh-CN" altLang="zh-CN" sz="2800" kern="100" dirty="0" smtClean="0">
                <a:latin typeface="IPAPANNEW"/>
                <a:ea typeface="华文细黑"/>
                <a:cs typeface="Times New Roman"/>
              </a:rPr>
              <a:t>保</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甑</a:t>
            </a:r>
            <a:r>
              <a:rPr lang="zh-CN" altLang="zh-CN" sz="2800" kern="100" dirty="0">
                <a:latin typeface="IPAPANNEW"/>
                <a:ea typeface="华文细黑"/>
                <a:cs typeface="Times New Roman"/>
              </a:rPr>
              <a:t>山镇</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其城邑为消</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难所陷者</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悉平之</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4"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8"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8" name="TextBox 27">
            <a:hlinkClick r:id="rId14" action="ppaction://hlinksldjump"/>
          </p:cNvPr>
          <p:cNvSpPr txBox="1"/>
          <p:nvPr/>
        </p:nvSpPr>
        <p:spPr>
          <a:xfrm>
            <a:off x="9952108" y="5878066"/>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29" name="TextBox 28"/>
          <p:cNvSpPr txBox="1"/>
          <p:nvPr/>
        </p:nvSpPr>
        <p:spPr>
          <a:xfrm>
            <a:off x="622598" y="5662042"/>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30" name="TextBox 29"/>
          <p:cNvSpPr txBox="1"/>
          <p:nvPr/>
        </p:nvSpPr>
        <p:spPr>
          <a:xfrm>
            <a:off x="302816" y="2935263"/>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3212493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0"/>
                                        </p:tgtEl>
                                      </p:cBhvr>
                                    </p:animEffect>
                                    <p:set>
                                      <p:cBhvr>
                                        <p:cTn id="12"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30" grpId="0"/>
      <p:bldP spid="30" grpId="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411314" y="477466"/>
            <a:ext cx="11326469"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高祖做丞相的时候，尉迥兴兵作乱。荥州刺史宇文胄与尉迥串通谋反，暗地里写信游说鼓动元景山造反，元景山抓住他们的信使，封好书信送到丞相府。高祖非常赞许元景山，加封元景山为上大将军。司马消难率郧州郡投陈，陈派遣将领樊毅、马杰等来接应。元景山率五百轻骑飞奔迎击。樊毅等人心里恐惧，抢掠了居民就逃跑了。元景山追赶他们，一天一夜跑了三百多里，与樊毅等人在漳口作战，两次交战都胜利了。樊毅等人退守甑山镇。那些被司马消难攻陷的城邑，全都平定了。元景山被授予安州总管，又提升为柱国，前后赏赐两千匹丝帛。</a:t>
            </a:r>
            <a:endParaRPr lang="zh-CN" altLang="zh-CN" sz="1050" kern="100" dirty="0">
              <a:effectLst/>
              <a:latin typeface="宋体"/>
              <a:cs typeface="Courier New"/>
            </a:endParaRPr>
          </a:p>
        </p:txBody>
      </p:sp>
      <p:sp>
        <p:nvSpPr>
          <p:cNvPr id="14"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8"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4</a:t>
            </a:r>
          </a:p>
        </p:txBody>
      </p:sp>
      <p:sp>
        <p:nvSpPr>
          <p:cNvPr id="19"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212493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56225" y="581954"/>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擢迁河南尹。时既以货赂为官，诏书复横发钱三亿，以实西园。燮上书陈谏，辞义深切，帝乃止。先是颍川甄邵谄附梁冀，为邺令。有同岁生得罪于冀，亡奔邵，邵伪纳而阴以告冀，冀即捕杀之。</a:t>
            </a:r>
            <a:r>
              <a:rPr lang="zh-CN" altLang="zh-CN" sz="2800" u="sng" kern="100" dirty="0">
                <a:latin typeface="Times New Roman"/>
                <a:ea typeface="华文细黑"/>
                <a:cs typeface="Times New Roman"/>
              </a:rPr>
              <a:t>邵当迁为郡守会母亡邵且埋尸于马屋先受封然后发丧邵还至洛阳燮行涂遇之使卒投车于沟中</a:t>
            </a:r>
            <a:r>
              <a:rPr lang="zh-CN" altLang="zh-CN" sz="2800" kern="100" dirty="0">
                <a:latin typeface="Times New Roman"/>
                <a:ea typeface="华文细黑"/>
                <a:cs typeface="Times New Roman"/>
              </a:rPr>
              <a:t>笞捶乱下，大署帛于其背曰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谄贵卖友，贪官埋母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。乃具表其状。邵遂废锢终身。燮在职二年卒，时人感其世忠正，咸伤惜焉。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节选自《后汉书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李燮传》</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22"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27"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105480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97504" y="405458"/>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邵当迁为郡</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守会母亡</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邵且埋尸于马屋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先受封然后</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发丧</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邵还至</a:t>
            </a:r>
            <a:r>
              <a:rPr lang="zh-CN" altLang="zh-CN" sz="2800" kern="100" dirty="0" smtClean="0">
                <a:latin typeface="IPAPANNEW"/>
                <a:ea typeface="华文细黑"/>
                <a:cs typeface="Times New Roman"/>
              </a:rPr>
              <a:t>洛</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阳</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燮行涂遇之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使卒投车于沟中</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邵当迁为郡守</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会母亡</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邵且埋尸于马</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屋先受封</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然后发丧</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邵还至</a:t>
            </a:r>
            <a:r>
              <a:rPr lang="zh-CN" altLang="zh-CN" sz="2800" kern="100" dirty="0" smtClean="0">
                <a:latin typeface="IPAPANNEW"/>
                <a:ea typeface="华文细黑"/>
                <a:cs typeface="Times New Roman"/>
              </a:rPr>
              <a:t>洛</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阳燮</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行涂遇之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使卒投车于沟中</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邵当迁为郡守</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会母亡</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邵且埋尸于马屋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先受封</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然后发丧</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邵还至</a:t>
            </a:r>
            <a:r>
              <a:rPr lang="zh-CN" altLang="zh-CN" sz="2800" kern="100" dirty="0" smtClean="0">
                <a:latin typeface="IPAPANNEW"/>
                <a:ea typeface="华文细黑"/>
                <a:cs typeface="Times New Roman"/>
              </a:rPr>
              <a:t>洛</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阳</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燮行涂遇之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使卒投车于沟中</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邵当迁为郡守</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会母亡邵且埋尸</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于马屋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先受封</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然后发丧</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邵还至</a:t>
            </a:r>
            <a:r>
              <a:rPr lang="zh-CN" altLang="zh-CN" sz="2800" kern="100" dirty="0" smtClean="0">
                <a:latin typeface="IPAPANNEW"/>
                <a:ea typeface="华文细黑"/>
                <a:cs typeface="Times New Roman"/>
              </a:rPr>
              <a:t>洛</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阳</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燮行涂遇之使</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卒投车于沟中</a:t>
            </a:r>
            <a:r>
              <a:rPr lang="en-US" altLang="zh-CN" sz="2800" kern="100" dirty="0">
                <a:latin typeface="IPAPANNEW"/>
                <a:ea typeface="华文细黑"/>
                <a:cs typeface="Times New Roman"/>
              </a:rPr>
              <a:t>/</a:t>
            </a:r>
            <a:endParaRPr lang="zh-CN" altLang="zh-CN" sz="1050" kern="100" dirty="0">
              <a:effectLst/>
              <a:latin typeface="宋体"/>
              <a:cs typeface="Courier New"/>
            </a:endParaRPr>
          </a:p>
        </p:txBody>
      </p:sp>
      <p:sp>
        <p:nvSpPr>
          <p:cNvPr id="22"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27"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3" name="TextBox 32">
            <a:hlinkClick r:id="rId14" action="ppaction://hlinksldjump"/>
          </p:cNvPr>
          <p:cNvSpPr txBox="1"/>
          <p:nvPr/>
        </p:nvSpPr>
        <p:spPr>
          <a:xfrm>
            <a:off x="9952108" y="5878066"/>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17" name="TextBox 16"/>
          <p:cNvSpPr txBox="1"/>
          <p:nvPr/>
        </p:nvSpPr>
        <p:spPr>
          <a:xfrm>
            <a:off x="653369" y="559994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8" name="TextBox 17"/>
          <p:cNvSpPr txBox="1"/>
          <p:nvPr/>
        </p:nvSpPr>
        <p:spPr>
          <a:xfrm>
            <a:off x="393874" y="3069754"/>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1714718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8" grpId="0"/>
      <p:bldP spid="18" grpId="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矩形 39"/>
          <p:cNvSpPr/>
          <p:nvPr/>
        </p:nvSpPr>
        <p:spPr>
          <a:xfrm>
            <a:off x="310664" y="333450"/>
            <a:ext cx="11326469" cy="600615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提升为河南尹。当时朝廷不仅以货贿卖官，还下诏强征百姓钱财三亿，用来充实西园。李燮上书进谏，言辞恳切，皇上才停止。先前，颍川甄邵依附梁冀，当上了邺令。有个同年生员得罪了梁冀，逃亡投奔甄邵，甄邵假装接纳而暗地里告诉梁冀，梁冀立即捕杀了那个人。甄邵升为郡守，恰逢母亲去世，甄邵暂且把母亲埋葬在马房，先接受任命，然后再发丧。甄邵回到洛阳，李燮在路上遇到甄邵，派小卒将甄邵的车扔到沟中，鞭杖乱下，还大书布帛挂在甄邵的背上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谄贵卖友，贪官埋母</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。于是详细地表奏他的罪状。甄邵于是终身被禁。李燮在职二年就去世了，当时的人感念他家世代忠正，都很感伤叹息他。</a:t>
            </a:r>
            <a:endParaRPr lang="zh-CN" altLang="zh-CN" sz="1050" kern="100" dirty="0">
              <a:effectLst/>
              <a:latin typeface="宋体"/>
              <a:cs typeface="Courier New"/>
            </a:endParaRPr>
          </a:p>
        </p:txBody>
      </p:sp>
      <p:sp>
        <p:nvSpPr>
          <p:cNvPr id="22"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5"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5</a:t>
            </a:r>
          </a:p>
        </p:txBody>
      </p:sp>
      <p:sp>
        <p:nvSpPr>
          <p:cNvPr id="27"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14718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307852"/>
            <a:ext cx="11326469"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授静江府古县令，道湖州，守汪藻馆之。藻留与修《徽宗实录》，固辞，或曰：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是可以阶改秩。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登曰：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但意未欲尔。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遂行。广西帅沈晦问登何以治县，登条十馀事告之。晦曰：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此古人之政，今人诈，疑不可行。</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忠信可行蛮貊，谓不能行，诚不至尔。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豪民秦琥武断乡曲，持吏短长，号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秦大虫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，邑大夫以下为其所屈。登至，颇革，而登喜其迁善，补处学职。</a:t>
            </a:r>
            <a:r>
              <a:rPr lang="zh-CN" altLang="zh-CN" sz="2800" u="sng" kern="100" dirty="0">
                <a:latin typeface="Times New Roman"/>
                <a:ea typeface="华文细黑"/>
                <a:cs typeface="Times New Roman"/>
              </a:rPr>
              <a:t>它日琥有请属登谢却之琥怒谋中以危法会有诉琥侵贷学钱者登呼至面数琥声气俱厉叱下白郡及诸司置之法</a:t>
            </a:r>
            <a:r>
              <a:rPr lang="zh-CN" altLang="zh-CN" sz="2800" kern="100" dirty="0">
                <a:latin typeface="Times New Roman"/>
                <a:ea typeface="华文细黑"/>
                <a:cs typeface="Times New Roman"/>
              </a:rPr>
              <a:t>忿而死，一郡快之。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节选自《宋史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列传第一百五十八》</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1"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1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09008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57369" y="378119"/>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它日</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琥有请属</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登谢却之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琥怒</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谋中以危法</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会有诉琥侵贷学钱者</a:t>
            </a:r>
            <a:r>
              <a:rPr lang="en-US" altLang="zh-CN" sz="2800" kern="100" dirty="0">
                <a:latin typeface="IPAPANNEW"/>
                <a:ea typeface="华文细黑"/>
                <a:cs typeface="Times New Roman"/>
              </a:rPr>
              <a:t>/</a:t>
            </a:r>
            <a:r>
              <a:rPr lang="zh-CN" altLang="zh-CN" sz="2800" kern="100" dirty="0" smtClean="0">
                <a:latin typeface="Times New Roman"/>
                <a:ea typeface="华文细黑"/>
                <a:cs typeface="Times New Roman"/>
              </a:rPr>
              <a:t>登</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呼</a:t>
            </a:r>
            <a:r>
              <a:rPr lang="zh-CN" altLang="zh-CN" sz="2800" kern="100" dirty="0">
                <a:latin typeface="Times New Roman"/>
                <a:ea typeface="华文细黑"/>
                <a:cs typeface="Times New Roman"/>
              </a:rPr>
              <a:t>至</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面数琥</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声气俱厉</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叱下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白郡及诸司置之法</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它日</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琥有请属</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登谢却之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琥怒谋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中以危法</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会有诉琥侵贷学钱者</a:t>
            </a:r>
            <a:r>
              <a:rPr lang="en-US" altLang="zh-CN" sz="2800" kern="100" dirty="0">
                <a:latin typeface="IPAPANNEW"/>
                <a:ea typeface="华文细黑"/>
                <a:cs typeface="Times New Roman"/>
              </a:rPr>
              <a:t>/</a:t>
            </a:r>
            <a:r>
              <a:rPr lang="zh-CN" altLang="zh-CN" sz="2800" kern="100" dirty="0" smtClean="0">
                <a:latin typeface="Times New Roman"/>
                <a:ea typeface="华文细黑"/>
                <a:cs typeface="Times New Roman"/>
              </a:rPr>
              <a:t>登</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呼</a:t>
            </a:r>
            <a:r>
              <a:rPr lang="zh-CN" altLang="zh-CN" sz="2800" kern="100" dirty="0">
                <a:latin typeface="Times New Roman"/>
                <a:ea typeface="华文细黑"/>
                <a:cs typeface="Times New Roman"/>
              </a:rPr>
              <a:t>至面数</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琥声气俱厉叱下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白郡及诸司置之法</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它日</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琥有请</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属登谢却之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琥怒</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谋中以危法会</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有诉琥侵贷学钱者</a:t>
            </a:r>
            <a:r>
              <a:rPr lang="en-US" altLang="zh-CN" sz="2800" kern="100" dirty="0">
                <a:latin typeface="IPAPANNEW"/>
                <a:ea typeface="华文细黑"/>
                <a:cs typeface="Times New Roman"/>
              </a:rPr>
              <a:t>/</a:t>
            </a:r>
            <a:r>
              <a:rPr lang="zh-CN" altLang="zh-CN" sz="2800" kern="100" dirty="0" smtClean="0">
                <a:latin typeface="Times New Roman"/>
                <a:ea typeface="华文细黑"/>
                <a:cs typeface="Times New Roman"/>
              </a:rPr>
              <a:t>登</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呼</a:t>
            </a:r>
            <a:r>
              <a:rPr lang="zh-CN" altLang="zh-CN" sz="2800" kern="100" dirty="0">
                <a:latin typeface="Times New Roman"/>
                <a:ea typeface="华文细黑"/>
                <a:cs typeface="Times New Roman"/>
              </a:rPr>
              <a:t>至</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面数琥</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声气俱厉</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叱下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白郡及诸司置之法</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它日</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琥有请</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属登谢却之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琥怒谋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中以危法会</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有诉琥侵贷学钱者</a:t>
            </a:r>
            <a:r>
              <a:rPr lang="en-US" altLang="zh-CN" sz="2800" kern="100" dirty="0">
                <a:latin typeface="IPAPANNEW"/>
                <a:ea typeface="华文细黑"/>
                <a:cs typeface="Times New Roman"/>
              </a:rPr>
              <a:t>/</a:t>
            </a:r>
            <a:r>
              <a:rPr lang="zh-CN" altLang="zh-CN" sz="2800" kern="100" dirty="0" smtClean="0">
                <a:latin typeface="Times New Roman"/>
                <a:ea typeface="华文细黑"/>
                <a:cs typeface="Times New Roman"/>
              </a:rPr>
              <a:t>登</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呼</a:t>
            </a:r>
            <a:r>
              <a:rPr lang="zh-CN" altLang="zh-CN" sz="2800" kern="100" dirty="0">
                <a:latin typeface="Times New Roman"/>
                <a:ea typeface="华文细黑"/>
                <a:cs typeface="Times New Roman"/>
              </a:rPr>
              <a:t>至面数</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琥声气俱厉叱下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白郡及诸司置之法</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1"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1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2" name="TextBox 31">
            <a:hlinkClick r:id="rId14" action="ppaction://hlinksldjump"/>
          </p:cNvPr>
          <p:cNvSpPr txBox="1"/>
          <p:nvPr/>
        </p:nvSpPr>
        <p:spPr>
          <a:xfrm>
            <a:off x="9952108" y="5878066"/>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18" name="TextBox 17"/>
          <p:cNvSpPr txBox="1"/>
          <p:nvPr/>
        </p:nvSpPr>
        <p:spPr>
          <a:xfrm>
            <a:off x="550590" y="5560066"/>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4" name="TextBox 23"/>
          <p:cNvSpPr txBox="1"/>
          <p:nvPr/>
        </p:nvSpPr>
        <p:spPr>
          <a:xfrm>
            <a:off x="334566" y="524074"/>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4122938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24" grpId="0"/>
      <p:bldP spid="24" grpId="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矩形 39"/>
          <p:cNvSpPr/>
          <p:nvPr/>
        </p:nvSpPr>
        <p:spPr>
          <a:xfrm>
            <a:off x="285767" y="33212"/>
            <a:ext cx="11669672" cy="6452448"/>
          </a:xfrm>
          <a:prstGeom prst="rect">
            <a:avLst/>
          </a:prstGeom>
        </p:spPr>
        <p:txBody>
          <a:bodyPr wrap="square" lIns="121898" tIns="60948" rIns="121898" bIns="60948">
            <a:spAutoFit/>
          </a:bodyPr>
          <a:lstStyle/>
          <a:p>
            <a:pPr indent="718185" algn="just">
              <a:lnSpc>
                <a:spcPct val="140000"/>
              </a:lnSpc>
              <a:spcAft>
                <a:spcPts val="0"/>
              </a:spcAft>
            </a:pP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高登</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被授予静江府古县县令，经过湖州，湖州太守汪藻安置他在宾馆里。汪藻想留他一起修订《徽宗实录》，高登坚决推辞，有人说：</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这可以作为升官的阶梯。</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高登说：</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只是我意下不想这样。</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就出发了。广西驻军首领沈晦问高登如何治理县事，高登条列十余事告诉他。沈晦说：</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这是古人的做法，今人奸诈，恐怕不可行。</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高登回答说：</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忠信可在蛮貊之地推行，说不能行，是诚心不到罢了。</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豪民秦琥雄霸乡里，挟持官吏把柄，号</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秦大虫</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邑大夫以下都被他屈服。高登到达，他颇有改变，高登也喜其变好，增补他担任学职。一日，秦琥有私人请求，高登拒绝了他，秦琥心生怨愤，企图通过诬陷来中伤高登。恰逢有人控告秦琥侵占州学钱财，高登喊秦琥来到，当面责备他，声气严厉，喝令他下去，告诉郡中及主管部门按法律处置他，秦琥气忿而死，全郡的人们都为此感到快意。</a:t>
            </a:r>
            <a:endParaRPr lang="zh-CN" altLang="zh-CN" sz="2700" kern="100" dirty="0">
              <a:effectLst/>
              <a:latin typeface="宋体"/>
              <a:cs typeface="Courier New"/>
            </a:endParaRPr>
          </a:p>
        </p:txBody>
      </p:sp>
      <p:sp>
        <p:nvSpPr>
          <p:cNvPr id="11"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6</a:t>
            </a:r>
          </a:p>
        </p:txBody>
      </p:sp>
      <p:sp>
        <p:nvSpPr>
          <p:cNvPr id="1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22938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34"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35"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38"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40" name="矩形 39"/>
          <p:cNvSpPr/>
          <p:nvPr/>
        </p:nvSpPr>
        <p:spPr>
          <a:xfrm>
            <a:off x="622598" y="582592"/>
            <a:ext cx="10884514"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280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薛元超，薛收之子也。上元初，遇赦还，拜正谏大夫。三年，迁中书侍郎，寻同中书门下三品。</a:t>
            </a:r>
            <a:r>
              <a:rPr lang="zh-CN" altLang="zh-CN" sz="2800" u="sng" kern="100" dirty="0">
                <a:latin typeface="Times New Roman"/>
                <a:ea typeface="华文细黑"/>
                <a:cs typeface="Times New Roman"/>
              </a:rPr>
              <a:t>时高宗幸温泉校猎诸蕃酋长亦持弓矢而从元超以为既非族类深可为虞上疏切谏帝纳焉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15963"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节选自《旧唐书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薛元超传》</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sp>
        <p:nvSpPr>
          <p:cNvPr id="7"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8"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9"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0"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11"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11966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7369" y="297660"/>
            <a:ext cx="11326469" cy="6155507"/>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20725" algn="just">
              <a:lnSpc>
                <a:spcPct val="140000"/>
              </a:lnSpc>
              <a:spcAft>
                <a:spcPts val="0"/>
              </a:spcAft>
            </a:pPr>
            <a:r>
              <a:rPr lang="zh-CN" altLang="zh-CN" sz="2800" kern="100" dirty="0">
                <a:latin typeface="Times New Roman"/>
                <a:ea typeface="华文细黑"/>
                <a:cs typeface="Times New Roman"/>
              </a:rPr>
              <a:t>贾敦颐，曹州冤句人。贞观时，数历州刺史，资廉洁。入朝，常尽室行，车一乘，敝甚，羸马绳羁，道上不知其刺史也。久之，为洛州司马，以公累下狱，太宗贳之，有司执不贳，</a:t>
            </a:r>
            <a:r>
              <a:rPr lang="zh-CN" altLang="zh-CN" sz="2800" u="sng" kern="100" dirty="0">
                <a:latin typeface="Times New Roman"/>
                <a:ea typeface="华文细黑"/>
                <a:cs typeface="Times New Roman"/>
              </a:rPr>
              <a:t>帝曰人孰无过吾去太甚者若悉绳以法虽子不得于父况臣得事其君乎遂获原</a:t>
            </a:r>
            <a:r>
              <a:rPr lang="zh-CN" altLang="zh-CN" sz="2800" kern="100" dirty="0">
                <a:latin typeface="Times New Roman"/>
                <a:ea typeface="华文细黑"/>
                <a:cs typeface="Times New Roman"/>
              </a:rPr>
              <a:t>徙瀛州刺史，州濒滹沱、</a:t>
            </a:r>
            <a:r>
              <a:rPr lang="zh-CN" altLang="zh-CN" sz="2800" kern="100" dirty="0">
                <a:latin typeface="宋体"/>
                <a:ea typeface="华文细黑"/>
                <a:cs typeface="宋体"/>
              </a:rPr>
              <a:t>滱</a:t>
            </a:r>
            <a:r>
              <a:rPr lang="zh-CN" altLang="zh-CN" sz="2800" kern="100" dirty="0">
                <a:latin typeface="楷体_GB2312"/>
                <a:ea typeface="华文细黑"/>
                <a:cs typeface="楷体_GB2312"/>
              </a:rPr>
              <a:t>二水，岁湓谥，坏室庐，</a:t>
            </a:r>
            <a:r>
              <a:rPr lang="zh-CN" altLang="zh-CN" sz="2800" kern="100" dirty="0">
                <a:latin typeface="宋体"/>
                <a:ea typeface="华文细黑"/>
                <a:cs typeface="宋体"/>
              </a:rPr>
              <a:t>寖</a:t>
            </a:r>
            <a:r>
              <a:rPr lang="zh-CN" altLang="zh-CN" sz="2800" kern="100" dirty="0">
                <a:latin typeface="楷体_GB2312"/>
                <a:ea typeface="华文细黑"/>
                <a:cs typeface="楷体_GB2312"/>
              </a:rPr>
              <a:t>洳数百里。敦颐为立堰庸，水不能暴，百姓利之。时弟敦实为饶阳令，政清静，吏民嘉美。旧制，大功之嫌不连官，朝廷以其兄弟治行相高，故不徙以示宠。永徽中，迁洛州。洛多豪右，占田类逾制，敦颐举没者三千余顷，以赋贫</a:t>
            </a:r>
            <a:r>
              <a:rPr lang="zh-CN" altLang="zh-CN" sz="2800" kern="100" dirty="0">
                <a:latin typeface="Times New Roman"/>
                <a:ea typeface="华文细黑"/>
                <a:cs typeface="Times New Roman"/>
              </a:rPr>
              <a:t>民，发奸</a:t>
            </a:r>
            <a:r>
              <a:rPr lang="zh-CN" altLang="zh-CN" sz="2800" kern="100" dirty="0">
                <a:latin typeface="宋体"/>
                <a:ea typeface="华文细黑"/>
                <a:cs typeface="宋体"/>
              </a:rPr>
              <a:t>擿</a:t>
            </a:r>
            <a:r>
              <a:rPr lang="zh-CN" altLang="zh-CN" sz="2800" kern="100" dirty="0">
                <a:latin typeface="楷体_GB2312"/>
                <a:ea typeface="华文细黑"/>
                <a:cs typeface="楷体_GB2312"/>
              </a:rPr>
              <a:t>伏，下无能欺。卒</a:t>
            </a:r>
            <a:r>
              <a:rPr lang="zh-CN" altLang="zh-CN" sz="2800" kern="100" dirty="0">
                <a:latin typeface="Times New Roman"/>
                <a:ea typeface="华文细黑"/>
                <a:cs typeface="Times New Roman"/>
              </a:rPr>
              <a:t>于官。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节选自《新唐书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循吏列传》</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2771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7369" y="297660"/>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帝曰</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人孰无过</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吾去太甚者</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若悉绳以法</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虽子不得</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于父况臣</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得事</a:t>
            </a:r>
            <a:r>
              <a:rPr lang="zh-CN" altLang="zh-CN" sz="2800" kern="100" dirty="0" smtClean="0">
                <a:latin typeface="Times New Roman"/>
                <a:ea typeface="华文细黑"/>
                <a:cs typeface="Times New Roman"/>
              </a:rPr>
              <a:t>其</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君</a:t>
            </a:r>
            <a:r>
              <a:rPr lang="zh-CN" altLang="zh-CN" sz="2800" kern="100" dirty="0">
                <a:latin typeface="Times New Roman"/>
                <a:ea typeface="华文细黑"/>
                <a:cs typeface="Times New Roman"/>
              </a:rPr>
              <a:t>乎</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遂获原</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帝曰</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人孰无过吾</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去太甚者</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若悉绳以法</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虽子不得于父</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况臣得事</a:t>
            </a:r>
            <a:r>
              <a:rPr lang="zh-CN" altLang="zh-CN" sz="2800" kern="100" dirty="0" smtClean="0">
                <a:latin typeface="IPAPANNEW"/>
                <a:ea typeface="华文细黑"/>
                <a:cs typeface="Times New Roman"/>
              </a:rPr>
              <a:t>其</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君</a:t>
            </a:r>
            <a:r>
              <a:rPr lang="zh-CN" altLang="zh-CN" sz="2800" kern="100" dirty="0">
                <a:latin typeface="IPAPANNEW"/>
                <a:ea typeface="华文细黑"/>
                <a:cs typeface="Times New Roman"/>
              </a:rPr>
              <a:t>乎</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遂获原</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帝曰</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人孰无过吾</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去太甚者</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若悉绳以法</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虽子不得</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于父况臣</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得事</a:t>
            </a:r>
            <a:r>
              <a:rPr lang="zh-CN" altLang="zh-CN" sz="2800" kern="100" dirty="0" smtClean="0">
                <a:latin typeface="Times New Roman"/>
                <a:ea typeface="华文细黑"/>
                <a:cs typeface="Times New Roman"/>
              </a:rPr>
              <a:t>其</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君</a:t>
            </a:r>
            <a:r>
              <a:rPr lang="zh-CN" altLang="zh-CN" sz="2800" kern="100" dirty="0">
                <a:latin typeface="Times New Roman"/>
                <a:ea typeface="华文细黑"/>
                <a:cs typeface="Times New Roman"/>
              </a:rPr>
              <a:t>乎</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遂获原</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帝曰</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人孰无过</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吾去太甚者</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若悉绳以法</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虽子不得于父</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况臣得事</a:t>
            </a:r>
            <a:r>
              <a:rPr lang="zh-CN" altLang="zh-CN" sz="2800" kern="100" dirty="0" smtClean="0">
                <a:latin typeface="IPAPANNEW"/>
                <a:ea typeface="华文细黑"/>
                <a:cs typeface="Times New Roman"/>
              </a:rPr>
              <a:t>其</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君</a:t>
            </a:r>
            <a:r>
              <a:rPr lang="zh-CN" altLang="zh-CN" sz="2800" kern="100" dirty="0">
                <a:latin typeface="IPAPANNEW"/>
                <a:ea typeface="华文细黑"/>
                <a:cs typeface="Times New Roman"/>
              </a:rPr>
              <a:t>乎</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遂获原</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19" name="TextBox 18">
            <a:hlinkClick r:id="rId14" action="ppaction://hlinksldjump"/>
          </p:cNvPr>
          <p:cNvSpPr txBox="1"/>
          <p:nvPr/>
        </p:nvSpPr>
        <p:spPr>
          <a:xfrm>
            <a:off x="9952108" y="5878066"/>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17" name="TextBox 16"/>
          <p:cNvSpPr txBox="1"/>
          <p:nvPr/>
        </p:nvSpPr>
        <p:spPr>
          <a:xfrm>
            <a:off x="550590" y="5591947"/>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7" name="TextBox 26"/>
          <p:cNvSpPr txBox="1"/>
          <p:nvPr/>
        </p:nvSpPr>
        <p:spPr>
          <a:xfrm>
            <a:off x="334566" y="431384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415438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7"/>
                                        </p:tgtEl>
                                      </p:cBhvr>
                                    </p:animEffect>
                                    <p:set>
                                      <p:cBhvr>
                                        <p:cTn id="12"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27" grpId="0"/>
      <p:bldP spid="27" grpId="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568957" y="297660"/>
            <a:ext cx="11103293" cy="5940063"/>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贾敦颐，是曹州冤句人。他在贞观年间，多次担任州刺史，品性廉洁。他入朝时，往往是全家出行，一辆车子，极为破烂，瘦马带着绳笼头，路上的人不知道他是刺史。很长时间后，任洛州司马，因公事牵累被捕入狱，太宗下令赦免他，有关官员坚持不赦免，太宗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人谁能没有过失，我只除去那些过失太严重的。如果全都绳之以法，即使儿子也有不合父亲心意的，何况臣子服事君主呢？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于是贾敦颐得到了原谅。迁任瀛州刺史，州境靠近滹沱、</a:t>
            </a:r>
            <a:r>
              <a:rPr lang="zh-CN" altLang="zh-CN" sz="2800" kern="100" dirty="0">
                <a:latin typeface="宋体"/>
                <a:ea typeface="华文细黑"/>
                <a:cs typeface="宋体"/>
              </a:rPr>
              <a:t>滱</a:t>
            </a:r>
            <a:r>
              <a:rPr lang="zh-CN" altLang="zh-CN" sz="2800" kern="100" dirty="0">
                <a:latin typeface="楷体_GB2312"/>
                <a:ea typeface="华文细黑"/>
                <a:cs typeface="楷体_GB2312"/>
              </a:rPr>
              <a:t>两条河，每年河水泛滥，毁坏房屋，</a:t>
            </a:r>
            <a:r>
              <a:rPr lang="zh-CN" altLang="zh-CN" sz="2800" kern="100" dirty="0">
                <a:latin typeface="Times New Roman"/>
                <a:ea typeface="华文细黑"/>
                <a:cs typeface="Times New Roman"/>
              </a:rPr>
              <a:t>淹没洼地数百里。贾敦颐为此筑立堤坝，河水不能泛滥，百姓受益。当时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贾敦颐的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弟弟贾敦实担任</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与瀛洲相连的</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饶阳</a:t>
            </a:r>
            <a:r>
              <a:rPr lang="zh-CN" altLang="zh-CN" sz="2800" kern="100" dirty="0" smtClean="0">
                <a:latin typeface="Times New Roman"/>
                <a:ea typeface="华文细黑"/>
                <a:cs typeface="Times New Roman"/>
              </a:rPr>
              <a:t>县</a:t>
            </a:r>
            <a:endParaRPr lang="zh-CN" altLang="zh-CN" sz="1050" kern="100" dirty="0">
              <a:effectLst/>
              <a:latin typeface="宋体"/>
              <a:cs typeface="Courier New"/>
            </a:endParaRPr>
          </a:p>
        </p:txBody>
      </p:sp>
      <p:sp>
        <p:nvSpPr>
          <p:cNvPr id="18"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15438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513440" y="508843"/>
            <a:ext cx="11214326" cy="400107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的县令，为政清廉平稳，受到官吏百姓的赞美。旧制度规定，凡是具有服丧九个月以上的亲属关系的人为避嫌不能在相连的地区同时担任官职，朝廷因为他们兄弟治理政务的成绩都高，所以不调开他们来表示宠信。永徽年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贾敦颐</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迁任洛州。洛州有很多豪富大族，所占田地大都超过规定，贾敦颐查出后没收了三千多顷，把这些地分给贫民，揭发隐蔽的坏人坏事，属下不能欺瞒。死在官任上。</a:t>
            </a:r>
            <a:r>
              <a:rPr lang="zh-CN" altLang="zh-CN" sz="2800" kern="100" dirty="0">
                <a:latin typeface="宋体"/>
                <a:ea typeface="Times New Roman"/>
                <a:cs typeface="Courier New"/>
              </a:rPr>
              <a:t> </a:t>
            </a:r>
            <a:endParaRPr lang="zh-CN" altLang="zh-CN" sz="1050" kern="100" dirty="0">
              <a:latin typeface="宋体"/>
              <a:cs typeface="Courier New"/>
            </a:endParaRPr>
          </a:p>
        </p:txBody>
      </p:sp>
      <p:sp>
        <p:nvSpPr>
          <p:cNvPr id="18"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2"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5"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7</a:t>
            </a:r>
          </a:p>
        </p:txBody>
      </p:sp>
      <p:sp>
        <p:nvSpPr>
          <p:cNvPr id="26"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3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4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4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4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844104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13440" y="477466"/>
            <a:ext cx="11214326"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帝反正，励精政事，</a:t>
            </a:r>
            <a:r>
              <a:rPr lang="zh-CN" altLang="zh-CN" sz="2800" kern="100" dirty="0">
                <a:latin typeface="宋体"/>
                <a:ea typeface="华文细黑"/>
                <a:cs typeface="宋体"/>
              </a:rPr>
              <a:t>偓</a:t>
            </a:r>
            <a:r>
              <a:rPr lang="zh-CN" altLang="zh-CN" sz="2800" kern="100" dirty="0">
                <a:latin typeface="楷体_GB2312"/>
                <a:ea typeface="华文细黑"/>
                <a:cs typeface="楷体_GB2312"/>
              </a:rPr>
              <a:t>处可机密，率与帝意合，欲相者三四，让不敢当。初，</a:t>
            </a:r>
            <a:r>
              <a:rPr lang="zh-CN" altLang="zh-CN" sz="2800" kern="100" dirty="0">
                <a:latin typeface="宋体"/>
                <a:ea typeface="华文细黑"/>
                <a:cs typeface="宋体"/>
              </a:rPr>
              <a:t>偓</a:t>
            </a:r>
            <a:r>
              <a:rPr lang="zh-CN" altLang="zh-CN" sz="2800" kern="100" dirty="0">
                <a:latin typeface="楷体_GB2312"/>
                <a:ea typeface="华文细黑"/>
                <a:cs typeface="楷体_GB2312"/>
              </a:rPr>
              <a:t>侍宴，与京兆郑元规、威远使陈班并席，辞曰：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学士不与外班接。</a:t>
            </a:r>
            <a:r>
              <a:rPr lang="en-US" altLang="zh-CN" sz="2800" kern="100" dirty="0">
                <a:latin typeface="宋体"/>
                <a:ea typeface="华文细黑"/>
                <a:cs typeface="Times New Roman"/>
              </a:rPr>
              <a:t>”</a:t>
            </a:r>
            <a:r>
              <a:rPr lang="zh-CN" altLang="zh-CN" sz="2800" u="sng" kern="100" dirty="0">
                <a:latin typeface="Times New Roman"/>
                <a:ea typeface="华文细黑"/>
                <a:cs typeface="Times New Roman"/>
              </a:rPr>
              <a:t>主席者固请乃坐全忠胤临陛宣事坐者皆去席</a:t>
            </a:r>
            <a:r>
              <a:rPr lang="zh-CN" altLang="zh-CN" sz="2800" u="sng" kern="100" dirty="0">
                <a:latin typeface="宋体"/>
                <a:ea typeface="华文细黑"/>
                <a:cs typeface="宋体"/>
              </a:rPr>
              <a:t>偓</a:t>
            </a:r>
            <a:r>
              <a:rPr lang="zh-CN" altLang="zh-CN" sz="2800" u="sng" kern="100" dirty="0">
                <a:latin typeface="楷体_GB2312"/>
                <a:ea typeface="华文细黑"/>
                <a:cs typeface="楷体_GB2312"/>
              </a:rPr>
              <a:t>不动全忠怒</a:t>
            </a:r>
            <a:r>
              <a:rPr lang="zh-CN" altLang="zh-CN" sz="2800" u="sng" kern="100" dirty="0">
                <a:latin typeface="宋体"/>
                <a:ea typeface="华文细黑"/>
                <a:cs typeface="宋体"/>
              </a:rPr>
              <a:t>偓</a:t>
            </a:r>
            <a:r>
              <a:rPr lang="zh-CN" altLang="zh-CN" sz="2800" u="sng" kern="100" dirty="0">
                <a:latin typeface="楷体_GB2312"/>
                <a:ea typeface="华文细黑"/>
                <a:cs typeface="楷体_GB2312"/>
              </a:rPr>
              <a:t>薄己悻然出</a:t>
            </a:r>
            <a:r>
              <a:rPr lang="zh-CN" altLang="zh-CN" sz="2800" kern="100" dirty="0">
                <a:latin typeface="Times New Roman"/>
                <a:ea typeface="华文细黑"/>
                <a:cs typeface="Times New Roman"/>
              </a:rPr>
              <a:t>全忠见帝，斥</a:t>
            </a:r>
            <a:r>
              <a:rPr lang="zh-CN" altLang="zh-CN" sz="2800" kern="100" dirty="0">
                <a:latin typeface="宋体"/>
                <a:ea typeface="华文细黑"/>
                <a:cs typeface="宋体"/>
              </a:rPr>
              <a:t>偓</a:t>
            </a:r>
            <a:r>
              <a:rPr lang="zh-CN" altLang="zh-CN" sz="2800" kern="100" dirty="0">
                <a:latin typeface="楷体_GB2312"/>
                <a:ea typeface="华文细黑"/>
                <a:cs typeface="楷体_GB2312"/>
              </a:rPr>
              <a:t>罪，帝数顾胤，胤不为解。全忠至中书，欲召</a:t>
            </a:r>
            <a:r>
              <a:rPr lang="zh-CN" altLang="zh-CN" sz="2800" kern="100" dirty="0">
                <a:latin typeface="宋体"/>
                <a:ea typeface="华文细黑"/>
                <a:cs typeface="宋体"/>
              </a:rPr>
              <a:t>偓</a:t>
            </a:r>
            <a:r>
              <a:rPr lang="zh-CN" altLang="zh-CN" sz="2800" kern="100" dirty="0">
                <a:latin typeface="楷体_GB2312"/>
                <a:ea typeface="华文细黑"/>
                <a:cs typeface="楷体_GB2312"/>
              </a:rPr>
              <a:t>杀之。郑元规曰：</a:t>
            </a:r>
            <a:r>
              <a:rPr lang="en-US" altLang="zh-CN" sz="2800" kern="100" dirty="0">
                <a:latin typeface="宋体"/>
                <a:ea typeface="华文细黑"/>
                <a:cs typeface="Times New Roman"/>
              </a:rPr>
              <a:t>“</a:t>
            </a:r>
            <a:r>
              <a:rPr lang="zh-CN" altLang="zh-CN" sz="2800" kern="100" dirty="0">
                <a:latin typeface="宋体"/>
                <a:ea typeface="华文细黑"/>
                <a:cs typeface="宋体"/>
              </a:rPr>
              <a:t>偓</a:t>
            </a:r>
            <a:r>
              <a:rPr lang="zh-CN" altLang="zh-CN" sz="2800" kern="100" dirty="0">
                <a:latin typeface="楷体_GB2312"/>
                <a:ea typeface="华文细黑"/>
                <a:cs typeface="楷体_GB2312"/>
              </a:rPr>
              <a:t>位侍郎、学士承旨，公无遽。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全忠乃止，贬濮州司马。帝执其手流涕曰：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我左右无人矣。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天</a:t>
            </a:r>
            <a:r>
              <a:rPr lang="zh-CN" altLang="zh-CN" sz="2800" kern="100" dirty="0">
                <a:latin typeface="宋体"/>
                <a:ea typeface="华文细黑"/>
                <a:cs typeface="宋体"/>
              </a:rPr>
              <a:t>祐</a:t>
            </a:r>
            <a:r>
              <a:rPr lang="zh-CN" altLang="zh-CN" sz="2800" kern="100" dirty="0">
                <a:latin typeface="楷体_GB2312"/>
                <a:ea typeface="华文细黑"/>
                <a:cs typeface="楷体_GB2312"/>
              </a:rPr>
              <a:t>二年，复召为学士，还故官。</a:t>
            </a:r>
            <a:r>
              <a:rPr lang="zh-CN" altLang="zh-CN" sz="2800" kern="100" dirty="0">
                <a:latin typeface="宋体"/>
                <a:ea typeface="华文细黑"/>
                <a:cs typeface="宋体"/>
              </a:rPr>
              <a:t>偓</a:t>
            </a:r>
            <a:r>
              <a:rPr lang="zh-CN" altLang="zh-CN" sz="2800" kern="100" dirty="0">
                <a:latin typeface="楷体_GB2312"/>
                <a:ea typeface="华文细黑"/>
                <a:cs typeface="楷体_GB2312"/>
              </a:rPr>
              <a:t>不敢入朝，挈其族南依王审知而卒</a:t>
            </a:r>
            <a:r>
              <a:rPr lang="zh-CN" altLang="zh-CN" sz="2800" kern="100" dirty="0" smtClean="0">
                <a:latin typeface="楷体_GB2312"/>
                <a:ea typeface="华文细黑"/>
                <a:cs typeface="楷体_GB2312"/>
              </a:rPr>
              <a:t>。</a:t>
            </a:r>
            <a:endParaRPr lang="en-US" altLang="zh-CN" sz="2800" kern="100" dirty="0" smtClean="0">
              <a:latin typeface="楷体_GB2312"/>
              <a:ea typeface="华文细黑"/>
              <a:cs typeface="楷体_GB2312"/>
            </a:endParaRPr>
          </a:p>
          <a:p>
            <a:pPr indent="720725"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节选自《新唐书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韩</a:t>
            </a:r>
            <a:r>
              <a:rPr lang="zh-CN" altLang="zh-CN" sz="2800" kern="100" dirty="0">
                <a:latin typeface="宋体"/>
                <a:ea typeface="华文细黑"/>
                <a:cs typeface="宋体"/>
              </a:rPr>
              <a:t>偓</a:t>
            </a:r>
            <a:r>
              <a:rPr lang="zh-CN" altLang="zh-CN" sz="2800" kern="100" dirty="0">
                <a:latin typeface="仿宋_GB2312"/>
                <a:ea typeface="华文细黑"/>
                <a:cs typeface="仿宋_GB2312"/>
              </a:rPr>
              <a:t>传</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60030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13440" y="261442"/>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主席者固</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请乃坐</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全忠</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胤临陛宣事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坐者皆去</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席偓不动</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全忠怒</a:t>
            </a:r>
            <a:r>
              <a:rPr lang="zh-CN" altLang="zh-CN" sz="2800" kern="100" dirty="0" smtClean="0">
                <a:latin typeface="Times New Roman"/>
                <a:ea typeface="华文细黑"/>
                <a:cs typeface="Times New Roman"/>
              </a:rPr>
              <a:t>偓</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薄</a:t>
            </a:r>
            <a:r>
              <a:rPr lang="zh-CN" altLang="zh-CN" sz="2800" kern="100" dirty="0">
                <a:latin typeface="Times New Roman"/>
                <a:ea typeface="华文细黑"/>
                <a:cs typeface="Times New Roman"/>
              </a:rPr>
              <a:t>己</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悻然出</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主席者固请</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乃坐</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全忠</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胤临陛宣事坐者</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皆去席</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偓不动</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全忠怒</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偓</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薄</a:t>
            </a:r>
            <a:r>
              <a:rPr lang="zh-CN" altLang="zh-CN" sz="2800" kern="100" dirty="0">
                <a:latin typeface="IPAPANNEW"/>
                <a:ea typeface="华文细黑"/>
                <a:cs typeface="Times New Roman"/>
              </a:rPr>
              <a:t>己悻然出</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主席者固</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请乃坐</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全忠</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胤临陛宣事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坐者皆去</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席偓不动</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全忠怒</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偓</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薄</a:t>
            </a:r>
            <a:r>
              <a:rPr lang="zh-CN" altLang="zh-CN" sz="2800" kern="100" dirty="0">
                <a:latin typeface="IPAPANNEW"/>
                <a:ea typeface="华文细黑"/>
                <a:cs typeface="Times New Roman"/>
              </a:rPr>
              <a:t>己悻然出</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主席者固请</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乃坐</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全忠</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胤临陛宣事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坐者皆去席</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偓不动</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全忠怒</a:t>
            </a:r>
            <a:r>
              <a:rPr lang="zh-CN" altLang="zh-CN" sz="2800" kern="100" dirty="0" smtClean="0">
                <a:latin typeface="Times New Roman"/>
                <a:ea typeface="华文细黑"/>
                <a:cs typeface="Times New Roman"/>
              </a:rPr>
              <a:t>偓</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薄</a:t>
            </a:r>
            <a:r>
              <a:rPr lang="zh-CN" altLang="zh-CN" sz="2800" kern="100" dirty="0">
                <a:latin typeface="Times New Roman"/>
                <a:ea typeface="华文细黑"/>
                <a:cs typeface="Times New Roman"/>
              </a:rPr>
              <a:t>己</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悻然出</a:t>
            </a:r>
            <a:r>
              <a:rPr lang="en-US" altLang="zh-CN" sz="2800" kern="100" dirty="0">
                <a:latin typeface="IPAPANNEW"/>
                <a:ea typeface="华文细黑"/>
                <a:cs typeface="Times New Roman"/>
              </a:rPr>
              <a:t>/</a:t>
            </a:r>
            <a:endParaRPr lang="zh-CN" altLang="zh-CN" sz="1050" kern="10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9952108" y="5878066"/>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18" name="TextBox 17"/>
          <p:cNvSpPr txBox="1"/>
          <p:nvPr/>
        </p:nvSpPr>
        <p:spPr>
          <a:xfrm>
            <a:off x="550590" y="56324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TextBox 18"/>
          <p:cNvSpPr txBox="1"/>
          <p:nvPr/>
        </p:nvSpPr>
        <p:spPr>
          <a:xfrm>
            <a:off x="393874" y="4241840"/>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3121692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p:bldP spid="19" grpId="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343538" y="43722"/>
            <a:ext cx="11554131" cy="6452448"/>
          </a:xfrm>
          <a:prstGeom prst="rect">
            <a:avLst/>
          </a:prstGeom>
        </p:spPr>
        <p:txBody>
          <a:bodyPr wrap="square" lIns="121898" tIns="60948" rIns="121898" bIns="60948">
            <a:spAutoFit/>
          </a:bodyPr>
          <a:lstStyle/>
          <a:p>
            <a:pPr indent="718185" algn="just">
              <a:lnSpc>
                <a:spcPct val="140000"/>
              </a:lnSpc>
              <a:spcAft>
                <a:spcPts val="0"/>
              </a:spcAft>
            </a:pPr>
            <a:r>
              <a:rPr lang="zh-CN" altLang="zh-CN" sz="2700" kern="100" spc="-60" dirty="0">
                <a:latin typeface="Times New Roman"/>
                <a:ea typeface="华文细黑"/>
                <a:cs typeface="Times New Roman"/>
              </a:rPr>
              <a:t>皇帝复位以后，励精图治，韩</a:t>
            </a:r>
            <a:r>
              <a:rPr lang="zh-CN" altLang="zh-CN" sz="2700" kern="100" spc="-60" dirty="0">
                <a:latin typeface="宋体"/>
                <a:ea typeface="华文细黑"/>
                <a:cs typeface="宋体"/>
              </a:rPr>
              <a:t>偓</a:t>
            </a:r>
            <a:r>
              <a:rPr lang="zh-CN" altLang="zh-CN" sz="2700" kern="100" spc="-60" dirty="0">
                <a:latin typeface="楷体_GB2312"/>
                <a:ea typeface="华文细黑"/>
                <a:cs typeface="楷体_GB2312"/>
              </a:rPr>
              <a:t>身处参与机要之位，常常与皇帝的意图相符合，皇帝三四次想要任用他做宰相，他一再辞让而不敢担当。当初，韩</a:t>
            </a:r>
            <a:r>
              <a:rPr lang="zh-CN" altLang="zh-CN" sz="2700" kern="100" spc="-60" dirty="0">
                <a:latin typeface="宋体"/>
                <a:ea typeface="华文细黑"/>
                <a:cs typeface="宋体"/>
              </a:rPr>
              <a:t>偓</a:t>
            </a:r>
            <a:r>
              <a:rPr lang="zh-CN" altLang="zh-CN" sz="2700" kern="100" spc="-60" dirty="0">
                <a:latin typeface="楷体_GB2312"/>
                <a:ea typeface="华文细黑"/>
                <a:cs typeface="楷体_GB2312"/>
              </a:rPr>
              <a:t>在陪侍天子的宴席时，与京兆尹郑元规、威远使陈班同坐一席，他推辞说：</a:t>
            </a:r>
            <a:r>
              <a:rPr lang="en-US" altLang="zh-CN" sz="2700" kern="100" spc="-60" dirty="0">
                <a:latin typeface="宋体"/>
                <a:ea typeface="华文细黑"/>
                <a:cs typeface="Times New Roman"/>
              </a:rPr>
              <a:t>“</a:t>
            </a:r>
            <a:r>
              <a:rPr lang="zh-CN" altLang="zh-CN" sz="2700" kern="100" spc="-60" dirty="0">
                <a:latin typeface="Times New Roman"/>
                <a:ea typeface="华文细黑"/>
                <a:cs typeface="Times New Roman"/>
              </a:rPr>
              <a:t>翰林学士不能与朝官接触。</a:t>
            </a:r>
            <a:r>
              <a:rPr lang="en-US" altLang="zh-CN" sz="2700" kern="100" spc="-60" dirty="0">
                <a:latin typeface="宋体"/>
                <a:ea typeface="华文细黑"/>
                <a:cs typeface="Times New Roman"/>
              </a:rPr>
              <a:t>”</a:t>
            </a:r>
            <a:r>
              <a:rPr lang="zh-CN" altLang="zh-CN" sz="2700" kern="100" spc="-60" dirty="0">
                <a:latin typeface="Times New Roman"/>
                <a:ea typeface="华文细黑"/>
                <a:cs typeface="Times New Roman"/>
              </a:rPr>
              <a:t>主持宴席的人一再请求他，他才入席。朱全忠、崔胤到陛前宣布事情，在座的人都离开了自己的坐席，韩</a:t>
            </a:r>
            <a:r>
              <a:rPr lang="zh-CN" altLang="zh-CN" sz="2700" kern="100" spc="-60" dirty="0">
                <a:latin typeface="宋体"/>
                <a:ea typeface="华文细黑"/>
                <a:cs typeface="宋体"/>
              </a:rPr>
              <a:t>偓</a:t>
            </a:r>
            <a:r>
              <a:rPr lang="zh-CN" altLang="zh-CN" sz="2700" kern="100" spc="-60" dirty="0">
                <a:latin typeface="楷体_GB2312"/>
                <a:ea typeface="华文细黑"/>
                <a:cs typeface="楷体_GB2312"/>
              </a:rPr>
              <a:t>安坐不动，朱全忠恼怒韩</a:t>
            </a:r>
            <a:r>
              <a:rPr lang="zh-CN" altLang="zh-CN" sz="2700" kern="100" spc="-60" dirty="0">
                <a:latin typeface="宋体"/>
                <a:ea typeface="华文细黑"/>
                <a:cs typeface="宋体"/>
              </a:rPr>
              <a:t>偓</a:t>
            </a:r>
            <a:r>
              <a:rPr lang="zh-CN" altLang="zh-CN" sz="2700" kern="100" spc="-60" dirty="0">
                <a:latin typeface="楷体_GB2312"/>
                <a:ea typeface="华文细黑"/>
                <a:cs typeface="楷体_GB2312"/>
              </a:rPr>
              <a:t>蔑视自己，忿然而去。朱全忠觐见皇帝时，指斥韩</a:t>
            </a:r>
            <a:r>
              <a:rPr lang="zh-CN" altLang="zh-CN" sz="2700" kern="100" spc="-60" dirty="0">
                <a:latin typeface="宋体"/>
                <a:ea typeface="华文细黑"/>
                <a:cs typeface="宋体"/>
              </a:rPr>
              <a:t>偓</a:t>
            </a:r>
            <a:r>
              <a:rPr lang="zh-CN" altLang="zh-CN" sz="2700" kern="100" spc="-60" dirty="0">
                <a:latin typeface="楷体_GB2312"/>
                <a:ea typeface="华文细黑"/>
                <a:cs typeface="楷体_GB2312"/>
              </a:rPr>
              <a:t>的罪状，皇帝多次用目光示意崔胤，崔胤不作解释。朱全忠来到中书省，打算将韩</a:t>
            </a:r>
            <a:r>
              <a:rPr lang="zh-CN" altLang="zh-CN" sz="2700" kern="100" spc="-60" dirty="0">
                <a:latin typeface="宋体"/>
                <a:ea typeface="华文细黑"/>
                <a:cs typeface="宋体"/>
              </a:rPr>
              <a:t>偓</a:t>
            </a:r>
            <a:r>
              <a:rPr lang="zh-CN" altLang="zh-CN" sz="2700" kern="100" spc="-60" dirty="0">
                <a:latin typeface="楷体_GB2312"/>
                <a:ea typeface="华文细黑"/>
                <a:cs typeface="楷体_GB2312"/>
              </a:rPr>
              <a:t>召来杀</a:t>
            </a:r>
            <a:r>
              <a:rPr lang="zh-CN" altLang="zh-CN" sz="2700" kern="100" spc="-60" dirty="0">
                <a:latin typeface="Times New Roman"/>
                <a:ea typeface="华文细黑"/>
                <a:cs typeface="Times New Roman"/>
              </a:rPr>
              <a:t>掉。郑元规说：</a:t>
            </a:r>
            <a:r>
              <a:rPr lang="en-US" altLang="zh-CN" sz="2700" kern="100" spc="-60" dirty="0">
                <a:latin typeface="宋体"/>
                <a:ea typeface="华文细黑"/>
                <a:cs typeface="Times New Roman"/>
              </a:rPr>
              <a:t>“</a:t>
            </a:r>
            <a:r>
              <a:rPr lang="zh-CN" altLang="zh-CN" sz="2700" kern="100" spc="-60" dirty="0">
                <a:latin typeface="Times New Roman"/>
                <a:ea typeface="华文细黑"/>
                <a:cs typeface="Times New Roman"/>
              </a:rPr>
              <a:t>韩</a:t>
            </a:r>
            <a:r>
              <a:rPr lang="zh-CN" altLang="zh-CN" sz="2700" kern="100" spc="-60" dirty="0">
                <a:latin typeface="宋体"/>
                <a:ea typeface="华文细黑"/>
                <a:cs typeface="宋体"/>
              </a:rPr>
              <a:t>偓</a:t>
            </a:r>
            <a:r>
              <a:rPr lang="zh-CN" altLang="zh-CN" sz="2700" kern="100" spc="-60" dirty="0">
                <a:latin typeface="楷体_GB2312"/>
                <a:ea typeface="华文细黑"/>
                <a:cs typeface="楷体_GB2312"/>
              </a:rPr>
              <a:t>位居侍郎、翰林学士承旨，你不要太急于行动。</a:t>
            </a:r>
            <a:r>
              <a:rPr lang="en-US" altLang="zh-CN" sz="2700" kern="100" spc="-60" dirty="0">
                <a:latin typeface="宋体"/>
                <a:ea typeface="华文细黑"/>
                <a:cs typeface="Times New Roman"/>
              </a:rPr>
              <a:t>”</a:t>
            </a:r>
            <a:r>
              <a:rPr lang="zh-CN" altLang="zh-CN" sz="2700" kern="100" spc="-60" dirty="0">
                <a:latin typeface="Times New Roman"/>
                <a:ea typeface="华文细黑"/>
                <a:cs typeface="Times New Roman"/>
              </a:rPr>
              <a:t>朱全忠这才作罢，韩</a:t>
            </a:r>
            <a:r>
              <a:rPr lang="zh-CN" altLang="zh-CN" sz="2700" kern="100" spc="-60" dirty="0">
                <a:latin typeface="宋体"/>
                <a:ea typeface="华文细黑"/>
                <a:cs typeface="宋体"/>
              </a:rPr>
              <a:t>偓</a:t>
            </a:r>
            <a:r>
              <a:rPr lang="zh-CN" altLang="zh-CN" sz="2700" kern="100" spc="-60" dirty="0">
                <a:latin typeface="楷体_GB2312"/>
                <a:ea typeface="华文细黑"/>
                <a:cs typeface="楷体_GB2312"/>
              </a:rPr>
              <a:t>被贬为濮州司马。皇帝握着他的手流泪说道：</a:t>
            </a:r>
            <a:r>
              <a:rPr lang="en-US" altLang="zh-CN" sz="2700" kern="100" spc="-60" dirty="0">
                <a:latin typeface="宋体"/>
                <a:ea typeface="华文细黑"/>
                <a:cs typeface="Times New Roman"/>
              </a:rPr>
              <a:t>“</a:t>
            </a:r>
            <a:r>
              <a:rPr lang="zh-CN" altLang="zh-CN" sz="2700" kern="100" spc="-60" dirty="0">
                <a:latin typeface="Times New Roman"/>
                <a:ea typeface="华文细黑"/>
                <a:cs typeface="Times New Roman"/>
              </a:rPr>
              <a:t>我的身边没有人了。</a:t>
            </a:r>
            <a:r>
              <a:rPr lang="en-US" altLang="zh-CN" sz="2700" kern="100" spc="-60" dirty="0">
                <a:latin typeface="宋体"/>
                <a:ea typeface="华文细黑"/>
                <a:cs typeface="Times New Roman"/>
              </a:rPr>
              <a:t>”</a:t>
            </a:r>
            <a:r>
              <a:rPr lang="zh-CN" altLang="zh-CN" sz="2700" kern="100" spc="-60" dirty="0">
                <a:latin typeface="Times New Roman"/>
                <a:ea typeface="华文细黑"/>
                <a:cs typeface="Times New Roman"/>
              </a:rPr>
              <a:t>天</a:t>
            </a:r>
            <a:r>
              <a:rPr lang="zh-CN" altLang="zh-CN" sz="2700" kern="100" spc="-60" dirty="0">
                <a:latin typeface="宋体"/>
                <a:ea typeface="华文细黑"/>
                <a:cs typeface="宋体"/>
              </a:rPr>
              <a:t>祐</a:t>
            </a:r>
            <a:r>
              <a:rPr lang="zh-CN" altLang="zh-CN" sz="2700" kern="100" spc="-60" dirty="0">
                <a:latin typeface="楷体_GB2312"/>
                <a:ea typeface="华文细黑"/>
                <a:cs typeface="楷体_GB2312"/>
              </a:rPr>
              <a:t>二年，</a:t>
            </a:r>
            <a:r>
              <a:rPr lang="en-US" altLang="zh-CN" sz="2700" kern="100" spc="-60" dirty="0">
                <a:latin typeface="Times New Roman"/>
                <a:ea typeface="华文细黑"/>
                <a:cs typeface="Courier New"/>
              </a:rPr>
              <a:t>(</a:t>
            </a:r>
            <a:r>
              <a:rPr lang="zh-CN" altLang="zh-CN" sz="2700" kern="100" spc="-60" dirty="0">
                <a:latin typeface="Times New Roman"/>
                <a:ea typeface="华文细黑"/>
                <a:cs typeface="Times New Roman"/>
              </a:rPr>
              <a:t>韩</a:t>
            </a:r>
            <a:r>
              <a:rPr lang="zh-CN" altLang="zh-CN" sz="2700" kern="100" spc="-60" dirty="0">
                <a:latin typeface="宋体"/>
                <a:ea typeface="华文细黑"/>
                <a:cs typeface="宋体"/>
              </a:rPr>
              <a:t>偓</a:t>
            </a:r>
            <a:r>
              <a:rPr lang="en-US" altLang="zh-CN" sz="2700" kern="100" spc="-60" dirty="0">
                <a:latin typeface="Times New Roman"/>
                <a:ea typeface="华文细黑"/>
                <a:cs typeface="Courier New"/>
              </a:rPr>
              <a:t>)</a:t>
            </a:r>
            <a:r>
              <a:rPr lang="zh-CN" altLang="zh-CN" sz="2700" kern="100" spc="-60" dirty="0">
                <a:latin typeface="Times New Roman"/>
                <a:ea typeface="华文细黑"/>
                <a:cs typeface="Times New Roman"/>
              </a:rPr>
              <a:t>被重新召入朝任翰林学士，官复原职。韩</a:t>
            </a:r>
            <a:r>
              <a:rPr lang="zh-CN" altLang="zh-CN" sz="2700" kern="100" spc="-60" dirty="0">
                <a:latin typeface="宋体"/>
                <a:ea typeface="华文细黑"/>
                <a:cs typeface="宋体"/>
              </a:rPr>
              <a:t>偓</a:t>
            </a:r>
            <a:r>
              <a:rPr lang="zh-CN" altLang="zh-CN" sz="2700" kern="100" spc="-60" dirty="0">
                <a:latin typeface="楷体_GB2312"/>
                <a:ea typeface="华文细黑"/>
                <a:cs typeface="楷体_GB2312"/>
              </a:rPr>
              <a:t>不敢入朝，带着家人南下投靠了王审知，后来死去。</a:t>
            </a:r>
            <a:endParaRPr lang="zh-CN" altLang="zh-CN" sz="2700" kern="100" spc="-6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8</a:t>
            </a: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16550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7369" y="582592"/>
            <a:ext cx="11326469"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灵帝崩，卓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指董卓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擅朝政，横恣京城。诸州郡并兴义兵，欲以讨卓。坚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指孙坚</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亦举兵。卓惮坚猛壮，乃遣将军李</a:t>
            </a:r>
            <a:r>
              <a:rPr lang="zh-CN" altLang="zh-CN" sz="2800" kern="100" dirty="0">
                <a:latin typeface="宋体"/>
                <a:ea typeface="华文细黑"/>
                <a:cs typeface="宋体"/>
              </a:rPr>
              <a:t>傕</a:t>
            </a:r>
            <a:r>
              <a:rPr lang="zh-CN" altLang="zh-CN" sz="2800" kern="100" dirty="0">
                <a:latin typeface="楷体_GB2312"/>
                <a:ea typeface="华文细黑"/>
                <a:cs typeface="楷体_GB2312"/>
              </a:rPr>
              <a:t>等来求和亲。坚曰：</a:t>
            </a:r>
            <a:r>
              <a:rPr lang="en-US" altLang="zh-CN" sz="2800" kern="100" dirty="0">
                <a:latin typeface="宋体"/>
                <a:ea typeface="华文细黑"/>
                <a:cs typeface="Times New Roman"/>
              </a:rPr>
              <a:t>“</a:t>
            </a:r>
            <a:r>
              <a:rPr lang="zh-CN" altLang="zh-CN" sz="2800" u="sng" kern="100" dirty="0">
                <a:latin typeface="Times New Roman"/>
                <a:ea typeface="华文细黑"/>
                <a:cs typeface="Times New Roman"/>
              </a:rPr>
              <a:t>卓逆天无道荡覆王室今不夷汝三族县示</a:t>
            </a:r>
            <a:r>
              <a:rPr lang="en-US" altLang="zh-CN" sz="2800" u="sng" kern="100" baseline="30000" dirty="0">
                <a:latin typeface="IPAPANNEW"/>
                <a:ea typeface="华文细黑"/>
                <a:cs typeface="Times New Roman"/>
              </a:rPr>
              <a:t>[</a:t>
            </a:r>
            <a:r>
              <a:rPr lang="zh-CN" altLang="zh-CN" sz="2800" u="sng" kern="100" baseline="30000" dirty="0">
                <a:latin typeface="IPAPANNEW"/>
                <a:ea typeface="华文细黑"/>
                <a:cs typeface="Times New Roman"/>
              </a:rPr>
              <a:t>注</a:t>
            </a:r>
            <a:r>
              <a:rPr lang="en-US" altLang="zh-CN" sz="2800" u="sng" kern="100" baseline="30000" dirty="0">
                <a:latin typeface="IPAPANNEW"/>
                <a:ea typeface="华文细黑"/>
                <a:cs typeface="Times New Roman"/>
              </a:rPr>
              <a:t>]</a:t>
            </a:r>
            <a:r>
              <a:rPr lang="zh-CN" altLang="zh-CN" sz="2800" u="sng" kern="100" dirty="0">
                <a:latin typeface="Times New Roman"/>
                <a:ea typeface="华文细黑"/>
                <a:cs typeface="Times New Roman"/>
              </a:rPr>
              <a:t>四海则吾死不瞑目岂将与乃和亲邪</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复进军大谷，拒雒九十里。卓寻徙都西入关，焚烧雒邑</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节选自《三国志卷四十六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吴书一》</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C00000"/>
                </a:solidFill>
                <a:latin typeface="Times New Roman"/>
                <a:ea typeface="华文细黑"/>
                <a:cs typeface="Times New Roman"/>
              </a:rPr>
              <a:t>注</a:t>
            </a:r>
            <a:r>
              <a:rPr lang="zh-CN" altLang="zh-CN" sz="2800" kern="100" dirty="0">
                <a:latin typeface="Times New Roman"/>
                <a:ea typeface="华文细黑"/>
                <a:cs typeface="Times New Roman"/>
              </a:rPr>
              <a:t>　县示：悬挂昭示</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 </a:t>
            </a:r>
            <a:endParaRPr lang="zh-CN" altLang="zh-CN" sz="1050" kern="10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2571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7369" y="189434"/>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卓</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逆天无道荡覆王室</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今不夷汝三族县示四海</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则吾死</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不瞑目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岂</a:t>
            </a:r>
            <a:r>
              <a:rPr lang="zh-CN" altLang="zh-CN" sz="2800" kern="100" dirty="0" smtClean="0">
                <a:latin typeface="Times New Roman"/>
                <a:ea typeface="华文细黑"/>
                <a:cs typeface="Times New Roman"/>
              </a:rPr>
              <a:t>将</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乃和亲邪</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卓逆天</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无道荡覆王室</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今不夷</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汝三族县示</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四海则吾死</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不瞑目岂</a:t>
            </a:r>
            <a:r>
              <a:rPr lang="en-US" altLang="zh-CN" sz="2800" kern="100" dirty="0">
                <a:latin typeface="IPAPANNEW"/>
                <a:ea typeface="华文细黑"/>
                <a:cs typeface="Times New Roman"/>
              </a:rPr>
              <a:t>/</a:t>
            </a:r>
            <a:r>
              <a:rPr lang="zh-CN" altLang="zh-CN" sz="2800" kern="100" dirty="0" smtClean="0">
                <a:latin typeface="Times New Roman"/>
                <a:ea typeface="华文细黑"/>
                <a:cs typeface="Times New Roman"/>
              </a:rPr>
              <a:t>将</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乃和亲邪</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卓逆天无道</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荡覆王室</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今不夷汝三族</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县示四海</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则吾死不瞑目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岂</a:t>
            </a:r>
            <a:r>
              <a:rPr lang="zh-CN" altLang="zh-CN" sz="2800" kern="100" dirty="0" smtClean="0">
                <a:latin typeface="Times New Roman"/>
                <a:ea typeface="华文细黑"/>
                <a:cs typeface="Times New Roman"/>
              </a:rPr>
              <a:t>将</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与</a:t>
            </a:r>
            <a:r>
              <a:rPr lang="zh-CN" altLang="zh-CN" sz="2800" kern="100" dirty="0">
                <a:latin typeface="Times New Roman"/>
                <a:ea typeface="华文细黑"/>
                <a:cs typeface="Times New Roman"/>
              </a:rPr>
              <a:t>乃和亲邪</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卓逆天无道荡覆王室</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今不夷汝三族县示四海</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则吾死不瞑目</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岂将</a:t>
            </a:r>
            <a:r>
              <a:rPr lang="zh-CN" altLang="zh-CN" sz="2800" kern="100" dirty="0" smtClean="0">
                <a:latin typeface="Times New Roman"/>
                <a:ea typeface="华文细黑"/>
                <a:cs typeface="Times New Roman"/>
              </a:rPr>
              <a:t>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乃</a:t>
            </a:r>
            <a:r>
              <a:rPr lang="zh-CN" altLang="zh-CN" sz="2800" kern="100" dirty="0">
                <a:latin typeface="Times New Roman"/>
                <a:ea typeface="华文细黑"/>
                <a:cs typeface="Times New Roman"/>
              </a:rPr>
              <a:t>和亲邪</a:t>
            </a:r>
            <a:endParaRPr lang="zh-CN" altLang="zh-CN" sz="1050" kern="10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9952108" y="5878066"/>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18" name="TextBox 17"/>
          <p:cNvSpPr txBox="1"/>
          <p:nvPr/>
        </p:nvSpPr>
        <p:spPr>
          <a:xfrm>
            <a:off x="550590" y="541640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TextBox 18"/>
          <p:cNvSpPr txBox="1"/>
          <p:nvPr/>
        </p:nvSpPr>
        <p:spPr>
          <a:xfrm>
            <a:off x="334566" y="2853730"/>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2234460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p:bldP spid="19" grpId="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623924" y="734676"/>
            <a:ext cx="10993359" cy="3919254"/>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灵帝驾崩，董卓擅权掌控朝政，在京城之内任意妄为。各州郡全兴起义兵，想要来讨伐董卓。孙坚也起兵。董卓害怕孙坚勇猛壮大，于是派遣将军李</a:t>
            </a:r>
            <a:r>
              <a:rPr lang="zh-CN" altLang="zh-CN" sz="2800" kern="100" dirty="0">
                <a:latin typeface="宋体"/>
                <a:ea typeface="华文细黑"/>
                <a:cs typeface="宋体"/>
              </a:rPr>
              <a:t>傕</a:t>
            </a:r>
            <a:r>
              <a:rPr lang="zh-CN" altLang="zh-CN" sz="2800" kern="100" dirty="0">
                <a:latin typeface="楷体_GB2312"/>
                <a:ea typeface="华文细黑"/>
                <a:cs typeface="楷体_GB2312"/>
              </a:rPr>
              <a:t>等人前来请求和亲。孙坚说：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董卓违反天理，毫无道义，颠覆汉朝，如今不除掉你家族三代，昭示天下，那么我死不瞑目，怎会要与你和亲呢？</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于是进军大谷，距离雒阳城九十里。董卓不久迁徙都城向西入关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长安城</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，焚烧雒阳城。</a:t>
            </a:r>
            <a:endParaRPr lang="zh-CN" altLang="zh-CN" sz="1050" kern="10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9</a:t>
            </a: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34460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41433" y="405458"/>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时高宗幸温泉校猎诸蕃</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酋长亦持弓矢而从元超</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以为既非族类</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深可</a:t>
            </a:r>
            <a:endParaRPr lang="en-US" altLang="zh-CN" sz="2800" kern="100" dirty="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zh-CN" altLang="zh-CN" sz="2800" kern="100" dirty="0">
                <a:latin typeface="IPAPANNEW"/>
                <a:ea typeface="华文细黑"/>
                <a:cs typeface="Times New Roman"/>
              </a:rPr>
              <a:t>为虞</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上疏切谏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帝纳焉</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时高宗幸温泉校猎</a:t>
            </a:r>
            <a:r>
              <a:rPr lang="en-US" altLang="zh-CN" sz="2800" kern="100" dirty="0" smtClean="0">
                <a:latin typeface="IPAPANNEW"/>
                <a:ea typeface="华文细黑"/>
                <a:cs typeface="Times New Roman"/>
              </a:rPr>
              <a:t>/</a:t>
            </a:r>
            <a:r>
              <a:rPr lang="zh-CN" altLang="zh-CN" sz="2800" kern="100" dirty="0" smtClean="0">
                <a:latin typeface="IPAPANNEW"/>
                <a:ea typeface="华文细黑"/>
                <a:cs typeface="Times New Roman"/>
              </a:rPr>
              <a:t>诸蕃酋长亦持弓矢而从元超</a:t>
            </a:r>
            <a:r>
              <a:rPr lang="en-US" altLang="zh-CN" sz="2800" kern="100" dirty="0" smtClean="0">
                <a:latin typeface="IPAPANNEW"/>
                <a:ea typeface="华文细黑"/>
                <a:cs typeface="Times New Roman"/>
              </a:rPr>
              <a:t>/</a:t>
            </a:r>
            <a:r>
              <a:rPr lang="zh-CN" altLang="zh-CN" sz="2800" kern="100" dirty="0" smtClean="0">
                <a:latin typeface="Times New Roman"/>
                <a:ea typeface="华文细黑"/>
                <a:cs typeface="Times New Roman"/>
              </a:rPr>
              <a:t>以为既非族类</a:t>
            </a:r>
            <a:r>
              <a:rPr lang="en-US" altLang="zh-CN" sz="2800" kern="100" dirty="0" smtClean="0">
                <a:latin typeface="IPAPANNEW"/>
                <a:ea typeface="华文细黑"/>
                <a:cs typeface="Times New Roman"/>
              </a:rPr>
              <a:t>/</a:t>
            </a:r>
            <a:r>
              <a:rPr lang="zh-CN" altLang="zh-CN" sz="2800" kern="100" dirty="0" smtClean="0">
                <a:latin typeface="IPAPANNEW"/>
                <a:ea typeface="华文细黑"/>
                <a:cs typeface="Times New Roman"/>
              </a:rPr>
              <a:t>深可</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为</a:t>
            </a:r>
            <a:r>
              <a:rPr lang="zh-CN" altLang="zh-CN" sz="2800" kern="100" dirty="0">
                <a:latin typeface="IPAPANNEW"/>
                <a:ea typeface="华文细黑"/>
                <a:cs typeface="Times New Roman"/>
              </a:rPr>
              <a:t>虞</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上疏切谏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帝纳焉</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时高宗幸温泉校猎诸蕃</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酋长亦持弓矢而从</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元超以为既非族类</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深</a:t>
            </a:r>
            <a:r>
              <a:rPr lang="zh-CN" altLang="zh-CN" sz="2800" kern="100" dirty="0" smtClean="0">
                <a:latin typeface="IPAPANNEW"/>
                <a:ea typeface="华文细黑"/>
                <a:cs typeface="Times New Roman"/>
              </a:rPr>
              <a:t>可</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为</a:t>
            </a:r>
            <a:r>
              <a:rPr lang="zh-CN" altLang="zh-CN" sz="2800" kern="100" dirty="0">
                <a:latin typeface="IPAPANNEW"/>
                <a:ea typeface="华文细黑"/>
                <a:cs typeface="Times New Roman"/>
              </a:rPr>
              <a:t>虞</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上疏切谏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帝纳焉</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时高宗幸温泉校猎</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诸蕃酋长亦持弓矢而从</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元超以为既非族类</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深</a:t>
            </a:r>
            <a:r>
              <a:rPr lang="zh-CN" altLang="zh-CN" sz="2800" kern="100" dirty="0" smtClean="0">
                <a:latin typeface="IPAPANNEW"/>
                <a:ea typeface="华文细黑"/>
                <a:cs typeface="Times New Roman"/>
              </a:rPr>
              <a:t>可</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为</a:t>
            </a:r>
            <a:r>
              <a:rPr lang="zh-CN" altLang="zh-CN" sz="2800" kern="100" dirty="0">
                <a:latin typeface="IPAPANNEW"/>
                <a:ea typeface="华文细黑"/>
                <a:cs typeface="Times New Roman"/>
              </a:rPr>
              <a:t>虞</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上疏切谏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帝纳焉</a:t>
            </a:r>
            <a:endParaRPr lang="zh-CN" altLang="zh-CN" sz="2800" kern="100" dirty="0">
              <a:latin typeface="宋体"/>
              <a:cs typeface="Courier New"/>
            </a:endParaRPr>
          </a:p>
        </p:txBody>
      </p:sp>
      <p:sp>
        <p:nvSpPr>
          <p:cNvPr id="13" name="TextBox 12">
            <a:hlinkClick r:id="rId2" action="ppaction://hlinksldjump"/>
          </p:cNvPr>
          <p:cNvSpPr txBox="1"/>
          <p:nvPr/>
        </p:nvSpPr>
        <p:spPr>
          <a:xfrm>
            <a:off x="9952108" y="5878066"/>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14" name="Rectangle 21">
            <a:hlinkClick r:id="rId3"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15" name="Rectangle 21">
            <a:hlinkClick r:id="rId4"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5"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6"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7"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8"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9"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10"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11"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3" name="TextBox 22"/>
          <p:cNvSpPr txBox="1"/>
          <p:nvPr/>
        </p:nvSpPr>
        <p:spPr>
          <a:xfrm>
            <a:off x="622598" y="5734050"/>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4" name="TextBox 23"/>
          <p:cNvSpPr txBox="1"/>
          <p:nvPr/>
        </p:nvSpPr>
        <p:spPr>
          <a:xfrm>
            <a:off x="309166" y="437859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3301347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24" grpId="0"/>
      <p:bldP spid="2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7369" y="477466"/>
            <a:ext cx="11326469"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白重赞，宪州楼烦人。及世宗征太原，以河阳刘词为随驾都部署，命重赞副之。</a:t>
            </a:r>
            <a:r>
              <a:rPr lang="zh-CN" altLang="zh-CN" sz="2800" u="sng" kern="100" dirty="0">
                <a:latin typeface="Times New Roman"/>
                <a:ea typeface="华文细黑"/>
                <a:cs typeface="Times New Roman"/>
              </a:rPr>
              <a:t>其忻州监军杀刺史赵皋及契丹大将杨耨姑以城降而契丹兵犹盛命重赞及符彦卿击走之世宗还京改河阳三城节度检校太尉</a:t>
            </a:r>
            <a:r>
              <a:rPr lang="zh-CN" altLang="zh-CN" sz="2800" kern="100" dirty="0">
                <a:latin typeface="Times New Roman"/>
                <a:ea typeface="华文细黑"/>
                <a:cs typeface="Times New Roman"/>
              </a:rPr>
              <a:t>及征淮南，命重赞率亲兵三千军于颍上。未几，改淮南道行营马步军都虞候。俄迁彰义军节度。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节选自《宋史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白重赞传》</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17389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7369" y="261442"/>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其忻州监军杀刺史赵皋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及契丹大将杨耨姑以城降</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而契丹兵犹盛</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命</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重</a:t>
            </a:r>
            <a:r>
              <a:rPr lang="zh-CN" altLang="zh-CN" sz="2800" kern="100" dirty="0">
                <a:latin typeface="IPAPANNEW"/>
                <a:ea typeface="华文细黑"/>
                <a:cs typeface="Times New Roman"/>
              </a:rPr>
              <a:t>赞及符彦卿击</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走之世宗</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还京</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改河阳三城节度</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检校太尉</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其忻州监军杀刺史赵皋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及契丹大将杨耨姑以城降</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而契丹兵犹盛</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命</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重</a:t>
            </a:r>
            <a:r>
              <a:rPr lang="zh-CN" altLang="zh-CN" sz="2800" kern="100" dirty="0">
                <a:latin typeface="IPAPANNEW"/>
                <a:ea typeface="华文细黑"/>
                <a:cs typeface="Times New Roman"/>
              </a:rPr>
              <a:t>赞及符彦卿击走之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世宗还京</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改河阳三城节度</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检校太尉</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其忻州监军杀刺史赵皋及契丹大将杨耨姑</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以城降</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而契丹兵犹盛</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命</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重</a:t>
            </a:r>
            <a:r>
              <a:rPr lang="zh-CN" altLang="zh-CN" sz="2800" kern="100" dirty="0">
                <a:latin typeface="IPAPANNEW"/>
                <a:ea typeface="华文细黑"/>
                <a:cs typeface="Times New Roman"/>
              </a:rPr>
              <a:t>赞及符彦卿击走之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世宗还京</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改河阳三城节度</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检校太尉</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其忻州监军杀刺史赵皋及契丹大将杨耨姑</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以城降</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而契丹兵犹盛</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命</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重</a:t>
            </a:r>
            <a:r>
              <a:rPr lang="zh-CN" altLang="zh-CN" sz="2800" kern="100" dirty="0">
                <a:latin typeface="IPAPANNEW"/>
                <a:ea typeface="华文细黑"/>
                <a:cs typeface="Times New Roman"/>
              </a:rPr>
              <a:t>赞及符彦卿击</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走之世宗</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还京</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改河阳三城节度</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检校太尉</a:t>
            </a:r>
            <a:r>
              <a:rPr lang="en-US" altLang="zh-CN" sz="2800" kern="100" dirty="0">
                <a:latin typeface="IPAPANNEW"/>
                <a:ea typeface="华文细黑"/>
                <a:cs typeface="Times New Roman"/>
              </a:rPr>
              <a:t>/</a:t>
            </a:r>
            <a:endParaRPr lang="zh-CN" altLang="zh-CN" sz="1050" kern="10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9952108" y="5878066"/>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18" name="TextBox 17"/>
          <p:cNvSpPr txBox="1"/>
          <p:nvPr/>
        </p:nvSpPr>
        <p:spPr>
          <a:xfrm>
            <a:off x="550590" y="5446018"/>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TextBox 18"/>
          <p:cNvSpPr txBox="1"/>
          <p:nvPr/>
        </p:nvSpPr>
        <p:spPr>
          <a:xfrm>
            <a:off x="334566" y="2941504"/>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1520851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p:bldP spid="19" grpId="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457369" y="477466"/>
            <a:ext cx="11326469" cy="5211146"/>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白重赞，宪州楼烦人。等到周世宗率军征讨太原时，让河阳节度使刘词担任随驾都部署，任命白重赞做他的副将。</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大军行进途中，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忻州监军闻讯杀死忻州刺史赵皋及契丹大将杨耨姑，举忻州全城投降周师。</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然忻州虽降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契丹军势仍然很强盛。于是世宗命白重赞和符彦卿率部攻击契丹军并打退了他们。世宗得胜还京后，改任白重赞为河阳三城节度使、检校太尉。接着周师征讨淮南，世宗让白重赞率三千护卫亲军驻防颍上。没有多长时间，白重赞改任淮南道行营马步军都虞候。不久升任彰义军节度使。</a:t>
            </a:r>
            <a:endParaRPr lang="zh-CN" altLang="zh-CN" sz="1050" kern="10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10</a:t>
            </a: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950825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13440" y="354639"/>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段志玄，齐州临淄人也。父偃师，隋末为太原郡司法书佐，从高祖起义，官至郢州刺史。志玄从父在太原，甚为太宗所接待。义兵起，志玄募得千余人，授右领大都督府军头。从刘文静拒屈突通于潼关，文静为通将桑显和所袭，军营已溃，志玄率二十骑赴击，杀数十人而还，为流矢中足，虑众心动，忍而不言，更入贼阵者再三。</a:t>
            </a:r>
            <a:r>
              <a:rPr lang="zh-CN" altLang="zh-CN" sz="2800" u="sng" kern="100" dirty="0">
                <a:latin typeface="Times New Roman"/>
                <a:ea typeface="华文细黑"/>
                <a:cs typeface="Times New Roman"/>
              </a:rPr>
              <a:t>显和军乱大军因此复振击大破之及屈突通之遁志玄与诸将追而擒之以功授乐游府骠骑将军</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717389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69512" y="261442"/>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显和军乱</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大军因此复振击</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大破之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及屈突通之遁</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志玄与诸将追</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而</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擒</a:t>
            </a:r>
            <a:r>
              <a:rPr lang="zh-CN" altLang="zh-CN" sz="2800" kern="100" dirty="0">
                <a:latin typeface="IPAPANNEW"/>
                <a:ea typeface="华文细黑"/>
                <a:cs typeface="Times New Roman"/>
              </a:rPr>
              <a:t>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以功授乐游府骠骑将军</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显和军乱</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大军因此复振</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击大破之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及屈突通之遁</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志玄与诸将追</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而</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擒</a:t>
            </a:r>
            <a:r>
              <a:rPr lang="zh-CN" altLang="zh-CN" sz="2800" kern="100" dirty="0">
                <a:latin typeface="IPAPANNEW"/>
                <a:ea typeface="华文细黑"/>
                <a:cs typeface="Times New Roman"/>
              </a:rPr>
              <a:t>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以功授乐游府骠骑将军</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显和军乱</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大军因此复振击</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大破之</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及屈突通之遁</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志玄与诸将追</a:t>
            </a:r>
            <a:r>
              <a:rPr lang="zh-CN" altLang="zh-CN" sz="2800" kern="100" dirty="0" smtClean="0">
                <a:latin typeface="Times New Roman"/>
                <a:ea typeface="华文细黑"/>
                <a:cs typeface="Times New Roman"/>
              </a:rPr>
              <a:t>而</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擒</a:t>
            </a:r>
            <a:r>
              <a:rPr lang="zh-CN" altLang="zh-CN" sz="2800" kern="100" dirty="0">
                <a:latin typeface="Times New Roman"/>
                <a:ea typeface="华文细黑"/>
                <a:cs typeface="Times New Roman"/>
              </a:rPr>
              <a:t>之</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以功授乐游府骠骑将军</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显和军乱</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大军因此复振</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击大破之及屈突通之遁</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志玄与诸将追而</a:t>
            </a:r>
            <a:r>
              <a:rPr lang="zh-CN" altLang="zh-CN" sz="2800" kern="100" dirty="0" smtClean="0">
                <a:latin typeface="IPAPANNEW"/>
                <a:ea typeface="华文细黑"/>
                <a:cs typeface="Times New Roman"/>
              </a:rPr>
              <a:t>擒</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以功授乐游府骠骑将军</a:t>
            </a:r>
            <a:endParaRPr lang="zh-CN" altLang="zh-CN" sz="1050" kern="10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17" name="TextBox 16">
            <a:hlinkClick r:id="rId14" action="ppaction://hlinksldjump"/>
          </p:cNvPr>
          <p:cNvSpPr txBox="1"/>
          <p:nvPr/>
        </p:nvSpPr>
        <p:spPr>
          <a:xfrm>
            <a:off x="9952108" y="5878066"/>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18" name="TextBox 17"/>
          <p:cNvSpPr txBox="1"/>
          <p:nvPr/>
        </p:nvSpPr>
        <p:spPr>
          <a:xfrm>
            <a:off x="581361" y="5488409"/>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TextBox 18"/>
          <p:cNvSpPr txBox="1"/>
          <p:nvPr/>
        </p:nvSpPr>
        <p:spPr>
          <a:xfrm>
            <a:off x="453182" y="292573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1969662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p:bldP spid="19" grpId="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457369" y="477466"/>
            <a:ext cx="11326469" cy="585747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段志玄，是齐州临淄人也。他的父亲段偃师，隋末为太原郡司法书佐，跟随高祖起义，官至郢州刺史。志玄跟随父亲在太原，很被太宗亲近礼待。义兵起，志玄招募到一千余人，被任命为右领大都督府军头。跟随刘文静在潼关抵御屈突通，文静被屈突通手下将领桑显和袭击，军营已被攻破，志玄率领二十名骑兵前往攻打敌人，杀了几十个敌人后返回，被流箭射中了脚，担心众人内心动摇，忍痛不言，又几次杀入贼阵。桑显和的军队被打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刘文静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的大军因此又振作起来，攻击大败敌军。等到屈突通逃跑，志玄与诸将追击并抓获了他，凭借军功被授任为乐游府骠骑将军。</a:t>
            </a:r>
            <a:endParaRPr lang="zh-CN" altLang="zh-CN" sz="1050" kern="10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11</a:t>
            </a: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85983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7369" y="477466"/>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陈宠字昭公，少为州郡吏，辟司徒鲍昱府。宠性周密，常称人臣之义。皇后弟侍中窦宪，荐真定令张林为尚书，帝以问宠，宠对：</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林虽有才能，而素行贪浊。</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宪以此深恨宠。及帝崩，宪等秉权，常衔宠，乃白太后，令典丧事，欲因过中之。黄门侍郎鲍德素敬宠，说宪弟夏阳侯瑰曰：</a:t>
            </a:r>
            <a:r>
              <a:rPr lang="en-US" altLang="zh-CN" sz="2800" kern="100" dirty="0">
                <a:latin typeface="宋体"/>
                <a:ea typeface="华文细黑"/>
                <a:cs typeface="Times New Roman"/>
              </a:rPr>
              <a:t>“</a:t>
            </a:r>
            <a:r>
              <a:rPr lang="zh-CN" altLang="zh-CN" sz="2800" u="sng" kern="100" dirty="0">
                <a:latin typeface="Times New Roman"/>
                <a:ea typeface="华文细黑"/>
                <a:cs typeface="Times New Roman"/>
              </a:rPr>
              <a:t>陈宠奉事先帝深见纳任故久留台阁赏赐有殊今不蒙忠能之赏而计几微之故诚伤辅政容贷之德</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瑰亦好士，深然之。故得出为太山太守。</a:t>
            </a:r>
            <a:endParaRPr lang="zh-CN" altLang="zh-CN" sz="1050" kern="10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717389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7369" y="261442"/>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陈宠奉事先帝深见</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纳任故久</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留台阁赏赐有殊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今不蒙忠能之赏</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而</a:t>
            </a:r>
            <a:r>
              <a:rPr lang="zh-CN" altLang="zh-CN" sz="2800" kern="100" dirty="0" smtClean="0">
                <a:latin typeface="Times New Roman"/>
                <a:ea typeface="华文细黑"/>
                <a:cs typeface="Times New Roman"/>
              </a:rPr>
              <a:t>计</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几</a:t>
            </a:r>
            <a:r>
              <a:rPr lang="zh-CN" altLang="zh-CN" sz="2800" kern="100" dirty="0">
                <a:latin typeface="Times New Roman"/>
                <a:ea typeface="华文细黑"/>
                <a:cs typeface="Times New Roman"/>
              </a:rPr>
              <a:t>微之故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诚伤辅政容贷之德</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陈宠奉事先帝</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深见纳任故久</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留台阁</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赏赐有殊</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今不蒙忠能之赏</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而</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计</a:t>
            </a:r>
            <a:r>
              <a:rPr lang="zh-CN" altLang="zh-CN" sz="2800" kern="100" dirty="0">
                <a:latin typeface="IPAPANNEW"/>
                <a:ea typeface="华文细黑"/>
                <a:cs typeface="Times New Roman"/>
              </a:rPr>
              <a:t>几微之故诚</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伤辅政容贷之德</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陈宠奉事先帝深见</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纳任故久</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留台阁</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赏赐有殊</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今不蒙忠能之赏</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而</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计</a:t>
            </a:r>
            <a:r>
              <a:rPr lang="zh-CN" altLang="zh-CN" sz="2800" kern="100" dirty="0">
                <a:latin typeface="IPAPANNEW"/>
                <a:ea typeface="华文细黑"/>
                <a:cs typeface="Times New Roman"/>
              </a:rPr>
              <a:t>几微之故诚</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伤辅政容贷之德</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陈宠奉事先帝</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深见纳任</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故久留台阁</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赏赐有殊</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今不蒙忠能之赏</a:t>
            </a:r>
            <a:r>
              <a:rPr lang="en-US" altLang="zh-CN" sz="2800" kern="100" dirty="0">
                <a:latin typeface="IPAPANNEW"/>
                <a:ea typeface="华文细黑"/>
                <a:cs typeface="Times New Roman"/>
              </a:rPr>
              <a:t>/</a:t>
            </a:r>
            <a:r>
              <a:rPr lang="zh-CN" altLang="zh-CN" sz="2800" kern="100" dirty="0" smtClean="0">
                <a:latin typeface="IPAPANNEW"/>
                <a:ea typeface="华文细黑"/>
                <a:cs typeface="Times New Roman"/>
              </a:rPr>
              <a:t>而</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计</a:t>
            </a:r>
            <a:r>
              <a:rPr lang="zh-CN" altLang="zh-CN" sz="2800" kern="100" dirty="0">
                <a:latin typeface="IPAPANNEW"/>
                <a:ea typeface="华文细黑"/>
                <a:cs typeface="Times New Roman"/>
              </a:rPr>
              <a:t>几微之故</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诚伤辅政容贷之德</a:t>
            </a:r>
            <a:endParaRPr lang="zh-CN" altLang="zh-CN" sz="1050" kern="10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
        <p:nvSpPr>
          <p:cNvPr id="17" name="TextBox 16">
            <a:hlinkClick r:id="rId14" action="ppaction://hlinksldjump"/>
          </p:cNvPr>
          <p:cNvSpPr txBox="1"/>
          <p:nvPr/>
        </p:nvSpPr>
        <p:spPr>
          <a:xfrm>
            <a:off x="9952108" y="5878066"/>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18" name="TextBox 17"/>
          <p:cNvSpPr txBox="1"/>
          <p:nvPr/>
        </p:nvSpPr>
        <p:spPr>
          <a:xfrm>
            <a:off x="550590" y="5632425"/>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TextBox 18"/>
          <p:cNvSpPr txBox="1"/>
          <p:nvPr/>
        </p:nvSpPr>
        <p:spPr>
          <a:xfrm>
            <a:off x="321866" y="426304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990478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p:bldP spid="19" grpId="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a:xfrm>
            <a:off x="266717" y="73993"/>
            <a:ext cx="11669672" cy="650380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陈宠字昭公，年轻时做过州郡吏，他被征召到司徒鲍昱的官署。陈宠性情周到缜密，经常讲臣子的道义。皇后的弟弟侍中窦宪，推荐真定县令张林为尚书，皇帝以此事问陈宠，陈宠回答说：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张林虽然有才能，但是平日有贪污行为。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窦宪因此非常记恨陈宠。等到皇帝驾崩，窦宪等人掌握了朝中大权，常常对陈宠衔恨在心，于是奏请太后，让陈宠主管丧事，想找他的过失来中伤他。黄门侍郎鲍德素来敬重陈宠，劝告窦宪的弟弟夏阳侯窦瑰说：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陈宠侍奉先帝，很被信任，所以久留台阁，有特殊的赏赐，如今不能因忠诚、贤能而受赏，反而计较他很细微的过失，确实有损辅政之人宽容大度的品德。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窦瑰也爱惜人才，认为他说得非常对。因此陈宠得以出京做太山太守。</a:t>
            </a:r>
            <a:endParaRPr lang="zh-CN" altLang="zh-CN" sz="1050" kern="100" dirty="0">
              <a:effectLst/>
              <a:latin typeface="宋体"/>
              <a:cs typeface="Courier New"/>
            </a:endParaRPr>
          </a:p>
        </p:txBody>
      </p:sp>
      <p:sp>
        <p:nvSpPr>
          <p:cNvPr id="20"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latin typeface="Broadway" pitchFamily="82" charset="0"/>
                <a:ea typeface="楷体" pitchFamily="49" charset="-122"/>
                <a:cs typeface="经典繁仿黑" pitchFamily="49" charset="-122"/>
              </a:rPr>
              <a:t>6</a:t>
            </a:r>
          </a:p>
        </p:txBody>
      </p:sp>
      <p:sp>
        <p:nvSpPr>
          <p:cNvPr id="2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3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12</a:t>
            </a:r>
          </a:p>
        </p:txBody>
      </p:sp>
    </p:spTree>
    <p:extLst>
      <p:ext uri="{BB962C8B-B14F-4D97-AF65-F5344CB8AC3E}">
        <p14:creationId xmlns:p14="http://schemas.microsoft.com/office/powerpoint/2010/main" val="1306025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http://img1.3lian.com/2015/w2/10/d/4.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 y="794"/>
            <a:ext cx="121896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17"/>
          <p:cNvGrpSpPr/>
          <p:nvPr/>
        </p:nvGrpSpPr>
        <p:grpSpPr>
          <a:xfrm>
            <a:off x="8343" y="3707638"/>
            <a:ext cx="12192000" cy="1375395"/>
            <a:chOff x="-1524000" y="2705990"/>
            <a:chExt cx="12192000" cy="1375395"/>
          </a:xfrm>
        </p:grpSpPr>
        <p:cxnSp>
          <p:nvCxnSpPr>
            <p:cNvPr id="21" name="直接连接符 20"/>
            <p:cNvCxnSpPr/>
            <p:nvPr/>
          </p:nvCxnSpPr>
          <p:spPr>
            <a:xfrm>
              <a:off x="0" y="2807930"/>
              <a:ext cx="9144000" cy="0"/>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524000" y="2705990"/>
              <a:ext cx="12192000" cy="1375395"/>
              <a:chOff x="-1524000" y="2705990"/>
              <a:chExt cx="12192000" cy="1375395"/>
            </a:xfrm>
          </p:grpSpPr>
          <p:sp>
            <p:nvSpPr>
              <p:cNvPr id="23" name="矩形 22"/>
              <p:cNvSpPr/>
              <p:nvPr/>
            </p:nvSpPr>
            <p:spPr>
              <a:xfrm>
                <a:off x="-1524000" y="2705990"/>
                <a:ext cx="12192000" cy="1292787"/>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985218" y="3998778"/>
                <a:ext cx="6682781" cy="82606"/>
              </a:xfrm>
              <a:prstGeom prst="rect">
                <a:avLst/>
              </a:prstGeom>
              <a:solidFill>
                <a:srgbClr val="FFC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524000" y="3998777"/>
                <a:ext cx="5509219" cy="82608"/>
              </a:xfrm>
              <a:prstGeom prst="rect">
                <a:avLst/>
              </a:prstGeom>
              <a:solidFill>
                <a:srgbClr val="92D0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6" name="图片 25"/>
          <p:cNvPicPr>
            <a:picLocks noChangeAspect="1"/>
          </p:cNvPicPr>
          <p:nvPr/>
        </p:nvPicPr>
        <p:blipFill rotWithShape="1">
          <a:blip r:embed="rId3">
            <a:extLst>
              <a:ext uri="{28A0092B-C50C-407E-A947-70E740481C1C}">
                <a14:useLocalDpi xmlns:a14="http://schemas.microsoft.com/office/drawing/2010/main" val="0"/>
              </a:ext>
            </a:extLst>
          </a:blip>
          <a:srcRect l="12307" r="75889" b="6437"/>
          <a:stretch/>
        </p:blipFill>
        <p:spPr>
          <a:xfrm>
            <a:off x="1485346" y="3627150"/>
            <a:ext cx="1440612" cy="1536473"/>
          </a:xfrm>
          <a:prstGeom prst="rect">
            <a:avLst/>
          </a:prstGeom>
        </p:spPr>
      </p:pic>
      <p:pic>
        <p:nvPicPr>
          <p:cNvPr id="27" name="图片 26"/>
          <p:cNvPicPr>
            <a:picLocks noChangeAspect="1"/>
          </p:cNvPicPr>
          <p:nvPr/>
        </p:nvPicPr>
        <p:blipFill rotWithShape="1">
          <a:blip r:embed="rId3">
            <a:extLst>
              <a:ext uri="{28A0092B-C50C-407E-A947-70E740481C1C}">
                <a14:useLocalDpi xmlns:a14="http://schemas.microsoft.com/office/drawing/2010/main" val="0"/>
              </a:ext>
            </a:extLst>
          </a:blip>
          <a:srcRect l="12566" r="76101" b="6437"/>
          <a:stretch/>
        </p:blipFill>
        <p:spPr>
          <a:xfrm>
            <a:off x="1505548" y="3635658"/>
            <a:ext cx="1383104" cy="1438721"/>
          </a:xfrm>
          <a:prstGeom prst="rect">
            <a:avLst/>
          </a:prstGeom>
        </p:spPr>
      </p:pic>
      <p:sp>
        <p:nvSpPr>
          <p:cNvPr id="16" name="矩形 15"/>
          <p:cNvSpPr/>
          <p:nvPr/>
        </p:nvSpPr>
        <p:spPr>
          <a:xfrm>
            <a:off x="3987002" y="3645818"/>
            <a:ext cx="4648455" cy="886749"/>
          </a:xfrm>
          <a:prstGeom prst="rect">
            <a:avLst/>
          </a:prstGeom>
        </p:spPr>
        <p:txBody>
          <a:bodyPr wrap="square" lIns="91410" tIns="45704" rIns="91410" bIns="45704">
            <a:spAutoFit/>
          </a:bodyPr>
          <a:lstStyle/>
          <a:p>
            <a:pPr algn="ctr">
              <a:lnSpc>
                <a:spcPct val="130000"/>
              </a:lnSpc>
              <a:defRPr/>
            </a:pPr>
            <a:r>
              <a:rPr lang="zh-CN" altLang="en-US" sz="4400" b="1" dirty="0" smtClean="0">
                <a:solidFill>
                  <a:srgbClr val="0000FF"/>
                </a:solidFill>
                <a:effectLst/>
                <a:latin typeface="微软雅黑" pitchFamily="34" charset="-122"/>
                <a:ea typeface="微软雅黑" pitchFamily="34" charset="-122"/>
              </a:rPr>
              <a:t>本课结束</a:t>
            </a:r>
            <a:endParaRPr lang="zh-CN" altLang="en-US" sz="4400" b="1" dirty="0">
              <a:solidFill>
                <a:srgbClr val="0000FF"/>
              </a:solidFill>
              <a:effectLst/>
              <a:latin typeface="微软雅黑" pitchFamily="34" charset="-122"/>
              <a:ea typeface="微软雅黑" pitchFamily="34" charset="-122"/>
            </a:endParaRPr>
          </a:p>
        </p:txBody>
      </p:sp>
      <p:sp>
        <p:nvSpPr>
          <p:cNvPr id="17" name="标题 1"/>
          <p:cNvSpPr txBox="1">
            <a:spLocks/>
          </p:cNvSpPr>
          <p:nvPr/>
        </p:nvSpPr>
        <p:spPr>
          <a:xfrm>
            <a:off x="2806362" y="4267584"/>
            <a:ext cx="7465308" cy="913055"/>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400" b="1" dirty="0" smtClean="0">
                <a:solidFill>
                  <a:srgbClr val="0000FF"/>
                </a:solidFill>
                <a:latin typeface="微软雅黑" pitchFamily="34" charset="-122"/>
                <a:ea typeface="微软雅黑" pitchFamily="34" charset="-122"/>
              </a:rPr>
              <a:t>更多精彩内容请登录：</a:t>
            </a:r>
            <a:r>
              <a:rPr lang="en-US" altLang="zh-CN" sz="2700" b="1" dirty="0" err="1" smtClean="0">
                <a:solidFill>
                  <a:srgbClr val="0000FF"/>
                </a:solidFill>
                <a:latin typeface="微软雅黑" pitchFamily="34" charset="-122"/>
                <a:ea typeface="微软雅黑" pitchFamily="34" charset="-122"/>
              </a:rPr>
              <a:t>www.91taoke.com</a:t>
            </a:r>
            <a:endParaRPr lang="zh-CN" altLang="en-US" sz="27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4186142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435">
                                          <p:stCondLst>
                                            <p:cond delay="0"/>
                                          </p:stCondLst>
                                        </p:cTn>
                                        <p:tgtEl>
                                          <p:spTgt spid="17"/>
                                        </p:tgtEl>
                                      </p:cBhvr>
                                    </p:animEffect>
                                    <p:anim calcmode="lin" valueType="num">
                                      <p:cBhvr>
                                        <p:cTn id="8" dur="1367"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7"/>
                                        </p:tgtEl>
                                        <p:attrNameLst>
                                          <p:attrName>ppt_y</p:attrName>
                                        </p:attrNameLst>
                                      </p:cBhvr>
                                      <p:tavLst>
                                        <p:tav tm="0" fmla="#ppt_y-sin(pi*$)/81">
                                          <p:val>
                                            <p:fltVal val="0"/>
                                          </p:val>
                                        </p:tav>
                                        <p:tav tm="100000">
                                          <p:val>
                                            <p:fltVal val="1"/>
                                          </p:val>
                                        </p:tav>
                                      </p:tavLst>
                                    </p:anim>
                                    <p:animScale>
                                      <p:cBhvr>
                                        <p:cTn id="13" dur="20">
                                          <p:stCondLst>
                                            <p:cond delay="487"/>
                                          </p:stCondLst>
                                        </p:cTn>
                                        <p:tgtEl>
                                          <p:spTgt spid="17"/>
                                        </p:tgtEl>
                                      </p:cBhvr>
                                      <p:to x="100000" y="60000"/>
                                    </p:animScale>
                                    <p:animScale>
                                      <p:cBhvr>
                                        <p:cTn id="14" dur="124" decel="50000">
                                          <p:stCondLst>
                                            <p:cond delay="507"/>
                                          </p:stCondLst>
                                        </p:cTn>
                                        <p:tgtEl>
                                          <p:spTgt spid="17"/>
                                        </p:tgtEl>
                                      </p:cBhvr>
                                      <p:to x="100000" y="100000"/>
                                    </p:animScale>
                                    <p:animScale>
                                      <p:cBhvr>
                                        <p:cTn id="15" dur="20">
                                          <p:stCondLst>
                                            <p:cond delay="984"/>
                                          </p:stCondLst>
                                        </p:cTn>
                                        <p:tgtEl>
                                          <p:spTgt spid="17"/>
                                        </p:tgtEl>
                                      </p:cBhvr>
                                      <p:to x="100000" y="80000"/>
                                    </p:animScale>
                                    <p:animScale>
                                      <p:cBhvr>
                                        <p:cTn id="16" dur="124" decel="50000">
                                          <p:stCondLst>
                                            <p:cond delay="1004"/>
                                          </p:stCondLst>
                                        </p:cTn>
                                        <p:tgtEl>
                                          <p:spTgt spid="17"/>
                                        </p:tgtEl>
                                      </p:cBhvr>
                                      <p:to x="100000" y="100000"/>
                                    </p:animScale>
                                    <p:animScale>
                                      <p:cBhvr>
                                        <p:cTn id="17" dur="20">
                                          <p:stCondLst>
                                            <p:cond delay="1231"/>
                                          </p:stCondLst>
                                        </p:cTn>
                                        <p:tgtEl>
                                          <p:spTgt spid="17"/>
                                        </p:tgtEl>
                                      </p:cBhvr>
                                      <p:to x="100000" y="90000"/>
                                    </p:animScale>
                                    <p:animScale>
                                      <p:cBhvr>
                                        <p:cTn id="18" dur="124" decel="50000">
                                          <p:stCondLst>
                                            <p:cond delay="1251"/>
                                          </p:stCondLst>
                                        </p:cTn>
                                        <p:tgtEl>
                                          <p:spTgt spid="17"/>
                                        </p:tgtEl>
                                      </p:cBhvr>
                                      <p:to x="100000" y="100000"/>
                                    </p:animScale>
                                    <p:animScale>
                                      <p:cBhvr>
                                        <p:cTn id="19" dur="20">
                                          <p:stCondLst>
                                            <p:cond delay="1356"/>
                                          </p:stCondLst>
                                        </p:cTn>
                                        <p:tgtEl>
                                          <p:spTgt spid="17"/>
                                        </p:tgtEl>
                                      </p:cBhvr>
                                      <p:to x="100000" y="95000"/>
                                    </p:animScale>
                                    <p:animScale>
                                      <p:cBhvr>
                                        <p:cTn id="20" dur="124" decel="50000">
                                          <p:stCondLst>
                                            <p:cond delay="1376"/>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矩形 39"/>
          <p:cNvSpPr/>
          <p:nvPr/>
        </p:nvSpPr>
        <p:spPr>
          <a:xfrm>
            <a:off x="478582" y="803202"/>
            <a:ext cx="11103293" cy="2626592"/>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薛元超是薛收的儿子。上元初年，遇赦回来，拜授正谏大夫。三年，升任中书侍郎，不久被提升为同中书门下三品。当时高宗驾幸温泉打猎，诸蕃酋长也都拿着弓箭跟从。薛元超以为既然不是同一族类，很叫人担忧，上疏竭力谏阻，高宗采纳了。</a:t>
            </a:r>
            <a:endParaRPr lang="zh-CN" altLang="zh-CN" sz="1050" kern="100" dirty="0">
              <a:effectLst/>
              <a:latin typeface="宋体"/>
              <a:cs typeface="Courier New"/>
            </a:endParaRPr>
          </a:p>
        </p:txBody>
      </p:sp>
      <p:sp>
        <p:nvSpPr>
          <p:cNvPr id="11"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solidFill>
                  <a:srgbClr val="0000FF"/>
                </a:solidFill>
                <a:effectLst/>
                <a:latin typeface="Broadway" pitchFamily="82" charset="0"/>
                <a:ea typeface="楷体" pitchFamily="49" charset="-122"/>
                <a:cs typeface="经典繁仿黑" pitchFamily="49" charset="-122"/>
              </a:rPr>
              <a:t>1</a:t>
            </a:r>
            <a:endParaRPr lang="en-US" altLang="zh-CN" sz="1800" dirty="0">
              <a:solidFill>
                <a:srgbClr val="0000FF"/>
              </a:solidFill>
              <a:effectLst/>
              <a:latin typeface="Broadway" pitchFamily="82" charset="0"/>
              <a:ea typeface="楷体" pitchFamily="49" charset="-122"/>
              <a:cs typeface="经典繁仿黑" pitchFamily="49" charset="-122"/>
            </a:endParaRPr>
          </a:p>
        </p:txBody>
      </p:sp>
      <p:sp>
        <p:nvSpPr>
          <p:cNvPr id="12"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4"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6933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8233" y="477466"/>
            <a:ext cx="11214326"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15963" algn="just">
              <a:lnSpc>
                <a:spcPct val="150000"/>
              </a:lnSpc>
              <a:spcAft>
                <a:spcPts val="0"/>
              </a:spcAft>
            </a:pPr>
            <a:r>
              <a:rPr lang="zh-CN" altLang="zh-CN" sz="2800" kern="100" dirty="0">
                <a:latin typeface="Times New Roman"/>
                <a:ea typeface="华文细黑"/>
                <a:cs typeface="Times New Roman"/>
              </a:rPr>
              <a:t>牟子才，字荐叟，井研人。嘉定十六年举进士。时丁大全与宋臣表里浊乱朝政，子才累疏辞归。初，子才在太平建李白祠，自为记曰：</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白之斥，实由高力士激怒妃子，以报脱靴之憾也。力士方贵倨，岂甘以奴隶自处者。</a:t>
            </a:r>
            <a:r>
              <a:rPr lang="zh-CN" altLang="zh-CN" sz="2800" u="sng" kern="100" dirty="0">
                <a:latin typeface="Times New Roman"/>
                <a:ea typeface="华文细黑"/>
                <a:cs typeface="Times New Roman"/>
              </a:rPr>
              <a:t>白非直以气陵亢而已盖以为扫除之职固当尔所以反其极重之势也彼昏不知顾为逐其所忌力士声势益张宦官之盛遂自是始</a:t>
            </a:r>
            <a:r>
              <a:rPr lang="zh-CN" altLang="zh-CN" sz="2800" kern="100" dirty="0">
                <a:latin typeface="Times New Roman"/>
                <a:ea typeface="华文细黑"/>
                <a:cs typeface="Times New Roman"/>
              </a:rPr>
              <a:t>其后分提禁旅，蹀血宫廷，虽天子且不得奴隶之矣。</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又写力士脱靴之状，为之赞而刻诸石。</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节选自《宋史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牟子才传》</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4"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034764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372162" y="522135"/>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白非直以气陵亢而已</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盖以为扫除之职</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固当尔所</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以反其极重之势也</a:t>
            </a:r>
            <a:r>
              <a:rPr lang="en-US" altLang="zh-CN" sz="2800" kern="100" dirty="0" smtClean="0">
                <a:latin typeface="IPAPANNEW"/>
                <a:ea typeface="华文细黑"/>
                <a:cs typeface="Times New Roman"/>
              </a:rPr>
              <a:t>/  </a:t>
            </a: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Times New Roman"/>
                <a:ea typeface="华文细黑"/>
                <a:cs typeface="Times New Roman"/>
              </a:rPr>
              <a:t>彼昏</a:t>
            </a:r>
            <a:r>
              <a:rPr lang="zh-CN" altLang="zh-CN" sz="2800" kern="100" dirty="0">
                <a:latin typeface="Times New Roman"/>
                <a:ea typeface="华文细黑"/>
                <a:cs typeface="Times New Roman"/>
              </a:rPr>
              <a:t>不知</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顾为逐其所忌</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力士声势益张</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宦官之盛</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遂自是始</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白非直以气陵亢而已</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盖以为扫除之职</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固当尔所</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以反其极重之势也</a:t>
            </a:r>
            <a:r>
              <a:rPr lang="en-US" altLang="zh-CN" sz="2800" kern="100" dirty="0" smtClean="0">
                <a:latin typeface="IPAPANNEW"/>
                <a:ea typeface="华文细黑"/>
                <a:cs typeface="Times New Roman"/>
              </a:rPr>
              <a:t>/</a:t>
            </a: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Times New Roman"/>
                <a:ea typeface="华文细黑"/>
                <a:cs typeface="Times New Roman"/>
              </a:rPr>
              <a:t>彼</a:t>
            </a:r>
            <a:r>
              <a:rPr lang="zh-CN" altLang="zh-CN" sz="2800" kern="100" dirty="0">
                <a:latin typeface="Times New Roman"/>
                <a:ea typeface="华文细黑"/>
                <a:cs typeface="Times New Roman"/>
              </a:rPr>
              <a:t>昏不知</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顾为逐其所忌力士</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声势益张</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宦官之盛</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遂自是始</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白非直以气陵亢而已</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盖以为扫除之职固当尔</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所以反其极重之势也</a:t>
            </a:r>
            <a:r>
              <a:rPr lang="en-US" altLang="zh-CN" sz="2800" kern="100" dirty="0" smtClean="0">
                <a:latin typeface="IPAPANNEW"/>
                <a:ea typeface="华文细黑"/>
                <a:cs typeface="Times New Roman"/>
              </a:rPr>
              <a:t>/</a:t>
            </a: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彼</a:t>
            </a:r>
            <a:r>
              <a:rPr lang="zh-CN" altLang="zh-CN" sz="2800" kern="100" dirty="0">
                <a:latin typeface="IPAPANNEW"/>
                <a:ea typeface="华文细黑"/>
                <a:cs typeface="Times New Roman"/>
              </a:rPr>
              <a:t>昏不知</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顾为逐其所忌</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力士声势益张</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宦官之盛</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遂自是始</a:t>
            </a:r>
            <a:r>
              <a:rPr lang="en-US" altLang="zh-CN" sz="2800" kern="100" dirty="0">
                <a:latin typeface="IPAPANNEW"/>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白非直以气陵亢而已</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盖以为扫除之职固当尔</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所以反其极重之势也</a:t>
            </a:r>
            <a:r>
              <a:rPr lang="en-US" altLang="zh-CN" sz="2800" kern="100" dirty="0" smtClean="0">
                <a:latin typeface="IPAPANNEW"/>
                <a:ea typeface="华文细黑"/>
                <a:cs typeface="Times New Roman"/>
              </a:rPr>
              <a:t>/</a:t>
            </a: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彼</a:t>
            </a:r>
            <a:r>
              <a:rPr lang="zh-CN" altLang="zh-CN" sz="2800" kern="100" dirty="0">
                <a:latin typeface="IPAPANNEW"/>
                <a:ea typeface="华文细黑"/>
                <a:cs typeface="Times New Roman"/>
              </a:rPr>
              <a:t>昏不知</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顾为逐其所忌力士</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声势益张</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宦官之盛</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遂自是始</a:t>
            </a:r>
            <a:r>
              <a:rPr lang="en-US" altLang="zh-CN" sz="2800" kern="100" dirty="0">
                <a:latin typeface="IPAPANNEW"/>
                <a:ea typeface="华文细黑"/>
                <a:cs typeface="Times New Roman"/>
              </a:rPr>
              <a:t>/</a:t>
            </a:r>
            <a:endParaRPr lang="zh-CN" altLang="zh-CN" sz="1050" kern="100" dirty="0">
              <a:effectLst/>
              <a:latin typeface="宋体"/>
              <a:cs typeface="Courier New"/>
            </a:endParaRPr>
          </a:p>
        </p:txBody>
      </p:sp>
      <p:sp>
        <p:nvSpPr>
          <p:cNvPr id="14"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29" name="TextBox 28">
            <a:hlinkClick r:id="rId14" action="ppaction://hlinksldjump"/>
          </p:cNvPr>
          <p:cNvSpPr txBox="1"/>
          <p:nvPr/>
        </p:nvSpPr>
        <p:spPr>
          <a:xfrm>
            <a:off x="9952108" y="5878066"/>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18" name="TextBox 17"/>
          <p:cNvSpPr txBox="1"/>
          <p:nvPr/>
        </p:nvSpPr>
        <p:spPr>
          <a:xfrm>
            <a:off x="569640" y="5815583"/>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19" name="TextBox 18"/>
          <p:cNvSpPr txBox="1"/>
          <p:nvPr/>
        </p:nvSpPr>
        <p:spPr>
          <a:xfrm>
            <a:off x="262558" y="3221028"/>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39745617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9" grpId="0"/>
      <p:bldP spid="19" grpId="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矩形 39"/>
          <p:cNvSpPr/>
          <p:nvPr/>
        </p:nvSpPr>
        <p:spPr>
          <a:xfrm>
            <a:off x="393182" y="85896"/>
            <a:ext cx="11326469" cy="6503807"/>
          </a:xfrm>
          <a:prstGeom prst="rect">
            <a:avLst/>
          </a:prstGeom>
        </p:spPr>
        <p:txBody>
          <a:bodyPr wrap="square" lIns="121898" tIns="60948" rIns="121898" bIns="60948">
            <a:spAutoFit/>
          </a:bodyPr>
          <a:lstStyle/>
          <a:p>
            <a:pPr indent="718185" algn="just">
              <a:lnSpc>
                <a:spcPct val="150000"/>
              </a:lnSpc>
              <a:spcAft>
                <a:spcPts val="0"/>
              </a:spcAft>
            </a:pPr>
            <a:r>
              <a:rPr lang="zh-CN" altLang="zh-CN" sz="2800" kern="100" dirty="0">
                <a:latin typeface="Times New Roman"/>
                <a:ea typeface="华文细黑"/>
                <a:cs typeface="Times New Roman"/>
              </a:rPr>
              <a:t>牟子才，字荐叟，井研人。嘉定十六年牟子才考中进士。当时丁大全与董宋臣内外勾结败坏朝政，牟子才多次上疏请求辞职还乡。当初，牟子才在太平州建造李白祠，自己写了一篇记说：</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李白被贬斥，实在是因为高力士激怒杨贵妃，来报复李白让他脱靴之仇。高力士当时位尊倨傲，怎么会甘心以奴仆自居呢。李白不是只以气势压人，而是认为担负清除奸佞的职责本该这样，所以冒犯了君王。唐玄宗糊涂不知真相，反而替高力士驱逐了他所嫉恨的李白，高力士声势益发嚣张，宦官猖獗之势就从这里开始。之后高力士分权率领禁兵，在宫廷中厮杀，虽是天子也不能使唤指挥他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又描摹了高力士为李白脱靴的样子，为李白写赞而且刻在碑石上。</a:t>
            </a:r>
            <a:endParaRPr lang="zh-CN" altLang="zh-CN" sz="1050" kern="100" dirty="0">
              <a:effectLst/>
              <a:latin typeface="宋体"/>
              <a:cs typeface="Courier New"/>
            </a:endParaRPr>
          </a:p>
        </p:txBody>
      </p:sp>
      <p:sp>
        <p:nvSpPr>
          <p:cNvPr id="14"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3</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22"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23"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24"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25"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6"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7"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6"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715021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36529" y="366568"/>
            <a:ext cx="11103293"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下列对文中画线部分的断句，正确的一项</a:t>
            </a:r>
            <a:r>
              <a:rPr lang="zh-CN" altLang="zh-CN" sz="2800" kern="100" dirty="0" smtClean="0">
                <a:latin typeface="Times New Roman"/>
                <a:ea typeface="华文细黑"/>
                <a:cs typeface="Times New Roman"/>
              </a:rPr>
              <a:t>是</a:t>
            </a:r>
            <a:endParaRPr lang="zh-CN" altLang="zh-CN" sz="1050" kern="100" dirty="0">
              <a:latin typeface="宋体"/>
              <a:cs typeface="Courier New"/>
            </a:endParaRPr>
          </a:p>
          <a:p>
            <a:pPr indent="720725" algn="just">
              <a:lnSpc>
                <a:spcPct val="150000"/>
              </a:lnSpc>
              <a:spcAft>
                <a:spcPts val="0"/>
              </a:spcAft>
            </a:pPr>
            <a:r>
              <a:rPr lang="zh-CN" altLang="zh-CN" sz="2800" kern="100" dirty="0">
                <a:latin typeface="Times New Roman"/>
                <a:ea typeface="华文细黑"/>
                <a:cs typeface="Times New Roman"/>
              </a:rPr>
              <a:t>李</a:t>
            </a:r>
            <a:r>
              <a:rPr lang="zh-CN" altLang="zh-CN" sz="2800" kern="100" dirty="0">
                <a:latin typeface="宋体"/>
                <a:ea typeface="华文细黑"/>
                <a:cs typeface="宋体"/>
              </a:rPr>
              <a:t>珽</a:t>
            </a:r>
            <a:r>
              <a:rPr lang="zh-CN" altLang="zh-CN" sz="2800" kern="100" dirty="0">
                <a:latin typeface="Times New Roman"/>
                <a:ea typeface="华文细黑"/>
                <a:cs typeface="Times New Roman"/>
              </a:rPr>
              <a:t>，字公度，陇西敦煌人。天复中，淮寇大举围夏口，逼巴陵，太祖患之，飞命成</a:t>
            </a:r>
            <a:r>
              <a:rPr lang="zh-CN" altLang="zh-CN" sz="2800" kern="100" dirty="0">
                <a:latin typeface="宋体"/>
                <a:ea typeface="华文细黑"/>
                <a:cs typeface="宋体"/>
              </a:rPr>
              <a:t>汭</a:t>
            </a:r>
            <a:r>
              <a:rPr lang="zh-CN" altLang="zh-CN" sz="2800" kern="100" dirty="0">
                <a:latin typeface="楷体_GB2312"/>
                <a:ea typeface="华文细黑"/>
                <a:cs typeface="楷体_GB2312"/>
              </a:rPr>
              <a:t>率水军十万援于鄂</a:t>
            </a:r>
            <a:r>
              <a:rPr lang="zh-CN" altLang="zh-CN" sz="2800" kern="100" dirty="0">
                <a:latin typeface="Times New Roman"/>
                <a:ea typeface="华文细黑"/>
                <a:cs typeface="Times New Roman"/>
              </a:rPr>
              <a:t>。</a:t>
            </a:r>
            <a:r>
              <a:rPr lang="zh-CN" altLang="zh-CN" sz="2800" kern="100" dirty="0">
                <a:latin typeface="宋体"/>
                <a:ea typeface="华文细黑"/>
                <a:cs typeface="宋体"/>
              </a:rPr>
              <a:t>珽</a:t>
            </a:r>
            <a:r>
              <a:rPr lang="zh-CN" altLang="zh-CN" sz="2800" kern="100" dirty="0">
                <a:latin typeface="楷体_GB2312"/>
                <a:ea typeface="华文细黑"/>
                <a:cs typeface="楷体_GB2312"/>
              </a:rPr>
              <a:t>入言曰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u="sng" kern="100" dirty="0">
                <a:latin typeface="Times New Roman"/>
                <a:ea typeface="华文细黑"/>
                <a:cs typeface="Times New Roman"/>
              </a:rPr>
              <a:t>今舳舻容介士千人载稻倍之缓急不可动吴人剽轻若为所绊将有后虑不如遣骁将屯巴陵一月不与战则吴寇粮绝而鄂州围解矣</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a:t>
            </a:r>
            <a:r>
              <a:rPr lang="zh-CN" altLang="zh-CN" sz="2800" kern="100" dirty="0">
                <a:latin typeface="宋体"/>
                <a:ea typeface="华文细黑"/>
                <a:cs typeface="宋体"/>
              </a:rPr>
              <a:t>汭</a:t>
            </a:r>
            <a:r>
              <a:rPr lang="zh-CN" altLang="zh-CN" sz="2800" kern="100" dirty="0">
                <a:latin typeface="楷体_GB2312"/>
                <a:ea typeface="华文细黑"/>
                <a:cs typeface="楷体_GB2312"/>
              </a:rPr>
              <a:t>性刚决</a:t>
            </a:r>
            <a:r>
              <a:rPr lang="zh-CN" altLang="zh-CN" sz="2800" kern="100" dirty="0">
                <a:latin typeface="Times New Roman"/>
                <a:ea typeface="华文细黑"/>
                <a:cs typeface="Times New Roman"/>
              </a:rPr>
              <a:t>，不听。淮人果乘风纵火，舟尽焚，兵尽溺，</a:t>
            </a:r>
            <a:r>
              <a:rPr lang="zh-CN" altLang="zh-CN" sz="2800" kern="100" dirty="0">
                <a:latin typeface="宋体"/>
                <a:ea typeface="华文细黑"/>
                <a:cs typeface="宋体"/>
              </a:rPr>
              <a:t>汭</a:t>
            </a:r>
            <a:r>
              <a:rPr lang="zh-CN" altLang="zh-CN" sz="2800" kern="100" dirty="0">
                <a:latin typeface="楷体_GB2312"/>
                <a:ea typeface="华文细黑"/>
                <a:cs typeface="楷体_GB2312"/>
              </a:rPr>
              <a:t>亦自沈于江</a:t>
            </a:r>
            <a:r>
              <a:rPr lang="zh-CN" altLang="zh-CN" sz="2800" kern="100" dirty="0">
                <a:latin typeface="Times New Roman"/>
                <a:ea typeface="华文细黑"/>
                <a:cs typeface="Times New Roman"/>
              </a:rPr>
              <a:t>，一如所料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indent="720725" algn="r">
              <a:lnSpc>
                <a:spcPct val="150000"/>
              </a:lnSpc>
              <a:spcAft>
                <a:spcPts val="0"/>
              </a:spcAft>
            </a:pP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节选自《旧五代史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梁书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列传十四》</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1" name="Rectangle 21">
            <a:hlinkClick r:id="rId3"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4"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5"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10"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11"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12"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13"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4"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374560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24941" y="440317"/>
            <a:ext cx="11326469"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今舳舻容介士千人</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载稻倍之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缓急不可动</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吴人剽轻</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若为所绊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将</a:t>
            </a:r>
            <a:r>
              <a:rPr lang="zh-CN" altLang="zh-CN" sz="2800" kern="100" dirty="0" smtClean="0">
                <a:latin typeface="IPAPANNEW"/>
                <a:ea typeface="华文细黑"/>
                <a:cs typeface="Times New Roman"/>
              </a:rPr>
              <a:t>有</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后</a:t>
            </a:r>
            <a:r>
              <a:rPr lang="zh-CN" altLang="zh-CN" sz="2800" kern="100" dirty="0">
                <a:latin typeface="IPAPANNEW"/>
                <a:ea typeface="华文细黑"/>
                <a:cs typeface="Times New Roman"/>
              </a:rPr>
              <a:t>虑</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不如遣骁将屯巴陵一月</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不与战则吴寇粮绝</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而鄂州围解矣</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今舳舻容介士千人载稻</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倍之缓急</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不可动</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吴人剽轻</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若为所绊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将</a:t>
            </a:r>
            <a:r>
              <a:rPr lang="zh-CN" altLang="zh-CN" sz="2800" kern="100" dirty="0" smtClean="0">
                <a:latin typeface="IPAPANNEW"/>
                <a:ea typeface="华文细黑"/>
                <a:cs typeface="Times New Roman"/>
              </a:rPr>
              <a:t>有</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后</a:t>
            </a:r>
            <a:r>
              <a:rPr lang="zh-CN" altLang="zh-CN" sz="2800" kern="100" dirty="0">
                <a:latin typeface="IPAPANNEW"/>
                <a:ea typeface="华文细黑"/>
                <a:cs typeface="Times New Roman"/>
              </a:rPr>
              <a:t>虑</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不如遣骁将屯巴陵一月</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不与战</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则吴寇粮绝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而鄂州围解矣</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今舳舻容介士千人载稻</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倍之缓急</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不可动</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吴人剽轻</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若为所绊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将</a:t>
            </a:r>
            <a:r>
              <a:rPr lang="zh-CN" altLang="zh-CN" sz="2800" kern="100" dirty="0" smtClean="0">
                <a:latin typeface="IPAPANNEW"/>
                <a:ea typeface="华文细黑"/>
                <a:cs typeface="Times New Roman"/>
              </a:rPr>
              <a:t>有</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后</a:t>
            </a:r>
            <a:r>
              <a:rPr lang="zh-CN" altLang="zh-CN" sz="2800" kern="100" dirty="0">
                <a:latin typeface="IPAPANNEW"/>
                <a:ea typeface="华文细黑"/>
                <a:cs typeface="Times New Roman"/>
              </a:rPr>
              <a:t>虑</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不如遣骁将屯巴陵</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一月不与战</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则吴寇粮绝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而鄂州围解矣</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今舳舻容介士千人</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载稻倍之</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缓急不可动</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吴人剽轻</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若为所绊</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将</a:t>
            </a:r>
            <a:r>
              <a:rPr lang="zh-CN" altLang="zh-CN" sz="2800" kern="100" dirty="0" smtClean="0">
                <a:latin typeface="IPAPANNEW"/>
                <a:ea typeface="华文细黑"/>
                <a:cs typeface="Times New Roman"/>
              </a:rPr>
              <a:t>有</a:t>
            </a:r>
            <a:endParaRPr lang="en-US" altLang="zh-CN" sz="2800" kern="100" dirty="0" smtClean="0">
              <a:latin typeface="IPAPANNEW"/>
              <a:ea typeface="华文细黑"/>
              <a:cs typeface="Times New Roman"/>
            </a:endParaRPr>
          </a:p>
          <a:p>
            <a:pPr algn="just">
              <a:lnSpc>
                <a:spcPct val="150000"/>
              </a:lnSpc>
              <a:spcAft>
                <a:spcPts val="0"/>
              </a:spcAft>
            </a:pPr>
            <a:r>
              <a:rPr lang="en-US" altLang="zh-CN" sz="2800" kern="100" dirty="0">
                <a:latin typeface="IPAPANNEW"/>
                <a:ea typeface="华文细黑"/>
                <a:cs typeface="Times New Roman"/>
              </a:rPr>
              <a:t> </a:t>
            </a:r>
            <a:r>
              <a:rPr lang="en-US" altLang="zh-CN" sz="2800" kern="100" dirty="0" smtClean="0">
                <a:latin typeface="IPAPANNEW"/>
                <a:ea typeface="华文细黑"/>
                <a:cs typeface="Times New Roman"/>
              </a:rPr>
              <a:t>   </a:t>
            </a:r>
            <a:r>
              <a:rPr lang="zh-CN" altLang="zh-CN" sz="2800" kern="100" dirty="0" smtClean="0">
                <a:latin typeface="IPAPANNEW"/>
                <a:ea typeface="华文细黑"/>
                <a:cs typeface="Times New Roman"/>
              </a:rPr>
              <a:t>后</a:t>
            </a:r>
            <a:r>
              <a:rPr lang="zh-CN" altLang="zh-CN" sz="2800" kern="100" dirty="0">
                <a:latin typeface="IPAPANNEW"/>
                <a:ea typeface="华文细黑"/>
                <a:cs typeface="Times New Roman"/>
              </a:rPr>
              <a:t>虑</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不如遣骁将屯巴陵</a:t>
            </a:r>
            <a:r>
              <a:rPr lang="en-US" altLang="zh-CN" sz="2800" kern="100" dirty="0">
                <a:latin typeface="IPAPANNEW"/>
                <a:ea typeface="华文细黑"/>
                <a:cs typeface="Times New Roman"/>
              </a:rPr>
              <a:t>/</a:t>
            </a:r>
            <a:r>
              <a:rPr lang="zh-CN" altLang="zh-CN" sz="2800" kern="100" dirty="0">
                <a:latin typeface="IPAPANNEW"/>
                <a:ea typeface="华文细黑"/>
                <a:cs typeface="Times New Roman"/>
              </a:rPr>
              <a:t>一月不与战</a:t>
            </a:r>
            <a:r>
              <a:rPr lang="en-US" altLang="zh-CN" sz="2800" kern="100" dirty="0">
                <a:latin typeface="IPAPANNEW"/>
                <a:ea typeface="华文细黑"/>
                <a:cs typeface="Times New Roman"/>
              </a:rPr>
              <a:t>/</a:t>
            </a:r>
            <a:r>
              <a:rPr lang="zh-CN" altLang="zh-CN" sz="2800" kern="100" dirty="0">
                <a:latin typeface="Times New Roman"/>
                <a:ea typeface="华文细黑"/>
                <a:cs typeface="Times New Roman"/>
              </a:rPr>
              <a:t>则吴寇粮绝</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而鄂州围解矣</a:t>
            </a:r>
            <a:endParaRPr lang="zh-CN" altLang="zh-CN" sz="1050" kern="100" dirty="0">
              <a:effectLst/>
              <a:latin typeface="宋体"/>
              <a:cs typeface="Courier New"/>
            </a:endParaRPr>
          </a:p>
        </p:txBody>
      </p:sp>
      <p:sp>
        <p:nvSpPr>
          <p:cNvPr id="11" name="Rectangle 21">
            <a:hlinkClick r:id="rId2" action="ppaction://hlinksldjump"/>
          </p:cNvPr>
          <p:cNvSpPr>
            <a:spLocks noChangeArrowheads="1"/>
          </p:cNvSpPr>
          <p:nvPr/>
        </p:nvSpPr>
        <p:spPr bwMode="auto">
          <a:xfrm>
            <a:off x="559115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a:t>
            </a:r>
            <a:endParaRPr lang="en-US" altLang="zh-CN" sz="1800" dirty="0">
              <a:effectLst/>
              <a:latin typeface="Broadway" pitchFamily="82" charset="0"/>
              <a:ea typeface="楷体" pitchFamily="49" charset="-122"/>
              <a:cs typeface="经典繁仿黑" pitchFamily="49" charset="-122"/>
            </a:endParaRPr>
          </a:p>
        </p:txBody>
      </p:sp>
      <p:sp>
        <p:nvSpPr>
          <p:cNvPr id="12" name="Rectangle 21">
            <a:hlinkClick r:id="rId3" action="ppaction://hlinksldjump"/>
          </p:cNvPr>
          <p:cNvSpPr>
            <a:spLocks noChangeArrowheads="1"/>
          </p:cNvSpPr>
          <p:nvPr/>
        </p:nvSpPr>
        <p:spPr bwMode="auto">
          <a:xfrm>
            <a:off x="6074983"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2</a:t>
            </a:r>
            <a:endParaRPr lang="en-US" altLang="zh-CN" sz="1800" dirty="0">
              <a:effectLst/>
              <a:latin typeface="Broadway" pitchFamily="82" charset="0"/>
              <a:ea typeface="楷体" pitchFamily="49" charset="-122"/>
              <a:cs typeface="经典繁仿黑" pitchFamily="49" charset="-122"/>
            </a:endParaRPr>
          </a:p>
        </p:txBody>
      </p:sp>
      <p:sp>
        <p:nvSpPr>
          <p:cNvPr id="13" name="Rectangle 21">
            <a:hlinkClick r:id="rId4" action="ppaction://hlinksldjump"/>
          </p:cNvPr>
          <p:cNvSpPr>
            <a:spLocks noChangeArrowheads="1"/>
          </p:cNvSpPr>
          <p:nvPr/>
        </p:nvSpPr>
        <p:spPr bwMode="auto">
          <a:xfrm>
            <a:off x="6558816"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a:solidFill>
                  <a:srgbClr val="0000FF"/>
                </a:solidFill>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7042649"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4</a:t>
            </a:r>
            <a:endParaRPr lang="en-US" altLang="zh-CN" sz="1800" dirty="0">
              <a:effectLst/>
              <a:latin typeface="Broadway" pitchFamily="82" charset="0"/>
              <a:ea typeface="楷体" pitchFamily="49" charset="-122"/>
              <a:cs typeface="经典繁仿黑" pitchFamily="49" charset="-122"/>
            </a:endParaRPr>
          </a:p>
        </p:txBody>
      </p:sp>
      <p:sp>
        <p:nvSpPr>
          <p:cNvPr id="15" name="Rectangle 21">
            <a:hlinkClick r:id="rId6" action="ppaction://hlinksldjump"/>
          </p:cNvPr>
          <p:cNvSpPr>
            <a:spLocks noChangeArrowheads="1"/>
          </p:cNvSpPr>
          <p:nvPr/>
        </p:nvSpPr>
        <p:spPr bwMode="auto">
          <a:xfrm>
            <a:off x="754670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5</a:t>
            </a:r>
            <a:endParaRPr lang="en-US" altLang="zh-CN" sz="1800" dirty="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807547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6</a:t>
            </a:r>
            <a:endParaRPr lang="en-US" altLang="zh-CN" sz="1800" dirty="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862682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7</a:t>
            </a:r>
            <a:endParaRPr lang="en-US" altLang="zh-CN" sz="1800" dirty="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915559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8</a:t>
            </a:r>
            <a:endParaRPr lang="en-US" altLang="zh-CN" sz="1800" dirty="0">
              <a:effectLst/>
              <a:latin typeface="Broadway" pitchFamily="82" charset="0"/>
              <a:ea typeface="楷体" pitchFamily="49" charset="-122"/>
              <a:cs typeface="经典繁仿黑" pitchFamily="49" charset="-122"/>
            </a:endParaRPr>
          </a:p>
        </p:txBody>
      </p:sp>
      <p:sp>
        <p:nvSpPr>
          <p:cNvPr id="19" name="Rectangle 21">
            <a:hlinkClick r:id="rId10" action="ppaction://hlinksldjump"/>
          </p:cNvPr>
          <p:cNvSpPr>
            <a:spLocks noChangeArrowheads="1"/>
          </p:cNvSpPr>
          <p:nvPr/>
        </p:nvSpPr>
        <p:spPr bwMode="auto">
          <a:xfrm>
            <a:off x="970694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9</a:t>
            </a:r>
            <a:endParaRPr lang="en-US" altLang="zh-CN" sz="1800" dirty="0">
              <a:effectLst/>
              <a:latin typeface="Broadway" pitchFamily="82" charset="0"/>
              <a:ea typeface="楷体" pitchFamily="49" charset="-122"/>
              <a:cs typeface="经典繁仿黑" pitchFamily="49" charset="-122"/>
            </a:endParaRPr>
          </a:p>
        </p:txBody>
      </p:sp>
      <p:sp>
        <p:nvSpPr>
          <p:cNvPr id="20" name="Rectangle 21">
            <a:hlinkClick r:id="rId11" action="ppaction://hlinksldjump"/>
          </p:cNvPr>
          <p:cNvSpPr>
            <a:spLocks noChangeArrowheads="1"/>
          </p:cNvSpPr>
          <p:nvPr/>
        </p:nvSpPr>
        <p:spPr bwMode="auto">
          <a:xfrm>
            <a:off x="1023571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10</a:t>
            </a:r>
            <a:endParaRPr lang="en-US" altLang="zh-CN" sz="1800" dirty="0">
              <a:effectLst/>
              <a:latin typeface="Broadway" pitchFamily="82" charset="0"/>
              <a:ea typeface="楷体" pitchFamily="49" charset="-122"/>
              <a:cs typeface="经典繁仿黑" pitchFamily="49" charset="-122"/>
            </a:endParaRPr>
          </a:p>
        </p:txBody>
      </p:sp>
      <p:sp>
        <p:nvSpPr>
          <p:cNvPr id="21" name="Rectangle 21">
            <a:hlinkClick r:id="rId12" action="ppaction://hlinksldjump"/>
          </p:cNvPr>
          <p:cNvSpPr>
            <a:spLocks noChangeArrowheads="1"/>
          </p:cNvSpPr>
          <p:nvPr/>
        </p:nvSpPr>
        <p:spPr bwMode="auto">
          <a:xfrm>
            <a:off x="10787065"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11</a:t>
            </a:r>
            <a:endParaRPr lang="en-US" altLang="zh-CN" sz="1800" dirty="0">
              <a:effectLst/>
              <a:latin typeface="Broadway" pitchFamily="82" charset="0"/>
              <a:ea typeface="楷体" pitchFamily="49" charset="-122"/>
              <a:cs typeface="经典繁仿黑" pitchFamily="49" charset="-122"/>
            </a:endParaRPr>
          </a:p>
        </p:txBody>
      </p:sp>
      <p:sp>
        <p:nvSpPr>
          <p:cNvPr id="30" name="Rectangle 21">
            <a:hlinkClick r:id="rId13" action="ppaction://hlinksldjump"/>
          </p:cNvPr>
          <p:cNvSpPr>
            <a:spLocks noChangeArrowheads="1"/>
          </p:cNvSpPr>
          <p:nvPr/>
        </p:nvSpPr>
        <p:spPr bwMode="auto">
          <a:xfrm>
            <a:off x="11315830" y="6382122"/>
            <a:ext cx="3960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ctr" defTabSz="914400"/>
            <a:r>
              <a:rPr lang="en-US" altLang="zh-CN" sz="1800" dirty="0" smtClean="0">
                <a:effectLst/>
                <a:latin typeface="Broadway" pitchFamily="82" charset="0"/>
                <a:ea typeface="楷体" pitchFamily="49" charset="-122"/>
                <a:cs typeface="经典繁仿黑" pitchFamily="49" charset="-122"/>
              </a:rPr>
              <a:t>12</a:t>
            </a:r>
            <a:endParaRPr lang="en-US" altLang="zh-CN" sz="1800" dirty="0">
              <a:effectLst/>
              <a:latin typeface="Broadway" pitchFamily="82" charset="0"/>
              <a:ea typeface="楷体" pitchFamily="49" charset="-122"/>
              <a:cs typeface="经典繁仿黑" pitchFamily="49" charset="-122"/>
            </a:endParaRPr>
          </a:p>
        </p:txBody>
      </p:sp>
      <p:sp>
        <p:nvSpPr>
          <p:cNvPr id="32" name="TextBox 31">
            <a:hlinkClick r:id="rId14" action="ppaction://hlinksldjump"/>
          </p:cNvPr>
          <p:cNvSpPr txBox="1"/>
          <p:nvPr/>
        </p:nvSpPr>
        <p:spPr>
          <a:xfrm>
            <a:off x="9952108" y="5878066"/>
            <a:ext cx="1584000" cy="461665"/>
          </a:xfrm>
          <a:prstGeom prst="rect">
            <a:avLst/>
          </a:prstGeom>
          <a:solidFill>
            <a:srgbClr val="B4C7E7"/>
          </a:solidFill>
        </p:spPr>
        <p:txBody>
          <a:bodyPr wrap="square" rtlCol="0">
            <a:spAutoFit/>
          </a:bodyPr>
          <a:lstStyle/>
          <a:p>
            <a:pPr algn="ctr"/>
            <a:r>
              <a:rPr lang="zh-CN" altLang="en-US" dirty="0" smtClean="0">
                <a:solidFill>
                  <a:schemeClr val="bg1"/>
                </a:solidFill>
                <a:latin typeface="+mj-ea"/>
                <a:ea typeface="+mj-ea"/>
                <a:cs typeface="Times New Roman" panose="02020603050405020304" pitchFamily="18" charset="0"/>
              </a:rPr>
              <a:t>参考译文</a:t>
            </a:r>
            <a:endParaRPr lang="zh-CN" altLang="en-US" sz="2400" dirty="0" smtClean="0">
              <a:solidFill>
                <a:schemeClr val="bg1"/>
              </a:solidFill>
              <a:latin typeface="+mj-ea"/>
              <a:ea typeface="+mj-ea"/>
              <a:cs typeface="Times New Roman" panose="02020603050405020304" pitchFamily="18" charset="0"/>
            </a:endParaRPr>
          </a:p>
        </p:txBody>
      </p:sp>
      <p:sp>
        <p:nvSpPr>
          <p:cNvPr id="22" name="TextBox 21"/>
          <p:cNvSpPr txBox="1"/>
          <p:nvPr/>
        </p:nvSpPr>
        <p:spPr>
          <a:xfrm>
            <a:off x="509353" y="5776441"/>
            <a:ext cx="977341" cy="461665"/>
          </a:xfrm>
          <a:prstGeom prst="rect">
            <a:avLst/>
          </a:prstGeom>
          <a:solidFill>
            <a:srgbClr val="B4C7E7"/>
          </a:solidFill>
        </p:spPr>
        <p:txBody>
          <a:bodyPr wrap="square" rtlCol="0">
            <a:spAutoFit/>
          </a:bodyPr>
          <a:lstStyle/>
          <a:p>
            <a:r>
              <a:rPr lang="zh-CN" altLang="en-US" sz="2400" dirty="0" smtClean="0">
                <a:solidFill>
                  <a:schemeClr val="bg1"/>
                </a:solidFill>
                <a:latin typeface="+mj-ea"/>
                <a:ea typeface="+mj-ea"/>
                <a:cs typeface="Times New Roman" panose="02020603050405020304" pitchFamily="18" charset="0"/>
              </a:rPr>
              <a:t> 答案</a:t>
            </a:r>
          </a:p>
        </p:txBody>
      </p:sp>
      <p:sp>
        <p:nvSpPr>
          <p:cNvPr id="23" name="TextBox 22"/>
          <p:cNvSpPr txBox="1"/>
          <p:nvPr/>
        </p:nvSpPr>
        <p:spPr>
          <a:xfrm>
            <a:off x="298562" y="4445164"/>
            <a:ext cx="612068" cy="784830"/>
          </a:xfrm>
          <a:prstGeom prst="rect">
            <a:avLst/>
          </a:prstGeom>
          <a:noFill/>
        </p:spPr>
        <p:txBody>
          <a:bodyPr wrap="square" rtlCol="0">
            <a:spAutoFit/>
          </a:bodyPr>
          <a:lstStyle/>
          <a:p>
            <a:r>
              <a:rPr lang="zh-CN" altLang="en-US" sz="4500" b="1" dirty="0" smtClean="0">
                <a:solidFill>
                  <a:srgbClr val="C00000"/>
                </a:solidFill>
                <a:latin typeface="华文细黑" pitchFamily="2" charset="-122"/>
                <a:ea typeface="华文细黑" pitchFamily="2" charset="-122"/>
              </a:rPr>
              <a:t>√</a:t>
            </a:r>
            <a:endParaRPr lang="zh-CN" altLang="en-US" sz="4500" b="1" dirty="0">
              <a:solidFill>
                <a:srgbClr val="C00000"/>
              </a:solidFill>
              <a:latin typeface="华文细黑" pitchFamily="2" charset="-122"/>
              <a:ea typeface="华文细黑" pitchFamily="2" charset="-122"/>
            </a:endParaRPr>
          </a:p>
        </p:txBody>
      </p:sp>
    </p:spTree>
    <p:extLst>
      <p:ext uri="{BB962C8B-B14F-4D97-AF65-F5344CB8AC3E}">
        <p14:creationId xmlns:p14="http://schemas.microsoft.com/office/powerpoint/2010/main" val="1216091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23" grpId="0"/>
      <p:bldP spid="23" grpId="1"/>
    </p:bldLst>
  </p:timing>
</p:sld>
</file>

<file path=ppt/theme/theme1.xml><?xml version="1.0" encoding="utf-8"?>
<a:theme xmlns:a="http://schemas.openxmlformats.org/drawingml/2006/main" name="7_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6150</TotalTime>
  <Words>7189</Words>
  <Application>Microsoft Office PowerPoint</Application>
  <PresentationFormat>自定义</PresentationFormat>
  <Paragraphs>623</Paragraphs>
  <Slides>39</Slides>
  <Notes>1</Notes>
  <HiddenSlides>13</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7_Office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3618</cp:revision>
  <dcterms:created xsi:type="dcterms:W3CDTF">2014-11-27T01:03:00Z</dcterms:created>
  <dcterms:modified xsi:type="dcterms:W3CDTF">2017-03-28T08:32:40Z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