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1572" r:id="rId2"/>
    <p:sldId id="1571" r:id="rId3"/>
    <p:sldId id="1577" r:id="rId4"/>
    <p:sldId id="1576" r:id="rId5"/>
    <p:sldId id="1578" r:id="rId6"/>
    <p:sldId id="1579" r:id="rId7"/>
    <p:sldId id="1580" r:id="rId8"/>
    <p:sldId id="1581" r:id="rId9"/>
    <p:sldId id="1582" r:id="rId10"/>
    <p:sldId id="1492" r:id="rId11"/>
    <p:sldId id="1494" r:id="rId12"/>
    <p:sldId id="1496" r:id="rId13"/>
    <p:sldId id="1583" r:id="rId14"/>
    <p:sldId id="1584" r:id="rId15"/>
    <p:sldId id="1585" r:id="rId16"/>
    <p:sldId id="1586" r:id="rId17"/>
    <p:sldId id="1587" r:id="rId18"/>
    <p:sldId id="1588" r:id="rId19"/>
    <p:sldId id="1590" r:id="rId20"/>
    <p:sldId id="1499" r:id="rId21"/>
    <p:sldId id="1501" r:id="rId22"/>
    <p:sldId id="1597" r:id="rId23"/>
    <p:sldId id="1502" r:id="rId24"/>
    <p:sldId id="1591" r:id="rId25"/>
    <p:sldId id="1592" r:id="rId26"/>
    <p:sldId id="1593" r:id="rId27"/>
    <p:sldId id="1594" r:id="rId28"/>
    <p:sldId id="1595" r:id="rId29"/>
    <p:sldId id="1598" r:id="rId30"/>
    <p:sldId id="1599" r:id="rId31"/>
    <p:sldId id="1596" r:id="rId32"/>
    <p:sldId id="1573" r:id="rId33"/>
    <p:sldId id="1575" r:id="rId34"/>
    <p:sldId id="1600" r:id="rId35"/>
    <p:sldId id="1601" r:id="rId36"/>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6970" autoAdjust="0"/>
  </p:normalViewPr>
  <p:slideViewPr>
    <p:cSldViewPr>
      <p:cViewPr>
        <p:scale>
          <a:sx n="75" d="100"/>
          <a:sy n="75" d="100"/>
        </p:scale>
        <p:origin x="-1698" y="-77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44549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44549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44549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5</a:t>
            </a:fld>
            <a:endParaRPr lang="zh-CN" altLang="en-US"/>
          </a:p>
        </p:txBody>
      </p:sp>
    </p:spTree>
    <p:extLst>
      <p:ext uri="{BB962C8B-B14F-4D97-AF65-F5344CB8AC3E}">
        <p14:creationId xmlns:p14="http://schemas.microsoft.com/office/powerpoint/2010/main" val="445490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6</a:t>
            </a:fld>
            <a:endParaRPr lang="zh-CN" altLang="en-US"/>
          </a:p>
        </p:txBody>
      </p:sp>
    </p:spTree>
    <p:extLst>
      <p:ext uri="{BB962C8B-B14F-4D97-AF65-F5344CB8AC3E}">
        <p14:creationId xmlns:p14="http://schemas.microsoft.com/office/powerpoint/2010/main" val="445490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7</a:t>
            </a:fld>
            <a:endParaRPr lang="zh-CN" altLang="en-US"/>
          </a:p>
        </p:txBody>
      </p:sp>
    </p:spTree>
    <p:extLst>
      <p:ext uri="{BB962C8B-B14F-4D97-AF65-F5344CB8AC3E}">
        <p14:creationId xmlns:p14="http://schemas.microsoft.com/office/powerpoint/2010/main" val="445490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8</a:t>
            </a:fld>
            <a:endParaRPr lang="zh-CN" altLang="en-US"/>
          </a:p>
        </p:txBody>
      </p:sp>
    </p:spTree>
    <p:extLst>
      <p:ext uri="{BB962C8B-B14F-4D97-AF65-F5344CB8AC3E}">
        <p14:creationId xmlns:p14="http://schemas.microsoft.com/office/powerpoint/2010/main" val="445490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9</a:t>
            </a:fld>
            <a:endParaRPr lang="zh-CN" altLang="en-US"/>
          </a:p>
        </p:txBody>
      </p:sp>
    </p:spTree>
    <p:extLst>
      <p:ext uri="{BB962C8B-B14F-4D97-AF65-F5344CB8AC3E}">
        <p14:creationId xmlns:p14="http://schemas.microsoft.com/office/powerpoint/2010/main" val="44549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11.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12.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13.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14.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15.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16.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17.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18.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19.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2.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33.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10.xml"/><Relationship Id="rId9" Type="http://schemas.openxmlformats.org/officeDocument/2006/relationships/slide" Target="slide21.xml"/></Relationships>
</file>

<file path=ppt/slides/_rels/slide20.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10.xml"/><Relationship Id="rId7"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1.xml"/></Relationships>
</file>

<file path=ppt/slides/_rels/slide21.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33.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10.xml"/><Relationship Id="rId9" Type="http://schemas.openxmlformats.org/officeDocument/2006/relationships/slide" Target="slide21.xml"/></Relationships>
</file>

<file path=ppt/slides/_rels/slide22.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23.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24.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25.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26.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27.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28.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29.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3.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33.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10.xml"/><Relationship Id="rId9" Type="http://schemas.openxmlformats.org/officeDocument/2006/relationships/slide" Target="slide21.xml"/></Relationships>
</file>

<file path=ppt/slides/_rels/slide30.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31.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33.xml"/><Relationship Id="rId4" Type="http://schemas.openxmlformats.org/officeDocument/2006/relationships/slide" Target="slide11.xml"/><Relationship Id="rId9" Type="http://schemas.openxmlformats.org/officeDocument/2006/relationships/slide" Target="slide20.xml"/></Relationships>
</file>

<file path=ppt/slides/_rels/slide32.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20.xml"/><Relationship Id="rId4" Type="http://schemas.openxmlformats.org/officeDocument/2006/relationships/slide" Target="slide11.xml"/><Relationship Id="rId9" Type="http://schemas.openxmlformats.org/officeDocument/2006/relationships/slide" Target="slide21.xml"/></Relationships>
</file>

<file path=ppt/slides/_rels/slide33.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slide" Target="slide34.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20.xml"/><Relationship Id="rId5" Type="http://schemas.openxmlformats.org/officeDocument/2006/relationships/slide" Target="slide11.xml"/><Relationship Id="rId10" Type="http://schemas.openxmlformats.org/officeDocument/2006/relationships/slide" Target="slide21.xml"/><Relationship Id="rId4" Type="http://schemas.openxmlformats.org/officeDocument/2006/relationships/slide" Target="slide10.xml"/><Relationship Id="rId9" Type="http://schemas.openxmlformats.org/officeDocument/2006/relationships/slide" Target="slide33.xml"/></Relationships>
</file>

<file path=ppt/slides/_rels/slide34.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10.xml"/><Relationship Id="rId7"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23.xml"/><Relationship Id="rId10" Type="http://schemas.openxmlformats.org/officeDocument/2006/relationships/slide" Target="slide20.xml"/><Relationship Id="rId4" Type="http://schemas.openxmlformats.org/officeDocument/2006/relationships/slide" Target="slide11.xml"/><Relationship Id="rId9" Type="http://schemas.openxmlformats.org/officeDocument/2006/relationships/slide" Target="slide21.xml"/></Relationships>
</file>

<file path=ppt/slides/_rels/slide3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33.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10.xml"/><Relationship Id="rId9" Type="http://schemas.openxmlformats.org/officeDocument/2006/relationships/slide" Target="slide21.xml"/></Relationships>
</file>

<file path=ppt/slides/_rels/slide5.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33.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10.xml"/><Relationship Id="rId9" Type="http://schemas.openxmlformats.org/officeDocument/2006/relationships/slide" Target="slide21.xml"/></Relationships>
</file>

<file path=ppt/slides/_rels/slide6.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33.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10.xml"/><Relationship Id="rId9" Type="http://schemas.openxmlformats.org/officeDocument/2006/relationships/slide" Target="slide21.xml"/></Relationships>
</file>

<file path=ppt/slides/_rels/slide7.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33.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10.xml"/><Relationship Id="rId9" Type="http://schemas.openxmlformats.org/officeDocument/2006/relationships/slide" Target="slide21.xml"/></Relationships>
</file>

<file path=ppt/slides/_rels/slide8.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33.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10.xml"/><Relationship Id="rId9" Type="http://schemas.openxmlformats.org/officeDocument/2006/relationships/slide" Target="slide21.xml"/></Relationships>
</file>

<file path=ppt/slides/_rels/slide9.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2.xml"/><Relationship Id="rId7" Type="http://schemas.openxmlformats.org/officeDocument/2006/relationships/slide" Target="slide1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33.xml"/><Relationship Id="rId5" Type="http://schemas.openxmlformats.org/officeDocument/2006/relationships/slide" Target="slide11.xml"/><Relationship Id="rId10" Type="http://schemas.openxmlformats.org/officeDocument/2006/relationships/slide" Target="slide20.xml"/><Relationship Id="rId4" Type="http://schemas.openxmlformats.org/officeDocument/2006/relationships/slide" Target="slide10.xml"/><Relationship Id="rId9" Type="http://schemas.openxmlformats.org/officeDocument/2006/relationships/slide" Target="slide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dministrator\Desktop\大一轮 英语 改版1.10\图片\新建文件夹1.22\6.jpg"/>
          <p:cNvPicPr>
            <a:picLocks noChangeAspect="1" noChangeArrowheads="1"/>
          </p:cNvPicPr>
          <p:nvPr/>
        </p:nvPicPr>
        <p:blipFill rotWithShape="1">
          <a:blip r:embed="rId2">
            <a:extLst>
              <a:ext uri="{28A0092B-C50C-407E-A947-70E740481C1C}">
                <a14:useLocalDpi xmlns:a14="http://schemas.microsoft.com/office/drawing/2010/main" val="0"/>
              </a:ext>
            </a:extLst>
          </a:blip>
          <a:srcRect t="8115" b="7494"/>
          <a:stretch/>
        </p:blipFill>
        <p:spPr bwMode="auto">
          <a:xfrm>
            <a:off x="0" y="0"/>
            <a:ext cx="121896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组合 40"/>
          <p:cNvGrpSpPr/>
          <p:nvPr/>
        </p:nvGrpSpPr>
        <p:grpSpPr>
          <a:xfrm>
            <a:off x="-8606" y="3707638"/>
            <a:ext cx="12192000" cy="1375395"/>
            <a:chOff x="-1524000" y="2705990"/>
            <a:chExt cx="12192000" cy="1375395"/>
          </a:xfrm>
        </p:grpSpPr>
        <p:cxnSp>
          <p:nvCxnSpPr>
            <p:cNvPr id="42" name="直接连接符 41"/>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1524000" y="2705990"/>
              <a:ext cx="12192000" cy="1375395"/>
              <a:chOff x="-1524000" y="2705990"/>
              <a:chExt cx="12192000" cy="1375395"/>
            </a:xfrm>
          </p:grpSpPr>
          <p:sp>
            <p:nvSpPr>
              <p:cNvPr id="44" name="矩形 43"/>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7" name="图片 46"/>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27150"/>
            <a:ext cx="1440612" cy="1536473"/>
          </a:xfrm>
          <a:prstGeom prst="rect">
            <a:avLst/>
          </a:prstGeom>
        </p:spPr>
      </p:pic>
      <p:pic>
        <p:nvPicPr>
          <p:cNvPr id="48" name="图片 47"/>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35658"/>
            <a:ext cx="1383104" cy="1438721"/>
          </a:xfrm>
          <a:prstGeom prst="rect">
            <a:avLst/>
          </a:prstGeom>
        </p:spPr>
      </p:pic>
      <p:sp>
        <p:nvSpPr>
          <p:cNvPr id="14" name="标题 2"/>
          <p:cNvSpPr txBox="1">
            <a:spLocks/>
          </p:cNvSpPr>
          <p:nvPr/>
        </p:nvSpPr>
        <p:spPr>
          <a:xfrm>
            <a:off x="3142879" y="3713571"/>
            <a:ext cx="9061486" cy="1309924"/>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20000"/>
              </a:lnSpc>
            </a:pPr>
            <a:r>
              <a:rPr lang="zh-CN" altLang="en-US" sz="3400" b="1" kern="100" dirty="0">
                <a:solidFill>
                  <a:schemeClr val="tx1">
                    <a:lumMod val="85000"/>
                    <a:lumOff val="15000"/>
                  </a:schemeClr>
                </a:solidFill>
                <a:latin typeface="Times New Roman"/>
                <a:ea typeface="微软雅黑" pitchFamily="34" charset="-122"/>
                <a:cs typeface="Times New Roman"/>
              </a:rPr>
              <a:t>考点精练三　探究传主人生价值和时代</a:t>
            </a:r>
            <a:r>
              <a:rPr lang="zh-CN" altLang="en-US" sz="3400" b="1" kern="100" dirty="0" smtClean="0">
                <a:solidFill>
                  <a:schemeClr val="tx1">
                    <a:lumMod val="85000"/>
                    <a:lumOff val="15000"/>
                  </a:schemeClr>
                </a:solidFill>
                <a:latin typeface="Times New Roman"/>
                <a:ea typeface="微软雅黑" pitchFamily="34" charset="-122"/>
                <a:cs typeface="Times New Roman"/>
              </a:rPr>
              <a:t>精神 </a:t>
            </a:r>
            <a:endParaRPr lang="en-US" altLang="zh-CN" sz="3400" b="1" kern="100" dirty="0" smtClean="0">
              <a:solidFill>
                <a:schemeClr val="tx1">
                  <a:lumMod val="85000"/>
                  <a:lumOff val="15000"/>
                </a:schemeClr>
              </a:solidFill>
              <a:latin typeface="Times New Roman"/>
              <a:ea typeface="微软雅黑" pitchFamily="34" charset="-122"/>
              <a:cs typeface="Times New Roman"/>
            </a:endParaRPr>
          </a:p>
          <a:p>
            <a:pPr algn="l">
              <a:lnSpc>
                <a:spcPct val="120000"/>
              </a:lnSpc>
            </a:pPr>
            <a:r>
              <a:rPr lang="en-US" altLang="zh-CN" sz="3400" b="1" kern="100" dirty="0">
                <a:solidFill>
                  <a:schemeClr val="tx1">
                    <a:lumMod val="85000"/>
                    <a:lumOff val="15000"/>
                  </a:schemeClr>
                </a:solidFill>
                <a:latin typeface="Times New Roman"/>
                <a:ea typeface="微软雅黑" pitchFamily="34" charset="-122"/>
                <a:cs typeface="Times New Roman"/>
              </a:rPr>
              <a:t> </a:t>
            </a:r>
            <a:r>
              <a:rPr lang="en-US" altLang="zh-CN" sz="3400" b="1" kern="100" dirty="0" smtClean="0">
                <a:solidFill>
                  <a:schemeClr val="tx1">
                    <a:lumMod val="85000"/>
                    <a:lumOff val="15000"/>
                  </a:schemeClr>
                </a:solidFill>
                <a:latin typeface="Times New Roman"/>
                <a:ea typeface="微软雅黑" pitchFamily="34" charset="-122"/>
                <a:cs typeface="Times New Roman"/>
              </a:rPr>
              <a:t>                       </a:t>
            </a:r>
            <a:r>
              <a:rPr lang="zh-CN" altLang="en-US" sz="3400" b="1" kern="100" dirty="0" smtClean="0">
                <a:solidFill>
                  <a:schemeClr val="tx1">
                    <a:lumMod val="85000"/>
                    <a:lumOff val="15000"/>
                  </a:schemeClr>
                </a:solidFill>
                <a:latin typeface="Times New Roman"/>
                <a:ea typeface="微软雅黑" pitchFamily="34" charset="-122"/>
                <a:cs typeface="Times New Roman"/>
              </a:rPr>
              <a:t>以及</a:t>
            </a:r>
            <a:r>
              <a:rPr lang="zh-CN" altLang="en-US" sz="3400" b="1" kern="100" dirty="0">
                <a:solidFill>
                  <a:schemeClr val="tx1">
                    <a:lumMod val="85000"/>
                    <a:lumOff val="15000"/>
                  </a:schemeClr>
                </a:solidFill>
                <a:latin typeface="Times New Roman"/>
                <a:ea typeface="微软雅黑" pitchFamily="34" charset="-122"/>
                <a:cs typeface="Times New Roman"/>
              </a:rPr>
              <a:t>文本问题</a:t>
            </a:r>
            <a:endParaRPr lang="zh-CN" altLang="zh-CN" sz="3400" kern="100" dirty="0">
              <a:latin typeface="宋体" pitchFamily="2" charset="-122"/>
              <a:ea typeface="宋体" pitchFamily="2" charset="-122"/>
              <a:cs typeface="Courier New"/>
            </a:endParaRPr>
          </a:p>
        </p:txBody>
      </p:sp>
      <p:sp>
        <p:nvSpPr>
          <p:cNvPr id="15" name="副标题 3"/>
          <p:cNvSpPr txBox="1">
            <a:spLocks/>
          </p:cNvSpPr>
          <p:nvPr/>
        </p:nvSpPr>
        <p:spPr>
          <a:xfrm>
            <a:off x="71347" y="3757579"/>
            <a:ext cx="1402904" cy="1188539"/>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zh-CN" altLang="en-US" sz="2200" spc="100" dirty="0" smtClean="0">
                <a:solidFill>
                  <a:schemeClr val="tx1">
                    <a:lumMod val="75000"/>
                    <a:lumOff val="25000"/>
                  </a:schemeClr>
                </a:solidFill>
              </a:rPr>
              <a:t>实用类文本阅读</a:t>
            </a:r>
            <a:endParaRPr lang="zh-CN" altLang="en-US" sz="2200" spc="100" dirty="0">
              <a:solidFill>
                <a:schemeClr val="tx1">
                  <a:lumMod val="75000"/>
                  <a:lumOff val="25000"/>
                </a:schemeClr>
              </a:solidFill>
            </a:endParaRPr>
          </a:p>
        </p:txBody>
      </p:sp>
    </p:spTree>
    <p:extLst>
      <p:ext uri="{BB962C8B-B14F-4D97-AF65-F5344CB8AC3E}">
        <p14:creationId xmlns:p14="http://schemas.microsoft.com/office/powerpoint/2010/main" val="273131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36529" y="518106"/>
            <a:ext cx="11103293"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宗璞的特殊人生经历，对她的创作有着重要影响，请结合材料简要分析。</a:t>
            </a:r>
            <a:endParaRPr lang="zh-CN" altLang="zh-CN" sz="1050" kern="100" dirty="0">
              <a:effectLst/>
              <a:latin typeface="宋体"/>
              <a:cs typeface="Courier New"/>
            </a:endParaRPr>
          </a:p>
        </p:txBody>
      </p:sp>
      <p:sp>
        <p:nvSpPr>
          <p:cNvPr id="30" name="TextBox 29"/>
          <p:cNvSpPr txBox="1"/>
          <p:nvPr/>
        </p:nvSpPr>
        <p:spPr>
          <a:xfrm>
            <a:off x="1877505" y="134156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31" name="矩形 30"/>
          <p:cNvSpPr/>
          <p:nvPr/>
        </p:nvSpPr>
        <p:spPr>
          <a:xfrm>
            <a:off x="537947" y="1997021"/>
            <a:ext cx="11173883" cy="287293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32" name="矩形 31"/>
          <p:cNvSpPr/>
          <p:nvPr/>
        </p:nvSpPr>
        <p:spPr>
          <a:xfrm>
            <a:off x="589066" y="1964932"/>
            <a:ext cx="10993359"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童年的阅读为她以后的文学创作奠定了基础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抗战的特殊经历使她认识到作家的责任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经历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，促使她反思历史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晚年的病痛和亲人的离去，使她的小说更现实，更富悲剧色彩。</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5"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6"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7456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1"/>
                                        </p:tgtEl>
                                      </p:cBhvr>
                                    </p:animEffect>
                                    <p:set>
                                      <p:cBhvr>
                                        <p:cTn id="15" dur="1" fill="hold">
                                          <p:stCondLst>
                                            <p:cond delay="499"/>
                                          </p:stCondLst>
                                        </p:cTn>
                                        <p:tgtEl>
                                          <p:spTgt spid="3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2"/>
                                        </p:tgtEl>
                                      </p:cBhvr>
                                    </p:animEffect>
                                    <p:set>
                                      <p:cBhvr>
                                        <p:cTn id="18"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bldLst>
      <p:bldP spid="31" grpId="0" animBg="1"/>
      <p:bldP spid="31" grpId="1" animBg="1"/>
      <p:bldP spid="32" grpId="0"/>
      <p:bldP spid="3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367791" y="182449"/>
            <a:ext cx="11326469" cy="1220823"/>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宗璞的作品体现着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担当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，二者有何关系？有哪些表现？请结合材料具体说明。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对点训练题</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9" name="TextBox 38"/>
          <p:cNvSpPr txBox="1"/>
          <p:nvPr/>
        </p:nvSpPr>
        <p:spPr>
          <a:xfrm>
            <a:off x="6167214" y="93389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0" name="矩形 39"/>
          <p:cNvSpPr/>
          <p:nvPr/>
        </p:nvSpPr>
        <p:spPr>
          <a:xfrm>
            <a:off x="406574" y="1532828"/>
            <a:ext cx="11398478" cy="496064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41" name="矩形 40"/>
          <p:cNvSpPr/>
          <p:nvPr/>
        </p:nvSpPr>
        <p:spPr>
          <a:xfrm>
            <a:off x="478582" y="1413570"/>
            <a:ext cx="11214326" cy="5029366"/>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宋体"/>
                <a:ea typeface="华文细黑"/>
                <a:cs typeface="Times New Roman"/>
              </a:rPr>
              <a:t>①</a:t>
            </a:r>
            <a:r>
              <a:rPr lang="zh-CN" altLang="zh-CN" sz="2700" kern="100" dirty="0">
                <a:latin typeface="Times New Roman"/>
                <a:ea typeface="华文细黑"/>
                <a:cs typeface="Times New Roman"/>
              </a:rPr>
              <a:t>大爱是担当的基础，为担当提供动力；担当用以表现、实现大爱</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smtClean="0">
                <a:latin typeface="宋体"/>
                <a:ea typeface="华文细黑"/>
                <a:cs typeface="Times New Roman"/>
              </a:rPr>
              <a:t>②</a:t>
            </a:r>
            <a:r>
              <a:rPr lang="zh-CN" altLang="zh-CN" sz="2700" kern="100" dirty="0">
                <a:latin typeface="Times New Roman"/>
                <a:ea typeface="华文细黑"/>
                <a:cs typeface="Times New Roman"/>
              </a:rPr>
              <a:t>在宗璞的作品里，体现出张载的</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为天地立心，为生民立命，替往圣继绝学，替万世开太平</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的担当精神，以及与人对物的大爱</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smtClean="0">
                <a:latin typeface="宋体"/>
                <a:ea typeface="华文细黑"/>
                <a:cs typeface="Times New Roman"/>
              </a:rPr>
              <a:t>③</a:t>
            </a:r>
            <a:r>
              <a:rPr lang="zh-CN" altLang="zh-CN" sz="2700" kern="100" spc="-100" dirty="0">
                <a:latin typeface="Times New Roman"/>
                <a:ea typeface="华文细黑"/>
                <a:cs typeface="Times New Roman"/>
              </a:rPr>
              <a:t>关心青年人的成长，创作《红豆》，在特殊年代对青年爱情观加以引导</a:t>
            </a:r>
            <a:r>
              <a:rPr lang="zh-CN" altLang="zh-CN" sz="2700" kern="100" spc="-100" dirty="0" smtClean="0">
                <a:latin typeface="Times New Roman"/>
                <a:ea typeface="华文细黑"/>
                <a:cs typeface="Times New Roman"/>
              </a:rPr>
              <a:t>。</a:t>
            </a:r>
            <a:endParaRPr lang="en-US" altLang="zh-CN" sz="2700" kern="100" spc="-100" dirty="0" smtClean="0">
              <a:latin typeface="Times New Roman"/>
              <a:ea typeface="华文细黑"/>
              <a:cs typeface="Times New Roman"/>
            </a:endParaRPr>
          </a:p>
          <a:p>
            <a:pPr algn="just">
              <a:lnSpc>
                <a:spcPct val="150000"/>
              </a:lnSpc>
              <a:spcAft>
                <a:spcPts val="0"/>
              </a:spcAft>
            </a:pPr>
            <a:r>
              <a:rPr lang="en-US" altLang="zh-CN" sz="2700" kern="100" dirty="0" smtClean="0">
                <a:latin typeface="宋体"/>
                <a:ea typeface="华文细黑"/>
                <a:cs typeface="Times New Roman"/>
              </a:rPr>
              <a:t>④</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文革</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中对知识分子遭受迫害给予同情，创作作品表达对</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文革</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的忧思</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smtClean="0">
                <a:latin typeface="宋体"/>
                <a:ea typeface="华文细黑"/>
                <a:cs typeface="Times New Roman"/>
              </a:rPr>
              <a:t>⑤</a:t>
            </a:r>
            <a:r>
              <a:rPr lang="zh-CN" altLang="zh-CN" sz="2700" kern="100" dirty="0">
                <a:latin typeface="Times New Roman"/>
                <a:ea typeface="华文细黑"/>
                <a:cs typeface="Times New Roman"/>
              </a:rPr>
              <a:t>感动于师生的爱国行动和滇西战役的辉煌，创作《野葫芦引》，谱写中国学人抗战史诗。</a:t>
            </a:r>
            <a:endParaRPr lang="zh-CN" altLang="zh-CN" sz="2700" kern="100" dirty="0">
              <a:effectLst/>
              <a:latin typeface="宋体"/>
              <a:cs typeface="Courier New"/>
            </a:endParaRPr>
          </a:p>
        </p:txBody>
      </p:sp>
      <p:sp>
        <p:nvSpPr>
          <p:cNvPr id="15"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6"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76484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linds(horizontal)">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0"/>
                                        </p:tgtEl>
                                      </p:cBhvr>
                                    </p:animEffect>
                                    <p:set>
                                      <p:cBhvr>
                                        <p:cTn id="15" dur="1" fill="hold">
                                          <p:stCondLst>
                                            <p:cond delay="499"/>
                                          </p:stCondLst>
                                        </p:cTn>
                                        <p:tgtEl>
                                          <p:spTgt spid="4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1"/>
                                        </p:tgtEl>
                                      </p:cBhvr>
                                    </p:animEffect>
                                    <p:set>
                                      <p:cBhvr>
                                        <p:cTn id="18" dur="1" fill="hold">
                                          <p:stCondLst>
                                            <p:cond delay="499"/>
                                          </p:stCondLst>
                                        </p:cTn>
                                        <p:tgtEl>
                                          <p:spTgt spid="41"/>
                                        </p:tgtEl>
                                        <p:attrNameLst>
                                          <p:attrName>style.visibility</p:attrName>
                                        </p:attrNameLst>
                                      </p:cBhvr>
                                      <p:to>
                                        <p:strVal val="hidden"/>
                                      </p:to>
                                    </p:set>
                                  </p:childTnLst>
                                </p:cTn>
                              </p:par>
                            </p:childTnLst>
                          </p:cTn>
                        </p:par>
                      </p:childTnLst>
                    </p:cTn>
                  </p:par>
                </p:childTnLst>
              </p:cTn>
              <p:nextCondLst>
                <p:cond evt="onClick" delay="0">
                  <p:tgtEl>
                    <p:spTgt spid="39"/>
                  </p:tgtEl>
                </p:cond>
              </p:nextCondLst>
            </p:seq>
          </p:childTnLst>
        </p:cTn>
      </p:par>
    </p:tnLst>
    <p:bldLst>
      <p:bldP spid="40" grpId="0" animBg="1"/>
      <p:bldP spid="40" grpId="1" animBg="1"/>
      <p:bldP spid="41" grpId="0"/>
      <p:bldP spid="4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11314" y="70805"/>
            <a:ext cx="11326469" cy="6455333"/>
          </a:xfrm>
          <a:prstGeom prst="rect">
            <a:avLst/>
          </a:prstGeom>
        </p:spPr>
        <p:txBody>
          <a:bodyPr wrap="square" lIns="121898" tIns="60948" rIns="121898" bIns="60948">
            <a:spAutoFit/>
          </a:bodyPr>
          <a:lstStyle/>
          <a:p>
            <a:pPr algn="just">
              <a:lnSpc>
                <a:spcPct val="135000"/>
              </a:lnSpc>
              <a:spcAft>
                <a:spcPts val="0"/>
              </a:spcAft>
            </a:pP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35000"/>
              </a:lnSpc>
              <a:spcAft>
                <a:spcPts val="0"/>
              </a:spcAft>
            </a:pPr>
            <a:r>
              <a:rPr lang="zh-CN" altLang="zh-CN" sz="2800" b="1" kern="100" dirty="0">
                <a:latin typeface="Times New Roman"/>
                <a:ea typeface="华文细黑"/>
                <a:cs typeface="Times New Roman"/>
              </a:rPr>
              <a:t>裘法祖：献身医</a:t>
            </a:r>
            <a:r>
              <a:rPr lang="zh-CN" altLang="zh-CN" sz="2800" b="1" kern="100" dirty="0">
                <a:latin typeface="隶书"/>
                <a:ea typeface="华文细黑"/>
                <a:cs typeface="宋体"/>
              </a:rPr>
              <a:t>学　大爱无疆</a:t>
            </a:r>
            <a:endParaRPr lang="zh-CN" altLang="zh-CN" sz="1050" b="1" kern="100" dirty="0">
              <a:latin typeface="宋体"/>
              <a:cs typeface="Courier New"/>
            </a:endParaRPr>
          </a:p>
          <a:p>
            <a:pPr algn="ctr">
              <a:lnSpc>
                <a:spcPct val="135000"/>
              </a:lnSpc>
              <a:spcAft>
                <a:spcPts val="0"/>
              </a:spcAft>
            </a:pPr>
            <a:r>
              <a:rPr lang="zh-CN" altLang="zh-CN" sz="2800" kern="100" dirty="0">
                <a:latin typeface="Times New Roman"/>
                <a:ea typeface="华文细黑"/>
                <a:cs typeface="Times New Roman"/>
              </a:rPr>
              <a:t>刘志伟</a:t>
            </a:r>
            <a:endParaRPr lang="zh-CN" altLang="zh-CN" sz="1050" kern="100" dirty="0">
              <a:latin typeface="宋体"/>
              <a:cs typeface="Courier New"/>
            </a:endParaRPr>
          </a:p>
          <a:p>
            <a:pPr indent="718185" algn="just">
              <a:lnSpc>
                <a:spcPct val="135000"/>
              </a:lnSpc>
              <a:spcAft>
                <a:spcPts val="0"/>
              </a:spcAft>
            </a:pPr>
            <a:r>
              <a:rPr lang="zh-CN" altLang="zh-CN" sz="2800" kern="100" dirty="0">
                <a:latin typeface="Times New Roman"/>
                <a:ea typeface="华文细黑"/>
                <a:cs typeface="Times New Roman"/>
              </a:rPr>
              <a:t>裘法祖是公认的医学专家。在近一个世纪的人生岁月里，裘法祖以崇高的思想境界、高尚的人格魅力、渊博的学识、精湛的医术、仁厚的爱心、博大的胸怀，毕生致力于祖国的医疗卫生、教育、科研事业，在中国现代外科学创立和发展中所做出的贡献令人仰止。</a:t>
            </a:r>
            <a:endParaRPr lang="zh-CN" altLang="zh-CN" sz="1050" kern="100" dirty="0">
              <a:latin typeface="宋体"/>
              <a:cs typeface="Courier New"/>
            </a:endParaRPr>
          </a:p>
          <a:p>
            <a:pPr indent="718185" algn="ctr">
              <a:lnSpc>
                <a:spcPct val="135000"/>
              </a:lnSpc>
              <a:spcAft>
                <a:spcPts val="0"/>
              </a:spcAft>
            </a:pPr>
            <a:r>
              <a:rPr lang="zh-CN" altLang="zh-CN" sz="2800" b="1" kern="100" dirty="0">
                <a:latin typeface="Times New Roman"/>
                <a:ea typeface="华文细黑"/>
                <a:cs typeface="Times New Roman"/>
              </a:rPr>
              <a:t>只有弟子做得更好，医学科学家才是成功的</a:t>
            </a:r>
            <a:endParaRPr lang="zh-CN" altLang="zh-CN" sz="1050" b="1" kern="100" dirty="0">
              <a:latin typeface="宋体"/>
              <a:cs typeface="Courier New"/>
            </a:endParaRPr>
          </a:p>
          <a:p>
            <a:pPr indent="718185" algn="just">
              <a:lnSpc>
                <a:spcPct val="135000"/>
              </a:lnSpc>
              <a:spcAft>
                <a:spcPts val="0"/>
              </a:spcAft>
            </a:pPr>
            <a:r>
              <a:rPr lang="zh-CN" altLang="zh-CN" sz="2800" kern="100" dirty="0">
                <a:latin typeface="Times New Roman"/>
                <a:ea typeface="华文细黑"/>
                <a:cs typeface="Times New Roman"/>
              </a:rPr>
              <a:t>同济医院院长陈安民回忆当年裘老带学生的情景说：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裘老查房时，我们这些负责主诉病情的年轻医生最紧张了。如果对病人病情了解不准，回答不出问题，裘老一定会狠狠批评。</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
        <p:nvSpPr>
          <p:cNvPr id="20"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37"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3"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05006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9" y="298430"/>
            <a:ext cx="11326469" cy="6083692"/>
          </a:xfrm>
          <a:prstGeom prst="rect">
            <a:avLst/>
          </a:prstGeom>
        </p:spPr>
        <p:txBody>
          <a:bodyPr wrap="square" lIns="121898" tIns="60948" rIns="121898" bIns="60948">
            <a:spAutoFit/>
          </a:bodyPr>
          <a:lstStyle/>
          <a:p>
            <a:pPr indent="718185" algn="just">
              <a:lnSpc>
                <a:spcPct val="140000"/>
              </a:lnSpc>
              <a:spcAft>
                <a:spcPts val="0"/>
              </a:spcAft>
            </a:pPr>
            <a:r>
              <a:rPr lang="zh-CN" altLang="zh-CN" sz="2800" kern="100" dirty="0">
                <a:latin typeface="Times New Roman"/>
                <a:ea typeface="华文细黑"/>
                <a:cs typeface="Times New Roman"/>
              </a:rPr>
              <a:t>裘法祖说：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只有弟子做得更好，医学科学家才是成功的。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长期以来，他为我国培养了一代又一代的医学人才。仅在同济医院，经裘老培养起来的副教授以上的医学人才就有</a:t>
            </a:r>
            <a:r>
              <a:rPr lang="en-US" altLang="zh-CN" sz="2800" kern="100" dirty="0">
                <a:latin typeface="Times New Roman"/>
                <a:ea typeface="华文细黑"/>
                <a:cs typeface="Courier New"/>
              </a:rPr>
              <a:t>50</a:t>
            </a:r>
            <a:r>
              <a:rPr lang="zh-CN" altLang="zh-CN" sz="2800" kern="100" dirty="0">
                <a:latin typeface="Times New Roman"/>
                <a:ea typeface="华文细黑"/>
                <a:cs typeface="Times New Roman"/>
              </a:rPr>
              <a:t>多位。国内肝外科专家吴孟超、首创断手再植术成功者之一钱允庆、器官移植专家夏穗生都是他的得意门生。</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裘法祖是临床医学家，但非常重视科学研究。常常是一边看病，一边科研；白天看病，晚上科研。由他提出并亲自主持或指导的大型外科科研专题包括胆总管十二指肠吻合术，肝门解剖与肝切除术、肝移植等，其科研成果分别获第一届全国科学大会奖、卫生部科技成果奖、中国医学科学奖</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8"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750695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50590" y="298430"/>
            <a:ext cx="11214326" cy="6083692"/>
          </a:xfrm>
          <a:prstGeom prst="rect">
            <a:avLst/>
          </a:prstGeom>
        </p:spPr>
        <p:txBody>
          <a:bodyPr wrap="square" lIns="121898" tIns="60948" rIns="121898" bIns="60948">
            <a:spAutoFit/>
          </a:bodyPr>
          <a:lstStyle/>
          <a:p>
            <a:pPr indent="718185" algn="just">
              <a:lnSpc>
                <a:spcPct val="140000"/>
              </a:lnSpc>
              <a:spcAft>
                <a:spcPts val="0"/>
              </a:spcAft>
            </a:pPr>
            <a:r>
              <a:rPr lang="zh-CN" altLang="zh-CN" sz="2800" kern="100" dirty="0">
                <a:latin typeface="Times New Roman"/>
                <a:ea typeface="华文细黑"/>
                <a:cs typeface="Times New Roman"/>
              </a:rPr>
              <a:t>他还把大半精力花在了医学教育上，在担任全国高等医学院校医学专业教材编审委员会主任委员的</a:t>
            </a:r>
            <a:r>
              <a:rPr lang="en-US" altLang="zh-CN" sz="2800" kern="100" dirty="0">
                <a:latin typeface="Times New Roman"/>
                <a:ea typeface="华文细黑"/>
                <a:cs typeface="Courier New"/>
              </a:rPr>
              <a:t>22</a:t>
            </a:r>
            <a:r>
              <a:rPr lang="zh-CN" altLang="zh-CN" sz="2800" kern="100" dirty="0">
                <a:latin typeface="Times New Roman"/>
                <a:ea typeface="华文细黑"/>
                <a:cs typeface="Times New Roman"/>
              </a:rPr>
              <a:t>年中，他主持编写了以五年制医学教材为主体的</a:t>
            </a:r>
            <a:r>
              <a:rPr lang="en-US" altLang="zh-CN" sz="2800" kern="100" dirty="0">
                <a:latin typeface="Times New Roman"/>
                <a:ea typeface="华文细黑"/>
                <a:cs typeface="Courier New"/>
              </a:rPr>
              <a:t>50</a:t>
            </a:r>
            <a:r>
              <a:rPr lang="zh-CN" altLang="zh-CN" sz="2800" kern="100" dirty="0">
                <a:latin typeface="Times New Roman"/>
                <a:ea typeface="华文细黑"/>
                <a:cs typeface="Times New Roman"/>
              </a:rPr>
              <a:t>多种医学教材。我国现在的外科医学主流教材，都是他一手策划和组织编写的。</a:t>
            </a:r>
            <a:endParaRPr lang="zh-CN" altLang="zh-CN" sz="1050" kern="100" dirty="0">
              <a:latin typeface="宋体"/>
              <a:cs typeface="Courier New"/>
            </a:endParaRPr>
          </a:p>
          <a:p>
            <a:pPr indent="718185" algn="ctr">
              <a:lnSpc>
                <a:spcPct val="140000"/>
              </a:lnSpc>
              <a:spcAft>
                <a:spcPts val="0"/>
              </a:spcAft>
            </a:pPr>
            <a:r>
              <a:rPr lang="zh-CN" altLang="zh-CN" sz="2800" b="1" kern="100" dirty="0">
                <a:latin typeface="Times New Roman"/>
                <a:ea typeface="华文细黑"/>
                <a:cs typeface="Times New Roman"/>
              </a:rPr>
              <a:t>不多开一刀，不少缝一针</a:t>
            </a:r>
            <a:endParaRPr lang="zh-CN" altLang="zh-CN" sz="1050" b="1"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近</a:t>
            </a:r>
            <a:r>
              <a:rPr lang="en-US" altLang="zh-CN" sz="2800" kern="100" dirty="0">
                <a:latin typeface="Times New Roman"/>
                <a:ea typeface="华文细黑"/>
                <a:cs typeface="Courier New"/>
              </a:rPr>
              <a:t>70</a:t>
            </a:r>
            <a:r>
              <a:rPr lang="zh-CN" altLang="zh-CN" sz="2800" kern="100" dirty="0">
                <a:latin typeface="Times New Roman"/>
                <a:ea typeface="华文细黑"/>
                <a:cs typeface="Times New Roman"/>
              </a:rPr>
              <a:t>年的医学生涯，造就了他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不多开一刀，不少缝一针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裘氏刀法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同济医院骨科专家罗永湘说，裘老术前准备认真仔细，术中一丝不苟，整个手术干净利索，一场手术下来，几乎没有废动作，体现了极强的手术驾驭能力。也正因为此，裘法祖施行手术无数，未错一刀。他的手术台被认为是最安全的手术台</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8"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95677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11314" y="117426"/>
            <a:ext cx="11326469" cy="6455333"/>
          </a:xfrm>
          <a:prstGeom prst="rect">
            <a:avLst/>
          </a:prstGeom>
        </p:spPr>
        <p:txBody>
          <a:bodyPr wrap="square" lIns="121898" tIns="60948" rIns="121898" bIns="60948">
            <a:spAutoFit/>
          </a:bodyPr>
          <a:lstStyle/>
          <a:p>
            <a:pPr indent="718185" algn="just">
              <a:lnSpc>
                <a:spcPct val="135000"/>
              </a:lnSpc>
              <a:spcAft>
                <a:spcPts val="0"/>
              </a:spcAft>
            </a:pPr>
            <a:r>
              <a:rPr lang="zh-CN" altLang="zh-CN" sz="2800" kern="100" dirty="0">
                <a:latin typeface="Times New Roman"/>
                <a:ea typeface="华文细黑"/>
                <a:cs typeface="Times New Roman"/>
              </a:rPr>
              <a:t>除此之外，裘法祖是我国医学界力主器官移植第一人。上世纪</a:t>
            </a:r>
            <a:r>
              <a:rPr lang="en-US" altLang="zh-CN" sz="2800" kern="100" dirty="0">
                <a:latin typeface="Times New Roman"/>
                <a:ea typeface="华文细黑"/>
                <a:cs typeface="Courier New"/>
              </a:rPr>
              <a:t>80</a:t>
            </a:r>
            <a:r>
              <a:rPr lang="zh-CN" altLang="zh-CN" sz="2800" kern="100" dirty="0">
                <a:latin typeface="Times New Roman"/>
                <a:ea typeface="华文细黑"/>
                <a:cs typeface="Times New Roman"/>
              </a:rPr>
              <a:t>年代，他创建了我国第一所器官移植研究所，创办了我国第一本器官移植杂志。</a:t>
            </a:r>
            <a:endParaRPr lang="zh-CN" altLang="zh-CN" sz="1050" kern="100" dirty="0">
              <a:latin typeface="宋体"/>
              <a:cs typeface="Courier New"/>
            </a:endParaRPr>
          </a:p>
          <a:p>
            <a:pPr indent="718185" algn="just">
              <a:lnSpc>
                <a:spcPct val="135000"/>
              </a:lnSpc>
              <a:spcAft>
                <a:spcPts val="0"/>
              </a:spcAft>
            </a:pPr>
            <a:r>
              <a:rPr lang="zh-CN" altLang="zh-CN" sz="2800" kern="100" dirty="0">
                <a:latin typeface="Times New Roman"/>
                <a:ea typeface="华文细黑"/>
                <a:cs typeface="Times New Roman"/>
              </a:rPr>
              <a:t>裘法祖深深地爱着医学，酷爱钻研，异常勤奋，即使高龄也从未放松学习。对于医学前沿的手术法，对于疑难杂症治疗的手术法，他往往学习到深夜。在勤奋学习的基础上，他博采众长，改进了不少于</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种的手术操作。突出的有：局部麻醉下甲状腺大部切除术。此种操作手术视野显露非常清楚，层次分明，定位正确，出血少，避免了喉返神经和甲状旁腺的损伤。改变国外切除胃体积</a:t>
            </a:r>
            <a:r>
              <a:rPr lang="en-US" altLang="zh-CN" sz="2800" kern="100" dirty="0">
                <a:latin typeface="Times New Roman"/>
                <a:ea typeface="华文细黑"/>
                <a:cs typeface="Courier New"/>
              </a:rPr>
              <a:t>75%</a:t>
            </a:r>
            <a:r>
              <a:rPr lang="zh-CN" altLang="zh-CN" sz="2800" kern="100" dirty="0">
                <a:latin typeface="Times New Roman"/>
                <a:ea typeface="华文细黑"/>
                <a:cs typeface="Times New Roman"/>
              </a:rPr>
              <a:t>以上的老规则，切除部分仅稍稍超过</a:t>
            </a:r>
            <a:r>
              <a:rPr lang="en-US" altLang="zh-CN" sz="2800" kern="100" dirty="0">
                <a:latin typeface="Times New Roman"/>
                <a:ea typeface="华文细黑"/>
                <a:cs typeface="Courier New"/>
              </a:rPr>
              <a:t>50%</a:t>
            </a:r>
            <a:r>
              <a:rPr lang="zh-CN" altLang="zh-CN" sz="2800" kern="100" dirty="0">
                <a:latin typeface="Times New Roman"/>
                <a:ea typeface="华文细黑"/>
                <a:cs typeface="Times New Roman"/>
              </a:rPr>
              <a:t>，术后病人不会发生小胃症状，溃疡又不会复发。这些手术操作为广大外科医生提供了及时的帮助</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8"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401037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69512" y="345002"/>
            <a:ext cx="11214326" cy="5965112"/>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同济医学院老院长、外科专家吴在德说：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裘老的手术操作和手术风格，对国内普通外科产生了巨大影响，被称为外科全才，被公认为中国外科界的一把宝刀。他在不少疑难杂症再次手术中独具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绝招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，在腹部外科、神经外科、泌尿外科、骨科等领域均有很深的造诣。其手术技术之精湛，被誉为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要划破两张纸，下面的第三张一定完好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ctr">
              <a:lnSpc>
                <a:spcPct val="150000"/>
              </a:lnSpc>
              <a:spcAft>
                <a:spcPts val="0"/>
              </a:spcAft>
            </a:pPr>
            <a:r>
              <a:rPr lang="zh-CN" altLang="zh-CN" sz="2800" b="1" kern="100" dirty="0">
                <a:latin typeface="Times New Roman"/>
                <a:ea typeface="华文细黑"/>
                <a:cs typeface="Times New Roman"/>
              </a:rPr>
              <a:t>医术不论高低，医德最是重要</a:t>
            </a:r>
            <a:endParaRPr lang="zh-CN" altLang="zh-CN" sz="1050" b="1"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裘法祖院士是高尚医德风范的楷模。他主张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医学归于大众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，早在</a:t>
            </a:r>
            <a:r>
              <a:rPr lang="en-US" altLang="zh-CN" sz="2800" kern="100" dirty="0">
                <a:latin typeface="Times New Roman"/>
                <a:ea typeface="华文细黑"/>
                <a:cs typeface="Courier New"/>
              </a:rPr>
              <a:t>1949</a:t>
            </a:r>
            <a:r>
              <a:rPr lang="zh-CN" altLang="zh-CN" sz="2800" kern="100" dirty="0">
                <a:latin typeface="Times New Roman"/>
                <a:ea typeface="华文细黑"/>
                <a:cs typeface="Times New Roman"/>
              </a:rPr>
              <a:t>年即创办了全国知名的科普杂志《大众医学》</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8"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92410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440" y="370051"/>
            <a:ext cx="11214326"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经他创建的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裘氏手术规范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也在全国各地广泛应用，影响了几代外科医生。他强调医生要做到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手术要会做，经验要会写，上课要会讲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做人要知足，做事要知不足，做学问要不知足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他常说：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医术不论高低，医德最是重要。医生在技术上有高下之分，但在医德上必须是高尚的。</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裘老的学生、我国著名肝胆外科专家吴孟超曾见过这样一幕：裘老不顾自己的年迈，跪在病床旁边，通过观察病人导尿管中的小便流量，来诊断病情</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8"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645865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22598" y="297660"/>
            <a:ext cx="11103293" cy="6084462"/>
          </a:xfrm>
          <a:prstGeom prst="rect">
            <a:avLst/>
          </a:prstGeom>
        </p:spPr>
        <p:txBody>
          <a:bodyPr wrap="square" lIns="121898" tIns="60948" rIns="121898" bIns="60948">
            <a:spAutoFit/>
          </a:bodyPr>
          <a:lstStyle/>
          <a:p>
            <a:pPr indent="718185" algn="just">
              <a:lnSpc>
                <a:spcPct val="140000"/>
              </a:lnSpc>
              <a:spcAft>
                <a:spcPts val="0"/>
              </a:spcAft>
            </a:pPr>
            <a:r>
              <a:rPr lang="zh-CN" altLang="zh-CN" sz="2800" kern="100" dirty="0">
                <a:latin typeface="Times New Roman"/>
                <a:ea typeface="华文细黑"/>
                <a:cs typeface="Times New Roman"/>
              </a:rPr>
              <a:t>裘老曾经接待一老农妇来诊，病人说她肚子不适已有很长时间了。问过病情后，裘老仔细按、摸她的腹部。临走时，这位农妇拉着他的手激动地哭了：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跑了五六家医院，没有一个医生摸过我的肚子。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当有人问及这件事时，裘老略显凝重地说：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一个好的医生永远要把病人当作自己的亲人，要像关爱亲人一样关爱病人，不和病人交流，不接触病痛点怎么可以医病呢？</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裘老对目前有的医生收受红包极为痛恨，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现在的医生给人做手术常收红包，我从不收红包。现在谁收，如果让我看见了，听到了，我是要骂人的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。他认为病人生病已是非常可怜，作为医生，还拿病人红包，实在是不当。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选自《科技日报》，有删改</a:t>
            </a:r>
            <a:r>
              <a:rPr lang="en-US" altLang="zh-CN" sz="2800" kern="100" dirty="0">
                <a:latin typeface="Times New Roman"/>
                <a:ea typeface="华文细黑"/>
                <a:cs typeface="Courier New"/>
              </a:rPr>
              <a:t>)</a:t>
            </a:r>
            <a:endParaRPr lang="zh-CN" altLang="zh-CN" sz="1050" kern="100" dirty="0">
              <a:latin typeface="宋体"/>
              <a:cs typeface="Courier New"/>
            </a:endParaRPr>
          </a:p>
        </p:txBody>
      </p:sp>
      <p:sp>
        <p:nvSpPr>
          <p:cNvPr id="13"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8"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68901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29377" y="1086010"/>
            <a:ext cx="11326469"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请联系作者的写作意图，简要分析第一段的作用。</a:t>
            </a:r>
            <a:endParaRPr lang="zh-CN" altLang="zh-CN" sz="1050" kern="100" dirty="0">
              <a:effectLst/>
              <a:latin typeface="宋体"/>
              <a:cs typeface="Courier New"/>
            </a:endParaRPr>
          </a:p>
        </p:txBody>
      </p:sp>
      <p:sp>
        <p:nvSpPr>
          <p:cNvPr id="18" name="TextBox 17"/>
          <p:cNvSpPr txBox="1"/>
          <p:nvPr/>
        </p:nvSpPr>
        <p:spPr>
          <a:xfrm>
            <a:off x="8692312" y="130367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98217" y="1891356"/>
            <a:ext cx="11285621" cy="2354928"/>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4" name="矩形 13"/>
          <p:cNvSpPr/>
          <p:nvPr/>
        </p:nvSpPr>
        <p:spPr>
          <a:xfrm>
            <a:off x="579195" y="1884091"/>
            <a:ext cx="10993359"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总领全文，引出本文献身医学、大爱无疆的传主裘法祖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概括了裘法祖一生对医学众多领域所做出的突出贡献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表达了作者对裘法祖取得众多成就的崇敬和赞美之情。</a:t>
            </a:r>
            <a:endParaRPr lang="zh-CN" altLang="zh-CN" sz="1050" kern="100" dirty="0">
              <a:effectLst/>
              <a:latin typeface="宋体"/>
              <a:cs typeface="Courier New"/>
            </a:endParaRPr>
          </a:p>
        </p:txBody>
      </p:sp>
      <p:sp>
        <p:nvSpPr>
          <p:cNvPr id="16"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28"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5"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20"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93602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3"/>
                                        </p:tgtEl>
                                      </p:cBhvr>
                                    </p:animEffect>
                                    <p:set>
                                      <p:cBhvr>
                                        <p:cTn id="15" dur="1" fill="hold">
                                          <p:stCondLst>
                                            <p:cond delay="499"/>
                                          </p:stCondLst>
                                        </p:cTn>
                                        <p:tgtEl>
                                          <p:spTgt spid="1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3" grpId="0" animBg="1"/>
      <p:bldP spid="13" grpId="1" animBg="1"/>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1">
            <a:hlinkClick r:id="rId3"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34" name="Rectangle 21">
            <a:hlinkClick r:id="rId4"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5"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6"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7"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40" name="矩形 39"/>
          <p:cNvSpPr/>
          <p:nvPr/>
        </p:nvSpPr>
        <p:spPr>
          <a:xfrm>
            <a:off x="441433" y="584333"/>
            <a:ext cx="11326469"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宗璞：</a:t>
            </a:r>
            <a:r>
              <a:rPr lang="zh-CN" altLang="zh-CN" sz="2800" b="1" kern="100" dirty="0">
                <a:latin typeface="隶书"/>
                <a:ea typeface="华文细黑"/>
                <a:cs typeface="宋体"/>
              </a:rPr>
              <a:t>喷发英武正气</a:t>
            </a:r>
            <a:endParaRPr lang="zh-CN" altLang="zh-CN" sz="1050" b="1"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很小的时候，宗璞就开始背诵诗词。父亲冯友兰会给她选一些诗，每天早晨背上书包在母亲床前背了再去上学。宗璞还读了很多儿童读物，她读过《格林童话》《爱丽斯漫游仙境》，而在小孩子中流行的《七侠五义》《隋唐》《小五义》《水浒》《荡寇志》，她也都读了。宗璞甚至还看了不少成人读物，八九岁时就读了《红楼梦》，看到林黛玉死，哭得泣不成声</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1" name="Rectangle 21">
            <a:hlinkClick r:id="rId8"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9"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3" name="Rectangle 21">
            <a:hlinkClick r:id="rId10"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4" name="Rectangle 21">
            <a:hlinkClick r:id="rId11"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1966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05531" y="440588"/>
            <a:ext cx="11326469"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请结合文本概括裘法祖为我国医学做出的突出贡献有哪些。</a:t>
            </a:r>
            <a:endParaRPr lang="zh-CN" altLang="zh-CN" sz="1050" kern="100" dirty="0">
              <a:effectLst/>
              <a:latin typeface="宋体"/>
              <a:cs typeface="Courier New"/>
            </a:endParaRPr>
          </a:p>
        </p:txBody>
      </p:sp>
      <p:sp>
        <p:nvSpPr>
          <p:cNvPr id="34" name="矩形 33"/>
          <p:cNvSpPr/>
          <p:nvPr/>
        </p:nvSpPr>
        <p:spPr>
          <a:xfrm>
            <a:off x="426894" y="1238966"/>
            <a:ext cx="11398477" cy="456988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0" name="TextBox 9"/>
          <p:cNvSpPr txBox="1"/>
          <p:nvPr/>
        </p:nvSpPr>
        <p:spPr>
          <a:xfrm>
            <a:off x="10014409" y="68396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97504" y="1230664"/>
            <a:ext cx="11214326"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spc="-100" dirty="0">
                <a:latin typeface="Times New Roman"/>
                <a:ea typeface="华文细黑"/>
                <a:cs typeface="Times New Roman"/>
              </a:rPr>
              <a:t>主持编写了</a:t>
            </a:r>
            <a:r>
              <a:rPr lang="en-US" altLang="zh-CN" sz="2800" kern="100" spc="-100" dirty="0">
                <a:latin typeface="Times New Roman"/>
                <a:ea typeface="华文细黑"/>
                <a:cs typeface="Courier New"/>
              </a:rPr>
              <a:t>50</a:t>
            </a:r>
            <a:r>
              <a:rPr lang="zh-CN" altLang="zh-CN" sz="2800" kern="100" spc="-100" dirty="0">
                <a:latin typeface="Times New Roman"/>
                <a:ea typeface="华文细黑"/>
                <a:cs typeface="Times New Roman"/>
              </a:rPr>
              <a:t>多种医学教材，这些教材成为我国外科医学的主流教材</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为我国培养了大批医学优秀人才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形成了干净利索的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裘氏刀法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，改进了</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余种手术操作</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spc="-100" dirty="0">
                <a:latin typeface="Times New Roman"/>
                <a:ea typeface="华文细黑"/>
                <a:cs typeface="Times New Roman"/>
              </a:rPr>
              <a:t>创建了我国第一所器官移植研究所，创办了我国第一本器官移植杂志</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创办了全国知名的科普杂志《大众医学》</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创建了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裘氏手术规范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，在全国各地广泛应用，影响了几代外科医生。</a:t>
            </a:r>
            <a:endParaRPr lang="zh-CN" altLang="zh-CN" sz="1050" kern="100" dirty="0">
              <a:effectLst/>
              <a:latin typeface="宋体"/>
              <a:cs typeface="Courier New"/>
            </a:endParaRPr>
          </a:p>
        </p:txBody>
      </p:sp>
      <p:sp>
        <p:nvSpPr>
          <p:cNvPr id="30"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3"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6" name="Rectangle 21">
            <a:hlinkClick r:id="rId7"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37" name="Rectangle 21">
            <a:hlinkClick r:id="rId8"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0" name="Rectangle 21">
            <a:hlinkClick r:id="rId9"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5"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8855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4" grpId="0" animBg="1"/>
      <p:bldP spid="34" grpId="1" animBg="1"/>
      <p:bldP spid="13" grpId="0"/>
      <p:bldP spid="1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36529" y="656473"/>
            <a:ext cx="11103293"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裘法祖是公认的医学专家，请结合材料具体分析其取得巨大医学成就的内在原因。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对点训练题</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2" name="TextBox 11">
            <a:hlinkClick r:id="rId2" action="ppaction://hlinksldjump"/>
          </p:cNvPr>
          <p:cNvSpPr txBox="1"/>
          <p:nvPr/>
        </p:nvSpPr>
        <p:spPr>
          <a:xfrm>
            <a:off x="5333889" y="152056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30" name="Rectangle 21">
            <a:hlinkClick r:id="rId3"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4"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5"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3" name="Rectangle 21">
            <a:hlinkClick r:id="rId6"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7"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7" name="Rectangle 21">
            <a:hlinkClick r:id="rId8"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0" name="Rectangle 21">
            <a:hlinkClick r:id="rId9"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13" name="Rectangle 21">
            <a:hlinkClick r:id="rId10"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4" name="Rectangle 21">
            <a:hlinkClick r:id="rId11"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9599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矩形 33"/>
          <p:cNvSpPr/>
          <p:nvPr/>
        </p:nvSpPr>
        <p:spPr>
          <a:xfrm>
            <a:off x="327234" y="99108"/>
            <a:ext cx="11627587" cy="643655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4" name="矩形 13"/>
          <p:cNvSpPr/>
          <p:nvPr/>
        </p:nvSpPr>
        <p:spPr>
          <a:xfrm>
            <a:off x="428637" y="45418"/>
            <a:ext cx="11439734" cy="6452448"/>
          </a:xfrm>
          <a:prstGeom prst="rect">
            <a:avLst/>
          </a:prstGeom>
        </p:spPr>
        <p:txBody>
          <a:bodyPr wrap="square" lIns="121898" tIns="60948" rIns="121898" bIns="60948">
            <a:spAutoFit/>
          </a:bodyPr>
          <a:lstStyle/>
          <a:p>
            <a:pPr algn="just">
              <a:lnSpc>
                <a:spcPct val="140000"/>
              </a:lnSpc>
              <a:spcAft>
                <a:spcPts val="0"/>
              </a:spcAft>
            </a:pPr>
            <a:r>
              <a:rPr lang="en-US" altLang="zh-CN" sz="2700" kern="100" dirty="0">
                <a:latin typeface="宋体"/>
                <a:ea typeface="华文细黑"/>
                <a:cs typeface="Times New Roman"/>
              </a:rPr>
              <a:t>①</a:t>
            </a:r>
            <a:r>
              <a:rPr lang="zh-CN" altLang="zh-CN" sz="2700" kern="100" dirty="0">
                <a:latin typeface="Times New Roman"/>
                <a:ea typeface="华文细黑"/>
                <a:cs typeface="Times New Roman"/>
              </a:rPr>
              <a:t>重视科研。他常常是一边看病，一边科研，白天看病，晚上科研。由他提出并亲自主持或指导的大型外科科研专题多次获医学大奖</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40000"/>
              </a:lnSpc>
              <a:spcAft>
                <a:spcPts val="0"/>
              </a:spcAft>
            </a:pPr>
            <a:r>
              <a:rPr lang="en-US" altLang="zh-CN" sz="2700" kern="100" dirty="0" smtClean="0">
                <a:latin typeface="宋体"/>
                <a:ea typeface="华文细黑"/>
                <a:cs typeface="Times New Roman"/>
              </a:rPr>
              <a:t>②</a:t>
            </a:r>
            <a:r>
              <a:rPr lang="zh-CN" altLang="zh-CN" sz="2700" kern="100" dirty="0">
                <a:latin typeface="Times New Roman"/>
                <a:ea typeface="华文细黑"/>
                <a:cs typeface="Times New Roman"/>
              </a:rPr>
              <a:t>热爱医学，勤奋钻研。他对于医学前沿的手术方法，对于疑难杂症治疗的手术方法，往往学习到深夜，并在勤奋学习的基础上，博采众长，改进了不少于</a:t>
            </a:r>
            <a:r>
              <a:rPr lang="en-US" altLang="zh-CN" sz="2700" kern="100" dirty="0">
                <a:latin typeface="Times New Roman"/>
                <a:ea typeface="华文细黑"/>
                <a:cs typeface="Courier New"/>
              </a:rPr>
              <a:t>20</a:t>
            </a:r>
            <a:r>
              <a:rPr lang="zh-CN" altLang="zh-CN" sz="2700" kern="100" dirty="0">
                <a:latin typeface="Times New Roman"/>
                <a:ea typeface="华文细黑"/>
                <a:cs typeface="Times New Roman"/>
              </a:rPr>
              <a:t>种的手术操作</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40000"/>
              </a:lnSpc>
              <a:spcAft>
                <a:spcPts val="0"/>
              </a:spcAft>
            </a:pPr>
            <a:r>
              <a:rPr lang="en-US" altLang="zh-CN" sz="2700" kern="100" dirty="0" smtClean="0">
                <a:latin typeface="宋体"/>
                <a:ea typeface="华文细黑"/>
                <a:cs typeface="Times New Roman"/>
              </a:rPr>
              <a:t>③</a:t>
            </a:r>
            <a:r>
              <a:rPr lang="zh-CN" altLang="zh-CN" sz="2700" kern="100" dirty="0">
                <a:latin typeface="Times New Roman"/>
                <a:ea typeface="华文细黑"/>
                <a:cs typeface="Times New Roman"/>
              </a:rPr>
              <a:t>医术高超。裘法祖从医近</a:t>
            </a:r>
            <a:r>
              <a:rPr lang="en-US" altLang="zh-CN" sz="2700" kern="100" dirty="0">
                <a:latin typeface="Times New Roman"/>
                <a:ea typeface="华文细黑"/>
                <a:cs typeface="Courier New"/>
              </a:rPr>
              <a:t>70</a:t>
            </a:r>
            <a:r>
              <a:rPr lang="zh-CN" altLang="zh-CN" sz="2700" kern="100" dirty="0">
                <a:latin typeface="Times New Roman"/>
                <a:ea typeface="华文细黑"/>
                <a:cs typeface="Times New Roman"/>
              </a:rPr>
              <a:t>年，施行手术无数，他的</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不多开一刀，不少缝一针</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的</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裘氏刀法</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，使他未错一刀，被称为外科全才，被公认为中国外科界的一把宝刀。他的手术台被认为是最安全的手术台</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40000"/>
              </a:lnSpc>
              <a:spcAft>
                <a:spcPts val="0"/>
              </a:spcAft>
            </a:pPr>
            <a:r>
              <a:rPr lang="en-US" altLang="zh-CN" sz="2700" kern="100" dirty="0" smtClean="0">
                <a:latin typeface="宋体"/>
                <a:ea typeface="华文细黑"/>
                <a:cs typeface="Times New Roman"/>
              </a:rPr>
              <a:t>④</a:t>
            </a:r>
            <a:r>
              <a:rPr lang="zh-CN" altLang="zh-CN" sz="2700" kern="100" dirty="0">
                <a:latin typeface="Times New Roman"/>
                <a:ea typeface="华文细黑"/>
                <a:cs typeface="Times New Roman"/>
              </a:rPr>
              <a:t>医德高尚。他对待病人认真负责，不顾年迈，跪地观察病人小便流量诊断病情；他关爱病人，从病人的病情实际出发，按、摸病人的肚子得出诊断结果；他痛恨医生收受红包，认为作为医生，拿病人红包，实属不当。</a:t>
            </a:r>
            <a:endParaRPr lang="zh-CN" altLang="zh-CN" sz="2700" kern="100" dirty="0">
              <a:effectLst/>
              <a:latin typeface="宋体"/>
              <a:cs typeface="Courier New"/>
            </a:endParaRPr>
          </a:p>
        </p:txBody>
      </p:sp>
      <p:sp>
        <p:nvSpPr>
          <p:cNvPr id="30"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3"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7"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0"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13"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5"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61494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81695" y="656341"/>
            <a:ext cx="11214326"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叶圣陶</a:t>
            </a:r>
            <a:endParaRPr lang="zh-CN" altLang="zh-CN" sz="1050" b="1"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记得民国十一年，我在天津《新民意报》编文学附刊。当时常在《小说月报》和《儿童世界》上看见叶先生的小说和童话，非常喜欢，因为我是有孩子心的人。民国十四年我到上海，才与叶先生晤面。一直到廿六年为止，这十二年间，接谈的时间并不多，每每是在开会或聚餐的时候见面的。我们俩很熟，但说到交谊，可真是君子之交淡如水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1"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35"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7"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3"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37448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81695" y="-33709"/>
            <a:ext cx="11214326" cy="6456616"/>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差不多他所有的创作都曾送给我过，而我的著作也大半都送给他</a:t>
            </a:r>
            <a:r>
              <a:rPr lang="zh-CN" altLang="zh-CN" sz="2800" kern="100" dirty="0" smtClean="0">
                <a:solidFill>
                  <a:prstClr val="black"/>
                </a:solidFill>
                <a:latin typeface="Times New Roman"/>
                <a:ea typeface="华文细黑"/>
                <a:cs typeface="Times New Roman"/>
              </a:rPr>
              <a:t>。</a:t>
            </a:r>
            <a:r>
              <a:rPr lang="zh-CN" altLang="zh-CN" sz="2800" kern="100" dirty="0" smtClean="0">
                <a:latin typeface="Times New Roman"/>
                <a:ea typeface="华文细黑"/>
                <a:cs typeface="Times New Roman"/>
              </a:rPr>
              <a:t>我对于他的创作，《四三集》以前的全部看过。他的短篇小说集《火灾》，我曾写过书评。他对于我解释其中一篇小说的梦境，认为能够道出他的本意，其余不曾说什么。其实，最能够了解或批评某一人的，或许还是某一人他自己，别人的见到处终不免有些隔靴搔痒。而我终于要妄谈了。</a:t>
            </a:r>
            <a:endParaRPr lang="zh-CN" altLang="zh-CN" sz="1050" kern="100" dirty="0" smtClean="0">
              <a:latin typeface="宋体"/>
              <a:cs typeface="Courier New"/>
            </a:endParaRPr>
          </a:p>
          <a:p>
            <a:pPr indent="718185" algn="just">
              <a:lnSpc>
                <a:spcPct val="150000"/>
              </a:lnSpc>
              <a:spcAft>
                <a:spcPts val="0"/>
              </a:spcAft>
            </a:pPr>
            <a:r>
              <a:rPr lang="zh-CN" altLang="zh-CN" sz="2800" kern="100" dirty="0" smtClean="0">
                <a:latin typeface="Times New Roman"/>
                <a:ea typeface="华文细黑"/>
                <a:cs typeface="Times New Roman"/>
              </a:rPr>
              <a:t>我</a:t>
            </a:r>
            <a:r>
              <a:rPr lang="zh-CN" altLang="zh-CN" sz="2800" kern="100" dirty="0">
                <a:latin typeface="Times New Roman"/>
                <a:ea typeface="华文细黑"/>
                <a:cs typeface="Times New Roman"/>
              </a:rPr>
              <a:t>觉得叶先生是一个真正的教育家。他在</a:t>
            </a:r>
            <a:r>
              <a:rPr lang="zh-CN" altLang="zh-CN" sz="2800" kern="100" dirty="0">
                <a:latin typeface="宋体"/>
                <a:ea typeface="华文细黑"/>
                <a:cs typeface="宋体"/>
              </a:rPr>
              <a:t>甪</a:t>
            </a:r>
            <a:r>
              <a:rPr lang="zh-CN" altLang="zh-CN" sz="2800" kern="100" dirty="0">
                <a:latin typeface="楷体_GB2312"/>
                <a:ea typeface="华文细黑"/>
                <a:cs typeface="楷体_GB2312"/>
              </a:rPr>
              <a:t>直的小学里教书，极为认真。他随便做什么事，总是诚恳地去做，决不敷衍苟且，有一分力便尽一分力。他喜欢小孩，因为小孩的心是纯洁的，不曾沾染社会的恶习。因为他从心底</a:t>
            </a:r>
            <a:r>
              <a:rPr lang="zh-CN" altLang="zh-CN" sz="2800" kern="100" spc="100" dirty="0">
                <a:latin typeface="楷体_GB2312"/>
                <a:ea typeface="华文细黑"/>
                <a:cs typeface="楷体_GB2312"/>
              </a:rPr>
              <a:t>里喜欢小孩，因此他能写出童话集</a:t>
            </a:r>
            <a:r>
              <a:rPr lang="zh-CN" altLang="zh-CN" sz="2800" kern="100" spc="100" dirty="0" smtClean="0">
                <a:latin typeface="楷体_GB2312"/>
                <a:ea typeface="华文细黑"/>
                <a:cs typeface="楷体_GB2312"/>
              </a:rPr>
              <a:t>《稻草人》</a:t>
            </a:r>
            <a:endParaRPr lang="zh-CN" altLang="zh-CN" sz="1050" kern="100" spc="100" dirty="0">
              <a:latin typeface="宋体"/>
              <a:cs typeface="Courier New"/>
            </a:endParaRPr>
          </a:p>
        </p:txBody>
      </p:sp>
      <p:sp>
        <p:nvSpPr>
          <p:cNvPr id="13"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7"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8"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876942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81695" y="298043"/>
            <a:ext cx="11214326"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楷体_GB2312"/>
                <a:ea typeface="华文细黑"/>
                <a:cs typeface="楷体_GB2312"/>
              </a:rPr>
              <a:t>和《古代英雄的石像》，又能写出《一课》《小蚬的回家》《地动》那样的小说。我</a:t>
            </a:r>
            <a:r>
              <a:rPr lang="zh-CN" altLang="zh-CN" sz="2800" kern="100" dirty="0">
                <a:latin typeface="Times New Roman"/>
                <a:ea typeface="华文细黑"/>
                <a:cs typeface="Times New Roman"/>
              </a:rPr>
              <a:t>也学着写过童话，总是短短的，写不到他那样的细腻。以前，我在长沙第一师范学校用他的初中国语教科书作教本，另选一本联络补充教材给学生，将目录寄给他看，他来信颇为称许，说是像我这样热心教学的不多。他这一句话也说明了他自己也是热心教学的，我们只要看他与夏</a:t>
            </a:r>
            <a:r>
              <a:rPr lang="zh-CN" altLang="zh-CN" sz="2800" kern="100" dirty="0">
                <a:latin typeface="宋体"/>
                <a:ea typeface="华文细黑"/>
                <a:cs typeface="宋体"/>
              </a:rPr>
              <a:t>丏</a:t>
            </a:r>
            <a:r>
              <a:rPr lang="zh-CN" altLang="zh-CN" sz="2800" kern="100" dirty="0">
                <a:latin typeface="楷体_GB2312"/>
                <a:ea typeface="华文细黑"/>
                <a:cs typeface="楷体_GB2312"/>
              </a:rPr>
              <a:t>尊合编的几部作文法的书就可以知道。与这热心教学成为一物两面的便是创作态度的谨慎。</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他每写一篇小说，必定经过若干时间的构思，然后下笔。从来不曾潦草塞责，在商务任编辑</a:t>
            </a:r>
            <a:r>
              <a:rPr lang="zh-CN" altLang="zh-CN" sz="2800" kern="100" spc="100" dirty="0">
                <a:latin typeface="Times New Roman"/>
                <a:ea typeface="华文细黑"/>
                <a:cs typeface="Times New Roman"/>
              </a:rPr>
              <a:t>的时候，他自己的时间有限，便在公余</a:t>
            </a:r>
            <a:r>
              <a:rPr lang="zh-CN" altLang="zh-CN" sz="2800" kern="100" spc="100" dirty="0" smtClean="0">
                <a:latin typeface="Times New Roman"/>
                <a:ea typeface="华文细黑"/>
                <a:cs typeface="Times New Roman"/>
              </a:rPr>
              <a:t>回</a:t>
            </a:r>
            <a:endParaRPr lang="zh-CN" altLang="zh-CN" sz="1050" kern="100" spc="100" dirty="0">
              <a:latin typeface="宋体"/>
              <a:cs typeface="Courier New"/>
            </a:endParaRPr>
          </a:p>
        </p:txBody>
      </p:sp>
      <p:sp>
        <p:nvSpPr>
          <p:cNvPr id="13"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7"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8"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00356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29377" y="-26590"/>
            <a:ext cx="11326469"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家写作，每每一个短篇，断断续续地要写一两个星期方才写完。推而广之，凡他所做的事，他都负责，从来不肯躲懒。例如，振铎去欧洲，他代理过《小说月报》的编务，仔细地审阅来稿，每一篇都看过，方才决定去取。他对于新诗，谦抑地以为鉴赏力不够，便要我来帮忙，替他选辑，所以他又是一个理想的编纂者。</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他编《妇女杂志》，为了想要我写一篇《现代女文学家概述》，曾经写给我两封信，第一信云：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兄于世界文学所知较多，此题当然胜任。止须举其尤者，略言其生平、旨趣、风格、作品大要。知兄甚忙，但弟少求索之门，得老友如兄者，自不肯放过，想来半年止此一遭，必能蒙允许也。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zh-CN" altLang="zh-CN" sz="2800" kern="100" spc="100" dirty="0">
                <a:latin typeface="Times New Roman"/>
                <a:ea typeface="华文细黑"/>
                <a:cs typeface="Times New Roman"/>
              </a:rPr>
              <a:t>写得这样恳切，自然我只好答应。他的第二信又来了</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p:txBody>
      </p:sp>
      <p:sp>
        <p:nvSpPr>
          <p:cNvPr id="13"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7"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8"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62885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06107" y="70805"/>
            <a:ext cx="11103293" cy="6455333"/>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承允撰稿，感何可言。文章只须平常谈话那样轻松随便，笔下常带感情，尤宜于妇志之读者。十月底之约，想不至过期。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这样再三叮嘱，我当然不会使他失望。对我如此，对别的他所要拉的撰稿人，当亦同然。这就是他办事负责的一证。我曾到他家，亲见他和他的妻子、小孩和亲戚，全家动员编辑《十三经索引》。倘若没有细心和忍耐，这种书是编不出来的。他无论编《小说月报》《妇女杂志》或《中学生》，没有一次不是用全力来对付的，一切琐碎的事，甚至校对，都由他自己动手。投稿人有信给他，如果是必须答复的，他也亲自写回信去。他的字迹圆润丰满，正显出他那谦和而又诚实的心。他与你见面时，虽是沉默，却不使你感到局促，因为你可以在他那部位亭匀的脸上读出他正准备着用十二分的诚恳来听受你的宏论</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6"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9"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30"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2"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3"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5397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308621"/>
            <a:ext cx="11214326" cy="58574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抗战八年间叶先生的生活想来是大家所愿意知道的。他曾简略地告诉我：廿七年初到重庆，十月到乐山武汉大学教书，廿九年夏离开武大到成都去，担任教育科学馆国文科的事情，这教育科学馆是帮助教育厅计划研究教育问题的。他在商务印书馆出版了《精读指导举隅》和《略读指导举隅》，又在开明书店出《国文教学》，都是与朱自清合编的。战时他只出了一本《西川集》</a:t>
            </a:r>
            <a:r>
              <a:rPr lang="en-US" altLang="zh-CN" sz="2800" kern="100" baseline="30000" dirty="0">
                <a:latin typeface="宋体"/>
                <a:ea typeface="华文细黑"/>
                <a:cs typeface="Times New Roman"/>
              </a:rPr>
              <a:t>①</a:t>
            </a:r>
            <a:r>
              <a:rPr lang="zh-CN" altLang="zh-CN" sz="2800" kern="100" dirty="0">
                <a:latin typeface="Times New Roman"/>
                <a:ea typeface="华文细黑"/>
                <a:cs typeface="Times New Roman"/>
              </a:rPr>
              <a:t>，最后四篇是类似小说的散文，都写得很有意思。他颇注重修养，觉得一个人即使不写诗，他的生活便是一首诗，才是值得佩服的人；也就是说，他觉得行比言更重要。他常说：</a:t>
            </a:r>
            <a:r>
              <a:rPr lang="zh-CN" altLang="zh-CN" sz="2800" u="sng" kern="100" dirty="0">
                <a:latin typeface="Times New Roman"/>
                <a:ea typeface="华文细黑"/>
                <a:cs typeface="Times New Roman"/>
              </a:rPr>
              <a:t>一个人应该有所为有所不为</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7"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8"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064443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549474"/>
            <a:ext cx="11214326" cy="5211915"/>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他在《答复朋友们》里说：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一个人当深入生活的底里，懂得好恶，辨得是非，坚持着有所为有所不为，实践着如何尽职，不然就是白活一场。对于这一层，我现在似乎认得更明白，愿意在往后的小半截路上，加紧补习。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他看透了中国的许多罗亭</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，能说不能行，头大手小，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喜欢侈言革命，可是只限于挂在口头，实际是懒得革命，尤其懒得革自己的命，懒得见少数的旁人真正革命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我信得过叶先生的话。他不仅作品使我们爱读，他那坚定的人格，也足以对于青年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在生活上发生影响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选自赵景深《我与文坛》，有删改</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
        <p:nvSpPr>
          <p:cNvPr id="13"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7"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8"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039443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1">
            <a:hlinkClick r:id="rId3"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34" name="Rectangle 21">
            <a:hlinkClick r:id="rId4"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5"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6"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7"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40" name="矩形 39"/>
          <p:cNvSpPr/>
          <p:nvPr/>
        </p:nvSpPr>
        <p:spPr>
          <a:xfrm>
            <a:off x="437758" y="370051"/>
            <a:ext cx="11214326" cy="5940063"/>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童年的阅读，</a:t>
            </a:r>
            <a:r>
              <a:rPr lang="zh-CN" altLang="zh-CN" sz="2800" kern="100" spc="100" dirty="0">
                <a:solidFill>
                  <a:prstClr val="black"/>
                </a:solidFill>
                <a:latin typeface="Times New Roman"/>
                <a:ea typeface="华文细黑"/>
                <a:cs typeface="Times New Roman"/>
              </a:rPr>
              <a:t>尤其是诗词对宗璞的影响是巨大的。</a:t>
            </a:r>
            <a:r>
              <a:rPr lang="en-US" altLang="zh-CN" sz="2800" kern="100" spc="100" dirty="0">
                <a:solidFill>
                  <a:prstClr val="black"/>
                </a:solidFill>
                <a:latin typeface="Times New Roman"/>
                <a:ea typeface="华文细黑"/>
                <a:cs typeface="Courier New"/>
              </a:rPr>
              <a:t>1944</a:t>
            </a:r>
            <a:r>
              <a:rPr lang="zh-CN" altLang="zh-CN" sz="2800" kern="100" spc="100" dirty="0">
                <a:solidFill>
                  <a:prstClr val="black"/>
                </a:solidFill>
                <a:latin typeface="Times New Roman"/>
                <a:ea typeface="华文细黑"/>
                <a:cs typeface="Times New Roman"/>
              </a:rPr>
              <a:t>年，</a:t>
            </a:r>
            <a:r>
              <a:rPr lang="en-US" altLang="zh-CN" sz="2800" kern="100" spc="100" dirty="0">
                <a:solidFill>
                  <a:prstClr val="black"/>
                </a:solidFill>
                <a:latin typeface="Times New Roman"/>
                <a:ea typeface="华文细黑"/>
                <a:cs typeface="Courier New"/>
              </a:rPr>
              <a:t>15</a:t>
            </a:r>
            <a:r>
              <a:rPr lang="zh-CN" altLang="zh-CN" sz="2800" kern="100" spc="100" dirty="0" smtClean="0">
                <a:solidFill>
                  <a:prstClr val="black"/>
                </a:solidFill>
                <a:latin typeface="Times New Roman"/>
                <a:ea typeface="华文细黑"/>
                <a:cs typeface="Times New Roman"/>
              </a:rPr>
              <a:t>岁</a:t>
            </a:r>
            <a:r>
              <a:rPr lang="zh-CN" altLang="zh-CN" sz="2800" kern="100" dirty="0" smtClean="0">
                <a:latin typeface="Times New Roman"/>
                <a:ea typeface="华文细黑"/>
                <a:cs typeface="Times New Roman"/>
              </a:rPr>
              <a:t>的宗璞就写了一篇关于滇池月光的散文并在刊物上发表。此后，她开始尝试创作小说。</a:t>
            </a:r>
            <a:r>
              <a:rPr lang="en-US" altLang="zh-CN" sz="2800" kern="100" dirty="0" smtClean="0">
                <a:latin typeface="Times New Roman"/>
                <a:ea typeface="华文细黑"/>
                <a:cs typeface="Courier New"/>
              </a:rPr>
              <a:t>1948</a:t>
            </a:r>
            <a:r>
              <a:rPr lang="zh-CN" altLang="zh-CN" sz="2800" kern="100" dirty="0" smtClean="0">
                <a:latin typeface="Times New Roman"/>
                <a:ea typeface="华文细黑"/>
                <a:cs typeface="Times New Roman"/>
              </a:rPr>
              <a:t>年，宗璞的短篇小说《</a:t>
            </a:r>
            <a:r>
              <a:rPr lang="en-US" altLang="zh-CN" sz="2800" kern="100" dirty="0" smtClean="0">
                <a:latin typeface="Times New Roman"/>
                <a:ea typeface="华文细黑"/>
                <a:cs typeface="Courier New"/>
              </a:rPr>
              <a:t>A.K.C.</a:t>
            </a:r>
            <a:r>
              <a:rPr lang="zh-CN" altLang="zh-CN" sz="2800" kern="100" dirty="0" smtClean="0">
                <a:latin typeface="Times New Roman"/>
                <a:ea typeface="华文细黑"/>
                <a:cs typeface="Times New Roman"/>
              </a:rPr>
              <a:t>》发表在《大公报》上，她从此走上文学创作道路。</a:t>
            </a:r>
            <a:endParaRPr lang="zh-CN" altLang="zh-CN" sz="1050" kern="100" dirty="0" smtClean="0">
              <a:latin typeface="宋体"/>
              <a:cs typeface="Courier New"/>
            </a:endParaRPr>
          </a:p>
          <a:p>
            <a:pPr indent="718185" algn="just">
              <a:lnSpc>
                <a:spcPct val="150000"/>
              </a:lnSpc>
              <a:spcAft>
                <a:spcPts val="0"/>
              </a:spcAft>
            </a:pPr>
            <a:r>
              <a:rPr lang="en-US" altLang="zh-CN" sz="2800" kern="100" dirty="0" smtClean="0">
                <a:latin typeface="Times New Roman"/>
                <a:ea typeface="华文细黑"/>
                <a:cs typeface="Courier New"/>
              </a:rPr>
              <a:t>1957</a:t>
            </a:r>
            <a:r>
              <a:rPr lang="zh-CN" altLang="zh-CN" sz="2800" kern="100" dirty="0">
                <a:latin typeface="Times New Roman"/>
                <a:ea typeface="华文细黑"/>
                <a:cs typeface="Times New Roman"/>
              </a:rPr>
              <a:t>年，发表在《人民文学》上的《红豆》，小说描写女大学生江玫和银行间少爷齐虹之间的爱情悲剧，突现出宗璞在特殊年代对青年爱情观的人文关怀。这为宗璞赢得了声誉，也带来了麻烦。《红豆》被打上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毒草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的标签，她无奈搁笔，直到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结束后，才陆续写了《弦上的梦》《三生石》《我是谁？》等作品</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1" name="Rectangle 21">
            <a:hlinkClick r:id="rId8"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9"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3" name="Rectangle 21">
            <a:hlinkClick r:id="rId10"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4" name="Rectangle 21">
            <a:hlinkClick r:id="rId11"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81898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261442"/>
            <a:ext cx="11214326"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相关链接</a:t>
            </a:r>
          </a:p>
          <a:p>
            <a:pPr algn="just">
              <a:lnSpc>
                <a:spcPct val="150000"/>
              </a:lnSpc>
              <a:spcAft>
                <a:spcPts val="0"/>
              </a:spcAft>
            </a:pPr>
            <a:r>
              <a:rPr lang="zh-CN" altLang="zh-CN" sz="2800" kern="100" dirty="0">
                <a:latin typeface="Times New Roman"/>
                <a:ea typeface="华文细黑"/>
                <a:cs typeface="Times New Roman"/>
              </a:rPr>
              <a:t>叶圣陶</a:t>
            </a:r>
            <a:r>
              <a:rPr lang="en-US" altLang="zh-CN" sz="2800" kern="100" dirty="0">
                <a:latin typeface="Times New Roman"/>
                <a:ea typeface="华文细黑"/>
                <a:cs typeface="Courier New"/>
              </a:rPr>
              <a:t>(1894—1988)</a:t>
            </a:r>
            <a:r>
              <a:rPr lang="zh-CN" altLang="zh-CN" sz="2800" kern="100" dirty="0">
                <a:latin typeface="Times New Roman"/>
                <a:ea typeface="华文细黑"/>
                <a:cs typeface="Times New Roman"/>
              </a:rPr>
              <a:t>，原名叶绍钧，字圣陶，汉族人，江苏苏州人，著名作家、教育家、编辑家、文学出版家和社会活动家。早年当小学教师，并参加新潮社和文学研究会。解放后，叶圣陶曾担任出版总署副署长、人民教育出版社社长、教育部副部长</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《西川集》，本书是叶圣陶先生入川后出版的唯一随笔集，内容收入作者在</a:t>
            </a:r>
            <a:r>
              <a:rPr lang="en-US" altLang="zh-CN" sz="2800" kern="100" dirty="0">
                <a:latin typeface="Times New Roman"/>
                <a:ea typeface="华文细黑"/>
                <a:cs typeface="Courier New"/>
              </a:rPr>
              <a:t>1944</a:t>
            </a:r>
            <a:r>
              <a:rPr lang="zh-CN" altLang="zh-CN" sz="2800" kern="100" dirty="0">
                <a:latin typeface="Times New Roman"/>
                <a:ea typeface="华文细黑"/>
                <a:cs typeface="Times New Roman"/>
              </a:rPr>
              <a:t>年一年中所写的随笔小品。</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罗亭，俄国作家屠格涅夫长篇小说《罗亭》的主人公，热爱自由，能言善道，向往追求理想的生活、事业和爱情，但却是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语言的巨人，行动的矮子</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endParaRPr lang="zh-CN" altLang="zh-CN" sz="1050" kern="100" dirty="0">
              <a:latin typeface="宋体"/>
              <a:cs typeface="Courier New"/>
            </a:endParaRPr>
          </a:p>
        </p:txBody>
      </p:sp>
      <p:sp>
        <p:nvSpPr>
          <p:cNvPr id="13"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17"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19"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8"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11151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98217" y="2061642"/>
            <a:ext cx="11285621" cy="280944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40" name="矩形 39"/>
          <p:cNvSpPr/>
          <p:nvPr/>
        </p:nvSpPr>
        <p:spPr>
          <a:xfrm>
            <a:off x="481695" y="693490"/>
            <a:ext cx="11214326"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作者为什么说叶圣陶先生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是一个真正的教育家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？请结合材料简要分析。</a:t>
            </a:r>
            <a:endParaRPr lang="zh-CN" altLang="zh-CN" sz="1050" kern="100" dirty="0">
              <a:effectLst/>
              <a:latin typeface="宋体"/>
              <a:cs typeface="Courier New"/>
            </a:endParaRPr>
          </a:p>
        </p:txBody>
      </p:sp>
      <p:sp>
        <p:nvSpPr>
          <p:cNvPr id="18" name="TextBox 17"/>
          <p:cNvSpPr txBox="1"/>
          <p:nvPr/>
        </p:nvSpPr>
        <p:spPr>
          <a:xfrm>
            <a:off x="1630710" y="152796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573129" y="2084482"/>
            <a:ext cx="10993359"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做事诚恳，决不敷衍苟且，如在甪直的小学里教书，极为认真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从心底里喜欢小孩，为孩子们能写出《稻草人》等儿童文学作品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热心教学，编写国语教科书和作文法的书</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献身教育，抗战期间依然执着于研究教育问题。</a:t>
            </a:r>
            <a:endParaRPr lang="zh-CN" altLang="zh-CN" sz="1050" kern="100" dirty="0">
              <a:effectLst/>
              <a:latin typeface="宋体"/>
              <a:cs typeface="Courier New"/>
            </a:endParaRPr>
          </a:p>
        </p:txBody>
      </p:sp>
      <p:sp>
        <p:nvSpPr>
          <p:cNvPr id="16"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25"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7"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8"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5" name="Rectangle 21">
            <a:hlinkClick r:id="rId9"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21" name="Rectangle 21">
            <a:hlinkClick r:id="rId10"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43252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4" grpId="0" animBg="1"/>
      <p:bldP spid="14" grpId="1" animBg="1"/>
      <p:bldP spid="13" grpId="0"/>
      <p:bldP spid="13"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86941" y="2136941"/>
            <a:ext cx="11627587" cy="4049202"/>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40" name="矩形 39"/>
          <p:cNvSpPr/>
          <p:nvPr/>
        </p:nvSpPr>
        <p:spPr>
          <a:xfrm>
            <a:off x="220182" y="77898"/>
            <a:ext cx="11554131"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叶圣陶先生常说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一个人应该有所为有所不为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，请结合材料理解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有所为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在文中的含义。作为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理想的编纂者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，叶先生又是怎样实践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有所为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的主张的？请简要概括。</a:t>
            </a:r>
            <a:endParaRPr lang="zh-CN" altLang="zh-CN" sz="1000" kern="100" dirty="0">
              <a:effectLst/>
              <a:latin typeface="宋体"/>
              <a:cs typeface="Courier New"/>
            </a:endParaRPr>
          </a:p>
        </p:txBody>
      </p:sp>
      <p:sp>
        <p:nvSpPr>
          <p:cNvPr id="18" name="TextBox 17"/>
          <p:cNvSpPr txBox="1"/>
          <p:nvPr/>
        </p:nvSpPr>
        <p:spPr>
          <a:xfrm>
            <a:off x="5926807" y="155654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262558" y="2091278"/>
            <a:ext cx="11554131"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含义：叶圣陶先生的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有所为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就是强调行比言更重要，主张深入生活，尽职尽责，明辨是非，从我做起，认认真真、踏踏实实地做事。</a:t>
            </a:r>
            <a:endParaRPr lang="zh-CN" altLang="zh-CN" sz="10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表现：</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做事负责，从不躲懒，如代理编务仔细审阅每一篇来稿</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编纂细心耐心，全力以赴，如全家动员编辑《十三经索引》，编杂志亲自校对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为人谦和诚实，如索稿恳切，愿意诚恳听取别人的宏论。</a:t>
            </a:r>
            <a:endParaRPr lang="zh-CN" altLang="zh-CN" sz="100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7"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38" name="Rectangle 21">
            <a:hlinkClick r:id="rId8"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9"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5" name="Rectangle 21">
            <a:hlinkClick r:id="rId10"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2173524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4" grpId="0" animBg="1"/>
      <p:bldP spid="14" grpId="1" animBg="1"/>
      <p:bldP spid="13" grpId="0"/>
      <p:bldP spid="13"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08537" y="801461"/>
            <a:ext cx="11103293" cy="19802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作者在介绍叶圣陶先生的过程中，经常穿插叙述自己与之相关的经历，你是否认同人物传记的这种写法？请结合材料谈谈你的看法。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对点训练题</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8" name="TextBox 17">
            <a:hlinkClick r:id="rId2" action="ppaction://hlinksldjump"/>
          </p:cNvPr>
          <p:cNvSpPr txBox="1"/>
          <p:nvPr/>
        </p:nvSpPr>
        <p:spPr>
          <a:xfrm>
            <a:off x="2441165" y="224902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6" name="Rectangle 21">
            <a:hlinkClick r:id="rId3"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4"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5"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0" name="Rectangle 21">
            <a:hlinkClick r:id="rId6"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7" name="Rectangle 21">
            <a:hlinkClick r:id="rId8"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9</a:t>
            </a:r>
          </a:p>
        </p:txBody>
      </p:sp>
      <p:sp>
        <p:nvSpPr>
          <p:cNvPr id="29" name="Rectangle 21">
            <a:hlinkClick r:id="rId10"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3" name="Rectangle 21">
            <a:hlinkClick r:id="rId11"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2173524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矩形 13"/>
          <p:cNvSpPr/>
          <p:nvPr/>
        </p:nvSpPr>
        <p:spPr>
          <a:xfrm>
            <a:off x="365170" y="258880"/>
            <a:ext cx="11398477" cy="620477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3" name="矩形 12"/>
          <p:cNvSpPr/>
          <p:nvPr/>
        </p:nvSpPr>
        <p:spPr>
          <a:xfrm>
            <a:off x="395908" y="198959"/>
            <a:ext cx="11326469" cy="6083692"/>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认同：</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亲历亲闻的角度介绍，使人物传记更为真实可感，更具有情感力量。如写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和叶圣陶先生互赠著作，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为叶圣陶先生写书评深得其认同，写出了作者和传主之间心灵的契合</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的作为对传主叶圣陶先生的形象起到很好的衬托作用，如以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写童话衬托叶圣陶先生写作的细腻，以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的热心教学衬托叶圣陶先生的热心教学。</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不认同：</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通过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的亲历亲闻介绍传主，主观意味太浓，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的过多介入会冲淡叶圣陶先生的形象，影响传记写作的客观性。</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仅从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的视角介绍传主，选择材料受到极大限制，缺少丰富性，不能够更全面更典型地刻画传主的形象。</a:t>
            </a:r>
            <a:endParaRPr lang="zh-CN" altLang="zh-CN" sz="1050" kern="100" dirty="0">
              <a:effectLst/>
              <a:latin typeface="宋体"/>
              <a:cs typeface="Courier New"/>
            </a:endParaRPr>
          </a:p>
        </p:txBody>
      </p:sp>
      <p:sp>
        <p:nvSpPr>
          <p:cNvPr id="16" name="Rectangle 21">
            <a:hlinkClick r:id="rId2"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3"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4"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6"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7" name="Rectangle 21">
            <a:hlinkClick r:id="rId7"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8"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9</a:t>
            </a:r>
          </a:p>
        </p:txBody>
      </p:sp>
      <p:sp>
        <p:nvSpPr>
          <p:cNvPr id="29" name="Rectangle 21">
            <a:hlinkClick r:id="rId9"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5" name="Rectangle 21">
            <a:hlinkClick r:id="rId10"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Tree>
    <p:extLst>
      <p:ext uri="{BB962C8B-B14F-4D97-AF65-F5344CB8AC3E}">
        <p14:creationId xmlns:p14="http://schemas.microsoft.com/office/powerpoint/2010/main" val="1790084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dministrator\Desktop\大一轮 英语 改版1.10\图片\新建文件夹1.22\6.jpg"/>
          <p:cNvPicPr>
            <a:picLocks noChangeAspect="1" noChangeArrowheads="1"/>
          </p:cNvPicPr>
          <p:nvPr/>
        </p:nvPicPr>
        <p:blipFill rotWithShape="1">
          <a:blip r:embed="rId2">
            <a:extLst>
              <a:ext uri="{28A0092B-C50C-407E-A947-70E740481C1C}">
                <a14:useLocalDpi xmlns:a14="http://schemas.microsoft.com/office/drawing/2010/main" val="0"/>
              </a:ext>
            </a:extLst>
          </a:blip>
          <a:srcRect t="8115" b="7494"/>
          <a:stretch/>
        </p:blipFill>
        <p:spPr bwMode="auto">
          <a:xfrm>
            <a:off x="0" y="0"/>
            <a:ext cx="121896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组合 40"/>
          <p:cNvGrpSpPr/>
          <p:nvPr/>
        </p:nvGrpSpPr>
        <p:grpSpPr>
          <a:xfrm>
            <a:off x="-8606" y="3707638"/>
            <a:ext cx="12192000" cy="1375395"/>
            <a:chOff x="-1524000" y="2705990"/>
            <a:chExt cx="12192000" cy="1375395"/>
          </a:xfrm>
        </p:grpSpPr>
        <p:cxnSp>
          <p:nvCxnSpPr>
            <p:cNvPr id="42" name="直接连接符 41"/>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1524000" y="2705990"/>
              <a:ext cx="12192000" cy="1375395"/>
              <a:chOff x="-1524000" y="2705990"/>
              <a:chExt cx="12192000" cy="1375395"/>
            </a:xfrm>
          </p:grpSpPr>
          <p:sp>
            <p:nvSpPr>
              <p:cNvPr id="44" name="矩形 43"/>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7" name="图片 46"/>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27150"/>
            <a:ext cx="1440612" cy="1536473"/>
          </a:xfrm>
          <a:prstGeom prst="rect">
            <a:avLst/>
          </a:prstGeom>
        </p:spPr>
      </p:pic>
      <p:pic>
        <p:nvPicPr>
          <p:cNvPr id="48" name="图片 47"/>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35658"/>
            <a:ext cx="1383104" cy="1438721"/>
          </a:xfrm>
          <a:prstGeom prst="rect">
            <a:avLst/>
          </a:prstGeom>
        </p:spPr>
      </p:pic>
      <p:sp>
        <p:nvSpPr>
          <p:cNvPr id="16" name="矩形 15"/>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17"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563591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435">
                                          <p:stCondLst>
                                            <p:cond delay="0"/>
                                          </p:stCondLst>
                                        </p:cTn>
                                        <p:tgtEl>
                                          <p:spTgt spid="17"/>
                                        </p:tgtEl>
                                      </p:cBhvr>
                                    </p:animEffect>
                                    <p:anim calcmode="lin" valueType="num">
                                      <p:cBhvr>
                                        <p:cTn id="8" dur="1367"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7"/>
                                        </p:tgtEl>
                                        <p:attrNameLst>
                                          <p:attrName>ppt_y</p:attrName>
                                        </p:attrNameLst>
                                      </p:cBhvr>
                                      <p:tavLst>
                                        <p:tav tm="0" fmla="#ppt_y-sin(pi*$)/81">
                                          <p:val>
                                            <p:fltVal val="0"/>
                                          </p:val>
                                        </p:tav>
                                        <p:tav tm="100000">
                                          <p:val>
                                            <p:fltVal val="1"/>
                                          </p:val>
                                        </p:tav>
                                      </p:tavLst>
                                    </p:anim>
                                    <p:animScale>
                                      <p:cBhvr>
                                        <p:cTn id="13" dur="20">
                                          <p:stCondLst>
                                            <p:cond delay="487"/>
                                          </p:stCondLst>
                                        </p:cTn>
                                        <p:tgtEl>
                                          <p:spTgt spid="17"/>
                                        </p:tgtEl>
                                      </p:cBhvr>
                                      <p:to x="100000" y="60000"/>
                                    </p:animScale>
                                    <p:animScale>
                                      <p:cBhvr>
                                        <p:cTn id="14" dur="124" decel="50000">
                                          <p:stCondLst>
                                            <p:cond delay="507"/>
                                          </p:stCondLst>
                                        </p:cTn>
                                        <p:tgtEl>
                                          <p:spTgt spid="17"/>
                                        </p:tgtEl>
                                      </p:cBhvr>
                                      <p:to x="100000" y="100000"/>
                                    </p:animScale>
                                    <p:animScale>
                                      <p:cBhvr>
                                        <p:cTn id="15" dur="20">
                                          <p:stCondLst>
                                            <p:cond delay="984"/>
                                          </p:stCondLst>
                                        </p:cTn>
                                        <p:tgtEl>
                                          <p:spTgt spid="17"/>
                                        </p:tgtEl>
                                      </p:cBhvr>
                                      <p:to x="100000" y="80000"/>
                                    </p:animScale>
                                    <p:animScale>
                                      <p:cBhvr>
                                        <p:cTn id="16" dur="124" decel="50000">
                                          <p:stCondLst>
                                            <p:cond delay="1004"/>
                                          </p:stCondLst>
                                        </p:cTn>
                                        <p:tgtEl>
                                          <p:spTgt spid="17"/>
                                        </p:tgtEl>
                                      </p:cBhvr>
                                      <p:to x="100000" y="100000"/>
                                    </p:animScale>
                                    <p:animScale>
                                      <p:cBhvr>
                                        <p:cTn id="17" dur="20">
                                          <p:stCondLst>
                                            <p:cond delay="1231"/>
                                          </p:stCondLst>
                                        </p:cTn>
                                        <p:tgtEl>
                                          <p:spTgt spid="17"/>
                                        </p:tgtEl>
                                      </p:cBhvr>
                                      <p:to x="100000" y="90000"/>
                                    </p:animScale>
                                    <p:animScale>
                                      <p:cBhvr>
                                        <p:cTn id="18" dur="124" decel="50000">
                                          <p:stCondLst>
                                            <p:cond delay="1251"/>
                                          </p:stCondLst>
                                        </p:cTn>
                                        <p:tgtEl>
                                          <p:spTgt spid="17"/>
                                        </p:tgtEl>
                                      </p:cBhvr>
                                      <p:to x="100000" y="100000"/>
                                    </p:animScale>
                                    <p:animScale>
                                      <p:cBhvr>
                                        <p:cTn id="19" dur="20">
                                          <p:stCondLst>
                                            <p:cond delay="1356"/>
                                          </p:stCondLst>
                                        </p:cTn>
                                        <p:tgtEl>
                                          <p:spTgt spid="17"/>
                                        </p:tgtEl>
                                      </p:cBhvr>
                                      <p:to x="100000" y="95000"/>
                                    </p:animScale>
                                    <p:animScale>
                                      <p:cBhvr>
                                        <p:cTn id="20" dur="124" decel="50000">
                                          <p:stCondLst>
                                            <p:cond delay="1376"/>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1">
            <a:hlinkClick r:id="rId3"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34" name="Rectangle 21">
            <a:hlinkClick r:id="rId4"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5"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6"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7"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40" name="矩形 39"/>
          <p:cNvSpPr/>
          <p:nvPr/>
        </p:nvSpPr>
        <p:spPr>
          <a:xfrm>
            <a:off x="428233" y="809195"/>
            <a:ext cx="11214326" cy="4564815"/>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宗璞的许多中短篇小说和散文都写到了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文革</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。在《</a:t>
            </a:r>
            <a:r>
              <a:rPr lang="en-US" altLang="zh-CN" sz="2800" kern="100" dirty="0">
                <a:solidFill>
                  <a:prstClr val="black"/>
                </a:solidFill>
                <a:latin typeface="Times New Roman"/>
                <a:ea typeface="华文细黑"/>
                <a:cs typeface="Courier New"/>
              </a:rPr>
              <a:t>1966</a:t>
            </a:r>
            <a:r>
              <a:rPr lang="zh-CN" altLang="zh-CN" sz="2800" kern="100" dirty="0">
                <a:solidFill>
                  <a:prstClr val="black"/>
                </a:solidFill>
                <a:latin typeface="Times New Roman"/>
                <a:ea typeface="华文细黑"/>
                <a:cs typeface="Times New Roman"/>
              </a:rPr>
              <a:t>年春夏之交的某一天》中写</a:t>
            </a:r>
            <a:r>
              <a:rPr lang="zh-CN" altLang="zh-CN" sz="2800" kern="100" spc="100" dirty="0">
                <a:solidFill>
                  <a:prstClr val="black"/>
                </a:solidFill>
                <a:latin typeface="Times New Roman"/>
                <a:ea typeface="华文细黑"/>
                <a:cs typeface="Times New Roman"/>
              </a:rPr>
              <a:t>到很多知识分子被批斗、被迫自杀，对这些</a:t>
            </a:r>
            <a:r>
              <a:rPr lang="zh-CN" altLang="zh-CN" sz="2800" kern="100" spc="100" dirty="0" smtClean="0">
                <a:solidFill>
                  <a:prstClr val="black"/>
                </a:solidFill>
                <a:latin typeface="Times New Roman"/>
                <a:ea typeface="华文细黑"/>
                <a:cs typeface="Times New Roman"/>
              </a:rPr>
              <a:t>人</a:t>
            </a:r>
            <a:r>
              <a:rPr lang="zh-CN" altLang="zh-CN" sz="2800" kern="100" dirty="0" smtClean="0">
                <a:latin typeface="Times New Roman"/>
                <a:ea typeface="华文细黑"/>
                <a:cs typeface="Times New Roman"/>
              </a:rPr>
              <a:t>的遭遇，宗璞无疑是同情的，但她自己是坚强的，</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她不仅在被批斗和羞辱的巨大痛苦里，选择了坚强地</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活下去</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，而且还对那个时代发出了尖锐的质疑：</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而这一切，是在革命的口号下进行的。这世界，以后还不知怎样地荒谬，怎样地灭绝人性！</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这就启发和促使我们要在更深的层面去反思那一段历史。</a:t>
            </a:r>
            <a:endParaRPr lang="zh-CN" altLang="zh-CN" sz="1050" kern="100" dirty="0" smtClean="0">
              <a:latin typeface="宋体"/>
              <a:cs typeface="Courier New"/>
            </a:endParaRPr>
          </a:p>
        </p:txBody>
      </p:sp>
      <p:sp>
        <p:nvSpPr>
          <p:cNvPr id="11" name="Rectangle 21">
            <a:hlinkClick r:id="rId8"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9"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3" name="Rectangle 21">
            <a:hlinkClick r:id="rId10"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4" name="Rectangle 21">
            <a:hlinkClick r:id="rId11"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414467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53021" y="189434"/>
            <a:ext cx="11103293" cy="6284773"/>
          </a:xfrm>
          <a:prstGeom prst="rect">
            <a:avLst/>
          </a:prstGeom>
        </p:spPr>
        <p:txBody>
          <a:bodyPr wrap="square" lIns="121898" tIns="60948" rIns="121898" bIns="60948">
            <a:spAutoFit/>
          </a:bodyPr>
          <a:lstStyle/>
          <a:p>
            <a:pPr lvl="0" indent="718185" algn="just">
              <a:lnSpc>
                <a:spcPct val="140000"/>
              </a:lnSpc>
            </a:pPr>
            <a:r>
              <a:rPr lang="zh-CN" altLang="zh-CN" sz="2600" kern="100" dirty="0">
                <a:solidFill>
                  <a:prstClr val="black"/>
                </a:solidFill>
                <a:latin typeface="Times New Roman"/>
                <a:ea typeface="华文细黑"/>
                <a:cs typeface="Times New Roman"/>
              </a:rPr>
              <a:t>有一部作品，对于宗璞来说，这就是她的长篇小说《野葫芦引》。</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七七事变</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后，一大批教授、学者在战火硝烟中跋山涉水，把西南边陲造就成为保存中华民族文化命脉的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圣地</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。宗璞随父亲冯友兰南迁，就读西南联大附属中学。当时西南联大毕业学生从军者有</a:t>
            </a:r>
            <a:r>
              <a:rPr lang="en-US" altLang="zh-CN" sz="2600" kern="100" dirty="0">
                <a:solidFill>
                  <a:prstClr val="black"/>
                </a:solidFill>
                <a:latin typeface="Times New Roman"/>
                <a:ea typeface="华文细黑"/>
                <a:cs typeface="Courier New"/>
              </a:rPr>
              <a:t>800</a:t>
            </a:r>
            <a:r>
              <a:rPr lang="zh-CN" altLang="zh-CN" sz="2600" kern="100" dirty="0" smtClean="0">
                <a:solidFill>
                  <a:prstClr val="black"/>
                </a:solidFill>
                <a:latin typeface="Times New Roman"/>
                <a:ea typeface="华文细黑"/>
                <a:cs typeface="Times New Roman"/>
              </a:rPr>
              <a:t>余</a:t>
            </a:r>
            <a:r>
              <a:rPr lang="zh-CN" altLang="zh-CN" sz="2600" kern="100" dirty="0" smtClean="0">
                <a:latin typeface="Times New Roman"/>
                <a:ea typeface="华文细黑"/>
                <a:cs typeface="Times New Roman"/>
              </a:rPr>
              <a:t>人，宗璞目睹了青年学生的爱国行动，认为</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如果不写上这一笔，就是不完整的</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。滇西战役是中华民族抗日战争的一次重要战役，十分辉煌，长时间被埋没，被歪曲。抗日老兵被审查，流离失所，翻译官被怀疑是特务，他们徽章上的号码被说成是特务编号。</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把这段历史从尘封中磨洗出来</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被宗璞视作自己的责任。小说包括《南渡记》《东藏记》《西征记》《北归记》四卷。从</a:t>
            </a:r>
            <a:r>
              <a:rPr lang="en-US" altLang="zh-CN" sz="2600" kern="100" dirty="0" smtClean="0">
                <a:latin typeface="Times New Roman"/>
                <a:ea typeface="华文细黑"/>
                <a:cs typeface="Courier New"/>
              </a:rPr>
              <a:t>20</a:t>
            </a:r>
            <a:r>
              <a:rPr lang="zh-CN" altLang="zh-CN" sz="2600" kern="100" dirty="0" smtClean="0">
                <a:latin typeface="Times New Roman"/>
                <a:ea typeface="华文细黑"/>
                <a:cs typeface="Times New Roman"/>
              </a:rPr>
              <a:t>世纪</a:t>
            </a:r>
            <a:r>
              <a:rPr lang="en-US" altLang="zh-CN" sz="2600" kern="100" dirty="0" smtClean="0">
                <a:latin typeface="Times New Roman"/>
                <a:ea typeface="华文细黑"/>
                <a:cs typeface="Courier New"/>
              </a:rPr>
              <a:t>50</a:t>
            </a:r>
            <a:r>
              <a:rPr lang="zh-CN" altLang="zh-CN" sz="2600" kern="100" dirty="0" smtClean="0">
                <a:latin typeface="Times New Roman"/>
                <a:ea typeface="华文细黑"/>
                <a:cs typeface="Times New Roman"/>
              </a:rPr>
              <a:t>年代起，宗璞开始动笔，如今</a:t>
            </a:r>
            <a:r>
              <a:rPr lang="en-US" altLang="zh-CN" sz="2600" kern="100" dirty="0" smtClean="0">
                <a:latin typeface="Times New Roman"/>
                <a:ea typeface="华文细黑"/>
                <a:cs typeface="Courier New"/>
              </a:rPr>
              <a:t>60</a:t>
            </a:r>
            <a:r>
              <a:rPr lang="zh-CN" altLang="zh-CN" sz="2600" kern="100" dirty="0" smtClean="0">
                <a:latin typeface="Times New Roman"/>
                <a:ea typeface="华文细黑"/>
                <a:cs typeface="Times New Roman"/>
              </a:rPr>
              <a:t>多年过去，前三卷已陆续出版。其中，《东藏记》获得了第六届茅盾文学奖。</a:t>
            </a:r>
            <a:endParaRPr lang="zh-CN" altLang="zh-CN" sz="2600" kern="100" dirty="0" smtClean="0">
              <a:latin typeface="宋体"/>
              <a:cs typeface="Courier New"/>
            </a:endParaRPr>
          </a:p>
        </p:txBody>
      </p:sp>
      <p:sp>
        <p:nvSpPr>
          <p:cNvPr id="14" name="Rectangle 21">
            <a:hlinkClick r:id="rId3"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7"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9"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10"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2022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8233" y="-54029"/>
            <a:ext cx="11214326" cy="6586394"/>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一方面，宗璞通过规模恢宏的小说叙事来写抗日战争，写我们</a:t>
            </a:r>
            <a:r>
              <a:rPr lang="zh-CN" altLang="zh-CN" sz="2800" kern="100" dirty="0" smtClean="0">
                <a:solidFill>
                  <a:prstClr val="black"/>
                </a:solidFill>
                <a:latin typeface="Times New Roman"/>
                <a:ea typeface="华文细黑"/>
                <a:cs typeface="Times New Roman"/>
              </a:rPr>
              <a:t>民</a:t>
            </a:r>
            <a:r>
              <a:rPr lang="zh-CN" altLang="zh-CN" sz="2800" kern="100" dirty="0" smtClean="0">
                <a:latin typeface="Times New Roman"/>
                <a:ea typeface="华文细黑"/>
                <a:cs typeface="Times New Roman"/>
              </a:rPr>
              <a:t>族的深哀剧痛；一方面，宗璞热情讴歌中国知识分子毁家纾难，先公后私的爱国情怀。这样一部作品，没有出现在充满豪情的男儿笔下，倒是宗璞写出来了，令人惊叹。作家王蒙曾评价《野葫芦引》：</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喷发着一种英武，一种凛然正气，一种与病弱之躯成为对比的强大与开阔。</a:t>
            </a:r>
            <a:r>
              <a:rPr lang="en-US" altLang="zh-CN" sz="2800" kern="100" dirty="0" smtClean="0">
                <a:latin typeface="宋体"/>
                <a:ea typeface="华文细黑"/>
                <a:cs typeface="Times New Roman"/>
              </a:rPr>
              <a:t>”</a:t>
            </a:r>
            <a:endParaRPr lang="zh-CN" altLang="zh-CN" sz="1050" kern="100" dirty="0" smtClean="0">
              <a:latin typeface="宋体"/>
              <a:cs typeface="Courier New"/>
            </a:endParaRPr>
          </a:p>
          <a:p>
            <a:pPr indent="718185" algn="just">
              <a:lnSpc>
                <a:spcPct val="150000"/>
              </a:lnSpc>
              <a:spcAft>
                <a:spcPts val="0"/>
              </a:spcAft>
            </a:pP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文坛上，宗璞是一面以自我生命守护中国文学真火的旗帜。近</a:t>
            </a:r>
            <a:r>
              <a:rPr lang="en-US" altLang="zh-CN" sz="2800" kern="100" dirty="0">
                <a:latin typeface="Times New Roman"/>
                <a:ea typeface="华文细黑"/>
                <a:cs typeface="Courier New"/>
              </a:rPr>
              <a:t>30</a:t>
            </a:r>
            <a:r>
              <a:rPr lang="zh-CN" altLang="zh-CN" sz="2800" kern="100" dirty="0">
                <a:latin typeface="Times New Roman"/>
                <a:ea typeface="华文细黑"/>
                <a:cs typeface="Times New Roman"/>
              </a:rPr>
              <a:t>年，她在病中笔耕不辍，以至真至纯的文学结晶为时代立言。从写《东藏记》开始，宗璞的视网膜脱落，头晕频频发作，半边身子麻痹，</a:t>
            </a:r>
            <a:r>
              <a:rPr lang="zh-CN" altLang="zh-CN" sz="2800" kern="100" spc="30" dirty="0">
                <a:latin typeface="Times New Roman"/>
                <a:ea typeface="华文细黑"/>
                <a:cs typeface="Times New Roman"/>
              </a:rPr>
              <a:t>只能在助手的帮助下口述成文，</a:t>
            </a:r>
            <a:r>
              <a:rPr lang="en-US" altLang="zh-CN" sz="2800" kern="100" spc="30" dirty="0">
                <a:latin typeface="Times New Roman"/>
                <a:ea typeface="华文细黑"/>
                <a:cs typeface="Courier New"/>
              </a:rPr>
              <a:t>7</a:t>
            </a:r>
            <a:r>
              <a:rPr lang="zh-CN" altLang="zh-CN" sz="2800" kern="100" spc="30" dirty="0">
                <a:latin typeface="Times New Roman"/>
                <a:ea typeface="华文细黑"/>
                <a:cs typeface="Times New Roman"/>
              </a:rPr>
              <a:t>年才写完。《南渡记》写完，父亲</a:t>
            </a:r>
            <a:r>
              <a:rPr lang="zh-CN" altLang="zh-CN" sz="2800" kern="100" spc="30" dirty="0" smtClean="0">
                <a:latin typeface="Times New Roman"/>
                <a:ea typeface="华文细黑"/>
                <a:cs typeface="Times New Roman"/>
              </a:rPr>
              <a:t>去</a:t>
            </a:r>
            <a:endParaRPr lang="zh-CN" altLang="zh-CN" sz="1050" kern="100" spc="30" dirty="0">
              <a:latin typeface="宋体"/>
              <a:cs typeface="Courier New"/>
            </a:endParaRPr>
          </a:p>
        </p:txBody>
      </p:sp>
      <p:sp>
        <p:nvSpPr>
          <p:cNvPr id="14" name="Rectangle 21">
            <a:hlinkClick r:id="rId3"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7"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9"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10"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73571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225652"/>
            <a:ext cx="11214326" cy="6084462"/>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世了；《东藏记》写完，先生去世了。经历了更多死别，又经历了一些大事件，对人生的看法更沉重了一些，对小说结局的设计也更现实，更富于悲剧色彩。宗璞写得很苦，实在很不潇洒。但她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即使写得泪流满面，内心总有一种创造的快乐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宗璞最大的困难是写战争。她经历过战争的灾难，却没有亲身打过仗。她害怕凭借材料只会写成一般的报道。困惑之余，书中澹台玮、孟灵己年轻的身影给予宗璞极大的启发。用人物统领材料，将材料化解，再抟、再炼、再调和，就会产生新东西。宗璞诚心诚意地烘托书中人物，用书中人物的喜怒哀乐烛照全书，一切就会活起来了。</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摘编自《光明日报》</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28</a:t>
            </a:r>
            <a:r>
              <a:rPr lang="zh-CN" altLang="zh-CN" sz="2800" kern="100" dirty="0">
                <a:latin typeface="Times New Roman"/>
                <a:ea typeface="华文细黑"/>
                <a:cs typeface="Times New Roman"/>
              </a:rPr>
              <a:t>日</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
        <p:nvSpPr>
          <p:cNvPr id="14" name="Rectangle 21">
            <a:hlinkClick r:id="rId3"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7"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9"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10"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45935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06574" y="261442"/>
            <a:ext cx="11326469"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相关链接</a:t>
            </a: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宗璞</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岁时，随父亲冯友兰与清华大学一起南迁到昆明，在西南联大度过了</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年时光。宗璞的哥哥冯钟辽于</a:t>
            </a:r>
            <a:r>
              <a:rPr lang="en-US" altLang="zh-CN" sz="2800" kern="100" dirty="0">
                <a:latin typeface="Times New Roman"/>
                <a:ea typeface="华文细黑"/>
                <a:cs typeface="Courier New"/>
              </a:rPr>
              <a:t>1943</a:t>
            </a:r>
            <a:r>
              <a:rPr lang="zh-CN" altLang="zh-CN" sz="2800" kern="100" dirty="0">
                <a:latin typeface="Times New Roman"/>
                <a:ea typeface="华文细黑"/>
                <a:cs typeface="Times New Roman"/>
              </a:rPr>
              <a:t>年志愿参加中国远征军，任翻译官，那年他</a:t>
            </a:r>
            <a:r>
              <a:rPr lang="en-US" altLang="zh-CN" sz="2800" kern="100" dirty="0">
                <a:latin typeface="Times New Roman"/>
                <a:ea typeface="华文细黑"/>
                <a:cs typeface="Courier New"/>
              </a:rPr>
              <a:t>19</a:t>
            </a:r>
            <a:r>
              <a:rPr lang="zh-CN" altLang="zh-CN" sz="2800" kern="100" dirty="0">
                <a:latin typeface="Times New Roman"/>
                <a:ea typeface="华文细黑"/>
                <a:cs typeface="Times New Roman"/>
              </a:rPr>
              <a:t>岁。随着战事的推移，他用双脚从宝山走到畹町。宗璞对这段历史有一种亲切感。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肖鹰《宗璞与长篇小说〈野葫芦引〉》</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在宗璞的作品里，体现出冯友兰先生屡屡讲到的张载的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为天地立心，为生民立命，替往圣继绝学，替万世开太平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的担当精神，还表现出对大地、对自然、对人、对物甚至一只鸟、一只猫的那种大爱</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李建军《一位尽力发光的作家》</a:t>
            </a:r>
            <a:r>
              <a:rPr lang="en-US" altLang="zh-CN" sz="2800" kern="100" dirty="0">
                <a:latin typeface="Times New Roman"/>
                <a:ea typeface="华文细黑"/>
                <a:cs typeface="Courier New"/>
              </a:rPr>
              <a:t>)</a:t>
            </a:r>
            <a:endParaRPr lang="zh-CN" altLang="zh-CN" sz="1050" kern="100" dirty="0">
              <a:latin typeface="宋体"/>
              <a:cs typeface="Courier New"/>
            </a:endParaRPr>
          </a:p>
        </p:txBody>
      </p:sp>
      <p:sp>
        <p:nvSpPr>
          <p:cNvPr id="14" name="Rectangle 21">
            <a:hlinkClick r:id="rId3"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7"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8"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9"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2" name="Rectangle 21">
            <a:hlinkClick r:id="rId10"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27614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8233" y="621482"/>
            <a:ext cx="11214326"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为什么说《野葫芦引》对于宗璞来说，是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不得不写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的作品？请结合材料简要分析。</a:t>
            </a:r>
            <a:endParaRPr lang="zh-CN" altLang="zh-CN" sz="1050" kern="100" dirty="0">
              <a:effectLst/>
              <a:latin typeface="宋体"/>
              <a:cs typeface="Courier New"/>
            </a:endParaRPr>
          </a:p>
        </p:txBody>
      </p:sp>
      <p:sp>
        <p:nvSpPr>
          <p:cNvPr id="18" name="TextBox 17"/>
          <p:cNvSpPr txBox="1"/>
          <p:nvPr/>
        </p:nvSpPr>
        <p:spPr>
          <a:xfrm>
            <a:off x="3358902" y="143262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矩形 18"/>
          <p:cNvSpPr/>
          <p:nvPr/>
        </p:nvSpPr>
        <p:spPr>
          <a:xfrm>
            <a:off x="498216" y="2003788"/>
            <a:ext cx="11285622" cy="2146086"/>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20" name="矩形 19"/>
          <p:cNvSpPr/>
          <p:nvPr/>
        </p:nvSpPr>
        <p:spPr>
          <a:xfrm>
            <a:off x="478582" y="2015787"/>
            <a:ext cx="11214326"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书写读书人的爱国行动，完善抗战文学</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还原滇西战役真实状况，为抗战老兵正名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亲人参加远征军的历程，让她对那段历史感到亲切。</a:t>
            </a:r>
            <a:endParaRPr lang="zh-CN" altLang="zh-CN" sz="1050" kern="100" dirty="0">
              <a:effectLst/>
              <a:latin typeface="宋体"/>
              <a:cs typeface="Courier New"/>
            </a:endParaRPr>
          </a:p>
        </p:txBody>
      </p:sp>
      <p:sp>
        <p:nvSpPr>
          <p:cNvPr id="16" name="Rectangle 21">
            <a:hlinkClick r:id="rId3" action="ppaction://hlinksldjump"/>
          </p:cNvPr>
          <p:cNvSpPr>
            <a:spLocks noChangeArrowheads="1"/>
          </p:cNvSpPr>
          <p:nvPr/>
        </p:nvSpPr>
        <p:spPr bwMode="auto">
          <a:xfrm>
            <a:off x="737433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17" name="Rectangle 21">
            <a:hlinkClick r:id="rId4" action="ppaction://hlinksldjump"/>
          </p:cNvPr>
          <p:cNvSpPr>
            <a:spLocks noChangeArrowheads="1"/>
          </p:cNvSpPr>
          <p:nvPr/>
        </p:nvSpPr>
        <p:spPr bwMode="auto">
          <a:xfrm>
            <a:off x="785816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5" action="ppaction://hlinksldjump"/>
          </p:cNvPr>
          <p:cNvSpPr>
            <a:spLocks noChangeArrowheads="1"/>
          </p:cNvSpPr>
          <p:nvPr/>
        </p:nvSpPr>
        <p:spPr bwMode="auto">
          <a:xfrm>
            <a:off x="834199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6" action="ppaction://hlinksldjump"/>
          </p:cNvPr>
          <p:cNvSpPr>
            <a:spLocks noChangeArrowheads="1"/>
          </p:cNvSpPr>
          <p:nvPr/>
        </p:nvSpPr>
        <p:spPr bwMode="auto">
          <a:xfrm>
            <a:off x="1027733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7" action="ppaction://hlinksldjump"/>
          </p:cNvPr>
          <p:cNvSpPr>
            <a:spLocks noChangeArrowheads="1"/>
          </p:cNvSpPr>
          <p:nvPr/>
        </p:nvSpPr>
        <p:spPr bwMode="auto">
          <a:xfrm>
            <a:off x="882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1075998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79349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15" name="Rectangle 21">
            <a:hlinkClick r:id="rId10" action="ppaction://hlinksldjump"/>
          </p:cNvPr>
          <p:cNvSpPr>
            <a:spLocks noChangeArrowheads="1"/>
          </p:cNvSpPr>
          <p:nvPr/>
        </p:nvSpPr>
        <p:spPr bwMode="auto">
          <a:xfrm>
            <a:off x="930966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21" name="Rectangle 21">
            <a:hlinkClick r:id="rId11" action="ppaction://hlinksldjump"/>
          </p:cNvPr>
          <p:cNvSpPr>
            <a:spLocks noChangeArrowheads="1"/>
          </p:cNvSpPr>
          <p:nvPr/>
        </p:nvSpPr>
        <p:spPr bwMode="auto">
          <a:xfrm>
            <a:off x="11243822"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856789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9" grpId="0" animBg="1"/>
      <p:bldP spid="19" grpId="1" animBg="1"/>
      <p:bldP spid="20" grpId="0"/>
      <p:bldP spid="20" grpId="1"/>
    </p:bldLst>
  </p:timing>
</p:sld>
</file>

<file path=ppt/theme/theme1.xml><?xml version="1.0" encoding="utf-8"?>
<a:theme xmlns:a="http://schemas.openxmlformats.org/drawingml/2006/main" name="7_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5900</TotalTime>
  <Words>4906</Words>
  <Application>Microsoft Office PowerPoint</Application>
  <PresentationFormat>自定义</PresentationFormat>
  <Paragraphs>416</Paragraphs>
  <Slides>35</Slides>
  <Notes>8</Notes>
  <HiddenSlides>2</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3597</cp:revision>
  <dcterms:created xsi:type="dcterms:W3CDTF">2014-11-27T01:03:00Z</dcterms:created>
  <dcterms:modified xsi:type="dcterms:W3CDTF">2017-03-28T08:36:31Z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