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1572" r:id="rId2"/>
    <p:sldId id="1571" r:id="rId3"/>
    <p:sldId id="1573" r:id="rId4"/>
    <p:sldId id="1574" r:id="rId5"/>
    <p:sldId id="1590" r:id="rId6"/>
    <p:sldId id="1591" r:id="rId7"/>
    <p:sldId id="1594" r:id="rId8"/>
    <p:sldId id="1575" r:id="rId9"/>
    <p:sldId id="1592" r:id="rId10"/>
    <p:sldId id="1595" r:id="rId11"/>
    <p:sldId id="1492" r:id="rId12"/>
    <p:sldId id="1576" r:id="rId13"/>
    <p:sldId id="1577" r:id="rId14"/>
    <p:sldId id="1578" r:id="rId15"/>
    <p:sldId id="1579" r:id="rId16"/>
    <p:sldId id="1494" r:id="rId17"/>
    <p:sldId id="1588" r:id="rId18"/>
    <p:sldId id="1589" r:id="rId19"/>
    <p:sldId id="1597" r:id="rId20"/>
    <p:sldId id="1598" r:id="rId21"/>
    <p:sldId id="1599" r:id="rId22"/>
    <p:sldId id="1600" r:id="rId23"/>
    <p:sldId id="1601" r:id="rId24"/>
    <p:sldId id="1596" r:id="rId25"/>
    <p:sldId id="1593" r:id="rId26"/>
    <p:sldId id="1602" r:id="rId27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6970" autoAdjust="0"/>
  </p:normalViewPr>
  <p:slideViewPr>
    <p:cSldViewPr>
      <p:cViewPr>
        <p:scale>
          <a:sx n="100" d="100"/>
          <a:sy n="100" d="100"/>
        </p:scale>
        <p:origin x="-948" y="-23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2.xml"/><Relationship Id="rId7" Type="http://schemas.openxmlformats.org/officeDocument/2006/relationships/slide" Target="slide2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2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2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E:\图\7490354_111646290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"/>
          <a:stretch/>
        </p:blipFill>
        <p:spPr bwMode="auto">
          <a:xfrm>
            <a:off x="-6387" y="0"/>
            <a:ext cx="12196800" cy="687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4" name="标题 2"/>
          <p:cNvSpPr txBox="1">
            <a:spLocks/>
          </p:cNvSpPr>
          <p:nvPr/>
        </p:nvSpPr>
        <p:spPr>
          <a:xfrm>
            <a:off x="3070870" y="3967794"/>
            <a:ext cx="8856983" cy="10842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考点精练三　赏析小说形象</a:t>
            </a:r>
            <a:endParaRPr lang="zh-CN" altLang="zh-CN" sz="3600" kern="1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  <p:sp>
        <p:nvSpPr>
          <p:cNvPr id="15" name="副标题 3"/>
          <p:cNvSpPr txBox="1">
            <a:spLocks/>
          </p:cNvSpPr>
          <p:nvPr/>
        </p:nvSpPr>
        <p:spPr>
          <a:xfrm>
            <a:off x="157230" y="3772819"/>
            <a:ext cx="1257456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9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文学类文</a:t>
            </a:r>
            <a:endParaRPr lang="en-US" altLang="zh-CN" sz="19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900" spc="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本阅读</a:t>
            </a:r>
            <a:r>
              <a:rPr lang="en-US" altLang="zh-CN" sz="1900" spc="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9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小说阅读</a:t>
            </a:r>
            <a:endParaRPr lang="zh-CN" altLang="en-US" sz="19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56225" y="581954"/>
            <a:ext cx="1121432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可以看得出来，照片不知被文戈抚摩多少次了。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71470" y="74473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9" name="矩形 18"/>
          <p:cNvSpPr/>
          <p:nvPr/>
        </p:nvSpPr>
        <p:spPr>
          <a:xfrm>
            <a:off x="426208" y="1392562"/>
            <a:ext cx="11285622" cy="1534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7058" y="1350400"/>
            <a:ext cx="10993359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文戈经常拿照片来抚摩，说明他十分热爱、思念自己的妻儿，也说明他总是从亲人身上获得慰藉，获得改过自新的力量。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5586" y="2937210"/>
            <a:ext cx="1121432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树上挂满了黄手帕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二十条，三十条，也许有几百条。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98385" y="309999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7" name="矩形 16"/>
          <p:cNvSpPr/>
          <p:nvPr/>
        </p:nvSpPr>
        <p:spPr>
          <a:xfrm>
            <a:off x="425569" y="3801318"/>
            <a:ext cx="11285622" cy="142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419" y="3696818"/>
            <a:ext cx="10993359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黄手帕是家人对文戈的爱和欢迎的标志。家人早早就在橡树上挂满黄手帕，宣示对文戈热烈的爱，表明对文戈回家的热切期待。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5751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17" grpId="0" animBg="1"/>
      <p:bldP spid="17" grpId="1" animBg="1"/>
      <p:bldP spid="21" grpId="0"/>
      <p:bldP spid="2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36529" y="66438"/>
            <a:ext cx="11103293" cy="64553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腊　梅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吴连广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腊梅嫁给顺子时，村里的年轻小伙子都当八路走了。腊梅就问顺子：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顺子，人家都当八路打小鬼子去了，你咋没去？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顺子低着头，小声地说：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俺爹俺娘的身子骨一天不如一天，不能下地干庄稼活儿，俺去当八路打小鬼子，爹娘咋办？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顺子说的是实情，爹娘虽然年岁不大，只有五十多岁，可都一身的病，别说下地干庄稼活儿，就连走路都困难。八路军和地方政府也看到了这些，也就没有动员顺子参军。腊梅听顺子的话是真话，也就没多说什么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74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4941" y="35893"/>
            <a:ext cx="11326469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第二年一开春，腊梅有了身孕，挺着肚子操持着家务，伺候着病病歪歪的公婆。忽然有一天，顺子对腊梅说：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明天，俺要到二姑家去一趟有点事，过几天就回来。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顺子走后，腊梅就听说，辽南支队来村里招收新兵。腊梅越想越觉得顺子走得蹊跷，早不走晚不走，偏这个时候到三十里外的二姑家去。第二天，腊梅做好够公婆一天吃的饭菜就走了。她要去找回顺子，让他参加辽南支队打小鬼子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腊梅一见到在二姑家的顺子，一句话也不说，拉着顺子就走，顺子不敢不跟腊梅走。走了一段路程，腊梅哭了，她望着低着头的顺子说：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打小鬼子，不是哪一个人的事，你不去，他也不去，小鬼子什么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时候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160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4941" y="298430"/>
            <a:ext cx="11326469" cy="60836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才能打走！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顺子一下子抱住腊梅激动地说：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腊梅，俺也想参加八路军打小鬼子，可俺舍不得你和肚子里的孩子，还有俺爹俺娘。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两行清澈的泪水从顺子的脸上滚落下来，顺子理了一下腊梅被山风吹乱的头发，接着说：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上了战场，就不能当孬种，可子弹不长眼睛，死了就死了，咱们的孩子就没爹了。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顺子穿上灰色的军装走了，再也没有回头。腊梅站在村口的老槐树下，一直到看不到走远的部队。初秋腊梅生了一个大胖儿子，她也听说辽南支队开赴前线作战的消息，后来这支黑土地上壮大的部队，转战东北抗日战场上，奋勇杀敌，让日本关东军非常头痛，无数关东军的尸体倒在黑土地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584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9908" y="380629"/>
            <a:ext cx="11326469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腊梅像盼星星盼月亮似的，盼望着把小日本早一天打回老家去，顺子就会回来。可小日本还没打走，东北战场上的战事还很激烈，就传回顺子回来了的消息。当腊梅飞似的跑到村口的大槐树下，望着一群人抬着担架走来时，腊梅心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咯噔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了一下，她不知道顺子是啥模样，她预感到了那不堪入目的一瞬。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群渐渐地近了，腊梅再次飞奔过去。担架上抬着的是顺子，顺子双腿被炮弹炸飞了。走的时候，是一个双腿如飞的男人，回来，却把一双腿留在战场上了。腊梅哭了，泪水像雨点似的，砸在地上了。她擦了擦眼泪笑了，无论怎样总算是回来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74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57369" y="726608"/>
            <a:ext cx="11326469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顺子自从回来以后，脾气变得非常暴躁，总是和腊梅发脾气，有时还骂腊梅，拿起东西就砸腊梅。腊梅并不在意顺子对她的不公，依旧细心照料着顺子。那天，顺子又发脾气了，拿起喝水的碗砸在腊梅的头上，一股鲜血顺着腊梅的脸流了下来。腊梅望着顺子苦苦笑了笑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顺子，俺知道你想赶俺走，不想拖累俺，俺知道，俺不走，俺是你的女人，不管你是什么样子，这一辈子俺都是你的女人！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9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顺子哭了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有删改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900" kern="100" dirty="0">
              <a:latin typeface="宋体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803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36529" y="765498"/>
            <a:ext cx="11103293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腊梅有哪些性格特征？请简要分析。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0033" y="95040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3" name="矩形 32"/>
          <p:cNvSpPr/>
          <p:nvPr/>
        </p:nvSpPr>
        <p:spPr>
          <a:xfrm>
            <a:off x="537947" y="1571315"/>
            <a:ext cx="11173883" cy="2189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9066" y="1587152"/>
            <a:ext cx="10993359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思想进步。看到别的年轻人都去打鬼子，想方设法让顺子去参军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吃苦耐劳。有了身孕还操持家务，伺候公婆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忠于爱情。顺子负伤回家后，不离不弃。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64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/>
      <p:bldP spid="3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34566" y="755973"/>
            <a:ext cx="11326469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小说中的细节描写体现了顺子参军过程的复杂心理，请结合全文，谈谈你的理解。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2074" y="156908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2" name="矩形 11"/>
          <p:cNvSpPr/>
          <p:nvPr/>
        </p:nvSpPr>
        <p:spPr>
          <a:xfrm>
            <a:off x="441789" y="2268141"/>
            <a:ext cx="11398477" cy="3496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369" y="2274858"/>
            <a:ext cx="11326469" cy="356225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顺子低着头，小声地说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，表明顺子对不能参军的无奈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低着头的顺子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，表明顺子对逃避参军的追悔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顺子一下子抱住腊梅激动地说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，表明顺子想参军的愿望，对得到腊梅支持的兴奋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顺子穿上灰色的军装走了，再也没有回头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，表明顺子参军的坚决。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313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57369" y="333450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活　着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余　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到了中午，里面有医生出来说：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生啦，是儿子。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二喜一听急了。跳起来叫道：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我没要小的。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医生说：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大的也没事。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凤霞也没事，我眼前就晕晕乎乎了，年纪一大，身体折腾不起啊。二喜高兴坏了。他坐在我旁边身体直抖，那是笑得太厉害了。我对二喜说：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现在心放下了，能睡觉了，过会儿再来替你。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57369" y="45418"/>
            <a:ext cx="11326469" cy="64566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谁料到我一走凤霞就出事了，我走了才几分钟，好几个医生跑进了产房，还拖着氧气瓶。凤霞生下孩子后大出血，天黑前断了气。我的一双儿女都是生孩子上死的，有庆死是别人生孩子，凤霞死在自己生孩子。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天雪下得特别大，凤霞死后躺到了那间小屋里。我去看她，一见到那间屋子就走不进去了，十多年前有庆也是死在这里的。我站在雪里听着二喜在里面一遍遍叫着凤霞，心里疼得蹲在了地上。雪花飘着落下来，我看不清那屋子的门，只听到二喜在里面又哭又喊，我就叫二喜，叫了好几声，二喜才在里面答应一声，他走到门口，对我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我要大的，他们给了我小的。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我们回家吧，这家医院和我们前世有仇，有庆死在这里，凤霞也死在这里。二喜，我们回家吧。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22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2162" y="-26590"/>
            <a:ext cx="11326469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回　家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美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皮特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哈米尔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几年前，我在纽约格林威治村遇到一个姑娘，就是从她那里我第一次听到这个故事。这个故事也许是一个神秘的民间传说，每隔几年重复出现，以这样或那样的形式重新流传。然而我仍然愿意相信它确实在某时某地发生过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三个小伙子和三个姑娘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要到劳德戴尔要塞去。上公共汽车时，他们拎着纸袋，里面装有三明治和葡萄酒，梦想见到金色的沙滩和大海的潮汐。这时，纽约灰暗而寒冷的春天已经在他们身后消失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19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57369" y="261442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二喜听了我的话，把凤霞背在身后，我们三个人往家走。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那时候天黑了。街上全是雪，人都见不到，西北风呼呼吹来，雪花打在我们脸上，像是沙子一样。二喜哭得声音都哑了，走一段他说：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爹，我走不动了。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我让他把凤霞给我，他不肯，又走了几步他蹲了下来，说：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爹，我腰疼得不行了。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是哭的，把腰哭疼了。回到了家里，二喜把凤霞放在床上，自己坐在床沿上盯着凤霞看，二喜的身体都缩成一团了。我不用看他，就是去看他和凤霞在墙上的影子，也让我难受得看不下去。那两个影子又黑又大，一个躺着，一个像是跪着，都是一动不动，只有二喜的眼泪在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22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847" y="38299"/>
            <a:ext cx="11326469" cy="64566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让我看到一颗一颗大黑点在两个人影中间滑着。我就跑到灶间，去烧些水，让二喜喝了暖暖身体，等我烧开了水端过去时，灯熄了，二喜和凤霞睡了。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晚上我在二喜他们灶间坐到天亮，外面的风呼呼地响着，有一阵子下起了雪珠子，打在门窗上沙沙乱响。二喜和凤霞睡在里屋子里一点声音也没有，寒风从门缝冷飕飕地钻进来，吹得我两个膝盖又冷又疼，我心里就跟结了冰似的一阵阵发麻，我的一双儿女就这样都去了。到了那种时候，想哭都没有了眼泪。我想想家珍那时还睁着眼睛等我回去报信，我出来时她一遍一遍嘱咐我，等凤霞一生下来赶紧回去告诉她是男还是女。凤霞一死，让我怎么回去对她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524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57369" y="226422"/>
            <a:ext cx="11326469" cy="60836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庆死时，家珍差点也一起去了。如今凤霞又死在她前面，做娘的心里怎么受得住。第二天，二喜背着凤霞，跟着我回到家里。那时还下着雪，凤霞身上像是盖了棉花似的差不多全白了。一进屋，看到家珍坐在床上，头发乱糟糟的，脑袋靠在墙上，我就知道她心里明白凤霞出事了，我已经连着两天两夜没回家了。我的眼泪唰唰地流了出来，二喜本来已经不哭了，一看到家珍又呜呜地哭起来，他嘴里叫着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娘，娘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家珍的脑袋动了动，离开了墙壁。眼睛一动不动地看着二喜脊背上的凤霞。我帮着二喜把凤霞放到床上，家珍的脑袋就低下去看凤霞，那双眼睛定定的，像是快从眼眶里突出来了。我是怎么也想不到家珍会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524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57369" y="298430"/>
            <a:ext cx="11326469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这么一副样子，她一颗泪水都没掉下来，只是看着凤霞，手在凤霞脸上和头发上摸着。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二喜哭得蹲了下去，脑袋靠在床沿上。我站在一旁看着家珍，心里不知道她接下去会怎么样。那天家珍没有哭也没有喊，只是偶尔地摇了摇头。凤霞身上的雪慢慢融化了以后，整张床上都湿淋淋了。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凤霞和有庆埋在了一起。那时雪停住了，阳光从天上照下来，西北风刮得更凶了，呼呼直响，差不多盖住了树叶的响声。埋了凤霞，我和二喜抱着锄头铲子站在那里，风把我们两个吹得都快站不住了。满地都是雪，在阳光下面白晃晃刺得眼睛疼，只有凤霞的坟上没有雪，看着这湿漉漉的泥土，我和二喜谁也抬不动脚走开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2228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57369" y="800489"/>
            <a:ext cx="1132646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结合文本内容，分析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的形象特点。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9342" y="97494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0" name="矩形 9"/>
          <p:cNvSpPr/>
          <p:nvPr/>
        </p:nvSpPr>
        <p:spPr>
          <a:xfrm>
            <a:off x="441789" y="1629594"/>
            <a:ext cx="11398477" cy="2923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8711" y="1629594"/>
            <a:ext cx="11214326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是一个底层劳动人民的形象：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对亲人充满温情，渴望家庭的温暖与幸福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遭受生活的重大打击但能服从命运、接受命运，继续活着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对未来人生和命运感到迷茫。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407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/>
      <p:bldP spid="1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75836" y="800489"/>
            <a:ext cx="1132646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请赏析文中画线句子的表达效果。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8460" y="97494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矩形 10"/>
          <p:cNvSpPr/>
          <p:nvPr/>
        </p:nvSpPr>
        <p:spPr>
          <a:xfrm>
            <a:off x="441789" y="1681942"/>
            <a:ext cx="11398477" cy="3447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8711" y="1629594"/>
            <a:ext cx="11214326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画线句子是对家珍神态和动作的细节描写，细腻传神，极富表现力。文中描写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眼睛一动不动地看着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定定的，像是快从眼眶里突出来了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一颗泪水都没掉下来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，表现出失去女儿后家珍的极度悲痛，有力透纸背的效果。而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看着凤霞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手在凤霞脸上和头发上摸着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则淋漓尽致地表现了母亲对女儿的细腻而温柔的爱。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277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9" grpId="0"/>
      <p:bldP spid="1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E:\图\7490354_111646290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"/>
          <a:stretch/>
        </p:blipFill>
        <p:spPr bwMode="auto">
          <a:xfrm>
            <a:off x="-6387" y="0"/>
            <a:ext cx="12196800" cy="687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79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442059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公共汽车驶过新泽西州时，他们开始注意到文戈。文戈坐在他们前面，衣着简朴，但不很合身。他坐在那里，从来没有动一下，满是灰尘的脸上看不出他的实际年龄。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他一直咬着嘴唇，表情冷漠，一语不发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深夜，汽车抵达华盛顿郊外，在霍华德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约翰逊饭店停下。大家都下了车，只有文戈坐在座位上像生了根似的一动也不动。几个小伙子感到奇怪，试图猜想他的身世：也许他是一个船长，也许是抛下妻子、离家出走的人，也许是一个回家的老兵。他们回到车上时，一个姑娘坐在他身边，作了自我介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013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454" y="70805"/>
            <a:ext cx="11214326" cy="64553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我们要到佛罗里达去，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她欣喜地说，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听说那儿很美。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是的。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他平静地说，仿佛他想起了曾极力忘掉的事情。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想喝点葡萄酒吗？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她问。他微微一笑，对着酒瓶喝了一大口。他向她道了谢，又陷入了沉默。过了一会儿，她回到伙伴中间，文戈则打着盹睡着了。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次日早晨，他们一觉醒来发现汽车已停在另一家霍华德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约翰逊饭店门外。这次文戈进了饭店，那个姑娘坚持要文戈与他们坐在一起。他看起来很害羞，要了一杯不加牛奶的清咖啡。他听着年轻人闲聊海滩露宿的情景，紧张不安地抽着烟。回到车上后，那个姑娘又与文戈坐在了一起。过了一会儿，他讲述了自己辛酸的经历。他在纽约监狱里关了四年，现在回家去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693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454" y="370051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你结婚了吗？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我不知道。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你不知道？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她问。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是这样，我在坐牢时曾给妻子写过信，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他说，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我告诉她，我要离开很长时间，如果她受不了，如果孩子们总是问这问那，如果她太伤心，那么她可以把我忘掉。我能理解。再找一个丈夫。我说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她是一个极好的女人，确实了不起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把我忘掉吧。我告诉她不必给我写信。果真如此，三年半里她没有给我写过一封信。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你现在回家，对家里的情况什么都不知道？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76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41433" y="45418"/>
            <a:ext cx="11326469" cy="64553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是的，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他羞怯地说，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过，上一周，当我确信假释就要批准时，我又给她写了信。我们过去住在布伦斯威克镇，就在杰克逊维海港前边。镇口有一棵高大的橡树，你一进镇就能望见。我告诉她，如果她没有改嫁，愿意等我回家，那就在橡树上系一条黄手帕。我看见黄手帕就会下车回家。如果她不想要我，就忘掉这件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不系手帕，这样我就继续坐在车上走过去。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哇，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那个姑娘叫起来，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哇！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她告诉了其余的人，很快大家都知道了。他们都关注着布伦斯威克镇的到来，并相互传看着文戈拿出来的几张照片，照片上是他妻子和三个孩子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妻子透露出一种纯朴之美，孩子们尚未发育成熟。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可以看得出来，照片不知被文戈抚摩多少次了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1519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308621"/>
            <a:ext cx="11214326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现在他们离布伦斯威克镇还有二十英里，几个年轻人都坐在右边靠窗的座位上，等待着那棵大橡树的出现。文戈停止张望，脸上的肌肉绷得紧紧的，好像他在给自己鼓劲，决心战胜另一次失望。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这时离布伦斯威克镇只有十英里，五英里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突然，所有年轻人都从座位上站了起来，他们叫呀，喊呀，高兴得手舞足蹈。但只有文戈除外。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文戈坐在那儿呆呆望着。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树上挂满了黄手帕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二十条，三十条，也许有几百条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；这棵树，真像一面欢迎的旗帜，在迎风招展。正当年轻人高声欢呼的时候，这位囚犯默默起身下车，回家去了。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680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8233" y="343960"/>
            <a:ext cx="1121432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除主人公文戈外，文中还写了三个小伙子和三个姑娘。本文写这几个年轻人有怎样的意图？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9460" y="121728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9" name="矩形 18"/>
          <p:cNvSpPr/>
          <p:nvPr/>
        </p:nvSpPr>
        <p:spPr>
          <a:xfrm>
            <a:off x="537947" y="1788539"/>
            <a:ext cx="11173883" cy="2865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066" y="1769772"/>
            <a:ext cx="10993359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以他们为线索人物，利用他们来制造情境，推动情节发展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他们热情、单纯、活泼，他们对文戈非但不歧视，还关心他的命运，为他重归家庭而高兴，他们也是本故事感动人心的一个要素。写他们，丰富了内涵，增添了美好氛围。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307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8233" y="458699"/>
            <a:ext cx="11214326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美国小说家海明威曾作过这样的比喻：文学作品犹如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漂浮在海上的冰山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，作品中的文字，仅是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冰山露出水面的部分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。也就是说，文学作品的文字，应含有丰富的言外之意，能让读者去想象、体悟、补充。请分别指出文中三处画线文字有怎样的言外之意。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他一直咬着嘴唇，表情冷漠，一语不发。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2121" y="323514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9" name="矩形 18"/>
          <p:cNvSpPr/>
          <p:nvPr/>
        </p:nvSpPr>
        <p:spPr>
          <a:xfrm>
            <a:off x="498216" y="3847970"/>
            <a:ext cx="11285622" cy="2246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066" y="3886596"/>
            <a:ext cx="10993359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文戈越是自我控制，越是显露此时他心情的激动和复杂：想到很快能与日思夜念的妻儿团聚，他激动；想到妻子是否改嫁、家人是否接纳他还未可知，他忐忑；想到自己长期未能照顾家庭，他愧疚。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315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153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991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830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47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</p:bld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6076</TotalTime>
  <Words>3578</Words>
  <Application>Microsoft Office PowerPoint</Application>
  <PresentationFormat>自定义</PresentationFormat>
  <Paragraphs>238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3597</cp:revision>
  <dcterms:created xsi:type="dcterms:W3CDTF">2014-11-27T01:03:00Z</dcterms:created>
  <dcterms:modified xsi:type="dcterms:W3CDTF">2017-03-28T08:35:15Z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