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1572" r:id="rId2"/>
    <p:sldId id="1571" r:id="rId3"/>
    <p:sldId id="1492" r:id="rId4"/>
    <p:sldId id="1494" r:id="rId5"/>
    <p:sldId id="1495" r:id="rId6"/>
    <p:sldId id="1496" r:id="rId7"/>
    <p:sldId id="1498" r:id="rId8"/>
    <p:sldId id="1499" r:id="rId9"/>
    <p:sldId id="1501" r:id="rId10"/>
    <p:sldId id="1502" r:id="rId11"/>
    <p:sldId id="1573" r:id="rId12"/>
    <p:sldId id="1574" r:id="rId13"/>
    <p:sldId id="1575" r:id="rId14"/>
    <p:sldId id="1576" r:id="rId15"/>
    <p:sldId id="1577" r:id="rId16"/>
    <p:sldId id="1580" r:id="rId17"/>
    <p:sldId id="1578" r:id="rId18"/>
    <p:sldId id="1579" r:id="rId19"/>
    <p:sldId id="1581" r:id="rId20"/>
  </p:sldIdLst>
  <p:sldSz cx="12190413" cy="6859588"/>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9BBD59"/>
    <a:srgbClr val="B4C7E7"/>
    <a:srgbClr val="7BC14A"/>
    <a:srgbClr val="FFD966"/>
    <a:srgbClr val="F3EFE5"/>
    <a:srgbClr val="00CCFF"/>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6" autoAdjust="0"/>
    <p:restoredTop sz="96970" autoAdjust="0"/>
  </p:normalViewPr>
  <p:slideViewPr>
    <p:cSldViewPr>
      <p:cViewPr>
        <p:scale>
          <a:sx n="75" d="100"/>
          <a:sy n="75" d="100"/>
        </p:scale>
        <p:origin x="-1698" y="-774"/>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96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2017/3/28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3811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2017/3/28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2725096833"/>
      </p:ext>
    </p:extLst>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6_标题幻灯片">
    <p:bg>
      <p:bgPr>
        <a:solidFill>
          <a:srgbClr val="F3EFE5"/>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EFE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2" r:id="rId2"/>
  </p:sldLayoutIdLst>
  <p:timing>
    <p:tnLst>
      <p:par>
        <p:cTn id="1" dur="indefinite" restart="never" nodeType="tmRoot"/>
      </p:par>
    </p:tnLst>
  </p:timing>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14.xml"/><Relationship Id="rId3" Type="http://schemas.openxmlformats.org/officeDocument/2006/relationships/slide" Target="slide3.xml"/><Relationship Id="rId7" Type="http://schemas.openxmlformats.org/officeDocument/2006/relationships/slide" Target="slide7.xml"/><Relationship Id="rId12" Type="http://schemas.openxmlformats.org/officeDocument/2006/relationships/slide" Target="slide18.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slide" Target="slide17.xml"/><Relationship Id="rId5" Type="http://schemas.openxmlformats.org/officeDocument/2006/relationships/slide" Target="slide10.xml"/><Relationship Id="rId15" Type="http://schemas.openxmlformats.org/officeDocument/2006/relationships/slide" Target="slide9.xml"/><Relationship Id="rId10" Type="http://schemas.openxmlformats.org/officeDocument/2006/relationships/slide" Target="slide13.xml"/><Relationship Id="rId4" Type="http://schemas.openxmlformats.org/officeDocument/2006/relationships/slide" Target="slide4.xml"/><Relationship Id="rId9" Type="http://schemas.openxmlformats.org/officeDocument/2006/relationships/slide" Target="slide12.xml"/><Relationship Id="rId14" Type="http://schemas.openxmlformats.org/officeDocument/2006/relationships/slide" Target="slide15.xml"/></Relationships>
</file>

<file path=ppt/slides/_rels/slide11.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14.xml"/><Relationship Id="rId3" Type="http://schemas.openxmlformats.org/officeDocument/2006/relationships/slide" Target="slide3.xml"/><Relationship Id="rId7" Type="http://schemas.openxmlformats.org/officeDocument/2006/relationships/slide" Target="slide7.xml"/><Relationship Id="rId12" Type="http://schemas.openxmlformats.org/officeDocument/2006/relationships/slide" Target="slide18.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slide" Target="slide17.xml"/><Relationship Id="rId5" Type="http://schemas.openxmlformats.org/officeDocument/2006/relationships/slide" Target="slide10.xml"/><Relationship Id="rId15" Type="http://schemas.openxmlformats.org/officeDocument/2006/relationships/slide" Target="slide9.xml"/><Relationship Id="rId10" Type="http://schemas.openxmlformats.org/officeDocument/2006/relationships/slide" Target="slide13.xml"/><Relationship Id="rId4" Type="http://schemas.openxmlformats.org/officeDocument/2006/relationships/slide" Target="slide4.xml"/><Relationship Id="rId9" Type="http://schemas.openxmlformats.org/officeDocument/2006/relationships/slide" Target="slide12.xml"/><Relationship Id="rId14" Type="http://schemas.openxmlformats.org/officeDocument/2006/relationships/slide" Target="slide15.xml"/></Relationships>
</file>

<file path=ppt/slides/_rels/slide12.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14.xml"/><Relationship Id="rId3" Type="http://schemas.openxmlformats.org/officeDocument/2006/relationships/slide" Target="slide3.xml"/><Relationship Id="rId7" Type="http://schemas.openxmlformats.org/officeDocument/2006/relationships/slide" Target="slide7.xml"/><Relationship Id="rId12" Type="http://schemas.openxmlformats.org/officeDocument/2006/relationships/slide" Target="slide18.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slide" Target="slide17.xml"/><Relationship Id="rId5" Type="http://schemas.openxmlformats.org/officeDocument/2006/relationships/slide" Target="slide10.xml"/><Relationship Id="rId15" Type="http://schemas.openxmlformats.org/officeDocument/2006/relationships/slide" Target="slide9.xml"/><Relationship Id="rId10" Type="http://schemas.openxmlformats.org/officeDocument/2006/relationships/slide" Target="slide13.xml"/><Relationship Id="rId4" Type="http://schemas.openxmlformats.org/officeDocument/2006/relationships/slide" Target="slide4.xml"/><Relationship Id="rId9" Type="http://schemas.openxmlformats.org/officeDocument/2006/relationships/slide" Target="slide12.xml"/><Relationship Id="rId14" Type="http://schemas.openxmlformats.org/officeDocument/2006/relationships/slide" Target="slide15.xml"/></Relationships>
</file>

<file path=ppt/slides/_rels/slide13.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14.xml"/><Relationship Id="rId3" Type="http://schemas.openxmlformats.org/officeDocument/2006/relationships/slide" Target="slide3.xml"/><Relationship Id="rId7" Type="http://schemas.openxmlformats.org/officeDocument/2006/relationships/slide" Target="slide7.xml"/><Relationship Id="rId12" Type="http://schemas.openxmlformats.org/officeDocument/2006/relationships/slide" Target="slide18.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slide" Target="slide17.xml"/><Relationship Id="rId5" Type="http://schemas.openxmlformats.org/officeDocument/2006/relationships/slide" Target="slide10.xml"/><Relationship Id="rId15" Type="http://schemas.openxmlformats.org/officeDocument/2006/relationships/slide" Target="slide9.xml"/><Relationship Id="rId10" Type="http://schemas.openxmlformats.org/officeDocument/2006/relationships/slide" Target="slide13.xml"/><Relationship Id="rId4" Type="http://schemas.openxmlformats.org/officeDocument/2006/relationships/slide" Target="slide4.xml"/><Relationship Id="rId9" Type="http://schemas.openxmlformats.org/officeDocument/2006/relationships/slide" Target="slide12.xml"/><Relationship Id="rId14" Type="http://schemas.openxmlformats.org/officeDocument/2006/relationships/slide" Target="slide15.xml"/></Relationships>
</file>

<file path=ppt/slides/_rels/slide14.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14.xml"/><Relationship Id="rId3" Type="http://schemas.openxmlformats.org/officeDocument/2006/relationships/slide" Target="slide3.xml"/><Relationship Id="rId7" Type="http://schemas.openxmlformats.org/officeDocument/2006/relationships/slide" Target="slide7.xml"/><Relationship Id="rId12" Type="http://schemas.openxmlformats.org/officeDocument/2006/relationships/slide" Target="slide18.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slide" Target="slide17.xml"/><Relationship Id="rId5" Type="http://schemas.openxmlformats.org/officeDocument/2006/relationships/slide" Target="slide10.xml"/><Relationship Id="rId15" Type="http://schemas.openxmlformats.org/officeDocument/2006/relationships/slide" Target="slide9.xml"/><Relationship Id="rId10" Type="http://schemas.openxmlformats.org/officeDocument/2006/relationships/slide" Target="slide13.xml"/><Relationship Id="rId4" Type="http://schemas.openxmlformats.org/officeDocument/2006/relationships/slide" Target="slide4.xml"/><Relationship Id="rId9" Type="http://schemas.openxmlformats.org/officeDocument/2006/relationships/slide" Target="slide12.xml"/><Relationship Id="rId14" Type="http://schemas.openxmlformats.org/officeDocument/2006/relationships/slide" Target="slide15.xml"/></Relationships>
</file>

<file path=ppt/slides/_rels/slide15.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18.xml"/><Relationship Id="rId3" Type="http://schemas.openxmlformats.org/officeDocument/2006/relationships/slide" Target="slide2.xml"/><Relationship Id="rId7" Type="http://schemas.openxmlformats.org/officeDocument/2006/relationships/slide" Target="slide6.xml"/><Relationship Id="rId12" Type="http://schemas.openxmlformats.org/officeDocument/2006/relationships/slide" Target="slide17.xml"/><Relationship Id="rId2" Type="http://schemas.openxmlformats.org/officeDocument/2006/relationships/slide" Target="slide16.xml"/><Relationship Id="rId16"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slide" Target="slide10.xml"/><Relationship Id="rId11" Type="http://schemas.openxmlformats.org/officeDocument/2006/relationships/slide" Target="slide13.xml"/><Relationship Id="rId5" Type="http://schemas.openxmlformats.org/officeDocument/2006/relationships/slide" Target="slide4.xml"/><Relationship Id="rId15" Type="http://schemas.openxmlformats.org/officeDocument/2006/relationships/slide" Target="slide15.xml"/><Relationship Id="rId10" Type="http://schemas.openxmlformats.org/officeDocument/2006/relationships/slide" Target="slide12.xml"/><Relationship Id="rId4" Type="http://schemas.openxmlformats.org/officeDocument/2006/relationships/slide" Target="slide3.xml"/><Relationship Id="rId9" Type="http://schemas.openxmlformats.org/officeDocument/2006/relationships/slide" Target="slide11.xml"/><Relationship Id="rId14" Type="http://schemas.openxmlformats.org/officeDocument/2006/relationships/slide" Target="slide14.xml"/></Relationships>
</file>

<file path=ppt/slides/_rels/slide16.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14.xml"/><Relationship Id="rId3" Type="http://schemas.openxmlformats.org/officeDocument/2006/relationships/slide" Target="slide3.xml"/><Relationship Id="rId7" Type="http://schemas.openxmlformats.org/officeDocument/2006/relationships/slide" Target="slide7.xml"/><Relationship Id="rId12" Type="http://schemas.openxmlformats.org/officeDocument/2006/relationships/slide" Target="slide18.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slide" Target="slide17.xml"/><Relationship Id="rId5" Type="http://schemas.openxmlformats.org/officeDocument/2006/relationships/slide" Target="slide10.xml"/><Relationship Id="rId15" Type="http://schemas.openxmlformats.org/officeDocument/2006/relationships/slide" Target="slide9.xml"/><Relationship Id="rId10" Type="http://schemas.openxmlformats.org/officeDocument/2006/relationships/slide" Target="slide13.xml"/><Relationship Id="rId4" Type="http://schemas.openxmlformats.org/officeDocument/2006/relationships/slide" Target="slide4.xml"/><Relationship Id="rId9" Type="http://schemas.openxmlformats.org/officeDocument/2006/relationships/slide" Target="slide12.xml"/><Relationship Id="rId14" Type="http://schemas.openxmlformats.org/officeDocument/2006/relationships/slide" Target="slide15.xml"/></Relationships>
</file>

<file path=ppt/slides/_rels/slide17.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14.xml"/><Relationship Id="rId3" Type="http://schemas.openxmlformats.org/officeDocument/2006/relationships/slide" Target="slide3.xml"/><Relationship Id="rId7" Type="http://schemas.openxmlformats.org/officeDocument/2006/relationships/slide" Target="slide7.xml"/><Relationship Id="rId12" Type="http://schemas.openxmlformats.org/officeDocument/2006/relationships/slide" Target="slide18.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slide" Target="slide17.xml"/><Relationship Id="rId5" Type="http://schemas.openxmlformats.org/officeDocument/2006/relationships/slide" Target="slide10.xml"/><Relationship Id="rId15" Type="http://schemas.openxmlformats.org/officeDocument/2006/relationships/slide" Target="slide9.xml"/><Relationship Id="rId10" Type="http://schemas.openxmlformats.org/officeDocument/2006/relationships/slide" Target="slide13.xml"/><Relationship Id="rId4" Type="http://schemas.openxmlformats.org/officeDocument/2006/relationships/slide" Target="slide4.xml"/><Relationship Id="rId9" Type="http://schemas.openxmlformats.org/officeDocument/2006/relationships/slide" Target="slide12.xml"/><Relationship Id="rId14" Type="http://schemas.openxmlformats.org/officeDocument/2006/relationships/slide" Target="slide15.xml"/></Relationships>
</file>

<file path=ppt/slides/_rels/slide18.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18.xml"/><Relationship Id="rId3" Type="http://schemas.openxmlformats.org/officeDocument/2006/relationships/slide" Target="slide3.xml"/><Relationship Id="rId7" Type="http://schemas.openxmlformats.org/officeDocument/2006/relationships/slide" Target="slide6.xml"/><Relationship Id="rId12"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0.xml"/><Relationship Id="rId11" Type="http://schemas.openxmlformats.org/officeDocument/2006/relationships/slide" Target="slide13.xml"/><Relationship Id="rId5" Type="http://schemas.openxmlformats.org/officeDocument/2006/relationships/slide" Target="slide9.xml"/><Relationship Id="rId15" Type="http://schemas.openxmlformats.org/officeDocument/2006/relationships/slide" Target="slide15.xml"/><Relationship Id="rId10" Type="http://schemas.openxmlformats.org/officeDocument/2006/relationships/slide" Target="slide12.xml"/><Relationship Id="rId4" Type="http://schemas.openxmlformats.org/officeDocument/2006/relationships/slide" Target="slide4.xml"/><Relationship Id="rId9" Type="http://schemas.openxmlformats.org/officeDocument/2006/relationships/slide" Target="slide11.xml"/><Relationship Id="rId14" Type="http://schemas.openxmlformats.org/officeDocument/2006/relationships/slide" Target="slide14.xml"/></Relationships>
</file>

<file path=ppt/slides/_rels/slide19.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14.xml"/><Relationship Id="rId3" Type="http://schemas.openxmlformats.org/officeDocument/2006/relationships/slide" Target="slide3.xml"/><Relationship Id="rId7" Type="http://schemas.openxmlformats.org/officeDocument/2006/relationships/slide" Target="slide7.xml"/><Relationship Id="rId12" Type="http://schemas.openxmlformats.org/officeDocument/2006/relationships/slide" Target="slide18.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slide" Target="slide17.xml"/><Relationship Id="rId5" Type="http://schemas.openxmlformats.org/officeDocument/2006/relationships/slide" Target="slide10.xml"/><Relationship Id="rId15" Type="http://schemas.openxmlformats.org/officeDocument/2006/relationships/slide" Target="slide9.xml"/><Relationship Id="rId10" Type="http://schemas.openxmlformats.org/officeDocument/2006/relationships/slide" Target="slide13.xml"/><Relationship Id="rId4" Type="http://schemas.openxmlformats.org/officeDocument/2006/relationships/slide" Target="slide4.xml"/><Relationship Id="rId9" Type="http://schemas.openxmlformats.org/officeDocument/2006/relationships/slide" Target="slide12.xml"/><Relationship Id="rId14" Type="http://schemas.openxmlformats.org/officeDocument/2006/relationships/slide" Target="slide15.xml"/></Relationships>
</file>

<file path=ppt/slides/_rels/slide3.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14.xml"/><Relationship Id="rId3" Type="http://schemas.openxmlformats.org/officeDocument/2006/relationships/slide" Target="slide3.xml"/><Relationship Id="rId7" Type="http://schemas.openxmlformats.org/officeDocument/2006/relationships/slide" Target="slide7.xml"/><Relationship Id="rId12" Type="http://schemas.openxmlformats.org/officeDocument/2006/relationships/slide" Target="slide18.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slide" Target="slide17.xml"/><Relationship Id="rId5" Type="http://schemas.openxmlformats.org/officeDocument/2006/relationships/slide" Target="slide10.xml"/><Relationship Id="rId15" Type="http://schemas.openxmlformats.org/officeDocument/2006/relationships/slide" Target="slide9.xml"/><Relationship Id="rId10" Type="http://schemas.openxmlformats.org/officeDocument/2006/relationships/slide" Target="slide13.xml"/><Relationship Id="rId4" Type="http://schemas.openxmlformats.org/officeDocument/2006/relationships/slide" Target="slide4.xml"/><Relationship Id="rId9" Type="http://schemas.openxmlformats.org/officeDocument/2006/relationships/slide" Target="slide12.xml"/><Relationship Id="rId14" Type="http://schemas.openxmlformats.org/officeDocument/2006/relationships/slide" Target="slide15.xml"/></Relationships>
</file>

<file path=ppt/slides/_rels/slide4.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14.xml"/><Relationship Id="rId3" Type="http://schemas.openxmlformats.org/officeDocument/2006/relationships/slide" Target="slide3.xml"/><Relationship Id="rId7" Type="http://schemas.openxmlformats.org/officeDocument/2006/relationships/slide" Target="slide7.xml"/><Relationship Id="rId12" Type="http://schemas.openxmlformats.org/officeDocument/2006/relationships/slide" Target="slide18.xml"/><Relationship Id="rId2" Type="http://schemas.openxmlformats.org/officeDocument/2006/relationships/slide" Target="slide2.xml"/><Relationship Id="rId16"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slide" Target="slide17.xml"/><Relationship Id="rId5" Type="http://schemas.openxmlformats.org/officeDocument/2006/relationships/slide" Target="slide10.xml"/><Relationship Id="rId15" Type="http://schemas.openxmlformats.org/officeDocument/2006/relationships/slide" Target="slide5.xml"/><Relationship Id="rId10" Type="http://schemas.openxmlformats.org/officeDocument/2006/relationships/slide" Target="slide13.xml"/><Relationship Id="rId4" Type="http://schemas.openxmlformats.org/officeDocument/2006/relationships/slide" Target="slide4.xml"/><Relationship Id="rId9" Type="http://schemas.openxmlformats.org/officeDocument/2006/relationships/slide" Target="slide12.xml"/><Relationship Id="rId14" Type="http://schemas.openxmlformats.org/officeDocument/2006/relationships/slide" Target="slide15.xml"/></Relationships>
</file>

<file path=ppt/slides/_rels/slide5.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14.xml"/><Relationship Id="rId3" Type="http://schemas.openxmlformats.org/officeDocument/2006/relationships/slide" Target="slide3.xml"/><Relationship Id="rId7" Type="http://schemas.openxmlformats.org/officeDocument/2006/relationships/slide" Target="slide7.xml"/><Relationship Id="rId12" Type="http://schemas.openxmlformats.org/officeDocument/2006/relationships/slide" Target="slide18.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slide" Target="slide17.xml"/><Relationship Id="rId5" Type="http://schemas.openxmlformats.org/officeDocument/2006/relationships/slide" Target="slide10.xml"/><Relationship Id="rId15" Type="http://schemas.openxmlformats.org/officeDocument/2006/relationships/slide" Target="slide9.xml"/><Relationship Id="rId10" Type="http://schemas.openxmlformats.org/officeDocument/2006/relationships/slide" Target="slide13.xml"/><Relationship Id="rId4" Type="http://schemas.openxmlformats.org/officeDocument/2006/relationships/slide" Target="slide4.xml"/><Relationship Id="rId9" Type="http://schemas.openxmlformats.org/officeDocument/2006/relationships/slide" Target="slide12.xml"/><Relationship Id="rId14" Type="http://schemas.openxmlformats.org/officeDocument/2006/relationships/slide" Target="slide15.xml"/></Relationships>
</file>

<file path=ppt/slides/_rels/slide6.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14.xml"/><Relationship Id="rId3" Type="http://schemas.openxmlformats.org/officeDocument/2006/relationships/slide" Target="slide3.xml"/><Relationship Id="rId7" Type="http://schemas.openxmlformats.org/officeDocument/2006/relationships/slide" Target="slide7.xml"/><Relationship Id="rId12" Type="http://schemas.openxmlformats.org/officeDocument/2006/relationships/slide" Target="slide18.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slide" Target="slide17.xml"/><Relationship Id="rId5" Type="http://schemas.openxmlformats.org/officeDocument/2006/relationships/slide" Target="slide10.xml"/><Relationship Id="rId15" Type="http://schemas.openxmlformats.org/officeDocument/2006/relationships/slide" Target="slide9.xml"/><Relationship Id="rId10" Type="http://schemas.openxmlformats.org/officeDocument/2006/relationships/slide" Target="slide13.xml"/><Relationship Id="rId4" Type="http://schemas.openxmlformats.org/officeDocument/2006/relationships/slide" Target="slide4.xml"/><Relationship Id="rId9" Type="http://schemas.openxmlformats.org/officeDocument/2006/relationships/slide" Target="slide12.xml"/><Relationship Id="rId14" Type="http://schemas.openxmlformats.org/officeDocument/2006/relationships/slide" Target="slide15.xml"/></Relationships>
</file>

<file path=ppt/slides/_rels/slide7.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14.xml"/><Relationship Id="rId3" Type="http://schemas.openxmlformats.org/officeDocument/2006/relationships/slide" Target="slide3.xml"/><Relationship Id="rId7" Type="http://schemas.openxmlformats.org/officeDocument/2006/relationships/slide" Target="slide7.xml"/><Relationship Id="rId12" Type="http://schemas.openxmlformats.org/officeDocument/2006/relationships/slide" Target="slide18.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slide" Target="slide17.xml"/><Relationship Id="rId5" Type="http://schemas.openxmlformats.org/officeDocument/2006/relationships/slide" Target="slide10.xml"/><Relationship Id="rId15" Type="http://schemas.openxmlformats.org/officeDocument/2006/relationships/slide" Target="slide9.xml"/><Relationship Id="rId10" Type="http://schemas.openxmlformats.org/officeDocument/2006/relationships/slide" Target="slide13.xml"/><Relationship Id="rId4" Type="http://schemas.openxmlformats.org/officeDocument/2006/relationships/slide" Target="slide4.xml"/><Relationship Id="rId9" Type="http://schemas.openxmlformats.org/officeDocument/2006/relationships/slide" Target="slide12.xml"/><Relationship Id="rId14" Type="http://schemas.openxmlformats.org/officeDocument/2006/relationships/slide" Target="slide15.xml"/></Relationships>
</file>

<file path=ppt/slides/_rels/slide8.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14.xml"/><Relationship Id="rId3" Type="http://schemas.openxmlformats.org/officeDocument/2006/relationships/slide" Target="slide3.xml"/><Relationship Id="rId7" Type="http://schemas.openxmlformats.org/officeDocument/2006/relationships/slide" Target="slide7.xml"/><Relationship Id="rId12" Type="http://schemas.openxmlformats.org/officeDocument/2006/relationships/slide" Target="slide18.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slide" Target="slide17.xml"/><Relationship Id="rId5" Type="http://schemas.openxmlformats.org/officeDocument/2006/relationships/slide" Target="slide10.xml"/><Relationship Id="rId15" Type="http://schemas.openxmlformats.org/officeDocument/2006/relationships/slide" Target="slide9.xml"/><Relationship Id="rId10" Type="http://schemas.openxmlformats.org/officeDocument/2006/relationships/slide" Target="slide13.xml"/><Relationship Id="rId4" Type="http://schemas.openxmlformats.org/officeDocument/2006/relationships/slide" Target="slide4.xml"/><Relationship Id="rId9" Type="http://schemas.openxmlformats.org/officeDocument/2006/relationships/slide" Target="slide12.xml"/><Relationship Id="rId14" Type="http://schemas.openxmlformats.org/officeDocument/2006/relationships/slide" Target="slide15.xml"/></Relationships>
</file>

<file path=ppt/slides/_rels/slide9.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14.xml"/><Relationship Id="rId3" Type="http://schemas.openxmlformats.org/officeDocument/2006/relationships/slide" Target="slide3.xml"/><Relationship Id="rId7" Type="http://schemas.openxmlformats.org/officeDocument/2006/relationships/slide" Target="slide7.xml"/><Relationship Id="rId12" Type="http://schemas.openxmlformats.org/officeDocument/2006/relationships/slide" Target="slide18.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slide" Target="slide17.xml"/><Relationship Id="rId5" Type="http://schemas.openxmlformats.org/officeDocument/2006/relationships/slide" Target="slide10.xml"/><Relationship Id="rId15" Type="http://schemas.openxmlformats.org/officeDocument/2006/relationships/slide" Target="slide9.xml"/><Relationship Id="rId10" Type="http://schemas.openxmlformats.org/officeDocument/2006/relationships/slide" Target="slide13.xml"/><Relationship Id="rId4" Type="http://schemas.openxmlformats.org/officeDocument/2006/relationships/slide" Target="slide4.xml"/><Relationship Id="rId9" Type="http://schemas.openxmlformats.org/officeDocument/2006/relationships/slide" Target="slide12.xml"/><Relationship Id="rId14" Type="http://schemas.openxmlformats.org/officeDocument/2006/relationships/slide" Target="slide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C:\Users\Administrator\Desktop\新建文件夹1.19\16.jpg"/>
          <p:cNvPicPr>
            <a:picLocks noChangeArrowheads="1"/>
          </p:cNvPicPr>
          <p:nvPr/>
        </p:nvPicPr>
        <p:blipFill rotWithShape="1">
          <a:blip r:embed="rId2">
            <a:extLst>
              <a:ext uri="{28A0092B-C50C-407E-A947-70E740481C1C}">
                <a14:useLocalDpi xmlns:a14="http://schemas.microsoft.com/office/drawing/2010/main" val="0"/>
              </a:ext>
            </a:extLst>
          </a:blip>
          <a:srcRect l="430"/>
          <a:stretch/>
        </p:blipFill>
        <p:spPr bwMode="auto">
          <a:xfrm>
            <a:off x="406" y="794"/>
            <a:ext cx="121896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组合 17"/>
          <p:cNvGrpSpPr/>
          <p:nvPr/>
        </p:nvGrpSpPr>
        <p:grpSpPr>
          <a:xfrm>
            <a:off x="8343" y="3707638"/>
            <a:ext cx="12192000" cy="1375395"/>
            <a:chOff x="-1524000" y="2705990"/>
            <a:chExt cx="12192000" cy="1375395"/>
          </a:xfrm>
        </p:grpSpPr>
        <p:cxnSp>
          <p:nvCxnSpPr>
            <p:cNvPr id="21" name="直接连接符 20"/>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524000" y="2705990"/>
              <a:ext cx="12192000" cy="1375395"/>
              <a:chOff x="-1524000" y="2705990"/>
              <a:chExt cx="12192000" cy="1375395"/>
            </a:xfrm>
          </p:grpSpPr>
          <p:sp>
            <p:nvSpPr>
              <p:cNvPr id="23" name="矩形 22"/>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6" name="图片 25"/>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85346" y="3627150"/>
            <a:ext cx="1440612" cy="1536473"/>
          </a:xfrm>
          <a:prstGeom prst="rect">
            <a:avLst/>
          </a:prstGeom>
        </p:spPr>
      </p:pic>
      <p:pic>
        <p:nvPicPr>
          <p:cNvPr id="27" name="图片 26"/>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505548" y="3635658"/>
            <a:ext cx="1383104" cy="1438721"/>
          </a:xfrm>
          <a:prstGeom prst="rect">
            <a:avLst/>
          </a:prstGeom>
        </p:spPr>
      </p:pic>
      <p:sp>
        <p:nvSpPr>
          <p:cNvPr id="13" name="副标题 3"/>
          <p:cNvSpPr txBox="1">
            <a:spLocks/>
          </p:cNvSpPr>
          <p:nvPr/>
        </p:nvSpPr>
        <p:spPr>
          <a:xfrm>
            <a:off x="91977" y="3763463"/>
            <a:ext cx="1361645" cy="1176771"/>
          </a:xfrm>
          <a:prstGeom prst="rect">
            <a:avLst/>
          </a:prstGeom>
        </p:spPr>
        <p:txBody>
          <a:bodyPr anchor="ctr">
            <a:noAutofit/>
          </a:bodyPr>
          <a:lst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buNone/>
            </a:pPr>
            <a:r>
              <a:rPr lang="zh-CN" altLang="en-US" sz="2200" spc="100" dirty="0" smtClean="0">
                <a:solidFill>
                  <a:schemeClr val="tx1">
                    <a:lumMod val="75000"/>
                    <a:lumOff val="25000"/>
                  </a:schemeClr>
                </a:solidFill>
              </a:rPr>
              <a:t>论述类文</a:t>
            </a:r>
            <a:r>
              <a:rPr lang="zh-CN" altLang="en-US" sz="2200" spc="100" dirty="0">
                <a:solidFill>
                  <a:schemeClr val="tx1">
                    <a:lumMod val="75000"/>
                    <a:lumOff val="25000"/>
                  </a:schemeClr>
                </a:solidFill>
              </a:rPr>
              <a:t>本</a:t>
            </a:r>
            <a:r>
              <a:rPr lang="zh-CN" altLang="en-US" sz="2200" spc="100" dirty="0" smtClean="0">
                <a:solidFill>
                  <a:schemeClr val="tx1">
                    <a:lumMod val="75000"/>
                    <a:lumOff val="25000"/>
                  </a:schemeClr>
                </a:solidFill>
              </a:rPr>
              <a:t>阅读</a:t>
            </a:r>
            <a:endParaRPr lang="zh-CN" altLang="en-US" sz="2200" spc="100" dirty="0">
              <a:solidFill>
                <a:schemeClr val="tx1">
                  <a:lumMod val="75000"/>
                  <a:lumOff val="25000"/>
                </a:schemeClr>
              </a:solidFill>
            </a:endParaRPr>
          </a:p>
        </p:txBody>
      </p:sp>
      <p:sp>
        <p:nvSpPr>
          <p:cNvPr id="14" name="标题 2"/>
          <p:cNvSpPr txBox="1">
            <a:spLocks/>
          </p:cNvSpPr>
          <p:nvPr/>
        </p:nvSpPr>
        <p:spPr>
          <a:xfrm>
            <a:off x="3142879" y="4001702"/>
            <a:ext cx="8856983" cy="1084276"/>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r>
              <a:rPr lang="zh-CN" altLang="en-US" sz="3600" b="1" kern="100" dirty="0">
                <a:solidFill>
                  <a:schemeClr val="tx1">
                    <a:lumMod val="85000"/>
                    <a:lumOff val="15000"/>
                  </a:schemeClr>
                </a:solidFill>
                <a:latin typeface="Times New Roman"/>
                <a:ea typeface="微软雅黑" pitchFamily="34" charset="-122"/>
                <a:cs typeface="Times New Roman"/>
              </a:rPr>
              <a:t>考题精练　用好比对法，选准选择题</a:t>
            </a:r>
            <a:endParaRPr lang="zh-CN" altLang="zh-CN" sz="2800" kern="100" dirty="0">
              <a:latin typeface="宋体" pitchFamily="2" charset="-122"/>
              <a:ea typeface="宋体" pitchFamily="2" charset="-122"/>
              <a:cs typeface="Courier New"/>
            </a:endParaRPr>
          </a:p>
        </p:txBody>
      </p:sp>
    </p:spTree>
    <p:extLst>
      <p:ext uri="{BB962C8B-B14F-4D97-AF65-F5344CB8AC3E}">
        <p14:creationId xmlns:p14="http://schemas.microsoft.com/office/powerpoint/2010/main" val="2731315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98217" y="3461529"/>
            <a:ext cx="11285621" cy="813795"/>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40" name="矩形 39"/>
          <p:cNvSpPr/>
          <p:nvPr/>
        </p:nvSpPr>
        <p:spPr>
          <a:xfrm>
            <a:off x="481695" y="693490"/>
            <a:ext cx="11214326" cy="262582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原文：宋朝把有馅的食品叫作馒头。宋朝太学与国子监食堂例行加餐，春秋两季加炊饼，冬天供应太学馒头。</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选项：馒头在宋朝指的是有馅的食品，宋朝太学和国子监食堂在冬季都例行加餐供应馒头。</a:t>
            </a:r>
            <a:endParaRPr lang="zh-CN" altLang="zh-CN" sz="1050" kern="100" dirty="0">
              <a:effectLst/>
              <a:latin typeface="宋体"/>
              <a:cs typeface="Courier New"/>
            </a:endParaRPr>
          </a:p>
        </p:txBody>
      </p:sp>
      <p:sp>
        <p:nvSpPr>
          <p:cNvPr id="18" name="TextBox 17"/>
          <p:cNvSpPr txBox="1"/>
          <p:nvPr/>
        </p:nvSpPr>
        <p:spPr>
          <a:xfrm>
            <a:off x="4109753" y="278320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3" name="矩形 12"/>
          <p:cNvSpPr/>
          <p:nvPr/>
        </p:nvSpPr>
        <p:spPr>
          <a:xfrm>
            <a:off x="573129" y="3483236"/>
            <a:ext cx="10993359" cy="68683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不一致。扩大范围。冬天只供应太学馒头，不包括国子监。</a:t>
            </a:r>
            <a:endParaRPr lang="zh-CN" altLang="zh-CN" sz="1050" kern="100" dirty="0">
              <a:effectLst/>
              <a:latin typeface="宋体"/>
              <a:cs typeface="Courier New"/>
            </a:endParaRPr>
          </a:p>
        </p:txBody>
      </p:sp>
      <p:sp>
        <p:nvSpPr>
          <p:cNvPr id="15" name="Rectangle 21">
            <a:hlinkClick r:id="rId2" action="ppaction://hlinksldjump"/>
          </p:cNvPr>
          <p:cNvSpPr>
            <a:spLocks noChangeArrowheads="1"/>
          </p:cNvSpPr>
          <p:nvPr/>
        </p:nvSpPr>
        <p:spPr bwMode="auto">
          <a:xfrm>
            <a:off x="49240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3" action="ppaction://hlinksldjump"/>
          </p:cNvPr>
          <p:cNvSpPr>
            <a:spLocks noChangeArrowheads="1"/>
          </p:cNvSpPr>
          <p:nvPr/>
        </p:nvSpPr>
        <p:spPr bwMode="auto">
          <a:xfrm>
            <a:off x="540786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7" name="Rectangle 21">
            <a:hlinkClick r:id="rId4" action="ppaction://hlinksldjump"/>
          </p:cNvPr>
          <p:cNvSpPr>
            <a:spLocks noChangeArrowheads="1"/>
          </p:cNvSpPr>
          <p:nvPr/>
        </p:nvSpPr>
        <p:spPr bwMode="auto">
          <a:xfrm>
            <a:off x="589169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782702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7</a:t>
            </a:r>
          </a:p>
        </p:txBody>
      </p:sp>
      <p:sp>
        <p:nvSpPr>
          <p:cNvPr id="25" name="Rectangle 21">
            <a:hlinkClick r:id="rId6" action="ppaction://hlinksldjump"/>
          </p:cNvPr>
          <p:cNvSpPr>
            <a:spLocks noChangeArrowheads="1"/>
          </p:cNvSpPr>
          <p:nvPr/>
        </p:nvSpPr>
        <p:spPr bwMode="auto">
          <a:xfrm>
            <a:off x="637552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26" name="Rectangle 21">
            <a:hlinkClick r:id="rId7" action="ppaction://hlinksldjump"/>
          </p:cNvPr>
          <p:cNvSpPr>
            <a:spLocks noChangeArrowheads="1"/>
          </p:cNvSpPr>
          <p:nvPr/>
        </p:nvSpPr>
        <p:spPr bwMode="auto">
          <a:xfrm>
            <a:off x="685936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27" name="Rectangle 21">
            <a:hlinkClick r:id="rId8" action="ppaction://hlinksldjump"/>
          </p:cNvPr>
          <p:cNvSpPr>
            <a:spLocks noChangeArrowheads="1"/>
          </p:cNvSpPr>
          <p:nvPr/>
        </p:nvSpPr>
        <p:spPr bwMode="auto">
          <a:xfrm>
            <a:off x="830968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9" action="ppaction://hlinksldjump"/>
          </p:cNvPr>
          <p:cNvSpPr>
            <a:spLocks noChangeArrowheads="1"/>
          </p:cNvSpPr>
          <p:nvPr/>
        </p:nvSpPr>
        <p:spPr bwMode="auto">
          <a:xfrm>
            <a:off x="879351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10"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11"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12"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13"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3" name="Rectangle 21">
            <a:hlinkClick r:id="rId14"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15" action="ppaction://hlinksldjump"/>
          </p:cNvPr>
          <p:cNvSpPr>
            <a:spLocks noChangeArrowheads="1"/>
          </p:cNvSpPr>
          <p:nvPr/>
        </p:nvSpPr>
        <p:spPr bwMode="auto">
          <a:xfrm>
            <a:off x="734319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Tree>
    <p:extLst>
      <p:ext uri="{BB962C8B-B14F-4D97-AF65-F5344CB8AC3E}">
        <p14:creationId xmlns:p14="http://schemas.microsoft.com/office/powerpoint/2010/main" val="33744840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3"/>
                                        </p:tgtEl>
                                      </p:cBhvr>
                                    </p:animEffect>
                                    <p:set>
                                      <p:cBhvr>
                                        <p:cTn id="18"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4" grpId="0" animBg="1"/>
      <p:bldP spid="14" grpId="1" animBg="1"/>
      <p:bldP spid="13" grpId="0"/>
      <p:bldP spid="13"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252326" y="5081022"/>
            <a:ext cx="11512462" cy="1310625"/>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40" name="矩形 39"/>
          <p:cNvSpPr/>
          <p:nvPr/>
        </p:nvSpPr>
        <p:spPr>
          <a:xfrm>
            <a:off x="220182" y="9377"/>
            <a:ext cx="11554131" cy="5095788"/>
          </a:xfrm>
          <a:prstGeom prst="rect">
            <a:avLst/>
          </a:prstGeom>
        </p:spPr>
        <p:txBody>
          <a:bodyPr wrap="square" lIns="121898" tIns="60948" rIns="121898" bIns="60948">
            <a:spAutoFit/>
          </a:bodyPr>
          <a:lstStyle/>
          <a:p>
            <a:pPr algn="just">
              <a:lnSpc>
                <a:spcPct val="150000"/>
              </a:lnSpc>
              <a:spcAft>
                <a:spcPts val="0"/>
              </a:spcAft>
            </a:pPr>
            <a:r>
              <a:rPr lang="en-US" altLang="zh-CN" sz="2700" kern="100" dirty="0">
                <a:latin typeface="Times New Roman"/>
                <a:ea typeface="华文细黑"/>
                <a:cs typeface="Courier New"/>
              </a:rPr>
              <a:t>8.</a:t>
            </a:r>
            <a:r>
              <a:rPr lang="zh-CN" altLang="zh-CN" sz="2700" kern="100" dirty="0">
                <a:latin typeface="Times New Roman"/>
                <a:ea typeface="华文细黑"/>
                <a:cs typeface="Times New Roman"/>
              </a:rPr>
              <a:t>原文：至于悲剧和喜剧这一对范畴在西方美学思想发展中一向就占据特别重要的地位。悲剧和喜剧都属于戏剧，在分谈悲剧与喜剧之前，应先谈一下戏剧总类的性质。戏剧是对人物动作情节的直接摹仿，不是只当作故事来叙述，而是用活人为媒介，当着观众直接扮演出来，所以它是一种最生动鲜明的艺术，也是一种和观众打成一片的艺术。人人都爱看戏，不少的人都爱演戏。戏剧愈来愈蓬勃发展。黑格尔曾把戏剧放在艺术发展的顶峰。</a:t>
            </a:r>
            <a:endParaRPr lang="zh-CN" altLang="zh-CN" sz="2700" kern="100" dirty="0">
              <a:latin typeface="宋体"/>
              <a:cs typeface="Courier New"/>
            </a:endParaRPr>
          </a:p>
          <a:p>
            <a:pPr algn="just">
              <a:lnSpc>
                <a:spcPct val="150000"/>
              </a:lnSpc>
              <a:spcAft>
                <a:spcPts val="0"/>
              </a:spcAft>
            </a:pPr>
            <a:r>
              <a:rPr lang="zh-CN" altLang="zh-CN" sz="2700" kern="100" dirty="0">
                <a:latin typeface="Times New Roman"/>
                <a:ea typeface="华文细黑"/>
                <a:cs typeface="Times New Roman"/>
              </a:rPr>
              <a:t>选项：因为黑格尔曾把戏剧放在艺术发展的顶峰，所以在西方美学思想发展中，悲剧和喜剧这一对范畴一直以来就占据着特别重要的地位。</a:t>
            </a:r>
            <a:endParaRPr lang="zh-CN" altLang="zh-CN" sz="2700" kern="100" dirty="0">
              <a:effectLst/>
              <a:latin typeface="宋体"/>
              <a:cs typeface="Courier New"/>
            </a:endParaRPr>
          </a:p>
        </p:txBody>
      </p:sp>
      <p:sp>
        <p:nvSpPr>
          <p:cNvPr id="18" name="TextBox 17"/>
          <p:cNvSpPr txBox="1"/>
          <p:nvPr/>
        </p:nvSpPr>
        <p:spPr>
          <a:xfrm>
            <a:off x="10273866" y="450991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3" name="矩形 12"/>
          <p:cNvSpPr/>
          <p:nvPr/>
        </p:nvSpPr>
        <p:spPr>
          <a:xfrm>
            <a:off x="205925" y="5020233"/>
            <a:ext cx="11439734" cy="1289881"/>
          </a:xfrm>
          <a:prstGeom prst="rect">
            <a:avLst/>
          </a:prstGeom>
        </p:spPr>
        <p:txBody>
          <a:bodyPr wrap="square" lIns="121898" tIns="60948" rIns="121898" bIns="60948">
            <a:spAutoFit/>
          </a:bodyPr>
          <a:lstStyle/>
          <a:p>
            <a:pPr algn="just">
              <a:lnSpc>
                <a:spcPct val="150000"/>
              </a:lnSpc>
              <a:spcAft>
                <a:spcPts val="0"/>
              </a:spcAft>
            </a:pPr>
            <a:r>
              <a:rPr lang="zh-CN" altLang="zh-CN" sz="2700" kern="100" spc="-100" dirty="0">
                <a:latin typeface="Times New Roman"/>
                <a:ea typeface="华文细黑"/>
                <a:cs typeface="Times New Roman"/>
              </a:rPr>
              <a:t>不一致。</a:t>
            </a:r>
            <a:r>
              <a:rPr lang="en-US" altLang="zh-CN" sz="2700" kern="100" spc="-100" dirty="0">
                <a:latin typeface="宋体"/>
                <a:ea typeface="华文细黑"/>
                <a:cs typeface="Times New Roman"/>
              </a:rPr>
              <a:t>“</a:t>
            </a:r>
            <a:r>
              <a:rPr lang="zh-CN" altLang="zh-CN" sz="2700" kern="100" spc="-100" dirty="0">
                <a:latin typeface="Times New Roman"/>
                <a:ea typeface="华文细黑"/>
                <a:cs typeface="Times New Roman"/>
              </a:rPr>
              <a:t>在西方美学思想发展中一向就占据特别重要的地位</a:t>
            </a:r>
            <a:r>
              <a:rPr lang="en-US" altLang="zh-CN" sz="2700" kern="100" spc="-100" dirty="0">
                <a:latin typeface="宋体"/>
                <a:ea typeface="华文细黑"/>
                <a:cs typeface="Times New Roman"/>
              </a:rPr>
              <a:t>”</a:t>
            </a:r>
            <a:r>
              <a:rPr lang="zh-CN" altLang="zh-CN" sz="2700" kern="100" spc="-100" dirty="0">
                <a:latin typeface="Times New Roman"/>
                <a:ea typeface="华文细黑"/>
                <a:cs typeface="Times New Roman"/>
              </a:rPr>
              <a:t>是因，</a:t>
            </a:r>
            <a:r>
              <a:rPr lang="en-US" altLang="zh-CN" sz="2700" kern="100" spc="-100" dirty="0">
                <a:latin typeface="宋体"/>
                <a:ea typeface="华文细黑"/>
                <a:cs typeface="Times New Roman"/>
              </a:rPr>
              <a:t>“</a:t>
            </a:r>
            <a:r>
              <a:rPr lang="zh-CN" altLang="zh-CN" sz="2700" kern="100" spc="-100" dirty="0">
                <a:latin typeface="Times New Roman"/>
                <a:ea typeface="华文细黑"/>
                <a:cs typeface="Times New Roman"/>
              </a:rPr>
              <a:t>黑格尔曾把戏剧放在艺术发展的顶峰</a:t>
            </a:r>
            <a:r>
              <a:rPr lang="en-US" altLang="zh-CN" sz="2700" kern="100" spc="-100" dirty="0">
                <a:latin typeface="宋体"/>
                <a:ea typeface="华文细黑"/>
                <a:cs typeface="Times New Roman"/>
              </a:rPr>
              <a:t>”</a:t>
            </a:r>
            <a:r>
              <a:rPr lang="zh-CN" altLang="zh-CN" sz="2700" kern="100" spc="-100" dirty="0">
                <a:latin typeface="Times New Roman"/>
                <a:ea typeface="华文细黑"/>
                <a:cs typeface="Times New Roman"/>
              </a:rPr>
              <a:t>是果，选项把这一因果关系说反了。</a:t>
            </a:r>
            <a:endParaRPr lang="zh-CN" altLang="zh-CN" sz="2700" kern="100" spc="-100" dirty="0">
              <a:effectLst/>
              <a:latin typeface="宋体"/>
              <a:cs typeface="Courier New"/>
            </a:endParaRPr>
          </a:p>
        </p:txBody>
      </p:sp>
      <p:sp>
        <p:nvSpPr>
          <p:cNvPr id="15" name="Rectangle 21">
            <a:hlinkClick r:id="rId2" action="ppaction://hlinksldjump"/>
          </p:cNvPr>
          <p:cNvSpPr>
            <a:spLocks noChangeArrowheads="1"/>
          </p:cNvSpPr>
          <p:nvPr/>
        </p:nvSpPr>
        <p:spPr bwMode="auto">
          <a:xfrm>
            <a:off x="49240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3" action="ppaction://hlinksldjump"/>
          </p:cNvPr>
          <p:cNvSpPr>
            <a:spLocks noChangeArrowheads="1"/>
          </p:cNvSpPr>
          <p:nvPr/>
        </p:nvSpPr>
        <p:spPr bwMode="auto">
          <a:xfrm>
            <a:off x="540786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7" name="Rectangle 21">
            <a:hlinkClick r:id="rId4" action="ppaction://hlinksldjump"/>
          </p:cNvPr>
          <p:cNvSpPr>
            <a:spLocks noChangeArrowheads="1"/>
          </p:cNvSpPr>
          <p:nvPr/>
        </p:nvSpPr>
        <p:spPr bwMode="auto">
          <a:xfrm>
            <a:off x="589169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782702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25" name="Rectangle 21">
            <a:hlinkClick r:id="rId6" action="ppaction://hlinksldjump"/>
          </p:cNvPr>
          <p:cNvSpPr>
            <a:spLocks noChangeArrowheads="1"/>
          </p:cNvSpPr>
          <p:nvPr/>
        </p:nvSpPr>
        <p:spPr bwMode="auto">
          <a:xfrm>
            <a:off x="637552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26" name="Rectangle 21">
            <a:hlinkClick r:id="rId7" action="ppaction://hlinksldjump"/>
          </p:cNvPr>
          <p:cNvSpPr>
            <a:spLocks noChangeArrowheads="1"/>
          </p:cNvSpPr>
          <p:nvPr/>
        </p:nvSpPr>
        <p:spPr bwMode="auto">
          <a:xfrm>
            <a:off x="685936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27" name="Rectangle 21">
            <a:hlinkClick r:id="rId8" action="ppaction://hlinksldjump"/>
          </p:cNvPr>
          <p:cNvSpPr>
            <a:spLocks noChangeArrowheads="1"/>
          </p:cNvSpPr>
          <p:nvPr/>
        </p:nvSpPr>
        <p:spPr bwMode="auto">
          <a:xfrm>
            <a:off x="830968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8</a:t>
            </a:r>
          </a:p>
        </p:txBody>
      </p:sp>
      <p:sp>
        <p:nvSpPr>
          <p:cNvPr id="28" name="Rectangle 21">
            <a:hlinkClick r:id="rId9" action="ppaction://hlinksldjump"/>
          </p:cNvPr>
          <p:cNvSpPr>
            <a:spLocks noChangeArrowheads="1"/>
          </p:cNvSpPr>
          <p:nvPr/>
        </p:nvSpPr>
        <p:spPr bwMode="auto">
          <a:xfrm>
            <a:off x="879351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10"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11"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12"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13"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3" name="Rectangle 21">
            <a:hlinkClick r:id="rId14"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15" action="ppaction://hlinksldjump"/>
          </p:cNvPr>
          <p:cNvSpPr>
            <a:spLocks noChangeArrowheads="1"/>
          </p:cNvSpPr>
          <p:nvPr/>
        </p:nvSpPr>
        <p:spPr bwMode="auto">
          <a:xfrm>
            <a:off x="734319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Tree>
    <p:extLst>
      <p:ext uri="{BB962C8B-B14F-4D97-AF65-F5344CB8AC3E}">
        <p14:creationId xmlns:p14="http://schemas.microsoft.com/office/powerpoint/2010/main" val="2173524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3"/>
                                        </p:tgtEl>
                                      </p:cBhvr>
                                    </p:animEffect>
                                    <p:set>
                                      <p:cBhvr>
                                        <p:cTn id="18"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4" grpId="0" animBg="1"/>
      <p:bldP spid="14" grpId="1" animBg="1"/>
      <p:bldP spid="13" grpId="0"/>
      <p:bldP spid="13"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260395" y="4508386"/>
            <a:ext cx="11398477" cy="1441688"/>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40" name="矩形 39"/>
          <p:cNvSpPr/>
          <p:nvPr/>
        </p:nvSpPr>
        <p:spPr>
          <a:xfrm>
            <a:off x="313353" y="472919"/>
            <a:ext cx="11326469" cy="391848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原文：当孔子所代表的儒家思想产生之时，与它同时并立的还有老子所代表的道家思想、墨子所代表的墨家思想等等。正是由于虚心向道家、墨家等学说学习，认真从中吸取思想营养，儒家思想才成为春秋战国时期诸子百家中首屈一指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显学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选项：在春秋战国时期，儒家思想之所以能成为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显学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，只是因为儒学学习了其他诸子百家的学说，并从中吸取了思想营养。</a:t>
            </a:r>
            <a:endParaRPr lang="zh-CN" altLang="zh-CN" sz="1050" kern="100" dirty="0">
              <a:effectLst/>
              <a:latin typeface="宋体"/>
              <a:cs typeface="Courier New"/>
            </a:endParaRPr>
          </a:p>
        </p:txBody>
      </p:sp>
      <p:sp>
        <p:nvSpPr>
          <p:cNvPr id="18" name="TextBox 17"/>
          <p:cNvSpPr txBox="1"/>
          <p:nvPr/>
        </p:nvSpPr>
        <p:spPr>
          <a:xfrm>
            <a:off x="9294329" y="388112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3" name="矩形 12"/>
          <p:cNvSpPr/>
          <p:nvPr/>
        </p:nvSpPr>
        <p:spPr>
          <a:xfrm>
            <a:off x="332403" y="4458226"/>
            <a:ext cx="11326469" cy="133393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不一致。原文是正常的因果表述，而选项中多加个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一词，就把这个原因当成了唯一的原因。</a:t>
            </a:r>
            <a:endParaRPr lang="zh-CN" altLang="zh-CN" sz="1050" kern="100" dirty="0">
              <a:effectLst/>
              <a:latin typeface="宋体"/>
              <a:cs typeface="Courier New"/>
            </a:endParaRPr>
          </a:p>
        </p:txBody>
      </p:sp>
      <p:sp>
        <p:nvSpPr>
          <p:cNvPr id="15" name="Rectangle 21">
            <a:hlinkClick r:id="rId2" action="ppaction://hlinksldjump"/>
          </p:cNvPr>
          <p:cNvSpPr>
            <a:spLocks noChangeArrowheads="1"/>
          </p:cNvSpPr>
          <p:nvPr/>
        </p:nvSpPr>
        <p:spPr bwMode="auto">
          <a:xfrm>
            <a:off x="49240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3" action="ppaction://hlinksldjump"/>
          </p:cNvPr>
          <p:cNvSpPr>
            <a:spLocks noChangeArrowheads="1"/>
          </p:cNvSpPr>
          <p:nvPr/>
        </p:nvSpPr>
        <p:spPr bwMode="auto">
          <a:xfrm>
            <a:off x="540786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7" name="Rectangle 21">
            <a:hlinkClick r:id="rId4" action="ppaction://hlinksldjump"/>
          </p:cNvPr>
          <p:cNvSpPr>
            <a:spLocks noChangeArrowheads="1"/>
          </p:cNvSpPr>
          <p:nvPr/>
        </p:nvSpPr>
        <p:spPr bwMode="auto">
          <a:xfrm>
            <a:off x="589169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782702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25" name="Rectangle 21">
            <a:hlinkClick r:id="rId6" action="ppaction://hlinksldjump"/>
          </p:cNvPr>
          <p:cNvSpPr>
            <a:spLocks noChangeArrowheads="1"/>
          </p:cNvSpPr>
          <p:nvPr/>
        </p:nvSpPr>
        <p:spPr bwMode="auto">
          <a:xfrm>
            <a:off x="637552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26" name="Rectangle 21">
            <a:hlinkClick r:id="rId7" action="ppaction://hlinksldjump"/>
          </p:cNvPr>
          <p:cNvSpPr>
            <a:spLocks noChangeArrowheads="1"/>
          </p:cNvSpPr>
          <p:nvPr/>
        </p:nvSpPr>
        <p:spPr bwMode="auto">
          <a:xfrm>
            <a:off x="685936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27" name="Rectangle 21">
            <a:hlinkClick r:id="rId8" action="ppaction://hlinksldjump"/>
          </p:cNvPr>
          <p:cNvSpPr>
            <a:spLocks noChangeArrowheads="1"/>
          </p:cNvSpPr>
          <p:nvPr/>
        </p:nvSpPr>
        <p:spPr bwMode="auto">
          <a:xfrm>
            <a:off x="830968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9" action="ppaction://hlinksldjump"/>
          </p:cNvPr>
          <p:cNvSpPr>
            <a:spLocks noChangeArrowheads="1"/>
          </p:cNvSpPr>
          <p:nvPr/>
        </p:nvSpPr>
        <p:spPr bwMode="auto">
          <a:xfrm>
            <a:off x="879351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9</a:t>
            </a:r>
          </a:p>
        </p:txBody>
      </p:sp>
      <p:sp>
        <p:nvSpPr>
          <p:cNvPr id="29" name="Rectangle 21">
            <a:hlinkClick r:id="rId10"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11"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12"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13"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3" name="Rectangle 21">
            <a:hlinkClick r:id="rId14"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15" action="ppaction://hlinksldjump"/>
          </p:cNvPr>
          <p:cNvSpPr>
            <a:spLocks noChangeArrowheads="1"/>
          </p:cNvSpPr>
          <p:nvPr/>
        </p:nvSpPr>
        <p:spPr bwMode="auto">
          <a:xfrm>
            <a:off x="734319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Tree>
    <p:extLst>
      <p:ext uri="{BB962C8B-B14F-4D97-AF65-F5344CB8AC3E}">
        <p14:creationId xmlns:p14="http://schemas.microsoft.com/office/powerpoint/2010/main" val="2173524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3"/>
                                        </p:tgtEl>
                                      </p:cBhvr>
                                    </p:animEffect>
                                    <p:set>
                                      <p:cBhvr>
                                        <p:cTn id="18"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4" grpId="0" animBg="1"/>
      <p:bldP spid="14" grpId="1" animBg="1"/>
      <p:bldP spid="13" grpId="0"/>
      <p:bldP spid="13"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238175" y="5211543"/>
            <a:ext cx="11398477" cy="1272080"/>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40" name="矩形 39"/>
          <p:cNvSpPr/>
          <p:nvPr/>
        </p:nvSpPr>
        <p:spPr>
          <a:xfrm>
            <a:off x="262558" y="-26590"/>
            <a:ext cx="11326469"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10.(2014·</a:t>
            </a:r>
            <a:r>
              <a:rPr lang="zh-CN" altLang="zh-CN" sz="2800" kern="100" dirty="0">
                <a:latin typeface="Times New Roman"/>
                <a:ea typeface="华文细黑"/>
                <a:cs typeface="Times New Roman"/>
              </a:rPr>
              <a:t>大纲全国</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原文：我们首先要注意的是，中国古代并不缺乏石材，在中国广袤的土地上，到处都蕴藏着适合建筑的优良石材。其次，古人的石材加工技术并不落后，先进的玉石文化，以及秦始皇陵西北大规模的石材加工场遗址就是明证。同时我们也要注意到，在中国古代，适用的木材并非随处都容易取得。秦朝修建阿房宫，许多木材就是从千里之外的四川运到陕西的。</a:t>
            </a:r>
            <a:endParaRPr lang="zh-CN" altLang="zh-CN" sz="1050" kern="100" dirty="0">
              <a:latin typeface="宋体"/>
              <a:cs typeface="Courier New"/>
            </a:endParaRPr>
          </a:p>
          <a:p>
            <a:pPr algn="just">
              <a:lnSpc>
                <a:spcPct val="150000"/>
              </a:lnSpc>
              <a:spcAft>
                <a:spcPts val="0"/>
              </a:spcAft>
            </a:pPr>
            <a:r>
              <a:rPr lang="zh-CN" altLang="zh-CN" sz="2800" kern="100" spc="-100" dirty="0">
                <a:latin typeface="Times New Roman"/>
                <a:ea typeface="华文细黑"/>
                <a:cs typeface="Times New Roman"/>
              </a:rPr>
              <a:t>第</a:t>
            </a:r>
            <a:r>
              <a:rPr lang="en-US" altLang="zh-CN" sz="2800" kern="100" spc="-100" dirty="0">
                <a:latin typeface="Times New Roman"/>
                <a:ea typeface="华文细黑"/>
                <a:cs typeface="Courier New"/>
              </a:rPr>
              <a:t>6</a:t>
            </a:r>
            <a:r>
              <a:rPr lang="zh-CN" altLang="zh-CN" sz="2800" kern="100" spc="-100" dirty="0">
                <a:latin typeface="Times New Roman"/>
                <a:ea typeface="华文细黑"/>
                <a:cs typeface="Times New Roman"/>
              </a:rPr>
              <a:t>题选项</a:t>
            </a:r>
            <a:r>
              <a:rPr lang="en-US" altLang="zh-CN" sz="2800" kern="100" spc="-100" dirty="0">
                <a:latin typeface="Times New Roman"/>
                <a:ea typeface="华文细黑"/>
                <a:cs typeface="Courier New"/>
              </a:rPr>
              <a:t>B</a:t>
            </a:r>
            <a:r>
              <a:rPr lang="zh-CN" altLang="zh-CN" sz="2800" kern="100" spc="-100" dirty="0">
                <a:latin typeface="Times New Roman"/>
                <a:ea typeface="华文细黑"/>
                <a:cs typeface="Times New Roman"/>
              </a:rPr>
              <a:t>：秦王朝修建阿房宫时，不惜耗费巨大，许多木材从千里之外的四川运到陕西，而所用的石材则取自秦始皇陵西北大规模的加工场。</a:t>
            </a:r>
            <a:endParaRPr lang="zh-CN" altLang="zh-CN" sz="1050" kern="100" spc="-100" dirty="0">
              <a:effectLst/>
              <a:latin typeface="宋体"/>
              <a:cs typeface="Courier New"/>
            </a:endParaRPr>
          </a:p>
        </p:txBody>
      </p:sp>
      <p:sp>
        <p:nvSpPr>
          <p:cNvPr id="18" name="TextBox 17"/>
          <p:cNvSpPr txBox="1"/>
          <p:nvPr/>
        </p:nvSpPr>
        <p:spPr>
          <a:xfrm>
            <a:off x="10873172" y="463488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3" name="矩形 12"/>
          <p:cNvSpPr/>
          <p:nvPr/>
        </p:nvSpPr>
        <p:spPr>
          <a:xfrm>
            <a:off x="262558" y="5158274"/>
            <a:ext cx="11326469" cy="1257756"/>
          </a:xfrm>
          <a:prstGeom prst="rect">
            <a:avLst/>
          </a:prstGeom>
        </p:spPr>
        <p:txBody>
          <a:bodyPr wrap="square" lIns="121898" tIns="60948" rIns="121898" bIns="60948">
            <a:spAutoFit/>
          </a:bodyPr>
          <a:lstStyle/>
          <a:p>
            <a:pPr algn="just">
              <a:lnSpc>
                <a:spcPct val="140000"/>
              </a:lnSpc>
              <a:spcAft>
                <a:spcPts val="0"/>
              </a:spcAft>
            </a:pPr>
            <a:r>
              <a:rPr lang="zh-CN" altLang="zh-CN" sz="2800" kern="100" dirty="0">
                <a:latin typeface="Times New Roman"/>
                <a:ea typeface="华文细黑"/>
                <a:cs typeface="Times New Roman"/>
              </a:rPr>
              <a:t>不一致。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而所用的石材则取自秦始皇陵西北大规模的加工场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在文中没有根据，属无中生有。</a:t>
            </a:r>
            <a:endParaRPr lang="zh-CN" altLang="zh-CN" sz="1050" kern="100" dirty="0">
              <a:effectLst/>
              <a:latin typeface="宋体"/>
              <a:cs typeface="Courier New"/>
            </a:endParaRPr>
          </a:p>
        </p:txBody>
      </p:sp>
      <p:sp>
        <p:nvSpPr>
          <p:cNvPr id="15" name="Rectangle 21">
            <a:hlinkClick r:id="rId2" action="ppaction://hlinksldjump"/>
          </p:cNvPr>
          <p:cNvSpPr>
            <a:spLocks noChangeArrowheads="1"/>
          </p:cNvSpPr>
          <p:nvPr/>
        </p:nvSpPr>
        <p:spPr bwMode="auto">
          <a:xfrm>
            <a:off x="49240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3" action="ppaction://hlinksldjump"/>
          </p:cNvPr>
          <p:cNvSpPr>
            <a:spLocks noChangeArrowheads="1"/>
          </p:cNvSpPr>
          <p:nvPr/>
        </p:nvSpPr>
        <p:spPr bwMode="auto">
          <a:xfrm>
            <a:off x="540786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7" name="Rectangle 21">
            <a:hlinkClick r:id="rId4" action="ppaction://hlinksldjump"/>
          </p:cNvPr>
          <p:cNvSpPr>
            <a:spLocks noChangeArrowheads="1"/>
          </p:cNvSpPr>
          <p:nvPr/>
        </p:nvSpPr>
        <p:spPr bwMode="auto">
          <a:xfrm>
            <a:off x="589169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782702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25" name="Rectangle 21">
            <a:hlinkClick r:id="rId6" action="ppaction://hlinksldjump"/>
          </p:cNvPr>
          <p:cNvSpPr>
            <a:spLocks noChangeArrowheads="1"/>
          </p:cNvSpPr>
          <p:nvPr/>
        </p:nvSpPr>
        <p:spPr bwMode="auto">
          <a:xfrm>
            <a:off x="637552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26" name="Rectangle 21">
            <a:hlinkClick r:id="rId7" action="ppaction://hlinksldjump"/>
          </p:cNvPr>
          <p:cNvSpPr>
            <a:spLocks noChangeArrowheads="1"/>
          </p:cNvSpPr>
          <p:nvPr/>
        </p:nvSpPr>
        <p:spPr bwMode="auto">
          <a:xfrm>
            <a:off x="685936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27" name="Rectangle 21">
            <a:hlinkClick r:id="rId8" action="ppaction://hlinksldjump"/>
          </p:cNvPr>
          <p:cNvSpPr>
            <a:spLocks noChangeArrowheads="1"/>
          </p:cNvSpPr>
          <p:nvPr/>
        </p:nvSpPr>
        <p:spPr bwMode="auto">
          <a:xfrm>
            <a:off x="830968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9" action="ppaction://hlinksldjump"/>
          </p:cNvPr>
          <p:cNvSpPr>
            <a:spLocks noChangeArrowheads="1"/>
          </p:cNvSpPr>
          <p:nvPr/>
        </p:nvSpPr>
        <p:spPr bwMode="auto">
          <a:xfrm>
            <a:off x="879351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10"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10</a:t>
            </a:r>
          </a:p>
        </p:txBody>
      </p:sp>
      <p:sp>
        <p:nvSpPr>
          <p:cNvPr id="30" name="Rectangle 21">
            <a:hlinkClick r:id="rId11"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12"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13"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3" name="Rectangle 21">
            <a:hlinkClick r:id="rId14"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15" action="ppaction://hlinksldjump"/>
          </p:cNvPr>
          <p:cNvSpPr>
            <a:spLocks noChangeArrowheads="1"/>
          </p:cNvSpPr>
          <p:nvPr/>
        </p:nvSpPr>
        <p:spPr bwMode="auto">
          <a:xfrm>
            <a:off x="734319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Tree>
    <p:extLst>
      <p:ext uri="{BB962C8B-B14F-4D97-AF65-F5344CB8AC3E}">
        <p14:creationId xmlns:p14="http://schemas.microsoft.com/office/powerpoint/2010/main" val="2173524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3"/>
                                        </p:tgtEl>
                                      </p:cBhvr>
                                    </p:animEffect>
                                    <p:set>
                                      <p:cBhvr>
                                        <p:cTn id="18"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4" grpId="0" animBg="1"/>
      <p:bldP spid="14" grpId="1" animBg="1"/>
      <p:bldP spid="13" grpId="0"/>
      <p:bldP spid="13"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69781" y="3336079"/>
            <a:ext cx="11285621" cy="813795"/>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40" name="矩形 39"/>
          <p:cNvSpPr/>
          <p:nvPr/>
        </p:nvSpPr>
        <p:spPr>
          <a:xfrm>
            <a:off x="356786" y="566653"/>
            <a:ext cx="11326469" cy="262582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11.(2014·</a:t>
            </a:r>
            <a:r>
              <a:rPr lang="zh-CN" altLang="zh-CN" sz="2800" kern="100" dirty="0">
                <a:latin typeface="Times New Roman"/>
                <a:ea typeface="华文细黑"/>
                <a:cs typeface="Times New Roman"/>
              </a:rPr>
              <a:t>广东</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原文：古今中外凡是超越民族和地域从而具有永恒价值的艺术品，无不具有形而上的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终极关怀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第</a:t>
            </a: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题选项</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：只有超越民族和地域限制而承担起终极关怀的艺术才具有永恒的价值。</a:t>
            </a:r>
            <a:endParaRPr lang="zh-CN" altLang="zh-CN" sz="1050" kern="100" dirty="0">
              <a:effectLst/>
              <a:latin typeface="宋体"/>
              <a:cs typeface="Courier New"/>
            </a:endParaRPr>
          </a:p>
        </p:txBody>
      </p:sp>
      <p:sp>
        <p:nvSpPr>
          <p:cNvPr id="18" name="TextBox 17"/>
          <p:cNvSpPr txBox="1"/>
          <p:nvPr/>
        </p:nvSpPr>
        <p:spPr>
          <a:xfrm>
            <a:off x="2949074" y="267871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3" name="矩形 12"/>
          <p:cNvSpPr/>
          <p:nvPr/>
        </p:nvSpPr>
        <p:spPr>
          <a:xfrm>
            <a:off x="385361" y="3284391"/>
            <a:ext cx="11326469" cy="68683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不一致。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只有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，逻辑关系表述过于绝对化。</a:t>
            </a:r>
            <a:endParaRPr lang="zh-CN" altLang="zh-CN" sz="1050" kern="100" dirty="0">
              <a:effectLst/>
              <a:latin typeface="宋体"/>
              <a:cs typeface="Courier New"/>
            </a:endParaRPr>
          </a:p>
        </p:txBody>
      </p:sp>
      <p:sp>
        <p:nvSpPr>
          <p:cNvPr id="15" name="Rectangle 21">
            <a:hlinkClick r:id="rId2" action="ppaction://hlinksldjump"/>
          </p:cNvPr>
          <p:cNvSpPr>
            <a:spLocks noChangeArrowheads="1"/>
          </p:cNvSpPr>
          <p:nvPr/>
        </p:nvSpPr>
        <p:spPr bwMode="auto">
          <a:xfrm>
            <a:off x="49240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3" action="ppaction://hlinksldjump"/>
          </p:cNvPr>
          <p:cNvSpPr>
            <a:spLocks noChangeArrowheads="1"/>
          </p:cNvSpPr>
          <p:nvPr/>
        </p:nvSpPr>
        <p:spPr bwMode="auto">
          <a:xfrm>
            <a:off x="540786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7" name="Rectangle 21">
            <a:hlinkClick r:id="rId4" action="ppaction://hlinksldjump"/>
          </p:cNvPr>
          <p:cNvSpPr>
            <a:spLocks noChangeArrowheads="1"/>
          </p:cNvSpPr>
          <p:nvPr/>
        </p:nvSpPr>
        <p:spPr bwMode="auto">
          <a:xfrm>
            <a:off x="589169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782702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25" name="Rectangle 21">
            <a:hlinkClick r:id="rId6" action="ppaction://hlinksldjump"/>
          </p:cNvPr>
          <p:cNvSpPr>
            <a:spLocks noChangeArrowheads="1"/>
          </p:cNvSpPr>
          <p:nvPr/>
        </p:nvSpPr>
        <p:spPr bwMode="auto">
          <a:xfrm>
            <a:off x="637552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26" name="Rectangle 21">
            <a:hlinkClick r:id="rId7" action="ppaction://hlinksldjump"/>
          </p:cNvPr>
          <p:cNvSpPr>
            <a:spLocks noChangeArrowheads="1"/>
          </p:cNvSpPr>
          <p:nvPr/>
        </p:nvSpPr>
        <p:spPr bwMode="auto">
          <a:xfrm>
            <a:off x="685936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27" name="Rectangle 21">
            <a:hlinkClick r:id="rId8" action="ppaction://hlinksldjump"/>
          </p:cNvPr>
          <p:cNvSpPr>
            <a:spLocks noChangeArrowheads="1"/>
          </p:cNvSpPr>
          <p:nvPr/>
        </p:nvSpPr>
        <p:spPr bwMode="auto">
          <a:xfrm>
            <a:off x="830968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9" action="ppaction://hlinksldjump"/>
          </p:cNvPr>
          <p:cNvSpPr>
            <a:spLocks noChangeArrowheads="1"/>
          </p:cNvSpPr>
          <p:nvPr/>
        </p:nvSpPr>
        <p:spPr bwMode="auto">
          <a:xfrm>
            <a:off x="879351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10"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11"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12"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13"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11</a:t>
            </a:r>
          </a:p>
        </p:txBody>
      </p:sp>
      <p:sp>
        <p:nvSpPr>
          <p:cNvPr id="33" name="Rectangle 21">
            <a:hlinkClick r:id="rId14"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15" action="ppaction://hlinksldjump"/>
          </p:cNvPr>
          <p:cNvSpPr>
            <a:spLocks noChangeArrowheads="1"/>
          </p:cNvSpPr>
          <p:nvPr/>
        </p:nvSpPr>
        <p:spPr bwMode="auto">
          <a:xfrm>
            <a:off x="734319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Tree>
    <p:extLst>
      <p:ext uri="{BB962C8B-B14F-4D97-AF65-F5344CB8AC3E}">
        <p14:creationId xmlns:p14="http://schemas.microsoft.com/office/powerpoint/2010/main" val="2173524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3"/>
                                        </p:tgtEl>
                                      </p:cBhvr>
                                    </p:animEffect>
                                    <p:set>
                                      <p:cBhvr>
                                        <p:cTn id="18"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4" grpId="0" animBg="1"/>
      <p:bldP spid="14" grpId="1" animBg="1"/>
      <p:bldP spid="13" grpId="0"/>
      <p:bldP spid="13"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57369" y="164605"/>
            <a:ext cx="11326469" cy="585747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原文：宋朝是一个重视传统文化的朝代，每一个节日都被宋人发挥到极致。清明节是当时一个非常重要的节日。人们扫墓、颁新火、踏青、荡秋千、蹴鞠、斗鸡、放风筝，各种民俗活动内容丰富、形式多样，寄托了人们美好的愿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读《水浒》我们可探寻出宋朝清明节的习俗，除了传统的祭祀祖先外，更多的是纵情取乐，宋朝的节日已经走下了宗教的圣堂，成为老百姓外出娱乐的载体。</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选项：宋朝的清明节，人们进行扫墓、颁新火、踏青、荡秋千、蹴鞠、斗鸡、放风筝等活动，说明宋朝的节日已成为百姓娱乐的载体，不再有宗教般的神圣感。</a:t>
            </a:r>
            <a:endParaRPr lang="zh-CN" altLang="zh-CN" sz="2800" kern="100" dirty="0">
              <a:effectLst/>
              <a:latin typeface="宋体"/>
              <a:cs typeface="Courier New"/>
            </a:endParaRPr>
          </a:p>
        </p:txBody>
      </p:sp>
      <p:sp>
        <p:nvSpPr>
          <p:cNvPr id="18" name="TextBox 17">
            <a:hlinkClick r:id="rId2" action="ppaction://hlinksldjump"/>
          </p:cNvPr>
          <p:cNvSpPr txBox="1"/>
          <p:nvPr/>
        </p:nvSpPr>
        <p:spPr>
          <a:xfrm>
            <a:off x="3317665" y="548840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5" name="Rectangle 21">
            <a:hlinkClick r:id="rId3" action="ppaction://hlinksldjump"/>
          </p:cNvPr>
          <p:cNvSpPr>
            <a:spLocks noChangeArrowheads="1"/>
          </p:cNvSpPr>
          <p:nvPr/>
        </p:nvSpPr>
        <p:spPr bwMode="auto">
          <a:xfrm>
            <a:off x="49240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4" action="ppaction://hlinksldjump"/>
          </p:cNvPr>
          <p:cNvSpPr>
            <a:spLocks noChangeArrowheads="1"/>
          </p:cNvSpPr>
          <p:nvPr/>
        </p:nvSpPr>
        <p:spPr bwMode="auto">
          <a:xfrm>
            <a:off x="540786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7" name="Rectangle 21">
            <a:hlinkClick r:id="rId5" action="ppaction://hlinksldjump"/>
          </p:cNvPr>
          <p:cNvSpPr>
            <a:spLocks noChangeArrowheads="1"/>
          </p:cNvSpPr>
          <p:nvPr/>
        </p:nvSpPr>
        <p:spPr bwMode="auto">
          <a:xfrm>
            <a:off x="589169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0" name="Rectangle 21">
            <a:hlinkClick r:id="rId6" action="ppaction://hlinksldjump"/>
          </p:cNvPr>
          <p:cNvSpPr>
            <a:spLocks noChangeArrowheads="1"/>
          </p:cNvSpPr>
          <p:nvPr/>
        </p:nvSpPr>
        <p:spPr bwMode="auto">
          <a:xfrm>
            <a:off x="782702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25" name="Rectangle 21">
            <a:hlinkClick r:id="rId7" action="ppaction://hlinksldjump"/>
          </p:cNvPr>
          <p:cNvSpPr>
            <a:spLocks noChangeArrowheads="1"/>
          </p:cNvSpPr>
          <p:nvPr/>
        </p:nvSpPr>
        <p:spPr bwMode="auto">
          <a:xfrm>
            <a:off x="637552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26" name="Rectangle 21">
            <a:hlinkClick r:id="rId8" action="ppaction://hlinksldjump"/>
          </p:cNvPr>
          <p:cNvSpPr>
            <a:spLocks noChangeArrowheads="1"/>
          </p:cNvSpPr>
          <p:nvPr/>
        </p:nvSpPr>
        <p:spPr bwMode="auto">
          <a:xfrm>
            <a:off x="685936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27" name="Rectangle 21">
            <a:hlinkClick r:id="rId9" action="ppaction://hlinksldjump"/>
          </p:cNvPr>
          <p:cNvSpPr>
            <a:spLocks noChangeArrowheads="1"/>
          </p:cNvSpPr>
          <p:nvPr/>
        </p:nvSpPr>
        <p:spPr bwMode="auto">
          <a:xfrm>
            <a:off x="830968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10" action="ppaction://hlinksldjump"/>
          </p:cNvPr>
          <p:cNvSpPr>
            <a:spLocks noChangeArrowheads="1"/>
          </p:cNvSpPr>
          <p:nvPr/>
        </p:nvSpPr>
        <p:spPr bwMode="auto">
          <a:xfrm>
            <a:off x="879351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11"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12"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13"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14"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3" name="Rectangle 21">
            <a:hlinkClick r:id="rId15"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12</a:t>
            </a:r>
          </a:p>
        </p:txBody>
      </p:sp>
      <p:sp>
        <p:nvSpPr>
          <p:cNvPr id="34" name="Rectangle 21">
            <a:hlinkClick r:id="rId16" action="ppaction://hlinksldjump"/>
          </p:cNvPr>
          <p:cNvSpPr>
            <a:spLocks noChangeArrowheads="1"/>
          </p:cNvSpPr>
          <p:nvPr/>
        </p:nvSpPr>
        <p:spPr bwMode="auto">
          <a:xfrm>
            <a:off x="734319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Tree>
    <p:extLst>
      <p:ext uri="{BB962C8B-B14F-4D97-AF65-F5344CB8AC3E}">
        <p14:creationId xmlns:p14="http://schemas.microsoft.com/office/powerpoint/2010/main" val="2173524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矩形 13"/>
          <p:cNvSpPr/>
          <p:nvPr/>
        </p:nvSpPr>
        <p:spPr>
          <a:xfrm>
            <a:off x="357775" y="1121167"/>
            <a:ext cx="11398477" cy="2218447"/>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3" name="矩形 12"/>
          <p:cNvSpPr/>
          <p:nvPr/>
        </p:nvSpPr>
        <p:spPr>
          <a:xfrm>
            <a:off x="406574" y="1127066"/>
            <a:ext cx="11214326" cy="1979492"/>
          </a:xfrm>
          <a:prstGeom prst="rect">
            <a:avLst/>
          </a:prstGeom>
        </p:spPr>
        <p:txBody>
          <a:bodyPr wrap="square" lIns="121898" tIns="60948" rIns="121898" bIns="60948">
            <a:spAutoFit/>
          </a:bodyPr>
          <a:lstStyle/>
          <a:p>
            <a:pPr algn="just">
              <a:lnSpc>
                <a:spcPct val="150000"/>
              </a:lnSpc>
              <a:spcAft>
                <a:spcPts val="0"/>
              </a:spcAft>
            </a:pPr>
            <a:r>
              <a:rPr lang="zh-CN" altLang="zh-CN" sz="2800" kern="100" spc="-150" dirty="0">
                <a:latin typeface="Times New Roman"/>
                <a:ea typeface="华文细黑"/>
                <a:cs typeface="Times New Roman"/>
              </a:rPr>
              <a:t>不一致。忽视条件，曲解原文。原文说</a:t>
            </a:r>
            <a:r>
              <a:rPr lang="en-US" altLang="zh-CN" sz="2800" kern="100" spc="-150" dirty="0">
                <a:latin typeface="宋体"/>
                <a:ea typeface="华文细黑"/>
                <a:cs typeface="Times New Roman"/>
              </a:rPr>
              <a:t>“</a:t>
            </a:r>
            <a:r>
              <a:rPr lang="zh-CN" altLang="zh-CN" sz="2800" kern="100" spc="-150" dirty="0">
                <a:latin typeface="Times New Roman"/>
                <a:ea typeface="华文细黑"/>
                <a:cs typeface="Times New Roman"/>
              </a:rPr>
              <a:t>除了传统的祭祀祖先外</a:t>
            </a:r>
            <a:r>
              <a:rPr lang="en-US" altLang="zh-CN" sz="2800" kern="100" spc="-150" dirty="0">
                <a:latin typeface="宋体"/>
                <a:ea typeface="华文细黑"/>
                <a:cs typeface="Times New Roman"/>
              </a:rPr>
              <a:t>”</a:t>
            </a:r>
            <a:r>
              <a:rPr lang="zh-CN" altLang="zh-CN" sz="2800" kern="100" spc="-150" dirty="0">
                <a:latin typeface="Times New Roman"/>
                <a:ea typeface="华文细黑"/>
                <a:cs typeface="Times New Roman"/>
              </a:rPr>
              <a:t>，可见</a:t>
            </a:r>
            <a:r>
              <a:rPr lang="en-US" altLang="zh-CN" sz="2800" kern="100" spc="-150" dirty="0">
                <a:latin typeface="宋体"/>
                <a:ea typeface="华文细黑"/>
                <a:cs typeface="Times New Roman"/>
              </a:rPr>
              <a:t>“</a:t>
            </a:r>
            <a:r>
              <a:rPr lang="zh-CN" altLang="zh-CN" sz="2800" kern="100" spc="-150" dirty="0">
                <a:latin typeface="Times New Roman"/>
                <a:ea typeface="华文细黑"/>
                <a:cs typeface="Times New Roman"/>
              </a:rPr>
              <a:t>扫墓活动</a:t>
            </a:r>
            <a:r>
              <a:rPr lang="en-US" altLang="zh-CN" sz="2800" kern="100" spc="-150" dirty="0">
                <a:latin typeface="宋体"/>
                <a:ea typeface="华文细黑"/>
                <a:cs typeface="Times New Roman"/>
              </a:rPr>
              <a:t>”</a:t>
            </a:r>
            <a:r>
              <a:rPr lang="zh-CN" altLang="zh-CN" sz="2800" kern="100" spc="-150" dirty="0">
                <a:latin typeface="Times New Roman"/>
                <a:ea typeface="华文细黑"/>
                <a:cs typeface="Times New Roman"/>
              </a:rPr>
              <a:t>不能说明</a:t>
            </a:r>
            <a:r>
              <a:rPr lang="en-US" altLang="zh-CN" sz="2800" kern="100" spc="-150" dirty="0">
                <a:latin typeface="宋体"/>
                <a:ea typeface="华文细黑"/>
                <a:cs typeface="Times New Roman"/>
              </a:rPr>
              <a:t>“</a:t>
            </a:r>
            <a:r>
              <a:rPr lang="zh-CN" altLang="zh-CN" sz="2800" kern="100" spc="-150" dirty="0">
                <a:latin typeface="Times New Roman"/>
                <a:ea typeface="华文细黑"/>
                <a:cs typeface="Times New Roman"/>
              </a:rPr>
              <a:t>宋朝的节日已成为百姓娱乐的载体，不再有宗教般的神圣感</a:t>
            </a:r>
            <a:r>
              <a:rPr lang="en-US" altLang="zh-CN" sz="2800" kern="100" spc="-150" dirty="0">
                <a:latin typeface="宋体"/>
                <a:ea typeface="华文细黑"/>
                <a:cs typeface="Times New Roman"/>
              </a:rPr>
              <a:t>”</a:t>
            </a:r>
            <a:r>
              <a:rPr lang="zh-CN" altLang="zh-CN" sz="2800" kern="100" spc="-150" dirty="0">
                <a:latin typeface="Times New Roman"/>
                <a:ea typeface="华文细黑"/>
                <a:cs typeface="Times New Roman"/>
              </a:rPr>
              <a:t>。</a:t>
            </a:r>
            <a:endParaRPr lang="zh-CN" altLang="zh-CN" sz="2800" kern="100" spc="-150" dirty="0">
              <a:effectLst/>
              <a:latin typeface="宋体"/>
              <a:cs typeface="Courier New"/>
            </a:endParaRPr>
          </a:p>
        </p:txBody>
      </p:sp>
      <p:sp>
        <p:nvSpPr>
          <p:cNvPr id="15" name="Rectangle 21">
            <a:hlinkClick r:id="rId2" action="ppaction://hlinksldjump"/>
          </p:cNvPr>
          <p:cNvSpPr>
            <a:spLocks noChangeArrowheads="1"/>
          </p:cNvSpPr>
          <p:nvPr/>
        </p:nvSpPr>
        <p:spPr bwMode="auto">
          <a:xfrm>
            <a:off x="49240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3" action="ppaction://hlinksldjump"/>
          </p:cNvPr>
          <p:cNvSpPr>
            <a:spLocks noChangeArrowheads="1"/>
          </p:cNvSpPr>
          <p:nvPr/>
        </p:nvSpPr>
        <p:spPr bwMode="auto">
          <a:xfrm>
            <a:off x="540786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7" name="Rectangle 21">
            <a:hlinkClick r:id="rId4" action="ppaction://hlinksldjump"/>
          </p:cNvPr>
          <p:cNvSpPr>
            <a:spLocks noChangeArrowheads="1"/>
          </p:cNvSpPr>
          <p:nvPr/>
        </p:nvSpPr>
        <p:spPr bwMode="auto">
          <a:xfrm>
            <a:off x="589169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782702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25" name="Rectangle 21">
            <a:hlinkClick r:id="rId6" action="ppaction://hlinksldjump"/>
          </p:cNvPr>
          <p:cNvSpPr>
            <a:spLocks noChangeArrowheads="1"/>
          </p:cNvSpPr>
          <p:nvPr/>
        </p:nvSpPr>
        <p:spPr bwMode="auto">
          <a:xfrm>
            <a:off x="637552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26" name="Rectangle 21">
            <a:hlinkClick r:id="rId7" action="ppaction://hlinksldjump"/>
          </p:cNvPr>
          <p:cNvSpPr>
            <a:spLocks noChangeArrowheads="1"/>
          </p:cNvSpPr>
          <p:nvPr/>
        </p:nvSpPr>
        <p:spPr bwMode="auto">
          <a:xfrm>
            <a:off x="685936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27" name="Rectangle 21">
            <a:hlinkClick r:id="rId8" action="ppaction://hlinksldjump"/>
          </p:cNvPr>
          <p:cNvSpPr>
            <a:spLocks noChangeArrowheads="1"/>
          </p:cNvSpPr>
          <p:nvPr/>
        </p:nvSpPr>
        <p:spPr bwMode="auto">
          <a:xfrm>
            <a:off x="830968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9" action="ppaction://hlinksldjump"/>
          </p:cNvPr>
          <p:cNvSpPr>
            <a:spLocks noChangeArrowheads="1"/>
          </p:cNvSpPr>
          <p:nvPr/>
        </p:nvSpPr>
        <p:spPr bwMode="auto">
          <a:xfrm>
            <a:off x="879351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10"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11"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12"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13"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3" name="Rectangle 21">
            <a:hlinkClick r:id="rId14"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12</a:t>
            </a:r>
          </a:p>
        </p:txBody>
      </p:sp>
      <p:sp>
        <p:nvSpPr>
          <p:cNvPr id="21" name="Rectangle 21">
            <a:hlinkClick r:id="rId15" action="ppaction://hlinksldjump"/>
          </p:cNvPr>
          <p:cNvSpPr>
            <a:spLocks noChangeArrowheads="1"/>
          </p:cNvSpPr>
          <p:nvPr/>
        </p:nvSpPr>
        <p:spPr bwMode="auto">
          <a:xfrm>
            <a:off x="734319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Tree>
    <p:extLst>
      <p:ext uri="{BB962C8B-B14F-4D97-AF65-F5344CB8AC3E}">
        <p14:creationId xmlns:p14="http://schemas.microsoft.com/office/powerpoint/2010/main" val="26670876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44091" y="4698757"/>
            <a:ext cx="11398477" cy="1441688"/>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40" name="矩形 39"/>
          <p:cNvSpPr/>
          <p:nvPr/>
        </p:nvSpPr>
        <p:spPr>
          <a:xfrm>
            <a:off x="262558" y="121134"/>
            <a:ext cx="11326469" cy="391848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13.(2016·</a:t>
            </a:r>
            <a:r>
              <a:rPr lang="zh-CN" altLang="zh-CN" sz="2800" kern="100" dirty="0">
                <a:latin typeface="Times New Roman"/>
                <a:ea typeface="华文细黑"/>
                <a:cs typeface="Times New Roman"/>
              </a:rPr>
              <a:t>浙江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原文：每次语言变迁都带来中国现代小说形式的发展和变化。初期现代小说对各种语言资源的综合，直接推动了中国现代小说写实性、抒情性、象征性等原则的确立，孕育了中国现代小说的诗化、散文化等美学风格。</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第</a:t>
            </a: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题选项</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：对各种语言资源的综合运用孕育了中国现代小说诗化、散文化等美学风格，进而推动了写实性、抒情性、象征性等原则的确立。</a:t>
            </a:r>
            <a:endParaRPr lang="zh-CN" altLang="zh-CN" sz="1050" kern="100" dirty="0">
              <a:effectLst/>
              <a:latin typeface="宋体"/>
              <a:cs typeface="Courier New"/>
            </a:endParaRPr>
          </a:p>
        </p:txBody>
      </p:sp>
      <p:sp>
        <p:nvSpPr>
          <p:cNvPr id="18" name="TextBox 17"/>
          <p:cNvSpPr txBox="1"/>
          <p:nvPr/>
        </p:nvSpPr>
        <p:spPr>
          <a:xfrm>
            <a:off x="365337" y="406300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3" name="矩形 12"/>
          <p:cNvSpPr/>
          <p:nvPr/>
        </p:nvSpPr>
        <p:spPr>
          <a:xfrm>
            <a:off x="406574" y="4658122"/>
            <a:ext cx="11214326" cy="133393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不一致。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进而推动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属曲解原文，原文是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直接推动了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孕育了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15" name="Rectangle 21">
            <a:hlinkClick r:id="rId2" action="ppaction://hlinksldjump"/>
          </p:cNvPr>
          <p:cNvSpPr>
            <a:spLocks noChangeArrowheads="1"/>
          </p:cNvSpPr>
          <p:nvPr/>
        </p:nvSpPr>
        <p:spPr bwMode="auto">
          <a:xfrm>
            <a:off x="49240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3" action="ppaction://hlinksldjump"/>
          </p:cNvPr>
          <p:cNvSpPr>
            <a:spLocks noChangeArrowheads="1"/>
          </p:cNvSpPr>
          <p:nvPr/>
        </p:nvSpPr>
        <p:spPr bwMode="auto">
          <a:xfrm>
            <a:off x="540786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7" name="Rectangle 21">
            <a:hlinkClick r:id="rId4" action="ppaction://hlinksldjump"/>
          </p:cNvPr>
          <p:cNvSpPr>
            <a:spLocks noChangeArrowheads="1"/>
          </p:cNvSpPr>
          <p:nvPr/>
        </p:nvSpPr>
        <p:spPr bwMode="auto">
          <a:xfrm>
            <a:off x="589169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782702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25" name="Rectangle 21">
            <a:hlinkClick r:id="rId6" action="ppaction://hlinksldjump"/>
          </p:cNvPr>
          <p:cNvSpPr>
            <a:spLocks noChangeArrowheads="1"/>
          </p:cNvSpPr>
          <p:nvPr/>
        </p:nvSpPr>
        <p:spPr bwMode="auto">
          <a:xfrm>
            <a:off x="637552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26" name="Rectangle 21">
            <a:hlinkClick r:id="rId7" action="ppaction://hlinksldjump"/>
          </p:cNvPr>
          <p:cNvSpPr>
            <a:spLocks noChangeArrowheads="1"/>
          </p:cNvSpPr>
          <p:nvPr/>
        </p:nvSpPr>
        <p:spPr bwMode="auto">
          <a:xfrm>
            <a:off x="685936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27" name="Rectangle 21">
            <a:hlinkClick r:id="rId8" action="ppaction://hlinksldjump"/>
          </p:cNvPr>
          <p:cNvSpPr>
            <a:spLocks noChangeArrowheads="1"/>
          </p:cNvSpPr>
          <p:nvPr/>
        </p:nvSpPr>
        <p:spPr bwMode="auto">
          <a:xfrm>
            <a:off x="830968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9" action="ppaction://hlinksldjump"/>
          </p:cNvPr>
          <p:cNvSpPr>
            <a:spLocks noChangeArrowheads="1"/>
          </p:cNvSpPr>
          <p:nvPr/>
        </p:nvSpPr>
        <p:spPr bwMode="auto">
          <a:xfrm>
            <a:off x="879351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10"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11"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13</a:t>
            </a:r>
          </a:p>
        </p:txBody>
      </p:sp>
      <p:sp>
        <p:nvSpPr>
          <p:cNvPr id="31" name="Rectangle 21">
            <a:hlinkClick r:id="rId12"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13"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3" name="Rectangle 21">
            <a:hlinkClick r:id="rId14"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15" action="ppaction://hlinksldjump"/>
          </p:cNvPr>
          <p:cNvSpPr>
            <a:spLocks noChangeArrowheads="1"/>
          </p:cNvSpPr>
          <p:nvPr/>
        </p:nvSpPr>
        <p:spPr bwMode="auto">
          <a:xfrm>
            <a:off x="734319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Tree>
    <p:extLst>
      <p:ext uri="{BB962C8B-B14F-4D97-AF65-F5344CB8AC3E}">
        <p14:creationId xmlns:p14="http://schemas.microsoft.com/office/powerpoint/2010/main" val="2173524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3"/>
                                        </p:tgtEl>
                                      </p:cBhvr>
                                    </p:animEffect>
                                    <p:set>
                                      <p:cBhvr>
                                        <p:cTn id="18"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4" grpId="0" animBg="1"/>
      <p:bldP spid="14" grpId="1" animBg="1"/>
      <p:bldP spid="13" grpId="0"/>
      <p:bldP spid="13"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34566" y="5066244"/>
            <a:ext cx="11398477" cy="739814"/>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40" name="矩形 39"/>
          <p:cNvSpPr/>
          <p:nvPr/>
        </p:nvSpPr>
        <p:spPr>
          <a:xfrm>
            <a:off x="406574" y="424610"/>
            <a:ext cx="11326469" cy="4564815"/>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原文：根据《左传》《国语》的记载，春秋时期人们讲《周易》要讲八项。然而，在每次占筮时，并不会八项内容都讲，因为甲项与乙项的结论很可能不一致，甚至是对立的。选择哪项或哪几项来讲，先秦史官往往依据自己的意图来定。占筮的结果，也可以依据多个方面来解释，只需选择其中的一种或几种来作论断。</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选项：《周易》内容丰富，春秋时学者讲《周易》要讲八项，但各项内容很可能不一致，甚至还会出现两项之间矛盾对立的现象。</a:t>
            </a:r>
            <a:endParaRPr lang="zh-CN" altLang="zh-CN" sz="1050" kern="100" dirty="0">
              <a:effectLst/>
              <a:latin typeface="宋体"/>
              <a:cs typeface="Courier New"/>
            </a:endParaRPr>
          </a:p>
        </p:txBody>
      </p:sp>
      <p:sp>
        <p:nvSpPr>
          <p:cNvPr id="18" name="TextBox 17"/>
          <p:cNvSpPr txBox="1"/>
          <p:nvPr/>
        </p:nvSpPr>
        <p:spPr>
          <a:xfrm>
            <a:off x="9726377" y="448029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3" name="矩形 12"/>
          <p:cNvSpPr/>
          <p:nvPr/>
        </p:nvSpPr>
        <p:spPr>
          <a:xfrm>
            <a:off x="406574" y="5014556"/>
            <a:ext cx="11326469" cy="68683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不一致。偷换概念。原文是各项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结论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内容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15" name="Rectangle 21">
            <a:hlinkClick r:id="rId2" action="ppaction://hlinksldjump"/>
          </p:cNvPr>
          <p:cNvSpPr>
            <a:spLocks noChangeArrowheads="1"/>
          </p:cNvSpPr>
          <p:nvPr/>
        </p:nvSpPr>
        <p:spPr bwMode="auto">
          <a:xfrm>
            <a:off x="49240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3" action="ppaction://hlinksldjump"/>
          </p:cNvPr>
          <p:cNvSpPr>
            <a:spLocks noChangeArrowheads="1"/>
          </p:cNvSpPr>
          <p:nvPr/>
        </p:nvSpPr>
        <p:spPr bwMode="auto">
          <a:xfrm>
            <a:off x="540786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7" name="Rectangle 21">
            <a:hlinkClick r:id="rId4" action="ppaction://hlinksldjump"/>
          </p:cNvPr>
          <p:cNvSpPr>
            <a:spLocks noChangeArrowheads="1"/>
          </p:cNvSpPr>
          <p:nvPr/>
        </p:nvSpPr>
        <p:spPr bwMode="auto">
          <a:xfrm>
            <a:off x="589169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19" name="Rectangle 21">
            <a:hlinkClick r:id="rId5" action="ppaction://hlinksldjump"/>
          </p:cNvPr>
          <p:cNvSpPr>
            <a:spLocks noChangeArrowheads="1"/>
          </p:cNvSpPr>
          <p:nvPr/>
        </p:nvSpPr>
        <p:spPr bwMode="auto">
          <a:xfrm>
            <a:off x="734319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0" name="Rectangle 21">
            <a:hlinkClick r:id="rId6" action="ppaction://hlinksldjump"/>
          </p:cNvPr>
          <p:cNvSpPr>
            <a:spLocks noChangeArrowheads="1"/>
          </p:cNvSpPr>
          <p:nvPr/>
        </p:nvSpPr>
        <p:spPr bwMode="auto">
          <a:xfrm>
            <a:off x="782702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25" name="Rectangle 21">
            <a:hlinkClick r:id="rId7" action="ppaction://hlinksldjump"/>
          </p:cNvPr>
          <p:cNvSpPr>
            <a:spLocks noChangeArrowheads="1"/>
          </p:cNvSpPr>
          <p:nvPr/>
        </p:nvSpPr>
        <p:spPr bwMode="auto">
          <a:xfrm>
            <a:off x="637552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26" name="Rectangle 21">
            <a:hlinkClick r:id="rId8" action="ppaction://hlinksldjump"/>
          </p:cNvPr>
          <p:cNvSpPr>
            <a:spLocks noChangeArrowheads="1"/>
          </p:cNvSpPr>
          <p:nvPr/>
        </p:nvSpPr>
        <p:spPr bwMode="auto">
          <a:xfrm>
            <a:off x="685936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27" name="Rectangle 21">
            <a:hlinkClick r:id="rId9" action="ppaction://hlinksldjump"/>
          </p:cNvPr>
          <p:cNvSpPr>
            <a:spLocks noChangeArrowheads="1"/>
          </p:cNvSpPr>
          <p:nvPr/>
        </p:nvSpPr>
        <p:spPr bwMode="auto">
          <a:xfrm>
            <a:off x="830968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10" action="ppaction://hlinksldjump"/>
          </p:cNvPr>
          <p:cNvSpPr>
            <a:spLocks noChangeArrowheads="1"/>
          </p:cNvSpPr>
          <p:nvPr/>
        </p:nvSpPr>
        <p:spPr bwMode="auto">
          <a:xfrm>
            <a:off x="879351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11"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12"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13"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14</a:t>
            </a:r>
          </a:p>
        </p:txBody>
      </p:sp>
      <p:sp>
        <p:nvSpPr>
          <p:cNvPr id="32" name="Rectangle 21">
            <a:hlinkClick r:id="rId14"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3" name="Rectangle 21">
            <a:hlinkClick r:id="rId15"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173524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3"/>
                                        </p:tgtEl>
                                      </p:cBhvr>
                                    </p:animEffect>
                                    <p:set>
                                      <p:cBhvr>
                                        <p:cTn id="18"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4" grpId="0" animBg="1"/>
      <p:bldP spid="14" grpId="1" animBg="1"/>
      <p:bldP spid="13" grpId="0"/>
      <p:bldP spid="13"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C:\Users\Administrator\Desktop\新建文件夹1.19\16.jpg"/>
          <p:cNvPicPr>
            <a:picLocks noChangeArrowheads="1"/>
          </p:cNvPicPr>
          <p:nvPr/>
        </p:nvPicPr>
        <p:blipFill rotWithShape="1">
          <a:blip r:embed="rId2">
            <a:extLst>
              <a:ext uri="{28A0092B-C50C-407E-A947-70E740481C1C}">
                <a14:useLocalDpi xmlns:a14="http://schemas.microsoft.com/office/drawing/2010/main" val="0"/>
              </a:ext>
            </a:extLst>
          </a:blip>
          <a:srcRect l="430"/>
          <a:stretch/>
        </p:blipFill>
        <p:spPr bwMode="auto">
          <a:xfrm>
            <a:off x="406" y="794"/>
            <a:ext cx="121896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组合 17"/>
          <p:cNvGrpSpPr/>
          <p:nvPr/>
        </p:nvGrpSpPr>
        <p:grpSpPr>
          <a:xfrm>
            <a:off x="8343" y="3707638"/>
            <a:ext cx="12192000" cy="1375395"/>
            <a:chOff x="-1524000" y="2705990"/>
            <a:chExt cx="12192000" cy="1375395"/>
          </a:xfrm>
        </p:grpSpPr>
        <p:cxnSp>
          <p:nvCxnSpPr>
            <p:cNvPr id="21" name="直接连接符 20"/>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524000" y="2705990"/>
              <a:ext cx="12192000" cy="1375395"/>
              <a:chOff x="-1524000" y="2705990"/>
              <a:chExt cx="12192000" cy="1375395"/>
            </a:xfrm>
          </p:grpSpPr>
          <p:sp>
            <p:nvSpPr>
              <p:cNvPr id="23" name="矩形 22"/>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6" name="图片 25"/>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85346" y="3627150"/>
            <a:ext cx="1440612" cy="1536473"/>
          </a:xfrm>
          <a:prstGeom prst="rect">
            <a:avLst/>
          </a:prstGeom>
        </p:spPr>
      </p:pic>
      <p:pic>
        <p:nvPicPr>
          <p:cNvPr id="27" name="图片 26"/>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505548" y="3635658"/>
            <a:ext cx="1383104" cy="1438721"/>
          </a:xfrm>
          <a:prstGeom prst="rect">
            <a:avLst/>
          </a:prstGeom>
        </p:spPr>
      </p:pic>
      <p:sp>
        <p:nvSpPr>
          <p:cNvPr id="16" name="矩形 15"/>
          <p:cNvSpPr/>
          <p:nvPr/>
        </p:nvSpPr>
        <p:spPr>
          <a:xfrm>
            <a:off x="3987002" y="3645818"/>
            <a:ext cx="4648455" cy="886749"/>
          </a:xfrm>
          <a:prstGeom prst="rect">
            <a:avLst/>
          </a:prstGeom>
        </p:spPr>
        <p:txBody>
          <a:bodyPr wrap="square" lIns="91410" tIns="45704" rIns="91410" bIns="45704">
            <a:spAutoFit/>
          </a:bodyPr>
          <a:lstStyle/>
          <a:p>
            <a:pPr algn="ctr">
              <a:lnSpc>
                <a:spcPct val="130000"/>
              </a:lnSpc>
              <a:defRPr/>
            </a:pPr>
            <a:r>
              <a:rPr lang="zh-CN" altLang="en-US" sz="4400" b="1" dirty="0" smtClean="0">
                <a:solidFill>
                  <a:srgbClr val="0000FF"/>
                </a:solidFill>
                <a:effectLst/>
                <a:latin typeface="微软雅黑" pitchFamily="34" charset="-122"/>
                <a:ea typeface="微软雅黑" pitchFamily="34" charset="-122"/>
              </a:rPr>
              <a:t>本课结束</a:t>
            </a:r>
            <a:endParaRPr lang="zh-CN" altLang="en-US" sz="4400" b="1" dirty="0">
              <a:solidFill>
                <a:srgbClr val="0000FF"/>
              </a:solidFill>
              <a:effectLst/>
              <a:latin typeface="微软雅黑" pitchFamily="34" charset="-122"/>
              <a:ea typeface="微软雅黑" pitchFamily="34" charset="-122"/>
            </a:endParaRPr>
          </a:p>
        </p:txBody>
      </p:sp>
      <p:sp>
        <p:nvSpPr>
          <p:cNvPr id="17" name="标题 1"/>
          <p:cNvSpPr txBox="1">
            <a:spLocks/>
          </p:cNvSpPr>
          <p:nvPr/>
        </p:nvSpPr>
        <p:spPr>
          <a:xfrm>
            <a:off x="2806362" y="4267584"/>
            <a:ext cx="7465308" cy="913055"/>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0000FF"/>
                </a:solidFill>
                <a:latin typeface="微软雅黑" pitchFamily="34" charset="-122"/>
                <a:ea typeface="微软雅黑" pitchFamily="34" charset="-122"/>
              </a:rPr>
              <a:t>更多精彩内容请登录：</a:t>
            </a:r>
            <a:r>
              <a:rPr lang="en-US" altLang="zh-CN" sz="2700" b="1" dirty="0" err="1" smtClean="0">
                <a:solidFill>
                  <a:srgbClr val="0000FF"/>
                </a:solidFill>
                <a:latin typeface="微软雅黑" pitchFamily="34" charset="-122"/>
                <a:ea typeface="微软雅黑" pitchFamily="34" charset="-122"/>
              </a:rPr>
              <a:t>www.91taoke.com</a:t>
            </a:r>
            <a:endParaRPr lang="zh-CN" altLang="en-US" sz="27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6170147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435">
                                          <p:stCondLst>
                                            <p:cond delay="0"/>
                                          </p:stCondLst>
                                        </p:cTn>
                                        <p:tgtEl>
                                          <p:spTgt spid="17"/>
                                        </p:tgtEl>
                                      </p:cBhvr>
                                    </p:animEffect>
                                    <p:anim calcmode="lin" valueType="num">
                                      <p:cBhvr>
                                        <p:cTn id="8" dur="1367"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7"/>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7"/>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7"/>
                                        </p:tgtEl>
                                        <p:attrNameLst>
                                          <p:attrName>ppt_y</p:attrName>
                                        </p:attrNameLst>
                                      </p:cBhvr>
                                      <p:tavLst>
                                        <p:tav tm="0" fmla="#ppt_y-sin(pi*$)/81">
                                          <p:val>
                                            <p:fltVal val="0"/>
                                          </p:val>
                                        </p:tav>
                                        <p:tav tm="100000">
                                          <p:val>
                                            <p:fltVal val="1"/>
                                          </p:val>
                                        </p:tav>
                                      </p:tavLst>
                                    </p:anim>
                                    <p:animScale>
                                      <p:cBhvr>
                                        <p:cTn id="13" dur="20">
                                          <p:stCondLst>
                                            <p:cond delay="487"/>
                                          </p:stCondLst>
                                        </p:cTn>
                                        <p:tgtEl>
                                          <p:spTgt spid="17"/>
                                        </p:tgtEl>
                                      </p:cBhvr>
                                      <p:to x="100000" y="60000"/>
                                    </p:animScale>
                                    <p:animScale>
                                      <p:cBhvr>
                                        <p:cTn id="14" dur="124" decel="50000">
                                          <p:stCondLst>
                                            <p:cond delay="507"/>
                                          </p:stCondLst>
                                        </p:cTn>
                                        <p:tgtEl>
                                          <p:spTgt spid="17"/>
                                        </p:tgtEl>
                                      </p:cBhvr>
                                      <p:to x="100000" y="100000"/>
                                    </p:animScale>
                                    <p:animScale>
                                      <p:cBhvr>
                                        <p:cTn id="15" dur="20">
                                          <p:stCondLst>
                                            <p:cond delay="984"/>
                                          </p:stCondLst>
                                        </p:cTn>
                                        <p:tgtEl>
                                          <p:spTgt spid="17"/>
                                        </p:tgtEl>
                                      </p:cBhvr>
                                      <p:to x="100000" y="80000"/>
                                    </p:animScale>
                                    <p:animScale>
                                      <p:cBhvr>
                                        <p:cTn id="16" dur="124" decel="50000">
                                          <p:stCondLst>
                                            <p:cond delay="1004"/>
                                          </p:stCondLst>
                                        </p:cTn>
                                        <p:tgtEl>
                                          <p:spTgt spid="17"/>
                                        </p:tgtEl>
                                      </p:cBhvr>
                                      <p:to x="100000" y="100000"/>
                                    </p:animScale>
                                    <p:animScale>
                                      <p:cBhvr>
                                        <p:cTn id="17" dur="20">
                                          <p:stCondLst>
                                            <p:cond delay="1231"/>
                                          </p:stCondLst>
                                        </p:cTn>
                                        <p:tgtEl>
                                          <p:spTgt spid="17"/>
                                        </p:tgtEl>
                                      </p:cBhvr>
                                      <p:to x="100000" y="90000"/>
                                    </p:animScale>
                                    <p:animScale>
                                      <p:cBhvr>
                                        <p:cTn id="18" dur="124" decel="50000">
                                          <p:stCondLst>
                                            <p:cond delay="1251"/>
                                          </p:stCondLst>
                                        </p:cTn>
                                        <p:tgtEl>
                                          <p:spTgt spid="17"/>
                                        </p:tgtEl>
                                      </p:cBhvr>
                                      <p:to x="100000" y="100000"/>
                                    </p:animScale>
                                    <p:animScale>
                                      <p:cBhvr>
                                        <p:cTn id="19" dur="20">
                                          <p:stCondLst>
                                            <p:cond delay="1356"/>
                                          </p:stCondLst>
                                        </p:cTn>
                                        <p:tgtEl>
                                          <p:spTgt spid="17"/>
                                        </p:tgtEl>
                                      </p:cBhvr>
                                      <p:to x="100000" y="95000"/>
                                    </p:animScale>
                                    <p:animScale>
                                      <p:cBhvr>
                                        <p:cTn id="20" dur="124" decel="50000">
                                          <p:stCondLst>
                                            <p:cond delay="1376"/>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21">
            <a:hlinkClick r:id="rId2" action="ppaction://hlinksldjump"/>
          </p:cNvPr>
          <p:cNvSpPr>
            <a:spLocks noChangeArrowheads="1"/>
          </p:cNvSpPr>
          <p:nvPr/>
        </p:nvSpPr>
        <p:spPr bwMode="auto">
          <a:xfrm>
            <a:off x="49240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solidFill>
                  <a:srgbClr val="0000FF"/>
                </a:solidFill>
                <a:effectLst/>
                <a:latin typeface="Broadway" pitchFamily="82" charset="0"/>
                <a:ea typeface="楷体" pitchFamily="49" charset="-122"/>
                <a:cs typeface="经典繁仿黑" pitchFamily="49" charset="-122"/>
              </a:rPr>
              <a:t>1</a:t>
            </a:r>
            <a:endParaRPr lang="en-US" altLang="zh-CN" sz="1800" dirty="0">
              <a:solidFill>
                <a:srgbClr val="0000FF"/>
              </a:solidFill>
              <a:effectLst/>
              <a:latin typeface="Broadway" pitchFamily="82" charset="0"/>
              <a:ea typeface="楷体" pitchFamily="49" charset="-122"/>
              <a:cs typeface="经典繁仿黑" pitchFamily="49" charset="-122"/>
            </a:endParaRPr>
          </a:p>
        </p:txBody>
      </p:sp>
      <p:sp>
        <p:nvSpPr>
          <p:cNvPr id="34" name="Rectangle 21">
            <a:hlinkClick r:id="rId3" action="ppaction://hlinksldjump"/>
          </p:cNvPr>
          <p:cNvSpPr>
            <a:spLocks noChangeArrowheads="1"/>
          </p:cNvSpPr>
          <p:nvPr/>
        </p:nvSpPr>
        <p:spPr bwMode="auto">
          <a:xfrm>
            <a:off x="540786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4" action="ppaction://hlinksldjump"/>
          </p:cNvPr>
          <p:cNvSpPr>
            <a:spLocks noChangeArrowheads="1"/>
          </p:cNvSpPr>
          <p:nvPr/>
        </p:nvSpPr>
        <p:spPr bwMode="auto">
          <a:xfrm>
            <a:off x="589169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5" action="ppaction://hlinksldjump"/>
          </p:cNvPr>
          <p:cNvSpPr>
            <a:spLocks noChangeArrowheads="1"/>
          </p:cNvSpPr>
          <p:nvPr/>
        </p:nvSpPr>
        <p:spPr bwMode="auto">
          <a:xfrm>
            <a:off x="782702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6" action="ppaction://hlinksldjump"/>
          </p:cNvPr>
          <p:cNvSpPr>
            <a:spLocks noChangeArrowheads="1"/>
          </p:cNvSpPr>
          <p:nvPr/>
        </p:nvSpPr>
        <p:spPr bwMode="auto">
          <a:xfrm>
            <a:off x="637552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39" name="Rectangle 21">
            <a:hlinkClick r:id="rId7" action="ppaction://hlinksldjump"/>
          </p:cNvPr>
          <p:cNvSpPr>
            <a:spLocks noChangeArrowheads="1"/>
          </p:cNvSpPr>
          <p:nvPr/>
        </p:nvSpPr>
        <p:spPr bwMode="auto">
          <a:xfrm>
            <a:off x="685936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40" name="矩形 39"/>
          <p:cNvSpPr/>
          <p:nvPr/>
        </p:nvSpPr>
        <p:spPr>
          <a:xfrm>
            <a:off x="428233" y="189434"/>
            <a:ext cx="11214326" cy="4717582"/>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mj-ea"/>
                <a:ea typeface="+mj-ea"/>
                <a:cs typeface="Times New Roman"/>
              </a:rPr>
              <a:t>一、比对因果关系重点练</a:t>
            </a:r>
            <a:endParaRPr lang="zh-CN" altLang="zh-CN" sz="1050" b="1" kern="100" dirty="0">
              <a:solidFill>
                <a:srgbClr val="0000FF"/>
              </a:solidFill>
              <a:latin typeface="+mj-ea"/>
              <a:ea typeface="+mj-ea"/>
              <a:cs typeface="Courier New"/>
            </a:endParaRPr>
          </a:p>
          <a:p>
            <a:pPr algn="just">
              <a:lnSpc>
                <a:spcPct val="150000"/>
              </a:lnSpc>
              <a:spcAft>
                <a:spcPts val="0"/>
              </a:spcAft>
            </a:pPr>
            <a:r>
              <a:rPr lang="zh-CN" altLang="zh-CN" sz="2800" kern="100" dirty="0">
                <a:latin typeface="Times New Roman"/>
                <a:ea typeface="华文细黑"/>
                <a:cs typeface="Times New Roman"/>
              </a:rPr>
              <a:t>比对下面的原文与选项，看看因果关系是否成立，如不成立，请说明理由。</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原文：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宋学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立足于传统儒学，又从佛道两家摄取偏重于义理和心性修养等方面因素，所以也可把它称为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新儒学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，它与汉唐儒家们时经书的注释繁琐章句之学有着本质不同。</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选项：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宋学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被称为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新儒学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，主要是因为立足于传统儒学，又从佛道两家摄取义理和心性修养等方面因素。</a:t>
            </a:r>
            <a:endParaRPr lang="zh-CN" altLang="zh-CN" sz="1050" kern="100" dirty="0">
              <a:effectLst/>
              <a:latin typeface="宋体"/>
              <a:cs typeface="Courier New"/>
            </a:endParaRPr>
          </a:p>
        </p:txBody>
      </p:sp>
      <p:sp>
        <p:nvSpPr>
          <p:cNvPr id="18" name="TextBox 17"/>
          <p:cNvSpPr txBox="1"/>
          <p:nvPr/>
        </p:nvSpPr>
        <p:spPr>
          <a:xfrm>
            <a:off x="7547087" y="486891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1" name="Rectangle 21">
            <a:hlinkClick r:id="rId8" action="ppaction://hlinksldjump"/>
          </p:cNvPr>
          <p:cNvSpPr>
            <a:spLocks noChangeArrowheads="1"/>
          </p:cNvSpPr>
          <p:nvPr/>
        </p:nvSpPr>
        <p:spPr bwMode="auto">
          <a:xfrm>
            <a:off x="830968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12" name="Rectangle 21">
            <a:hlinkClick r:id="rId9" action="ppaction://hlinksldjump"/>
          </p:cNvPr>
          <p:cNvSpPr>
            <a:spLocks noChangeArrowheads="1"/>
          </p:cNvSpPr>
          <p:nvPr/>
        </p:nvSpPr>
        <p:spPr bwMode="auto">
          <a:xfrm>
            <a:off x="879351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13" name="Rectangle 21">
            <a:hlinkClick r:id="rId10"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14" name="Rectangle 21">
            <a:hlinkClick r:id="rId11"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12"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13"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14"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19" name="矩形 18"/>
          <p:cNvSpPr/>
          <p:nvPr/>
        </p:nvSpPr>
        <p:spPr>
          <a:xfrm>
            <a:off x="478582" y="5508971"/>
            <a:ext cx="11173883" cy="657127"/>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en-US" altLang="zh-CN" sz="2800" kern="100" dirty="0" smtClean="0">
              <a:latin typeface="Times New Roman"/>
              <a:ea typeface="华文细黑"/>
              <a:cs typeface="Times New Roman"/>
            </a:endParaRPr>
          </a:p>
          <a:p>
            <a:pPr algn="just">
              <a:lnSpc>
                <a:spcPct val="150000"/>
              </a:lnSpc>
              <a:spcAft>
                <a:spcPts val="0"/>
              </a:spcAft>
            </a:pPr>
            <a:endParaRPr lang="zh-CN" altLang="zh-CN" sz="1050" kern="100" dirty="0">
              <a:effectLst/>
              <a:latin typeface="宋体"/>
              <a:cs typeface="Courier New"/>
            </a:endParaRPr>
          </a:p>
        </p:txBody>
      </p:sp>
      <p:sp>
        <p:nvSpPr>
          <p:cNvPr id="20" name="矩形 19"/>
          <p:cNvSpPr/>
          <p:nvPr/>
        </p:nvSpPr>
        <p:spPr>
          <a:xfrm>
            <a:off x="589066" y="5364955"/>
            <a:ext cx="10993359" cy="719147"/>
          </a:xfrm>
          <a:prstGeom prst="rect">
            <a:avLst/>
          </a:prstGeom>
        </p:spPr>
        <p:txBody>
          <a:bodyPr wrap="square" lIns="121898" tIns="60948" rIns="121898" bIns="60948">
            <a:spAutoFit/>
          </a:bodyPr>
          <a:lstStyle/>
          <a:p>
            <a:pPr algn="just">
              <a:lnSpc>
                <a:spcPct val="160000"/>
              </a:lnSpc>
              <a:spcAft>
                <a:spcPts val="0"/>
              </a:spcAft>
            </a:pPr>
            <a:r>
              <a:rPr lang="zh-CN" altLang="zh-CN" sz="2800" kern="100" dirty="0">
                <a:latin typeface="Times New Roman"/>
                <a:ea typeface="华文细黑"/>
                <a:cs typeface="Times New Roman"/>
              </a:rPr>
              <a:t>成立。</a:t>
            </a:r>
            <a:endParaRPr lang="zh-CN" altLang="zh-CN" sz="1050" kern="100" dirty="0">
              <a:effectLst/>
              <a:latin typeface="宋体"/>
              <a:cs typeface="Courier New"/>
            </a:endParaRPr>
          </a:p>
        </p:txBody>
      </p:sp>
      <p:sp>
        <p:nvSpPr>
          <p:cNvPr id="21" name="Rectangle 21">
            <a:hlinkClick r:id="rId15" action="ppaction://hlinksldjump"/>
          </p:cNvPr>
          <p:cNvSpPr>
            <a:spLocks noChangeArrowheads="1"/>
          </p:cNvSpPr>
          <p:nvPr/>
        </p:nvSpPr>
        <p:spPr bwMode="auto">
          <a:xfrm>
            <a:off x="734319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Tree>
    <p:extLst>
      <p:ext uri="{BB962C8B-B14F-4D97-AF65-F5344CB8AC3E}">
        <p14:creationId xmlns:p14="http://schemas.microsoft.com/office/powerpoint/2010/main" val="3119660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linds(horizontal)">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9"/>
                                        </p:tgtEl>
                                      </p:cBhvr>
                                    </p:animEffect>
                                    <p:set>
                                      <p:cBhvr>
                                        <p:cTn id="15" dur="1" fill="hold">
                                          <p:stCondLst>
                                            <p:cond delay="499"/>
                                          </p:stCondLst>
                                        </p:cTn>
                                        <p:tgtEl>
                                          <p:spTgt spid="19"/>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20"/>
                                        </p:tgtEl>
                                      </p:cBhvr>
                                    </p:animEffect>
                                    <p:set>
                                      <p:cBhvr>
                                        <p:cTn id="18"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9" grpId="0" animBg="1"/>
      <p:bldP spid="19" grpId="1" animBg="1"/>
      <p:bldP spid="20" grpId="0"/>
      <p:bldP spid="2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36529" y="230074"/>
            <a:ext cx="11103293" cy="391848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原文：诚然，法治的概念是一个外来词，中国虽然有法制，但并没有形成现代意义上的法治。自清末变法以来，我们的法律制度也主要是借鉴大陆法系国家的成文法经验，从而也被纳入大陆法体制之中。</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选项：自清末变法以来，我们的法律制度主要借鉴了大陆法系国家的成文法经验，因为中国没有现代意义上的法治，我们的法律制度被纳入到了大陆法体制之中。</a:t>
            </a:r>
            <a:endParaRPr lang="zh-CN" altLang="zh-CN" sz="1050" kern="100" dirty="0">
              <a:effectLst/>
              <a:latin typeface="宋体"/>
              <a:cs typeface="Courier New"/>
            </a:endParaRPr>
          </a:p>
        </p:txBody>
      </p:sp>
      <p:sp>
        <p:nvSpPr>
          <p:cNvPr id="11" name="Rectangle 21">
            <a:hlinkClick r:id="rId2" action="ppaction://hlinksldjump"/>
          </p:cNvPr>
          <p:cNvSpPr>
            <a:spLocks noChangeArrowheads="1"/>
          </p:cNvSpPr>
          <p:nvPr/>
        </p:nvSpPr>
        <p:spPr bwMode="auto">
          <a:xfrm>
            <a:off x="49240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2" name="Rectangle 21">
            <a:hlinkClick r:id="rId3" action="ppaction://hlinksldjump"/>
          </p:cNvPr>
          <p:cNvSpPr>
            <a:spLocks noChangeArrowheads="1"/>
          </p:cNvSpPr>
          <p:nvPr/>
        </p:nvSpPr>
        <p:spPr bwMode="auto">
          <a:xfrm>
            <a:off x="540786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2</a:t>
            </a:r>
          </a:p>
        </p:txBody>
      </p:sp>
      <p:sp>
        <p:nvSpPr>
          <p:cNvPr id="13" name="Rectangle 21">
            <a:hlinkClick r:id="rId4" action="ppaction://hlinksldjump"/>
          </p:cNvPr>
          <p:cNvSpPr>
            <a:spLocks noChangeArrowheads="1"/>
          </p:cNvSpPr>
          <p:nvPr/>
        </p:nvSpPr>
        <p:spPr bwMode="auto">
          <a:xfrm>
            <a:off x="589169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5" action="ppaction://hlinksldjump"/>
          </p:cNvPr>
          <p:cNvSpPr>
            <a:spLocks noChangeArrowheads="1"/>
          </p:cNvSpPr>
          <p:nvPr/>
        </p:nvSpPr>
        <p:spPr bwMode="auto">
          <a:xfrm>
            <a:off x="782702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6" action="ppaction://hlinksldjump"/>
          </p:cNvPr>
          <p:cNvSpPr>
            <a:spLocks noChangeArrowheads="1"/>
          </p:cNvSpPr>
          <p:nvPr/>
        </p:nvSpPr>
        <p:spPr bwMode="auto">
          <a:xfrm>
            <a:off x="637552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7" action="ppaction://hlinksldjump"/>
          </p:cNvPr>
          <p:cNvSpPr>
            <a:spLocks noChangeArrowheads="1"/>
          </p:cNvSpPr>
          <p:nvPr/>
        </p:nvSpPr>
        <p:spPr bwMode="auto">
          <a:xfrm>
            <a:off x="685936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8" action="ppaction://hlinksldjump"/>
          </p:cNvPr>
          <p:cNvSpPr>
            <a:spLocks noChangeArrowheads="1"/>
          </p:cNvSpPr>
          <p:nvPr/>
        </p:nvSpPr>
        <p:spPr bwMode="auto">
          <a:xfrm>
            <a:off x="830968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9" action="ppaction://hlinksldjump"/>
          </p:cNvPr>
          <p:cNvSpPr>
            <a:spLocks noChangeArrowheads="1"/>
          </p:cNvSpPr>
          <p:nvPr/>
        </p:nvSpPr>
        <p:spPr bwMode="auto">
          <a:xfrm>
            <a:off x="879351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10"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11"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12"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13"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14"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0" name="TextBox 29"/>
          <p:cNvSpPr txBox="1"/>
          <p:nvPr/>
        </p:nvSpPr>
        <p:spPr>
          <a:xfrm>
            <a:off x="4559796" y="358333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31" name="矩形 30"/>
          <p:cNvSpPr/>
          <p:nvPr/>
        </p:nvSpPr>
        <p:spPr>
          <a:xfrm>
            <a:off x="537947" y="4149874"/>
            <a:ext cx="11173883" cy="2062347"/>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en-US" altLang="zh-CN" sz="2800" kern="100" dirty="0" smtClean="0">
              <a:latin typeface="Times New Roman"/>
              <a:ea typeface="华文细黑"/>
              <a:cs typeface="Times New Roman"/>
            </a:endParaRPr>
          </a:p>
          <a:p>
            <a:pPr algn="just">
              <a:lnSpc>
                <a:spcPct val="150000"/>
              </a:lnSpc>
              <a:spcAft>
                <a:spcPts val="0"/>
              </a:spcAft>
            </a:pPr>
            <a:endParaRPr lang="zh-CN" altLang="zh-CN" sz="1050" kern="100" dirty="0">
              <a:effectLst/>
              <a:latin typeface="宋体"/>
              <a:cs typeface="Courier New"/>
            </a:endParaRPr>
          </a:p>
        </p:txBody>
      </p:sp>
      <p:sp>
        <p:nvSpPr>
          <p:cNvPr id="32" name="矩形 31"/>
          <p:cNvSpPr/>
          <p:nvPr/>
        </p:nvSpPr>
        <p:spPr>
          <a:xfrm>
            <a:off x="589066" y="4077866"/>
            <a:ext cx="10993359" cy="1979492"/>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不成立。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我们的法律制度被纳入到了大陆法体制之中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并非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自清末变法以来，我们的法律制度主要借鉴了大陆法系国家的成文法经验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的原因，而是结果。</a:t>
            </a:r>
            <a:endParaRPr lang="zh-CN" altLang="zh-CN" sz="1050" kern="100" dirty="0">
              <a:effectLst/>
              <a:latin typeface="宋体"/>
              <a:cs typeface="Courier New"/>
            </a:endParaRPr>
          </a:p>
        </p:txBody>
      </p:sp>
      <p:sp>
        <p:nvSpPr>
          <p:cNvPr id="33" name="Rectangle 21">
            <a:hlinkClick r:id="rId15" action="ppaction://hlinksldjump"/>
          </p:cNvPr>
          <p:cNvSpPr>
            <a:spLocks noChangeArrowheads="1"/>
          </p:cNvSpPr>
          <p:nvPr/>
        </p:nvSpPr>
        <p:spPr bwMode="auto">
          <a:xfrm>
            <a:off x="734319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Tree>
    <p:extLst>
      <p:ext uri="{BB962C8B-B14F-4D97-AF65-F5344CB8AC3E}">
        <p14:creationId xmlns:p14="http://schemas.microsoft.com/office/powerpoint/2010/main" val="1374560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linds(horizontal)">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1"/>
                                        </p:tgtEl>
                                      </p:cBhvr>
                                    </p:animEffect>
                                    <p:set>
                                      <p:cBhvr>
                                        <p:cTn id="15" dur="1" fill="hold">
                                          <p:stCondLst>
                                            <p:cond delay="499"/>
                                          </p:stCondLst>
                                        </p:cTn>
                                        <p:tgtEl>
                                          <p:spTgt spid="31"/>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32"/>
                                        </p:tgtEl>
                                      </p:cBhvr>
                                    </p:animEffect>
                                    <p:set>
                                      <p:cBhvr>
                                        <p:cTn id="18" dur="1" fill="hold">
                                          <p:stCondLst>
                                            <p:cond delay="499"/>
                                          </p:stCondLst>
                                        </p:cTn>
                                        <p:tgtEl>
                                          <p:spTgt spid="32"/>
                                        </p:tgtEl>
                                        <p:attrNameLst>
                                          <p:attrName>style.visibility</p:attrName>
                                        </p:attrNameLst>
                                      </p:cBhvr>
                                      <p:to>
                                        <p:strVal val="hidden"/>
                                      </p:to>
                                    </p:set>
                                  </p:childTnLst>
                                </p:cTn>
                              </p:par>
                            </p:childTnLst>
                          </p:cTn>
                        </p:par>
                      </p:childTnLst>
                    </p:cTn>
                  </p:par>
                </p:childTnLst>
              </p:cTn>
              <p:nextCondLst>
                <p:cond evt="onClick" delay="0">
                  <p:tgtEl>
                    <p:spTgt spid="30"/>
                  </p:tgtEl>
                </p:cond>
              </p:nextCondLst>
            </p:seq>
          </p:childTnLst>
        </p:cTn>
      </p:par>
    </p:tnLst>
    <p:bldLst>
      <p:bldP spid="31" grpId="0" animBg="1"/>
      <p:bldP spid="31" grpId="1" animBg="1"/>
      <p:bldP spid="32" grpId="0"/>
      <p:bldP spid="3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1">
            <a:hlinkClick r:id="rId2" action="ppaction://hlinksldjump"/>
          </p:cNvPr>
          <p:cNvSpPr>
            <a:spLocks noChangeArrowheads="1"/>
          </p:cNvSpPr>
          <p:nvPr/>
        </p:nvSpPr>
        <p:spPr bwMode="auto">
          <a:xfrm>
            <a:off x="49240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3" name="Rectangle 21">
            <a:hlinkClick r:id="rId3" action="ppaction://hlinksldjump"/>
          </p:cNvPr>
          <p:cNvSpPr>
            <a:spLocks noChangeArrowheads="1"/>
          </p:cNvSpPr>
          <p:nvPr/>
        </p:nvSpPr>
        <p:spPr bwMode="auto">
          <a:xfrm>
            <a:off x="540786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4" name="Rectangle 21">
            <a:hlinkClick r:id="rId4" action="ppaction://hlinksldjump"/>
          </p:cNvPr>
          <p:cNvSpPr>
            <a:spLocks noChangeArrowheads="1"/>
          </p:cNvSpPr>
          <p:nvPr/>
        </p:nvSpPr>
        <p:spPr bwMode="auto">
          <a:xfrm>
            <a:off x="589169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3</a:t>
            </a:r>
          </a:p>
        </p:txBody>
      </p:sp>
      <p:sp>
        <p:nvSpPr>
          <p:cNvPr id="16" name="Rectangle 21">
            <a:hlinkClick r:id="rId5" action="ppaction://hlinksldjump"/>
          </p:cNvPr>
          <p:cNvSpPr>
            <a:spLocks noChangeArrowheads="1"/>
          </p:cNvSpPr>
          <p:nvPr/>
        </p:nvSpPr>
        <p:spPr bwMode="auto">
          <a:xfrm>
            <a:off x="782702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6" action="ppaction://hlinksldjump"/>
          </p:cNvPr>
          <p:cNvSpPr>
            <a:spLocks noChangeArrowheads="1"/>
          </p:cNvSpPr>
          <p:nvPr/>
        </p:nvSpPr>
        <p:spPr bwMode="auto">
          <a:xfrm>
            <a:off x="637552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7" action="ppaction://hlinksldjump"/>
          </p:cNvPr>
          <p:cNvSpPr>
            <a:spLocks noChangeArrowheads="1"/>
          </p:cNvSpPr>
          <p:nvPr/>
        </p:nvSpPr>
        <p:spPr bwMode="auto">
          <a:xfrm>
            <a:off x="685936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8" action="ppaction://hlinksldjump"/>
          </p:cNvPr>
          <p:cNvSpPr>
            <a:spLocks noChangeArrowheads="1"/>
          </p:cNvSpPr>
          <p:nvPr/>
        </p:nvSpPr>
        <p:spPr bwMode="auto">
          <a:xfrm>
            <a:off x="830968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9" action="ppaction://hlinksldjump"/>
          </p:cNvPr>
          <p:cNvSpPr>
            <a:spLocks noChangeArrowheads="1"/>
          </p:cNvSpPr>
          <p:nvPr/>
        </p:nvSpPr>
        <p:spPr bwMode="auto">
          <a:xfrm>
            <a:off x="879351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10"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11"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12"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13"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14"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1" name="矩形 30"/>
          <p:cNvSpPr/>
          <p:nvPr/>
        </p:nvSpPr>
        <p:spPr>
          <a:xfrm>
            <a:off x="536529" y="230074"/>
            <a:ext cx="11103293" cy="585747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原文：非虚构文学，作为近几年才在国内被频繁提起的概念，总是容易被和虚构文学对立起来谈。作家一方面被吸引，因为它在短时间内引起的关注要大于虚构性文学，并且里面似乎包含着某种朴素且深远的品质；另一方面又有所疑惑，认为它与文学的本质，即虚构性，不相符合。但我认为，通往文学的道路有多条，好的文学作品总是能够挑战既有的文学概念，从而使我们对文学本质、文学与生活的关系进行新的思考和辨析。</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选项：作者认为非虚构文学与虚构文学是对立的，这样就使我们对文学本质、文学与生活的关系进行新的思考和辨析。</a:t>
            </a:r>
            <a:endParaRPr lang="zh-CN" altLang="zh-CN" sz="1050" kern="100" dirty="0">
              <a:effectLst/>
              <a:latin typeface="宋体"/>
              <a:cs typeface="Courier New"/>
            </a:endParaRPr>
          </a:p>
        </p:txBody>
      </p:sp>
      <p:sp>
        <p:nvSpPr>
          <p:cNvPr id="32" name="TextBox 31">
            <a:hlinkClick r:id="rId15" action="ppaction://hlinksldjump"/>
          </p:cNvPr>
          <p:cNvSpPr txBox="1"/>
          <p:nvPr/>
        </p:nvSpPr>
        <p:spPr>
          <a:xfrm>
            <a:off x="8430233" y="548840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35" name="Rectangle 21">
            <a:hlinkClick r:id="rId16" action="ppaction://hlinksldjump"/>
          </p:cNvPr>
          <p:cNvSpPr>
            <a:spLocks noChangeArrowheads="1"/>
          </p:cNvSpPr>
          <p:nvPr/>
        </p:nvSpPr>
        <p:spPr bwMode="auto">
          <a:xfrm>
            <a:off x="734319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Tree>
    <p:extLst>
      <p:ext uri="{BB962C8B-B14F-4D97-AF65-F5344CB8AC3E}">
        <p14:creationId xmlns:p14="http://schemas.microsoft.com/office/powerpoint/2010/main" val="476484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 name="矩形 33"/>
          <p:cNvSpPr/>
          <p:nvPr/>
        </p:nvSpPr>
        <p:spPr>
          <a:xfrm>
            <a:off x="313353" y="557186"/>
            <a:ext cx="11398477" cy="3215870"/>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0" name="矩形 9"/>
          <p:cNvSpPr/>
          <p:nvPr/>
        </p:nvSpPr>
        <p:spPr>
          <a:xfrm>
            <a:off x="430439" y="715877"/>
            <a:ext cx="10993359" cy="2787406"/>
          </a:xfrm>
          <a:prstGeom prst="rect">
            <a:avLst/>
          </a:prstGeom>
        </p:spPr>
        <p:txBody>
          <a:bodyPr wrap="square" lIns="121898" tIns="60948" rIns="121898" bIns="60948">
            <a:spAutoFit/>
          </a:bodyPr>
          <a:lstStyle/>
          <a:p>
            <a:pPr algn="just">
              <a:lnSpc>
                <a:spcPct val="160000"/>
              </a:lnSpc>
              <a:spcAft>
                <a:spcPts val="0"/>
              </a:spcAft>
            </a:pPr>
            <a:r>
              <a:rPr lang="zh-CN" altLang="zh-CN" sz="2800" kern="100" dirty="0">
                <a:solidFill>
                  <a:prstClr val="black"/>
                </a:solidFill>
                <a:latin typeface="Times New Roman"/>
                <a:ea typeface="华文细黑"/>
                <a:cs typeface="Times New Roman"/>
              </a:rPr>
              <a:t>不成立。</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非虚构文学与虚构文学是对立的</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与后面的结果没有因果关系。且原文表述是</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非虚构文学</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总是容易被和虚构文学对立起来谈</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，选项表述为</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非虚构文学与虚构文学是对立的</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，与作者观点不符。</a:t>
            </a:r>
            <a:endParaRPr lang="zh-CN" altLang="zh-CN" sz="1050" kern="100" dirty="0">
              <a:effectLst/>
              <a:latin typeface="宋体"/>
              <a:cs typeface="Courier New"/>
            </a:endParaRPr>
          </a:p>
        </p:txBody>
      </p:sp>
      <p:sp>
        <p:nvSpPr>
          <p:cNvPr id="11" name="Rectangle 21">
            <a:hlinkClick r:id="rId2" action="ppaction://hlinksldjump"/>
          </p:cNvPr>
          <p:cNvSpPr>
            <a:spLocks noChangeArrowheads="1"/>
          </p:cNvSpPr>
          <p:nvPr/>
        </p:nvSpPr>
        <p:spPr bwMode="auto">
          <a:xfrm>
            <a:off x="49240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2" name="Rectangle 21">
            <a:hlinkClick r:id="rId3" action="ppaction://hlinksldjump"/>
          </p:cNvPr>
          <p:cNvSpPr>
            <a:spLocks noChangeArrowheads="1"/>
          </p:cNvSpPr>
          <p:nvPr/>
        </p:nvSpPr>
        <p:spPr bwMode="auto">
          <a:xfrm>
            <a:off x="540786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3" name="Rectangle 21">
            <a:hlinkClick r:id="rId4" action="ppaction://hlinksldjump"/>
          </p:cNvPr>
          <p:cNvSpPr>
            <a:spLocks noChangeArrowheads="1"/>
          </p:cNvSpPr>
          <p:nvPr/>
        </p:nvSpPr>
        <p:spPr bwMode="auto">
          <a:xfrm>
            <a:off x="589169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3</a:t>
            </a:r>
          </a:p>
        </p:txBody>
      </p:sp>
      <p:sp>
        <p:nvSpPr>
          <p:cNvPr id="15" name="Rectangle 21">
            <a:hlinkClick r:id="rId5" action="ppaction://hlinksldjump"/>
          </p:cNvPr>
          <p:cNvSpPr>
            <a:spLocks noChangeArrowheads="1"/>
          </p:cNvSpPr>
          <p:nvPr/>
        </p:nvSpPr>
        <p:spPr bwMode="auto">
          <a:xfrm>
            <a:off x="782702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6" action="ppaction://hlinksldjump"/>
          </p:cNvPr>
          <p:cNvSpPr>
            <a:spLocks noChangeArrowheads="1"/>
          </p:cNvSpPr>
          <p:nvPr/>
        </p:nvSpPr>
        <p:spPr bwMode="auto">
          <a:xfrm>
            <a:off x="637552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7" action="ppaction://hlinksldjump"/>
          </p:cNvPr>
          <p:cNvSpPr>
            <a:spLocks noChangeArrowheads="1"/>
          </p:cNvSpPr>
          <p:nvPr/>
        </p:nvSpPr>
        <p:spPr bwMode="auto">
          <a:xfrm>
            <a:off x="685936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8" action="ppaction://hlinksldjump"/>
          </p:cNvPr>
          <p:cNvSpPr>
            <a:spLocks noChangeArrowheads="1"/>
          </p:cNvSpPr>
          <p:nvPr/>
        </p:nvSpPr>
        <p:spPr bwMode="auto">
          <a:xfrm>
            <a:off x="830968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9" action="ppaction://hlinksldjump"/>
          </p:cNvPr>
          <p:cNvSpPr>
            <a:spLocks noChangeArrowheads="1"/>
          </p:cNvSpPr>
          <p:nvPr/>
        </p:nvSpPr>
        <p:spPr bwMode="auto">
          <a:xfrm>
            <a:off x="879351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1" name="Rectangle 21">
            <a:hlinkClick r:id="rId10"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11"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23" name="Rectangle 21">
            <a:hlinkClick r:id="rId12"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13"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14"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15" action="ppaction://hlinksldjump"/>
          </p:cNvPr>
          <p:cNvSpPr>
            <a:spLocks noChangeArrowheads="1"/>
          </p:cNvSpPr>
          <p:nvPr/>
        </p:nvSpPr>
        <p:spPr bwMode="auto">
          <a:xfrm>
            <a:off x="734319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Tree>
    <p:extLst>
      <p:ext uri="{BB962C8B-B14F-4D97-AF65-F5344CB8AC3E}">
        <p14:creationId xmlns:p14="http://schemas.microsoft.com/office/powerpoint/2010/main" val="2621694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11314" y="471747"/>
            <a:ext cx="11326469" cy="400107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原文：儒家思想与中国文化发展的进程具有一种内在的联系，是中华文明时代初期以来文化自身连续发展的产物，体现了三代传衍的传统及其养育的精神气质，儒家的价值观也就成为中华文明价值体系的主流。</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选项：儒家思想是中华文明时代初期以来文化自身连续发展的产物，体现了三代传衍的传统及其养育的精神气质，因而儒家价值观成为中华文明价值体系的主流。</a:t>
            </a:r>
            <a:endParaRPr lang="zh-CN" altLang="zh-CN" sz="1050" kern="100" dirty="0">
              <a:effectLst/>
              <a:latin typeface="宋体"/>
              <a:cs typeface="Courier New"/>
            </a:endParaRPr>
          </a:p>
        </p:txBody>
      </p:sp>
      <p:sp>
        <p:nvSpPr>
          <p:cNvPr id="18" name="TextBox 17"/>
          <p:cNvSpPr txBox="1"/>
          <p:nvPr/>
        </p:nvSpPr>
        <p:spPr>
          <a:xfrm>
            <a:off x="3651674" y="386017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3" name="矩形 12"/>
          <p:cNvSpPr/>
          <p:nvPr/>
        </p:nvSpPr>
        <p:spPr>
          <a:xfrm>
            <a:off x="498217" y="4537861"/>
            <a:ext cx="11285621" cy="620125"/>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4" name="矩形 13"/>
          <p:cNvSpPr/>
          <p:nvPr/>
        </p:nvSpPr>
        <p:spPr>
          <a:xfrm>
            <a:off x="579195" y="4440585"/>
            <a:ext cx="10993359" cy="68683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成立。</a:t>
            </a:r>
            <a:endParaRPr lang="zh-CN" altLang="zh-CN" sz="1050" kern="100" dirty="0">
              <a:effectLst/>
              <a:latin typeface="宋体"/>
              <a:cs typeface="Courier New"/>
            </a:endParaRPr>
          </a:p>
        </p:txBody>
      </p:sp>
      <p:sp>
        <p:nvSpPr>
          <p:cNvPr id="15" name="Rectangle 21">
            <a:hlinkClick r:id="rId2" action="ppaction://hlinksldjump"/>
          </p:cNvPr>
          <p:cNvSpPr>
            <a:spLocks noChangeArrowheads="1"/>
          </p:cNvSpPr>
          <p:nvPr/>
        </p:nvSpPr>
        <p:spPr bwMode="auto">
          <a:xfrm>
            <a:off x="49240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3" action="ppaction://hlinksldjump"/>
          </p:cNvPr>
          <p:cNvSpPr>
            <a:spLocks noChangeArrowheads="1"/>
          </p:cNvSpPr>
          <p:nvPr/>
        </p:nvSpPr>
        <p:spPr bwMode="auto">
          <a:xfrm>
            <a:off x="540786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7" name="Rectangle 21">
            <a:hlinkClick r:id="rId4" action="ppaction://hlinksldjump"/>
          </p:cNvPr>
          <p:cNvSpPr>
            <a:spLocks noChangeArrowheads="1"/>
          </p:cNvSpPr>
          <p:nvPr/>
        </p:nvSpPr>
        <p:spPr bwMode="auto">
          <a:xfrm>
            <a:off x="589169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5" name="Rectangle 21">
            <a:hlinkClick r:id="rId5" action="ppaction://hlinksldjump"/>
          </p:cNvPr>
          <p:cNvSpPr>
            <a:spLocks noChangeArrowheads="1"/>
          </p:cNvSpPr>
          <p:nvPr/>
        </p:nvSpPr>
        <p:spPr bwMode="auto">
          <a:xfrm>
            <a:off x="782702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6" action="ppaction://hlinksldjump"/>
          </p:cNvPr>
          <p:cNvSpPr>
            <a:spLocks noChangeArrowheads="1"/>
          </p:cNvSpPr>
          <p:nvPr/>
        </p:nvSpPr>
        <p:spPr bwMode="auto">
          <a:xfrm>
            <a:off x="637552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4</a:t>
            </a:r>
          </a:p>
        </p:txBody>
      </p:sp>
      <p:sp>
        <p:nvSpPr>
          <p:cNvPr id="27" name="Rectangle 21">
            <a:hlinkClick r:id="rId7" action="ppaction://hlinksldjump"/>
          </p:cNvPr>
          <p:cNvSpPr>
            <a:spLocks noChangeArrowheads="1"/>
          </p:cNvSpPr>
          <p:nvPr/>
        </p:nvSpPr>
        <p:spPr bwMode="auto">
          <a:xfrm>
            <a:off x="685936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8" action="ppaction://hlinksldjump"/>
          </p:cNvPr>
          <p:cNvSpPr>
            <a:spLocks noChangeArrowheads="1"/>
          </p:cNvSpPr>
          <p:nvPr/>
        </p:nvSpPr>
        <p:spPr bwMode="auto">
          <a:xfrm>
            <a:off x="830968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9" action="ppaction://hlinksldjump"/>
          </p:cNvPr>
          <p:cNvSpPr>
            <a:spLocks noChangeArrowheads="1"/>
          </p:cNvSpPr>
          <p:nvPr/>
        </p:nvSpPr>
        <p:spPr bwMode="auto">
          <a:xfrm>
            <a:off x="879351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10"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11"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12"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33" name="Rectangle 21">
            <a:hlinkClick r:id="rId13"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14"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15" action="ppaction://hlinksldjump"/>
          </p:cNvPr>
          <p:cNvSpPr>
            <a:spLocks noChangeArrowheads="1"/>
          </p:cNvSpPr>
          <p:nvPr/>
        </p:nvSpPr>
        <p:spPr bwMode="auto">
          <a:xfrm>
            <a:off x="734319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Tree>
    <p:extLst>
      <p:ext uri="{BB962C8B-B14F-4D97-AF65-F5344CB8AC3E}">
        <p14:creationId xmlns:p14="http://schemas.microsoft.com/office/powerpoint/2010/main" val="805006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3"/>
                                        </p:tgtEl>
                                      </p:cBhvr>
                                    </p:animEffect>
                                    <p:set>
                                      <p:cBhvr>
                                        <p:cTn id="15" dur="1" fill="hold">
                                          <p:stCondLst>
                                            <p:cond delay="499"/>
                                          </p:stCondLst>
                                        </p:cTn>
                                        <p:tgtEl>
                                          <p:spTgt spid="13"/>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4"/>
                                        </p:tgtEl>
                                      </p:cBhvr>
                                    </p:animEffect>
                                    <p:set>
                                      <p:cBhvr>
                                        <p:cTn id="18"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3" grpId="0" animBg="1"/>
      <p:bldP spid="13" grpId="1" animBg="1"/>
      <p:bldP spid="14" grpId="0"/>
      <p:bldP spid="14"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25496" y="594143"/>
            <a:ext cx="11214326"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原文：但是，以《春秋》名孔子为史家似乎也有点勉强。首先，孔子著《春秋》一事实有争议。《春秋》是鲁国史书，历来被理当认为由鲁国史官所为；可历代史家、学者又以为是孔子所修。《左传</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成公十四年》载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君子曰：《春秋》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非圣人谁能修之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圣人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就定指孔子吗？所以，这里不足为明证。倒是孟子言之凿凿：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世道衰微，邪说暴行有作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孔子惧，作《春秋》。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算是敲定此事。孟子齐人，距孔子百多年，近圣人之居，史料当丰，传闻即真，况孟轲崇信求义，</a:t>
            </a:r>
            <a:r>
              <a:rPr lang="zh-CN" altLang="zh-CN" sz="2800" kern="100" spc="40" dirty="0">
                <a:latin typeface="Times New Roman"/>
                <a:ea typeface="华文细黑"/>
                <a:cs typeface="Times New Roman"/>
              </a:rPr>
              <a:t>可信度应是很高。再有《史记</a:t>
            </a:r>
            <a:r>
              <a:rPr lang="en-US" altLang="zh-CN" sz="2800" kern="100" spc="40" dirty="0">
                <a:latin typeface="Times New Roman"/>
                <a:ea typeface="华文细黑"/>
                <a:cs typeface="Courier New"/>
              </a:rPr>
              <a:t>·</a:t>
            </a:r>
            <a:r>
              <a:rPr lang="zh-CN" altLang="zh-CN" sz="2800" kern="100" spc="40" dirty="0">
                <a:latin typeface="Times New Roman"/>
                <a:ea typeface="华文细黑"/>
                <a:cs typeface="Times New Roman"/>
              </a:rPr>
              <a:t>十二诸侯年表序》道：</a:t>
            </a:r>
            <a:r>
              <a:rPr lang="en-US" altLang="zh-CN" sz="2800" kern="100" spc="40" dirty="0">
                <a:latin typeface="宋体"/>
                <a:ea typeface="华文细黑"/>
                <a:cs typeface="Times New Roman"/>
              </a:rPr>
              <a:t>“</a:t>
            </a:r>
            <a:r>
              <a:rPr lang="zh-CN" altLang="zh-CN" sz="2800" kern="100" spc="40" dirty="0">
                <a:latin typeface="Times New Roman"/>
                <a:ea typeface="华文细黑"/>
                <a:cs typeface="Times New Roman"/>
              </a:rPr>
              <a:t>是以孔子明</a:t>
            </a:r>
            <a:r>
              <a:rPr lang="zh-CN" altLang="zh-CN" sz="2800" kern="100" spc="40" dirty="0" smtClean="0">
                <a:latin typeface="Times New Roman"/>
                <a:ea typeface="华文细黑"/>
                <a:cs typeface="Times New Roman"/>
              </a:rPr>
              <a:t>王</a:t>
            </a:r>
            <a:endParaRPr lang="zh-CN" altLang="zh-CN" sz="1050" kern="100" spc="40" dirty="0">
              <a:effectLst/>
              <a:latin typeface="宋体"/>
              <a:cs typeface="Courier New"/>
            </a:endParaRPr>
          </a:p>
        </p:txBody>
      </p:sp>
      <p:sp>
        <p:nvSpPr>
          <p:cNvPr id="10" name="Rectangle 21">
            <a:hlinkClick r:id="rId2" action="ppaction://hlinksldjump"/>
          </p:cNvPr>
          <p:cNvSpPr>
            <a:spLocks noChangeArrowheads="1"/>
          </p:cNvSpPr>
          <p:nvPr/>
        </p:nvSpPr>
        <p:spPr bwMode="auto">
          <a:xfrm>
            <a:off x="49240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1" name="Rectangle 21">
            <a:hlinkClick r:id="rId3" action="ppaction://hlinksldjump"/>
          </p:cNvPr>
          <p:cNvSpPr>
            <a:spLocks noChangeArrowheads="1"/>
          </p:cNvSpPr>
          <p:nvPr/>
        </p:nvSpPr>
        <p:spPr bwMode="auto">
          <a:xfrm>
            <a:off x="540786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589169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14" name="Rectangle 21">
            <a:hlinkClick r:id="rId5" action="ppaction://hlinksldjump"/>
          </p:cNvPr>
          <p:cNvSpPr>
            <a:spLocks noChangeArrowheads="1"/>
          </p:cNvSpPr>
          <p:nvPr/>
        </p:nvSpPr>
        <p:spPr bwMode="auto">
          <a:xfrm>
            <a:off x="782702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6" action="ppaction://hlinksldjump"/>
          </p:cNvPr>
          <p:cNvSpPr>
            <a:spLocks noChangeArrowheads="1"/>
          </p:cNvSpPr>
          <p:nvPr/>
        </p:nvSpPr>
        <p:spPr bwMode="auto">
          <a:xfrm>
            <a:off x="637552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16" name="Rectangle 21">
            <a:hlinkClick r:id="rId7" action="ppaction://hlinksldjump"/>
          </p:cNvPr>
          <p:cNvSpPr>
            <a:spLocks noChangeArrowheads="1"/>
          </p:cNvSpPr>
          <p:nvPr/>
        </p:nvSpPr>
        <p:spPr bwMode="auto">
          <a:xfrm>
            <a:off x="685936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5</a:t>
            </a:r>
          </a:p>
        </p:txBody>
      </p:sp>
      <p:sp>
        <p:nvSpPr>
          <p:cNvPr id="17" name="Rectangle 21">
            <a:hlinkClick r:id="rId8" action="ppaction://hlinksldjump"/>
          </p:cNvPr>
          <p:cNvSpPr>
            <a:spLocks noChangeArrowheads="1"/>
          </p:cNvSpPr>
          <p:nvPr/>
        </p:nvSpPr>
        <p:spPr bwMode="auto">
          <a:xfrm>
            <a:off x="830968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18" name="Rectangle 21">
            <a:hlinkClick r:id="rId9" action="ppaction://hlinksldjump"/>
          </p:cNvPr>
          <p:cNvSpPr>
            <a:spLocks noChangeArrowheads="1"/>
          </p:cNvSpPr>
          <p:nvPr/>
        </p:nvSpPr>
        <p:spPr bwMode="auto">
          <a:xfrm>
            <a:off x="879351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10"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11"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12"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13"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14"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15" action="ppaction://hlinksldjump"/>
          </p:cNvPr>
          <p:cNvSpPr>
            <a:spLocks noChangeArrowheads="1"/>
          </p:cNvSpPr>
          <p:nvPr/>
        </p:nvSpPr>
        <p:spPr bwMode="auto">
          <a:xfrm>
            <a:off x="734319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Tree>
    <p:extLst>
      <p:ext uri="{BB962C8B-B14F-4D97-AF65-F5344CB8AC3E}">
        <p14:creationId xmlns:p14="http://schemas.microsoft.com/office/powerpoint/2010/main" val="30920872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05531" y="440588"/>
            <a:ext cx="11326469" cy="4001071"/>
          </a:xfrm>
          <a:prstGeom prst="rect">
            <a:avLst/>
          </a:prstGeom>
        </p:spPr>
        <p:txBody>
          <a:bodyPr wrap="square" lIns="121898" tIns="60948" rIns="121898" bIns="60948">
            <a:spAutoFit/>
          </a:bodyPr>
          <a:lstStyle/>
          <a:p>
            <a:pPr algn="just">
              <a:lnSpc>
                <a:spcPct val="150000"/>
              </a:lnSpc>
            </a:pPr>
            <a:r>
              <a:rPr lang="zh-CN" altLang="zh-CN" sz="2800" kern="100" dirty="0">
                <a:latin typeface="Times New Roman"/>
                <a:ea typeface="华文细黑"/>
                <a:cs typeface="Times New Roman"/>
              </a:rPr>
              <a:t>道</a:t>
            </a:r>
            <a:r>
              <a:rPr lang="zh-CN" altLang="zh-CN" sz="2800" kern="100" dirty="0" smtClean="0">
                <a:latin typeface="Times New Roman"/>
                <a:ea typeface="华文细黑"/>
                <a:cs typeface="Times New Roman"/>
              </a:rPr>
              <a:t>，</a:t>
            </a:r>
            <a:r>
              <a:rPr lang="zh-CN" altLang="zh-CN" sz="2800" kern="100" dirty="0" smtClean="0">
                <a:solidFill>
                  <a:prstClr val="black"/>
                </a:solidFill>
                <a:latin typeface="Times New Roman"/>
                <a:ea typeface="华文细黑"/>
                <a:cs typeface="Times New Roman"/>
              </a:rPr>
              <a:t>干</a:t>
            </a:r>
            <a:r>
              <a:rPr lang="zh-CN" altLang="zh-CN" sz="2800" kern="100" dirty="0">
                <a:solidFill>
                  <a:prstClr val="black"/>
                </a:solidFill>
                <a:latin typeface="Times New Roman"/>
                <a:ea typeface="华文细黑"/>
                <a:cs typeface="Times New Roman"/>
              </a:rPr>
              <a:t>七十余君莫能用，故西观周氏，论史记旧闻，兴于鲁而次春秋。</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大抵也能杜左右之口。当然也有折中的说法。两边都讨好，各方不得罪：《春秋》原为鲁国史官所写，后经孔子修订成书。虽万分稳妥，可如此一来孔子有嫌假他人之功。</a:t>
            </a:r>
            <a:endParaRPr lang="zh-CN" altLang="zh-CN" sz="1050" kern="100" dirty="0">
              <a:solidFill>
                <a:prstClr val="black"/>
              </a:solidFill>
              <a:latin typeface="宋体"/>
              <a:cs typeface="Courier New"/>
            </a:endParaRPr>
          </a:p>
          <a:p>
            <a:pPr lvl="0" algn="just">
              <a:lnSpc>
                <a:spcPct val="150000"/>
              </a:lnSpc>
            </a:pPr>
            <a:r>
              <a:rPr lang="zh-CN" altLang="zh-CN" sz="2800" kern="100" dirty="0">
                <a:solidFill>
                  <a:prstClr val="black"/>
                </a:solidFill>
                <a:latin typeface="Times New Roman"/>
                <a:ea typeface="华文细黑"/>
                <a:cs typeface="Times New Roman"/>
              </a:rPr>
              <a:t>选项：左丘明认为《春秋》出于</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圣人</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的编纂和撰写，却言辞含混约略，未能言明具体的编撰者，以致为后世留下一桩谜案。</a:t>
            </a:r>
            <a:endParaRPr lang="zh-CN" altLang="zh-CN" sz="1050" kern="100" dirty="0">
              <a:solidFill>
                <a:prstClr val="black"/>
              </a:solidFill>
              <a:latin typeface="宋体"/>
              <a:cs typeface="Courier New"/>
            </a:endParaRPr>
          </a:p>
        </p:txBody>
      </p:sp>
      <p:sp>
        <p:nvSpPr>
          <p:cNvPr id="34" name="矩形 33"/>
          <p:cNvSpPr/>
          <p:nvPr/>
        </p:nvSpPr>
        <p:spPr>
          <a:xfrm>
            <a:off x="426894" y="4490768"/>
            <a:ext cx="11398477" cy="1323732"/>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0" name="TextBox 9"/>
          <p:cNvSpPr txBox="1"/>
          <p:nvPr/>
        </p:nvSpPr>
        <p:spPr>
          <a:xfrm>
            <a:off x="9335566" y="381317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3" name="矩形 12"/>
          <p:cNvSpPr/>
          <p:nvPr/>
        </p:nvSpPr>
        <p:spPr>
          <a:xfrm>
            <a:off x="497504" y="4409331"/>
            <a:ext cx="11214326" cy="133316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不成立。强加因果。《春秋》作者谜案与左丘明未言明之间没有因果关系。</a:t>
            </a:r>
            <a:endParaRPr lang="zh-CN" altLang="zh-CN" sz="1050" kern="100" dirty="0">
              <a:effectLst/>
              <a:latin typeface="宋体"/>
              <a:cs typeface="Courier New"/>
            </a:endParaRPr>
          </a:p>
        </p:txBody>
      </p:sp>
      <p:sp>
        <p:nvSpPr>
          <p:cNvPr id="14" name="Rectangle 21">
            <a:hlinkClick r:id="rId2" action="ppaction://hlinksldjump"/>
          </p:cNvPr>
          <p:cNvSpPr>
            <a:spLocks noChangeArrowheads="1"/>
          </p:cNvSpPr>
          <p:nvPr/>
        </p:nvSpPr>
        <p:spPr bwMode="auto">
          <a:xfrm>
            <a:off x="49240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3" action="ppaction://hlinksldjump"/>
          </p:cNvPr>
          <p:cNvSpPr>
            <a:spLocks noChangeArrowheads="1"/>
          </p:cNvSpPr>
          <p:nvPr/>
        </p:nvSpPr>
        <p:spPr bwMode="auto">
          <a:xfrm>
            <a:off x="540786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589169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19" name="Rectangle 21">
            <a:hlinkClick r:id="rId5" action="ppaction://hlinksldjump"/>
          </p:cNvPr>
          <p:cNvSpPr>
            <a:spLocks noChangeArrowheads="1"/>
          </p:cNvSpPr>
          <p:nvPr/>
        </p:nvSpPr>
        <p:spPr bwMode="auto">
          <a:xfrm>
            <a:off x="782702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6" action="ppaction://hlinksldjump"/>
          </p:cNvPr>
          <p:cNvSpPr>
            <a:spLocks noChangeArrowheads="1"/>
          </p:cNvSpPr>
          <p:nvPr/>
        </p:nvSpPr>
        <p:spPr bwMode="auto">
          <a:xfrm>
            <a:off x="637552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21" name="Rectangle 21">
            <a:hlinkClick r:id="rId7" action="ppaction://hlinksldjump"/>
          </p:cNvPr>
          <p:cNvSpPr>
            <a:spLocks noChangeArrowheads="1"/>
          </p:cNvSpPr>
          <p:nvPr/>
        </p:nvSpPr>
        <p:spPr bwMode="auto">
          <a:xfrm>
            <a:off x="685936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5</a:t>
            </a:r>
          </a:p>
        </p:txBody>
      </p:sp>
      <p:sp>
        <p:nvSpPr>
          <p:cNvPr id="22" name="Rectangle 21">
            <a:hlinkClick r:id="rId8" action="ppaction://hlinksldjump"/>
          </p:cNvPr>
          <p:cNvSpPr>
            <a:spLocks noChangeArrowheads="1"/>
          </p:cNvSpPr>
          <p:nvPr/>
        </p:nvSpPr>
        <p:spPr bwMode="auto">
          <a:xfrm>
            <a:off x="830968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3" name="Rectangle 21">
            <a:hlinkClick r:id="rId9" action="ppaction://hlinksldjump"/>
          </p:cNvPr>
          <p:cNvSpPr>
            <a:spLocks noChangeArrowheads="1"/>
          </p:cNvSpPr>
          <p:nvPr/>
        </p:nvSpPr>
        <p:spPr bwMode="auto">
          <a:xfrm>
            <a:off x="879351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10"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11"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12"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13"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14"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15" action="ppaction://hlinksldjump"/>
          </p:cNvPr>
          <p:cNvSpPr>
            <a:spLocks noChangeArrowheads="1"/>
          </p:cNvSpPr>
          <p:nvPr/>
        </p:nvSpPr>
        <p:spPr bwMode="auto">
          <a:xfrm>
            <a:off x="734319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Tree>
    <p:extLst>
      <p:ext uri="{BB962C8B-B14F-4D97-AF65-F5344CB8AC3E}">
        <p14:creationId xmlns:p14="http://schemas.microsoft.com/office/powerpoint/2010/main" val="188855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4"/>
                                        </p:tgtEl>
                                      </p:cBhvr>
                                    </p:animEffect>
                                    <p:set>
                                      <p:cBhvr>
                                        <p:cTn id="15" dur="1" fill="hold">
                                          <p:stCondLst>
                                            <p:cond delay="499"/>
                                          </p:stCondLst>
                                        </p:cTn>
                                        <p:tgtEl>
                                          <p:spTgt spid="3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3"/>
                                        </p:tgtEl>
                                      </p:cBhvr>
                                    </p:animEffect>
                                    <p:set>
                                      <p:cBhvr>
                                        <p:cTn id="18"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34" grpId="0" animBg="1"/>
      <p:bldP spid="34" grpId="1" animBg="1"/>
      <p:bldP spid="13" grpId="0"/>
      <p:bldP spid="13"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498217" y="5210828"/>
            <a:ext cx="11285621" cy="811254"/>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0" name="矩形 9"/>
          <p:cNvSpPr/>
          <p:nvPr/>
        </p:nvSpPr>
        <p:spPr>
          <a:xfrm>
            <a:off x="536529" y="549474"/>
            <a:ext cx="11103293" cy="4647402"/>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mj-ea"/>
                <a:cs typeface="Times New Roman"/>
              </a:rPr>
              <a:t>二、洞晓诸多设题陷阱综合练</a:t>
            </a:r>
          </a:p>
          <a:p>
            <a:pPr algn="just">
              <a:lnSpc>
                <a:spcPct val="150000"/>
              </a:lnSpc>
              <a:spcAft>
                <a:spcPts val="0"/>
              </a:spcAft>
            </a:pPr>
            <a:r>
              <a:rPr lang="zh-CN" altLang="zh-CN" sz="2800" kern="100" dirty="0">
                <a:latin typeface="Times New Roman"/>
                <a:ea typeface="华文细黑"/>
                <a:cs typeface="Times New Roman"/>
              </a:rPr>
              <a:t>比对原文与选项，看看选项与原文是否一致，如不一致，请说明错因。</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原文：即使是非虚构写作，也只能说：我在尽最大努力接近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真实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真实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的基础上，寻找一种叙事模式，并最终创造出关于事物本身的不同意义和空间，这是非虚构文学的核心。</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选项：非虚构文学的核心就是在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真实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的基础上，寻找一种叙事模式，并最终创造出关于事物本身的不同意义和空间。</a:t>
            </a:r>
            <a:endParaRPr lang="zh-CN" altLang="zh-CN" sz="1050" kern="100" dirty="0">
              <a:effectLst/>
              <a:latin typeface="宋体"/>
              <a:cs typeface="Courier New"/>
            </a:endParaRPr>
          </a:p>
        </p:txBody>
      </p:sp>
      <p:sp>
        <p:nvSpPr>
          <p:cNvPr id="12" name="TextBox 11"/>
          <p:cNvSpPr txBox="1"/>
          <p:nvPr/>
        </p:nvSpPr>
        <p:spPr>
          <a:xfrm>
            <a:off x="8790273" y="462431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4" name="矩形 13"/>
          <p:cNvSpPr/>
          <p:nvPr/>
        </p:nvSpPr>
        <p:spPr>
          <a:xfrm>
            <a:off x="596858" y="5191236"/>
            <a:ext cx="11103293" cy="68683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一致。</a:t>
            </a:r>
            <a:endParaRPr lang="zh-CN" altLang="zh-CN" sz="1050" kern="100" dirty="0">
              <a:effectLst/>
              <a:latin typeface="宋体"/>
              <a:cs typeface="Courier New"/>
            </a:endParaRPr>
          </a:p>
        </p:txBody>
      </p:sp>
      <p:sp>
        <p:nvSpPr>
          <p:cNvPr id="13" name="Rectangle 21">
            <a:hlinkClick r:id="rId2" action="ppaction://hlinksldjump"/>
          </p:cNvPr>
          <p:cNvSpPr>
            <a:spLocks noChangeArrowheads="1"/>
          </p:cNvSpPr>
          <p:nvPr/>
        </p:nvSpPr>
        <p:spPr bwMode="auto">
          <a:xfrm>
            <a:off x="49240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3" action="ppaction://hlinksldjump"/>
          </p:cNvPr>
          <p:cNvSpPr>
            <a:spLocks noChangeArrowheads="1"/>
          </p:cNvSpPr>
          <p:nvPr/>
        </p:nvSpPr>
        <p:spPr bwMode="auto">
          <a:xfrm>
            <a:off x="540786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589169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19" name="Rectangle 21">
            <a:hlinkClick r:id="rId5" action="ppaction://hlinksldjump"/>
          </p:cNvPr>
          <p:cNvSpPr>
            <a:spLocks noChangeArrowheads="1"/>
          </p:cNvSpPr>
          <p:nvPr/>
        </p:nvSpPr>
        <p:spPr bwMode="auto">
          <a:xfrm>
            <a:off x="782702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6" action="ppaction://hlinksldjump"/>
          </p:cNvPr>
          <p:cNvSpPr>
            <a:spLocks noChangeArrowheads="1"/>
          </p:cNvSpPr>
          <p:nvPr/>
        </p:nvSpPr>
        <p:spPr bwMode="auto">
          <a:xfrm>
            <a:off x="637552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21" name="Rectangle 21">
            <a:hlinkClick r:id="rId7" action="ppaction://hlinksldjump"/>
          </p:cNvPr>
          <p:cNvSpPr>
            <a:spLocks noChangeArrowheads="1"/>
          </p:cNvSpPr>
          <p:nvPr/>
        </p:nvSpPr>
        <p:spPr bwMode="auto">
          <a:xfrm>
            <a:off x="685936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22" name="Rectangle 21">
            <a:hlinkClick r:id="rId8" action="ppaction://hlinksldjump"/>
          </p:cNvPr>
          <p:cNvSpPr>
            <a:spLocks noChangeArrowheads="1"/>
          </p:cNvSpPr>
          <p:nvPr/>
        </p:nvSpPr>
        <p:spPr bwMode="auto">
          <a:xfrm>
            <a:off x="830968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3" name="Rectangle 21">
            <a:hlinkClick r:id="rId9" action="ppaction://hlinksldjump"/>
          </p:cNvPr>
          <p:cNvSpPr>
            <a:spLocks noChangeArrowheads="1"/>
          </p:cNvSpPr>
          <p:nvPr/>
        </p:nvSpPr>
        <p:spPr bwMode="auto">
          <a:xfrm>
            <a:off x="879351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10" action="ppaction://hlinksldjump"/>
          </p:cNvPr>
          <p:cNvSpPr>
            <a:spLocks noChangeArrowheads="1"/>
          </p:cNvSpPr>
          <p:nvPr/>
        </p:nvSpPr>
        <p:spPr bwMode="auto">
          <a:xfrm>
            <a:off x="927735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11"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12"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13" action="ppaction://hlinksldjump"/>
          </p:cNvPr>
          <p:cNvSpPr>
            <a:spLocks noChangeArrowheads="1"/>
          </p:cNvSpPr>
          <p:nvPr/>
        </p:nvSpPr>
        <p:spPr bwMode="auto">
          <a:xfrm>
            <a:off x="976118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14" action="ppaction://hlinksldjump"/>
          </p:cNvPr>
          <p:cNvSpPr>
            <a:spLocks noChangeArrowheads="1"/>
          </p:cNvSpPr>
          <p:nvPr/>
        </p:nvSpPr>
        <p:spPr bwMode="auto">
          <a:xfrm>
            <a:off x="1024501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15" action="ppaction://hlinksldjump"/>
          </p:cNvPr>
          <p:cNvSpPr>
            <a:spLocks noChangeArrowheads="1"/>
          </p:cNvSpPr>
          <p:nvPr/>
        </p:nvSpPr>
        <p:spPr bwMode="auto">
          <a:xfrm>
            <a:off x="734319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6</a:t>
            </a:r>
          </a:p>
        </p:txBody>
      </p:sp>
    </p:spTree>
    <p:extLst>
      <p:ext uri="{BB962C8B-B14F-4D97-AF65-F5344CB8AC3E}">
        <p14:creationId xmlns:p14="http://schemas.microsoft.com/office/powerpoint/2010/main" val="3095996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4"/>
                                        </p:tgtEl>
                                      </p:cBhvr>
                                    </p:animEffect>
                                    <p:set>
                                      <p:cBhvr>
                                        <p:cTn id="15" dur="1" fill="hold">
                                          <p:stCondLst>
                                            <p:cond delay="499"/>
                                          </p:stCondLst>
                                        </p:cTn>
                                        <p:tgtEl>
                                          <p:spTgt spid="3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4"/>
                                        </p:tgtEl>
                                      </p:cBhvr>
                                    </p:animEffect>
                                    <p:set>
                                      <p:cBhvr>
                                        <p:cTn id="18"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34" grpId="0" animBg="1"/>
      <p:bldP spid="34" grpId="1" animBg="1"/>
      <p:bldP spid="14" grpId="0"/>
      <p:bldP spid="14" grpId="1"/>
    </p:bldLst>
  </p:timing>
</p:sld>
</file>

<file path=ppt/theme/theme1.xml><?xml version="1.0" encoding="utf-8"?>
<a:theme xmlns:a="http://schemas.openxmlformats.org/drawingml/2006/main" name="7_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5833</TotalTime>
  <Words>2449</Words>
  <Application>Microsoft Office PowerPoint</Application>
  <PresentationFormat>自定义</PresentationFormat>
  <Paragraphs>303</Paragraphs>
  <Slides>19</Slides>
  <Notes>0</Notes>
  <HiddenSlides>2</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7_Office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3583</cp:revision>
  <dcterms:created xsi:type="dcterms:W3CDTF">2014-11-27T01:03:00Z</dcterms:created>
  <dcterms:modified xsi:type="dcterms:W3CDTF">2017-03-28T08:37:12Z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