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62"/>
  </p:notesMasterIdLst>
  <p:handoutMasterIdLst>
    <p:handoutMasterId r:id="rId163"/>
  </p:handoutMasterIdLst>
  <p:sldIdLst>
    <p:sldId id="1002" r:id="rId2"/>
    <p:sldId id="533" r:id="rId3"/>
    <p:sldId id="1008" r:id="rId4"/>
    <p:sldId id="836" r:id="rId5"/>
    <p:sldId id="941" r:id="rId6"/>
    <p:sldId id="309" r:id="rId7"/>
    <p:sldId id="731" r:id="rId8"/>
    <p:sldId id="875" r:id="rId9"/>
    <p:sldId id="942" r:id="rId10"/>
    <p:sldId id="1001" r:id="rId11"/>
    <p:sldId id="876" r:id="rId12"/>
    <p:sldId id="877" r:id="rId13"/>
    <p:sldId id="607" r:id="rId14"/>
    <p:sldId id="943" r:id="rId15"/>
    <p:sldId id="944" r:id="rId16"/>
    <p:sldId id="883" r:id="rId17"/>
    <p:sldId id="315" r:id="rId18"/>
    <p:sldId id="469" r:id="rId19"/>
    <p:sldId id="884" r:id="rId20"/>
    <p:sldId id="885" r:id="rId21"/>
    <p:sldId id="618" r:id="rId22"/>
    <p:sldId id="752" r:id="rId23"/>
    <p:sldId id="946" r:id="rId24"/>
    <p:sldId id="945" r:id="rId25"/>
    <p:sldId id="886" r:id="rId26"/>
    <p:sldId id="887" r:id="rId27"/>
    <p:sldId id="888" r:id="rId28"/>
    <p:sldId id="889" r:id="rId29"/>
    <p:sldId id="890" r:id="rId30"/>
    <p:sldId id="947" r:id="rId31"/>
    <p:sldId id="948" r:id="rId32"/>
    <p:sldId id="1004" r:id="rId33"/>
    <p:sldId id="949" r:id="rId34"/>
    <p:sldId id="1009" r:id="rId35"/>
    <p:sldId id="951" r:id="rId36"/>
    <p:sldId id="950" r:id="rId37"/>
    <p:sldId id="895" r:id="rId38"/>
    <p:sldId id="952" r:id="rId39"/>
    <p:sldId id="896" r:id="rId40"/>
    <p:sldId id="1010" r:id="rId41"/>
    <p:sldId id="841" r:id="rId42"/>
    <p:sldId id="897" r:id="rId43"/>
    <p:sldId id="467" r:id="rId44"/>
    <p:sldId id="539" r:id="rId45"/>
    <p:sldId id="953" r:id="rId46"/>
    <p:sldId id="779" r:id="rId47"/>
    <p:sldId id="477" r:id="rId48"/>
    <p:sldId id="478" r:id="rId49"/>
    <p:sldId id="903" r:id="rId50"/>
    <p:sldId id="904" r:id="rId51"/>
    <p:sldId id="635" r:id="rId52"/>
    <p:sldId id="636" r:id="rId53"/>
    <p:sldId id="845" r:id="rId54"/>
    <p:sldId id="905" r:id="rId55"/>
    <p:sldId id="787" r:id="rId56"/>
    <p:sldId id="1005" r:id="rId57"/>
    <p:sldId id="906" r:id="rId58"/>
    <p:sldId id="846" r:id="rId59"/>
    <p:sldId id="954" r:id="rId60"/>
    <p:sldId id="1011" r:id="rId61"/>
    <p:sldId id="489" r:id="rId62"/>
    <p:sldId id="840" r:id="rId63"/>
    <p:sldId id="792" r:id="rId64"/>
    <p:sldId id="799" r:id="rId65"/>
    <p:sldId id="805" r:id="rId66"/>
    <p:sldId id="955" r:id="rId67"/>
    <p:sldId id="956" r:id="rId68"/>
    <p:sldId id="957" r:id="rId69"/>
    <p:sldId id="958" r:id="rId70"/>
    <p:sldId id="859" r:id="rId71"/>
    <p:sldId id="808" r:id="rId72"/>
    <p:sldId id="1012" r:id="rId73"/>
    <p:sldId id="815" r:id="rId74"/>
    <p:sldId id="959" r:id="rId75"/>
    <p:sldId id="960" r:id="rId76"/>
    <p:sldId id="1006" r:id="rId77"/>
    <p:sldId id="961" r:id="rId78"/>
    <p:sldId id="962" r:id="rId79"/>
    <p:sldId id="963" r:id="rId80"/>
    <p:sldId id="1013" r:id="rId81"/>
    <p:sldId id="964" r:id="rId82"/>
    <p:sldId id="965" r:id="rId83"/>
    <p:sldId id="966" r:id="rId84"/>
    <p:sldId id="968" r:id="rId85"/>
    <p:sldId id="1014" r:id="rId86"/>
    <p:sldId id="970" r:id="rId87"/>
    <p:sldId id="1015" r:id="rId88"/>
    <p:sldId id="973" r:id="rId89"/>
    <p:sldId id="971" r:id="rId90"/>
    <p:sldId id="972" r:id="rId91"/>
    <p:sldId id="974" r:id="rId92"/>
    <p:sldId id="975" r:id="rId93"/>
    <p:sldId id="1016" r:id="rId94"/>
    <p:sldId id="657" r:id="rId95"/>
    <p:sldId id="912" r:id="rId96"/>
    <p:sldId id="976" r:id="rId97"/>
    <p:sldId id="977" r:id="rId98"/>
    <p:sldId id="1018" r:id="rId99"/>
    <p:sldId id="978" r:id="rId100"/>
    <p:sldId id="979" r:id="rId101"/>
    <p:sldId id="981" r:id="rId102"/>
    <p:sldId id="817" r:id="rId103"/>
    <p:sldId id="818" r:id="rId104"/>
    <p:sldId id="983" r:id="rId105"/>
    <p:sldId id="982" r:id="rId106"/>
    <p:sldId id="984" r:id="rId107"/>
    <p:sldId id="985" r:id="rId108"/>
    <p:sldId id="986" r:id="rId109"/>
    <p:sldId id="987" r:id="rId110"/>
    <p:sldId id="1020" r:id="rId111"/>
    <p:sldId id="988" r:id="rId112"/>
    <p:sldId id="819" r:id="rId113"/>
    <p:sldId id="913" r:id="rId114"/>
    <p:sldId id="865" r:id="rId115"/>
    <p:sldId id="914" r:id="rId116"/>
    <p:sldId id="915" r:id="rId117"/>
    <p:sldId id="1017" r:id="rId118"/>
    <p:sldId id="510" r:id="rId119"/>
    <p:sldId id="924" r:id="rId120"/>
    <p:sldId id="690" r:id="rId121"/>
    <p:sldId id="827" r:id="rId122"/>
    <p:sldId id="925" r:id="rId123"/>
    <p:sldId id="695" r:id="rId124"/>
    <p:sldId id="697" r:id="rId125"/>
    <p:sldId id="927" r:id="rId126"/>
    <p:sldId id="700" r:id="rId127"/>
    <p:sldId id="868" r:id="rId128"/>
    <p:sldId id="702" r:id="rId129"/>
    <p:sldId id="703" r:id="rId130"/>
    <p:sldId id="704" r:id="rId131"/>
    <p:sldId id="869" r:id="rId132"/>
    <p:sldId id="706" r:id="rId133"/>
    <p:sldId id="870" r:id="rId134"/>
    <p:sldId id="830" r:id="rId135"/>
    <p:sldId id="709" r:id="rId136"/>
    <p:sldId id="871" r:id="rId137"/>
    <p:sldId id="1021" r:id="rId138"/>
    <p:sldId id="989" r:id="rId139"/>
    <p:sldId id="990" r:id="rId140"/>
    <p:sldId id="992" r:id="rId141"/>
    <p:sldId id="993" r:id="rId142"/>
    <p:sldId id="1022" r:id="rId143"/>
    <p:sldId id="994" r:id="rId144"/>
    <p:sldId id="710" r:id="rId145"/>
    <p:sldId id="711" r:id="rId146"/>
    <p:sldId id="930" r:id="rId147"/>
    <p:sldId id="931" r:id="rId148"/>
    <p:sldId id="872" r:id="rId149"/>
    <p:sldId id="712" r:id="rId150"/>
    <p:sldId id="873" r:id="rId151"/>
    <p:sldId id="934" r:id="rId152"/>
    <p:sldId id="995" r:id="rId153"/>
    <p:sldId id="935" r:id="rId154"/>
    <p:sldId id="936" r:id="rId155"/>
    <p:sldId id="937" r:id="rId156"/>
    <p:sldId id="997" r:id="rId157"/>
    <p:sldId id="998" r:id="rId158"/>
    <p:sldId id="996" r:id="rId159"/>
    <p:sldId id="999" r:id="rId160"/>
    <p:sldId id="1007" r:id="rId161"/>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00CCFF"/>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2254" autoAdjust="0"/>
  </p:normalViewPr>
  <p:slideViewPr>
    <p:cSldViewPr>
      <p:cViewPr>
        <p:scale>
          <a:sx n="100" d="100"/>
          <a:sy n="100" d="100"/>
        </p:scale>
        <p:origin x="-792" y="-312"/>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7.emf"/><Relationship Id="rId1" Type="http://schemas.openxmlformats.org/officeDocument/2006/relationships/image" Target="../media/image20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3.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6.emf"/><Relationship Id="rId1" Type="http://schemas.openxmlformats.org/officeDocument/2006/relationships/image" Target="../media/image23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05.emf"/><Relationship Id="rId2" Type="http://schemas.openxmlformats.org/officeDocument/2006/relationships/image" Target="../media/image204.emf"/><Relationship Id="rId1" Type="http://schemas.openxmlformats.org/officeDocument/2006/relationships/image" Target="../media/image20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5</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6671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1" r:id="rId3"/>
    <p:sldLayoutId id="2147483812" r:id="rId4"/>
    <p:sldLayoutId id="2147483813" r:id="rId5"/>
    <p:sldLayoutId id="2147483817" r:id="rId6"/>
    <p:sldLayoutId id="2147483815" r:id="rId7"/>
    <p:sldLayoutId id="2147483816" r:id="rId8"/>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8" Type="http://schemas.openxmlformats.org/officeDocument/2006/relationships/slide" Target="slide101.xml"/><Relationship Id="rId3" Type="http://schemas.openxmlformats.org/officeDocument/2006/relationships/slide" Target="slide102.xml"/><Relationship Id="rId7" Type="http://schemas.openxmlformats.org/officeDocument/2006/relationships/image" Target="../media/image165.png"/><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image" Target="../media/image164.png"/><Relationship Id="rId5" Type="http://schemas.openxmlformats.org/officeDocument/2006/relationships/image" Target="../media/image163.png"/><Relationship Id="rId4" Type="http://schemas.openxmlformats.org/officeDocument/2006/relationships/slide" Target="slide112.xml"/></Relationships>
</file>

<file path=ppt/slides/_rels/slide101.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slide" Target="slide94.xml"/><Relationship Id="rId1" Type="http://schemas.openxmlformats.org/officeDocument/2006/relationships/slideLayout" Target="../slideLayouts/slideLayout1.xml"/><Relationship Id="rId5" Type="http://schemas.openxmlformats.org/officeDocument/2006/relationships/image" Target="../media/image166.png"/><Relationship Id="rId4" Type="http://schemas.openxmlformats.org/officeDocument/2006/relationships/slide" Target="slide112.xml"/></Relationships>
</file>

<file path=ppt/slides/_rels/slide102.xml.rels><?xml version="1.0" encoding="UTF-8" standalone="yes"?>
<Relationships xmlns="http://schemas.openxmlformats.org/package/2006/relationships"><Relationship Id="rId3" Type="http://schemas.openxmlformats.org/officeDocument/2006/relationships/slide" Target="slide102.xml"/><Relationship Id="rId7" Type="http://schemas.openxmlformats.org/officeDocument/2006/relationships/image" Target="../media/image169.png"/><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image" Target="../media/image168.png"/><Relationship Id="rId5" Type="http://schemas.openxmlformats.org/officeDocument/2006/relationships/image" Target="../media/image167.png"/><Relationship Id="rId4" Type="http://schemas.openxmlformats.org/officeDocument/2006/relationships/slide" Target="slide112.xml"/></Relationships>
</file>

<file path=ppt/slides/_rels/slide103.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image" Target="../media/image171.png"/><Relationship Id="rId5" Type="http://schemas.openxmlformats.org/officeDocument/2006/relationships/image" Target="../media/image170.png"/><Relationship Id="rId4" Type="http://schemas.openxmlformats.org/officeDocument/2006/relationships/slide" Target="slide112.xml"/></Relationships>
</file>

<file path=ppt/slides/_rels/slide104.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105.xml"/><Relationship Id="rId5" Type="http://schemas.openxmlformats.org/officeDocument/2006/relationships/image" Target="../media/image172.png"/><Relationship Id="rId4" Type="http://schemas.openxmlformats.org/officeDocument/2006/relationships/slide" Target="slide112.xml"/></Relationships>
</file>

<file path=ppt/slides/_rels/slide105.xml.rels><?xml version="1.0" encoding="UTF-8" standalone="yes"?>
<Relationships xmlns="http://schemas.openxmlformats.org/package/2006/relationships"><Relationship Id="rId3" Type="http://schemas.openxmlformats.org/officeDocument/2006/relationships/slide" Target="slide102.xml"/><Relationship Id="rId7" Type="http://schemas.openxmlformats.org/officeDocument/2006/relationships/image" Target="../media/image175.png"/><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image" Target="../media/image174.png"/><Relationship Id="rId5" Type="http://schemas.openxmlformats.org/officeDocument/2006/relationships/image" Target="../media/image173.png"/><Relationship Id="rId4" Type="http://schemas.openxmlformats.org/officeDocument/2006/relationships/slide" Target="slide112.xml"/></Relationships>
</file>

<file path=ppt/slides/_rels/slide106.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image" Target="../media/image177.png"/><Relationship Id="rId5" Type="http://schemas.openxmlformats.org/officeDocument/2006/relationships/image" Target="../media/image176.png"/><Relationship Id="rId4" Type="http://schemas.openxmlformats.org/officeDocument/2006/relationships/slide" Target="slide112.xml"/></Relationships>
</file>

<file path=ppt/slides/_rels/slide107.xml.rels><?xml version="1.0" encoding="UTF-8" standalone="yes"?>
<Relationships xmlns="http://schemas.openxmlformats.org/package/2006/relationships"><Relationship Id="rId8" Type="http://schemas.openxmlformats.org/officeDocument/2006/relationships/image" Target="../media/image178.emf"/><Relationship Id="rId3" Type="http://schemas.openxmlformats.org/officeDocument/2006/relationships/slide" Target="slide94.xml"/><Relationship Id="rId7" Type="http://schemas.openxmlformats.org/officeDocument/2006/relationships/package" Target="../embeddings/Microsoft_Word___5.docx"/><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179.png"/><Relationship Id="rId5" Type="http://schemas.openxmlformats.org/officeDocument/2006/relationships/slide" Target="slide112.xml"/><Relationship Id="rId4" Type="http://schemas.openxmlformats.org/officeDocument/2006/relationships/slide" Target="slide102.xml"/></Relationships>
</file>

<file path=ppt/slides/_rels/slide108.xml.rels><?xml version="1.0" encoding="UTF-8" standalone="yes"?>
<Relationships xmlns="http://schemas.openxmlformats.org/package/2006/relationships"><Relationship Id="rId3" Type="http://schemas.openxmlformats.org/officeDocument/2006/relationships/slide" Target="slide102.xml"/><Relationship Id="rId7" Type="http://schemas.openxmlformats.org/officeDocument/2006/relationships/image" Target="../media/image182.png"/><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image" Target="../media/image181.png"/><Relationship Id="rId5" Type="http://schemas.openxmlformats.org/officeDocument/2006/relationships/image" Target="../media/image180.png"/><Relationship Id="rId4" Type="http://schemas.openxmlformats.org/officeDocument/2006/relationships/slide" Target="slide112.xml"/></Relationships>
</file>

<file path=ppt/slides/_rels/slide109.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image" Target="../media/image184.png"/><Relationship Id="rId5" Type="http://schemas.openxmlformats.org/officeDocument/2006/relationships/image" Target="../media/image183.png"/><Relationship Id="rId4" Type="http://schemas.openxmlformats.org/officeDocument/2006/relationships/slide" Target="slide1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slide" Target="slide94.xml"/><Relationship Id="rId1" Type="http://schemas.openxmlformats.org/officeDocument/2006/relationships/slideLayout" Target="../slideLayouts/slideLayout1.xml"/><Relationship Id="rId5" Type="http://schemas.openxmlformats.org/officeDocument/2006/relationships/slide" Target="slide111.xml"/><Relationship Id="rId4" Type="http://schemas.openxmlformats.org/officeDocument/2006/relationships/slide" Target="slide112.xml"/></Relationships>
</file>

<file path=ppt/slides/_rels/slide111.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image" Target="../media/image186.png"/><Relationship Id="rId5" Type="http://schemas.openxmlformats.org/officeDocument/2006/relationships/image" Target="../media/image185.png"/><Relationship Id="rId4" Type="http://schemas.openxmlformats.org/officeDocument/2006/relationships/slide" Target="slide112.xml"/></Relationships>
</file>

<file path=ppt/slides/_rels/slide112.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slide" Target="slide94.xml"/><Relationship Id="rId1" Type="http://schemas.openxmlformats.org/officeDocument/2006/relationships/slideLayout" Target="../slideLayouts/slideLayout1.xml"/><Relationship Id="rId5" Type="http://schemas.openxmlformats.org/officeDocument/2006/relationships/image" Target="../media/image187.png"/><Relationship Id="rId4" Type="http://schemas.openxmlformats.org/officeDocument/2006/relationships/slide" Target="slide112.xml"/></Relationships>
</file>

<file path=ppt/slides/_rels/slide113.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slide" Target="slide94.xml"/><Relationship Id="rId1" Type="http://schemas.openxmlformats.org/officeDocument/2006/relationships/slideLayout" Target="../slideLayouts/slideLayout1.xml"/><Relationship Id="rId4" Type="http://schemas.openxmlformats.org/officeDocument/2006/relationships/slide" Target="slide112.xml"/></Relationships>
</file>

<file path=ppt/slides/_rels/slide114.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slide" Target="slide94.xml"/><Relationship Id="rId1" Type="http://schemas.openxmlformats.org/officeDocument/2006/relationships/slideLayout" Target="../slideLayouts/slideLayout1.xml"/><Relationship Id="rId4" Type="http://schemas.openxmlformats.org/officeDocument/2006/relationships/slide" Target="slide112.xml"/></Relationships>
</file>

<file path=ppt/slides/_rels/slide115.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slide" Target="slide94.xml"/><Relationship Id="rId1" Type="http://schemas.openxmlformats.org/officeDocument/2006/relationships/slideLayout" Target="../slideLayouts/slideLayout1.xml"/><Relationship Id="rId4" Type="http://schemas.openxmlformats.org/officeDocument/2006/relationships/slide" Target="slide112.xml"/></Relationships>
</file>

<file path=ppt/slides/_rels/slide116.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189.png"/><Relationship Id="rId7" Type="http://schemas.openxmlformats.org/officeDocument/2006/relationships/slide" Target="slide112.xml"/><Relationship Id="rId2" Type="http://schemas.openxmlformats.org/officeDocument/2006/relationships/image" Target="../media/image188.png"/><Relationship Id="rId1" Type="http://schemas.openxmlformats.org/officeDocument/2006/relationships/slideLayout" Target="../slideLayouts/slideLayout1.xml"/><Relationship Id="rId6" Type="http://schemas.openxmlformats.org/officeDocument/2006/relationships/slide" Target="slide102.xml"/><Relationship Id="rId5" Type="http://schemas.openxmlformats.org/officeDocument/2006/relationships/slide" Target="slide94.xml"/><Relationship Id="rId4" Type="http://schemas.openxmlformats.org/officeDocument/2006/relationships/image" Target="../media/image190.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slide" Target="slide119.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slide" Target="slide155.xml"/></Relationships>
</file>

<file path=ppt/slides/_rels/slide119.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slide" Target="slide15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slide" Target="slide155.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image" Target="../media/image191.png"/></Relationships>
</file>

<file path=ppt/slides/_rels/slide121.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17" Type="http://schemas.openxmlformats.org/officeDocument/2006/relationships/slide" Target="slide122.xml"/><Relationship Id="rId2" Type="http://schemas.openxmlformats.org/officeDocument/2006/relationships/slide" Target="slide118.xml"/><Relationship Id="rId16" Type="http://schemas.openxmlformats.org/officeDocument/2006/relationships/slide" Target="slide155.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image" Target="../media/image193.png"/><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image" Target="../media/image192.png"/></Relationships>
</file>

<file path=ppt/slides/_rels/slide122.xml.rels><?xml version="1.0" encoding="UTF-8" standalone="yes"?>
<Relationships xmlns="http://schemas.openxmlformats.org/package/2006/relationships"><Relationship Id="rId8" Type="http://schemas.openxmlformats.org/officeDocument/2006/relationships/slide" Target="slide126.xml"/><Relationship Id="rId13" Type="http://schemas.openxmlformats.org/officeDocument/2006/relationships/slide" Target="slide144.xml"/><Relationship Id="rId3" Type="http://schemas.openxmlformats.org/officeDocument/2006/relationships/slide" Target="slide118.xml"/><Relationship Id="rId7" Type="http://schemas.openxmlformats.org/officeDocument/2006/relationships/slide" Target="slide124.xml"/><Relationship Id="rId12" Type="http://schemas.openxmlformats.org/officeDocument/2006/relationships/slide" Target="slide134.xml"/><Relationship Id="rId17" Type="http://schemas.openxmlformats.org/officeDocument/2006/relationships/slide" Target="slide155.xml"/><Relationship Id="rId2" Type="http://schemas.openxmlformats.org/officeDocument/2006/relationships/slideLayout" Target="../slideLayouts/slideLayout1.xml"/><Relationship Id="rId16" Type="http://schemas.openxmlformats.org/officeDocument/2006/relationships/image" Target="../media/image194.emf"/><Relationship Id="rId1" Type="http://schemas.openxmlformats.org/officeDocument/2006/relationships/vmlDrawing" Target="../drawings/vmlDrawing8.v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1.xml"/><Relationship Id="rId15" Type="http://schemas.openxmlformats.org/officeDocument/2006/relationships/package" Target="../embeddings/Microsoft_Word___6.docx"/><Relationship Id="rId10" Type="http://schemas.openxmlformats.org/officeDocument/2006/relationships/slide" Target="slide130.xml"/><Relationship Id="rId4" Type="http://schemas.openxmlformats.org/officeDocument/2006/relationships/slide" Target="slide120.xml"/><Relationship Id="rId9" Type="http://schemas.openxmlformats.org/officeDocument/2006/relationships/slide" Target="slide128.xml"/><Relationship Id="rId14" Type="http://schemas.openxmlformats.org/officeDocument/2006/relationships/slide" Target="slide149.xml"/></Relationships>
</file>

<file path=ppt/slides/_rels/slide123.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slide" Target="slide155.xml"/></Relationships>
</file>

<file path=ppt/slides/_rels/slide124.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slide" Target="slide125.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slide" Target="slide155.xml"/></Relationships>
</file>

<file path=ppt/slides/_rels/slide125.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slide" Target="slide155.xml"/></Relationships>
</file>

<file path=ppt/slides/_rels/slide126.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6" Type="http://schemas.openxmlformats.org/officeDocument/2006/relationships/slide" Target="slide127.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slide" Target="slide155.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image" Target="../media/image195.png"/></Relationships>
</file>

<file path=ppt/slides/_rels/slide127.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slide" Target="slide155.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image" Target="../media/image196.png"/></Relationships>
</file>

<file path=ppt/slides/_rels/slide128.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6" Type="http://schemas.openxmlformats.org/officeDocument/2006/relationships/slide" Target="slide129.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slide" Target="slide155.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image" Target="../media/image197.png"/></Relationships>
</file>

<file path=ppt/slides/_rels/slide129.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slide" Target="slide15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slide" Target="slide155.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image" Target="../media/image198.png"/></Relationships>
</file>

<file path=ppt/slides/_rels/slide131.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slide" Target="slide155.xml"/></Relationships>
</file>

<file path=ppt/slides/_rels/slide132.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slide" Target="slide155.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image" Target="../media/image199.png"/></Relationships>
</file>

<file path=ppt/slides/_rels/slide133.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slide" Target="slide155.xml"/></Relationships>
</file>

<file path=ppt/slides/_rels/slide134.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18" Type="http://schemas.openxmlformats.org/officeDocument/2006/relationships/slide" Target="slide135.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17" Type="http://schemas.openxmlformats.org/officeDocument/2006/relationships/slide" Target="slide155.xml"/><Relationship Id="rId2" Type="http://schemas.openxmlformats.org/officeDocument/2006/relationships/slide" Target="slide118.xml"/><Relationship Id="rId16" Type="http://schemas.openxmlformats.org/officeDocument/2006/relationships/image" Target="../media/image202.png"/><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image" Target="../media/image201.png"/><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image" Target="../media/image200.png"/></Relationships>
</file>

<file path=ppt/slides/_rels/slide135.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slide" Target="slide155.xml"/></Relationships>
</file>

<file path=ppt/slides/_rels/slide136.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slide" Target="slide137.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slide" Target="slide155.xml"/></Relationships>
</file>

<file path=ppt/slides/_rels/slide137.xml.rels><?xml version="1.0" encoding="UTF-8" standalone="yes"?>
<Relationships xmlns="http://schemas.openxmlformats.org/package/2006/relationships"><Relationship Id="rId8" Type="http://schemas.openxmlformats.org/officeDocument/2006/relationships/slide" Target="slide126.xml"/><Relationship Id="rId13" Type="http://schemas.openxmlformats.org/officeDocument/2006/relationships/slide" Target="slide144.xml"/><Relationship Id="rId18" Type="http://schemas.openxmlformats.org/officeDocument/2006/relationships/image" Target="../media/image204.emf"/><Relationship Id="rId3" Type="http://schemas.openxmlformats.org/officeDocument/2006/relationships/slide" Target="slide118.xml"/><Relationship Id="rId21" Type="http://schemas.openxmlformats.org/officeDocument/2006/relationships/image" Target="../media/image205.emf"/><Relationship Id="rId7" Type="http://schemas.openxmlformats.org/officeDocument/2006/relationships/slide" Target="slide124.xml"/><Relationship Id="rId12" Type="http://schemas.openxmlformats.org/officeDocument/2006/relationships/slide" Target="slide134.xml"/><Relationship Id="rId17" Type="http://schemas.openxmlformats.org/officeDocument/2006/relationships/package" Target="../embeddings/Microsoft_Word___8.docx"/><Relationship Id="rId2" Type="http://schemas.openxmlformats.org/officeDocument/2006/relationships/slideLayout" Target="../slideLayouts/slideLayout1.xml"/><Relationship Id="rId16" Type="http://schemas.openxmlformats.org/officeDocument/2006/relationships/image" Target="../media/image203.emf"/><Relationship Id="rId20" Type="http://schemas.openxmlformats.org/officeDocument/2006/relationships/package" Target="../embeddings/Microsoft_Word___9.docx"/><Relationship Id="rId1" Type="http://schemas.openxmlformats.org/officeDocument/2006/relationships/vmlDrawing" Target="../drawings/vmlDrawing9.v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1.xml"/><Relationship Id="rId15" Type="http://schemas.openxmlformats.org/officeDocument/2006/relationships/package" Target="../embeddings/Microsoft_Word___7.docx"/><Relationship Id="rId10" Type="http://schemas.openxmlformats.org/officeDocument/2006/relationships/slide" Target="slide130.xml"/><Relationship Id="rId19" Type="http://schemas.openxmlformats.org/officeDocument/2006/relationships/slide" Target="slide155.xml"/><Relationship Id="rId4" Type="http://schemas.openxmlformats.org/officeDocument/2006/relationships/slide" Target="slide120.xml"/><Relationship Id="rId9" Type="http://schemas.openxmlformats.org/officeDocument/2006/relationships/slide" Target="slide128.xml"/><Relationship Id="rId14" Type="http://schemas.openxmlformats.org/officeDocument/2006/relationships/slide" Target="slide149.xml"/></Relationships>
</file>

<file path=ppt/slides/_rels/slide138.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slide" Target="slide139.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slide" Target="slide155.xml"/></Relationships>
</file>

<file path=ppt/slides/_rels/slide139.xml.rels><?xml version="1.0" encoding="UTF-8" standalone="yes"?>
<Relationships xmlns="http://schemas.openxmlformats.org/package/2006/relationships"><Relationship Id="rId8" Type="http://schemas.openxmlformats.org/officeDocument/2006/relationships/slide" Target="slide126.xml"/><Relationship Id="rId13" Type="http://schemas.openxmlformats.org/officeDocument/2006/relationships/slide" Target="slide144.xml"/><Relationship Id="rId18" Type="http://schemas.openxmlformats.org/officeDocument/2006/relationships/package" Target="../embeddings/Microsoft_Word___11.docx"/><Relationship Id="rId3" Type="http://schemas.openxmlformats.org/officeDocument/2006/relationships/slide" Target="slide118.xml"/><Relationship Id="rId7" Type="http://schemas.openxmlformats.org/officeDocument/2006/relationships/slide" Target="slide124.xml"/><Relationship Id="rId12" Type="http://schemas.openxmlformats.org/officeDocument/2006/relationships/slide" Target="slide134.xml"/><Relationship Id="rId17" Type="http://schemas.openxmlformats.org/officeDocument/2006/relationships/image" Target="../media/image206.emf"/><Relationship Id="rId2" Type="http://schemas.openxmlformats.org/officeDocument/2006/relationships/slideLayout" Target="../slideLayouts/slideLayout1.xml"/><Relationship Id="rId16" Type="http://schemas.openxmlformats.org/officeDocument/2006/relationships/package" Target="../embeddings/Microsoft_Word___10.docx"/><Relationship Id="rId1" Type="http://schemas.openxmlformats.org/officeDocument/2006/relationships/vmlDrawing" Target="../drawings/vmlDrawing10.v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1.xml"/><Relationship Id="rId15" Type="http://schemas.openxmlformats.org/officeDocument/2006/relationships/slide" Target="slide155.xml"/><Relationship Id="rId10" Type="http://schemas.openxmlformats.org/officeDocument/2006/relationships/slide" Target="slide130.xml"/><Relationship Id="rId19" Type="http://schemas.openxmlformats.org/officeDocument/2006/relationships/image" Target="../media/image207.emf"/><Relationship Id="rId4" Type="http://schemas.openxmlformats.org/officeDocument/2006/relationships/slide" Target="slide120.xml"/><Relationship Id="rId9" Type="http://schemas.openxmlformats.org/officeDocument/2006/relationships/slide" Target="slide128.xml"/><Relationship Id="rId14" Type="http://schemas.openxmlformats.org/officeDocument/2006/relationships/slide" Target="slide1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6" Type="http://schemas.openxmlformats.org/officeDocument/2006/relationships/image" Target="../media/image209.png"/><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slide" Target="slide155.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image" Target="../media/image208.png"/></Relationships>
</file>

<file path=ppt/slides/_rels/slide141.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slide" Target="slide142.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slide" Target="slide155.xml"/></Relationships>
</file>

<file path=ppt/slides/_rels/slide142.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6" Type="http://schemas.openxmlformats.org/officeDocument/2006/relationships/image" Target="../media/image211.png"/><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slide" Target="slide155.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image" Target="../media/image210.png"/></Relationships>
</file>

<file path=ppt/slides/_rels/slide143.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6" Type="http://schemas.openxmlformats.org/officeDocument/2006/relationships/slide" Target="slide155.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image" Target="../media/image211.png"/><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image" Target="../media/image212.png"/></Relationships>
</file>

<file path=ppt/slides/_rels/slide144.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6" Type="http://schemas.openxmlformats.org/officeDocument/2006/relationships/slide" Target="slide145.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slide" Target="slide155.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image" Target="../media/image213.png"/></Relationships>
</file>

<file path=ppt/slides/_rels/slide145.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18" Type="http://schemas.openxmlformats.org/officeDocument/2006/relationships/slide" Target="slide155.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17" Type="http://schemas.openxmlformats.org/officeDocument/2006/relationships/image" Target="../media/image217.png"/><Relationship Id="rId2" Type="http://schemas.openxmlformats.org/officeDocument/2006/relationships/slide" Target="slide118.xml"/><Relationship Id="rId16" Type="http://schemas.openxmlformats.org/officeDocument/2006/relationships/image" Target="../media/image216.png"/><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image" Target="../media/image215.png"/><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image" Target="../media/image214.png"/></Relationships>
</file>

<file path=ppt/slides/_rels/slide146.xml.rels><?xml version="1.0" encoding="UTF-8" standalone="yes"?>
<Relationships xmlns="http://schemas.openxmlformats.org/package/2006/relationships"><Relationship Id="rId8" Type="http://schemas.openxmlformats.org/officeDocument/2006/relationships/slide" Target="slide126.xml"/><Relationship Id="rId13" Type="http://schemas.openxmlformats.org/officeDocument/2006/relationships/slide" Target="slide144.xml"/><Relationship Id="rId3" Type="http://schemas.openxmlformats.org/officeDocument/2006/relationships/slide" Target="slide118.xml"/><Relationship Id="rId7" Type="http://schemas.openxmlformats.org/officeDocument/2006/relationships/slide" Target="slide124.xml"/><Relationship Id="rId12" Type="http://schemas.openxmlformats.org/officeDocument/2006/relationships/slide" Target="slide134.xml"/><Relationship Id="rId17" Type="http://schemas.openxmlformats.org/officeDocument/2006/relationships/slide" Target="slide155.xml"/><Relationship Id="rId2" Type="http://schemas.openxmlformats.org/officeDocument/2006/relationships/slideLayout" Target="../slideLayouts/slideLayout1.xml"/><Relationship Id="rId16" Type="http://schemas.openxmlformats.org/officeDocument/2006/relationships/image" Target="../media/image218.emf"/><Relationship Id="rId1" Type="http://schemas.openxmlformats.org/officeDocument/2006/relationships/vmlDrawing" Target="../drawings/vmlDrawing11.v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1.xml"/><Relationship Id="rId15" Type="http://schemas.openxmlformats.org/officeDocument/2006/relationships/package" Target="../embeddings/Microsoft_Word___12.docx"/><Relationship Id="rId10" Type="http://schemas.openxmlformats.org/officeDocument/2006/relationships/slide" Target="slide130.xml"/><Relationship Id="rId4" Type="http://schemas.openxmlformats.org/officeDocument/2006/relationships/slide" Target="slide120.xml"/><Relationship Id="rId9" Type="http://schemas.openxmlformats.org/officeDocument/2006/relationships/slide" Target="slide128.xml"/><Relationship Id="rId14" Type="http://schemas.openxmlformats.org/officeDocument/2006/relationships/slide" Target="slide149.xml"/></Relationships>
</file>

<file path=ppt/slides/_rels/slide147.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slide" Target="slide155.xml"/></Relationships>
</file>

<file path=ppt/slides/_rels/slide148.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17" Type="http://schemas.openxmlformats.org/officeDocument/2006/relationships/slide" Target="slide155.xml"/><Relationship Id="rId2" Type="http://schemas.openxmlformats.org/officeDocument/2006/relationships/slide" Target="slide118.xml"/><Relationship Id="rId16" Type="http://schemas.openxmlformats.org/officeDocument/2006/relationships/image" Target="../media/image221.png"/><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image" Target="../media/image220.png"/><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image" Target="../media/image219.png"/></Relationships>
</file>

<file path=ppt/slides/_rels/slide149.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slide" Target="slide155.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image" Target="../media/image222.png"/></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3.emf"/></Relationships>
</file>

<file path=ppt/slides/_rels/slide150.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slide" Target="slide155.xml"/></Relationships>
</file>

<file path=ppt/slides/_rels/slide151.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slide" Target="slide155.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image" Target="../media/image223.png"/></Relationships>
</file>

<file path=ppt/slides/_rels/slide152.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2" Type="http://schemas.openxmlformats.org/officeDocument/2006/relationships/slide" Target="slide118.xml"/><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slide" Target="slide153.xml"/><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slide" Target="slide155.xml"/></Relationships>
</file>

<file path=ppt/slides/_rels/slide153.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18" Type="http://schemas.openxmlformats.org/officeDocument/2006/relationships/image" Target="../media/image228.png"/><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17" Type="http://schemas.openxmlformats.org/officeDocument/2006/relationships/image" Target="../media/image227.png"/><Relationship Id="rId2" Type="http://schemas.openxmlformats.org/officeDocument/2006/relationships/slide" Target="slide118.xml"/><Relationship Id="rId16" Type="http://schemas.openxmlformats.org/officeDocument/2006/relationships/image" Target="../media/image226.png"/><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image" Target="../media/image225.png"/><Relationship Id="rId10" Type="http://schemas.openxmlformats.org/officeDocument/2006/relationships/slide" Target="slide132.xml"/><Relationship Id="rId19" Type="http://schemas.openxmlformats.org/officeDocument/2006/relationships/slide" Target="slide155.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image" Target="../media/image224.png"/></Relationships>
</file>

<file path=ppt/slides/_rels/slide154.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18" Type="http://schemas.openxmlformats.org/officeDocument/2006/relationships/slide" Target="slide155.xml"/><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17" Type="http://schemas.openxmlformats.org/officeDocument/2006/relationships/image" Target="../media/image232.png"/><Relationship Id="rId2" Type="http://schemas.openxmlformats.org/officeDocument/2006/relationships/slide" Target="slide118.xml"/><Relationship Id="rId16" Type="http://schemas.openxmlformats.org/officeDocument/2006/relationships/image" Target="../media/image231.png"/><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image" Target="../media/image230.png"/><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image" Target="../media/image229.png"/></Relationships>
</file>

<file path=ppt/slides/_rels/slide155.xml.rels><?xml version="1.0" encoding="UTF-8" standalone="yes"?>
<Relationships xmlns="http://schemas.openxmlformats.org/package/2006/relationships"><Relationship Id="rId8" Type="http://schemas.openxmlformats.org/officeDocument/2006/relationships/slide" Target="slide126.xml"/><Relationship Id="rId13" Type="http://schemas.openxmlformats.org/officeDocument/2006/relationships/slide" Target="slide144.xml"/><Relationship Id="rId18" Type="http://schemas.openxmlformats.org/officeDocument/2006/relationships/image" Target="../media/image234.png"/><Relationship Id="rId3" Type="http://schemas.openxmlformats.org/officeDocument/2006/relationships/slide" Target="slide118.xml"/><Relationship Id="rId7" Type="http://schemas.openxmlformats.org/officeDocument/2006/relationships/slide" Target="slide124.xml"/><Relationship Id="rId12" Type="http://schemas.openxmlformats.org/officeDocument/2006/relationships/slide" Target="slide134.xml"/><Relationship Id="rId17" Type="http://schemas.openxmlformats.org/officeDocument/2006/relationships/image" Target="../media/image233.emf"/><Relationship Id="rId2" Type="http://schemas.openxmlformats.org/officeDocument/2006/relationships/slideLayout" Target="../slideLayouts/slideLayout1.xml"/><Relationship Id="rId16" Type="http://schemas.openxmlformats.org/officeDocument/2006/relationships/package" Target="../embeddings/Microsoft_Word___13.docx"/><Relationship Id="rId1" Type="http://schemas.openxmlformats.org/officeDocument/2006/relationships/vmlDrawing" Target="../drawings/vmlDrawing12.v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1.xml"/><Relationship Id="rId15" Type="http://schemas.openxmlformats.org/officeDocument/2006/relationships/slide" Target="slide155.xml"/><Relationship Id="rId10" Type="http://schemas.openxmlformats.org/officeDocument/2006/relationships/slide" Target="slide130.xml"/><Relationship Id="rId4" Type="http://schemas.openxmlformats.org/officeDocument/2006/relationships/slide" Target="slide120.xml"/><Relationship Id="rId9" Type="http://schemas.openxmlformats.org/officeDocument/2006/relationships/slide" Target="slide128.xml"/><Relationship Id="rId14" Type="http://schemas.openxmlformats.org/officeDocument/2006/relationships/slide" Target="slide149.xml"/></Relationships>
</file>

<file path=ppt/slides/_rels/slide156.xml.rels><?xml version="1.0" encoding="UTF-8" standalone="yes"?>
<Relationships xmlns="http://schemas.openxmlformats.org/package/2006/relationships"><Relationship Id="rId8" Type="http://schemas.openxmlformats.org/officeDocument/2006/relationships/slide" Target="slide126.xml"/><Relationship Id="rId13" Type="http://schemas.openxmlformats.org/officeDocument/2006/relationships/slide" Target="slide144.xml"/><Relationship Id="rId18" Type="http://schemas.openxmlformats.org/officeDocument/2006/relationships/image" Target="../media/image237.png"/><Relationship Id="rId3" Type="http://schemas.openxmlformats.org/officeDocument/2006/relationships/slide" Target="slide118.xml"/><Relationship Id="rId21" Type="http://schemas.openxmlformats.org/officeDocument/2006/relationships/image" Target="../media/image238.png"/><Relationship Id="rId7" Type="http://schemas.openxmlformats.org/officeDocument/2006/relationships/slide" Target="slide124.xml"/><Relationship Id="rId12" Type="http://schemas.openxmlformats.org/officeDocument/2006/relationships/slide" Target="slide134.xml"/><Relationship Id="rId17" Type="http://schemas.openxmlformats.org/officeDocument/2006/relationships/image" Target="../media/image235.emf"/><Relationship Id="rId2" Type="http://schemas.openxmlformats.org/officeDocument/2006/relationships/slideLayout" Target="../slideLayouts/slideLayout1.xml"/><Relationship Id="rId16" Type="http://schemas.openxmlformats.org/officeDocument/2006/relationships/package" Target="../embeddings/Microsoft_Word___14.docx"/><Relationship Id="rId20" Type="http://schemas.openxmlformats.org/officeDocument/2006/relationships/image" Target="../media/image236.emf"/><Relationship Id="rId1" Type="http://schemas.openxmlformats.org/officeDocument/2006/relationships/vmlDrawing" Target="../drawings/vmlDrawing13.v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1.xml"/><Relationship Id="rId15" Type="http://schemas.openxmlformats.org/officeDocument/2006/relationships/slide" Target="slide155.xml"/><Relationship Id="rId10" Type="http://schemas.openxmlformats.org/officeDocument/2006/relationships/slide" Target="slide130.xml"/><Relationship Id="rId19" Type="http://schemas.openxmlformats.org/officeDocument/2006/relationships/package" Target="../embeddings/Microsoft_Word___15.docx"/><Relationship Id="rId4" Type="http://schemas.openxmlformats.org/officeDocument/2006/relationships/slide" Target="slide120.xml"/><Relationship Id="rId9" Type="http://schemas.openxmlformats.org/officeDocument/2006/relationships/slide" Target="slide128.xml"/><Relationship Id="rId14" Type="http://schemas.openxmlformats.org/officeDocument/2006/relationships/slide" Target="slide149.xml"/></Relationships>
</file>

<file path=ppt/slides/_rels/slide157.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18" Type="http://schemas.openxmlformats.org/officeDocument/2006/relationships/image" Target="../media/image242.png"/><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17" Type="http://schemas.openxmlformats.org/officeDocument/2006/relationships/image" Target="../media/image241.png"/><Relationship Id="rId2" Type="http://schemas.openxmlformats.org/officeDocument/2006/relationships/slide" Target="slide118.xml"/><Relationship Id="rId16" Type="http://schemas.openxmlformats.org/officeDocument/2006/relationships/image" Target="../media/image240.png"/><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image" Target="../media/image239.png"/><Relationship Id="rId10" Type="http://schemas.openxmlformats.org/officeDocument/2006/relationships/slide" Target="slide13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slide" Target="slide155.xml"/></Relationships>
</file>

<file path=ppt/slides/_rels/slide158.xml.rels><?xml version="1.0" encoding="UTF-8" standalone="yes"?>
<Relationships xmlns="http://schemas.openxmlformats.org/package/2006/relationships"><Relationship Id="rId8" Type="http://schemas.openxmlformats.org/officeDocument/2006/relationships/slide" Target="slide126.xml"/><Relationship Id="rId13" Type="http://schemas.openxmlformats.org/officeDocument/2006/relationships/slide" Target="slide144.xml"/><Relationship Id="rId18" Type="http://schemas.openxmlformats.org/officeDocument/2006/relationships/image" Target="../media/image246.png"/><Relationship Id="rId3" Type="http://schemas.openxmlformats.org/officeDocument/2006/relationships/slide" Target="slide118.xml"/><Relationship Id="rId21" Type="http://schemas.openxmlformats.org/officeDocument/2006/relationships/slide" Target="slide159.xml"/><Relationship Id="rId7" Type="http://schemas.openxmlformats.org/officeDocument/2006/relationships/slide" Target="slide124.xml"/><Relationship Id="rId12" Type="http://schemas.openxmlformats.org/officeDocument/2006/relationships/slide" Target="slide134.xml"/><Relationship Id="rId17" Type="http://schemas.openxmlformats.org/officeDocument/2006/relationships/image" Target="../media/image245.png"/><Relationship Id="rId2" Type="http://schemas.openxmlformats.org/officeDocument/2006/relationships/slideLayout" Target="../slideLayouts/slideLayout1.xml"/><Relationship Id="rId16" Type="http://schemas.openxmlformats.org/officeDocument/2006/relationships/image" Target="../media/image244.png"/><Relationship Id="rId20" Type="http://schemas.openxmlformats.org/officeDocument/2006/relationships/image" Target="../media/image243.emf"/><Relationship Id="rId1" Type="http://schemas.openxmlformats.org/officeDocument/2006/relationships/vmlDrawing" Target="../drawings/vmlDrawing14.vml"/><Relationship Id="rId6" Type="http://schemas.openxmlformats.org/officeDocument/2006/relationships/slide" Target="slide123.xml"/><Relationship Id="rId11" Type="http://schemas.openxmlformats.org/officeDocument/2006/relationships/slide" Target="slide132.xml"/><Relationship Id="rId5" Type="http://schemas.openxmlformats.org/officeDocument/2006/relationships/slide" Target="slide121.xml"/><Relationship Id="rId15" Type="http://schemas.openxmlformats.org/officeDocument/2006/relationships/slide" Target="slide155.xml"/><Relationship Id="rId10" Type="http://schemas.openxmlformats.org/officeDocument/2006/relationships/slide" Target="slide130.xml"/><Relationship Id="rId19" Type="http://schemas.openxmlformats.org/officeDocument/2006/relationships/package" Target="../embeddings/Microsoft_Word___16.docx"/><Relationship Id="rId4" Type="http://schemas.openxmlformats.org/officeDocument/2006/relationships/slide" Target="slide120.xml"/><Relationship Id="rId9" Type="http://schemas.openxmlformats.org/officeDocument/2006/relationships/slide" Target="slide128.xml"/><Relationship Id="rId14" Type="http://schemas.openxmlformats.org/officeDocument/2006/relationships/slide" Target="slide149.xml"/><Relationship Id="rId22" Type="http://schemas.openxmlformats.org/officeDocument/2006/relationships/slide" Target="slide2.xml"/></Relationships>
</file>

<file path=ppt/slides/_rels/slide159.xml.rels><?xml version="1.0" encoding="UTF-8" standalone="yes"?>
<Relationships xmlns="http://schemas.openxmlformats.org/package/2006/relationships"><Relationship Id="rId8" Type="http://schemas.openxmlformats.org/officeDocument/2006/relationships/slide" Target="slide128.xml"/><Relationship Id="rId13" Type="http://schemas.openxmlformats.org/officeDocument/2006/relationships/slide" Target="slide149.xml"/><Relationship Id="rId18" Type="http://schemas.openxmlformats.org/officeDocument/2006/relationships/image" Target="../media/image250.png"/><Relationship Id="rId3" Type="http://schemas.openxmlformats.org/officeDocument/2006/relationships/slide" Target="slide120.xml"/><Relationship Id="rId7" Type="http://schemas.openxmlformats.org/officeDocument/2006/relationships/slide" Target="slide126.xml"/><Relationship Id="rId12" Type="http://schemas.openxmlformats.org/officeDocument/2006/relationships/slide" Target="slide144.xml"/><Relationship Id="rId17" Type="http://schemas.openxmlformats.org/officeDocument/2006/relationships/image" Target="../media/image249.png"/><Relationship Id="rId2" Type="http://schemas.openxmlformats.org/officeDocument/2006/relationships/slide" Target="slide118.xml"/><Relationship Id="rId16" Type="http://schemas.openxmlformats.org/officeDocument/2006/relationships/image" Target="../media/image248.png"/><Relationship Id="rId1" Type="http://schemas.openxmlformats.org/officeDocument/2006/relationships/slideLayout" Target="../slideLayouts/slideLayout1.xml"/><Relationship Id="rId6" Type="http://schemas.openxmlformats.org/officeDocument/2006/relationships/slide" Target="slide124.xml"/><Relationship Id="rId11" Type="http://schemas.openxmlformats.org/officeDocument/2006/relationships/slide" Target="slide134.xml"/><Relationship Id="rId5" Type="http://schemas.openxmlformats.org/officeDocument/2006/relationships/slide" Target="slide123.xml"/><Relationship Id="rId15" Type="http://schemas.openxmlformats.org/officeDocument/2006/relationships/image" Target="../media/image247.png"/><Relationship Id="rId10" Type="http://schemas.openxmlformats.org/officeDocument/2006/relationships/slide" Target="slide132.xml"/><Relationship Id="rId19" Type="http://schemas.openxmlformats.org/officeDocument/2006/relationships/slide" Target="slide2.xml"/><Relationship Id="rId4" Type="http://schemas.openxmlformats.org/officeDocument/2006/relationships/slide" Target="slide121.xml"/><Relationship Id="rId9" Type="http://schemas.openxmlformats.org/officeDocument/2006/relationships/slide" Target="slide130.xml"/><Relationship Id="rId14" Type="http://schemas.openxmlformats.org/officeDocument/2006/relationships/slide" Target="slide15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7.xml"/><Relationship Id="rId1" Type="http://schemas.openxmlformats.org/officeDocument/2006/relationships/slideLayout" Target="../slideLayouts/slideLayout5.xml"/><Relationship Id="rId6" Type="http://schemas.openxmlformats.org/officeDocument/2006/relationships/slide" Target="slide32.xml"/><Relationship Id="rId5" Type="http://schemas.openxmlformats.org/officeDocument/2006/relationships/slide" Target="slide26.xml"/><Relationship Id="rId4" Type="http://schemas.openxmlformats.org/officeDocument/2006/relationships/slide" Target="slide20.xml"/></Relationships>
</file>

<file path=ppt/slides/_rels/slide18.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slide" Target="slide32.xml"/><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20.xml"/><Relationship Id="rId4" Type="http://schemas.openxmlformats.org/officeDocument/2006/relationships/slide" Target="slide18.xml"/></Relationships>
</file>

<file path=ppt/slides/_rels/slide1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7.xml"/><Relationship Id="rId1" Type="http://schemas.openxmlformats.org/officeDocument/2006/relationships/slideLayout" Target="../slideLayouts/slideLayout5.xml"/><Relationship Id="rId6" Type="http://schemas.openxmlformats.org/officeDocument/2006/relationships/slide" Target="slide32.xml"/><Relationship Id="rId5" Type="http://schemas.openxmlformats.org/officeDocument/2006/relationships/slide" Target="slide26.xml"/><Relationship Id="rId4" Type="http://schemas.openxmlformats.org/officeDocument/2006/relationships/slide" Target="slide20.xml"/></Relationships>
</file>

<file path=ppt/slides/_rels/slide2.xml.rels><?xml version="1.0" encoding="UTF-8" standalone="yes"?>
<Relationships xmlns="http://schemas.openxmlformats.org/package/2006/relationships"><Relationship Id="rId8" Type="http://schemas.openxmlformats.org/officeDocument/2006/relationships/slide" Target="slide117.xml"/><Relationship Id="rId3" Type="http://schemas.openxmlformats.org/officeDocument/2006/relationships/image" Target="../media/image3.png"/><Relationship Id="rId7" Type="http://schemas.openxmlformats.org/officeDocument/2006/relationships/slide" Target="slide93.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slide" Target="slide60.xml"/><Relationship Id="rId5" Type="http://schemas.openxmlformats.org/officeDocument/2006/relationships/slide" Target="slide40.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7.xml"/><Relationship Id="rId7" Type="http://schemas.openxmlformats.org/officeDocument/2006/relationships/slide" Target="slide32.xml"/><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20.xml"/><Relationship Id="rId4" Type="http://schemas.openxmlformats.org/officeDocument/2006/relationships/slide" Target="slide18.xml"/></Relationships>
</file>

<file path=ppt/slides/_rels/slide2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7.xml"/><Relationship Id="rId1" Type="http://schemas.openxmlformats.org/officeDocument/2006/relationships/slideLayout" Target="../slideLayouts/slideLayout5.xml"/><Relationship Id="rId6" Type="http://schemas.openxmlformats.org/officeDocument/2006/relationships/slide" Target="slide32.xml"/><Relationship Id="rId5" Type="http://schemas.openxmlformats.org/officeDocument/2006/relationships/slide" Target="slide26.xml"/><Relationship Id="rId4" Type="http://schemas.openxmlformats.org/officeDocument/2006/relationships/slide" Target="slide20.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image" Target="../media/image23.png"/><Relationship Id="rId7" Type="http://schemas.openxmlformats.org/officeDocument/2006/relationships/slide" Target="slide26.xml"/><Relationship Id="rId2"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7.xml"/></Relationships>
</file>

<file path=ppt/slides/_rels/slide27.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slide" Target="slide32.xml"/><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20.xml"/><Relationship Id="rId4" Type="http://schemas.openxmlformats.org/officeDocument/2006/relationships/slide" Target="slide18.xml"/></Relationships>
</file>

<file path=ppt/slides/_rels/slide28.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image" Target="../media/image26.png"/><Relationship Id="rId7" Type="http://schemas.openxmlformats.org/officeDocument/2006/relationships/slide" Target="slide20.xml"/><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slide" Target="slide18.xml"/><Relationship Id="rId5" Type="http://schemas.openxmlformats.org/officeDocument/2006/relationships/slide" Target="slide17.xml"/><Relationship Id="rId4" Type="http://schemas.openxmlformats.org/officeDocument/2006/relationships/image" Target="../media/image27.png"/><Relationship Id="rId9" Type="http://schemas.openxmlformats.org/officeDocument/2006/relationships/slide" Target="slide32.xml"/></Relationships>
</file>

<file path=ppt/slides/_rels/slide29.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17.xml"/><Relationship Id="rId7" Type="http://schemas.openxmlformats.org/officeDocument/2006/relationships/slide" Target="slide32.xml"/><Relationship Id="rId2"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20.xml"/><Relationship Id="rId4" Type="http://schemas.openxmlformats.org/officeDocument/2006/relationships/slide" Target="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image" Target="../media/image30.png"/><Relationship Id="rId7" Type="http://schemas.openxmlformats.org/officeDocument/2006/relationships/slide" Target="slide20.xml"/><Relationship Id="rId2"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slide" Target="slide18.xml"/><Relationship Id="rId5" Type="http://schemas.openxmlformats.org/officeDocument/2006/relationships/slide" Target="slide17.xml"/><Relationship Id="rId4" Type="http://schemas.openxmlformats.org/officeDocument/2006/relationships/image" Target="../media/image31.png"/><Relationship Id="rId9" Type="http://schemas.openxmlformats.org/officeDocument/2006/relationships/slide" Target="slide32.xml"/></Relationships>
</file>

<file path=ppt/slides/_rels/slide3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7.xml"/><Relationship Id="rId1" Type="http://schemas.openxmlformats.org/officeDocument/2006/relationships/slideLayout" Target="../slideLayouts/slideLayout5.xml"/><Relationship Id="rId6" Type="http://schemas.openxmlformats.org/officeDocument/2006/relationships/slide" Target="slide32.xml"/><Relationship Id="rId5" Type="http://schemas.openxmlformats.org/officeDocument/2006/relationships/slide" Target="slide26.xml"/><Relationship Id="rId4" Type="http://schemas.openxmlformats.org/officeDocument/2006/relationships/slide" Target="slide20.xml"/></Relationships>
</file>

<file path=ppt/slides/_rels/slide32.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image" Target="../media/image33.png"/><Relationship Id="rId7" Type="http://schemas.openxmlformats.org/officeDocument/2006/relationships/slide" Target="slide20.xml"/><Relationship Id="rId2" Type="http://schemas.openxmlformats.org/officeDocument/2006/relationships/image" Target="../media/image32.png"/><Relationship Id="rId1" Type="http://schemas.openxmlformats.org/officeDocument/2006/relationships/slideLayout" Target="../slideLayouts/slideLayout5.xml"/><Relationship Id="rId6" Type="http://schemas.openxmlformats.org/officeDocument/2006/relationships/slide" Target="slide18.xml"/><Relationship Id="rId5" Type="http://schemas.openxmlformats.org/officeDocument/2006/relationships/slide" Target="slide17.xml"/><Relationship Id="rId4" Type="http://schemas.openxmlformats.org/officeDocument/2006/relationships/image" Target="../media/image34.png"/><Relationship Id="rId9" Type="http://schemas.openxmlformats.org/officeDocument/2006/relationships/slide" Target="slide32.xml"/></Relationships>
</file>

<file path=ppt/slides/_rels/slide33.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17.xml"/><Relationship Id="rId1" Type="http://schemas.openxmlformats.org/officeDocument/2006/relationships/slideLayout" Target="../slideLayouts/slideLayout5.xml"/><Relationship Id="rId6" Type="http://schemas.openxmlformats.org/officeDocument/2006/relationships/slide" Target="slide32.xml"/><Relationship Id="rId5" Type="http://schemas.openxmlformats.org/officeDocument/2006/relationships/slide" Target="slide26.xml"/><Relationship Id="rId4" Type="http://schemas.openxmlformats.org/officeDocument/2006/relationships/slide" Target="slide20.xml"/></Relationships>
</file>

<file path=ppt/slides/_rels/slide34.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slide" Target="slide32.xml"/><Relationship Id="rId2"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20.xml"/><Relationship Id="rId4" Type="http://schemas.openxmlformats.org/officeDocument/2006/relationships/slide" Target="slide18.xml"/></Relationships>
</file>

<file path=ppt/slides/_rels/slide3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slide" Target="slide18.xml"/><Relationship Id="rId7" Type="http://schemas.openxmlformats.org/officeDocument/2006/relationships/image" Target="../media/image36.png"/><Relationship Id="rId2" Type="http://schemas.openxmlformats.org/officeDocument/2006/relationships/slide" Target="slide17.xml"/><Relationship Id="rId1" Type="http://schemas.openxmlformats.org/officeDocument/2006/relationships/slideLayout" Target="../slideLayouts/slideLayout5.xml"/><Relationship Id="rId6" Type="http://schemas.openxmlformats.org/officeDocument/2006/relationships/slide" Target="slide32.xml"/><Relationship Id="rId5" Type="http://schemas.openxmlformats.org/officeDocument/2006/relationships/slide" Target="slide26.xml"/><Relationship Id="rId4" Type="http://schemas.openxmlformats.org/officeDocument/2006/relationships/slide" Target="slide20.xml"/><Relationship Id="rId9" Type="http://schemas.openxmlformats.org/officeDocument/2006/relationships/image" Target="../media/image38.png"/></Relationships>
</file>

<file path=ppt/slides/_rels/slide36.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slide" Target="slide32.xml"/><Relationship Id="rId2" Type="http://schemas.openxmlformats.org/officeDocument/2006/relationships/image" Target="../media/image39.png"/><Relationship Id="rId1" Type="http://schemas.openxmlformats.org/officeDocument/2006/relationships/slideLayout" Target="../slideLayouts/slideLayout5.xml"/><Relationship Id="rId6" Type="http://schemas.openxmlformats.org/officeDocument/2006/relationships/image" Target="../media/image43.png"/><Relationship Id="rId11" Type="http://schemas.openxmlformats.org/officeDocument/2006/relationships/slide" Target="slide26.xml"/><Relationship Id="rId5" Type="http://schemas.openxmlformats.org/officeDocument/2006/relationships/image" Target="../media/image42.png"/><Relationship Id="rId10" Type="http://schemas.openxmlformats.org/officeDocument/2006/relationships/slide" Target="slide20.xml"/><Relationship Id="rId4" Type="http://schemas.openxmlformats.org/officeDocument/2006/relationships/image" Target="../media/image41.png"/><Relationship Id="rId9" Type="http://schemas.openxmlformats.org/officeDocument/2006/relationships/slide" Target="slide18.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 Id="rId5" Type="http://schemas.openxmlformats.org/officeDocument/2006/relationships/image" Target="../media/image50.png"/><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5.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47.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47.xml"/><Relationship Id="rId7" Type="http://schemas.openxmlformats.org/officeDocument/2006/relationships/slide" Target="slide55.xml"/><Relationship Id="rId2" Type="http://schemas.openxmlformats.org/officeDocument/2006/relationships/image" Target="../media/image64.png"/><Relationship Id="rId1" Type="http://schemas.openxmlformats.org/officeDocument/2006/relationships/slideLayout" Target="../slideLayouts/slideLayout5.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9.xml"/></Relationships>
</file>

<file path=ppt/slides/_rels/slide48.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slide" Target="slide47.xml"/><Relationship Id="rId1" Type="http://schemas.openxmlformats.org/officeDocument/2006/relationships/slideLayout" Target="../slideLayouts/slideLayout5.xml"/><Relationship Id="rId6" Type="http://schemas.openxmlformats.org/officeDocument/2006/relationships/slide" Target="slide55.xml"/><Relationship Id="rId5" Type="http://schemas.openxmlformats.org/officeDocument/2006/relationships/slide" Target="slide53.xml"/><Relationship Id="rId4" Type="http://schemas.openxmlformats.org/officeDocument/2006/relationships/slide" Target="slide51.xml"/></Relationships>
</file>

<file path=ppt/slides/_rels/slide49.xml.rels><?xml version="1.0" encoding="UTF-8" standalone="yes"?>
<Relationships xmlns="http://schemas.openxmlformats.org/package/2006/relationships"><Relationship Id="rId3" Type="http://schemas.openxmlformats.org/officeDocument/2006/relationships/slide" Target="slide47.xml"/><Relationship Id="rId7" Type="http://schemas.openxmlformats.org/officeDocument/2006/relationships/slide" Target="slide55.xml"/><Relationship Id="rId2" Type="http://schemas.openxmlformats.org/officeDocument/2006/relationships/image" Target="../media/image65.png"/><Relationship Id="rId1" Type="http://schemas.openxmlformats.org/officeDocument/2006/relationships/slideLayout" Target="../slideLayouts/slideLayout5.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slide" Target="slide47.xml"/><Relationship Id="rId1" Type="http://schemas.openxmlformats.org/officeDocument/2006/relationships/slideLayout" Target="../slideLayouts/slideLayout5.xml"/><Relationship Id="rId6" Type="http://schemas.openxmlformats.org/officeDocument/2006/relationships/slide" Target="slide55.xml"/><Relationship Id="rId5" Type="http://schemas.openxmlformats.org/officeDocument/2006/relationships/slide" Target="slide53.xml"/><Relationship Id="rId4" Type="http://schemas.openxmlformats.org/officeDocument/2006/relationships/slide" Target="slide51.xml"/></Relationships>
</file>

<file path=ppt/slides/_rels/slide51.xml.rels><?xml version="1.0" encoding="UTF-8" standalone="yes"?>
<Relationships xmlns="http://schemas.openxmlformats.org/package/2006/relationships"><Relationship Id="rId8" Type="http://schemas.openxmlformats.org/officeDocument/2006/relationships/slide" Target="slide53.xml"/><Relationship Id="rId3" Type="http://schemas.openxmlformats.org/officeDocument/2006/relationships/image" Target="../media/image67.png"/><Relationship Id="rId7" Type="http://schemas.openxmlformats.org/officeDocument/2006/relationships/slide" Target="slide51.xml"/><Relationship Id="rId2" Type="http://schemas.openxmlformats.org/officeDocument/2006/relationships/image" Target="../media/image66.png"/><Relationship Id="rId1" Type="http://schemas.openxmlformats.org/officeDocument/2006/relationships/slideLayout" Target="../slideLayouts/slideLayout5.xml"/><Relationship Id="rId6" Type="http://schemas.openxmlformats.org/officeDocument/2006/relationships/slide" Target="slide49.xml"/><Relationship Id="rId5" Type="http://schemas.openxmlformats.org/officeDocument/2006/relationships/slide" Target="slide47.xml"/><Relationship Id="rId4" Type="http://schemas.openxmlformats.org/officeDocument/2006/relationships/image" Target="../media/image68.png"/><Relationship Id="rId9" Type="http://schemas.openxmlformats.org/officeDocument/2006/relationships/slide" Target="slide55.xml"/></Relationships>
</file>

<file path=ppt/slides/_rels/slide52.xml.rels><?xml version="1.0" encoding="UTF-8" standalone="yes"?>
<Relationships xmlns="http://schemas.openxmlformats.org/package/2006/relationships"><Relationship Id="rId8" Type="http://schemas.openxmlformats.org/officeDocument/2006/relationships/slide" Target="slide53.xml"/><Relationship Id="rId3" Type="http://schemas.openxmlformats.org/officeDocument/2006/relationships/image" Target="../media/image70.png"/><Relationship Id="rId7" Type="http://schemas.openxmlformats.org/officeDocument/2006/relationships/slide" Target="slide51.xml"/><Relationship Id="rId2" Type="http://schemas.openxmlformats.org/officeDocument/2006/relationships/image" Target="../media/image69.png"/><Relationship Id="rId1" Type="http://schemas.openxmlformats.org/officeDocument/2006/relationships/slideLayout" Target="../slideLayouts/slideLayout5.xml"/><Relationship Id="rId6" Type="http://schemas.openxmlformats.org/officeDocument/2006/relationships/slide" Target="slide49.xml"/><Relationship Id="rId5" Type="http://schemas.openxmlformats.org/officeDocument/2006/relationships/slide" Target="slide47.xml"/><Relationship Id="rId4" Type="http://schemas.openxmlformats.org/officeDocument/2006/relationships/image" Target="../media/image71.png"/><Relationship Id="rId9" Type="http://schemas.openxmlformats.org/officeDocument/2006/relationships/slide" Target="slide55.xml"/></Relationships>
</file>

<file path=ppt/slides/_rels/slide53.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image" Target="../media/image73.png"/><Relationship Id="rId7" Type="http://schemas.openxmlformats.org/officeDocument/2006/relationships/slide" Target="slide53.xml"/><Relationship Id="rId2" Type="http://schemas.openxmlformats.org/officeDocument/2006/relationships/image" Target="../media/image72.png"/><Relationship Id="rId1" Type="http://schemas.openxmlformats.org/officeDocument/2006/relationships/slideLayout" Target="../slideLayouts/slideLayout5.xml"/><Relationship Id="rId6" Type="http://schemas.openxmlformats.org/officeDocument/2006/relationships/slide" Target="slide51.xml"/><Relationship Id="rId5" Type="http://schemas.openxmlformats.org/officeDocument/2006/relationships/slide" Target="slide49.xml"/><Relationship Id="rId4" Type="http://schemas.openxmlformats.org/officeDocument/2006/relationships/slide" Target="slide47.xml"/><Relationship Id="rId9" Type="http://schemas.openxmlformats.org/officeDocument/2006/relationships/slide" Target="slide54.xml"/></Relationships>
</file>

<file path=ppt/slides/_rels/slide54.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slide" Target="slide47.xml"/><Relationship Id="rId1" Type="http://schemas.openxmlformats.org/officeDocument/2006/relationships/slideLayout" Target="../slideLayouts/slideLayout5.xml"/><Relationship Id="rId6" Type="http://schemas.openxmlformats.org/officeDocument/2006/relationships/slide" Target="slide55.xml"/><Relationship Id="rId5" Type="http://schemas.openxmlformats.org/officeDocument/2006/relationships/slide" Target="slide53.xml"/><Relationship Id="rId4" Type="http://schemas.openxmlformats.org/officeDocument/2006/relationships/slide" Target="slide51.xml"/></Relationships>
</file>

<file path=ppt/slides/_rels/slide55.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7.xml"/><Relationship Id="rId7" Type="http://schemas.openxmlformats.org/officeDocument/2006/relationships/slide" Target="slide55.xml"/><Relationship Id="rId2" Type="http://schemas.openxmlformats.org/officeDocument/2006/relationships/image" Target="../media/image74.png"/><Relationship Id="rId1" Type="http://schemas.openxmlformats.org/officeDocument/2006/relationships/slideLayout" Target="../slideLayouts/slideLayout5.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9.xml"/></Relationships>
</file>

<file path=ppt/slides/_rels/slide56.xml.rels><?xml version="1.0" encoding="UTF-8" standalone="yes"?>
<Relationships xmlns="http://schemas.openxmlformats.org/package/2006/relationships"><Relationship Id="rId8" Type="http://schemas.openxmlformats.org/officeDocument/2006/relationships/slide" Target="slide51.xml"/><Relationship Id="rId3" Type="http://schemas.openxmlformats.org/officeDocument/2006/relationships/image" Target="../media/image76.png"/><Relationship Id="rId7" Type="http://schemas.openxmlformats.org/officeDocument/2006/relationships/slide" Target="slide49.xml"/><Relationship Id="rId2" Type="http://schemas.openxmlformats.org/officeDocument/2006/relationships/image" Target="../media/image75.png"/><Relationship Id="rId1" Type="http://schemas.openxmlformats.org/officeDocument/2006/relationships/slideLayout" Target="../slideLayouts/slideLayout5.xml"/><Relationship Id="rId6" Type="http://schemas.openxmlformats.org/officeDocument/2006/relationships/slide" Target="slide47.xml"/><Relationship Id="rId5" Type="http://schemas.openxmlformats.org/officeDocument/2006/relationships/image" Target="../media/image78.png"/><Relationship Id="rId10" Type="http://schemas.openxmlformats.org/officeDocument/2006/relationships/slide" Target="slide55.xml"/><Relationship Id="rId4" Type="http://schemas.openxmlformats.org/officeDocument/2006/relationships/image" Target="../media/image77.png"/><Relationship Id="rId9" Type="http://schemas.openxmlformats.org/officeDocument/2006/relationships/slide" Target="slide53.xml"/></Relationships>
</file>

<file path=ppt/slides/_rels/slide57.xml.rels><?xml version="1.0" encoding="UTF-8" standalone="yes"?>
<Relationships xmlns="http://schemas.openxmlformats.org/package/2006/relationships"><Relationship Id="rId8" Type="http://schemas.openxmlformats.org/officeDocument/2006/relationships/slide" Target="slide53.xml"/><Relationship Id="rId3" Type="http://schemas.openxmlformats.org/officeDocument/2006/relationships/image" Target="../media/image80.png"/><Relationship Id="rId7" Type="http://schemas.openxmlformats.org/officeDocument/2006/relationships/slide" Target="slide51.xml"/><Relationship Id="rId2" Type="http://schemas.openxmlformats.org/officeDocument/2006/relationships/image" Target="../media/image79.png"/><Relationship Id="rId1" Type="http://schemas.openxmlformats.org/officeDocument/2006/relationships/slideLayout" Target="../slideLayouts/slideLayout5.xml"/><Relationship Id="rId6" Type="http://schemas.openxmlformats.org/officeDocument/2006/relationships/slide" Target="slide49.xml"/><Relationship Id="rId5" Type="http://schemas.openxmlformats.org/officeDocument/2006/relationships/slide" Target="slide47.xml"/><Relationship Id="rId4" Type="http://schemas.openxmlformats.org/officeDocument/2006/relationships/image" Target="../media/image81.png"/><Relationship Id="rId9" Type="http://schemas.openxmlformats.org/officeDocument/2006/relationships/slide" Target="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5.xml"/><Relationship Id="rId5" Type="http://schemas.openxmlformats.org/officeDocument/2006/relationships/image" Target="../media/image90.png"/><Relationship Id="rId4" Type="http://schemas.openxmlformats.org/officeDocument/2006/relationships/image" Target="../media/image89.png"/></Relationships>
</file>

<file path=ppt/slides/_rels/slide6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5.xml"/><Relationship Id="rId4" Type="http://schemas.openxmlformats.org/officeDocument/2006/relationships/image" Target="../media/image9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package" Target="../embeddings/Microsoft_Word___2.docx"/><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96.png"/><Relationship Id="rId4" Type="http://schemas.openxmlformats.org/officeDocument/2006/relationships/image" Target="../media/image9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image" Target="../media/image98.png"/><Relationship Id="rId7" Type="http://schemas.openxmlformats.org/officeDocument/2006/relationships/slide" Target="slide72.xml"/><Relationship Id="rId2" Type="http://schemas.openxmlformats.org/officeDocument/2006/relationships/image" Target="../media/image97.png"/><Relationship Id="rId1" Type="http://schemas.openxmlformats.org/officeDocument/2006/relationships/slideLayout" Target="../slideLayouts/slideLayout5.xml"/><Relationship Id="rId6" Type="http://schemas.openxmlformats.org/officeDocument/2006/relationships/slide" Target="slide70.xml"/><Relationship Id="rId5" Type="http://schemas.openxmlformats.org/officeDocument/2006/relationships/image" Target="../media/image100.png"/><Relationship Id="rId10" Type="http://schemas.openxmlformats.org/officeDocument/2006/relationships/slide" Target="slide82.xml"/><Relationship Id="rId4" Type="http://schemas.openxmlformats.org/officeDocument/2006/relationships/image" Target="../media/image99.png"/><Relationship Id="rId9" Type="http://schemas.openxmlformats.org/officeDocument/2006/relationships/slide" Target="slide78.xml"/></Relationships>
</file>

<file path=ppt/slides/_rels/slide71.xml.rels><?xml version="1.0" encoding="UTF-8" standalone="yes"?>
<Relationships xmlns="http://schemas.openxmlformats.org/package/2006/relationships"><Relationship Id="rId3" Type="http://schemas.openxmlformats.org/officeDocument/2006/relationships/slide" Target="slide70.xml"/><Relationship Id="rId7" Type="http://schemas.openxmlformats.org/officeDocument/2006/relationships/slide" Target="slide82.xml"/><Relationship Id="rId2" Type="http://schemas.openxmlformats.org/officeDocument/2006/relationships/image" Target="../media/image101.png"/><Relationship Id="rId1" Type="http://schemas.openxmlformats.org/officeDocument/2006/relationships/slideLayout" Target="../slideLayouts/slideLayout5.xml"/><Relationship Id="rId6" Type="http://schemas.openxmlformats.org/officeDocument/2006/relationships/slide" Target="slide78.xml"/><Relationship Id="rId5" Type="http://schemas.openxmlformats.org/officeDocument/2006/relationships/slide" Target="slide74.xml"/><Relationship Id="rId4" Type="http://schemas.openxmlformats.org/officeDocument/2006/relationships/slide" Target="slide72.xml"/></Relationships>
</file>

<file path=ppt/slides/_rels/slide72.xml.rels><?xml version="1.0" encoding="UTF-8" standalone="yes"?>
<Relationships xmlns="http://schemas.openxmlformats.org/package/2006/relationships"><Relationship Id="rId8" Type="http://schemas.openxmlformats.org/officeDocument/2006/relationships/slide" Target="slide73.xml"/><Relationship Id="rId3" Type="http://schemas.openxmlformats.org/officeDocument/2006/relationships/slide" Target="slide70.xml"/><Relationship Id="rId7" Type="http://schemas.openxmlformats.org/officeDocument/2006/relationships/slide" Target="slide82.xml"/><Relationship Id="rId2" Type="http://schemas.openxmlformats.org/officeDocument/2006/relationships/image" Target="../media/image102.png"/><Relationship Id="rId1" Type="http://schemas.openxmlformats.org/officeDocument/2006/relationships/slideLayout" Target="../slideLayouts/slideLayout5.xml"/><Relationship Id="rId6" Type="http://schemas.openxmlformats.org/officeDocument/2006/relationships/slide" Target="slide78.xml"/><Relationship Id="rId5" Type="http://schemas.openxmlformats.org/officeDocument/2006/relationships/slide" Target="slide74.xml"/><Relationship Id="rId4" Type="http://schemas.openxmlformats.org/officeDocument/2006/relationships/slide" Target="slide72.xml"/></Relationships>
</file>

<file path=ppt/slides/_rels/slide73.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image" Target="../media/image104.png"/><Relationship Id="rId7" Type="http://schemas.openxmlformats.org/officeDocument/2006/relationships/slide" Target="slide72.xml"/><Relationship Id="rId2" Type="http://schemas.openxmlformats.org/officeDocument/2006/relationships/image" Target="../media/image103.png"/><Relationship Id="rId1" Type="http://schemas.openxmlformats.org/officeDocument/2006/relationships/slideLayout" Target="../slideLayouts/slideLayout5.xml"/><Relationship Id="rId6" Type="http://schemas.openxmlformats.org/officeDocument/2006/relationships/slide" Target="slide70.xml"/><Relationship Id="rId5" Type="http://schemas.openxmlformats.org/officeDocument/2006/relationships/image" Target="../media/image106.png"/><Relationship Id="rId10" Type="http://schemas.openxmlformats.org/officeDocument/2006/relationships/slide" Target="slide82.xml"/><Relationship Id="rId4" Type="http://schemas.openxmlformats.org/officeDocument/2006/relationships/image" Target="../media/image105.png"/><Relationship Id="rId9" Type="http://schemas.openxmlformats.org/officeDocument/2006/relationships/slide" Target="slide78.xml"/></Relationships>
</file>

<file path=ppt/slides/_rels/slide74.xml.rels><?xml version="1.0" encoding="UTF-8" standalone="yes"?>
<Relationships xmlns="http://schemas.openxmlformats.org/package/2006/relationships"><Relationship Id="rId3" Type="http://schemas.openxmlformats.org/officeDocument/2006/relationships/slide" Target="slide70.xml"/><Relationship Id="rId7" Type="http://schemas.openxmlformats.org/officeDocument/2006/relationships/slide" Target="slide82.xml"/><Relationship Id="rId2" Type="http://schemas.openxmlformats.org/officeDocument/2006/relationships/image" Target="../media/image107.png"/><Relationship Id="rId1" Type="http://schemas.openxmlformats.org/officeDocument/2006/relationships/slideLayout" Target="../slideLayouts/slideLayout5.xml"/><Relationship Id="rId6" Type="http://schemas.openxmlformats.org/officeDocument/2006/relationships/slide" Target="slide78.xml"/><Relationship Id="rId5" Type="http://schemas.openxmlformats.org/officeDocument/2006/relationships/slide" Target="slide74.xml"/><Relationship Id="rId4" Type="http://schemas.openxmlformats.org/officeDocument/2006/relationships/slide" Target="slide72.xml"/></Relationships>
</file>

<file path=ppt/slides/_rels/slide75.xml.rels><?xml version="1.0" encoding="UTF-8" standalone="yes"?>
<Relationships xmlns="http://schemas.openxmlformats.org/package/2006/relationships"><Relationship Id="rId3" Type="http://schemas.openxmlformats.org/officeDocument/2006/relationships/slide" Target="slide72.xml"/><Relationship Id="rId7" Type="http://schemas.openxmlformats.org/officeDocument/2006/relationships/slide" Target="slide76.xml"/><Relationship Id="rId2" Type="http://schemas.openxmlformats.org/officeDocument/2006/relationships/slide" Target="slide70.xml"/><Relationship Id="rId1" Type="http://schemas.openxmlformats.org/officeDocument/2006/relationships/slideLayout" Target="../slideLayouts/slideLayout5.xml"/><Relationship Id="rId6" Type="http://schemas.openxmlformats.org/officeDocument/2006/relationships/slide" Target="slide82.xml"/><Relationship Id="rId5" Type="http://schemas.openxmlformats.org/officeDocument/2006/relationships/slide" Target="slide78.xml"/><Relationship Id="rId4" Type="http://schemas.openxmlformats.org/officeDocument/2006/relationships/slide" Target="slide74.xml"/></Relationships>
</file>

<file path=ppt/slides/_rels/slide76.xml.rels><?xml version="1.0" encoding="UTF-8" standalone="yes"?>
<Relationships xmlns="http://schemas.openxmlformats.org/package/2006/relationships"><Relationship Id="rId8" Type="http://schemas.openxmlformats.org/officeDocument/2006/relationships/image" Target="../media/image114.png"/><Relationship Id="rId13" Type="http://schemas.openxmlformats.org/officeDocument/2006/relationships/slide" Target="slide82.xml"/><Relationship Id="rId3" Type="http://schemas.openxmlformats.org/officeDocument/2006/relationships/image" Target="../media/image109.png"/><Relationship Id="rId7" Type="http://schemas.openxmlformats.org/officeDocument/2006/relationships/image" Target="../media/image113.png"/><Relationship Id="rId12" Type="http://schemas.openxmlformats.org/officeDocument/2006/relationships/slide" Target="slide78.xml"/><Relationship Id="rId2" Type="http://schemas.openxmlformats.org/officeDocument/2006/relationships/image" Target="../media/image108.png"/><Relationship Id="rId1" Type="http://schemas.openxmlformats.org/officeDocument/2006/relationships/slideLayout" Target="../slideLayouts/slideLayout5.xml"/><Relationship Id="rId6" Type="http://schemas.openxmlformats.org/officeDocument/2006/relationships/image" Target="../media/image112.png"/><Relationship Id="rId11" Type="http://schemas.openxmlformats.org/officeDocument/2006/relationships/slide" Target="slide74.xml"/><Relationship Id="rId5" Type="http://schemas.openxmlformats.org/officeDocument/2006/relationships/image" Target="../media/image111.png"/><Relationship Id="rId10" Type="http://schemas.openxmlformats.org/officeDocument/2006/relationships/slide" Target="slide72.xml"/><Relationship Id="rId4" Type="http://schemas.openxmlformats.org/officeDocument/2006/relationships/image" Target="../media/image110.png"/><Relationship Id="rId9" Type="http://schemas.openxmlformats.org/officeDocument/2006/relationships/slide" Target="slide70.xml"/></Relationships>
</file>

<file path=ppt/slides/_rels/slide77.xml.rels><?xml version="1.0" encoding="UTF-8" standalone="yes"?>
<Relationships xmlns="http://schemas.openxmlformats.org/package/2006/relationships"><Relationship Id="rId8" Type="http://schemas.openxmlformats.org/officeDocument/2006/relationships/slide" Target="slide82.xml"/><Relationship Id="rId3" Type="http://schemas.openxmlformats.org/officeDocument/2006/relationships/image" Target="../media/image116.png"/><Relationship Id="rId7" Type="http://schemas.openxmlformats.org/officeDocument/2006/relationships/slide" Target="slide78.xml"/><Relationship Id="rId2" Type="http://schemas.openxmlformats.org/officeDocument/2006/relationships/image" Target="../media/image115.png"/><Relationship Id="rId1" Type="http://schemas.openxmlformats.org/officeDocument/2006/relationships/slideLayout" Target="../slideLayouts/slideLayout5.xml"/><Relationship Id="rId6" Type="http://schemas.openxmlformats.org/officeDocument/2006/relationships/slide" Target="slide74.xml"/><Relationship Id="rId5" Type="http://schemas.openxmlformats.org/officeDocument/2006/relationships/slide" Target="slide72.xml"/><Relationship Id="rId4" Type="http://schemas.openxmlformats.org/officeDocument/2006/relationships/slide" Target="slide70.xml"/></Relationships>
</file>

<file path=ppt/slides/_rels/slide78.xml.rels><?xml version="1.0" encoding="UTF-8" standalone="yes"?>
<Relationships xmlns="http://schemas.openxmlformats.org/package/2006/relationships"><Relationship Id="rId8" Type="http://schemas.openxmlformats.org/officeDocument/2006/relationships/slide" Target="slide78.xml"/><Relationship Id="rId3" Type="http://schemas.openxmlformats.org/officeDocument/2006/relationships/image" Target="../media/image118.png"/><Relationship Id="rId7" Type="http://schemas.openxmlformats.org/officeDocument/2006/relationships/slide" Target="slide74.xml"/><Relationship Id="rId2" Type="http://schemas.openxmlformats.org/officeDocument/2006/relationships/image" Target="../media/image117.png"/><Relationship Id="rId1" Type="http://schemas.openxmlformats.org/officeDocument/2006/relationships/slideLayout" Target="../slideLayouts/slideLayout5.xml"/><Relationship Id="rId6" Type="http://schemas.openxmlformats.org/officeDocument/2006/relationships/slide" Target="slide72.xml"/><Relationship Id="rId5" Type="http://schemas.openxmlformats.org/officeDocument/2006/relationships/slide" Target="slide70.xml"/><Relationship Id="rId4" Type="http://schemas.openxmlformats.org/officeDocument/2006/relationships/image" Target="../media/image119.png"/><Relationship Id="rId9" Type="http://schemas.openxmlformats.org/officeDocument/2006/relationships/slide" Target="slide82.xml"/></Relationships>
</file>

<file path=ppt/slides/_rels/slide79.xml.rels><?xml version="1.0" encoding="UTF-8" standalone="yes"?>
<Relationships xmlns="http://schemas.openxmlformats.org/package/2006/relationships"><Relationship Id="rId3" Type="http://schemas.openxmlformats.org/officeDocument/2006/relationships/slide" Target="slide72.xml"/><Relationship Id="rId7" Type="http://schemas.openxmlformats.org/officeDocument/2006/relationships/slide" Target="slide80.xml"/><Relationship Id="rId2" Type="http://schemas.openxmlformats.org/officeDocument/2006/relationships/slide" Target="slide70.xml"/><Relationship Id="rId1" Type="http://schemas.openxmlformats.org/officeDocument/2006/relationships/slideLayout" Target="../slideLayouts/slideLayout5.xml"/><Relationship Id="rId6" Type="http://schemas.openxmlformats.org/officeDocument/2006/relationships/slide" Target="slide82.xml"/><Relationship Id="rId5" Type="http://schemas.openxmlformats.org/officeDocument/2006/relationships/slide" Target="slide78.xml"/><Relationship Id="rId4" Type="http://schemas.openxmlformats.org/officeDocument/2006/relationships/slide" Target="slide7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slide" Target="slide72.xml"/><Relationship Id="rId7" Type="http://schemas.openxmlformats.org/officeDocument/2006/relationships/image" Target="../media/image120.png"/><Relationship Id="rId2" Type="http://schemas.openxmlformats.org/officeDocument/2006/relationships/slide" Target="slide70.xml"/><Relationship Id="rId1" Type="http://schemas.openxmlformats.org/officeDocument/2006/relationships/slideLayout" Target="../slideLayouts/slideLayout5.xml"/><Relationship Id="rId6" Type="http://schemas.openxmlformats.org/officeDocument/2006/relationships/slide" Target="slide82.xml"/><Relationship Id="rId5" Type="http://schemas.openxmlformats.org/officeDocument/2006/relationships/slide" Target="slide78.xml"/><Relationship Id="rId4" Type="http://schemas.openxmlformats.org/officeDocument/2006/relationships/slide" Target="slide74.xml"/></Relationships>
</file>

<file path=ppt/slides/_rels/slide81.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image" Target="../media/image122.png"/><Relationship Id="rId7" Type="http://schemas.openxmlformats.org/officeDocument/2006/relationships/slide" Target="slide72.xml"/><Relationship Id="rId2" Type="http://schemas.openxmlformats.org/officeDocument/2006/relationships/image" Target="../media/image121.png"/><Relationship Id="rId1" Type="http://schemas.openxmlformats.org/officeDocument/2006/relationships/slideLayout" Target="../slideLayouts/slideLayout5.xml"/><Relationship Id="rId6" Type="http://schemas.openxmlformats.org/officeDocument/2006/relationships/slide" Target="slide70.xml"/><Relationship Id="rId5" Type="http://schemas.openxmlformats.org/officeDocument/2006/relationships/image" Target="../media/image124.png"/><Relationship Id="rId10" Type="http://schemas.openxmlformats.org/officeDocument/2006/relationships/slide" Target="slide82.xml"/><Relationship Id="rId4" Type="http://schemas.openxmlformats.org/officeDocument/2006/relationships/image" Target="../media/image123.png"/><Relationship Id="rId9" Type="http://schemas.openxmlformats.org/officeDocument/2006/relationships/slide" Target="slide78.xml"/></Relationships>
</file>

<file path=ppt/slides/_rels/slide82.xml.rels><?xml version="1.0" encoding="UTF-8" standalone="yes"?>
<Relationships xmlns="http://schemas.openxmlformats.org/package/2006/relationships"><Relationship Id="rId8" Type="http://schemas.openxmlformats.org/officeDocument/2006/relationships/slide" Target="slide82.xml"/><Relationship Id="rId3" Type="http://schemas.openxmlformats.org/officeDocument/2006/relationships/image" Target="../media/image126.png"/><Relationship Id="rId7" Type="http://schemas.openxmlformats.org/officeDocument/2006/relationships/slide" Target="slide78.xml"/><Relationship Id="rId2" Type="http://schemas.openxmlformats.org/officeDocument/2006/relationships/image" Target="../media/image125.png"/><Relationship Id="rId1" Type="http://schemas.openxmlformats.org/officeDocument/2006/relationships/slideLayout" Target="../slideLayouts/slideLayout5.xml"/><Relationship Id="rId6" Type="http://schemas.openxmlformats.org/officeDocument/2006/relationships/slide" Target="slide74.xml"/><Relationship Id="rId5" Type="http://schemas.openxmlformats.org/officeDocument/2006/relationships/slide" Target="slide72.xml"/><Relationship Id="rId4" Type="http://schemas.openxmlformats.org/officeDocument/2006/relationships/slide" Target="slide70.xml"/></Relationships>
</file>

<file path=ppt/slides/_rels/slide83.xml.rels><?xml version="1.0" encoding="UTF-8" standalone="yes"?>
<Relationships xmlns="http://schemas.openxmlformats.org/package/2006/relationships"><Relationship Id="rId8" Type="http://schemas.openxmlformats.org/officeDocument/2006/relationships/slide" Target="slide78.xml"/><Relationship Id="rId3" Type="http://schemas.openxmlformats.org/officeDocument/2006/relationships/image" Target="../media/image128.png"/><Relationship Id="rId7" Type="http://schemas.openxmlformats.org/officeDocument/2006/relationships/slide" Target="slide74.xml"/><Relationship Id="rId2" Type="http://schemas.openxmlformats.org/officeDocument/2006/relationships/image" Target="../media/image127.png"/><Relationship Id="rId1" Type="http://schemas.openxmlformats.org/officeDocument/2006/relationships/slideLayout" Target="../slideLayouts/slideLayout5.xml"/><Relationship Id="rId6" Type="http://schemas.openxmlformats.org/officeDocument/2006/relationships/slide" Target="slide72.xml"/><Relationship Id="rId5" Type="http://schemas.openxmlformats.org/officeDocument/2006/relationships/slide" Target="slide70.xml"/><Relationship Id="rId4" Type="http://schemas.openxmlformats.org/officeDocument/2006/relationships/image" Target="../media/image129.png"/><Relationship Id="rId9" Type="http://schemas.openxmlformats.org/officeDocument/2006/relationships/slide" Target="slide82.xml"/></Relationships>
</file>

<file path=ppt/slides/_rels/slide84.xml.rels><?xml version="1.0" encoding="UTF-8" standalone="yes"?>
<Relationships xmlns="http://schemas.openxmlformats.org/package/2006/relationships"><Relationship Id="rId3" Type="http://schemas.openxmlformats.org/officeDocument/2006/relationships/slide" Target="slide72.xml"/><Relationship Id="rId7" Type="http://schemas.openxmlformats.org/officeDocument/2006/relationships/slide" Target="slide85.xml"/><Relationship Id="rId2" Type="http://schemas.openxmlformats.org/officeDocument/2006/relationships/slide" Target="slide70.xml"/><Relationship Id="rId1" Type="http://schemas.openxmlformats.org/officeDocument/2006/relationships/slideLayout" Target="../slideLayouts/slideLayout5.xml"/><Relationship Id="rId6" Type="http://schemas.openxmlformats.org/officeDocument/2006/relationships/slide" Target="slide82.xml"/><Relationship Id="rId5" Type="http://schemas.openxmlformats.org/officeDocument/2006/relationships/slide" Target="slide78.xml"/><Relationship Id="rId4" Type="http://schemas.openxmlformats.org/officeDocument/2006/relationships/slide" Target="slide74.xml"/></Relationships>
</file>

<file path=ppt/slides/_rels/slide85.xml.rels><?xml version="1.0" encoding="UTF-8" standalone="yes"?>
<Relationships xmlns="http://schemas.openxmlformats.org/package/2006/relationships"><Relationship Id="rId8" Type="http://schemas.openxmlformats.org/officeDocument/2006/relationships/slide" Target="slide78.xml"/><Relationship Id="rId3" Type="http://schemas.openxmlformats.org/officeDocument/2006/relationships/image" Target="../media/image131.png"/><Relationship Id="rId7" Type="http://schemas.openxmlformats.org/officeDocument/2006/relationships/slide" Target="slide74.xml"/><Relationship Id="rId2" Type="http://schemas.openxmlformats.org/officeDocument/2006/relationships/image" Target="../media/image130.png"/><Relationship Id="rId1" Type="http://schemas.openxmlformats.org/officeDocument/2006/relationships/slideLayout" Target="../slideLayouts/slideLayout5.xml"/><Relationship Id="rId6" Type="http://schemas.openxmlformats.org/officeDocument/2006/relationships/slide" Target="slide72.xml"/><Relationship Id="rId5" Type="http://schemas.openxmlformats.org/officeDocument/2006/relationships/slide" Target="slide70.xml"/><Relationship Id="rId10" Type="http://schemas.openxmlformats.org/officeDocument/2006/relationships/image" Target="../media/image133.png"/><Relationship Id="rId4" Type="http://schemas.openxmlformats.org/officeDocument/2006/relationships/image" Target="../media/image132.png"/><Relationship Id="rId9" Type="http://schemas.openxmlformats.org/officeDocument/2006/relationships/slide" Target="slide82.xml"/></Relationships>
</file>

<file path=ppt/slides/_rels/slide86.xml.rels><?xml version="1.0" encoding="UTF-8" standalone="yes"?>
<Relationships xmlns="http://schemas.openxmlformats.org/package/2006/relationships"><Relationship Id="rId3" Type="http://schemas.openxmlformats.org/officeDocument/2006/relationships/slide" Target="slide72.xml"/><Relationship Id="rId7" Type="http://schemas.openxmlformats.org/officeDocument/2006/relationships/slide" Target="slide87.xml"/><Relationship Id="rId2" Type="http://schemas.openxmlformats.org/officeDocument/2006/relationships/slide" Target="slide70.xml"/><Relationship Id="rId1" Type="http://schemas.openxmlformats.org/officeDocument/2006/relationships/slideLayout" Target="../slideLayouts/slideLayout5.xml"/><Relationship Id="rId6" Type="http://schemas.openxmlformats.org/officeDocument/2006/relationships/slide" Target="slide82.xml"/><Relationship Id="rId5" Type="http://schemas.openxmlformats.org/officeDocument/2006/relationships/slide" Target="slide78.xml"/><Relationship Id="rId4" Type="http://schemas.openxmlformats.org/officeDocument/2006/relationships/slide" Target="slide74.xml"/></Relationships>
</file>

<file path=ppt/slides/_rels/slide87.xml.rels><?xml version="1.0" encoding="UTF-8" standalone="yes"?>
<Relationships xmlns="http://schemas.openxmlformats.org/package/2006/relationships"><Relationship Id="rId8" Type="http://schemas.openxmlformats.org/officeDocument/2006/relationships/slide" Target="slide82.xml"/><Relationship Id="rId3" Type="http://schemas.openxmlformats.org/officeDocument/2006/relationships/image" Target="../media/image135.png"/><Relationship Id="rId7" Type="http://schemas.openxmlformats.org/officeDocument/2006/relationships/slide" Target="slide78.xml"/><Relationship Id="rId2" Type="http://schemas.openxmlformats.org/officeDocument/2006/relationships/image" Target="../media/image134.png"/><Relationship Id="rId1" Type="http://schemas.openxmlformats.org/officeDocument/2006/relationships/slideLayout" Target="../slideLayouts/slideLayout5.xml"/><Relationship Id="rId6" Type="http://schemas.openxmlformats.org/officeDocument/2006/relationships/slide" Target="slide74.xml"/><Relationship Id="rId5" Type="http://schemas.openxmlformats.org/officeDocument/2006/relationships/slide" Target="slide72.xml"/><Relationship Id="rId4" Type="http://schemas.openxmlformats.org/officeDocument/2006/relationships/slide" Target="slide70.xml"/></Relationships>
</file>

<file path=ppt/slides/_rels/slide88.xml.rels><?xml version="1.0" encoding="UTF-8" standalone="yes"?>
<Relationships xmlns="http://schemas.openxmlformats.org/package/2006/relationships"><Relationship Id="rId8" Type="http://schemas.openxmlformats.org/officeDocument/2006/relationships/image" Target="../media/image137.png"/><Relationship Id="rId3" Type="http://schemas.openxmlformats.org/officeDocument/2006/relationships/slide" Target="slide72.xml"/><Relationship Id="rId7" Type="http://schemas.openxmlformats.org/officeDocument/2006/relationships/image" Target="../media/image136.png"/><Relationship Id="rId2" Type="http://schemas.openxmlformats.org/officeDocument/2006/relationships/slide" Target="slide70.xml"/><Relationship Id="rId1" Type="http://schemas.openxmlformats.org/officeDocument/2006/relationships/slideLayout" Target="../slideLayouts/slideLayout5.xml"/><Relationship Id="rId6" Type="http://schemas.openxmlformats.org/officeDocument/2006/relationships/slide" Target="slide82.xml"/><Relationship Id="rId5" Type="http://schemas.openxmlformats.org/officeDocument/2006/relationships/slide" Target="slide78.xml"/><Relationship Id="rId4" Type="http://schemas.openxmlformats.org/officeDocument/2006/relationships/slide" Target="slide74.xml"/></Relationships>
</file>

<file path=ppt/slides/_rels/slide89.xml.rels><?xml version="1.0" encoding="UTF-8" standalone="yes"?>
<Relationships xmlns="http://schemas.openxmlformats.org/package/2006/relationships"><Relationship Id="rId8" Type="http://schemas.openxmlformats.org/officeDocument/2006/relationships/slide" Target="slide82.xml"/><Relationship Id="rId3" Type="http://schemas.openxmlformats.org/officeDocument/2006/relationships/image" Target="../media/image139.png"/><Relationship Id="rId7" Type="http://schemas.openxmlformats.org/officeDocument/2006/relationships/slide" Target="slide78.xml"/><Relationship Id="rId2" Type="http://schemas.openxmlformats.org/officeDocument/2006/relationships/image" Target="../media/image138.png"/><Relationship Id="rId1" Type="http://schemas.openxmlformats.org/officeDocument/2006/relationships/slideLayout" Target="../slideLayouts/slideLayout5.xml"/><Relationship Id="rId6" Type="http://schemas.openxmlformats.org/officeDocument/2006/relationships/slide" Target="slide74.xml"/><Relationship Id="rId5" Type="http://schemas.openxmlformats.org/officeDocument/2006/relationships/slide" Target="slide72.xml"/><Relationship Id="rId4" Type="http://schemas.openxmlformats.org/officeDocument/2006/relationships/slide" Target="slide7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package" Target="../embeddings/Microsoft_Word___3.docx"/><Relationship Id="rId7" Type="http://schemas.openxmlformats.org/officeDocument/2006/relationships/slide" Target="slide72.xml"/><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slide" Target="slide70.xml"/><Relationship Id="rId5" Type="http://schemas.openxmlformats.org/officeDocument/2006/relationships/image" Target="../media/image141.png"/><Relationship Id="rId10" Type="http://schemas.openxmlformats.org/officeDocument/2006/relationships/slide" Target="slide82.xml"/><Relationship Id="rId4" Type="http://schemas.openxmlformats.org/officeDocument/2006/relationships/image" Target="../media/image140.emf"/><Relationship Id="rId9" Type="http://schemas.openxmlformats.org/officeDocument/2006/relationships/slide" Target="slide78.xml"/></Relationships>
</file>

<file path=ppt/slides/_rels/slide91.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5.xml"/><Relationship Id="rId5" Type="http://schemas.openxmlformats.org/officeDocument/2006/relationships/slide" Target="slide2.xml"/><Relationship Id="rId4" Type="http://schemas.openxmlformats.org/officeDocument/2006/relationships/image" Target="../media/image14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8" Type="http://schemas.openxmlformats.org/officeDocument/2006/relationships/image" Target="../media/image147.emf"/><Relationship Id="rId3" Type="http://schemas.openxmlformats.org/officeDocument/2006/relationships/slide" Target="slide94.xml"/><Relationship Id="rId7" Type="http://schemas.openxmlformats.org/officeDocument/2006/relationships/package" Target="../embeddings/Microsoft_Word___4.docx"/><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148.png"/><Relationship Id="rId5" Type="http://schemas.openxmlformats.org/officeDocument/2006/relationships/slide" Target="slide112.xml"/><Relationship Id="rId4" Type="http://schemas.openxmlformats.org/officeDocument/2006/relationships/slide" Target="slide102.xml"/></Relationships>
</file>

<file path=ppt/slides/_rels/slide95.xml.rels><?xml version="1.0" encoding="UTF-8" standalone="yes"?>
<Relationships xmlns="http://schemas.openxmlformats.org/package/2006/relationships"><Relationship Id="rId8" Type="http://schemas.openxmlformats.org/officeDocument/2006/relationships/image" Target="../media/image152.png"/><Relationship Id="rId3" Type="http://schemas.openxmlformats.org/officeDocument/2006/relationships/slide" Target="slide102.xml"/><Relationship Id="rId7" Type="http://schemas.openxmlformats.org/officeDocument/2006/relationships/image" Target="../media/image151.png"/><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image" Target="../media/image150.png"/><Relationship Id="rId5" Type="http://schemas.openxmlformats.org/officeDocument/2006/relationships/image" Target="../media/image149.png"/><Relationship Id="rId10" Type="http://schemas.openxmlformats.org/officeDocument/2006/relationships/image" Target="../media/image154.png"/><Relationship Id="rId4" Type="http://schemas.openxmlformats.org/officeDocument/2006/relationships/slide" Target="slide112.xml"/><Relationship Id="rId9" Type="http://schemas.openxmlformats.org/officeDocument/2006/relationships/image" Target="../media/image153.png"/></Relationships>
</file>

<file path=ppt/slides/_rels/slide96.xml.rels><?xml version="1.0" encoding="UTF-8" standalone="yes"?>
<Relationships xmlns="http://schemas.openxmlformats.org/package/2006/relationships"><Relationship Id="rId8" Type="http://schemas.openxmlformats.org/officeDocument/2006/relationships/image" Target="../media/image158.png"/><Relationship Id="rId3" Type="http://schemas.openxmlformats.org/officeDocument/2006/relationships/slide" Target="slide102.xml"/><Relationship Id="rId7" Type="http://schemas.openxmlformats.org/officeDocument/2006/relationships/image" Target="../media/image157.png"/><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image" Target="../media/image156.png"/><Relationship Id="rId5" Type="http://schemas.openxmlformats.org/officeDocument/2006/relationships/image" Target="../media/image155.png"/><Relationship Id="rId10" Type="http://schemas.openxmlformats.org/officeDocument/2006/relationships/image" Target="../media/image160.png"/><Relationship Id="rId4" Type="http://schemas.openxmlformats.org/officeDocument/2006/relationships/slide" Target="slide112.xml"/><Relationship Id="rId9" Type="http://schemas.openxmlformats.org/officeDocument/2006/relationships/image" Target="../media/image159.png"/></Relationships>
</file>

<file path=ppt/slides/_rels/slide97.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image" Target="../media/image162.png"/><Relationship Id="rId5" Type="http://schemas.openxmlformats.org/officeDocument/2006/relationships/image" Target="../media/image161.png"/><Relationship Id="rId4" Type="http://schemas.openxmlformats.org/officeDocument/2006/relationships/slide" Target="slide112.xml"/></Relationships>
</file>

<file path=ppt/slides/_rels/slide98.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slide" Target="slide94.xml"/><Relationship Id="rId1" Type="http://schemas.openxmlformats.org/officeDocument/2006/relationships/slideLayout" Target="../slideLayouts/slideLayout1.xml"/><Relationship Id="rId5" Type="http://schemas.openxmlformats.org/officeDocument/2006/relationships/slide" Target="slide99.xml"/><Relationship Id="rId4" Type="http://schemas.openxmlformats.org/officeDocument/2006/relationships/slide" Target="slide112.xml"/></Relationships>
</file>

<file path=ppt/slides/_rels/slide99.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slide" Target="slide94.xml"/><Relationship Id="rId1" Type="http://schemas.openxmlformats.org/officeDocument/2006/relationships/slideLayout" Target="../slideLayouts/slideLayout1.xml"/><Relationship Id="rId4" Type="http://schemas.openxmlformats.org/officeDocument/2006/relationships/slide" Target="slide1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5" y="-26590"/>
            <a:ext cx="12215887" cy="688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362" name="Picture 2" descr="F:\曹瑞媛\校对\幻灯片\图片\一轮幻灯片用人教\38.jpg"/>
          <p:cNvPicPr>
            <a:picLocks noChangeAspect="1" noChangeArrowheads="1"/>
          </p:cNvPicPr>
          <p:nvPr/>
        </p:nvPicPr>
        <p:blipFill rotWithShape="1">
          <a:blip r:embed="rId3">
            <a:extLst>
              <a:ext uri="{28A0092B-C50C-407E-A947-70E740481C1C}">
                <a14:useLocalDpi xmlns:a14="http://schemas.microsoft.com/office/drawing/2010/main" val="0"/>
              </a:ext>
            </a:extLst>
          </a:blip>
          <a:srcRect b="8308"/>
          <a:stretch/>
        </p:blipFill>
        <p:spPr bwMode="auto">
          <a:xfrm>
            <a:off x="-25475" y="-42813"/>
            <a:ext cx="12215887" cy="703797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41026" y="4035697"/>
            <a:ext cx="6628738" cy="1477328"/>
          </a:xfrm>
          <a:prstGeom prst="rect">
            <a:avLst/>
          </a:prstGeom>
        </p:spPr>
        <p:txBody>
          <a:bodyPr wrap="none">
            <a:spAutoFit/>
          </a:bodyPr>
          <a:lstStyle/>
          <a:p>
            <a:pPr lvl="0" algn="just">
              <a:lnSpc>
                <a:spcPct val="150000"/>
              </a:lnSpc>
            </a:pPr>
            <a:r>
              <a:rPr lang="zh-CN" altLang="en-US" sz="3000" b="1" dirty="0" smtClean="0">
                <a:solidFill>
                  <a:schemeClr val="bg1"/>
                </a:solidFill>
                <a:latin typeface="Times New Roman" pitchFamily="18" charset="0"/>
                <a:ea typeface="微软雅黑"/>
                <a:cs typeface="Times New Roman" pitchFamily="18" charset="0"/>
              </a:rPr>
              <a:t>第</a:t>
            </a:r>
            <a:r>
              <a:rPr lang="en-US" altLang="zh-CN" sz="3000" b="1" dirty="0" smtClean="0">
                <a:solidFill>
                  <a:schemeClr val="bg1"/>
                </a:solidFill>
                <a:latin typeface="Times New Roman" pitchFamily="18" charset="0"/>
                <a:ea typeface="微软雅黑"/>
                <a:cs typeface="Times New Roman" pitchFamily="18" charset="0"/>
              </a:rPr>
              <a:t>38</a:t>
            </a:r>
            <a:r>
              <a:rPr lang="zh-CN" altLang="en-US" sz="3000" b="1" dirty="0" smtClean="0">
                <a:solidFill>
                  <a:schemeClr val="bg1"/>
                </a:solidFill>
                <a:latin typeface="Times New Roman" pitchFamily="18" charset="0"/>
                <a:ea typeface="微软雅黑"/>
                <a:cs typeface="Times New Roman" pitchFamily="18" charset="0"/>
              </a:rPr>
              <a:t>讲   生命</a:t>
            </a:r>
            <a:r>
              <a:rPr lang="zh-CN" altLang="en-US" sz="3000" b="1" dirty="0">
                <a:solidFill>
                  <a:schemeClr val="bg1"/>
                </a:solidFill>
                <a:latin typeface="Times New Roman" pitchFamily="18" charset="0"/>
                <a:ea typeface="微软雅黑"/>
                <a:cs typeface="Times New Roman" pitchFamily="18" charset="0"/>
              </a:rPr>
              <a:t>中的基础有机化学物质　</a:t>
            </a:r>
          </a:p>
          <a:p>
            <a:pPr lvl="0" algn="just">
              <a:lnSpc>
                <a:spcPct val="150000"/>
              </a:lnSpc>
            </a:pPr>
            <a:r>
              <a:rPr lang="zh-CN" altLang="en-US" sz="3000" b="1" dirty="0" smtClean="0">
                <a:solidFill>
                  <a:schemeClr val="bg1"/>
                </a:solidFill>
                <a:latin typeface="Times New Roman" pitchFamily="18" charset="0"/>
                <a:ea typeface="微软雅黑"/>
                <a:cs typeface="Times New Roman" pitchFamily="18" charset="0"/>
              </a:rPr>
              <a:t>               合成</a:t>
            </a:r>
            <a:r>
              <a:rPr lang="zh-CN" altLang="en-US" sz="3000" b="1" dirty="0">
                <a:solidFill>
                  <a:schemeClr val="bg1"/>
                </a:solidFill>
                <a:latin typeface="Times New Roman" pitchFamily="18" charset="0"/>
                <a:ea typeface="微软雅黑"/>
                <a:cs typeface="Times New Roman" pitchFamily="18" charset="0"/>
              </a:rPr>
              <a:t>有机高分子</a:t>
            </a:r>
          </a:p>
        </p:txBody>
      </p:sp>
      <p:grpSp>
        <p:nvGrpSpPr>
          <p:cNvPr id="8" name="组合 7"/>
          <p:cNvGrpSpPr/>
          <p:nvPr/>
        </p:nvGrpSpPr>
        <p:grpSpPr>
          <a:xfrm>
            <a:off x="-25474" y="4082529"/>
            <a:ext cx="936104" cy="1507504"/>
            <a:chOff x="1636272" y="4786031"/>
            <a:chExt cx="839787" cy="1212851"/>
          </a:xfrm>
        </p:grpSpPr>
        <p:sp>
          <p:nvSpPr>
            <p:cNvPr id="9" name="矩形 8"/>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任意多边形 10"/>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4215285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846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585031" y="1844907"/>
            <a:ext cx="8678527" cy="2016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50590" y="1044045"/>
            <a:ext cx="4403770"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碱性条件下</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皂化</a:t>
            </a:r>
            <a:r>
              <a:rPr lang="zh-CN" altLang="zh-CN" sz="2800" kern="100" dirty="0">
                <a:latin typeface="Times New Roman"/>
                <a:ea typeface="华文细黑"/>
                <a:cs typeface="Times New Roman"/>
              </a:rPr>
              <a:t>反应</a:t>
            </a:r>
            <a:endParaRPr lang="zh-CN" altLang="zh-CN" sz="2800" kern="100" dirty="0">
              <a:effectLst/>
              <a:latin typeface="宋体"/>
              <a:cs typeface="Courier New"/>
            </a:endParaRPr>
          </a:p>
        </p:txBody>
      </p:sp>
      <p:pic>
        <p:nvPicPr>
          <p:cNvPr id="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r="80283"/>
          <a:stretch/>
        </p:blipFill>
        <p:spPr bwMode="auto">
          <a:xfrm>
            <a:off x="9119542" y="1834509"/>
            <a:ext cx="1711129" cy="2016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78302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 name="矩形 2"/>
          <p:cNvSpPr/>
          <p:nvPr/>
        </p:nvSpPr>
        <p:spPr>
          <a:xfrm>
            <a:off x="262558" y="1332788"/>
            <a:ext cx="11232086"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下列化合物中属于</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的同分异构体的是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pic>
        <p:nvPicPr>
          <p:cNvPr id="35225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569" y="2337143"/>
            <a:ext cx="4962557" cy="816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226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574" y="3303242"/>
            <a:ext cx="5236335" cy="105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06574" y="4430873"/>
            <a:ext cx="8631112" cy="66120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C.CH</a:t>
            </a:r>
            <a:r>
              <a:rPr lang="en-US" altLang="zh-CN" sz="2800" kern="100" baseline="-25000" dirty="0">
                <a:latin typeface="Times New Roman"/>
                <a:ea typeface="华文细黑"/>
                <a:cs typeface="Courier New"/>
              </a:rPr>
              <a:t>2</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CHCH</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CHCH</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CHCH</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=CHCOOH</a:t>
            </a:r>
          </a:p>
        </p:txBody>
      </p:sp>
      <p:pic>
        <p:nvPicPr>
          <p:cNvPr id="35226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4737" y="5454173"/>
            <a:ext cx="5146413" cy="877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8"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7988215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pic>
        <p:nvPicPr>
          <p:cNvPr id="3522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6411" y="1435201"/>
            <a:ext cx="3144321" cy="71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50590" y="1401951"/>
            <a:ext cx="10120658" cy="3323987"/>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因</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9</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项的分子式为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9</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9</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，错误；故选</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11" name="矩形 10"/>
          <p:cNvSpPr/>
          <p:nvPr/>
        </p:nvSpPr>
        <p:spPr>
          <a:xfrm>
            <a:off x="1558702" y="4869954"/>
            <a:ext cx="683200"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BC</a:t>
            </a:r>
            <a:endParaRPr lang="zh-CN" altLang="en-US" sz="2800" b="1" dirty="0">
              <a:solidFill>
                <a:schemeClr val="accent6">
                  <a:lumMod val="75000"/>
                </a:schemeClr>
              </a:solidFill>
            </a:endParaRPr>
          </a:p>
        </p:txBody>
      </p:sp>
      <p:sp>
        <p:nvSpPr>
          <p:cNvPr id="8" name="矩形 7"/>
          <p:cNvSpPr/>
          <p:nvPr/>
        </p:nvSpPr>
        <p:spPr>
          <a:xfrm>
            <a:off x="478582" y="4850790"/>
            <a:ext cx="1266693"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endParaRPr lang="zh-CN" altLang="en-US" sz="2800" dirty="0"/>
          </a:p>
        </p:txBody>
      </p:sp>
    </p:spTree>
    <p:extLst>
      <p:ext uri="{BB962C8B-B14F-4D97-AF65-F5344CB8AC3E}">
        <p14:creationId xmlns:p14="http://schemas.microsoft.com/office/powerpoint/2010/main" val="3965026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75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2258"/>
                                        </p:tgtEl>
                                        <p:attrNameLst>
                                          <p:attrName>style.visibility</p:attrName>
                                        </p:attrNameLst>
                                      </p:cBhvr>
                                      <p:to>
                                        <p:strVal val="visible"/>
                                      </p:to>
                                    </p:set>
                                    <p:animEffect transition="in" filter="blinds(horizontal)">
                                      <p:cBhvr>
                                        <p:cTn id="10" dur="750"/>
                                        <p:tgtEl>
                                          <p:spTgt spid="352258"/>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blinds(horizontal)">
                                      <p:cBhvr>
                                        <p:cTn id="14" dur="750"/>
                                        <p:tgtEl>
                                          <p:spTgt spid="7">
                                            <p:txEl>
                                              <p:pRg st="1" end="1"/>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blinds(horizontal)">
                                      <p:cBhvr>
                                        <p:cTn id="18" dur="750"/>
                                        <p:tgtEl>
                                          <p:spTgt spid="7">
                                            <p:txEl>
                                              <p:pRg st="2" end="2"/>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750"/>
                                        <p:tgtEl>
                                          <p:spTgt spid="7">
                                            <p:txEl>
                                              <p:pRg st="3" end="3"/>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blinds(horizontal)">
                                      <p:cBhvr>
                                        <p:cTn id="26" dur="750"/>
                                        <p:tgtEl>
                                          <p:spTgt spid="7">
                                            <p:txEl>
                                              <p:pRg st="4" end="4"/>
                                            </p:txEl>
                                          </p:spTgt>
                                        </p:tgtEl>
                                      </p:cBhvr>
                                    </p:animEffect>
                                  </p:childTnLst>
                                </p:cTn>
                              </p:par>
                            </p:childTnLst>
                          </p:cTn>
                        </p:par>
                        <p:par>
                          <p:cTn id="27" fill="hold">
                            <p:stCondLst>
                              <p:cond delay="3750"/>
                            </p:stCondLst>
                            <p:childTnLst>
                              <p:par>
                                <p:cTn id="28" presetID="3" presetClass="entr" presetSubtype="1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750"/>
                                        <p:tgtEl>
                                          <p:spTgt spid="1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1197546"/>
            <a:ext cx="10856137"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2.(2015·</a:t>
            </a:r>
            <a:r>
              <a:rPr lang="zh-CN" altLang="zh-CN" sz="2800" kern="100" dirty="0">
                <a:latin typeface="Times New Roman"/>
                <a:ea typeface="华文细黑"/>
                <a:cs typeface="Times New Roman"/>
              </a:rPr>
              <a:t>四川理综，</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异戊巴比妥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是临床常用的镇静催眠药物，其合成路线如下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部分反应条件和试剂略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16"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pic>
        <p:nvPicPr>
          <p:cNvPr id="35328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5220" y="2709714"/>
            <a:ext cx="7808737" cy="1238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328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5220" y="3789834"/>
            <a:ext cx="7946370" cy="140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328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5220" y="5230765"/>
            <a:ext cx="3384148" cy="158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324004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 name="矩形 3"/>
          <p:cNvSpPr/>
          <p:nvPr/>
        </p:nvSpPr>
        <p:spPr>
          <a:xfrm>
            <a:off x="406574" y="1116764"/>
            <a:ext cx="11291298"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 </a:t>
            </a:r>
            <a:r>
              <a:rPr lang="zh-CN" altLang="zh-CN" sz="2800" kern="100" dirty="0" smtClean="0">
                <a:latin typeface="Times New Roman"/>
                <a:ea typeface="华文细黑"/>
                <a:cs typeface="Times New Roman"/>
              </a:rPr>
              <a:t>已知</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35430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432" y="1952057"/>
            <a:ext cx="6862876" cy="17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430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5423" y="4313561"/>
            <a:ext cx="7753894" cy="1780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0763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pic>
        <p:nvPicPr>
          <p:cNvPr id="3553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196" y="1173552"/>
            <a:ext cx="7341194" cy="2435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6583" y="3930299"/>
            <a:ext cx="10959223" cy="2031325"/>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请回答下列问题：</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试剂</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的化学名称是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的官能团名称是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，第</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步的化学反应类型是</a:t>
            </a:r>
            <a:r>
              <a:rPr lang="en-US" altLang="zh-CN" sz="2800" kern="100" dirty="0">
                <a:latin typeface="Times New Roman"/>
                <a:ea typeface="华文细黑"/>
                <a:cs typeface="Courier New"/>
              </a:rPr>
              <a:t>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a:hlinkClick r:id="rId6"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1533576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 name="矩形 2"/>
          <p:cNvSpPr/>
          <p:nvPr/>
        </p:nvSpPr>
        <p:spPr>
          <a:xfrm>
            <a:off x="478582" y="1053530"/>
            <a:ext cx="10743283" cy="1302408"/>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根据合成路线中物质的组成结构和转化条件，以及已知第一个反应信息，可知：</a:t>
            </a:r>
            <a:endParaRPr lang="zh-CN" altLang="zh-CN" sz="1100" kern="100" dirty="0">
              <a:effectLst/>
              <a:latin typeface="宋体"/>
              <a:cs typeface="Courier New"/>
            </a:endParaRPr>
          </a:p>
        </p:txBody>
      </p:sp>
      <p:pic>
        <p:nvPicPr>
          <p:cNvPr id="355331"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50000" r="-50000"/>
          <a:stretch/>
        </p:blipFill>
        <p:spPr bwMode="auto">
          <a:xfrm>
            <a:off x="6192478" y="2419816"/>
            <a:ext cx="6383448" cy="145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53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4864" y="4296332"/>
            <a:ext cx="3928891" cy="1365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5333"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8940" y="4407245"/>
            <a:ext cx="4376004" cy="1190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49420" t="-1052" r="49420" b="1052"/>
          <a:stretch/>
        </p:blipFill>
        <p:spPr bwMode="auto">
          <a:xfrm>
            <a:off x="-2192125" y="2387158"/>
            <a:ext cx="6511755" cy="148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4842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55331"/>
                                        </p:tgtEl>
                                        <p:attrNameLst>
                                          <p:attrName>style.visibility</p:attrName>
                                        </p:attrNameLst>
                                      </p:cBhvr>
                                      <p:to>
                                        <p:strVal val="visible"/>
                                      </p:to>
                                    </p:set>
                                    <p:animEffect transition="in" filter="blinds(horizontal)">
                                      <p:cBhvr>
                                        <p:cTn id="7" dur="500"/>
                                        <p:tgtEl>
                                          <p:spTgt spid="355331"/>
                                        </p:tgtEl>
                                      </p:cBhvr>
                                    </p:animEffect>
                                  </p:childTnLst>
                                </p:cTn>
                              </p:par>
                              <p:par>
                                <p:cTn id="8" presetID="3" presetClass="entr" presetSubtype="10" fill="hold" nodeType="withEffect">
                                  <p:stCondLst>
                                    <p:cond delay="0"/>
                                  </p:stCondLst>
                                  <p:childTnLst>
                                    <p:set>
                                      <p:cBhvr>
                                        <p:cTn id="9" dur="1" fill="hold">
                                          <p:stCondLst>
                                            <p:cond delay="0"/>
                                          </p:stCondLst>
                                        </p:cTn>
                                        <p:tgtEl>
                                          <p:spTgt spid="355332"/>
                                        </p:tgtEl>
                                        <p:attrNameLst>
                                          <p:attrName>style.visibility</p:attrName>
                                        </p:attrNameLst>
                                      </p:cBhvr>
                                      <p:to>
                                        <p:strVal val="visible"/>
                                      </p:to>
                                    </p:set>
                                    <p:animEffect transition="in" filter="blinds(horizontal)">
                                      <p:cBhvr>
                                        <p:cTn id="10" dur="500"/>
                                        <p:tgtEl>
                                          <p:spTgt spid="355332"/>
                                        </p:tgtEl>
                                      </p:cBhvr>
                                    </p:animEffect>
                                  </p:childTnLst>
                                </p:cTn>
                              </p:par>
                              <p:par>
                                <p:cTn id="11" presetID="3" presetClass="entr" presetSubtype="10" fill="hold" nodeType="withEffect">
                                  <p:stCondLst>
                                    <p:cond delay="0"/>
                                  </p:stCondLst>
                                  <p:childTnLst>
                                    <p:set>
                                      <p:cBhvr>
                                        <p:cTn id="12" dur="1" fill="hold">
                                          <p:stCondLst>
                                            <p:cond delay="0"/>
                                          </p:stCondLst>
                                        </p:cTn>
                                        <p:tgtEl>
                                          <p:spTgt spid="355333"/>
                                        </p:tgtEl>
                                        <p:attrNameLst>
                                          <p:attrName>style.visibility</p:attrName>
                                        </p:attrNameLst>
                                      </p:cBhvr>
                                      <p:to>
                                        <p:strVal val="visible"/>
                                      </p:to>
                                    </p:set>
                                    <p:animEffect transition="in" filter="blinds(horizontal)">
                                      <p:cBhvr>
                                        <p:cTn id="13" dur="500"/>
                                        <p:tgtEl>
                                          <p:spTgt spid="355333"/>
                                        </p:tgtEl>
                                      </p:cBhvr>
                                    </p:animEffect>
                                  </p:childTnLst>
                                </p:cTn>
                              </p:par>
                              <p:par>
                                <p:cTn id="14" presetID="3" presetClass="entr" presetSubtype="1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linds(horizontal)">
                                      <p:cBhvr>
                                        <p:cTn id="16" dur="500"/>
                                        <p:tgtEl>
                                          <p:spTgt spid="2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pic>
        <p:nvPicPr>
          <p:cNvPr id="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298" y="1270109"/>
            <a:ext cx="4291788" cy="150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50590" y="2836887"/>
            <a:ext cx="10636914" cy="1384995"/>
          </a:xfrm>
          <a:prstGeom prst="rect">
            <a:avLst/>
          </a:prstGeom>
        </p:spPr>
        <p:txBody>
          <a:bodyPr>
            <a:spAutoFit/>
          </a:bodyPr>
          <a:lstStyle/>
          <a:p>
            <a:pPr algn="just">
              <a:lnSpc>
                <a:spcPct val="150000"/>
              </a:lnSpc>
              <a:spcAft>
                <a:spcPts val="0"/>
              </a:spcAft>
            </a:pPr>
            <a:r>
              <a:rPr lang="zh-CN" altLang="zh-CN" sz="2800" kern="100" dirty="0" smtClean="0">
                <a:latin typeface="Times New Roman"/>
                <a:ea typeface="华文细黑"/>
                <a:cs typeface="Times New Roman"/>
              </a:rPr>
              <a:t>试剂</a:t>
            </a: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的化学名称为乙醇</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官能团名称为醛基，第</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步属于酯化反应，又属于取代反应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6" name="矩形 5"/>
          <p:cNvSpPr/>
          <p:nvPr/>
        </p:nvSpPr>
        <p:spPr>
          <a:xfrm>
            <a:off x="478582" y="4430873"/>
            <a:ext cx="8631112" cy="6568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smtClean="0">
                <a:solidFill>
                  <a:schemeClr val="accent6">
                    <a:lumMod val="75000"/>
                  </a:schemeClr>
                </a:solidFill>
                <a:latin typeface="Times New Roman"/>
                <a:ea typeface="华文细黑"/>
                <a:cs typeface="Times New Roman"/>
              </a:rPr>
              <a:t>乙醇</a:t>
            </a:r>
            <a:r>
              <a:rPr lang="zh-CN" altLang="zh-CN" sz="2800" kern="100" dirty="0">
                <a:solidFill>
                  <a:schemeClr val="accent6">
                    <a:lumMod val="75000"/>
                  </a:schemeClr>
                </a:solidFill>
                <a:latin typeface="Times New Roman"/>
                <a:ea typeface="华文细黑"/>
                <a:cs typeface="Times New Roman"/>
              </a:rPr>
              <a:t>　醛基　取代反应</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或酯化反应</a:t>
            </a:r>
            <a:r>
              <a:rPr lang="en-US" altLang="zh-CN" sz="2800" kern="100" dirty="0" smtClean="0">
                <a:solidFill>
                  <a:schemeClr val="accent6">
                    <a:lumMod val="75000"/>
                  </a:schemeClr>
                </a:solidFill>
                <a:latin typeface="Times New Roman"/>
                <a:ea typeface="华文细黑"/>
                <a:cs typeface="Courier New"/>
              </a:rPr>
              <a:t>)</a:t>
            </a:r>
          </a:p>
        </p:txBody>
      </p:sp>
      <p:pic>
        <p:nvPicPr>
          <p:cNvPr id="39424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2893" y="2245177"/>
            <a:ext cx="2155523" cy="1284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6376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75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394242"/>
                                        </p:tgtEl>
                                        <p:attrNameLst>
                                          <p:attrName>style.visibility</p:attrName>
                                        </p:attrNameLst>
                                      </p:cBhvr>
                                      <p:to>
                                        <p:strVal val="visible"/>
                                      </p:to>
                                    </p:set>
                                    <p:animEffect transition="in" filter="blinds(horizontal)">
                                      <p:cBhvr>
                                        <p:cTn id="10" dur="750"/>
                                        <p:tgtEl>
                                          <p:spTgt spid="39424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750"/>
                                        <p:tgtEl>
                                          <p:spTgt spid="4"/>
                                        </p:tgtEl>
                                      </p:cBhvr>
                                    </p:animEffect>
                                  </p:childTnLst>
                                </p:cTn>
                              </p:par>
                            </p:childTnLst>
                          </p:cTn>
                        </p:par>
                        <p:par>
                          <p:cTn id="14" fill="hold">
                            <p:stCondLst>
                              <p:cond delay="750"/>
                            </p:stCondLst>
                            <p:childTnLst>
                              <p:par>
                                <p:cTn id="15" presetID="3" presetClass="entr" presetSubtype="1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1">
            <a:hlinkClick r:id="rId3"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4"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5"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 name="矩形 2"/>
          <p:cNvSpPr/>
          <p:nvPr/>
        </p:nvSpPr>
        <p:spPr>
          <a:xfrm>
            <a:off x="464575" y="1629594"/>
            <a:ext cx="10959223"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步反应的化学方程式</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a:t>
            </a:r>
            <a:r>
              <a:rPr lang="en-US" altLang="zh-CN" sz="2800" kern="100" dirty="0">
                <a:latin typeface="Times New Roman"/>
                <a:ea typeface="华文细黑"/>
                <a:cs typeface="Courier New"/>
              </a:rPr>
              <a:t>______</a:t>
            </a:r>
            <a:r>
              <a:rPr lang="en-US" altLang="zh-CN" sz="2800" kern="100" dirty="0" smtClean="0">
                <a:latin typeface="Times New Roman"/>
                <a:ea typeface="华文细黑"/>
                <a:cs typeface="Courier New"/>
              </a:rPr>
              <a:t>_</a:t>
            </a: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 </a:t>
            </a:r>
            <a:r>
              <a:rPr lang="zh-CN" altLang="zh-CN" sz="2800" kern="100" dirty="0" smtClean="0">
                <a:latin typeface="Times New Roman"/>
                <a:ea typeface="华文细黑"/>
                <a:cs typeface="Times New Roman"/>
              </a:rPr>
              <a:t>。</a:t>
            </a:r>
            <a:endParaRPr lang="zh-CN" altLang="zh-CN" sz="1100" kern="100" dirty="0">
              <a:effectLst/>
              <a:latin typeface="宋体"/>
              <a:cs typeface="Courier New"/>
            </a:endParaRPr>
          </a:p>
        </p:txBody>
      </p:sp>
      <p:pic>
        <p:nvPicPr>
          <p:cNvPr id="356354"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67357" y="4569278"/>
            <a:ext cx="1600621" cy="876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50590" y="3848949"/>
            <a:ext cx="10120658" cy="1384995"/>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根据第</a:t>
            </a: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步的反应条件</a:t>
            </a:r>
            <a:r>
              <a:rPr lang="en-US" altLang="zh-CN" sz="2800" kern="100" dirty="0" smtClean="0">
                <a:latin typeface="Times New Roman"/>
                <a:ea typeface="华文细黑"/>
                <a:cs typeface="Courier New"/>
              </a:rPr>
              <a:t>(</a:t>
            </a:r>
            <a:r>
              <a:rPr lang="en-US" altLang="zh-CN" sz="2800" kern="100" dirty="0" err="1" smtClean="0">
                <a:latin typeface="Times New Roman"/>
                <a:ea typeface="华文细黑"/>
                <a:cs typeface="Courier New"/>
              </a:rPr>
              <a:t>NaOH</a:t>
            </a:r>
            <a:r>
              <a:rPr lang="zh-CN" altLang="zh-CN" sz="2800" kern="100" dirty="0" smtClean="0">
                <a:latin typeface="Times New Roman"/>
                <a:ea typeface="华文细黑"/>
                <a:cs typeface="Times New Roman"/>
              </a:rPr>
              <a:t>水溶液，加热</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可知，反应</a:t>
            </a: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是</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的水解反应，从而可写出该反应的化学方程式。</a:t>
            </a:r>
            <a:endParaRPr lang="zh-CN" altLang="zh-CN" sz="28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605175287"/>
              </p:ext>
            </p:extLst>
          </p:nvPr>
        </p:nvGraphicFramePr>
        <p:xfrm>
          <a:off x="5519142" y="1341562"/>
          <a:ext cx="8978900" cy="1831975"/>
        </p:xfrm>
        <a:graphic>
          <a:graphicData uri="http://schemas.openxmlformats.org/presentationml/2006/ole">
            <mc:AlternateContent xmlns:mc="http://schemas.openxmlformats.org/markup-compatibility/2006">
              <mc:Choice xmlns:v="urn:schemas-microsoft-com:vml" Requires="v">
                <p:oleObj spid="_x0000_s356385" name="文档" r:id="rId7" imgW="8978561" imgH="1831422" progId="Word.Document.12">
                  <p:embed/>
                </p:oleObj>
              </mc:Choice>
              <mc:Fallback>
                <p:oleObj name="文档" r:id="rId7" imgW="8978561" imgH="1831422" progId="Word.Document.12">
                  <p:embed/>
                  <p:pic>
                    <p:nvPicPr>
                      <p:cNvPr id="0" name=""/>
                      <p:cNvPicPr/>
                      <p:nvPr/>
                    </p:nvPicPr>
                    <p:blipFill>
                      <a:blip r:embed="rId8"/>
                      <a:stretch>
                        <a:fillRect/>
                      </a:stretch>
                    </p:blipFill>
                    <p:spPr>
                      <a:xfrm>
                        <a:off x="5519142" y="1341562"/>
                        <a:ext cx="8978900" cy="1831975"/>
                      </a:xfrm>
                      <a:prstGeom prst="rect">
                        <a:avLst/>
                      </a:prstGeom>
                    </p:spPr>
                  </p:pic>
                </p:oleObj>
              </mc:Fallback>
            </mc:AlternateContent>
          </a:graphicData>
        </a:graphic>
      </p:graphicFrame>
      <p:sp>
        <p:nvSpPr>
          <p:cNvPr id="7" name="矩形 6"/>
          <p:cNvSpPr/>
          <p:nvPr/>
        </p:nvSpPr>
        <p:spPr>
          <a:xfrm>
            <a:off x="694606" y="2781722"/>
            <a:ext cx="4487126" cy="620426"/>
          </a:xfrm>
          <a:prstGeom prst="rect">
            <a:avLst/>
          </a:prstGeom>
        </p:spPr>
        <p:txBody>
          <a:bodyPr wrap="none">
            <a:spAutoFit/>
          </a:bodyPr>
          <a:lstStyle/>
          <a:p>
            <a:pPr algn="just">
              <a:lnSpc>
                <a:spcPct val="150000"/>
              </a:lnSpc>
              <a:spcAft>
                <a:spcPts val="0"/>
              </a:spcAft>
            </a:pPr>
            <a:r>
              <a:rPr lang="zh-CN" altLang="zh-CN" sz="2600" kern="100" dirty="0">
                <a:solidFill>
                  <a:schemeClr val="accent6">
                    <a:lumMod val="75000"/>
                  </a:schemeClr>
                </a:solidFill>
                <a:latin typeface="Times New Roman" pitchFamily="18" charset="0"/>
                <a:ea typeface="Times New Roman"/>
                <a:cs typeface="Times New Roman" pitchFamily="18" charset="0"/>
              </a:rPr>
              <a:t> </a:t>
            </a:r>
            <a:r>
              <a:rPr lang="en-US" altLang="zh-CN" sz="2600" kern="100" dirty="0">
                <a:solidFill>
                  <a:schemeClr val="accent6">
                    <a:lumMod val="75000"/>
                  </a:schemeClr>
                </a:solidFill>
                <a:latin typeface="Times New Roman" pitchFamily="18" charset="0"/>
                <a:ea typeface="Times New Roman" pitchFamily="18" charset="0"/>
                <a:cs typeface="Times New Roman" pitchFamily="18" charset="0"/>
              </a:rPr>
              <a:t>CH</a:t>
            </a:r>
            <a:r>
              <a:rPr lang="en-US" altLang="zh-CN" sz="2600" kern="100" baseline="-25000" dirty="0">
                <a:solidFill>
                  <a:schemeClr val="accent6">
                    <a:lumMod val="75000"/>
                  </a:schemeClr>
                </a:solidFill>
                <a:latin typeface="Times New Roman" pitchFamily="18" charset="0"/>
                <a:ea typeface="Times New Roman" pitchFamily="18" charset="0"/>
                <a:cs typeface="Times New Roman" pitchFamily="18" charset="0"/>
              </a:rPr>
              <a:t>3</a:t>
            </a:r>
            <a:r>
              <a:rPr lang="en-US" altLang="zh-CN" sz="2600" kern="100" dirty="0">
                <a:solidFill>
                  <a:schemeClr val="accent6">
                    <a:lumMod val="75000"/>
                  </a:schemeClr>
                </a:solidFill>
                <a:latin typeface="Times New Roman" pitchFamily="18" charset="0"/>
                <a:ea typeface="Times New Roman" pitchFamily="18" charset="0"/>
                <a:cs typeface="Times New Roman" pitchFamily="18" charset="0"/>
              </a:rPr>
              <a:t>CH</a:t>
            </a:r>
            <a:r>
              <a:rPr lang="en-US" altLang="zh-CN" sz="2600" kern="100" baseline="-25000" dirty="0">
                <a:solidFill>
                  <a:schemeClr val="accent6">
                    <a:lumMod val="75000"/>
                  </a:schemeClr>
                </a:solidFill>
                <a:latin typeface="Times New Roman" pitchFamily="18" charset="0"/>
                <a:ea typeface="Times New Roman" pitchFamily="18" charset="0"/>
                <a:cs typeface="Times New Roman" pitchFamily="18" charset="0"/>
              </a:rPr>
              <a:t>2</a:t>
            </a:r>
            <a:r>
              <a:rPr lang="en-US" altLang="zh-CN" sz="2600" kern="100" dirty="0">
                <a:solidFill>
                  <a:schemeClr val="accent6">
                    <a:lumMod val="75000"/>
                  </a:schemeClr>
                </a:solidFill>
                <a:latin typeface="Times New Roman" pitchFamily="18" charset="0"/>
                <a:ea typeface="Times New Roman" pitchFamily="18" charset="0"/>
                <a:cs typeface="Times New Roman" pitchFamily="18" charset="0"/>
              </a:rPr>
              <a:t>CH(CH</a:t>
            </a:r>
            <a:r>
              <a:rPr lang="en-US" altLang="zh-CN" sz="2600" kern="100" baseline="-25000" dirty="0">
                <a:solidFill>
                  <a:schemeClr val="accent6">
                    <a:lumMod val="75000"/>
                  </a:schemeClr>
                </a:solidFill>
                <a:latin typeface="Times New Roman" pitchFamily="18" charset="0"/>
                <a:ea typeface="Times New Roman" pitchFamily="18" charset="0"/>
                <a:cs typeface="Times New Roman" pitchFamily="18" charset="0"/>
              </a:rPr>
              <a:t>2</a:t>
            </a:r>
            <a:r>
              <a:rPr lang="en-US" altLang="zh-CN" sz="2600" kern="100" dirty="0">
                <a:solidFill>
                  <a:schemeClr val="accent6">
                    <a:lumMod val="75000"/>
                  </a:schemeClr>
                </a:solidFill>
                <a:latin typeface="Times New Roman" pitchFamily="18" charset="0"/>
                <a:ea typeface="Times New Roman" pitchFamily="18" charset="0"/>
                <a:cs typeface="Times New Roman" pitchFamily="18" charset="0"/>
              </a:rPr>
              <a:t>OH)</a:t>
            </a:r>
            <a:r>
              <a:rPr lang="en-US" altLang="zh-CN" sz="2600" kern="100" baseline="-25000" dirty="0">
                <a:solidFill>
                  <a:schemeClr val="accent6">
                    <a:lumMod val="75000"/>
                  </a:schemeClr>
                </a:solidFill>
                <a:latin typeface="Times New Roman" pitchFamily="18" charset="0"/>
                <a:ea typeface="Times New Roman" pitchFamily="18" charset="0"/>
                <a:cs typeface="Times New Roman" pitchFamily="18" charset="0"/>
              </a:rPr>
              <a:t>2</a:t>
            </a:r>
            <a:r>
              <a:rPr lang="zh-CN" altLang="zh-CN" sz="2600" kern="100" dirty="0">
                <a:solidFill>
                  <a:schemeClr val="accent6">
                    <a:lumMod val="75000"/>
                  </a:schemeClr>
                </a:solidFill>
                <a:latin typeface="Times New Roman" pitchFamily="18" charset="0"/>
                <a:ea typeface="华文细黑"/>
                <a:cs typeface="Times New Roman" pitchFamily="18" charset="0"/>
              </a:rPr>
              <a:t>＋</a:t>
            </a:r>
            <a:r>
              <a:rPr lang="en-US" altLang="zh-CN" sz="2600" kern="100" dirty="0">
                <a:solidFill>
                  <a:schemeClr val="accent6">
                    <a:lumMod val="75000"/>
                  </a:schemeClr>
                </a:solidFill>
                <a:latin typeface="Times New Roman" pitchFamily="18" charset="0"/>
                <a:ea typeface="Times New Roman" pitchFamily="18" charset="0"/>
                <a:cs typeface="Times New Roman" pitchFamily="18" charset="0"/>
              </a:rPr>
              <a:t>2NaBr</a:t>
            </a:r>
            <a:endParaRPr lang="zh-CN" altLang="zh-CN" sz="2600" kern="100" dirty="0">
              <a:solidFill>
                <a:schemeClr val="accent6">
                  <a:lumMod val="75000"/>
                </a:schemeClr>
              </a:solidFill>
              <a:effectLst/>
              <a:latin typeface="Times New Roman" pitchFamily="18" charset="0"/>
              <a:cs typeface="Times New Roman" pitchFamily="18" charset="0"/>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8527242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6354"/>
                                        </p:tgtEl>
                                        <p:attrNameLst>
                                          <p:attrName>style.visibility</p:attrName>
                                        </p:attrNameLst>
                                      </p:cBhvr>
                                      <p:to>
                                        <p:strVal val="visible"/>
                                      </p:to>
                                    </p:set>
                                    <p:animEffect transition="in" filter="blinds(horizontal)">
                                      <p:cBhvr>
                                        <p:cTn id="7" dur="500"/>
                                        <p:tgtEl>
                                          <p:spTgt spid="35635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356354"/>
                                        </p:tgtEl>
                                      </p:cBhvr>
                                    </p:animEffect>
                                    <p:set>
                                      <p:cBhvr>
                                        <p:cTn id="23" dur="1" fill="hold">
                                          <p:stCondLst>
                                            <p:cond delay="499"/>
                                          </p:stCondLst>
                                        </p:cTn>
                                        <p:tgtEl>
                                          <p:spTgt spid="35635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4" grpId="0"/>
      <p:bldP spid="4" grpId="1"/>
      <p:bldP spid="7" grpId="0"/>
      <p:bldP spid="7"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 name="矩形 2"/>
          <p:cNvSpPr/>
          <p:nvPr/>
        </p:nvSpPr>
        <p:spPr>
          <a:xfrm>
            <a:off x="406574" y="2120290"/>
            <a:ext cx="11783839" cy="2677656"/>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第</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步反应的化学方程式</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smtClean="0">
              <a:solidFill>
                <a:prstClr val="black"/>
              </a:solidFill>
              <a:latin typeface="Times New Roman"/>
              <a:ea typeface="华文细黑"/>
              <a:cs typeface="Courier New"/>
            </a:endParaRPr>
          </a:p>
          <a:p>
            <a:pPr algn="just">
              <a:lnSpc>
                <a:spcPct val="150000"/>
              </a:lnSpc>
              <a:spcAft>
                <a:spcPts val="0"/>
              </a:spcAft>
            </a:pPr>
            <a:endParaRPr lang="en-US" altLang="zh-CN" sz="2800" kern="100" dirty="0">
              <a:solidFill>
                <a:prstClr val="black"/>
              </a:solidFill>
              <a:latin typeface="Times New Roman"/>
              <a:ea typeface="华文细黑"/>
              <a:cs typeface="Courier New"/>
            </a:endParaRPr>
          </a:p>
          <a:p>
            <a:pPr algn="just">
              <a:lnSpc>
                <a:spcPct val="150000"/>
              </a:lnSpc>
              <a:spcAft>
                <a:spcPts val="0"/>
              </a:spcAft>
            </a:pPr>
            <a:r>
              <a:rPr lang="en-US" altLang="zh-CN" sz="2800" kern="100" dirty="0" smtClean="0">
                <a:solidFill>
                  <a:prstClr val="black"/>
                </a:solidFill>
                <a:latin typeface="Times New Roman"/>
                <a:ea typeface="华文细黑"/>
                <a:cs typeface="Courier New"/>
              </a:rPr>
              <a:t>__________________________________________________</a:t>
            </a:r>
            <a:r>
              <a:rPr lang="en-US" altLang="zh-CN" sz="2800" kern="100" dirty="0">
                <a:solidFill>
                  <a:prstClr val="black"/>
                </a:solidFill>
                <a:latin typeface="Times New Roman"/>
                <a:ea typeface="华文细黑"/>
                <a:cs typeface="Courier New"/>
              </a:rPr>
              <a:t>_</a:t>
            </a:r>
            <a:r>
              <a:rPr lang="en-US" altLang="zh-CN" sz="2800" kern="100" dirty="0" smtClean="0">
                <a:solidFill>
                  <a:prstClr val="black"/>
                </a:solidFill>
                <a:latin typeface="Times New Roman"/>
                <a:ea typeface="华文细黑"/>
                <a:cs typeface="Courier New"/>
              </a:rPr>
              <a:t>  </a:t>
            </a:r>
            <a:endParaRPr lang="zh-CN" altLang="zh-CN" sz="1100" kern="100" dirty="0">
              <a:latin typeface="宋体"/>
              <a:cs typeface="Courier New"/>
            </a:endParaRPr>
          </a:p>
        </p:txBody>
      </p:sp>
      <p:sp>
        <p:nvSpPr>
          <p:cNvPr id="6" name="矩形 5"/>
          <p:cNvSpPr/>
          <p:nvPr/>
        </p:nvSpPr>
        <p:spPr>
          <a:xfrm>
            <a:off x="320475" y="5229994"/>
            <a:ext cx="10743283" cy="6568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已知第一个反应信息，可写出第</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步反应的化学方程式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357378" name="Picture 2"/>
          <p:cNvPicPr>
            <a:picLocks noChangeAspect="1" noChangeArrowheads="1"/>
          </p:cNvPicPr>
          <p:nvPr/>
        </p:nvPicPr>
        <p:blipFill rotWithShape="1">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l="7179" r="-7179"/>
          <a:stretch/>
        </p:blipFill>
        <p:spPr bwMode="auto">
          <a:xfrm>
            <a:off x="5185878" y="1163674"/>
            <a:ext cx="6381936" cy="140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7379" name="Picture 3"/>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0830" y="2925738"/>
            <a:ext cx="6393555" cy="147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7380" name="Picture 4"/>
          <p:cNvPicPr>
            <a:picLocks noChangeAspect="1" noChangeArrowheads="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29621" y="3462655"/>
            <a:ext cx="2577953" cy="54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1485190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7379"/>
                                        </p:tgtEl>
                                        <p:attrNameLst>
                                          <p:attrName>style.visibility</p:attrName>
                                        </p:attrNameLst>
                                      </p:cBhvr>
                                      <p:to>
                                        <p:strVal val="visible"/>
                                      </p:to>
                                    </p:set>
                                    <p:animEffect transition="in" filter="blinds(horizontal)">
                                      <p:cBhvr>
                                        <p:cTn id="12" dur="500"/>
                                        <p:tgtEl>
                                          <p:spTgt spid="357379"/>
                                        </p:tgtEl>
                                      </p:cBhvr>
                                    </p:animEffect>
                                  </p:childTnLst>
                                </p:cTn>
                              </p:par>
                              <p:par>
                                <p:cTn id="13" presetID="3" presetClass="entr" presetSubtype="10" fill="hold" nodeType="withEffect">
                                  <p:stCondLst>
                                    <p:cond delay="0"/>
                                  </p:stCondLst>
                                  <p:childTnLst>
                                    <p:set>
                                      <p:cBhvr>
                                        <p:cTn id="14" dur="1" fill="hold">
                                          <p:stCondLst>
                                            <p:cond delay="0"/>
                                          </p:stCondLst>
                                        </p:cTn>
                                        <p:tgtEl>
                                          <p:spTgt spid="357380"/>
                                        </p:tgtEl>
                                        <p:attrNameLst>
                                          <p:attrName>style.visibility</p:attrName>
                                        </p:attrNameLst>
                                      </p:cBhvr>
                                      <p:to>
                                        <p:strVal val="visible"/>
                                      </p:to>
                                    </p:set>
                                    <p:animEffect transition="in" filter="blinds(horizontal)">
                                      <p:cBhvr>
                                        <p:cTn id="15" dur="500"/>
                                        <p:tgtEl>
                                          <p:spTgt spid="357380"/>
                                        </p:tgtEl>
                                      </p:cBhvr>
                                    </p:animEffect>
                                  </p:childTnLst>
                                </p:cTn>
                              </p:par>
                              <p:par>
                                <p:cTn id="16" presetID="3" presetClass="entr" presetSubtype="10" fill="hold" nodeType="withEffect">
                                  <p:stCondLst>
                                    <p:cond delay="0"/>
                                  </p:stCondLst>
                                  <p:childTnLst>
                                    <p:set>
                                      <p:cBhvr>
                                        <p:cTn id="17" dur="1" fill="hold">
                                          <p:stCondLst>
                                            <p:cond delay="0"/>
                                          </p:stCondLst>
                                        </p:cTn>
                                        <p:tgtEl>
                                          <p:spTgt spid="357378"/>
                                        </p:tgtEl>
                                        <p:attrNameLst>
                                          <p:attrName>style.visibility</p:attrName>
                                        </p:attrNameLst>
                                      </p:cBhvr>
                                      <p:to>
                                        <p:strVal val="visible"/>
                                      </p:to>
                                    </p:set>
                                    <p:animEffect transition="in" filter="blinds(horizontal)">
                                      <p:cBhvr>
                                        <p:cTn id="18" dur="500"/>
                                        <p:tgtEl>
                                          <p:spTgt spid="35737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357379"/>
                                        </p:tgtEl>
                                      </p:cBhvr>
                                    </p:animEffect>
                                    <p:set>
                                      <p:cBhvr>
                                        <p:cTn id="26" dur="1" fill="hold">
                                          <p:stCondLst>
                                            <p:cond delay="499"/>
                                          </p:stCondLst>
                                        </p:cTn>
                                        <p:tgtEl>
                                          <p:spTgt spid="357379"/>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57380"/>
                                        </p:tgtEl>
                                      </p:cBhvr>
                                    </p:animEffect>
                                    <p:set>
                                      <p:cBhvr>
                                        <p:cTn id="29" dur="1" fill="hold">
                                          <p:stCondLst>
                                            <p:cond delay="499"/>
                                          </p:stCondLst>
                                        </p:cTn>
                                        <p:tgtEl>
                                          <p:spTgt spid="357380"/>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57378"/>
                                        </p:tgtEl>
                                      </p:cBhvr>
                                    </p:animEffect>
                                    <p:set>
                                      <p:cBhvr>
                                        <p:cTn id="32" dur="1" fill="hold">
                                          <p:stCondLst>
                                            <p:cond delay="499"/>
                                          </p:stCondLst>
                                        </p:cTn>
                                        <p:tgtEl>
                                          <p:spTgt spid="357378"/>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6" grpId="0"/>
      <p:bldP spid="6" grpId="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 name="矩形 2"/>
          <p:cNvSpPr/>
          <p:nvPr/>
        </p:nvSpPr>
        <p:spPr>
          <a:xfrm>
            <a:off x="406574" y="1557586"/>
            <a:ext cx="10959223"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试剂</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的相对分子质量为</a:t>
            </a:r>
            <a:r>
              <a:rPr lang="en-US" altLang="zh-CN" sz="2800" kern="100" dirty="0">
                <a:latin typeface="Times New Roman"/>
                <a:ea typeface="华文细黑"/>
                <a:cs typeface="Courier New"/>
              </a:rPr>
              <a:t>60</a:t>
            </a:r>
            <a:r>
              <a:rPr lang="zh-CN" altLang="zh-CN" sz="2800" kern="100" dirty="0">
                <a:latin typeface="Times New Roman"/>
                <a:ea typeface="华文细黑"/>
                <a:cs typeface="Times New Roman"/>
              </a:rPr>
              <a:t>，其结构简式是</a:t>
            </a:r>
            <a:r>
              <a:rPr lang="en-US" altLang="zh-CN" sz="2800" kern="100" dirty="0">
                <a:latin typeface="Times New Roman"/>
                <a:ea typeface="华文细黑"/>
                <a:cs typeface="Courier New"/>
              </a:rPr>
              <a:t>________________</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pic>
        <p:nvPicPr>
          <p:cNvPr id="35840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22784" y="3213770"/>
            <a:ext cx="2396558" cy="100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78582" y="2493690"/>
            <a:ext cx="9921241" cy="138499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试剂</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的相对分子质量为</a:t>
            </a:r>
            <a:r>
              <a:rPr lang="en-US" altLang="zh-CN" sz="2800" kern="100" dirty="0">
                <a:latin typeface="Times New Roman"/>
                <a:ea typeface="华文细黑"/>
                <a:cs typeface="Courier New"/>
              </a:rPr>
              <a:t>60</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的结构及已知第二个反应信息，可知试剂</a:t>
            </a:r>
            <a:r>
              <a:rPr lang="en-US" altLang="zh-CN" sz="2800" kern="100" dirty="0">
                <a:latin typeface="宋体"/>
                <a:ea typeface="华文细黑"/>
                <a:cs typeface="Times New Roman"/>
              </a:rPr>
              <a:t>Ⅱ</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pic>
        <p:nvPicPr>
          <p:cNvPr id="358403" name="Picture 3"/>
          <p:cNvPicPr>
            <a:picLocks noChangeAspect="1" noChangeArrowheads="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2073" t="-2197" r="-22073" b="2197"/>
          <a:stretch/>
        </p:blipFill>
        <p:spPr bwMode="auto">
          <a:xfrm>
            <a:off x="7914933" y="1175279"/>
            <a:ext cx="2671084" cy="9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717591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02"/>
                                        </p:tgtEl>
                                        <p:attrNameLst>
                                          <p:attrName>style.visibility</p:attrName>
                                        </p:attrNameLst>
                                      </p:cBhvr>
                                      <p:to>
                                        <p:strVal val="visible"/>
                                      </p:to>
                                    </p:set>
                                    <p:animEffect transition="in" filter="blinds(horizontal)">
                                      <p:cBhvr>
                                        <p:cTn id="7" dur="500"/>
                                        <p:tgtEl>
                                          <p:spTgt spid="35840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58403"/>
                                        </p:tgtEl>
                                        <p:attrNameLst>
                                          <p:attrName>style.visibility</p:attrName>
                                        </p:attrNameLst>
                                      </p:cBhvr>
                                      <p:to>
                                        <p:strVal val="visible"/>
                                      </p:to>
                                    </p:set>
                                    <p:animEffect transition="in" filter="blinds(horizontal)">
                                      <p:cBhvr>
                                        <p:cTn id="15" dur="500"/>
                                        <p:tgtEl>
                                          <p:spTgt spid="35840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58402"/>
                                        </p:tgtEl>
                                      </p:cBhvr>
                                    </p:animEffect>
                                    <p:set>
                                      <p:cBhvr>
                                        <p:cTn id="20" dur="1" fill="hold">
                                          <p:stCondLst>
                                            <p:cond delay="499"/>
                                          </p:stCondLst>
                                        </p:cTn>
                                        <p:tgtEl>
                                          <p:spTgt spid="358402"/>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358403"/>
                                        </p:tgtEl>
                                      </p:cBhvr>
                                    </p:animEffect>
                                    <p:set>
                                      <p:cBhvr>
                                        <p:cTn id="26" dur="1" fill="hold">
                                          <p:stCondLst>
                                            <p:cond delay="499"/>
                                          </p:stCondLst>
                                        </p:cTn>
                                        <p:tgtEl>
                                          <p:spTgt spid="35840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4" grpId="0"/>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82339" y="1115660"/>
            <a:ext cx="10324084" cy="3970318"/>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油脂的氢化</a:t>
            </a:r>
            <a:endParaRPr lang="zh-CN" altLang="zh-CN" sz="11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烃基上含有</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双键</a:t>
            </a:r>
            <a:r>
              <a:rPr lang="zh-CN" altLang="zh-CN" sz="2800" kern="100" dirty="0">
                <a:latin typeface="Times New Roman"/>
                <a:ea typeface="华文细黑"/>
                <a:cs typeface="Times New Roman"/>
              </a:rPr>
              <a:t>，能与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发生加成反应。</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蛋白质</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组成</a:t>
            </a:r>
            <a:endParaRPr lang="zh-CN" altLang="zh-CN" sz="11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蛋白质由</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至少五种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等元素组成，蛋白质分子是由氨基酸分子连接成的高分子化合物。</a:t>
            </a:r>
            <a:endParaRPr lang="zh-CN" altLang="zh-CN" sz="1100" kern="100" dirty="0">
              <a:effectLst/>
              <a:latin typeface="宋体"/>
              <a:cs typeface="Courier New"/>
            </a:endParaRPr>
          </a:p>
        </p:txBody>
      </p:sp>
      <p:pic>
        <p:nvPicPr>
          <p:cNvPr id="319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798" y="1771538"/>
            <a:ext cx="1309463" cy="93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461164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矩形 5"/>
          <p:cNvSpPr/>
          <p:nvPr/>
        </p:nvSpPr>
        <p:spPr>
          <a:xfrm>
            <a:off x="478582" y="1332102"/>
            <a:ext cx="10636914" cy="195367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的一种同分异构体</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溶液共热反应，生成乙醇和化合物</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在一定条件下发生聚合反应得到高吸水性树脂，该聚合物的结构简式是</a:t>
            </a:r>
            <a:r>
              <a:rPr lang="en-US" altLang="zh-CN" sz="2800" kern="100" dirty="0">
                <a:latin typeface="Times New Roman"/>
                <a:ea typeface="华文细黑"/>
                <a:cs typeface="Courier New"/>
              </a:rPr>
              <a:t>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5"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2247937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 name="矩形 2"/>
          <p:cNvSpPr/>
          <p:nvPr/>
        </p:nvSpPr>
        <p:spPr>
          <a:xfrm>
            <a:off x="464575" y="1197546"/>
            <a:ext cx="10959223"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由于</a:t>
            </a:r>
            <a:r>
              <a:rPr lang="zh-CN" altLang="zh-CN" sz="2800" kern="100" dirty="0">
                <a:latin typeface="Times New Roman"/>
                <a:ea typeface="华文细黑"/>
                <a:cs typeface="Times New Roman"/>
              </a:rPr>
              <a:t>化合物</a:t>
            </a:r>
            <a:r>
              <a:rPr lang="en-US" altLang="zh-CN" sz="2800" kern="100" dirty="0">
                <a:latin typeface="Times New Roman"/>
                <a:ea typeface="华文细黑"/>
              </a:rPr>
              <a:t>B</a:t>
            </a:r>
            <a:r>
              <a:rPr lang="zh-CN" altLang="zh-CN" sz="2800" kern="100" dirty="0">
                <a:latin typeface="Times New Roman"/>
                <a:ea typeface="华文细黑"/>
                <a:cs typeface="Times New Roman"/>
              </a:rPr>
              <a:t>的同分异构体</a:t>
            </a:r>
            <a:r>
              <a:rPr lang="en-US" altLang="zh-CN" sz="2800" kern="100" dirty="0">
                <a:latin typeface="Times New Roman"/>
                <a:ea typeface="华文细黑"/>
              </a:rPr>
              <a:t>G</a:t>
            </a:r>
            <a:r>
              <a:rPr lang="zh-CN" altLang="zh-CN" sz="2800" kern="100" dirty="0">
                <a:latin typeface="Times New Roman"/>
                <a:ea typeface="华文细黑"/>
                <a:cs typeface="Times New Roman"/>
              </a:rPr>
              <a:t>能与</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溶液共热水解生成乙醇，故</a:t>
            </a:r>
            <a:r>
              <a:rPr lang="en-US" altLang="zh-CN" sz="2800" kern="100" dirty="0">
                <a:latin typeface="Times New Roman"/>
                <a:ea typeface="华文细黑"/>
              </a:rPr>
              <a:t>G</a:t>
            </a:r>
            <a:r>
              <a:rPr lang="zh-CN" altLang="zh-CN" sz="2800" kern="100" dirty="0">
                <a:latin typeface="Times New Roman"/>
                <a:ea typeface="华文细黑"/>
                <a:cs typeface="Times New Roman"/>
              </a:rPr>
              <a:t>为</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spc="-80" dirty="0" smtClean="0">
                <a:latin typeface="Times New Roman"/>
                <a:ea typeface="华文细黑"/>
              </a:rPr>
              <a:t>==</a:t>
            </a:r>
            <a:r>
              <a:rPr lang="en-US" altLang="zh-CN" sz="2800" kern="100" dirty="0" smtClean="0">
                <a:latin typeface="Times New Roman"/>
                <a:ea typeface="华文细黑"/>
              </a:rPr>
              <a:t>CHCOOC</a:t>
            </a:r>
            <a:r>
              <a:rPr lang="en-US" altLang="zh-CN" sz="2800" kern="100" baseline="-25000" dirty="0" smtClean="0">
                <a:latin typeface="Times New Roman"/>
                <a:ea typeface="华文细黑"/>
              </a:rPr>
              <a:t>2</a:t>
            </a:r>
            <a:r>
              <a:rPr lang="en-US" altLang="zh-CN" sz="2800" kern="100" dirty="0" smtClean="0">
                <a:latin typeface="Times New Roman"/>
                <a:ea typeface="华文细黑"/>
              </a:rPr>
              <a:t>H</a:t>
            </a:r>
            <a:r>
              <a:rPr lang="en-US" altLang="zh-CN" sz="2800" kern="100" baseline="-25000" dirty="0" smtClean="0">
                <a:latin typeface="Times New Roman"/>
                <a:ea typeface="华文细黑"/>
              </a:rPr>
              <a:t>5</a:t>
            </a:r>
            <a:r>
              <a:rPr lang="zh-CN" altLang="zh-CN" sz="2800" kern="100" dirty="0">
                <a:latin typeface="Times New Roman"/>
                <a:ea typeface="华文细黑"/>
                <a:cs typeface="Times New Roman"/>
              </a:rPr>
              <a:t>，则</a:t>
            </a:r>
            <a:r>
              <a:rPr lang="en-US" altLang="zh-CN" sz="2800" kern="100" dirty="0">
                <a:latin typeface="Times New Roman"/>
                <a:ea typeface="华文细黑"/>
              </a:rPr>
              <a:t>H</a:t>
            </a:r>
            <a:r>
              <a:rPr lang="zh-CN" altLang="zh-CN" sz="2800" kern="100" dirty="0">
                <a:latin typeface="Times New Roman"/>
                <a:ea typeface="华文细黑"/>
                <a:cs typeface="Times New Roman"/>
              </a:rPr>
              <a:t>为</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spc="-80" dirty="0" smtClean="0">
                <a:latin typeface="Times New Roman"/>
                <a:ea typeface="华文细黑"/>
              </a:rPr>
              <a:t>==</a:t>
            </a:r>
            <a:r>
              <a:rPr lang="en-US" altLang="zh-CN" sz="2800" kern="100" dirty="0" err="1" smtClean="0">
                <a:latin typeface="Times New Roman"/>
                <a:ea typeface="华文细黑"/>
              </a:rPr>
              <a:t>CHCOONa</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zh-CN" altLang="zh-CN" sz="2800" kern="100" dirty="0">
                <a:latin typeface="Times New Roman"/>
                <a:ea typeface="华文细黑"/>
                <a:cs typeface="Times New Roman"/>
              </a:rPr>
              <a:t>发生聚合反应生成</a:t>
            </a:r>
            <a:endParaRPr lang="zh-CN" altLang="zh-CN" sz="1100" kern="100" dirty="0">
              <a:effectLst/>
              <a:latin typeface="宋体"/>
              <a:cs typeface="Courier New"/>
            </a:endParaRPr>
          </a:p>
        </p:txBody>
      </p:sp>
      <p:pic>
        <p:nvPicPr>
          <p:cNvPr id="3594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02718" y="2686698"/>
            <a:ext cx="2433898" cy="10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078982" y="2565698"/>
            <a:ext cx="543739" cy="656077"/>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580041" y="4490750"/>
            <a:ext cx="1266693"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endParaRPr lang="zh-CN" altLang="en-US" sz="2800" dirty="0"/>
          </a:p>
        </p:txBody>
      </p:sp>
      <p:pic>
        <p:nvPicPr>
          <p:cNvPr id="359427" name="Picture 3"/>
          <p:cNvPicPr>
            <a:picLocks noChangeAspect="1" noChangeArrowheads="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17171" t="-1434" r="-17171" b="1434"/>
          <a:stretch/>
        </p:blipFill>
        <p:spPr bwMode="auto">
          <a:xfrm>
            <a:off x="1846734" y="4472668"/>
            <a:ext cx="3750329" cy="1261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2304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59426"/>
                                        </p:tgtEl>
                                        <p:attrNameLst>
                                          <p:attrName>style.visibility</p:attrName>
                                        </p:attrNameLst>
                                      </p:cBhvr>
                                      <p:to>
                                        <p:strVal val="visible"/>
                                      </p:to>
                                    </p:set>
                                    <p:animEffect transition="in" filter="blinds(horizontal)">
                                      <p:cBhvr>
                                        <p:cTn id="7" dur="750"/>
                                        <p:tgtEl>
                                          <p:spTgt spid="3594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750"/>
                                        <p:tgtEl>
                                          <p:spTgt spid="3"/>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59427"/>
                                        </p:tgtEl>
                                        <p:attrNameLst>
                                          <p:attrName>style.visibility</p:attrName>
                                        </p:attrNameLst>
                                      </p:cBhvr>
                                      <p:to>
                                        <p:strVal val="visible"/>
                                      </p:to>
                                    </p:set>
                                    <p:animEffect transition="in" filter="blinds(horizontal)">
                                      <p:cBhvr>
                                        <p:cTn id="14" dur="750"/>
                                        <p:tgtEl>
                                          <p:spTgt spid="359427"/>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 name="矩形 4"/>
          <p:cNvSpPr/>
          <p:nvPr/>
        </p:nvSpPr>
        <p:spPr>
          <a:xfrm>
            <a:off x="334566" y="1197546"/>
            <a:ext cx="10531598"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3.(2013·</a:t>
            </a:r>
            <a:r>
              <a:rPr lang="zh-CN" altLang="zh-CN" sz="2800" kern="100" dirty="0">
                <a:latin typeface="Times New Roman"/>
                <a:ea typeface="华文细黑"/>
                <a:cs typeface="Times New Roman"/>
              </a:rPr>
              <a:t>山东理综，</a:t>
            </a:r>
            <a:r>
              <a:rPr lang="en-US" altLang="zh-CN" sz="2800" kern="100" dirty="0">
                <a:latin typeface="Times New Roman"/>
                <a:ea typeface="华文细黑"/>
                <a:cs typeface="Courier New"/>
              </a:rPr>
              <a:t>33</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聚酰胺</a:t>
            </a:r>
            <a:r>
              <a:rPr lang="en-US"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66</a:t>
            </a:r>
            <a:r>
              <a:rPr lang="zh-CN" altLang="zh-CN" sz="2800" kern="100" dirty="0">
                <a:latin typeface="Times New Roman"/>
                <a:ea typeface="华文细黑"/>
                <a:cs typeface="Times New Roman"/>
              </a:rPr>
              <a:t>常用于生产帐蓬、渔网、降落伞及弹力丝袜等织物，可利用下列路线合成：</a:t>
            </a:r>
            <a:endParaRPr lang="zh-CN" altLang="zh-CN" sz="1100" kern="100" dirty="0">
              <a:effectLst/>
              <a:latin typeface="宋体"/>
              <a:cs typeface="Courier New"/>
            </a:endParaRPr>
          </a:p>
        </p:txBody>
      </p:sp>
      <p:pic>
        <p:nvPicPr>
          <p:cNvPr id="360450" name="Picture 2" descr="去年76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71215" y="2943600"/>
            <a:ext cx="6463291" cy="322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200343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3324" y="1108695"/>
            <a:ext cx="11291298"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能与银氨溶液反应的</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的同分异构体的结构简式</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_______</a:t>
            </a:r>
            <a:r>
              <a:rPr lang="en-US" altLang="zh-CN" sz="2800" kern="100" dirty="0">
                <a:latin typeface="Times New Roman"/>
                <a:ea typeface="华文细黑"/>
                <a:cs typeface="Courier New"/>
              </a:rPr>
              <a:t>_______</a:t>
            </a:r>
            <a:r>
              <a:rPr lang="en-US" altLang="zh-CN" sz="2800" kern="100" dirty="0" smtClean="0">
                <a:latin typeface="Times New Roman"/>
                <a:ea typeface="华文细黑"/>
                <a:cs typeface="Courier New"/>
              </a:rPr>
              <a:t>__________________ </a:t>
            </a:r>
            <a:r>
              <a:rPr lang="zh-CN" altLang="zh-CN" sz="2800" kern="100" dirty="0" smtClean="0">
                <a:latin typeface="Times New Roman"/>
                <a:ea typeface="华文细黑"/>
                <a:cs typeface="Times New Roman"/>
              </a:rPr>
              <a:t>。</a:t>
            </a:r>
            <a:endParaRPr lang="zh-CN" altLang="zh-CN" sz="1100" kern="100" dirty="0">
              <a:effectLst/>
              <a:latin typeface="宋体"/>
              <a:cs typeface="Courier New"/>
            </a:endParaRPr>
          </a:p>
        </p:txBody>
      </p:sp>
      <p:sp>
        <p:nvSpPr>
          <p:cNvPr id="3" name="矩形 2"/>
          <p:cNvSpPr/>
          <p:nvPr/>
        </p:nvSpPr>
        <p:spPr>
          <a:xfrm>
            <a:off x="334566" y="2493622"/>
            <a:ext cx="10743283" cy="3970318"/>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结合题给反应信息及</a:t>
            </a:r>
            <a:r>
              <a:rPr lang="zh-CN" altLang="zh-CN" sz="2800" kern="100" dirty="0" smtClean="0">
                <a:latin typeface="Times New Roman"/>
                <a:ea typeface="华文细黑"/>
                <a:cs typeface="Times New Roman"/>
              </a:rPr>
              <a:t>聚酰胺</a:t>
            </a:r>
            <a:r>
              <a:rPr lang="en-US"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66</a:t>
            </a:r>
            <a:r>
              <a:rPr lang="zh-CN" altLang="zh-CN" sz="2800" kern="100" dirty="0">
                <a:latin typeface="Times New Roman"/>
                <a:ea typeface="华文细黑"/>
                <a:cs typeface="Times New Roman"/>
              </a:rPr>
              <a:t>的合成路线，推断各物质的分子结构及发生反应的类型，分析、解决相关问题。</a:t>
            </a:r>
            <a:r>
              <a:rPr lang="en-US" altLang="zh-CN" sz="2800" kern="100" dirty="0">
                <a:latin typeface="Times New Roman"/>
                <a:ea typeface="华文细黑"/>
                <a:cs typeface="Courier New"/>
              </a:rPr>
              <a:t>(1)B</a:t>
            </a:r>
            <a:r>
              <a:rPr lang="zh-CN" altLang="zh-CN" sz="2800" kern="100" dirty="0">
                <a:latin typeface="Times New Roman"/>
                <a:ea typeface="华文细黑"/>
                <a:cs typeface="Times New Roman"/>
              </a:rPr>
              <a:t>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8</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，能与银氨溶液发生反应的同分异构体中含有</a:t>
            </a:r>
            <a:r>
              <a:rPr lang="en-US" altLang="zh-CN" sz="2800" kern="100" dirty="0">
                <a:latin typeface="Times New Roman"/>
                <a:ea typeface="华文细黑"/>
                <a:cs typeface="Courier New"/>
              </a:rPr>
              <a:t>—CHO</a:t>
            </a:r>
            <a:r>
              <a:rPr lang="zh-CN" altLang="zh-CN" sz="2800" kern="100" dirty="0">
                <a:latin typeface="Times New Roman"/>
                <a:ea typeface="华文细黑"/>
                <a:cs typeface="Times New Roman"/>
              </a:rPr>
              <a:t>，则剩余部分基团为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7</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即丙基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，而</a:t>
            </a:r>
            <a:r>
              <a:rPr lang="en-US" altLang="zh-CN" sz="2800" kern="100" dirty="0">
                <a:latin typeface="Times New Roman"/>
                <a:ea typeface="华文细黑"/>
                <a:cs typeface="Courier New"/>
              </a:rPr>
              <a:t> —C</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7</a:t>
            </a:r>
            <a:r>
              <a:rPr lang="zh-CN" altLang="zh-CN" sz="2800" kern="100" dirty="0">
                <a:latin typeface="Times New Roman"/>
                <a:ea typeface="华文细黑"/>
                <a:cs typeface="Times New Roman"/>
              </a:rPr>
              <a:t>的结构有两种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—CH(CH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，因此符合条件的</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的同分异构体的结构简式为</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CHCHO</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4" name="矩形 3"/>
          <p:cNvSpPr/>
          <p:nvPr/>
        </p:nvSpPr>
        <p:spPr>
          <a:xfrm>
            <a:off x="334566" y="1629594"/>
            <a:ext cx="5394425"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CHO</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dirty="0">
                <a:solidFill>
                  <a:schemeClr val="accent6">
                    <a:lumMod val="75000"/>
                  </a:schemeClr>
                </a:solidFill>
                <a:latin typeface="Times New Roman"/>
                <a:ea typeface="华文细黑"/>
                <a:cs typeface="Courier New"/>
              </a:rPr>
              <a:t>)</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CHCHO</a:t>
            </a:r>
            <a:endParaRPr lang="zh-CN" altLang="zh-CN" sz="2800" kern="100" dirty="0">
              <a:solidFill>
                <a:schemeClr val="accent6">
                  <a:lumMod val="75000"/>
                </a:schemeClr>
              </a:solidFill>
              <a:effectLst/>
              <a:latin typeface="宋体"/>
              <a:cs typeface="Courier New"/>
            </a:endParaRPr>
          </a:p>
        </p:txBody>
      </p:sp>
      <p:sp>
        <p:nvSpPr>
          <p:cNvPr id="10"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8758482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3">
                                            <p:txEl>
                                              <p:pRg st="0" end="0"/>
                                            </p:txEl>
                                          </p:spTgt>
                                        </p:tgtEl>
                                      </p:cBhvr>
                                    </p:animEffect>
                                    <p:set>
                                      <p:cBhvr>
                                        <p:cTn id="22" dur="1" fill="hold">
                                          <p:stCondLst>
                                            <p:cond delay="499"/>
                                          </p:stCondLst>
                                        </p:cTn>
                                        <p:tgtEl>
                                          <p:spTgt spid="3">
                                            <p:txEl>
                                              <p:pRg st="0" end="0"/>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
                                            <p:txEl>
                                              <p:pRg st="1" end="1"/>
                                            </p:txEl>
                                          </p:spTgt>
                                        </p:tgtEl>
                                      </p:cBhvr>
                                    </p:animEffect>
                                    <p:set>
                                      <p:cBhvr>
                                        <p:cTn id="25" dur="1" fill="hold">
                                          <p:stCondLst>
                                            <p:cond delay="499"/>
                                          </p:stCondLst>
                                        </p:cTn>
                                        <p:tgtEl>
                                          <p:spTgt spid="3">
                                            <p:txEl>
                                              <p:pRg st="1" end="1"/>
                                            </p:txEl>
                                          </p:spTgt>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3" grpId="0" uiExpand="1" build="allAtOnce"/>
      <p:bldP spid="4" grpId="0"/>
      <p:bldP spid="4"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76343" y="1332102"/>
            <a:ext cx="11179503"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(2)D</a:t>
            </a:r>
            <a:r>
              <a:rPr lang="zh-CN" altLang="zh-CN" sz="2800" kern="100" dirty="0">
                <a:latin typeface="Times New Roman"/>
                <a:ea typeface="华文细黑"/>
                <a:cs typeface="Times New Roman"/>
              </a:rPr>
              <a:t>的结构简式为</a:t>
            </a:r>
            <a:r>
              <a:rPr lang="en-US" altLang="zh-CN" sz="2800" kern="100" dirty="0" smtClean="0">
                <a:latin typeface="Times New Roman"/>
                <a:ea typeface="华文细黑"/>
                <a:cs typeface="Courier New"/>
              </a:rPr>
              <a:t>______________</a:t>
            </a:r>
            <a:r>
              <a:rPr lang="en-US" altLang="zh-CN" sz="2800" kern="100" dirty="0">
                <a:latin typeface="Times New Roman"/>
                <a:ea typeface="华文细黑"/>
                <a:cs typeface="Courier New"/>
              </a:rPr>
              <a:t>____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smtClean="0">
              <a:latin typeface="宋体"/>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①</a:t>
            </a:r>
            <a:r>
              <a:rPr lang="zh-CN" altLang="zh-CN" sz="2800" kern="100" dirty="0">
                <a:latin typeface="Times New Roman"/>
                <a:ea typeface="华文细黑"/>
                <a:cs typeface="Times New Roman"/>
              </a:rPr>
              <a:t>的反应类型为</a:t>
            </a:r>
            <a:r>
              <a:rPr lang="en-US" altLang="zh-CN" sz="2800" kern="100" dirty="0">
                <a:latin typeface="Times New Roman"/>
                <a:ea typeface="华文细黑"/>
                <a:cs typeface="Courier New"/>
              </a:rPr>
              <a:t>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3" name="矩形 2"/>
          <p:cNvSpPr/>
          <p:nvPr/>
        </p:nvSpPr>
        <p:spPr>
          <a:xfrm>
            <a:off x="694606" y="3616821"/>
            <a:ext cx="10221865" cy="1973213"/>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分析</a:t>
            </a: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D</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转化过程中各物质所含官能团的变化可知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与</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发生取代反应，生成</a:t>
            </a:r>
            <a:r>
              <a:rPr lang="en-US" altLang="zh-CN" sz="2800" kern="100" dirty="0">
                <a:latin typeface="Times New Roman"/>
                <a:ea typeface="华文细黑"/>
                <a:cs typeface="Courier New"/>
              </a:rPr>
              <a:t>ClCH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Cl(D)</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再与</a:t>
            </a:r>
            <a:r>
              <a:rPr lang="en-US" altLang="zh-CN" sz="2800" kern="100" dirty="0" err="1">
                <a:latin typeface="Times New Roman"/>
                <a:ea typeface="华文细黑"/>
                <a:cs typeface="Courier New"/>
              </a:rPr>
              <a:t>NaCN</a:t>
            </a:r>
            <a:r>
              <a:rPr lang="zh-CN" altLang="zh-CN" sz="2800" kern="100" dirty="0">
                <a:latin typeface="Times New Roman"/>
                <a:ea typeface="华文细黑"/>
                <a:cs typeface="Times New Roman"/>
              </a:rPr>
              <a:t>发生取代反应生成</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为取代反应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5" name="矩形 4"/>
          <p:cNvSpPr/>
          <p:nvPr/>
        </p:nvSpPr>
        <p:spPr>
          <a:xfrm>
            <a:off x="3623132" y="1341562"/>
            <a:ext cx="3336170" cy="523220"/>
          </a:xfrm>
          <a:prstGeom prst="rect">
            <a:avLst/>
          </a:prstGeom>
        </p:spPr>
        <p:txBody>
          <a:bodyPr wrap="none">
            <a:spAutoFit/>
          </a:bodyPr>
          <a:lstStyle/>
          <a:p>
            <a:r>
              <a:rPr lang="en-US" altLang="zh-CN" sz="2800" kern="100" dirty="0" smtClean="0">
                <a:solidFill>
                  <a:schemeClr val="accent6">
                    <a:lumMod val="75000"/>
                  </a:schemeClr>
                </a:solidFill>
                <a:latin typeface="Times New Roman"/>
                <a:ea typeface="华文细黑"/>
              </a:rPr>
              <a:t>CH</a:t>
            </a:r>
            <a:r>
              <a:rPr lang="en-US" altLang="zh-CN" sz="2800" kern="100" baseline="-25000" dirty="0" smtClean="0">
                <a:solidFill>
                  <a:schemeClr val="accent6">
                    <a:lumMod val="75000"/>
                  </a:schemeClr>
                </a:solidFill>
                <a:latin typeface="Times New Roman"/>
                <a:ea typeface="华文细黑"/>
              </a:rPr>
              <a:t>2</a:t>
            </a:r>
            <a:r>
              <a:rPr lang="en-US" altLang="zh-CN" sz="2800" kern="100" dirty="0" smtClean="0">
                <a:solidFill>
                  <a:schemeClr val="accent6">
                    <a:lumMod val="75000"/>
                  </a:schemeClr>
                </a:solidFill>
                <a:latin typeface="Times New Roman"/>
                <a:ea typeface="华文细黑"/>
              </a:rPr>
              <a:t>ClCH</a:t>
            </a:r>
            <a:r>
              <a:rPr lang="en-US" altLang="zh-CN" sz="2800" kern="100" baseline="-25000" dirty="0" smtClean="0">
                <a:solidFill>
                  <a:schemeClr val="accent6">
                    <a:lumMod val="75000"/>
                  </a:schemeClr>
                </a:solidFill>
                <a:latin typeface="Times New Roman"/>
                <a:ea typeface="华文细黑"/>
              </a:rPr>
              <a:t>2</a:t>
            </a:r>
            <a:r>
              <a:rPr lang="en-US" altLang="zh-CN" sz="2800" kern="100" dirty="0" smtClean="0">
                <a:solidFill>
                  <a:schemeClr val="accent6">
                    <a:lumMod val="75000"/>
                  </a:schemeClr>
                </a:solidFill>
                <a:latin typeface="Times New Roman"/>
                <a:ea typeface="华文细黑"/>
              </a:rPr>
              <a:t>CH</a:t>
            </a:r>
            <a:r>
              <a:rPr lang="en-US" altLang="zh-CN" sz="2800" kern="100" baseline="-25000" dirty="0" smtClean="0">
                <a:solidFill>
                  <a:schemeClr val="accent6">
                    <a:lumMod val="75000"/>
                  </a:schemeClr>
                </a:solidFill>
                <a:latin typeface="Times New Roman"/>
                <a:ea typeface="华文细黑"/>
              </a:rPr>
              <a:t>2</a:t>
            </a:r>
            <a:r>
              <a:rPr lang="en-US" altLang="zh-CN" sz="2800" kern="100" dirty="0" smtClean="0">
                <a:solidFill>
                  <a:schemeClr val="accent6">
                    <a:lumMod val="75000"/>
                  </a:schemeClr>
                </a:solidFill>
                <a:latin typeface="Times New Roman"/>
                <a:ea typeface="华文细黑"/>
              </a:rPr>
              <a:t>CH</a:t>
            </a:r>
            <a:r>
              <a:rPr lang="en-US" altLang="zh-CN" sz="2800" kern="100" baseline="-25000" dirty="0" smtClean="0">
                <a:solidFill>
                  <a:schemeClr val="accent6">
                    <a:lumMod val="75000"/>
                  </a:schemeClr>
                </a:solidFill>
                <a:latin typeface="Times New Roman"/>
                <a:ea typeface="华文细黑"/>
              </a:rPr>
              <a:t>2</a:t>
            </a:r>
            <a:r>
              <a:rPr lang="en-US" altLang="zh-CN" sz="2800" kern="100" dirty="0" smtClean="0">
                <a:solidFill>
                  <a:schemeClr val="accent6">
                    <a:lumMod val="75000"/>
                  </a:schemeClr>
                </a:solidFill>
                <a:latin typeface="Times New Roman"/>
                <a:ea typeface="华文细黑"/>
              </a:rPr>
              <a:t>Cl</a:t>
            </a:r>
            <a:endParaRPr lang="zh-CN" altLang="en-US" sz="2800" dirty="0">
              <a:solidFill>
                <a:schemeClr val="accent6">
                  <a:lumMod val="75000"/>
                </a:schemeClr>
              </a:solidFill>
            </a:endParaRPr>
          </a:p>
        </p:txBody>
      </p:sp>
      <p:sp>
        <p:nvSpPr>
          <p:cNvPr id="10" name="矩形 9"/>
          <p:cNvSpPr/>
          <p:nvPr/>
        </p:nvSpPr>
        <p:spPr>
          <a:xfrm>
            <a:off x="3286894" y="2565698"/>
            <a:ext cx="1620957" cy="656077"/>
          </a:xfrm>
          <a:prstGeom prst="rect">
            <a:avLst/>
          </a:prstGeom>
        </p:spPr>
        <p:txBody>
          <a:bodyPr wrap="none">
            <a:spAutoFit/>
          </a:bodyPr>
          <a:lstStyle/>
          <a:p>
            <a:pPr algn="just">
              <a:lnSpc>
                <a:spcPct val="150000"/>
              </a:lnSpc>
              <a:spcAft>
                <a:spcPts val="0"/>
              </a:spcAft>
            </a:pPr>
            <a:r>
              <a:rPr lang="zh-CN" altLang="zh-CN" sz="2800" kern="100" dirty="0">
                <a:solidFill>
                  <a:schemeClr val="accent6">
                    <a:lumMod val="75000"/>
                  </a:schemeClr>
                </a:solidFill>
                <a:latin typeface="Times New Roman"/>
                <a:ea typeface="华文细黑"/>
                <a:cs typeface="Times New Roman"/>
              </a:rPr>
              <a:t>取代反应</a:t>
            </a:r>
            <a:endParaRPr lang="zh-CN" altLang="zh-CN" sz="2800" kern="100" dirty="0">
              <a:solidFill>
                <a:schemeClr val="accent6">
                  <a:lumMod val="75000"/>
                </a:schemeClr>
              </a:solidFill>
              <a:effectLst/>
              <a:latin typeface="宋体"/>
              <a:cs typeface="Courier New"/>
            </a:endParaRPr>
          </a:p>
        </p:txBody>
      </p:sp>
      <p:sp>
        <p:nvSpPr>
          <p:cNvPr id="11"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9740756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3">
                                            <p:txEl>
                                              <p:pRg st="0" end="0"/>
                                            </p:txEl>
                                          </p:spTgt>
                                        </p:tgtEl>
                                      </p:cBhvr>
                                    </p:animEffect>
                                    <p:set>
                                      <p:cBhvr>
                                        <p:cTn id="32" dur="1" fill="hold">
                                          <p:stCondLst>
                                            <p:cond delay="499"/>
                                          </p:stCondLst>
                                        </p:cTn>
                                        <p:tgtEl>
                                          <p:spTgt spid="3">
                                            <p:txEl>
                                              <p:pRg st="0" end="0"/>
                                            </p:txEl>
                                          </p:spTgt>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3">
                                            <p:txEl>
                                              <p:pRg st="1" end="1"/>
                                            </p:txEl>
                                          </p:spTgt>
                                        </p:tgtEl>
                                      </p:cBhvr>
                                    </p:animEffect>
                                    <p:set>
                                      <p:cBhvr>
                                        <p:cTn id="35" dur="1" fill="hold">
                                          <p:stCondLst>
                                            <p:cond delay="499"/>
                                          </p:stCondLst>
                                        </p:cTn>
                                        <p:tgtEl>
                                          <p:spTgt spid="3">
                                            <p:txEl>
                                              <p:pRg st="1" end="1"/>
                                            </p:txEl>
                                          </p:spTgt>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3">
                                            <p:txEl>
                                              <p:pRg st="2" end="2"/>
                                            </p:txEl>
                                          </p:spTgt>
                                        </p:tgtEl>
                                      </p:cBhvr>
                                    </p:animEffect>
                                    <p:set>
                                      <p:cBhvr>
                                        <p:cTn id="38" dur="1" fill="hold">
                                          <p:stCondLst>
                                            <p:cond delay="499"/>
                                          </p:stCondLst>
                                        </p:cTn>
                                        <p:tgtEl>
                                          <p:spTgt spid="3">
                                            <p:txEl>
                                              <p:pRg st="2" end="2"/>
                                            </p:txEl>
                                          </p:spTgt>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3" grpId="0" uiExpand="1" build="allAtOnce"/>
      <p:bldP spid="5" grpId="0"/>
      <p:bldP spid="5" grpId="1"/>
      <p:bldP spid="10" grpId="0"/>
      <p:bldP spid="10" grpId="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66453" y="1747376"/>
            <a:ext cx="9921241"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为</a:t>
            </a:r>
            <a:r>
              <a:rPr lang="zh-CN" altLang="zh-CN" sz="2800" kern="100" dirty="0" smtClean="0">
                <a:latin typeface="Times New Roman"/>
                <a:ea typeface="华文细黑"/>
                <a:cs typeface="Times New Roman"/>
              </a:rPr>
              <a:t>检</a:t>
            </a: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中的官能团，所用试剂包括</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水溶液</a:t>
            </a:r>
            <a:r>
              <a:rPr lang="zh-CN" altLang="zh-CN" sz="2800" kern="100" dirty="0" smtClean="0">
                <a:latin typeface="Times New Roman"/>
                <a:ea typeface="华文细黑"/>
                <a:cs typeface="Times New Roman"/>
              </a:rPr>
              <a:t>及</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__________________</a:t>
            </a:r>
            <a:r>
              <a:rPr lang="en-US" altLang="zh-CN" sz="2800" kern="100" dirty="0">
                <a:latin typeface="Times New Roman"/>
                <a:ea typeface="华文细黑"/>
                <a:cs typeface="Courier New"/>
              </a:rPr>
              <a:t>__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3" name="矩形 2"/>
          <p:cNvSpPr/>
          <p:nvPr/>
        </p:nvSpPr>
        <p:spPr>
          <a:xfrm>
            <a:off x="583060" y="3357786"/>
            <a:ext cx="10120658"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ClCH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，分子中含有的官能团为</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，可先在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溶液中发生水解反应，再加稀硝酸酸化，最后加入</a:t>
            </a:r>
            <a:r>
              <a:rPr lang="en-US" altLang="zh-CN" sz="2800" kern="100" dirty="0">
                <a:latin typeface="Times New Roman"/>
                <a:ea typeface="华文细黑"/>
                <a:cs typeface="Courier New"/>
              </a:rPr>
              <a:t>AgNO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溶液，根据生成的白色沉淀确定</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中含有氯原子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5" name="矩形 4"/>
          <p:cNvSpPr/>
          <p:nvPr/>
        </p:nvSpPr>
        <p:spPr>
          <a:xfrm>
            <a:off x="766614" y="2277666"/>
            <a:ext cx="3239990"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HNO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AgNO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溶液</a:t>
            </a:r>
            <a:endParaRPr lang="zh-CN" altLang="zh-CN" sz="2800" kern="100" dirty="0">
              <a:solidFill>
                <a:schemeClr val="accent6">
                  <a:lumMod val="75000"/>
                </a:schemeClr>
              </a:solidFill>
              <a:effectLst/>
              <a:latin typeface="宋体"/>
              <a:cs typeface="Courier New"/>
            </a:endParaRPr>
          </a:p>
        </p:txBody>
      </p:sp>
      <p:sp>
        <p:nvSpPr>
          <p:cNvPr id="9"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5403775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3" grpId="0"/>
      <p:bldP spid="3" grpId="1"/>
      <p:bldP spid="5" grpId="0"/>
      <p:bldP spid="5" grpId="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92567" y="770418"/>
            <a:ext cx="10959223"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生成</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的反应方程式为</a:t>
            </a:r>
            <a:r>
              <a:rPr lang="en-US" altLang="zh-CN" sz="2800" kern="100" dirty="0">
                <a:latin typeface="Times New Roman"/>
                <a:ea typeface="华文细黑"/>
                <a:cs typeface="Courier New"/>
              </a:rPr>
              <a:t>__________________________</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11" name="矩形 10"/>
          <p:cNvSpPr/>
          <p:nvPr/>
        </p:nvSpPr>
        <p:spPr>
          <a:xfrm>
            <a:off x="406574" y="1629928"/>
            <a:ext cx="10531598" cy="267765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a:t>
            </a:r>
            <a:r>
              <a:rPr lang="zh-CN" altLang="zh-CN" sz="2800" kern="100" dirty="0">
                <a:latin typeface="Times New Roman"/>
                <a:ea typeface="华文细黑"/>
                <a:cs typeface="Times New Roman"/>
              </a:rPr>
              <a:t>题给信息可知，</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条件下发生水解反应，生成</a:t>
            </a:r>
            <a:r>
              <a:rPr lang="en-US" altLang="zh-CN" sz="2800" kern="100" dirty="0">
                <a:latin typeface="Times New Roman"/>
                <a:ea typeface="华文细黑"/>
                <a:cs typeface="Courier New"/>
              </a:rPr>
              <a:t>HOOCCH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COOH(F)</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Ni</a:t>
            </a:r>
            <a:r>
              <a:rPr lang="zh-CN" altLang="zh-CN" sz="2800" kern="100" dirty="0">
                <a:latin typeface="Times New Roman"/>
                <a:ea typeface="华文细黑"/>
                <a:cs typeface="Times New Roman"/>
              </a:rPr>
              <a:t>催化作用下，与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发生加成反应，</a:t>
            </a:r>
            <a:r>
              <a:rPr lang="zh-CN" altLang="zh-CN" sz="2800" kern="100" dirty="0" smtClean="0">
                <a:latin typeface="Times New Roman"/>
                <a:ea typeface="华文细黑"/>
                <a:cs typeface="Times New Roman"/>
              </a:rPr>
              <a:t>生成</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NCH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NH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(G</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发生缩聚反应生成</a:t>
            </a:r>
            <a:r>
              <a:rPr lang="en-US" altLang="zh-CN" sz="2800" kern="100" dirty="0">
                <a:latin typeface="Times New Roman"/>
                <a:ea typeface="华文细黑"/>
                <a:cs typeface="Courier New"/>
              </a:rPr>
              <a:t>H(</a:t>
            </a:r>
            <a:r>
              <a:rPr lang="zh-CN" altLang="zh-CN" sz="2800" kern="100" dirty="0" smtClean="0">
                <a:latin typeface="Times New Roman"/>
                <a:ea typeface="华文细黑"/>
                <a:cs typeface="Times New Roman"/>
              </a:rPr>
              <a:t>聚酰胺</a:t>
            </a:r>
            <a:r>
              <a:rPr lang="en-US"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66)</a:t>
            </a:r>
            <a:r>
              <a:rPr lang="zh-CN" altLang="zh-CN" sz="2800" kern="100" dirty="0" smtClean="0">
                <a:latin typeface="Times New Roman"/>
                <a:ea typeface="华文细黑"/>
                <a:cs typeface="Times New Roman"/>
              </a:rPr>
              <a:t>。</a:t>
            </a:r>
            <a:endParaRPr lang="en-US" altLang="zh-CN" sz="1100" kern="100" dirty="0" smtClean="0">
              <a:latin typeface="宋体"/>
              <a:cs typeface="Courier New"/>
            </a:endParaRPr>
          </a:p>
        </p:txBody>
      </p:sp>
      <p:pic>
        <p:nvPicPr>
          <p:cNvPr id="361474" name="Picture 2"/>
          <p:cNvPicPr>
            <a:picLocks noChangeAspect="1" noChangeArrowheads="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l="6561" r="-6561"/>
          <a:stretch/>
        </p:blipFill>
        <p:spPr bwMode="auto">
          <a:xfrm>
            <a:off x="1918742" y="4409171"/>
            <a:ext cx="8672065" cy="54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50590" y="4360428"/>
            <a:ext cx="1266693"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endParaRPr lang="zh-CN" altLang="en-US" sz="2800" dirty="0"/>
          </a:p>
        </p:txBody>
      </p:sp>
      <p:pic>
        <p:nvPicPr>
          <p:cNvPr id="18" name="Picture 2"/>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2285" y="5019487"/>
            <a:ext cx="8317217" cy="1362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475" name="Picture 3"/>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87788" y="6203645"/>
            <a:ext cx="1324927" cy="47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1">
            <a:hlinkClick r:id="rId5"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6"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7"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rId8"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17" name="圆角矩形 16"/>
          <p:cNvSpPr/>
          <p:nvPr/>
        </p:nvSpPr>
        <p:spPr>
          <a:xfrm>
            <a:off x="9767614"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0211851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1474"/>
                                        </p:tgtEl>
                                        <p:attrNameLst>
                                          <p:attrName>style.visibility</p:attrName>
                                        </p:attrNameLst>
                                      </p:cBhvr>
                                      <p:to>
                                        <p:strVal val="visible"/>
                                      </p:to>
                                    </p:set>
                                    <p:animEffect transition="in" filter="blinds(horizontal)">
                                      <p:cBhvr>
                                        <p:cTn id="12" dur="500"/>
                                        <p:tgtEl>
                                          <p:spTgt spid="36147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par>
                                <p:cTn id="19" presetID="3" presetClass="entr" presetSubtype="10" fill="hold" nodeType="withEffect">
                                  <p:stCondLst>
                                    <p:cond delay="0"/>
                                  </p:stCondLst>
                                  <p:childTnLst>
                                    <p:set>
                                      <p:cBhvr>
                                        <p:cTn id="20" dur="1" fill="hold">
                                          <p:stCondLst>
                                            <p:cond delay="0"/>
                                          </p:stCondLst>
                                        </p:cTn>
                                        <p:tgtEl>
                                          <p:spTgt spid="361475"/>
                                        </p:tgtEl>
                                        <p:attrNameLst>
                                          <p:attrName>style.visibility</p:attrName>
                                        </p:attrNameLst>
                                      </p:cBhvr>
                                      <p:to>
                                        <p:strVal val="visible"/>
                                      </p:to>
                                    </p:set>
                                    <p:animEffect transition="in" filter="blinds(horizontal)">
                                      <p:cBhvr>
                                        <p:cTn id="21" dur="500"/>
                                        <p:tgtEl>
                                          <p:spTgt spid="36147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61474"/>
                                        </p:tgtEl>
                                      </p:cBhvr>
                                    </p:animEffect>
                                    <p:set>
                                      <p:cBhvr>
                                        <p:cTn id="29" dur="1" fill="hold">
                                          <p:stCondLst>
                                            <p:cond delay="499"/>
                                          </p:stCondLst>
                                        </p:cTn>
                                        <p:tgtEl>
                                          <p:spTgt spid="36147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8"/>
                                        </p:tgtEl>
                                      </p:cBhvr>
                                    </p:animEffect>
                                    <p:set>
                                      <p:cBhvr>
                                        <p:cTn id="35" dur="1" fill="hold">
                                          <p:stCondLst>
                                            <p:cond delay="499"/>
                                          </p:stCondLst>
                                        </p:cTn>
                                        <p:tgtEl>
                                          <p:spTgt spid="18"/>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361475"/>
                                        </p:tgtEl>
                                      </p:cBhvr>
                                    </p:animEffect>
                                    <p:set>
                                      <p:cBhvr>
                                        <p:cTn id="38" dur="1" fill="hold">
                                          <p:stCondLst>
                                            <p:cond delay="499"/>
                                          </p:stCondLst>
                                        </p:cTn>
                                        <p:tgtEl>
                                          <p:spTgt spid="361475"/>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1" grpId="0"/>
      <p:bldP spid="11" grpId="1"/>
      <p:bldP spid="4" grpId="0"/>
      <p:bldP spid="4"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7311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 name="文本框 1"/>
          <p:cNvSpPr txBox="1"/>
          <p:nvPr/>
        </p:nvSpPr>
        <p:spPr>
          <a:xfrm>
            <a:off x="3907484" y="2610411"/>
            <a:ext cx="428835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练出高分</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515051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0" name="矩形 19"/>
          <p:cNvSpPr/>
          <p:nvPr/>
        </p:nvSpPr>
        <p:spPr>
          <a:xfrm>
            <a:off x="269013" y="1115660"/>
            <a:ext cx="11010769"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下列关于有机化合物的说法正确的是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溶液分别加入蛋白质溶液中，都出现沉淀，</a:t>
            </a:r>
            <a:r>
              <a:rPr lang="zh-CN" altLang="zh-CN" sz="2800" kern="100" dirty="0" smtClean="0">
                <a:latin typeface="Times New Roman"/>
                <a:ea typeface="华文细黑"/>
                <a:cs typeface="Times New Roman"/>
              </a:rPr>
              <a:t>表</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明</a:t>
            </a:r>
            <a:r>
              <a:rPr lang="zh-CN" altLang="zh-CN" sz="2800" kern="100" dirty="0">
                <a:latin typeface="Times New Roman"/>
                <a:ea typeface="华文细黑"/>
                <a:cs typeface="Times New Roman"/>
              </a:rPr>
              <a:t>二者均可使蛋白质变性</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糖类、油脂和蛋白质均可发生水解反应</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若两种二肽互为同分异构体，则二者的水解产物不一致</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甲醛、氯乙烯和乙二醇均可作为合成聚合物的单体</a:t>
            </a:r>
            <a:endParaRPr lang="zh-CN" altLang="zh-CN" sz="1100" kern="100" dirty="0">
              <a:effectLst/>
              <a:latin typeface="宋体"/>
              <a:cs typeface="Courier New"/>
            </a:endParaRPr>
          </a:p>
        </p:txBody>
      </p:sp>
      <p:sp>
        <p:nvSpPr>
          <p:cNvPr id="23" name="Rectangle 21">
            <a:hlinkClick r:id="rId14"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5"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0" name="矩形 19"/>
          <p:cNvSpPr/>
          <p:nvPr/>
        </p:nvSpPr>
        <p:spPr>
          <a:xfrm>
            <a:off x="691115" y="1125538"/>
            <a:ext cx="10372643" cy="3970318"/>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不是重金属盐，只能使蛋白质变性；</a:t>
            </a:r>
            <a:endParaRPr lang="en-US" altLang="zh-CN" sz="2800" kern="100" dirty="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项中单糖不能发生水解反应；</a:t>
            </a:r>
            <a:endParaRPr lang="en-US" altLang="zh-CN" sz="2800" kern="100" dirty="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项，水解产物可以是同一种物质；</a:t>
            </a:r>
            <a:endParaRPr lang="en-US" altLang="zh-CN" sz="2800" kern="100" dirty="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项中，甲醛与苯酚可形成酚醛树脂，氯乙烯加聚生成聚氯乙烯，乙二醇与二元羧酸缩聚可形成高分子化合物。</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D</a:t>
            </a:r>
            <a:endParaRPr lang="zh-CN" altLang="zh-CN" sz="1100" b="1" kern="100" dirty="0">
              <a:solidFill>
                <a:schemeClr val="accent6">
                  <a:lumMod val="75000"/>
                </a:schemeClr>
              </a:solidFill>
              <a:latin typeface="宋体"/>
              <a:cs typeface="Courier New"/>
            </a:endParaRPr>
          </a:p>
        </p:txBody>
      </p:sp>
      <p:sp>
        <p:nvSpPr>
          <p:cNvPr id="16" name="Rectangle 21">
            <a:hlinkClick r:id="rId14"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55282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750"/>
                                        <p:tgtEl>
                                          <p:spTgt spid="20">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Effect transition="in" filter="blinds(horizontal)">
                                      <p:cBhvr>
                                        <p:cTn id="11" dur="750"/>
                                        <p:tgtEl>
                                          <p:spTgt spid="20">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Effect transition="in" filter="blinds(horizontal)">
                                      <p:cBhvr>
                                        <p:cTn id="15" dur="750"/>
                                        <p:tgtEl>
                                          <p:spTgt spid="20">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animEffect transition="in" filter="blinds(horizontal)">
                                      <p:cBhvr>
                                        <p:cTn id="19" dur="750"/>
                                        <p:tgtEl>
                                          <p:spTgt spid="20">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animEffect transition="in" filter="blinds(horizontal)">
                                      <p:cBhvr>
                                        <p:cTn id="23" dur="75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23643" y="693490"/>
            <a:ext cx="11404211"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性质</a:t>
            </a:r>
            <a:endParaRPr lang="zh-CN" altLang="zh-CN" sz="1100" kern="100" dirty="0">
              <a:effectLst/>
              <a:latin typeface="宋体"/>
              <a:cs typeface="Courier New"/>
            </a:endParaRPr>
          </a:p>
        </p:txBody>
      </p:sp>
      <p:pic>
        <p:nvPicPr>
          <p:cNvPr id="228368"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814" y="1765895"/>
            <a:ext cx="6871662" cy="4112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414412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9" name="矩形 18"/>
          <p:cNvSpPr/>
          <p:nvPr/>
        </p:nvSpPr>
        <p:spPr>
          <a:xfrm>
            <a:off x="464032" y="1125538"/>
            <a:ext cx="10850716"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油脂的以下性质和用途与其含有的不饱和碳碳双键有关的是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适量摄入油脂，有助于人体吸收多种脂溶性维生素和胡萝卜素</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利用油脂在碱性条件下的水解，可以生产甘油和肥皂</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植物油通过氢化可以制造植物奶油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人造奶油</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脂肪是有机体组织里储存能量的重要物质</a:t>
            </a:r>
            <a:endParaRPr lang="zh-CN" altLang="zh-CN" sz="1100" kern="100" dirty="0">
              <a:effectLst/>
              <a:latin typeface="宋体"/>
              <a:cs typeface="Courier New"/>
            </a:endParaRPr>
          </a:p>
        </p:txBody>
      </p:sp>
      <p:pic>
        <p:nvPicPr>
          <p:cNvPr id="363522"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910746" y="5937240"/>
            <a:ext cx="1016108" cy="65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78582" y="4494813"/>
            <a:ext cx="10427325" cy="2031325"/>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　</a:t>
            </a: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项利用的是维生素易溶于油脂的性质；</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项利用的是油脂中酯基的水解；</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项是</a:t>
            </a:r>
            <a:r>
              <a:rPr lang="en-US" altLang="zh-CN" sz="2800" kern="100" dirty="0">
                <a:latin typeface="宋体"/>
                <a:ea typeface="华文细黑"/>
                <a:cs typeface="Times New Roman"/>
              </a:rPr>
              <a:t>“</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的催化加氢。</a:t>
            </a:r>
            <a:endParaRPr lang="zh-CN" altLang="zh-CN" sz="2800" kern="100" dirty="0">
              <a:effectLst/>
              <a:latin typeface="宋体"/>
              <a:cs typeface="Courier New"/>
            </a:endParaRPr>
          </a:p>
        </p:txBody>
      </p:sp>
      <p:sp>
        <p:nvSpPr>
          <p:cNvPr id="7" name="矩形 6"/>
          <p:cNvSpPr/>
          <p:nvPr/>
        </p:nvSpPr>
        <p:spPr>
          <a:xfrm>
            <a:off x="10343678" y="1125538"/>
            <a:ext cx="444352" cy="656846"/>
          </a:xfrm>
          <a:prstGeom prst="rect">
            <a:avLst/>
          </a:prstGeom>
        </p:spPr>
        <p:txBody>
          <a:bodyPr wrap="none">
            <a:spAutoFit/>
          </a:bodyPr>
          <a:lstStyle/>
          <a:p>
            <a:pPr algn="just">
              <a:lnSpc>
                <a:spcPct val="150000"/>
              </a:lnSpc>
              <a:spcAft>
                <a:spcPts val="0"/>
              </a:spcAft>
            </a:pPr>
            <a:r>
              <a:rPr lang="en-US" altLang="zh-CN" sz="2800" b="1" kern="100" dirty="0">
                <a:solidFill>
                  <a:schemeClr val="accent6">
                    <a:lumMod val="75000"/>
                  </a:schemeClr>
                </a:solidFill>
                <a:latin typeface="Times New Roman"/>
                <a:ea typeface="华文细黑"/>
                <a:cs typeface="Courier New"/>
              </a:rPr>
              <a:t>C</a:t>
            </a:r>
            <a:endParaRPr lang="zh-CN" altLang="zh-CN" sz="2800" b="1" kern="100" dirty="0">
              <a:solidFill>
                <a:schemeClr val="accent6">
                  <a:lumMod val="75000"/>
                </a:schemeClr>
              </a:solidFill>
              <a:effectLst/>
              <a:latin typeface="宋体"/>
              <a:cs typeface="Courier New"/>
            </a:endParaRPr>
          </a:p>
        </p:txBody>
      </p:sp>
      <p:sp>
        <p:nvSpPr>
          <p:cNvPr id="20" name="Rectangle 21">
            <a:hlinkClick r:id="rId15"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63522"/>
                                        </p:tgtEl>
                                        <p:attrNameLst>
                                          <p:attrName>style.visibility</p:attrName>
                                        </p:attrNameLst>
                                      </p:cBhvr>
                                      <p:to>
                                        <p:strVal val="visible"/>
                                      </p:to>
                                    </p:set>
                                    <p:animEffect transition="in" filter="blinds(horizontal)">
                                      <p:cBhvr>
                                        <p:cTn id="20" dur="500"/>
                                        <p:tgtEl>
                                          <p:spTgt spid="36352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500"/>
                                        <p:tgtEl>
                                          <p:spTgt spid="4">
                                            <p:txEl>
                                              <p:pRg st="0" end="0"/>
                                            </p:txEl>
                                          </p:spTgt>
                                        </p:tgtEl>
                                      </p:cBhvr>
                                    </p:animEffect>
                                    <p:set>
                                      <p:cBhvr>
                                        <p:cTn id="30" dur="1" fill="hold">
                                          <p:stCondLst>
                                            <p:cond delay="499"/>
                                          </p:stCondLst>
                                        </p:cTn>
                                        <p:tgtEl>
                                          <p:spTgt spid="4">
                                            <p:txEl>
                                              <p:pRg st="0" end="0"/>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4">
                                            <p:txEl>
                                              <p:pRg st="1" end="1"/>
                                            </p:txEl>
                                          </p:spTgt>
                                        </p:tgtEl>
                                      </p:cBhvr>
                                    </p:animEffect>
                                    <p:set>
                                      <p:cBhvr>
                                        <p:cTn id="33" dur="1" fill="hold">
                                          <p:stCondLst>
                                            <p:cond delay="499"/>
                                          </p:stCondLst>
                                        </p:cTn>
                                        <p:tgtEl>
                                          <p:spTgt spid="4">
                                            <p:txEl>
                                              <p:pRg st="1" end="1"/>
                                            </p:txEl>
                                          </p:spTgt>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4">
                                            <p:txEl>
                                              <p:pRg st="2" end="2"/>
                                            </p:txEl>
                                          </p:spTgt>
                                        </p:tgtEl>
                                      </p:cBhvr>
                                    </p:animEffect>
                                    <p:set>
                                      <p:cBhvr>
                                        <p:cTn id="36" dur="1" fill="hold">
                                          <p:stCondLst>
                                            <p:cond delay="499"/>
                                          </p:stCondLst>
                                        </p:cTn>
                                        <p:tgtEl>
                                          <p:spTgt spid="4">
                                            <p:txEl>
                                              <p:pRg st="2" end="2"/>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363522"/>
                                        </p:tgtEl>
                                      </p:cBhvr>
                                    </p:animEffect>
                                    <p:set>
                                      <p:cBhvr>
                                        <p:cTn id="39" dur="1" fill="hold">
                                          <p:stCondLst>
                                            <p:cond delay="499"/>
                                          </p:stCondLst>
                                        </p:cTn>
                                        <p:tgtEl>
                                          <p:spTgt spid="363522"/>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4" grpId="0" uiExpand="1" build="allAtOnce"/>
      <p:bldP spid="7" grpId="0"/>
      <p:bldP spid="7" grpId="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9100" y="1053530"/>
            <a:ext cx="10964698"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麦芽糖及其水解产物均能发生银镜反应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用溴水即可鉴别苯酚溶液、</a:t>
            </a:r>
            <a:r>
              <a:rPr lang="en-US" altLang="zh-CN" sz="2800" kern="100" dirty="0" smtClean="0">
                <a:latin typeface="Times New Roman"/>
                <a:ea typeface="华文细黑"/>
                <a:cs typeface="Courier New"/>
              </a:rPr>
              <a:t>2,4-­</a:t>
            </a:r>
            <a:r>
              <a:rPr lang="zh-CN" altLang="zh-CN" sz="2800" kern="100" dirty="0">
                <a:latin typeface="Times New Roman"/>
                <a:ea typeface="华文细黑"/>
                <a:cs typeface="Times New Roman"/>
              </a:rPr>
              <a:t>己二烯和甲苯</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在酸性条件下，</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CO</a:t>
            </a:r>
            <a:r>
              <a:rPr lang="en-US" altLang="zh-CN" sz="2800" kern="100" baseline="30000" dirty="0" smtClean="0">
                <a:latin typeface="Times New Roman"/>
                <a:ea typeface="华文细黑"/>
                <a:cs typeface="Courier New"/>
              </a:rPr>
              <a:t>18</a:t>
            </a:r>
            <a:r>
              <a:rPr lang="en-US" altLang="zh-CN" sz="2800" kern="100" dirty="0" smtClean="0">
                <a:latin typeface="Times New Roman"/>
                <a:ea typeface="华文细黑"/>
                <a:cs typeface="Courier New"/>
              </a:rPr>
              <a:t>OC</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5</a:t>
            </a:r>
            <a:r>
              <a:rPr lang="zh-CN" altLang="zh-CN" sz="2800" kern="100" dirty="0" smtClean="0">
                <a:latin typeface="Times New Roman"/>
                <a:ea typeface="华文细黑"/>
                <a:cs typeface="Times New Roman"/>
              </a:rPr>
              <a:t>的水解产物是</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CO</a:t>
            </a:r>
            <a:r>
              <a:rPr lang="en-US" altLang="zh-CN" sz="2800" kern="100" baseline="30000" dirty="0" smtClean="0">
                <a:latin typeface="Times New Roman"/>
                <a:ea typeface="华文细黑"/>
                <a:cs typeface="Courier New"/>
              </a:rPr>
              <a:t>18</a:t>
            </a:r>
            <a:r>
              <a:rPr lang="en-US" altLang="zh-CN" sz="2800" kern="100" dirty="0" smtClean="0">
                <a:latin typeface="Times New Roman"/>
                <a:ea typeface="华文细黑"/>
                <a:cs typeface="Courier New"/>
              </a:rPr>
              <a:t>OH</a:t>
            </a:r>
            <a:r>
              <a:rPr lang="zh-CN" altLang="zh-CN" sz="2800" kern="100" dirty="0" smtClean="0">
                <a:latin typeface="Times New Roman"/>
                <a:ea typeface="华文细黑"/>
                <a:cs typeface="Times New Roman"/>
              </a:rPr>
              <a:t>和</a:t>
            </a:r>
            <a:r>
              <a:rPr lang="en-US" altLang="zh-CN" sz="2800" kern="100" dirty="0" smtClean="0">
                <a:latin typeface="Times New Roman"/>
                <a:ea typeface="华文细黑"/>
                <a:cs typeface="Courier New"/>
              </a:rPr>
              <a:t>C</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5</a:t>
            </a:r>
            <a:r>
              <a:rPr lang="en-US" altLang="zh-CN" sz="2800" kern="100" dirty="0" smtClean="0">
                <a:latin typeface="Times New Roman"/>
                <a:ea typeface="华文细黑"/>
                <a:cs typeface="Courier New"/>
              </a:rPr>
              <a:t>OH</a:t>
            </a:r>
          </a:p>
          <a:p>
            <a:pPr algn="just">
              <a:lnSpc>
                <a:spcPct val="150000"/>
              </a:lnSpc>
              <a:spcAft>
                <a:spcPts val="0"/>
              </a:spcAft>
            </a:pPr>
            <a:r>
              <a:rPr lang="en-US" altLang="zh-CN" sz="2800" kern="100" dirty="0" smtClean="0">
                <a:latin typeface="Times New Roman"/>
                <a:ea typeface="华文细黑"/>
                <a:cs typeface="Courier New"/>
              </a:rPr>
              <a:t>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用甘氨酸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a:latin typeface="Times New Roman"/>
                <a:ea typeface="华文细黑"/>
                <a:cs typeface="Times New Roman"/>
              </a:rPr>
              <a:t>和丙氨酸</a:t>
            </a:r>
            <a:r>
              <a:rPr lang="en-US" altLang="zh-CN" sz="2800" kern="100" dirty="0">
                <a:latin typeface="Times New Roman"/>
                <a:ea typeface="华文细黑"/>
                <a:cs typeface="Courier New"/>
              </a:rPr>
              <a:t>(</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缩合最多可</a:t>
            </a:r>
            <a:r>
              <a:rPr lang="zh-CN" altLang="zh-CN" sz="2800" kern="100" dirty="0" smtClean="0">
                <a:latin typeface="Times New Roman"/>
                <a:ea typeface="华文细黑"/>
                <a:cs typeface="Times New Roman"/>
              </a:rPr>
              <a:t>形成</a:t>
            </a:r>
            <a:r>
              <a:rPr lang="en-US" altLang="zh-CN" sz="2800" kern="100" dirty="0" smtClean="0">
                <a:latin typeface="Times New Roman"/>
                <a:ea typeface="华文细黑"/>
                <a:cs typeface="Times New Roman"/>
              </a:rPr>
              <a:t> </a:t>
            </a: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4</a:t>
            </a:r>
            <a:r>
              <a:rPr lang="zh-CN" altLang="zh-CN" sz="2800" kern="100" dirty="0">
                <a:latin typeface="Times New Roman"/>
                <a:ea typeface="华文细黑"/>
                <a:cs typeface="Times New Roman"/>
              </a:rPr>
              <a:t>种二</a:t>
            </a:r>
            <a:r>
              <a:rPr lang="zh-CN" altLang="zh-CN" sz="2800" kern="100" dirty="0" smtClean="0">
                <a:latin typeface="Times New Roman"/>
                <a:ea typeface="华文细黑"/>
                <a:cs typeface="Times New Roman"/>
              </a:rPr>
              <a:t>肽</a:t>
            </a:r>
            <a:endParaRPr lang="en-US" altLang="zh-CN" sz="2800" kern="100" dirty="0" smtClean="0">
              <a:latin typeface="Times New Roman"/>
              <a:ea typeface="华文细黑"/>
              <a:cs typeface="Times New Roman"/>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64546"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66814" y="3797970"/>
            <a:ext cx="1970890" cy="112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4547"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420836" y="3653954"/>
            <a:ext cx="1913352" cy="1015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16"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7"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1191151"/>
            <a:ext cx="11755639" cy="4616648"/>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麦芽糖及其水解产物葡萄糖都含有醛基，所以都可以发生银镜反应，</a:t>
            </a: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项正确；</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溴水遇苯酚会产生白色沉淀，遇</a:t>
            </a:r>
            <a:r>
              <a:rPr lang="en-US" altLang="zh-CN" sz="2800" kern="100" dirty="0" smtClean="0">
                <a:latin typeface="Times New Roman"/>
                <a:ea typeface="华文细黑"/>
                <a:cs typeface="Courier New"/>
              </a:rPr>
              <a:t>2,4­-</a:t>
            </a:r>
            <a:r>
              <a:rPr lang="zh-CN" altLang="zh-CN" sz="2800" kern="100" dirty="0" smtClean="0">
                <a:latin typeface="Times New Roman"/>
                <a:ea typeface="华文细黑"/>
                <a:cs typeface="Times New Roman"/>
              </a:rPr>
              <a:t>己二烯因发生加成反应而褪色，遇甲苯会出现分层现象，</a:t>
            </a: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项正确；</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CO</a:t>
            </a:r>
            <a:r>
              <a:rPr lang="en-US" altLang="zh-CN" sz="2800" kern="100" baseline="30000" dirty="0" smtClean="0">
                <a:latin typeface="Times New Roman"/>
                <a:ea typeface="华文细黑"/>
                <a:cs typeface="Courier New"/>
              </a:rPr>
              <a:t>18</a:t>
            </a:r>
            <a:r>
              <a:rPr lang="en-US" altLang="zh-CN" sz="2800" kern="100" dirty="0" smtClean="0">
                <a:latin typeface="Times New Roman"/>
                <a:ea typeface="华文细黑"/>
                <a:cs typeface="Courier New"/>
              </a:rPr>
              <a:t>OC</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5</a:t>
            </a:r>
            <a:r>
              <a:rPr lang="zh-CN" altLang="zh-CN" sz="2800" kern="100" dirty="0" smtClean="0">
                <a:latin typeface="Times New Roman"/>
                <a:ea typeface="华文细黑"/>
                <a:cs typeface="Times New Roman"/>
              </a:rPr>
              <a:t>在酸性条件下水解后，生成</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COOH</a:t>
            </a:r>
            <a:r>
              <a:rPr lang="zh-CN" altLang="zh-CN" sz="2800" kern="100" dirty="0" smtClean="0">
                <a:latin typeface="Times New Roman"/>
                <a:ea typeface="华文细黑"/>
                <a:cs typeface="Times New Roman"/>
              </a:rPr>
              <a:t>和</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CH  OH</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错误；</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甘氨酸和丙氨酸缩合成的二肽有</a:t>
            </a:r>
            <a:r>
              <a:rPr lang="en-US" altLang="zh-CN" sz="2800" kern="100" dirty="0" smtClean="0">
                <a:latin typeface="Times New Roman"/>
                <a:ea typeface="华文细黑"/>
                <a:cs typeface="Courier New"/>
              </a:rPr>
              <a:t>4</a:t>
            </a:r>
            <a:r>
              <a:rPr lang="zh-CN" altLang="zh-CN" sz="2800" kern="100" dirty="0" smtClean="0">
                <a:latin typeface="Times New Roman"/>
                <a:ea typeface="华文细黑"/>
                <a:cs typeface="Times New Roman"/>
              </a:rPr>
              <a:t>种，</a:t>
            </a: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项正确。</a:t>
            </a:r>
            <a:endParaRPr lang="en-US" altLang="zh-CN" sz="2800" kern="100" dirty="0" smtClean="0">
              <a:latin typeface="Times New Roman"/>
              <a:ea typeface="华文细黑"/>
              <a:cs typeface="Times New Roman"/>
            </a:endParaRPr>
          </a:p>
        </p:txBody>
      </p:sp>
      <p:sp>
        <p:nvSpPr>
          <p:cNvPr id="4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graphicFrame>
        <p:nvGraphicFramePr>
          <p:cNvPr id="2" name="对象 1"/>
          <p:cNvGraphicFramePr>
            <a:graphicFrameLocks noChangeAspect="1"/>
          </p:cNvGraphicFramePr>
          <p:nvPr>
            <p:extLst>
              <p:ext uri="{D42A27DB-BD31-4B8C-83A1-F6EECF244321}">
                <p14:modId xmlns:p14="http://schemas.microsoft.com/office/powerpoint/2010/main" val="2026062109"/>
              </p:ext>
            </p:extLst>
          </p:nvPr>
        </p:nvGraphicFramePr>
        <p:xfrm>
          <a:off x="10166175" y="3841130"/>
          <a:ext cx="1617663" cy="812800"/>
        </p:xfrm>
        <a:graphic>
          <a:graphicData uri="http://schemas.openxmlformats.org/presentationml/2006/ole">
            <mc:AlternateContent xmlns:mc="http://schemas.openxmlformats.org/markup-compatibility/2006">
              <mc:Choice xmlns:v="urn:schemas-microsoft-com:vml" Requires="v">
                <p:oleObj spid="_x0000_s367649" name="文档" r:id="rId15" imgW="1616881" imgH="812549" progId="Word.Document.12">
                  <p:embed/>
                </p:oleObj>
              </mc:Choice>
              <mc:Fallback>
                <p:oleObj name="文档" r:id="rId15" imgW="1616881" imgH="812549" progId="Word.Document.12">
                  <p:embed/>
                  <p:pic>
                    <p:nvPicPr>
                      <p:cNvPr id="0" name=""/>
                      <p:cNvPicPr/>
                      <p:nvPr/>
                    </p:nvPicPr>
                    <p:blipFill>
                      <a:blip r:embed="rId16"/>
                      <a:stretch>
                        <a:fillRect/>
                      </a:stretch>
                    </p:blipFill>
                    <p:spPr>
                      <a:xfrm>
                        <a:off x="10166175" y="3841130"/>
                        <a:ext cx="1617663" cy="812800"/>
                      </a:xfrm>
                      <a:prstGeom prst="rect">
                        <a:avLst/>
                      </a:prstGeom>
                    </p:spPr>
                  </p:pic>
                </p:oleObj>
              </mc:Fallback>
            </mc:AlternateContent>
          </a:graphicData>
        </a:graphic>
      </p:graphicFrame>
      <p:sp>
        <p:nvSpPr>
          <p:cNvPr id="5" name="矩形 4"/>
          <p:cNvSpPr/>
          <p:nvPr/>
        </p:nvSpPr>
        <p:spPr>
          <a:xfrm>
            <a:off x="324146" y="5725276"/>
            <a:ext cx="152638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smtClean="0">
                <a:solidFill>
                  <a:schemeClr val="accent6">
                    <a:lumMod val="75000"/>
                  </a:schemeClr>
                </a:solidFill>
                <a:latin typeface="Times New Roman"/>
                <a:ea typeface="华文细黑"/>
                <a:cs typeface="Courier New"/>
              </a:rPr>
              <a:t>C</a:t>
            </a:r>
            <a:endParaRPr lang="zh-CN" altLang="zh-CN" sz="2800" b="1" kern="100" dirty="0">
              <a:solidFill>
                <a:schemeClr val="accent6">
                  <a:lumMod val="75000"/>
                </a:schemeClr>
              </a:solidFill>
              <a:effectLst/>
              <a:latin typeface="宋体"/>
              <a:cs typeface="Courier New"/>
            </a:endParaRPr>
          </a:p>
        </p:txBody>
      </p:sp>
      <p:sp>
        <p:nvSpPr>
          <p:cNvPr id="18" name="Rectangle 21">
            <a:hlinkClick r:id="rId17"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47861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1500"/>
                            </p:stCondLst>
                            <p:childTnLst>
                              <p:par>
                                <p:cTn id="9" presetID="3" presetClass="entr" presetSubtype="10" fill="hold" nodeType="afterEffect">
                                  <p:stCondLst>
                                    <p:cond delay="75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3000"/>
                            </p:stCondLst>
                            <p:childTnLst>
                              <p:par>
                                <p:cTn id="13" presetID="3" presetClass="entr" presetSubtype="10" fill="hold" nodeType="afterEffect">
                                  <p:stCondLst>
                                    <p:cond delay="75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par>
                                <p:cTn id="16" presetID="3" presetClass="entr" presetSubtype="10" fill="hold" nodeType="withEffect">
                                  <p:stCondLst>
                                    <p:cond delay="75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750"/>
                                        <p:tgtEl>
                                          <p:spTgt spid="2"/>
                                        </p:tgtEl>
                                      </p:cBhvr>
                                    </p:animEffect>
                                  </p:childTnLst>
                                </p:cTn>
                              </p:par>
                            </p:childTnLst>
                          </p:cTn>
                        </p:par>
                        <p:par>
                          <p:cTn id="19" fill="hold">
                            <p:stCondLst>
                              <p:cond delay="4500"/>
                            </p:stCondLst>
                            <p:childTnLst>
                              <p:par>
                                <p:cTn id="20" presetID="3" presetClass="entr" presetSubtype="10" fill="hold" nodeType="afterEffect">
                                  <p:stCondLst>
                                    <p:cond delay="7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par>
                          <p:cTn id="23" fill="hold">
                            <p:stCondLst>
                              <p:cond delay="5750"/>
                            </p:stCondLst>
                            <p:childTnLst>
                              <p:par>
                                <p:cTn id="24" presetID="3" presetClass="entr" presetSubtype="10" fill="hold" grpId="0" nodeType="afterEffect">
                                  <p:stCondLst>
                                    <p:cond delay="75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3232" y="1413570"/>
            <a:ext cx="10432534"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氨基酸分子之间相互结合形成高分子化合物时，必须存在的结构是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A.R—CH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.—CONH—</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N—COOH  	D.—NH—COOH</a:t>
            </a:r>
            <a:endParaRPr lang="zh-CN" altLang="zh-CN" sz="110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8" name="矩形 17"/>
          <p:cNvSpPr/>
          <p:nvPr/>
        </p:nvSpPr>
        <p:spPr>
          <a:xfrm>
            <a:off x="653371" y="4293890"/>
            <a:ext cx="10226972" cy="1302408"/>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氨基酸发生缩聚反应可得到含有肽键的高分子化合物，故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a:t>
            </a:r>
            <a:endParaRPr lang="zh-CN" altLang="zh-CN" sz="1100" kern="100" dirty="0">
              <a:effectLst/>
              <a:latin typeface="宋体"/>
              <a:cs typeface="Courier New"/>
            </a:endParaRPr>
          </a:p>
        </p:txBody>
      </p:sp>
      <p:sp>
        <p:nvSpPr>
          <p:cNvPr id="6" name="矩形 5"/>
          <p:cNvSpPr/>
          <p:nvPr/>
        </p:nvSpPr>
        <p:spPr>
          <a:xfrm>
            <a:off x="1054646" y="2205658"/>
            <a:ext cx="784189" cy="523220"/>
          </a:xfrm>
          <a:prstGeom prst="rect">
            <a:avLst/>
          </a:prstGeom>
        </p:spPr>
        <p:txBody>
          <a:bodyPr wrap="none">
            <a:spAutoFit/>
          </a:bodyPr>
          <a:lstStyle/>
          <a:p>
            <a:r>
              <a:rPr lang="zh-CN" altLang="zh-CN" sz="2800" b="1" kern="100" dirty="0">
                <a:solidFill>
                  <a:schemeClr val="accent6">
                    <a:lumMod val="75000"/>
                  </a:schemeClr>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B</a:t>
            </a:r>
            <a:endParaRPr lang="zh-CN" altLang="en-US" b="1" dirty="0">
              <a:solidFill>
                <a:schemeClr val="accent6">
                  <a:lumMod val="75000"/>
                </a:schemeClr>
              </a:solidFill>
            </a:endParaRPr>
          </a:p>
        </p:txBody>
      </p:sp>
      <p:sp>
        <p:nvSpPr>
          <p:cNvPr id="19" name="Rectangle 21">
            <a:hlinkClick r:id="rId14"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8"/>
                                        </p:tgtEl>
                                      </p:cBhvr>
                                    </p:animEffect>
                                    <p:set>
                                      <p:cBhvr>
                                        <p:cTn id="17" dur="1" fill="hold">
                                          <p:stCondLst>
                                            <p:cond delay="499"/>
                                          </p:stCondLst>
                                        </p:cTn>
                                        <p:tgtEl>
                                          <p:spTgt spid="18"/>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18" grpId="0"/>
      <p:bldP spid="18" grpId="1"/>
      <p:bldP spid="6" grpId="0"/>
      <p:bldP spid="6" grpId="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1341562"/>
            <a:ext cx="11505998"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现有两种戊碳糖，其结构简式分别为</a:t>
            </a:r>
            <a:r>
              <a:rPr lang="en-US" altLang="zh-CN" sz="2800" kern="100" dirty="0">
                <a:latin typeface="Times New Roman"/>
                <a:ea typeface="华文细黑"/>
                <a:cs typeface="Courier New"/>
              </a:rPr>
              <a:t>HOCH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CHOHCHOHCHOHCHO</a:t>
            </a:r>
            <a:r>
              <a:rPr lang="zh-CN" altLang="zh-CN" sz="2800" kern="100" dirty="0">
                <a:latin typeface="Times New Roman"/>
                <a:ea typeface="华文细黑"/>
                <a:cs typeface="Times New Roman"/>
              </a:rPr>
              <a:t>和</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HOCH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CHOHCHOHCH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CHO</a:t>
            </a:r>
            <a:r>
              <a:rPr lang="zh-CN" altLang="zh-CN" sz="2800" kern="100" dirty="0">
                <a:latin typeface="Times New Roman"/>
                <a:ea typeface="华文细黑"/>
                <a:cs typeface="Times New Roman"/>
              </a:rPr>
              <a:t>，它们能发生的化学反应是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与氢气在催化剂作用下发生加成反应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与氯化铁溶液发生显色反应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与新制氢氧化铜在加热条件下发生氧化反应　</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与碳酸氢钠溶液反应产生气泡　</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与钠反应　</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在浓硫酸、加热条件下发生消去反应</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①②④⑤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②④⑤⑥</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①③⑤⑥</a:t>
            </a: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6" name="Rectangle 21">
            <a:hlinkClick r:id="rId14"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66760" y="1125538"/>
            <a:ext cx="11057038" cy="2677656"/>
          </a:xfrm>
          <a:prstGeom prst="rect">
            <a:avLst/>
          </a:prstGeom>
        </p:spPr>
        <p:txBody>
          <a:bodyPr>
            <a:spAutoFit/>
          </a:bodyPr>
          <a:lstStyle/>
          <a:p>
            <a:pPr lvl="0" algn="just">
              <a:lnSpc>
                <a:spcPct val="150000"/>
              </a:lnSpc>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题中两种有机物都含有羟基和醛基，因此它们都具有醇类和醛类的性质。因它们均不含酚羟基，故均不能与氯化铁溶液发生显色反应；因它们均不含羧基，故均不能与碳酸氢钠溶液反应产生气泡。</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D</a:t>
            </a: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6" name="Rectangle 21">
            <a:hlinkClick r:id="rId14"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49963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3140" y="981522"/>
            <a:ext cx="10748650"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下列关于高分子化合物的说法正确的是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合成高分子化合物的小分子就是高分子的链节</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缩聚反应的产物只有高分子</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聚乙烯具有热塑性</a:t>
            </a:r>
            <a:endParaRPr lang="zh-CN" altLang="zh-CN" sz="110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 name="Rectangle 4"/>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80010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608591" y="3803194"/>
            <a:ext cx="10959223"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D</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水解</a:t>
            </a:r>
            <a:r>
              <a:rPr lang="zh-CN" altLang="zh-CN" sz="2800" kern="100" dirty="0">
                <a:latin typeface="Times New Roman"/>
                <a:ea typeface="华文细黑"/>
                <a:cs typeface="Times New Roman"/>
              </a:rPr>
              <a:t>后只能与</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反应</a:t>
            </a:r>
            <a:endParaRPr lang="zh-CN" altLang="zh-CN" sz="1100" kern="100" dirty="0">
              <a:effectLst/>
              <a:latin typeface="宋体"/>
              <a:cs typeface="Courier New"/>
            </a:endParaRPr>
          </a:p>
        </p:txBody>
      </p:sp>
      <p:pic>
        <p:nvPicPr>
          <p:cNvPr id="365570"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26654" y="4019218"/>
            <a:ext cx="3095664" cy="152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1">
            <a:hlinkClick r:id="rId15"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16"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83496" y="1485578"/>
            <a:ext cx="11314622" cy="2677656"/>
          </a:xfrm>
          <a:prstGeom prst="rect">
            <a:avLst/>
          </a:prstGeom>
        </p:spPr>
        <p:txBody>
          <a:bodyPr>
            <a:spAutoFit/>
          </a:bodyPr>
          <a:lstStyle/>
          <a:p>
            <a:pPr lvl="0" algn="just">
              <a:lnSpc>
                <a:spcPct val="150000"/>
              </a:lnSpc>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缩聚反应除生成高分子化合物外，还生成小分子，</a:t>
            </a: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不正确；</a:t>
            </a:r>
            <a:r>
              <a:rPr lang="zh-CN" altLang="zh-CN" sz="2800" kern="100" dirty="0" smtClean="0">
                <a:latin typeface="宋体"/>
                <a:ea typeface="华文细黑"/>
                <a:cs typeface="Courier New"/>
              </a:rPr>
              <a:t> </a:t>
            </a:r>
            <a:r>
              <a:rPr lang="zh-CN" altLang="zh-CN" sz="2800" kern="100" dirty="0" smtClean="0">
                <a:latin typeface="宋体"/>
                <a:ea typeface="Times New Roman"/>
                <a:cs typeface="Courier New"/>
              </a:rPr>
              <a:t> </a:t>
            </a:r>
            <a:r>
              <a:rPr lang="en-US" altLang="zh-CN" sz="2800" kern="100" dirty="0" smtClean="0">
                <a:latin typeface="宋体"/>
                <a:ea typeface="Times New Roman"/>
                <a:cs typeface="Courier New"/>
              </a:rPr>
              <a:t>                          </a:t>
            </a:r>
          </a:p>
          <a:p>
            <a:pPr lvl="0" algn="just">
              <a:lnSpc>
                <a:spcPct val="150000"/>
              </a:lnSpc>
            </a:pPr>
            <a:r>
              <a:rPr lang="en-US" altLang="zh-CN" sz="2800" kern="100" dirty="0">
                <a:latin typeface="宋体"/>
                <a:ea typeface="Times New Roman"/>
                <a:cs typeface="Courier New"/>
              </a:rPr>
              <a:t> </a:t>
            </a:r>
            <a:r>
              <a:rPr lang="en-US" altLang="zh-CN" sz="2800" kern="100" dirty="0" smtClean="0">
                <a:latin typeface="宋体"/>
                <a:ea typeface="Times New Roman"/>
                <a:cs typeface="Courier New"/>
              </a:rPr>
              <a:t>                             </a:t>
            </a:r>
            <a:r>
              <a:rPr lang="zh-CN" altLang="zh-CN" sz="2800" kern="100" dirty="0" smtClean="0">
                <a:latin typeface="Times New Roman"/>
                <a:ea typeface="华文细黑"/>
                <a:cs typeface="Times New Roman"/>
              </a:rPr>
              <a:t>的酯基，完全水解需</a:t>
            </a:r>
            <a:r>
              <a:rPr lang="en-US" altLang="zh-CN" sz="2800" i="1" kern="100" dirty="0" smtClean="0">
                <a:latin typeface="Times New Roman"/>
                <a:ea typeface="华文细黑"/>
                <a:cs typeface="Courier New"/>
              </a:rPr>
              <a:t>n</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mol</a:t>
            </a:r>
            <a:r>
              <a:rPr lang="en-US" altLang="zh-CN" sz="2800" kern="100" dirty="0" smtClean="0">
                <a:latin typeface="Times New Roman"/>
                <a:ea typeface="华文细黑"/>
                <a:cs typeface="Courier New"/>
              </a:rPr>
              <a:t> </a:t>
            </a:r>
          </a:p>
          <a:p>
            <a:pPr lvl="0" algn="just">
              <a:lnSpc>
                <a:spcPct val="150000"/>
              </a:lnSpc>
            </a:pPr>
            <a:endParaRPr lang="en-US" altLang="zh-CN" sz="2800" kern="100" dirty="0" smtClean="0">
              <a:latin typeface="Times New Roman"/>
              <a:ea typeface="华文细黑"/>
              <a:cs typeface="Courier New"/>
            </a:endParaRPr>
          </a:p>
          <a:p>
            <a:pPr lvl="0" algn="just">
              <a:lnSpc>
                <a:spcPct val="150000"/>
              </a:lnSpc>
            </a:pPr>
            <a:endParaRPr lang="en-US" altLang="zh-CN" sz="2800" kern="100" dirty="0" smtClean="0">
              <a:latin typeface="Times New Roman"/>
              <a:ea typeface="华文细黑"/>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 name="Rectangle 4"/>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80010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366594"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8650" y="2277666"/>
            <a:ext cx="5118484" cy="183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9816009" y="2277666"/>
            <a:ext cx="1481496" cy="523220"/>
          </a:xfrm>
          <a:prstGeom prst="rect">
            <a:avLst/>
          </a:prstGeom>
        </p:spPr>
        <p:txBody>
          <a:bodyPr wrap="none">
            <a:spAutoFit/>
          </a:bodyPr>
          <a:lstStyle/>
          <a:p>
            <a:r>
              <a:rPr lang="en-US" altLang="zh-CN" sz="2800" kern="100" dirty="0" err="1">
                <a:solidFill>
                  <a:prstClr val="black"/>
                </a:solidFill>
                <a:latin typeface="Times New Roman"/>
                <a:ea typeface="华文细黑"/>
                <a:cs typeface="Courier New"/>
              </a:rPr>
              <a:t>NaOH</a:t>
            </a:r>
            <a:r>
              <a:rPr lang="zh-CN" altLang="zh-CN" sz="2800" kern="100" dirty="0">
                <a:solidFill>
                  <a:prstClr val="black"/>
                </a:solidFill>
                <a:latin typeface="Times New Roman"/>
                <a:ea typeface="华文细黑"/>
                <a:cs typeface="Times New Roman"/>
              </a:rPr>
              <a:t>。</a:t>
            </a:r>
            <a:endParaRPr lang="zh-CN" altLang="en-US" dirty="0"/>
          </a:p>
        </p:txBody>
      </p:sp>
      <p:sp>
        <p:nvSpPr>
          <p:cNvPr id="20" name="Rectangle 21">
            <a:hlinkClick r:id="rId15"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334566" y="4293890"/>
            <a:ext cx="1526380" cy="738664"/>
          </a:xfrm>
          <a:prstGeom prst="rect">
            <a:avLst/>
          </a:prstGeom>
        </p:spPr>
        <p:txBody>
          <a:bodyPr wrap="none">
            <a:spAutoFit/>
          </a:bodyPr>
          <a:lstStyle/>
          <a:p>
            <a:pPr lvl="0" algn="just">
              <a:lnSpc>
                <a:spcPct val="150000"/>
              </a:lnSpc>
            </a:pPr>
            <a:r>
              <a:rPr lang="zh-CN" altLang="zh-CN" sz="2800" b="1" kern="100" dirty="0">
                <a:solidFill>
                  <a:srgbClr val="0000FF"/>
                </a:solidFill>
                <a:latin typeface="Times New Roman"/>
                <a:cs typeface="Times New Roman"/>
              </a:rPr>
              <a:t>答案　</a:t>
            </a:r>
            <a:r>
              <a:rPr lang="en-US" altLang="zh-CN" sz="2800" b="1" kern="100" dirty="0">
                <a:solidFill>
                  <a:srgbClr val="F79646">
                    <a:lumMod val="75000"/>
                  </a:srgbClr>
                </a:solidFill>
                <a:latin typeface="Times New Roman"/>
                <a:ea typeface="华文细黑"/>
                <a:cs typeface="Courier New"/>
              </a:rPr>
              <a:t>C</a:t>
            </a:r>
            <a:endParaRPr lang="zh-CN" altLang="zh-CN" sz="1100" b="1" kern="100" dirty="0">
              <a:solidFill>
                <a:srgbClr val="F79646">
                  <a:lumMod val="75000"/>
                </a:srgbClr>
              </a:solidFill>
              <a:latin typeface="宋体"/>
              <a:cs typeface="Courier New"/>
            </a:endParaRPr>
          </a:p>
        </p:txBody>
      </p:sp>
    </p:spTree>
    <p:extLst>
      <p:ext uri="{BB962C8B-B14F-4D97-AF65-F5344CB8AC3E}">
        <p14:creationId xmlns:p14="http://schemas.microsoft.com/office/powerpoint/2010/main" val="965289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366594"/>
                                        </p:tgtEl>
                                        <p:attrNameLst>
                                          <p:attrName>style.visibility</p:attrName>
                                        </p:attrNameLst>
                                      </p:cBhvr>
                                      <p:to>
                                        <p:strVal val="visible"/>
                                      </p:to>
                                    </p:set>
                                    <p:animEffect transition="in" filter="blinds(horizontal)">
                                      <p:cBhvr>
                                        <p:cTn id="10" dur="750"/>
                                        <p:tgtEl>
                                          <p:spTgt spid="36659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750"/>
                                        <p:tgtEl>
                                          <p:spTgt spid="3"/>
                                        </p:tgtEl>
                                      </p:cBhvr>
                                    </p:animEffect>
                                  </p:childTnLst>
                                </p:cTn>
                              </p:par>
                            </p:childTnLst>
                          </p:cTn>
                        </p:par>
                        <p:par>
                          <p:cTn id="14" fill="hold">
                            <p:stCondLst>
                              <p:cond delay="750"/>
                            </p:stCondLst>
                            <p:childTnLst>
                              <p:par>
                                <p:cTn id="15" presetID="3" presetClass="entr" presetSubtype="1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9478" y="1053530"/>
            <a:ext cx="11074344"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7.PHB</a:t>
            </a:r>
            <a:r>
              <a:rPr lang="zh-CN" altLang="zh-CN" sz="2800" kern="100" dirty="0">
                <a:latin typeface="Times New Roman"/>
                <a:ea typeface="华文细黑"/>
                <a:cs typeface="Times New Roman"/>
              </a:rPr>
              <a:t>塑料是一种可在微生物作用下降解的环保型塑料，其结构简式如下。下列有关</a:t>
            </a:r>
            <a:r>
              <a:rPr lang="en-US" altLang="zh-CN" sz="2800" kern="100" dirty="0">
                <a:latin typeface="Times New Roman"/>
                <a:ea typeface="华文细黑"/>
                <a:cs typeface="Courier New"/>
              </a:rPr>
              <a:t>PHB</a:t>
            </a:r>
            <a:r>
              <a:rPr lang="zh-CN" altLang="zh-CN" sz="2800" kern="100" dirty="0">
                <a:latin typeface="Times New Roman"/>
                <a:ea typeface="华文细黑"/>
                <a:cs typeface="Times New Roman"/>
              </a:rPr>
              <a:t>的说法不正确的是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effectLst/>
              <a:latin typeface="宋体"/>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 name="矩形 5"/>
          <p:cNvSpPr/>
          <p:nvPr/>
        </p:nvSpPr>
        <p:spPr>
          <a:xfrm>
            <a:off x="262558" y="4005858"/>
            <a:ext cx="10743283"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A.PHB</a:t>
            </a:r>
            <a:r>
              <a:rPr lang="zh-CN" altLang="zh-CN" sz="2800" kern="100" dirty="0">
                <a:latin typeface="Times New Roman"/>
                <a:ea typeface="华文细黑"/>
                <a:cs typeface="Times New Roman"/>
              </a:rPr>
              <a:t>是一种聚酯</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B.PHB</a:t>
            </a:r>
            <a:r>
              <a:rPr lang="zh-CN" altLang="zh-CN" sz="2800" kern="100" dirty="0">
                <a:latin typeface="Times New Roman"/>
                <a:ea typeface="华文细黑"/>
                <a:cs typeface="Times New Roman"/>
              </a:rPr>
              <a:t>的单体是</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CH(OH)COOH</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C.PHB</a:t>
            </a:r>
            <a:r>
              <a:rPr lang="zh-CN" altLang="zh-CN" sz="2800" kern="100" dirty="0">
                <a:latin typeface="Times New Roman"/>
                <a:ea typeface="华文细黑"/>
                <a:cs typeface="Times New Roman"/>
              </a:rPr>
              <a:t>的降解产物可能有</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D.PHB</a:t>
            </a:r>
            <a:r>
              <a:rPr lang="zh-CN" altLang="zh-CN" sz="2800" kern="100" dirty="0">
                <a:latin typeface="Times New Roman"/>
                <a:ea typeface="华文细黑"/>
                <a:cs typeface="Times New Roman"/>
              </a:rPr>
              <a:t>是通过加聚反应制得的</a:t>
            </a:r>
            <a:endParaRPr lang="zh-CN" altLang="zh-CN" sz="1100" kern="100" dirty="0">
              <a:effectLst/>
              <a:latin typeface="宋体"/>
              <a:cs typeface="Courier New"/>
            </a:endParaRPr>
          </a:p>
        </p:txBody>
      </p:sp>
      <p:pic>
        <p:nvPicPr>
          <p:cNvPr id="311307"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26127" y="2565698"/>
            <a:ext cx="3304378" cy="18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15"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6"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 name="矩形 3"/>
          <p:cNvSpPr/>
          <p:nvPr/>
        </p:nvSpPr>
        <p:spPr>
          <a:xfrm>
            <a:off x="536905" y="1125538"/>
            <a:ext cx="10062559" cy="2031325"/>
          </a:xfrm>
          <a:prstGeom prst="rect">
            <a:avLst/>
          </a:prstGeom>
        </p:spPr>
        <p:txBody>
          <a:bodyPr>
            <a:spAutoFit/>
          </a:bodyPr>
          <a:lstStyle/>
          <a:p>
            <a:pPr lvl="0" algn="just">
              <a:lnSpc>
                <a:spcPct val="150000"/>
              </a:lnSpc>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该有机物是通过分子间酯化反应缩聚成的聚合物，而不是通过加聚反应形成的聚合物。</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D</a:t>
            </a:r>
            <a:endParaRPr lang="zh-CN" altLang="zh-CN" sz="1100" b="1" kern="100" dirty="0">
              <a:solidFill>
                <a:schemeClr val="accent6">
                  <a:lumMod val="75000"/>
                </a:schemeClr>
              </a:solidFill>
              <a:latin typeface="宋体"/>
              <a:cs typeface="Courier New"/>
            </a:endParaRPr>
          </a:p>
        </p:txBody>
      </p:sp>
      <p:sp>
        <p:nvSpPr>
          <p:cNvPr id="16" name="Rectangle 21">
            <a:hlinkClick r:id="rId14"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5537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06574" y="1413570"/>
            <a:ext cx="11404211"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已知葡萄糖和果糖的分子式为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6</a:t>
            </a:r>
            <a:r>
              <a:rPr lang="zh-CN" altLang="zh-CN" sz="2800" kern="100" dirty="0">
                <a:latin typeface="Times New Roman"/>
                <a:ea typeface="华文细黑"/>
                <a:cs typeface="Times New Roman"/>
              </a:rPr>
              <a:t>，蔗糖和麦芽糖的分子式为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11</a:t>
            </a:r>
            <a:r>
              <a:rPr lang="zh-CN" altLang="zh-CN" sz="2800" kern="100" dirty="0">
                <a:latin typeface="Times New Roman"/>
                <a:ea typeface="华文细黑"/>
                <a:cs typeface="Times New Roman"/>
              </a:rPr>
              <a:t>，淀粉和纤维素的分子通式为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a:t>
            </a:r>
            <a:r>
              <a:rPr lang="en-US" altLang="zh-CN" sz="2800" i="1" kern="100" baseline="-25000" dirty="0">
                <a:latin typeface="Times New Roman"/>
                <a:ea typeface="华文细黑"/>
                <a:cs typeface="Courier New"/>
              </a:rPr>
              <a:t>n</a:t>
            </a:r>
            <a:r>
              <a:rPr lang="zh-CN" altLang="zh-CN" sz="2800" kern="100" dirty="0">
                <a:latin typeface="Times New Roman"/>
                <a:ea typeface="华文细黑"/>
                <a:cs typeface="Times New Roman"/>
              </a:rPr>
              <a:t>，都符合通式</a:t>
            </a:r>
            <a:r>
              <a:rPr lang="en-US" altLang="zh-CN" sz="2800" kern="100" dirty="0" err="1">
                <a:latin typeface="Times New Roman"/>
                <a:ea typeface="华文细黑"/>
                <a:cs typeface="Courier New"/>
              </a:rPr>
              <a:t>C</a:t>
            </a:r>
            <a:r>
              <a:rPr lang="en-US" altLang="zh-CN" sz="2800" i="1" kern="100" baseline="-25000" dirty="0" err="1">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i="1" kern="100" baseline="-25000" dirty="0">
                <a:latin typeface="Times New Roman"/>
                <a:ea typeface="华文细黑"/>
                <a:cs typeface="Courier New"/>
              </a:rPr>
              <a:t>m</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糖类的通式都是</a:t>
            </a:r>
            <a:r>
              <a:rPr lang="en-US" altLang="zh-CN" sz="2800" kern="100" dirty="0" err="1">
                <a:latin typeface="Times New Roman"/>
                <a:ea typeface="华文细黑"/>
                <a:cs typeface="Courier New"/>
              </a:rPr>
              <a:t>C</a:t>
            </a:r>
            <a:r>
              <a:rPr lang="en-US" altLang="zh-CN" sz="2800" i="1" kern="100" baseline="-25000" dirty="0" err="1">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i="1" kern="100" baseline="-25000" dirty="0">
                <a:latin typeface="Times New Roman"/>
                <a:ea typeface="华文细黑"/>
                <a:cs typeface="Courier New"/>
              </a:rPr>
              <a:t>m</a:t>
            </a:r>
            <a:r>
              <a:rPr lang="zh-CN" altLang="zh-CN" sz="2800" kern="100" dirty="0">
                <a:latin typeface="Times New Roman"/>
                <a:ea typeface="华文细黑"/>
                <a:cs typeface="Times New Roman"/>
              </a:rPr>
              <a:t>吗？</a:t>
            </a:r>
            <a:endParaRPr lang="zh-CN" altLang="zh-CN" sz="1100" kern="100" dirty="0">
              <a:latin typeface="宋体"/>
              <a:cs typeface="Courier New"/>
            </a:endParaRPr>
          </a:p>
          <a:p>
            <a:pPr algn="just">
              <a:lnSpc>
                <a:spcPct val="150000"/>
              </a:lnSpc>
              <a:spcAft>
                <a:spcPts val="0"/>
              </a:spcAft>
            </a:pPr>
            <a:r>
              <a:rPr lang="zh-CN" altLang="zh-CN" sz="2800" b="1" kern="100" dirty="0" smtClean="0">
                <a:solidFill>
                  <a:srgbClr val="0000FF"/>
                </a:solidFill>
                <a:latin typeface="Times New Roman"/>
                <a:cs typeface="Times New Roman"/>
              </a:rPr>
              <a:t>答案</a:t>
            </a:r>
            <a:r>
              <a:rPr lang="en-US" altLang="zh-CN" sz="2800" b="1" kern="100" dirty="0" smtClean="0">
                <a:solidFill>
                  <a:srgbClr val="0000FF"/>
                </a:solidFill>
                <a:latin typeface="Times New Roman"/>
                <a:cs typeface="Times New Roman"/>
              </a:rPr>
              <a:t>   </a:t>
            </a:r>
            <a:r>
              <a:rPr lang="zh-CN" altLang="zh-CN" sz="2800" kern="100" dirty="0" smtClean="0">
                <a:solidFill>
                  <a:schemeClr val="accent6">
                    <a:lumMod val="75000"/>
                  </a:schemeClr>
                </a:solidFill>
                <a:latin typeface="Times New Roman"/>
                <a:ea typeface="华文细黑"/>
                <a:cs typeface="Times New Roman"/>
              </a:rPr>
              <a:t>不一定</a:t>
            </a:r>
            <a:r>
              <a:rPr lang="zh-CN" altLang="zh-CN" sz="2800" kern="100" dirty="0">
                <a:solidFill>
                  <a:schemeClr val="accent6">
                    <a:lumMod val="75000"/>
                  </a:schemeClr>
                </a:solidFill>
                <a:latin typeface="Times New Roman"/>
                <a:ea typeface="华文细黑"/>
                <a:cs typeface="Times New Roman"/>
              </a:rPr>
              <a:t>。糖类是由</a:t>
            </a:r>
            <a:r>
              <a:rPr lang="en-US" altLang="zh-CN" sz="2800" kern="100" dirty="0">
                <a:solidFill>
                  <a:schemeClr val="accent6">
                    <a:lumMod val="75000"/>
                  </a:schemeClr>
                </a:solidFill>
                <a:latin typeface="Times New Roman"/>
                <a:ea typeface="华文细黑"/>
                <a:cs typeface="Courier New"/>
              </a:rPr>
              <a:t>C</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H</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O</a:t>
            </a:r>
            <a:r>
              <a:rPr lang="zh-CN" altLang="zh-CN" sz="2800" kern="100" dirty="0">
                <a:solidFill>
                  <a:schemeClr val="accent6">
                    <a:lumMod val="75000"/>
                  </a:schemeClr>
                </a:solidFill>
                <a:latin typeface="Times New Roman"/>
                <a:ea typeface="华文细黑"/>
                <a:cs typeface="Times New Roman"/>
              </a:rPr>
              <a:t>三种元素组成的，大多数可用通式</a:t>
            </a:r>
            <a:r>
              <a:rPr lang="en-US" altLang="zh-CN" sz="2800" kern="100" dirty="0" err="1">
                <a:solidFill>
                  <a:schemeClr val="accent6">
                    <a:lumMod val="75000"/>
                  </a:schemeClr>
                </a:solidFill>
                <a:latin typeface="Times New Roman"/>
                <a:ea typeface="华文细黑"/>
                <a:cs typeface="Courier New"/>
              </a:rPr>
              <a:t>C</a:t>
            </a:r>
            <a:r>
              <a:rPr lang="en-US" altLang="zh-CN" sz="2800" i="1" kern="100" baseline="-25000" dirty="0" err="1">
                <a:solidFill>
                  <a:schemeClr val="accent6">
                    <a:lumMod val="75000"/>
                  </a:schemeClr>
                </a:solidFill>
                <a:latin typeface="Times New Roman"/>
                <a:ea typeface="华文细黑"/>
                <a:cs typeface="Courier New"/>
              </a:rPr>
              <a:t>n</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i="1" kern="100" baseline="-25000" dirty="0">
                <a:solidFill>
                  <a:schemeClr val="accent6">
                    <a:lumMod val="75000"/>
                  </a:schemeClr>
                </a:solidFill>
                <a:latin typeface="Times New Roman"/>
                <a:ea typeface="华文细黑"/>
                <a:cs typeface="Courier New"/>
              </a:rPr>
              <a:t>m</a:t>
            </a:r>
            <a:r>
              <a:rPr lang="zh-CN" altLang="zh-CN" sz="2800" kern="100" dirty="0">
                <a:solidFill>
                  <a:schemeClr val="accent6">
                    <a:lumMod val="75000"/>
                  </a:schemeClr>
                </a:solidFill>
                <a:latin typeface="Times New Roman"/>
                <a:ea typeface="华文细黑"/>
                <a:cs typeface="Times New Roman"/>
              </a:rPr>
              <a:t>表示，</a:t>
            </a:r>
            <a:r>
              <a:rPr lang="en-US" altLang="zh-CN" sz="2800" i="1" kern="100" dirty="0">
                <a:solidFill>
                  <a:schemeClr val="accent6">
                    <a:lumMod val="75000"/>
                  </a:schemeClr>
                </a:solidFill>
                <a:latin typeface="Times New Roman"/>
                <a:ea typeface="华文细黑"/>
                <a:cs typeface="Courier New"/>
              </a:rPr>
              <a:t>n</a:t>
            </a:r>
            <a:r>
              <a:rPr lang="zh-CN" altLang="zh-CN" sz="2800" kern="100" dirty="0">
                <a:solidFill>
                  <a:schemeClr val="accent6">
                    <a:lumMod val="75000"/>
                  </a:schemeClr>
                </a:solidFill>
                <a:latin typeface="Times New Roman"/>
                <a:ea typeface="华文细黑"/>
                <a:cs typeface="Times New Roman"/>
              </a:rPr>
              <a:t>与</a:t>
            </a:r>
            <a:r>
              <a:rPr lang="en-US" altLang="zh-CN" sz="2800" i="1" kern="100" dirty="0">
                <a:solidFill>
                  <a:schemeClr val="accent6">
                    <a:lumMod val="75000"/>
                  </a:schemeClr>
                </a:solidFill>
                <a:latin typeface="Times New Roman"/>
                <a:ea typeface="华文细黑"/>
                <a:cs typeface="Courier New"/>
              </a:rPr>
              <a:t>m</a:t>
            </a:r>
            <a:r>
              <a:rPr lang="zh-CN" altLang="zh-CN" sz="2800" kern="100" dirty="0">
                <a:solidFill>
                  <a:schemeClr val="accent6">
                    <a:lumMod val="75000"/>
                  </a:schemeClr>
                </a:solidFill>
                <a:latin typeface="Times New Roman"/>
                <a:ea typeface="华文细黑"/>
                <a:cs typeface="Times New Roman"/>
              </a:rPr>
              <a:t>可以相同，也可以是不同的正整数。但并非所有的糖都符合通式</a:t>
            </a:r>
            <a:r>
              <a:rPr lang="en-US" altLang="zh-CN" sz="2800" kern="100" dirty="0" err="1">
                <a:solidFill>
                  <a:schemeClr val="accent6">
                    <a:lumMod val="75000"/>
                  </a:schemeClr>
                </a:solidFill>
                <a:latin typeface="Times New Roman"/>
                <a:ea typeface="华文细黑"/>
                <a:cs typeface="Courier New"/>
              </a:rPr>
              <a:t>C</a:t>
            </a:r>
            <a:r>
              <a:rPr lang="en-US" altLang="zh-CN" sz="2800" i="1" kern="100" baseline="-25000" dirty="0" err="1">
                <a:solidFill>
                  <a:schemeClr val="accent6">
                    <a:lumMod val="75000"/>
                  </a:schemeClr>
                </a:solidFill>
                <a:latin typeface="Times New Roman"/>
                <a:ea typeface="华文细黑"/>
                <a:cs typeface="Courier New"/>
              </a:rPr>
              <a:t>n</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i="1" kern="100" baseline="-25000" dirty="0">
                <a:solidFill>
                  <a:schemeClr val="accent6">
                    <a:lumMod val="75000"/>
                  </a:schemeClr>
                </a:solidFill>
                <a:latin typeface="Times New Roman"/>
                <a:ea typeface="华文细黑"/>
                <a:cs typeface="Courier New"/>
              </a:rPr>
              <a:t>m</a:t>
            </a:r>
            <a:r>
              <a:rPr lang="zh-CN" altLang="zh-CN" sz="2800" kern="100" dirty="0">
                <a:solidFill>
                  <a:schemeClr val="accent6">
                    <a:lumMod val="75000"/>
                  </a:schemeClr>
                </a:solidFill>
                <a:latin typeface="Times New Roman"/>
                <a:ea typeface="华文细黑"/>
                <a:cs typeface="Times New Roman"/>
              </a:rPr>
              <a:t>，如鼠李糖</a:t>
            </a:r>
            <a:r>
              <a:rPr lang="en-US" altLang="zh-CN" sz="2800" kern="100" dirty="0">
                <a:solidFill>
                  <a:schemeClr val="accent6">
                    <a:lumMod val="75000"/>
                  </a:schemeClr>
                </a:solidFill>
                <a:latin typeface="Times New Roman"/>
                <a:ea typeface="华文细黑"/>
                <a:cs typeface="Courier New"/>
              </a:rPr>
              <a:t>(C</a:t>
            </a:r>
            <a:r>
              <a:rPr lang="en-US" altLang="zh-CN" sz="2800" kern="100" baseline="-25000" dirty="0">
                <a:solidFill>
                  <a:schemeClr val="accent6">
                    <a:lumMod val="75000"/>
                  </a:schemeClr>
                </a:solidFill>
                <a:latin typeface="Times New Roman"/>
                <a:ea typeface="华文细黑"/>
                <a:cs typeface="Courier New"/>
              </a:rPr>
              <a:t>6</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12</a:t>
            </a:r>
            <a:r>
              <a:rPr lang="en-US" altLang="zh-CN" sz="2800" kern="100" dirty="0">
                <a:solidFill>
                  <a:schemeClr val="accent6">
                    <a:lumMod val="75000"/>
                  </a:schemeClr>
                </a:solidFill>
                <a:latin typeface="Times New Roman"/>
                <a:ea typeface="华文细黑"/>
                <a:cs typeface="Courier New"/>
              </a:rPr>
              <a:t>O</a:t>
            </a:r>
            <a:r>
              <a:rPr lang="en-US" altLang="zh-CN" sz="2800" kern="100" baseline="-25000" dirty="0">
                <a:solidFill>
                  <a:schemeClr val="accent6">
                    <a:lumMod val="75000"/>
                  </a:schemeClr>
                </a:solidFill>
                <a:latin typeface="Times New Roman"/>
                <a:ea typeface="华文细黑"/>
                <a:cs typeface="Courier New"/>
              </a:rPr>
              <a:t>5</a:t>
            </a:r>
            <a:r>
              <a:rPr lang="en-US" altLang="zh-CN" sz="2800" kern="100" dirty="0">
                <a:solidFill>
                  <a:schemeClr val="accent6">
                    <a:lumMod val="75000"/>
                  </a:schemeClr>
                </a:solidFill>
                <a:latin typeface="Times New Roman"/>
                <a:ea typeface="华文细黑"/>
                <a:cs typeface="Courier New"/>
              </a:rPr>
              <a:t>)</a:t>
            </a:r>
            <a:r>
              <a:rPr lang="zh-CN" altLang="zh-CN" sz="2800" kern="100" dirty="0" smtClean="0">
                <a:solidFill>
                  <a:schemeClr val="accent6">
                    <a:lumMod val="75000"/>
                  </a:schemeClr>
                </a:solidFill>
                <a:latin typeface="Times New Roman"/>
                <a:ea typeface="华文细黑"/>
                <a:cs typeface="Times New Roman"/>
              </a:rPr>
              <a:t>。</a:t>
            </a:r>
            <a:endParaRPr lang="zh-CN" altLang="zh-CN" sz="1100" kern="100" dirty="0">
              <a:solidFill>
                <a:schemeClr val="accent6">
                  <a:lumMod val="75000"/>
                </a:schemeClr>
              </a:solidFill>
              <a:latin typeface="宋体"/>
              <a:cs typeface="Courier New"/>
            </a:endParaRPr>
          </a:p>
        </p:txBody>
      </p:sp>
      <p:sp>
        <p:nvSpPr>
          <p:cNvPr id="8" name="矩形 7"/>
          <p:cNvSpPr/>
          <p:nvPr/>
        </p:nvSpPr>
        <p:spPr>
          <a:xfrm>
            <a:off x="622598" y="612771"/>
            <a:ext cx="1826141" cy="584775"/>
          </a:xfrm>
          <a:prstGeom prst="rect">
            <a:avLst/>
          </a:prstGeom>
        </p:spPr>
        <p:txBody>
          <a:bodyPr wrap="none">
            <a:spAutoFit/>
          </a:bodyPr>
          <a:lstStyle/>
          <a:p>
            <a:pPr>
              <a:defRPr/>
            </a:pPr>
            <a:r>
              <a:rPr lang="zh-CN" altLang="en-US" sz="3200" b="1" dirty="0">
                <a:solidFill>
                  <a:schemeClr val="accent6">
                    <a:lumMod val="75000"/>
                  </a:schemeClr>
                </a:solidFill>
                <a:latin typeface="+mj-ea"/>
                <a:ea typeface="+mj-ea"/>
              </a:rPr>
              <a:t>深度思考</a:t>
            </a: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13517516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9">
                                            <p:txEl>
                                              <p:pRg st="2" end="2"/>
                                            </p:txEl>
                                          </p:spTgt>
                                        </p:tgtEl>
                                      </p:cBhvr>
                                    </p:animEffect>
                                    <p:set>
                                      <p:cBhvr>
                                        <p:cTn id="12" dur="1" fill="hold">
                                          <p:stCondLst>
                                            <p:cond delay="499"/>
                                          </p:stCondLst>
                                        </p:cTn>
                                        <p:tgtEl>
                                          <p:spTgt spid="9">
                                            <p:txEl>
                                              <p:pRg st="2" end="2"/>
                                            </p:txEl>
                                          </p:spTgt>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9" grpId="0" uiExpand="1" build="allAtOnce"/>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84" y="1125538"/>
            <a:ext cx="11120877"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近年来，由于石油价格不断上涨，以煤为原料制备一些化工产品的前景又被看好。下图是以烃</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为原料生产人造羊毛的合成路线。</a:t>
            </a:r>
            <a:endParaRPr lang="zh-CN" altLang="zh-CN" sz="110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68642" name="Picture 2" descr="去年76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376661" y="2980244"/>
            <a:ext cx="6471435" cy="1776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77427" y="5149212"/>
            <a:ext cx="4105611" cy="656846"/>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sp>
        <p:nvSpPr>
          <p:cNvPr id="18" name="Rectangle 21">
            <a:hlinkClick r:id="rId15"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22047" y="1053530"/>
            <a:ext cx="10901751"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合成人造羊毛的反应属于缩聚反应</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a:t>
            </a:r>
            <a:r>
              <a:rPr lang="zh-CN" altLang="zh-CN" sz="2800" kern="100" dirty="0">
                <a:latin typeface="Times New Roman"/>
                <a:ea typeface="华文细黑"/>
                <a:cs typeface="Times New Roman"/>
              </a:rPr>
              <a:t>生成</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的反应属于加成反应</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a:t>
            </a:r>
            <a:r>
              <a:rPr lang="zh-CN" altLang="zh-CN" sz="2800" kern="100" dirty="0">
                <a:latin typeface="Times New Roman"/>
                <a:ea typeface="华文细黑"/>
                <a:cs typeface="Times New Roman"/>
              </a:rPr>
              <a:t>生成</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的反应属于取代反应</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烃</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的结构简式为</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endParaRPr lang="zh-CN" altLang="zh-CN" sz="1100" kern="100" dirty="0">
              <a:latin typeface="宋体"/>
              <a:cs typeface="Courier New"/>
            </a:endParaRPr>
          </a:p>
          <a:p>
            <a:pPr lvl="0" algn="just">
              <a:lnSpc>
                <a:spcPct val="150000"/>
              </a:lnSpc>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人造羊毛的单体是</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=CH—CN</a:t>
            </a:r>
            <a:r>
              <a:rPr lang="zh-CN" altLang="zh-CN" sz="2800" kern="100" dirty="0" smtClean="0">
                <a:latin typeface="Times New Roman"/>
                <a:ea typeface="华文细黑"/>
                <a:cs typeface="Times New Roman"/>
              </a:rPr>
              <a:t>和</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=CH—OOCCH</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，推测</a:t>
            </a: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生成</a:t>
            </a: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的反应属于加成反应，即</a:t>
            </a: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为乙炔，由此推测</a:t>
            </a: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生成</a:t>
            </a: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的反应属于加成反应。</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B</a:t>
            </a:r>
            <a:endParaRPr lang="zh-CN" altLang="zh-CN" sz="1100" b="1" kern="100" dirty="0">
              <a:solidFill>
                <a:schemeClr val="accent6">
                  <a:lumMod val="75000"/>
                </a:schemeClr>
              </a:solidFill>
              <a:latin typeface="宋体"/>
              <a:cs typeface="Courier New"/>
            </a:endParaRPr>
          </a:p>
        </p:txBody>
      </p:sp>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6" name="Rectangle 21">
            <a:hlinkClick r:id="rId14"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002913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3">
                                            <p:txEl>
                                              <p:pRg st="4" end="4"/>
                                            </p:txEl>
                                          </p:spTgt>
                                        </p:tgtEl>
                                      </p:cBhvr>
                                    </p:animEffect>
                                    <p:set>
                                      <p:cBhvr>
                                        <p:cTn id="17" dur="1" fill="hold">
                                          <p:stCondLst>
                                            <p:cond delay="499"/>
                                          </p:stCondLst>
                                        </p:cTn>
                                        <p:tgtEl>
                                          <p:spTgt spid="3">
                                            <p:txEl>
                                              <p:pRg st="4" end="4"/>
                                            </p:txEl>
                                          </p:spTgt>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3">
                                            <p:txEl>
                                              <p:pRg st="5" end="5"/>
                                            </p:txEl>
                                          </p:spTgt>
                                        </p:tgtEl>
                                      </p:cBhvr>
                                    </p:animEffect>
                                    <p:set>
                                      <p:cBhvr>
                                        <p:cTn id="20"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3" grpId="0" uiExpand="1" build="allAtOnce"/>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5037" y="1053530"/>
            <a:ext cx="11010769"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蔗糖</a:t>
            </a:r>
            <a:r>
              <a:rPr lang="zh-CN" altLang="zh-CN" sz="2800" kern="100" dirty="0">
                <a:latin typeface="Times New Roman"/>
                <a:ea typeface="华文细黑"/>
                <a:cs typeface="Times New Roman"/>
              </a:rPr>
              <a:t>酯是联合国国际粮农组织和世界卫生组织推荐使用的食品乳化剂。某蔗糖酯可以由蔗糖与硬脂酸乙酯合成，反应如下：</a:t>
            </a:r>
            <a:endParaRPr lang="zh-CN" altLang="zh-CN" sz="110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69666" name="Picture 2" descr="HX56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286894" y="2670499"/>
            <a:ext cx="5351453" cy="3798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1">
            <a:hlinkClick r:id="rId15"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9860" y="1125538"/>
            <a:ext cx="11377264" cy="5262979"/>
          </a:xfrm>
          <a:prstGeom prst="rect">
            <a:avLst/>
          </a:prstGeom>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下列说法中正确的是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蔗糖分子中含有</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个羟基</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蔗糖酯属于高级脂肪酸的甘油酯</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合成该蔗糖酯的反应属于取代反应</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该蔗糖酯在稀硫酸的作用下水解，水解过程中只生成两种产物</a:t>
            </a:r>
            <a:endParaRPr lang="zh-CN" altLang="zh-CN" sz="1100" kern="100" dirty="0">
              <a:latin typeface="宋体"/>
              <a:cs typeface="Courier New"/>
            </a:endParaRPr>
          </a:p>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蔗糖分子中含有</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个羟基，</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不正确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项中是蔗糖酯不是甘油酯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中蔗糖还要水解生成葡萄糖和果糖，最终生成三种产物。</a:t>
            </a:r>
            <a:endParaRPr lang="zh-CN" altLang="zh-CN" sz="110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 name="矩形 4"/>
          <p:cNvSpPr/>
          <p:nvPr/>
        </p:nvSpPr>
        <p:spPr>
          <a:xfrm>
            <a:off x="3934966" y="1322398"/>
            <a:ext cx="444352" cy="523220"/>
          </a:xfrm>
          <a:prstGeom prst="rect">
            <a:avLst/>
          </a:prstGeom>
        </p:spPr>
        <p:txBody>
          <a:bodyPr wrap="none">
            <a:spAutoFit/>
          </a:bodyPr>
          <a:lstStyle/>
          <a:p>
            <a:r>
              <a:rPr lang="en-US" altLang="zh-CN" sz="2800" b="1" kern="100" dirty="0" smtClean="0">
                <a:solidFill>
                  <a:schemeClr val="accent6">
                    <a:lumMod val="75000"/>
                  </a:schemeClr>
                </a:solidFill>
                <a:latin typeface="Times New Roman"/>
                <a:ea typeface="华文细黑"/>
                <a:cs typeface="Courier New"/>
              </a:rPr>
              <a:t>C</a:t>
            </a:r>
            <a:endParaRPr lang="zh-CN" altLang="en-US" sz="2800" b="1" dirty="0">
              <a:solidFill>
                <a:schemeClr val="accent6">
                  <a:lumMod val="75000"/>
                </a:schemeClr>
              </a:solidFill>
            </a:endParaRPr>
          </a:p>
        </p:txBody>
      </p:sp>
      <p:sp>
        <p:nvSpPr>
          <p:cNvPr id="17" name="Rectangle 21">
            <a:hlinkClick r:id="rId14"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7636785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blinds(horizontal)">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blinds(horizontal)">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4">
                                            <p:txEl>
                                              <p:pRg st="5" end="5"/>
                                            </p:txEl>
                                          </p:spTgt>
                                        </p:tgtEl>
                                      </p:cBhvr>
                                    </p:animEffect>
                                    <p:set>
                                      <p:cBhvr>
                                        <p:cTn id="27" dur="1" fill="hold">
                                          <p:stCondLst>
                                            <p:cond delay="499"/>
                                          </p:stCondLst>
                                        </p:cTn>
                                        <p:tgtEl>
                                          <p:spTgt spid="4">
                                            <p:txEl>
                                              <p:pRg st="5" end="5"/>
                                            </p:txEl>
                                          </p:spTgt>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4">
                                            <p:txEl>
                                              <p:pRg st="6" end="6"/>
                                            </p:txEl>
                                          </p:spTgt>
                                        </p:tgtEl>
                                      </p:cBhvr>
                                    </p:animEffect>
                                    <p:set>
                                      <p:cBhvr>
                                        <p:cTn id="30" dur="1" fill="hold">
                                          <p:stCondLst>
                                            <p:cond delay="499"/>
                                          </p:stCondLst>
                                        </p:cTn>
                                        <p:tgtEl>
                                          <p:spTgt spid="4">
                                            <p:txEl>
                                              <p:pRg st="6" end="6"/>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4">
                                            <p:txEl>
                                              <p:pRg st="7" end="7"/>
                                            </p:txEl>
                                          </p:spTgt>
                                        </p:tgtEl>
                                      </p:cBhvr>
                                    </p:animEffect>
                                    <p:set>
                                      <p:cBhvr>
                                        <p:cTn id="33" dur="1" fill="hold">
                                          <p:stCondLst>
                                            <p:cond delay="499"/>
                                          </p:stCondLst>
                                        </p:cTn>
                                        <p:tgtEl>
                                          <p:spTgt spid="4">
                                            <p:txEl>
                                              <p:pRg st="7" end="7"/>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4" grpId="0" uiExpand="1" build="allAtOnce"/>
      <p:bldP spid="5" grpId="0"/>
      <p:bldP spid="5" grpId="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1188772"/>
            <a:ext cx="10432534"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星形聚合物</a:t>
            </a:r>
            <a:r>
              <a:rPr lang="en-US" altLang="zh-CN" sz="2800" kern="100" dirty="0">
                <a:latin typeface="Times New Roman"/>
                <a:ea typeface="华文细黑"/>
                <a:cs typeface="Courier New"/>
              </a:rPr>
              <a:t>SPLA</a:t>
            </a:r>
            <a:r>
              <a:rPr lang="zh-CN" altLang="zh-CN" sz="2800" kern="100" dirty="0">
                <a:latin typeface="Times New Roman"/>
                <a:ea typeface="华文细黑"/>
                <a:cs typeface="Times New Roman"/>
              </a:rPr>
              <a:t>可经下列反应路线得到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部分反应条件未注明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70690" name="Picture 2" descr="去年743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34442" y="2003468"/>
            <a:ext cx="7536157" cy="137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069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877046" y="3357786"/>
            <a:ext cx="2803453" cy="1545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0692" name="Picture 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244929" y="3215555"/>
            <a:ext cx="3034853" cy="1150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92540" y="3717826"/>
            <a:ext cx="11291298" cy="2031325"/>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已知：</a:t>
            </a:r>
            <a:r>
              <a:rPr lang="en-US" altLang="zh-CN" sz="2800" kern="100" dirty="0">
                <a:latin typeface="Times New Roman"/>
                <a:ea typeface="华文细黑"/>
                <a:cs typeface="Courier New"/>
              </a:rPr>
              <a:t>SPLA</a:t>
            </a:r>
            <a:r>
              <a:rPr lang="zh-CN" altLang="zh-CN" sz="2800" kern="100" dirty="0">
                <a:latin typeface="Times New Roman"/>
                <a:ea typeface="华文细黑"/>
                <a:cs typeface="Times New Roman"/>
              </a:rPr>
              <a:t>的结构为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其中</a:t>
            </a:r>
            <a:r>
              <a:rPr lang="en-US" altLang="zh-CN" sz="2800" kern="100" dirty="0">
                <a:latin typeface="Times New Roman"/>
                <a:ea typeface="华文细黑"/>
                <a:cs typeface="Courier New"/>
              </a:rPr>
              <a:t>R</a:t>
            </a:r>
            <a:r>
              <a:rPr lang="en-US" altLang="zh-CN" sz="2800" kern="100" dirty="0">
                <a:latin typeface="宋体"/>
                <a:ea typeface="华文细黑"/>
                <a:cs typeface="Courier New"/>
              </a:rPr>
              <a:t>  </a:t>
            </a:r>
            <a:endParaRPr lang="en-US" altLang="zh-CN" sz="2800" kern="100" dirty="0">
              <a:latin typeface="宋体"/>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淀粉是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多</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的名称是</a:t>
            </a:r>
            <a:r>
              <a:rPr lang="en-US" altLang="zh-CN" sz="2800" kern="100" dirty="0">
                <a:latin typeface="Times New Roman"/>
                <a:ea typeface="华文细黑"/>
                <a:cs typeface="Courier New"/>
              </a:rPr>
              <a:t>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20" name="Rectangle 21">
            <a:hlinkClick r:id="rId17"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18"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68372" y="2062411"/>
            <a:ext cx="10746106" cy="1384995"/>
          </a:xfrm>
          <a:prstGeom prst="rect">
            <a:avLst/>
          </a:prstGeom>
        </p:spPr>
        <p:txBody>
          <a:bodyPr wrap="square">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a:t>
            </a:r>
            <a:r>
              <a:rPr lang="zh-CN" altLang="zh-CN" sz="2800" kern="100" dirty="0">
                <a:latin typeface="Times New Roman"/>
                <a:ea typeface="华文细黑"/>
                <a:cs typeface="Times New Roman"/>
              </a:rPr>
              <a:t>框图可以知道淀粉水解生成</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是葡萄糖，</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转化为乳酸</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，根据所学知识知道淀粉是一种多糖。</a:t>
            </a:r>
            <a:endParaRPr lang="zh-CN" altLang="zh-CN" sz="110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 name="矩形 4"/>
          <p:cNvSpPr/>
          <p:nvPr/>
        </p:nvSpPr>
        <p:spPr>
          <a:xfrm>
            <a:off x="622598" y="3501802"/>
            <a:ext cx="2972003" cy="656077"/>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smtClean="0">
                <a:solidFill>
                  <a:schemeClr val="accent6">
                    <a:lumMod val="75000"/>
                  </a:schemeClr>
                </a:solidFill>
                <a:latin typeface="Times New Roman"/>
                <a:ea typeface="华文细黑"/>
                <a:cs typeface="Times New Roman"/>
              </a:rPr>
              <a:t>多</a:t>
            </a:r>
            <a:r>
              <a:rPr lang="zh-CN" altLang="zh-CN" sz="2800" kern="100" dirty="0">
                <a:solidFill>
                  <a:schemeClr val="accent6">
                    <a:lumMod val="75000"/>
                  </a:schemeClr>
                </a:solidFill>
                <a:latin typeface="Times New Roman"/>
                <a:ea typeface="华文细黑"/>
                <a:cs typeface="Times New Roman"/>
              </a:rPr>
              <a:t>　葡萄糖</a:t>
            </a:r>
            <a:endParaRPr lang="zh-CN" altLang="zh-CN" sz="2800" kern="100" dirty="0">
              <a:solidFill>
                <a:schemeClr val="accent6">
                  <a:lumMod val="75000"/>
                </a:schemeClr>
              </a:solidFill>
              <a:effectLst/>
              <a:latin typeface="宋体"/>
              <a:cs typeface="Courier New"/>
            </a:endParaRPr>
          </a:p>
        </p:txBody>
      </p:sp>
      <p:sp>
        <p:nvSpPr>
          <p:cNvPr id="17" name="Rectangle 21">
            <a:hlinkClick r:id="rId14"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456503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8450" y="1252711"/>
            <a:ext cx="11457851"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乙醛由不饱和烃制备的方法之一是</a:t>
            </a:r>
            <a:r>
              <a:rPr lang="en-US" altLang="zh-CN" sz="2800" kern="100" dirty="0" smtClean="0">
                <a:latin typeface="Times New Roman"/>
                <a:ea typeface="华文细黑"/>
                <a:cs typeface="Courier New"/>
              </a:rPr>
              <a:t>___________________</a:t>
            </a:r>
            <a:endParaRPr lang="zh-CN" altLang="zh-CN" sz="11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a:t>
            </a:r>
            <a:r>
              <a:rPr lang="zh-CN" altLang="zh-CN" sz="2800" kern="100" dirty="0">
                <a:latin typeface="Times New Roman"/>
                <a:ea typeface="华文细黑"/>
                <a:cs typeface="Times New Roman"/>
              </a:rPr>
              <a:t>用化学方程式表示，可多步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9" name="Rectangle 21">
            <a:hlinkClick r:id="rId14"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5"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79301346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 name="矩形 3"/>
          <p:cNvSpPr/>
          <p:nvPr/>
        </p:nvSpPr>
        <p:spPr>
          <a:xfrm>
            <a:off x="334566" y="837506"/>
            <a:ext cx="10020453" cy="13073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乙醛</a:t>
            </a:r>
            <a:r>
              <a:rPr lang="zh-CN" altLang="zh-CN" sz="2800" kern="100" dirty="0">
                <a:latin typeface="Times New Roman"/>
                <a:ea typeface="华文细黑"/>
                <a:cs typeface="Times New Roman"/>
              </a:rPr>
              <a:t>的制备方法较多，可以用乙烯水化法转化为乙醇，再将乙醇氧化成乙醛，或用乙炔与水发生加成反应也可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955621307"/>
              </p:ext>
            </p:extLst>
          </p:nvPr>
        </p:nvGraphicFramePr>
        <p:xfrm>
          <a:off x="334566" y="2280447"/>
          <a:ext cx="9404350" cy="1363663"/>
        </p:xfrm>
        <a:graphic>
          <a:graphicData uri="http://schemas.openxmlformats.org/presentationml/2006/ole">
            <mc:AlternateContent xmlns:mc="http://schemas.openxmlformats.org/markup-compatibility/2006">
              <mc:Choice xmlns:v="urn:schemas-microsoft-com:vml" Requires="v">
                <p:oleObj spid="_x0000_s397339" name="文档" r:id="rId15" imgW="9404964" imgH="1365635" progId="Word.Document.12">
                  <p:embed/>
                </p:oleObj>
              </mc:Choice>
              <mc:Fallback>
                <p:oleObj name="文档" r:id="rId15" imgW="9404964" imgH="1365635" progId="Word.Document.12">
                  <p:embed/>
                  <p:pic>
                    <p:nvPicPr>
                      <p:cNvPr id="0" name=""/>
                      <p:cNvPicPr/>
                      <p:nvPr/>
                    </p:nvPicPr>
                    <p:blipFill>
                      <a:blip r:embed="rId16"/>
                      <a:stretch>
                        <a:fillRect/>
                      </a:stretch>
                    </p:blipFill>
                    <p:spPr>
                      <a:xfrm>
                        <a:off x="334566" y="2280447"/>
                        <a:ext cx="9404350" cy="1363663"/>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3221982933"/>
              </p:ext>
            </p:extLst>
          </p:nvPr>
        </p:nvGraphicFramePr>
        <p:xfrm>
          <a:off x="334566" y="3234236"/>
          <a:ext cx="11764962" cy="2214563"/>
        </p:xfrm>
        <a:graphic>
          <a:graphicData uri="http://schemas.openxmlformats.org/presentationml/2006/ole">
            <mc:AlternateContent xmlns:mc="http://schemas.openxmlformats.org/markup-compatibility/2006">
              <mc:Choice xmlns:v="urn:schemas-microsoft-com:vml" Requires="v">
                <p:oleObj spid="_x0000_s397340" name="文档" r:id="rId17" imgW="11766190" imgH="2230513" progId="Word.Document.12">
                  <p:embed/>
                </p:oleObj>
              </mc:Choice>
              <mc:Fallback>
                <p:oleObj name="文档" r:id="rId17" imgW="11766190" imgH="2230513" progId="Word.Document.12">
                  <p:embed/>
                  <p:pic>
                    <p:nvPicPr>
                      <p:cNvPr id="0" name=""/>
                      <p:cNvPicPr/>
                      <p:nvPr/>
                    </p:nvPicPr>
                    <p:blipFill>
                      <a:blip r:embed="rId18"/>
                      <a:stretch>
                        <a:fillRect/>
                      </a:stretch>
                    </p:blipFill>
                    <p:spPr>
                      <a:xfrm>
                        <a:off x="334566" y="3234236"/>
                        <a:ext cx="11764962" cy="2214563"/>
                      </a:xfrm>
                      <a:prstGeom prst="rect">
                        <a:avLst/>
                      </a:prstGeom>
                    </p:spPr>
                  </p:pic>
                </p:oleObj>
              </mc:Fallback>
            </mc:AlternateContent>
          </a:graphicData>
        </a:graphic>
      </p:graphicFrame>
      <p:sp>
        <p:nvSpPr>
          <p:cNvPr id="19" name="Rectangle 21">
            <a:hlinkClick r:id="rId19"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82470954"/>
              </p:ext>
            </p:extLst>
          </p:nvPr>
        </p:nvGraphicFramePr>
        <p:xfrm>
          <a:off x="334963" y="4064000"/>
          <a:ext cx="10099675" cy="3128963"/>
        </p:xfrm>
        <a:graphic>
          <a:graphicData uri="http://schemas.openxmlformats.org/presentationml/2006/ole">
            <mc:AlternateContent xmlns:mc="http://schemas.openxmlformats.org/markup-compatibility/2006">
              <mc:Choice xmlns:v="urn:schemas-microsoft-com:vml" Requires="v">
                <p:oleObj spid="_x0000_s397341" name="文档" r:id="rId20" imgW="10103042" imgH="3132107" progId="Word.Document.12">
                  <p:embed/>
                </p:oleObj>
              </mc:Choice>
              <mc:Fallback>
                <p:oleObj name="文档" r:id="rId20" imgW="10103042" imgH="3132107" progId="Word.Document.12">
                  <p:embed/>
                  <p:pic>
                    <p:nvPicPr>
                      <p:cNvPr id="0" name="对象 23"/>
                      <p:cNvPicPr>
                        <a:picLocks noChangeAspect="1" noChangeArrowheads="1"/>
                      </p:cNvPicPr>
                      <p:nvPr/>
                    </p:nvPicPr>
                    <p:blipFill>
                      <a:blip r:embed="rId21"/>
                      <a:srcRect/>
                      <a:stretch>
                        <a:fillRect/>
                      </a:stretch>
                    </p:blipFill>
                    <p:spPr bwMode="auto">
                      <a:xfrm>
                        <a:off x="334963" y="4064000"/>
                        <a:ext cx="10099675"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76041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750"/>
                                        <p:tgtEl>
                                          <p:spTgt spid="7"/>
                                        </p:tgtEl>
                                      </p:cBhvr>
                                    </p:animEffect>
                                  </p:childTnLst>
                                </p:cTn>
                              </p:par>
                              <p:par>
                                <p:cTn id="12" presetID="3" presetClass="entr" presetSubtype="10" fill="hold"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blinds(horizontal)">
                                      <p:cBhvr>
                                        <p:cTn id="14" dur="750"/>
                                        <p:tgtEl>
                                          <p:spTgt spid="24"/>
                                        </p:tgtEl>
                                      </p:cBhvr>
                                    </p:animEffect>
                                  </p:childTnLst>
                                </p:cTn>
                              </p:par>
                              <p:par>
                                <p:cTn id="15" presetID="3" presetClass="entr" presetSubtype="1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8419" y="919570"/>
            <a:ext cx="11457851"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(3)D</a:t>
            </a:r>
            <a:r>
              <a:rPr lang="en-US" altLang="zh-CN" sz="2800" kern="100" spc="-125" dirty="0">
                <a:latin typeface="Times New Roman" pitchFamily="18" charset="0"/>
                <a:ea typeface="Times New Roman" pitchFamily="18" charset="0"/>
                <a:cs typeface="Times New Roman" pitchFamily="18" charset="0"/>
              </a:rPr>
              <a:t>―</a:t>
            </a:r>
            <a:r>
              <a:rPr lang="en-US" altLang="zh-CN" sz="2800" kern="100" dirty="0">
                <a:latin typeface="Times New Roman" pitchFamily="18" charset="0"/>
                <a:ea typeface="Times New Roman" pitchFamily="18" charset="0"/>
                <a:cs typeface="Times New Roman" pitchFamily="18" charset="0"/>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的化学反应类型属于</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反应；</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结构中有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个相同的基团，且</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D</a:t>
            </a:r>
            <a:r>
              <a:rPr lang="zh-CN" altLang="zh-CN" sz="2800" kern="100" dirty="0">
                <a:latin typeface="Times New Roman"/>
                <a:ea typeface="华文细黑"/>
                <a:cs typeface="Times New Roman"/>
              </a:rPr>
              <a:t>能与</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Ag(NH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反应，则</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的结构简式是</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7" name="Rectangle 21">
            <a:hlinkClick r:id="rId14"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5"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02033326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 name="矩形 5"/>
          <p:cNvSpPr/>
          <p:nvPr/>
        </p:nvSpPr>
        <p:spPr>
          <a:xfrm>
            <a:off x="262558" y="4725938"/>
            <a:ext cx="7364018" cy="2031325"/>
          </a:xfrm>
          <a:prstGeom prst="rect">
            <a:avLst/>
          </a:prstGeom>
        </p:spPr>
        <p:txBody>
          <a:bodyPr wrap="squar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smtClean="0">
                <a:solidFill>
                  <a:schemeClr val="accent6">
                    <a:lumMod val="75000"/>
                  </a:schemeClr>
                </a:solidFill>
                <a:latin typeface="Times New Roman"/>
                <a:ea typeface="华文细黑"/>
                <a:cs typeface="Times New Roman"/>
              </a:rPr>
              <a:t>加</a:t>
            </a:r>
            <a:r>
              <a:rPr lang="zh-CN" altLang="zh-CN" sz="2800" kern="100" dirty="0">
                <a:solidFill>
                  <a:schemeClr val="accent6">
                    <a:lumMod val="75000"/>
                  </a:schemeClr>
                </a:solidFill>
                <a:latin typeface="Times New Roman"/>
                <a:ea typeface="华文细黑"/>
                <a:cs typeface="Times New Roman"/>
              </a:rPr>
              <a:t>成</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或还原</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C(CH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OH)</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dirty="0">
                <a:solidFill>
                  <a:schemeClr val="accent6">
                    <a:lumMod val="75000"/>
                  </a:schemeClr>
                </a:solidFill>
                <a:latin typeface="Times New Roman"/>
                <a:ea typeface="华文细黑"/>
                <a:cs typeface="Courier New"/>
              </a:rPr>
              <a:t>CHO</a:t>
            </a:r>
            <a:endParaRPr lang="zh-CN" altLang="zh-CN" sz="2800" kern="100" dirty="0">
              <a:solidFill>
                <a:schemeClr val="accent6">
                  <a:lumMod val="75000"/>
                </a:schemeClr>
              </a:solidFill>
              <a:latin typeface="宋体"/>
              <a:cs typeface="Courier New"/>
            </a:endParaRPr>
          </a:p>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C(CH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OH)</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dirty="0">
                <a:solidFill>
                  <a:schemeClr val="accent6">
                    <a:lumMod val="75000"/>
                  </a:schemeClr>
                </a:solidFill>
                <a:latin typeface="Times New Roman"/>
                <a:ea typeface="华文细黑"/>
                <a:cs typeface="Courier New"/>
              </a:rPr>
              <a:t>CHO</a:t>
            </a:r>
            <a:r>
              <a:rPr lang="zh-CN" altLang="zh-CN" sz="2800" kern="100" dirty="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2Ag(NH</a:t>
            </a:r>
            <a:r>
              <a:rPr lang="en-US" altLang="zh-CN" sz="2800" kern="100" baseline="-25000" dirty="0" smtClean="0">
                <a:solidFill>
                  <a:schemeClr val="accent6">
                    <a:lumMod val="75000"/>
                  </a:schemeClr>
                </a:solidFill>
                <a:latin typeface="Times New Roman"/>
                <a:ea typeface="华文细黑"/>
                <a:cs typeface="Courier New"/>
              </a:rPr>
              <a:t>3</a:t>
            </a:r>
            <a:r>
              <a:rPr lang="en-US" altLang="zh-CN" sz="2800" kern="100" dirty="0" smtClean="0">
                <a:solidFill>
                  <a:schemeClr val="accent6">
                    <a:lumMod val="75000"/>
                  </a:schemeClr>
                </a:solidFill>
                <a:latin typeface="Times New Roman"/>
                <a:ea typeface="华文细黑"/>
                <a:cs typeface="Courier New"/>
              </a:rPr>
              <a:t>)</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OH</a:t>
            </a:r>
            <a:r>
              <a:rPr lang="en-US" altLang="zh-CN" sz="2800" kern="100" dirty="0">
                <a:solidFill>
                  <a:schemeClr val="accent6">
                    <a:lumMod val="75000"/>
                  </a:schemeClr>
                </a:solidFill>
                <a:latin typeface="宋体"/>
                <a:ea typeface="华文细黑"/>
                <a:cs typeface="Times New Roman"/>
              </a:rPr>
              <a:t> </a:t>
            </a:r>
            <a:r>
              <a:rPr lang="en-US" altLang="zh-CN" sz="2800" kern="100" dirty="0" smtClean="0">
                <a:solidFill>
                  <a:schemeClr val="accent6">
                    <a:lumMod val="75000"/>
                  </a:schemeClr>
                </a:solidFill>
                <a:latin typeface="宋体"/>
                <a:ea typeface="华文细黑"/>
                <a:cs typeface="Times New Roman"/>
              </a:rPr>
              <a:t>         </a:t>
            </a:r>
            <a:r>
              <a:rPr lang="en-US" altLang="zh-CN" sz="2800" kern="100" dirty="0" smtClean="0">
                <a:solidFill>
                  <a:schemeClr val="accent6">
                    <a:lumMod val="75000"/>
                  </a:schemeClr>
                </a:solidFill>
                <a:latin typeface="Times New Roman"/>
                <a:ea typeface="华文细黑"/>
                <a:cs typeface="Courier New"/>
              </a:rPr>
              <a:t>,</a:t>
            </a:r>
            <a:endParaRPr lang="zh-CN" altLang="zh-CN" sz="2800" kern="100" dirty="0">
              <a:solidFill>
                <a:schemeClr val="accent6">
                  <a:lumMod val="75000"/>
                </a:schemeClr>
              </a:solidFill>
              <a:latin typeface="宋体"/>
              <a:cs typeface="Courier New"/>
            </a:endParaRPr>
          </a:p>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C(CH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OH)</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dirty="0">
                <a:solidFill>
                  <a:schemeClr val="accent6">
                    <a:lumMod val="75000"/>
                  </a:schemeClr>
                </a:solidFill>
                <a:latin typeface="Times New Roman"/>
                <a:ea typeface="华文细黑"/>
                <a:cs typeface="Courier New"/>
              </a:rPr>
              <a:t>COONH</a:t>
            </a:r>
            <a:r>
              <a:rPr lang="en-US" altLang="zh-CN" sz="2800" kern="100" baseline="-25000" dirty="0">
                <a:solidFill>
                  <a:schemeClr val="accent6">
                    <a:lumMod val="75000"/>
                  </a:schemeClr>
                </a:solidFill>
                <a:latin typeface="Times New Roman"/>
                <a:ea typeface="华文细黑"/>
                <a:cs typeface="Courier New"/>
              </a:rPr>
              <a:t>4</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2Ag</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3NH</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H</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O</a:t>
            </a:r>
            <a:endParaRPr lang="zh-CN" altLang="zh-CN" sz="2800" kern="100" dirty="0" smtClean="0">
              <a:solidFill>
                <a:schemeClr val="accent6">
                  <a:lumMod val="75000"/>
                </a:schemeClr>
              </a:solidFill>
              <a:latin typeface="宋体"/>
              <a:cs typeface="Courier New"/>
            </a:endParaRPr>
          </a:p>
        </p:txBody>
      </p:sp>
      <p:sp>
        <p:nvSpPr>
          <p:cNvPr id="16" name="Rectangle 21">
            <a:hlinkClick r:id="rId15"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673663828"/>
              </p:ext>
            </p:extLst>
          </p:nvPr>
        </p:nvGraphicFramePr>
        <p:xfrm>
          <a:off x="5438829" y="5533127"/>
          <a:ext cx="1162050" cy="619125"/>
        </p:xfrm>
        <a:graphic>
          <a:graphicData uri="http://schemas.openxmlformats.org/presentationml/2006/ole">
            <mc:AlternateContent xmlns:mc="http://schemas.openxmlformats.org/markup-compatibility/2006">
              <mc:Choice xmlns:v="urn:schemas-microsoft-com:vml" Requires="v">
                <p:oleObj spid="_x0000_s396317" name="文档" r:id="rId16" imgW="1169007" imgH="792388" progId="Word.Document.12">
                  <p:embed/>
                </p:oleObj>
              </mc:Choice>
              <mc:Fallback>
                <p:oleObj name="文档" r:id="rId16" imgW="1169007" imgH="792388" progId="Word.Document.12">
                  <p:embed/>
                  <p:pic>
                    <p:nvPicPr>
                      <p:cNvPr id="0" name="对象 5"/>
                      <p:cNvPicPr>
                        <a:picLocks noChangeAspect="1" noChangeArrowheads="1"/>
                      </p:cNvPicPr>
                      <p:nvPr/>
                    </p:nvPicPr>
                    <p:blipFill>
                      <a:blip r:embed="rId17"/>
                      <a:srcRect/>
                      <a:stretch>
                        <a:fillRect/>
                      </a:stretch>
                    </p:blipFill>
                    <p:spPr bwMode="auto">
                      <a:xfrm>
                        <a:off x="5438829" y="5533127"/>
                        <a:ext cx="11620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矩形 16"/>
          <p:cNvSpPr/>
          <p:nvPr/>
        </p:nvSpPr>
        <p:spPr>
          <a:xfrm>
            <a:off x="404422" y="909514"/>
            <a:ext cx="11179503" cy="3970318"/>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的化学式可以看出</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比</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多</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个氢原子，加氢为还原反应，也是加成反应；</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D</a:t>
            </a:r>
            <a:r>
              <a:rPr lang="zh-CN" altLang="zh-CN" sz="2800" kern="100" dirty="0">
                <a:latin typeface="Times New Roman"/>
                <a:ea typeface="华文细黑"/>
                <a:cs typeface="Times New Roman"/>
              </a:rPr>
              <a:t>能与</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Ag(NH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反应，说明</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D</a:t>
            </a:r>
            <a:r>
              <a:rPr lang="zh-CN" altLang="zh-CN" sz="2800" kern="100" dirty="0">
                <a:latin typeface="Times New Roman"/>
                <a:ea typeface="华文细黑"/>
                <a:cs typeface="Times New Roman"/>
              </a:rPr>
              <a:t>中有</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—CHO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结构中有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个相同的基团，经分析</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个相同的基团</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，分子式</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就剩下一个碳原子，所以</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的结构简式为</a:t>
            </a:r>
            <a:r>
              <a:rPr lang="en-US" altLang="zh-CN" sz="2800" kern="100" dirty="0">
                <a:latin typeface="Times New Roman"/>
                <a:ea typeface="华文细黑"/>
                <a:cs typeface="Courier New"/>
              </a:rPr>
              <a:t>C(CH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与银氨溶液反应的化学方程式为</a:t>
            </a:r>
            <a:r>
              <a:rPr lang="en-US" altLang="zh-CN" sz="2800" kern="100" dirty="0">
                <a:latin typeface="Times New Roman"/>
                <a:ea typeface="华文细黑"/>
                <a:cs typeface="Courier New"/>
              </a:rPr>
              <a:t>C(CH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CHO</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2Ag(NH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OH</a:t>
            </a:r>
            <a:r>
              <a:rPr lang="en-US" altLang="zh-CN" sz="2800" kern="100" dirty="0" smtClean="0">
                <a:latin typeface="宋体"/>
                <a:ea typeface="华文细黑"/>
                <a:cs typeface="Times New Roman"/>
              </a:rPr>
              <a:t>      </a:t>
            </a:r>
            <a:r>
              <a:rPr lang="en-US" altLang="zh-CN" sz="2800" kern="100" dirty="0" smtClean="0">
                <a:latin typeface="Times New Roman"/>
                <a:ea typeface="华文细黑"/>
                <a:cs typeface="Courier New"/>
              </a:rPr>
              <a:t>C(CH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COONH</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2Ag</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2954595659"/>
              </p:ext>
            </p:extLst>
          </p:nvPr>
        </p:nvGraphicFramePr>
        <p:xfrm>
          <a:off x="2700908" y="4178821"/>
          <a:ext cx="1162050" cy="619125"/>
        </p:xfrm>
        <a:graphic>
          <a:graphicData uri="http://schemas.openxmlformats.org/presentationml/2006/ole">
            <mc:AlternateContent xmlns:mc="http://schemas.openxmlformats.org/markup-compatibility/2006">
              <mc:Choice xmlns:v="urn:schemas-microsoft-com:vml" Requires="v">
                <p:oleObj spid="_x0000_s396318" name="文档" r:id="rId18" imgW="1169007" imgH="792388" progId="Word.Document.12">
                  <p:embed/>
                </p:oleObj>
              </mc:Choice>
              <mc:Fallback>
                <p:oleObj name="文档" r:id="rId18" imgW="1169007" imgH="792388" progId="Word.Document.12">
                  <p:embed/>
                  <p:pic>
                    <p:nvPicPr>
                      <p:cNvPr id="0" name=""/>
                      <p:cNvPicPr/>
                      <p:nvPr/>
                    </p:nvPicPr>
                    <p:blipFill>
                      <a:blip r:embed="rId19"/>
                      <a:stretch>
                        <a:fillRect/>
                      </a:stretch>
                    </p:blipFill>
                    <p:spPr>
                      <a:xfrm>
                        <a:off x="2700908" y="4178821"/>
                        <a:ext cx="1162050" cy="619125"/>
                      </a:xfrm>
                      <a:prstGeom prst="rect">
                        <a:avLst/>
                      </a:prstGeom>
                    </p:spPr>
                  </p:pic>
                </p:oleObj>
              </mc:Fallback>
            </mc:AlternateContent>
          </a:graphicData>
        </a:graphic>
      </p:graphicFrame>
    </p:spTree>
    <p:extLst>
      <p:ext uri="{BB962C8B-B14F-4D97-AF65-F5344CB8AC3E}">
        <p14:creationId xmlns:p14="http://schemas.microsoft.com/office/powerpoint/2010/main" val="2741640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750"/>
                                        <p:tgtEl>
                                          <p:spTgt spid="17"/>
                                        </p:tgtEl>
                                      </p:cBhvr>
                                    </p:animEffect>
                                  </p:childTnLst>
                                </p:cTn>
                              </p:par>
                              <p:par>
                                <p:cTn id="8" presetID="3"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750"/>
                                        <p:tgtEl>
                                          <p:spTgt spid="18"/>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750"/>
                                        <p:tgtEl>
                                          <p:spTgt spid="2"/>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22598" y="1845618"/>
            <a:ext cx="10959223" cy="203132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符合通式</a:t>
            </a:r>
            <a:r>
              <a:rPr lang="en-US" altLang="zh-CN" sz="2800" kern="100" dirty="0" err="1">
                <a:latin typeface="Times New Roman"/>
                <a:ea typeface="华文细黑"/>
                <a:cs typeface="Courier New"/>
              </a:rPr>
              <a:t>C</a:t>
            </a:r>
            <a:r>
              <a:rPr lang="en-US" altLang="zh-CN" sz="2800" i="1" kern="100" baseline="-25000" dirty="0" err="1">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i="1" kern="100" baseline="-25000" dirty="0">
                <a:latin typeface="Times New Roman"/>
                <a:ea typeface="华文细黑"/>
                <a:cs typeface="Courier New"/>
              </a:rPr>
              <a:t>m</a:t>
            </a:r>
            <a:r>
              <a:rPr lang="zh-CN" altLang="zh-CN" sz="2800" kern="100" dirty="0">
                <a:latin typeface="Times New Roman"/>
                <a:ea typeface="华文细黑"/>
                <a:cs typeface="Times New Roman"/>
              </a:rPr>
              <a:t>的有机物都属于糖类吗？</a:t>
            </a:r>
            <a:endParaRPr lang="zh-CN" altLang="zh-CN" sz="1100" kern="100" dirty="0">
              <a:latin typeface="宋体"/>
              <a:cs typeface="Courier New"/>
            </a:endParaRPr>
          </a:p>
          <a:p>
            <a:pPr algn="just">
              <a:lnSpc>
                <a:spcPct val="150000"/>
              </a:lnSpc>
              <a:spcAft>
                <a:spcPts val="0"/>
              </a:spcAft>
            </a:pPr>
            <a:r>
              <a:rPr lang="zh-CN" altLang="zh-CN" sz="2800" b="1" kern="100" dirty="0" smtClean="0">
                <a:solidFill>
                  <a:srgbClr val="0000FF"/>
                </a:solidFill>
                <a:latin typeface="Times New Roman"/>
                <a:cs typeface="Times New Roman"/>
              </a:rPr>
              <a:t>答案</a:t>
            </a:r>
            <a:r>
              <a:rPr lang="en-US" altLang="zh-CN" sz="2800" b="1" kern="100" dirty="0" smtClean="0">
                <a:solidFill>
                  <a:srgbClr val="0000FF"/>
                </a:solidFill>
                <a:latin typeface="Times New Roman"/>
                <a:cs typeface="Times New Roman"/>
              </a:rPr>
              <a:t>  </a:t>
            </a:r>
            <a:r>
              <a:rPr lang="zh-CN" altLang="zh-CN" sz="2800" kern="100" dirty="0" smtClean="0">
                <a:solidFill>
                  <a:schemeClr val="accent6">
                    <a:lumMod val="75000"/>
                  </a:schemeClr>
                </a:solidFill>
                <a:latin typeface="Times New Roman"/>
                <a:ea typeface="华文细黑"/>
                <a:cs typeface="Times New Roman"/>
              </a:rPr>
              <a:t>不一定</a:t>
            </a:r>
            <a:r>
              <a:rPr lang="zh-CN" altLang="zh-CN" sz="2800" kern="100" dirty="0">
                <a:solidFill>
                  <a:schemeClr val="accent6">
                    <a:lumMod val="75000"/>
                  </a:schemeClr>
                </a:solidFill>
                <a:latin typeface="Times New Roman"/>
                <a:ea typeface="华文细黑"/>
                <a:cs typeface="Times New Roman"/>
              </a:rPr>
              <a:t>。例如甲醛</a:t>
            </a: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zh-CN" altLang="zh-CN" sz="2800" kern="100" dirty="0">
                <a:solidFill>
                  <a:schemeClr val="accent6">
                    <a:lumMod val="75000"/>
                  </a:schemeClr>
                </a:solidFill>
                <a:latin typeface="Times New Roman"/>
                <a:ea typeface="华文细黑"/>
                <a:cs typeface="Times New Roman"/>
              </a:rPr>
              <a:t>、乙酸</a:t>
            </a:r>
            <a:r>
              <a:rPr lang="en-US" altLang="zh-CN" sz="2800" kern="100" dirty="0">
                <a:solidFill>
                  <a:schemeClr val="accent6">
                    <a:lumMod val="75000"/>
                  </a:schemeClr>
                </a:solidFill>
                <a:latin typeface="Times New Roman"/>
                <a:ea typeface="华文细黑"/>
                <a:cs typeface="Courier New"/>
              </a:rPr>
              <a:t>(C</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4</a:t>
            </a:r>
            <a:r>
              <a:rPr lang="en-US" altLang="zh-CN" sz="2800" kern="100" dirty="0">
                <a:solidFill>
                  <a:schemeClr val="accent6">
                    <a:lumMod val="75000"/>
                  </a:schemeClr>
                </a:solidFill>
                <a:latin typeface="Times New Roman"/>
                <a:ea typeface="华文细黑"/>
                <a:cs typeface="Courier New"/>
              </a:rPr>
              <a:t>O</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的分子式可分别改写为</a:t>
            </a: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C</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，但它们不是糖，而分别属于醛和羧酸</a:t>
            </a:r>
            <a:r>
              <a:rPr lang="zh-CN" altLang="zh-CN" sz="2800" kern="100" dirty="0" smtClean="0">
                <a:solidFill>
                  <a:schemeClr val="accent6">
                    <a:lumMod val="75000"/>
                  </a:schemeClr>
                </a:solidFill>
                <a:latin typeface="Times New Roman"/>
                <a:ea typeface="华文细黑"/>
                <a:cs typeface="Times New Roman"/>
              </a:rPr>
              <a:t>。</a:t>
            </a:r>
            <a:endParaRPr lang="en-US" altLang="zh-CN" sz="2800" kern="100" dirty="0" smtClean="0">
              <a:solidFill>
                <a:schemeClr val="accent6">
                  <a:lumMod val="75000"/>
                </a:schemeClr>
              </a:solidFill>
              <a:latin typeface="Times New Roman"/>
              <a:ea typeface="华文细黑"/>
              <a:cs typeface="Times New Roman"/>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84984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9">
                                            <p:txEl>
                                              <p:pRg st="1" end="1"/>
                                            </p:txEl>
                                          </p:spTgt>
                                        </p:tgtEl>
                                      </p:cBhvr>
                                    </p:animEffect>
                                    <p:set>
                                      <p:cBhvr>
                                        <p:cTn id="12" dur="1" fill="hold">
                                          <p:stCondLst>
                                            <p:cond delay="499"/>
                                          </p:stCondLst>
                                        </p:cTn>
                                        <p:tgtEl>
                                          <p:spTgt spid="9">
                                            <p:txEl>
                                              <p:pRg st="1" end="1"/>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9" grpId="0" uiExpand="1" build="allAtOnce"/>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 name="矩形 2"/>
          <p:cNvSpPr/>
          <p:nvPr/>
        </p:nvSpPr>
        <p:spPr>
          <a:xfrm>
            <a:off x="500604" y="1053530"/>
            <a:ext cx="10959223"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(4)B</a:t>
            </a:r>
            <a:r>
              <a:rPr lang="zh-CN" altLang="zh-CN" sz="2800" kern="100" dirty="0">
                <a:latin typeface="Times New Roman"/>
                <a:ea typeface="华文细黑"/>
                <a:cs typeface="Times New Roman"/>
              </a:rPr>
              <a:t>的直链同分异构体</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的分子中不含甲基，</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既不能与</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溶液反应，又不能与新制</a:t>
            </a:r>
            <a:r>
              <a:rPr lang="en-US" altLang="zh-CN" sz="2800" kern="100" dirty="0">
                <a:latin typeface="Times New Roman"/>
                <a:ea typeface="华文细黑"/>
                <a:cs typeface="Courier New"/>
              </a:rPr>
              <a:t>Cu(OH)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悬浊液反应，且</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与足量</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反应</a:t>
            </a:r>
            <a:r>
              <a:rPr lang="zh-CN" altLang="zh-CN" sz="2800" kern="100" dirty="0" smtClean="0">
                <a:latin typeface="Times New Roman"/>
                <a:ea typeface="华文细黑"/>
                <a:cs typeface="Times New Roman"/>
              </a:rPr>
              <a:t>生</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成</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的结构简式为</a:t>
            </a:r>
            <a:r>
              <a:rPr lang="en-US" altLang="zh-CN" sz="2800" kern="100" dirty="0" smtClean="0">
                <a:latin typeface="Times New Roman"/>
                <a:ea typeface="华文细黑"/>
                <a:cs typeface="Courier New"/>
              </a:rPr>
              <a:t>_________________</a:t>
            </a:r>
            <a:r>
              <a:rPr lang="en-US" altLang="zh-CN" sz="2800" kern="100" dirty="0">
                <a:latin typeface="Times New Roman"/>
                <a:ea typeface="华文细黑"/>
                <a:cs typeface="Courier New"/>
              </a:rPr>
              <a:t>____</a:t>
            </a:r>
            <a:r>
              <a:rPr lang="en-US" altLang="zh-CN" sz="2800" kern="100" dirty="0" smtClean="0">
                <a:latin typeface="Times New Roman"/>
                <a:ea typeface="华文细黑"/>
                <a:cs typeface="Courier New"/>
              </a:rPr>
              <a:t>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371714" name="Picture 2"/>
          <p:cNvPicPr>
            <a:picLocks noChangeAspect="1" noChangeArrowheads="1"/>
          </p:cNvPicPr>
          <p:nvPr/>
        </p:nvPicPr>
        <p:blipFill rotWithShape="1">
          <a:blip r:embed="rId14" cstate="print">
            <a:duotone>
              <a:schemeClr val="accent6">
                <a:shade val="45000"/>
                <a:satMod val="135000"/>
              </a:schemeClr>
              <a:prstClr val="white"/>
            </a:duotone>
            <a:extLst>
              <a:ext uri="{28A0092B-C50C-407E-A947-70E740481C1C}">
                <a14:useLocalDpi xmlns:a14="http://schemas.microsoft.com/office/drawing/2010/main" val="0"/>
              </a:ext>
            </a:extLst>
          </a:blip>
          <a:srcRect l="-5402" r="5402"/>
          <a:stretch/>
        </p:blipFill>
        <p:spPr bwMode="auto">
          <a:xfrm>
            <a:off x="5679575" y="2556095"/>
            <a:ext cx="3395873" cy="97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78582" y="3645818"/>
            <a:ext cx="10743283" cy="267765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pitchFamily="18" charset="0"/>
                <a:ea typeface="Times New Roman" pitchFamily="18" charset="0"/>
                <a:cs typeface="Times New Roman" pitchFamily="18" charset="0"/>
              </a:rPr>
              <a:t>B</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直链同分异构体</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的分子中不含甲基，</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既不能与</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溶液反应，又不能与新制</a:t>
            </a:r>
            <a:r>
              <a:rPr lang="en-US" altLang="zh-CN" sz="2800" kern="100" dirty="0">
                <a:latin typeface="Times New Roman"/>
                <a:ea typeface="华文细黑"/>
                <a:cs typeface="Courier New"/>
              </a:rPr>
              <a:t>Cu(OH)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悬浊液反应，且</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与足量</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中无</a:t>
            </a:r>
            <a:r>
              <a:rPr lang="en-US" altLang="zh-CN" sz="2800" kern="100" dirty="0">
                <a:latin typeface="Times New Roman"/>
                <a:ea typeface="华文细黑"/>
                <a:cs typeface="Courier New"/>
              </a:rPr>
              <a:t>—COOH </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 —CHO,1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中有</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—OH</a:t>
            </a:r>
            <a:r>
              <a:rPr lang="zh-CN" altLang="zh-CN" sz="2800" kern="100" dirty="0">
                <a:latin typeface="Times New Roman"/>
                <a:ea typeface="华文细黑"/>
                <a:cs typeface="Times New Roman"/>
              </a:rPr>
              <a:t>，即可得</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的结构简式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8" name="Rectangle 21">
            <a:hlinkClick r:id="rId15"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397314"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39222" y="5590034"/>
            <a:ext cx="3160361" cy="98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48629592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397314"/>
                                        </p:tgtEl>
                                        <p:attrNameLst>
                                          <p:attrName>style.visibility</p:attrName>
                                        </p:attrNameLst>
                                      </p:cBhvr>
                                      <p:to>
                                        <p:strVal val="visible"/>
                                      </p:to>
                                    </p:set>
                                    <p:animEffect transition="in" filter="blinds(horizontal)">
                                      <p:cBhvr>
                                        <p:cTn id="10" dur="500"/>
                                        <p:tgtEl>
                                          <p:spTgt spid="39731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71714"/>
                                        </p:tgtEl>
                                        <p:attrNameLst>
                                          <p:attrName>style.visibility</p:attrName>
                                        </p:attrNameLst>
                                      </p:cBhvr>
                                      <p:to>
                                        <p:strVal val="visible"/>
                                      </p:to>
                                    </p:set>
                                    <p:animEffect transition="in" filter="blinds(horizontal)">
                                      <p:cBhvr>
                                        <p:cTn id="15" dur="500"/>
                                        <p:tgtEl>
                                          <p:spTgt spid="3717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371714"/>
                                        </p:tgtEl>
                                      </p:cBhvr>
                                    </p:animEffect>
                                    <p:set>
                                      <p:cBhvr>
                                        <p:cTn id="23" dur="1" fill="hold">
                                          <p:stCondLst>
                                            <p:cond delay="499"/>
                                          </p:stCondLst>
                                        </p:cTn>
                                        <p:tgtEl>
                                          <p:spTgt spid="37171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397314"/>
                                        </p:tgtEl>
                                      </p:cBhvr>
                                    </p:animEffect>
                                    <p:set>
                                      <p:cBhvr>
                                        <p:cTn id="26" dur="1" fill="hold">
                                          <p:stCondLst>
                                            <p:cond delay="499"/>
                                          </p:stCondLst>
                                        </p:cTn>
                                        <p:tgtEl>
                                          <p:spTgt spid="397314"/>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5" grpId="0"/>
      <p:bldP spid="5" grpId="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 name="矩形 2"/>
          <p:cNvSpPr/>
          <p:nvPr/>
        </p:nvSpPr>
        <p:spPr>
          <a:xfrm>
            <a:off x="406574" y="1413570"/>
            <a:ext cx="10959223" cy="9925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(5)B</a:t>
            </a:r>
            <a:r>
              <a:rPr lang="zh-CN" altLang="zh-CN" sz="2800" kern="100" dirty="0">
                <a:latin typeface="Times New Roman"/>
                <a:ea typeface="华文细黑"/>
                <a:cs typeface="Times New Roman"/>
              </a:rPr>
              <a:t>有多种脱水产物，其中两种产物的结构简式为</a:t>
            </a:r>
            <a:r>
              <a:rPr lang="en-US" altLang="zh-CN" sz="2800" kern="100" dirty="0">
                <a:latin typeface="Times New Roman"/>
                <a:ea typeface="华文细黑"/>
                <a:cs typeface="Courier New"/>
              </a:rPr>
              <a:t>_____</a:t>
            </a:r>
            <a:r>
              <a:rPr lang="zh-CN" altLang="zh-CN" sz="2800" kern="100" dirty="0" smtClean="0">
                <a:latin typeface="Times New Roman"/>
                <a:ea typeface="华文细黑"/>
                <a:cs typeface="Times New Roman"/>
              </a:rPr>
              <a:t>和</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endParaRPr lang="zh-CN" altLang="zh-CN" sz="1100" kern="100" dirty="0">
              <a:effectLst/>
              <a:latin typeface="宋体"/>
              <a:cs typeface="Courier New"/>
            </a:endParaRPr>
          </a:p>
        </p:txBody>
      </p:sp>
      <p:sp>
        <p:nvSpPr>
          <p:cNvPr id="19" name="Rectangle 21">
            <a:hlinkClick r:id="rId14"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5"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86183191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 name="矩形 4"/>
          <p:cNvSpPr/>
          <p:nvPr/>
        </p:nvSpPr>
        <p:spPr>
          <a:xfrm>
            <a:off x="478582" y="960153"/>
            <a:ext cx="10531598"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pitchFamily="18" charset="0"/>
                <a:cs typeface="Times New Roman" pitchFamily="18" charset="0"/>
              </a:rPr>
              <a:t>解析</a:t>
            </a:r>
            <a:r>
              <a:rPr lang="zh-CN" altLang="zh-CN" sz="2800" kern="100" dirty="0">
                <a:latin typeface="Times New Roman" pitchFamily="18" charset="0"/>
                <a:ea typeface="Times New Roman"/>
                <a:cs typeface="Times New Roman" pitchFamily="18" charset="0"/>
              </a:rPr>
              <a:t> </a:t>
            </a:r>
            <a:r>
              <a:rPr lang="en-US" altLang="zh-CN" sz="2800" kern="100" dirty="0" smtClean="0">
                <a:latin typeface="Times New Roman" pitchFamily="18" charset="0"/>
                <a:ea typeface="Times New Roman"/>
                <a:cs typeface="Times New Roman" pitchFamily="18" charset="0"/>
              </a:rPr>
              <a:t>    </a:t>
            </a:r>
            <a:r>
              <a:rPr lang="en-US" altLang="zh-CN" sz="2800" kern="100" dirty="0" smtClean="0">
                <a:latin typeface="Times New Roman" pitchFamily="18" charset="0"/>
                <a:ea typeface="Times New Roman" pitchFamily="18" charset="0"/>
                <a:cs typeface="Times New Roman" pitchFamily="18" charset="0"/>
              </a:rPr>
              <a:t>B</a:t>
            </a:r>
            <a:r>
              <a:rPr lang="zh-CN" altLang="zh-CN" sz="2800" kern="100" dirty="0">
                <a:latin typeface="Times New Roman" pitchFamily="18" charset="0"/>
                <a:ea typeface="华文细黑"/>
                <a:cs typeface="Times New Roman" pitchFamily="18" charset="0"/>
              </a:rPr>
              <a:t>是乳酸，由其官能团的反应机理即可得到答案：</a:t>
            </a:r>
            <a:endParaRPr lang="zh-CN" altLang="zh-CN" sz="2800" kern="100" dirty="0">
              <a:latin typeface="Times New Roman" pitchFamily="18" charset="0"/>
              <a:cs typeface="Times New Roman" pitchFamily="18" charset="0"/>
            </a:endParaRPr>
          </a:p>
          <a:p>
            <a:pPr algn="just">
              <a:lnSpc>
                <a:spcPct val="150000"/>
              </a:lnSpc>
              <a:spcAft>
                <a:spcPts val="0"/>
              </a:spcAft>
            </a:pPr>
            <a:endParaRPr lang="en-US" altLang="zh-CN" sz="2800" kern="100" dirty="0" smtClean="0">
              <a:latin typeface="Times New Roman" pitchFamily="18" charset="0"/>
              <a:ea typeface="Times New Roman" pitchFamily="18" charset="0"/>
              <a:cs typeface="Times New Roman" pitchFamily="18" charset="0"/>
            </a:endParaRPr>
          </a:p>
          <a:p>
            <a:pPr algn="just">
              <a:lnSpc>
                <a:spcPct val="150000"/>
              </a:lnSpc>
              <a:spcAft>
                <a:spcPts val="0"/>
              </a:spcAft>
            </a:pPr>
            <a:r>
              <a:rPr lang="en-US" altLang="zh-CN" sz="2800" kern="100" dirty="0" smtClean="0">
                <a:latin typeface="Times New Roman" pitchFamily="18" charset="0"/>
                <a:ea typeface="Times New Roman" pitchFamily="18" charset="0"/>
                <a:cs typeface="Times New Roman" pitchFamily="18" charset="0"/>
              </a:rPr>
              <a:t>CH</a:t>
            </a:r>
            <a:r>
              <a:rPr lang="en-US" altLang="zh-CN" sz="2800" kern="100" baseline="-25000" dirty="0" smtClean="0">
                <a:latin typeface="Times New Roman" pitchFamily="18" charset="0"/>
                <a:ea typeface="Times New Roman" pitchFamily="18" charset="0"/>
                <a:cs typeface="Times New Roman" pitchFamily="18" charset="0"/>
              </a:rPr>
              <a:t>2</a:t>
            </a:r>
            <a:r>
              <a:rPr lang="en-US" altLang="zh-CN" sz="2800" kern="100" dirty="0" smtClean="0">
                <a:latin typeface="Times New Roman" pitchFamily="18" charset="0"/>
                <a:ea typeface="Times New Roman" pitchFamily="18" charset="0"/>
                <a:cs typeface="Times New Roman" pitchFamily="18" charset="0"/>
              </a:rPr>
              <a:t>==CH—COOH</a:t>
            </a:r>
            <a:r>
              <a:rPr lang="zh-CN" altLang="zh-CN" sz="2800" kern="100" dirty="0" smtClean="0">
                <a:latin typeface="Times New Roman" pitchFamily="18" charset="0"/>
                <a:ea typeface="华文细黑"/>
                <a:cs typeface="Times New Roman" pitchFamily="18" charset="0"/>
              </a:rPr>
              <a:t>、</a:t>
            </a:r>
            <a:endParaRPr lang="zh-CN" altLang="zh-CN" sz="2800" kern="100" dirty="0">
              <a:effectLst/>
              <a:latin typeface="Times New Roman" pitchFamily="18" charset="0"/>
              <a:cs typeface="Times New Roman" pitchFamily="18" charset="0"/>
            </a:endParaRPr>
          </a:p>
        </p:txBody>
      </p:sp>
      <p:pic>
        <p:nvPicPr>
          <p:cNvPr id="372738"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50990" y="1818497"/>
            <a:ext cx="4210559" cy="153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15"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22" name="Picture 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14275" y="3355058"/>
            <a:ext cx="5409041" cy="2236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5887566" y="4275306"/>
            <a:ext cx="1359768" cy="738664"/>
          </a:xfrm>
          <a:prstGeom prst="rect">
            <a:avLst/>
          </a:prstGeom>
        </p:spPr>
        <p:txBody>
          <a:bodyPr wrap="square">
            <a:spAutoFit/>
          </a:bodyPr>
          <a:lstStyle/>
          <a:p>
            <a:pPr algn="just">
              <a:lnSpc>
                <a:spcPct val="150000"/>
              </a:lnSpc>
              <a:spcAft>
                <a:spcPts val="0"/>
              </a:spcAft>
            </a:pPr>
            <a:r>
              <a:rPr lang="zh-CN" altLang="en-US" sz="2800" kern="100" dirty="0" smtClean="0">
                <a:effectLst/>
                <a:latin typeface="Times New Roman" pitchFamily="18" charset="0"/>
                <a:cs typeface="Times New Roman" pitchFamily="18" charset="0"/>
              </a:rPr>
              <a:t>。</a:t>
            </a:r>
            <a:endParaRPr lang="zh-CN" altLang="zh-CN" sz="2800" kern="1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444961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372738"/>
                                        </p:tgtEl>
                                        <p:attrNameLst>
                                          <p:attrName>style.visibility</p:attrName>
                                        </p:attrNameLst>
                                      </p:cBhvr>
                                      <p:to>
                                        <p:strVal val="visible"/>
                                      </p:to>
                                    </p:set>
                                    <p:animEffect transition="in" filter="blinds(horizontal)">
                                      <p:cBhvr>
                                        <p:cTn id="10" dur="500"/>
                                        <p:tgtEl>
                                          <p:spTgt spid="372738"/>
                                        </p:tgtEl>
                                      </p:cBhvr>
                                    </p:animEffect>
                                  </p:childTnLst>
                                </p:cTn>
                              </p:par>
                              <p:par>
                                <p:cTn id="11" presetID="3" presetClass="entr" presetSubtype="1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linds(horizontal)">
                                      <p:cBhvr>
                                        <p:cTn id="13" dur="500"/>
                                        <p:tgtEl>
                                          <p:spTgt spid="2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linds(horizontal)">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p:bldLst>
  </p:timing>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 name="矩形 4"/>
          <p:cNvSpPr/>
          <p:nvPr/>
        </p:nvSpPr>
        <p:spPr>
          <a:xfrm>
            <a:off x="532160" y="1333622"/>
            <a:ext cx="10531598" cy="830997"/>
          </a:xfrm>
          <a:prstGeom prst="rect">
            <a:avLst/>
          </a:prstGeom>
        </p:spPr>
        <p:txBody>
          <a:bodyPr>
            <a:spAutoFit/>
          </a:bodyPr>
          <a:lstStyle/>
          <a:p>
            <a:pPr algn="just">
              <a:lnSpc>
                <a:spcPct val="150000"/>
              </a:lnSpc>
              <a:spcAft>
                <a:spcPts val="0"/>
              </a:spcAft>
            </a:pPr>
            <a:r>
              <a:rPr lang="zh-CN" altLang="en-US" sz="3200" b="1" kern="100" dirty="0" smtClean="0">
                <a:solidFill>
                  <a:srgbClr val="0000FF"/>
                </a:solidFill>
                <a:latin typeface="Times New Roman" pitchFamily="18" charset="0"/>
                <a:cs typeface="Times New Roman" pitchFamily="18" charset="0"/>
              </a:rPr>
              <a:t>答案</a:t>
            </a:r>
            <a:r>
              <a:rPr lang="zh-CN" altLang="zh-CN" sz="2800" kern="100" dirty="0" smtClean="0">
                <a:latin typeface="Times New Roman" pitchFamily="18" charset="0"/>
                <a:ea typeface="Times New Roman"/>
                <a:cs typeface="Times New Roman" pitchFamily="18" charset="0"/>
              </a:rPr>
              <a:t> </a:t>
            </a:r>
            <a:r>
              <a:rPr lang="en-US" altLang="zh-CN" sz="2800" kern="100" dirty="0" smtClean="0">
                <a:latin typeface="Times New Roman" pitchFamily="18" charset="0"/>
                <a:ea typeface="Times New Roman"/>
                <a:cs typeface="Times New Roman" pitchFamily="18" charset="0"/>
              </a:rPr>
              <a:t>     </a:t>
            </a:r>
            <a:r>
              <a:rPr lang="en-US" altLang="zh-CN" sz="2800" kern="100" dirty="0" smtClean="0">
                <a:solidFill>
                  <a:schemeClr val="accent6">
                    <a:lumMod val="75000"/>
                  </a:schemeClr>
                </a:solidFill>
                <a:latin typeface="Times New Roman"/>
                <a:ea typeface="华文细黑"/>
                <a:cs typeface="Courier New"/>
              </a:rPr>
              <a:t>CH</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a:t>
            </a:r>
            <a:r>
              <a:rPr lang="en-US" altLang="zh-CN" sz="2800" kern="100" dirty="0" smtClean="0">
                <a:solidFill>
                  <a:srgbClr val="F79646">
                    <a:lumMod val="75000"/>
                  </a:srgbClr>
                </a:solidFill>
                <a:latin typeface="Times New Roman"/>
                <a:ea typeface="华文细黑"/>
                <a:cs typeface="Courier New"/>
              </a:rPr>
              <a:t>=CH—COOH</a:t>
            </a:r>
            <a:endParaRPr lang="zh-CN" altLang="zh-CN" sz="1100" kern="100" dirty="0">
              <a:solidFill>
                <a:schemeClr val="accent6">
                  <a:lumMod val="75000"/>
                </a:schemeClr>
              </a:solidFill>
              <a:effectLst/>
              <a:latin typeface="宋体"/>
              <a:cs typeface="Courier New"/>
            </a:endParaRPr>
          </a:p>
        </p:txBody>
      </p:sp>
      <p:pic>
        <p:nvPicPr>
          <p:cNvPr id="373762" name="Picture 2"/>
          <p:cNvPicPr>
            <a:picLocks noChangeAspect="1" noChangeArrowheads="1"/>
          </p:cNvPicPr>
          <p:nvPr/>
        </p:nvPicPr>
        <p:blipFill>
          <a:blip r:embed="rId1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4777" y="2325882"/>
            <a:ext cx="4360413" cy="161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3763" name="Picture 3"/>
          <p:cNvPicPr>
            <a:picLocks noChangeAspect="1" noChangeArrowheads="1"/>
          </p:cNvPicPr>
          <p:nvPr/>
        </p:nvPicPr>
        <p:blipFill>
          <a:blip r:embed="rId1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33278" y="2016504"/>
            <a:ext cx="5409041" cy="2236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03071" y="4371980"/>
            <a:ext cx="4374916"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任选两种，答案合理即可</a:t>
            </a:r>
            <a:r>
              <a:rPr lang="en-US" altLang="zh-CN" sz="2800" kern="100" dirty="0">
                <a:solidFill>
                  <a:schemeClr val="accent6">
                    <a:lumMod val="75000"/>
                  </a:schemeClr>
                </a:solidFill>
                <a:latin typeface="Times New Roman"/>
                <a:ea typeface="华文细黑"/>
                <a:cs typeface="Courier New"/>
              </a:rPr>
              <a:t>)</a:t>
            </a:r>
            <a:endParaRPr lang="zh-CN" altLang="zh-CN" sz="2800" kern="100" dirty="0">
              <a:solidFill>
                <a:schemeClr val="accent6">
                  <a:lumMod val="75000"/>
                </a:schemeClr>
              </a:solidFill>
              <a:effectLst/>
              <a:latin typeface="宋体"/>
              <a:cs typeface="Courier New"/>
            </a:endParaRPr>
          </a:p>
        </p:txBody>
      </p:sp>
      <p:sp>
        <p:nvSpPr>
          <p:cNvPr id="19" name="Rectangle 21">
            <a:hlinkClick r:id="rId16"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14438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73762"/>
                                        </p:tgtEl>
                                        <p:attrNameLst>
                                          <p:attrName>style.visibility</p:attrName>
                                        </p:attrNameLst>
                                      </p:cBhvr>
                                      <p:to>
                                        <p:strVal val="visible"/>
                                      </p:to>
                                    </p:set>
                                    <p:animEffect transition="in" filter="blinds(horizontal)">
                                      <p:cBhvr>
                                        <p:cTn id="7" dur="500"/>
                                        <p:tgtEl>
                                          <p:spTgt spid="373762"/>
                                        </p:tgtEl>
                                      </p:cBhvr>
                                    </p:animEffect>
                                  </p:childTnLst>
                                </p:cTn>
                              </p:par>
                              <p:par>
                                <p:cTn id="8" presetID="3" presetClass="entr" presetSubtype="10" fill="hold" nodeType="withEffect">
                                  <p:stCondLst>
                                    <p:cond delay="0"/>
                                  </p:stCondLst>
                                  <p:childTnLst>
                                    <p:set>
                                      <p:cBhvr>
                                        <p:cTn id="9" dur="1" fill="hold">
                                          <p:stCondLst>
                                            <p:cond delay="0"/>
                                          </p:stCondLst>
                                        </p:cTn>
                                        <p:tgtEl>
                                          <p:spTgt spid="373763"/>
                                        </p:tgtEl>
                                        <p:attrNameLst>
                                          <p:attrName>style.visibility</p:attrName>
                                        </p:attrNameLst>
                                      </p:cBhvr>
                                      <p:to>
                                        <p:strVal val="visible"/>
                                      </p:to>
                                    </p:set>
                                    <p:animEffect transition="in" filter="blinds(horizontal)">
                                      <p:cBhvr>
                                        <p:cTn id="10" dur="500"/>
                                        <p:tgtEl>
                                          <p:spTgt spid="37376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909514"/>
            <a:ext cx="11010769"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有机物</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是有机合成工业中一种重要的中间体。以甲苯和丙烯为起始原料合成</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的工艺流程如下：</a:t>
            </a:r>
            <a:endParaRPr lang="zh-CN" altLang="zh-CN" sz="110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76834" name="Picture 2" descr="HX568"/>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21074" y="2349674"/>
            <a:ext cx="4801780" cy="2519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19332" y="4437906"/>
            <a:ext cx="12472618" cy="2031325"/>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回答下列问题：</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中的含氧官能团的名称</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的结构简式为</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18" name="Rectangle 21">
            <a:hlinkClick r:id="rId15"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6"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77858"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727054" y="1041485"/>
            <a:ext cx="1124922" cy="1248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7859"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71270" y="1071840"/>
            <a:ext cx="1159409" cy="113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7860" name="Picture 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926508" y="2471010"/>
            <a:ext cx="2660768" cy="13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34566" y="1470477"/>
            <a:ext cx="10531598" cy="2677656"/>
          </a:xfrm>
          <a:prstGeom prst="rect">
            <a:avLst/>
          </a:prstGeom>
        </p:spPr>
        <p:txBody>
          <a:bodyPr>
            <a:spAutoFit/>
          </a:bodyPr>
          <a:lstStyle/>
          <a:p>
            <a:pPr algn="just">
              <a:lnSpc>
                <a:spcPct val="20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由流程图可知：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是</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是</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CHCOOH</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是</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==CHCHO</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F</a:t>
            </a:r>
            <a:r>
              <a:rPr lang="zh-CN" altLang="zh-CN" sz="2800" kern="100" dirty="0">
                <a:latin typeface="Times New Roman"/>
                <a:ea typeface="华文细黑"/>
                <a:cs typeface="Times New Roman"/>
              </a:rPr>
              <a:t>由</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中</a:t>
            </a:r>
            <a:r>
              <a:rPr lang="zh-CN" altLang="zh-CN" sz="2800" kern="100" dirty="0">
                <a:latin typeface="Times New Roman"/>
                <a:ea typeface="华文细黑"/>
                <a:cs typeface="Times New Roman"/>
              </a:rPr>
              <a:t>碳碳双键发生加聚反应得到</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9" name="矩形 8"/>
          <p:cNvSpPr/>
          <p:nvPr/>
        </p:nvSpPr>
        <p:spPr>
          <a:xfrm>
            <a:off x="478582" y="4598375"/>
            <a:ext cx="1266693"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endParaRPr lang="zh-CN" altLang="en-US" sz="2800" dirty="0"/>
          </a:p>
        </p:txBody>
      </p:sp>
      <p:sp>
        <p:nvSpPr>
          <p:cNvPr id="11" name="矩形 10"/>
          <p:cNvSpPr/>
          <p:nvPr/>
        </p:nvSpPr>
        <p:spPr>
          <a:xfrm>
            <a:off x="1533203" y="4598375"/>
            <a:ext cx="1861407" cy="523220"/>
          </a:xfrm>
          <a:prstGeom prst="rect">
            <a:avLst/>
          </a:prstGeom>
        </p:spPr>
        <p:txBody>
          <a:bodyPr wrap="none">
            <a:spAutoFit/>
          </a:bodyPr>
          <a:lstStyle/>
          <a:p>
            <a:r>
              <a:rPr lang="en-US" altLang="zh-CN" sz="2800" kern="100" dirty="0" smtClean="0">
                <a:solidFill>
                  <a:schemeClr val="accent6">
                    <a:lumMod val="75000"/>
                  </a:schemeClr>
                </a:solidFill>
                <a:latin typeface="Times New Roman"/>
                <a:ea typeface="华文细黑"/>
              </a:rPr>
              <a:t>(</a:t>
            </a:r>
            <a:r>
              <a:rPr lang="zh-CN" altLang="zh-CN" sz="2800" kern="100" dirty="0" smtClean="0">
                <a:solidFill>
                  <a:schemeClr val="accent6">
                    <a:lumMod val="75000"/>
                  </a:schemeClr>
                </a:solidFill>
                <a:latin typeface="Times New Roman"/>
                <a:ea typeface="华文细黑"/>
                <a:cs typeface="Times New Roman"/>
              </a:rPr>
              <a:t>酚</a:t>
            </a:r>
            <a:r>
              <a:rPr lang="en-US" altLang="zh-CN" sz="2800" kern="100" dirty="0" smtClean="0">
                <a:solidFill>
                  <a:schemeClr val="accent6">
                    <a:lumMod val="75000"/>
                  </a:schemeClr>
                </a:solidFill>
                <a:latin typeface="Times New Roman"/>
                <a:ea typeface="华文细黑"/>
              </a:rPr>
              <a:t>)</a:t>
            </a:r>
            <a:r>
              <a:rPr lang="zh-CN" altLang="zh-CN" sz="2800" kern="100" dirty="0" smtClean="0">
                <a:solidFill>
                  <a:schemeClr val="accent6">
                    <a:lumMod val="75000"/>
                  </a:schemeClr>
                </a:solidFill>
                <a:latin typeface="Times New Roman"/>
                <a:ea typeface="华文细黑"/>
                <a:cs typeface="Times New Roman"/>
              </a:rPr>
              <a:t>羟基　</a:t>
            </a:r>
            <a:endParaRPr lang="zh-CN" altLang="en-US" sz="2800" dirty="0">
              <a:solidFill>
                <a:schemeClr val="accent6">
                  <a:lumMod val="75000"/>
                </a:schemeClr>
              </a:solidFill>
            </a:endParaRPr>
          </a:p>
        </p:txBody>
      </p:sp>
      <p:pic>
        <p:nvPicPr>
          <p:cNvPr id="377861" name="Picture 5"/>
          <p:cNvPicPr>
            <a:picLocks noChangeAspect="1" noChangeArrowheads="1"/>
          </p:cNvPicPr>
          <p:nvPr/>
        </p:nvPicPr>
        <p:blipFill>
          <a:blip r:embed="rId1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7413" y="4509914"/>
            <a:ext cx="3004803" cy="157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a:hlinkClick r:id="rId18"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471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77858"/>
                                        </p:tgtEl>
                                        <p:attrNameLst>
                                          <p:attrName>style.visibility</p:attrName>
                                        </p:attrNameLst>
                                      </p:cBhvr>
                                      <p:to>
                                        <p:strVal val="visible"/>
                                      </p:to>
                                    </p:set>
                                    <p:animEffect transition="in" filter="blinds(horizontal)">
                                      <p:cBhvr>
                                        <p:cTn id="7" dur="750"/>
                                        <p:tgtEl>
                                          <p:spTgt spid="377858"/>
                                        </p:tgtEl>
                                      </p:cBhvr>
                                    </p:animEffect>
                                  </p:childTnLst>
                                </p:cTn>
                              </p:par>
                              <p:par>
                                <p:cTn id="8" presetID="3" presetClass="entr" presetSubtype="10" fill="hold" nodeType="withEffect">
                                  <p:stCondLst>
                                    <p:cond delay="0"/>
                                  </p:stCondLst>
                                  <p:childTnLst>
                                    <p:set>
                                      <p:cBhvr>
                                        <p:cTn id="9" dur="1" fill="hold">
                                          <p:stCondLst>
                                            <p:cond delay="0"/>
                                          </p:stCondLst>
                                        </p:cTn>
                                        <p:tgtEl>
                                          <p:spTgt spid="377859"/>
                                        </p:tgtEl>
                                        <p:attrNameLst>
                                          <p:attrName>style.visibility</p:attrName>
                                        </p:attrNameLst>
                                      </p:cBhvr>
                                      <p:to>
                                        <p:strVal val="visible"/>
                                      </p:to>
                                    </p:set>
                                    <p:animEffect transition="in" filter="blinds(horizontal)">
                                      <p:cBhvr>
                                        <p:cTn id="10" dur="750"/>
                                        <p:tgtEl>
                                          <p:spTgt spid="377859"/>
                                        </p:tgtEl>
                                      </p:cBhvr>
                                    </p:animEffect>
                                  </p:childTnLst>
                                </p:cTn>
                              </p:par>
                              <p:par>
                                <p:cTn id="11" presetID="3" presetClass="entr" presetSubtype="10" fill="hold" nodeType="withEffect">
                                  <p:stCondLst>
                                    <p:cond delay="0"/>
                                  </p:stCondLst>
                                  <p:childTnLst>
                                    <p:set>
                                      <p:cBhvr>
                                        <p:cTn id="12" dur="1" fill="hold">
                                          <p:stCondLst>
                                            <p:cond delay="0"/>
                                          </p:stCondLst>
                                        </p:cTn>
                                        <p:tgtEl>
                                          <p:spTgt spid="377860"/>
                                        </p:tgtEl>
                                        <p:attrNameLst>
                                          <p:attrName>style.visibility</p:attrName>
                                        </p:attrNameLst>
                                      </p:cBhvr>
                                      <p:to>
                                        <p:strVal val="visible"/>
                                      </p:to>
                                    </p:set>
                                    <p:animEffect transition="in" filter="blinds(horizontal)">
                                      <p:cBhvr>
                                        <p:cTn id="13" dur="750"/>
                                        <p:tgtEl>
                                          <p:spTgt spid="37786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750"/>
                                        <p:tgtEl>
                                          <p:spTgt spid="3"/>
                                        </p:tgtEl>
                                      </p:cBhvr>
                                    </p:animEffect>
                                  </p:childTnLst>
                                </p:cTn>
                              </p:par>
                            </p:childTnLst>
                          </p:cTn>
                        </p:par>
                        <p:par>
                          <p:cTn id="17" fill="hold">
                            <p:stCondLst>
                              <p:cond delay="750"/>
                            </p:stCondLst>
                            <p:childTnLst>
                              <p:par>
                                <p:cTn id="18" presetID="3"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750"/>
                                        <p:tgtEl>
                                          <p:spTgt spid="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750"/>
                                        <p:tgtEl>
                                          <p:spTgt spid="11"/>
                                        </p:tgtEl>
                                      </p:cBhvr>
                                    </p:animEffect>
                                  </p:childTnLst>
                                </p:cTn>
                              </p:par>
                              <p:par>
                                <p:cTn id="24" presetID="3" presetClass="entr" presetSubtype="10" fill="hold" nodeType="withEffect">
                                  <p:stCondLst>
                                    <p:cond delay="0"/>
                                  </p:stCondLst>
                                  <p:childTnLst>
                                    <p:set>
                                      <p:cBhvr>
                                        <p:cTn id="25" dur="1" fill="hold">
                                          <p:stCondLst>
                                            <p:cond delay="0"/>
                                          </p:stCondLst>
                                        </p:cTn>
                                        <p:tgtEl>
                                          <p:spTgt spid="377861"/>
                                        </p:tgtEl>
                                        <p:attrNameLst>
                                          <p:attrName>style.visibility</p:attrName>
                                        </p:attrNameLst>
                                      </p:cBhvr>
                                      <p:to>
                                        <p:strVal val="visible"/>
                                      </p:to>
                                    </p:set>
                                    <p:animEffect transition="in" filter="blinds(horizontal)">
                                      <p:cBhvr>
                                        <p:cTn id="26" dur="750"/>
                                        <p:tgtEl>
                                          <p:spTgt spid="377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1"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10094" y="1557586"/>
            <a:ext cx="11780319" cy="203132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写出</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与银氨溶液共热的化学方程式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 </a:t>
            </a:r>
            <a:r>
              <a:rPr lang="zh-CN" altLang="zh-CN" sz="2800" kern="100" dirty="0" smtClean="0">
                <a:latin typeface="Times New Roman"/>
                <a:ea typeface="华文细黑"/>
                <a:cs typeface="Times New Roman"/>
              </a:rPr>
              <a:t>。</a:t>
            </a:r>
            <a:endParaRPr lang="zh-CN" altLang="zh-CN" sz="1100" kern="100" dirty="0">
              <a:effectLst/>
              <a:latin typeface="宋体"/>
              <a:cs typeface="Courier New"/>
            </a:endParaRPr>
          </a:p>
        </p:txBody>
      </p:sp>
      <p:sp>
        <p:nvSpPr>
          <p:cNvPr id="46"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 name="矩形 2"/>
          <p:cNvSpPr/>
          <p:nvPr/>
        </p:nvSpPr>
        <p:spPr>
          <a:xfrm>
            <a:off x="532327" y="3861842"/>
            <a:ext cx="11179503" cy="738664"/>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醛</a:t>
            </a:r>
            <a:r>
              <a:rPr lang="zh-CN" altLang="zh-CN" sz="2800" kern="100" dirty="0">
                <a:latin typeface="Times New Roman"/>
                <a:ea typeface="华文细黑"/>
                <a:cs typeface="Times New Roman"/>
              </a:rPr>
              <a:t>基可被银氨溶液氧化，再酸化得到酸。</a:t>
            </a:r>
            <a:endParaRPr lang="zh-CN" altLang="zh-CN" sz="11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922433688"/>
              </p:ext>
            </p:extLst>
          </p:nvPr>
        </p:nvGraphicFramePr>
        <p:xfrm>
          <a:off x="550590" y="2493690"/>
          <a:ext cx="7956550" cy="1939925"/>
        </p:xfrm>
        <a:graphic>
          <a:graphicData uri="http://schemas.openxmlformats.org/presentationml/2006/ole">
            <mc:AlternateContent xmlns:mc="http://schemas.openxmlformats.org/markup-compatibility/2006">
              <mc:Choice xmlns:v="urn:schemas-microsoft-com:vml" Requires="v">
                <p:oleObj spid="_x0000_s378913" name="文档" r:id="rId15" imgW="7957006" imgH="1939989" progId="Word.Document.12">
                  <p:embed/>
                </p:oleObj>
              </mc:Choice>
              <mc:Fallback>
                <p:oleObj name="文档" r:id="rId15" imgW="7957006" imgH="1939989" progId="Word.Document.12">
                  <p:embed/>
                  <p:pic>
                    <p:nvPicPr>
                      <p:cNvPr id="0" name=""/>
                      <p:cNvPicPr/>
                      <p:nvPr/>
                    </p:nvPicPr>
                    <p:blipFill>
                      <a:blip r:embed="rId16"/>
                      <a:stretch>
                        <a:fillRect/>
                      </a:stretch>
                    </p:blipFill>
                    <p:spPr>
                      <a:xfrm>
                        <a:off x="550590" y="2493690"/>
                        <a:ext cx="7956550" cy="1939925"/>
                      </a:xfrm>
                      <a:prstGeom prst="rect">
                        <a:avLst/>
                      </a:prstGeom>
                    </p:spPr>
                  </p:pic>
                </p:oleObj>
              </mc:Fallback>
            </mc:AlternateContent>
          </a:graphicData>
        </a:graphic>
      </p:graphicFrame>
      <p:sp>
        <p:nvSpPr>
          <p:cNvPr id="5" name="矩形 4"/>
          <p:cNvSpPr/>
          <p:nvPr/>
        </p:nvSpPr>
        <p:spPr>
          <a:xfrm>
            <a:off x="5656331" y="2565698"/>
            <a:ext cx="6415539" cy="738664"/>
          </a:xfrm>
          <a:prstGeom prst="rect">
            <a:avLst/>
          </a:prstGeom>
        </p:spPr>
        <p:txBody>
          <a:bodyPr wrap="none">
            <a:spAutoFit/>
          </a:bodyPr>
          <a:lstStyle/>
          <a:p>
            <a:pPr algn="just">
              <a:lnSpc>
                <a:spcPct val="150000"/>
              </a:lnSpc>
              <a:spcAft>
                <a:spcPts val="0"/>
              </a:spcAft>
            </a:pPr>
            <a:r>
              <a:rPr lang="en-US" altLang="zh-CN" sz="2800" kern="100" dirty="0" smtClean="0">
                <a:solidFill>
                  <a:schemeClr val="accent6">
                    <a:lumMod val="75000"/>
                  </a:schemeClr>
                </a:solidFill>
                <a:latin typeface="Times New Roman"/>
                <a:ea typeface="华文细黑"/>
                <a:cs typeface="Courier New"/>
              </a:rPr>
              <a:t>CH</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a:solidFill>
                  <a:srgbClr val="F79646">
                    <a:lumMod val="75000"/>
                  </a:srgbClr>
                </a:solidFill>
                <a:latin typeface="Times New Roman"/>
                <a:ea typeface="华文细黑"/>
                <a:cs typeface="Courier New"/>
              </a:rPr>
              <a:t>=</a:t>
            </a:r>
            <a:r>
              <a:rPr lang="en-US" altLang="zh-CN" sz="2800" kern="100" dirty="0" smtClean="0">
                <a:solidFill>
                  <a:schemeClr val="accent6">
                    <a:lumMod val="75000"/>
                  </a:schemeClr>
                </a:solidFill>
                <a:latin typeface="Times New Roman"/>
                <a:ea typeface="华文细黑"/>
                <a:cs typeface="Courier New"/>
              </a:rPr>
              <a:t>CHCOONH</a:t>
            </a:r>
            <a:r>
              <a:rPr lang="en-US" altLang="zh-CN" sz="2800" kern="100" baseline="-25000" dirty="0" smtClean="0">
                <a:solidFill>
                  <a:schemeClr val="accent6">
                    <a:lumMod val="75000"/>
                  </a:schemeClr>
                </a:solidFill>
                <a:latin typeface="Times New Roman"/>
                <a:ea typeface="华文细黑"/>
                <a:cs typeface="Courier New"/>
              </a:rPr>
              <a:t>4</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2Ag</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3NH</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endParaRPr lang="zh-CN" altLang="zh-CN" sz="2800" kern="100" dirty="0">
              <a:solidFill>
                <a:schemeClr val="accent6">
                  <a:lumMod val="75000"/>
                </a:schemeClr>
              </a:solidFill>
              <a:effectLst/>
              <a:latin typeface="宋体"/>
              <a:cs typeface="Courier New"/>
            </a:endParaRPr>
          </a:p>
        </p:txBody>
      </p:sp>
      <p:sp>
        <p:nvSpPr>
          <p:cNvPr id="19" name="Rectangle 21">
            <a:hlinkClick r:id="rId17"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7010827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3" grpId="0"/>
      <p:bldP spid="3" grpId="1"/>
      <p:bldP spid="5" grpId="0"/>
      <p:bldP spid="5" grpId="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 name="矩形 2"/>
          <p:cNvSpPr/>
          <p:nvPr/>
        </p:nvSpPr>
        <p:spPr>
          <a:xfrm>
            <a:off x="697877" y="1749048"/>
            <a:ext cx="10221865"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不能发生的反应有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加成反应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取代反应</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消去反应　　　　　　</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氧化反应</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水解</a:t>
            </a:r>
            <a:r>
              <a:rPr lang="zh-CN" altLang="zh-CN" sz="2800" kern="100" dirty="0" smtClean="0">
                <a:latin typeface="Times New Roman"/>
                <a:ea typeface="华文细黑"/>
                <a:cs typeface="Times New Roman"/>
              </a:rPr>
              <a:t>反应</a:t>
            </a:r>
            <a:endParaRPr lang="zh-CN" altLang="zh-CN" sz="2800" kern="100" dirty="0">
              <a:effectLst/>
              <a:latin typeface="宋体"/>
              <a:cs typeface="Courier New"/>
            </a:endParaRPr>
          </a:p>
        </p:txBody>
      </p:sp>
      <p:sp>
        <p:nvSpPr>
          <p:cNvPr id="6" name="矩形 5"/>
          <p:cNvSpPr/>
          <p:nvPr/>
        </p:nvSpPr>
        <p:spPr>
          <a:xfrm>
            <a:off x="759045" y="4498712"/>
            <a:ext cx="10120658" cy="13073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碳</a:t>
            </a:r>
            <a:r>
              <a:rPr lang="zh-CN" altLang="zh-CN" sz="2800" kern="100" dirty="0">
                <a:latin typeface="Times New Roman"/>
                <a:ea typeface="华文细黑"/>
                <a:cs typeface="Times New Roman"/>
              </a:rPr>
              <a:t>碳双键可发生加成反应、氧化反应，羧基能发生取代反应，不能发生消去反应和水解反应，所以选</a:t>
            </a:r>
            <a:r>
              <a:rPr lang="en-US" altLang="zh-CN" sz="2800" kern="100" dirty="0">
                <a:latin typeface="宋体"/>
                <a:ea typeface="华文细黑"/>
                <a:cs typeface="Times New Roman"/>
              </a:rPr>
              <a:t>③⑤</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8" name="矩形 7"/>
          <p:cNvSpPr/>
          <p:nvPr/>
        </p:nvSpPr>
        <p:spPr>
          <a:xfrm>
            <a:off x="5591150" y="1701602"/>
            <a:ext cx="902811" cy="656077"/>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宋体"/>
                <a:ea typeface="华文细黑"/>
                <a:cs typeface="Times New Roman"/>
              </a:rPr>
              <a:t>③⑤</a:t>
            </a:r>
            <a:endParaRPr lang="zh-CN" altLang="zh-CN" sz="2800" kern="100" dirty="0">
              <a:solidFill>
                <a:schemeClr val="accent6">
                  <a:lumMod val="75000"/>
                </a:schemeClr>
              </a:solidFill>
              <a:effectLst/>
              <a:latin typeface="宋体"/>
              <a:cs typeface="Courier New"/>
            </a:endParaRPr>
          </a:p>
        </p:txBody>
      </p:sp>
      <p:sp>
        <p:nvSpPr>
          <p:cNvPr id="18" name="Rectangle 21">
            <a:hlinkClick r:id="rId14"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93976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6" grpId="0"/>
      <p:bldP spid="6" grpId="1"/>
      <p:bldP spid="8" grpId="0"/>
      <p:bldP spid="8" grpId="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 name="矩形 6"/>
          <p:cNvSpPr/>
          <p:nvPr/>
        </p:nvSpPr>
        <p:spPr>
          <a:xfrm>
            <a:off x="334566" y="1053530"/>
            <a:ext cx="11068815"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(4)B</a:t>
            </a:r>
            <a:r>
              <a:rPr lang="zh-CN" altLang="zh-CN" sz="2800" kern="100" dirty="0">
                <a:latin typeface="Times New Roman"/>
                <a:ea typeface="华文细黑"/>
                <a:cs typeface="Times New Roman"/>
              </a:rPr>
              <a:t>的含苯环结构的同分异构体还有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种，其中一种的核磁共振氢谱中出现</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个峰且不与</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溶液发生显色反应的是</a:t>
            </a:r>
            <a:r>
              <a:rPr lang="en-US" altLang="zh-CN" sz="2800" kern="100" dirty="0" smtClean="0">
                <a:latin typeface="Times New Roman"/>
                <a:ea typeface="华文细黑"/>
                <a:cs typeface="Courier New"/>
              </a:rPr>
              <a:t>________</a:t>
            </a:r>
          </a:p>
          <a:p>
            <a:pPr algn="just">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填结构简式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11" name="矩形 10"/>
          <p:cNvSpPr/>
          <p:nvPr/>
        </p:nvSpPr>
        <p:spPr>
          <a:xfrm>
            <a:off x="348524" y="2986127"/>
            <a:ext cx="11291298" cy="3323987"/>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若</a:t>
            </a:r>
            <a:r>
              <a:rPr lang="zh-CN" altLang="zh-CN" sz="2800" kern="100" dirty="0">
                <a:latin typeface="Times New Roman"/>
                <a:ea typeface="华文细黑"/>
                <a:cs typeface="Times New Roman"/>
              </a:rPr>
              <a:t>为一个取代基，可以是</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—OCH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，也可以是两个取代基：</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位于间位或对位，所以同分异构体还有</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种；而不与</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溶液发生显色反应只可能是一种取代基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—OCH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中</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种氢，</a:t>
            </a:r>
            <a:r>
              <a:rPr lang="en-US" altLang="zh-CN" sz="2800" kern="100" dirty="0">
                <a:latin typeface="宋体"/>
                <a:ea typeface="华文细黑"/>
                <a:cs typeface="Courier New"/>
              </a:rPr>
              <a:t>   </a:t>
            </a:r>
            <a:endParaRPr lang="en-US" altLang="zh-CN" sz="1100"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中</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种氢，所以符合条件的</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100" kern="100" dirty="0">
              <a:effectLst/>
              <a:latin typeface="宋体"/>
              <a:cs typeface="Courier New"/>
            </a:endParaRPr>
          </a:p>
        </p:txBody>
      </p:sp>
      <p:pic>
        <p:nvPicPr>
          <p:cNvPr id="379906"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255708" y="4949338"/>
            <a:ext cx="2370297" cy="86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907"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53192" y="5036574"/>
            <a:ext cx="2053382" cy="69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908" name="Picture 4"/>
          <p:cNvPicPr>
            <a:picLocks noChangeAspect="1" noChangeArrowheads="1"/>
          </p:cNvPicPr>
          <p:nvPr/>
        </p:nvPicPr>
        <p:blipFill>
          <a:blip r:embed="rId16"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03068" y="1646341"/>
            <a:ext cx="1631169" cy="567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231110" y="5646983"/>
            <a:ext cx="2053382" cy="69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743278" y="1125538"/>
            <a:ext cx="723275"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　</a:t>
            </a:r>
            <a:endParaRPr lang="zh-CN" altLang="en-US" sz="2800" dirty="0">
              <a:solidFill>
                <a:schemeClr val="accent6">
                  <a:lumMod val="75000"/>
                </a:schemeClr>
              </a:solidFill>
            </a:endParaRPr>
          </a:p>
        </p:txBody>
      </p:sp>
      <p:sp>
        <p:nvSpPr>
          <p:cNvPr id="22" name="Rectangle 21">
            <a:hlinkClick r:id="rId17"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矩形 2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圆角矩形 25"/>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85413895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9906"/>
                                        </p:tgtEl>
                                        <p:attrNameLst>
                                          <p:attrName>style.visibility</p:attrName>
                                        </p:attrNameLst>
                                      </p:cBhvr>
                                      <p:to>
                                        <p:strVal val="visible"/>
                                      </p:to>
                                    </p:set>
                                    <p:animEffect transition="in" filter="blinds(horizontal)">
                                      <p:cBhvr>
                                        <p:cTn id="7" dur="500"/>
                                        <p:tgtEl>
                                          <p:spTgt spid="379906"/>
                                        </p:tgtEl>
                                      </p:cBhvr>
                                    </p:animEffect>
                                  </p:childTnLst>
                                </p:cTn>
                              </p:par>
                              <p:par>
                                <p:cTn id="8" presetID="3" presetClass="entr" presetSubtype="10" fill="hold" nodeType="withEffect">
                                  <p:stCondLst>
                                    <p:cond delay="0"/>
                                  </p:stCondLst>
                                  <p:childTnLst>
                                    <p:set>
                                      <p:cBhvr>
                                        <p:cTn id="9" dur="1" fill="hold">
                                          <p:stCondLst>
                                            <p:cond delay="0"/>
                                          </p:stCondLst>
                                        </p:cTn>
                                        <p:tgtEl>
                                          <p:spTgt spid="379907"/>
                                        </p:tgtEl>
                                        <p:attrNameLst>
                                          <p:attrName>style.visibility</p:attrName>
                                        </p:attrNameLst>
                                      </p:cBhvr>
                                      <p:to>
                                        <p:strVal val="visible"/>
                                      </p:to>
                                    </p:set>
                                    <p:animEffect transition="in" filter="blinds(horizontal)">
                                      <p:cBhvr>
                                        <p:cTn id="10" dur="500"/>
                                        <p:tgtEl>
                                          <p:spTgt spid="379907"/>
                                        </p:tgtEl>
                                      </p:cBhvr>
                                    </p:animEffect>
                                  </p:childTnLst>
                                </p:cTn>
                              </p:par>
                              <p:par>
                                <p:cTn id="11" presetID="3" presetClass="entr" presetSubtype="1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par>
                                <p:cTn id="22" presetID="3" presetClass="entr" presetSubtype="10" fill="hold" nodeType="withEffect">
                                  <p:stCondLst>
                                    <p:cond delay="0"/>
                                  </p:stCondLst>
                                  <p:childTnLst>
                                    <p:set>
                                      <p:cBhvr>
                                        <p:cTn id="23" dur="1" fill="hold">
                                          <p:stCondLst>
                                            <p:cond delay="0"/>
                                          </p:stCondLst>
                                        </p:cTn>
                                        <p:tgtEl>
                                          <p:spTgt spid="379908"/>
                                        </p:tgtEl>
                                        <p:attrNameLst>
                                          <p:attrName>style.visibility</p:attrName>
                                        </p:attrNameLst>
                                      </p:cBhvr>
                                      <p:to>
                                        <p:strVal val="visible"/>
                                      </p:to>
                                    </p:set>
                                    <p:animEffect transition="in" filter="blinds(horizontal)">
                                      <p:cBhvr>
                                        <p:cTn id="24" dur="500"/>
                                        <p:tgtEl>
                                          <p:spTgt spid="37990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379906"/>
                                        </p:tgtEl>
                                      </p:cBhvr>
                                    </p:animEffect>
                                    <p:set>
                                      <p:cBhvr>
                                        <p:cTn id="29" dur="1" fill="hold">
                                          <p:stCondLst>
                                            <p:cond delay="499"/>
                                          </p:stCondLst>
                                        </p:cTn>
                                        <p:tgtEl>
                                          <p:spTgt spid="37990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79907"/>
                                        </p:tgtEl>
                                      </p:cBhvr>
                                    </p:animEffect>
                                    <p:set>
                                      <p:cBhvr>
                                        <p:cTn id="32" dur="1" fill="hold">
                                          <p:stCondLst>
                                            <p:cond delay="499"/>
                                          </p:stCondLst>
                                        </p:cTn>
                                        <p:tgtEl>
                                          <p:spTgt spid="379907"/>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3"/>
                                        </p:tgtEl>
                                      </p:cBhvr>
                                    </p:animEffect>
                                    <p:set>
                                      <p:cBhvr>
                                        <p:cTn id="41" dur="1" fill="hold">
                                          <p:stCondLst>
                                            <p:cond delay="499"/>
                                          </p:stCondLst>
                                        </p:cTn>
                                        <p:tgtEl>
                                          <p:spTgt spid="3"/>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379908"/>
                                        </p:tgtEl>
                                      </p:cBhvr>
                                    </p:animEffect>
                                    <p:set>
                                      <p:cBhvr>
                                        <p:cTn id="44" dur="1" fill="hold">
                                          <p:stCondLst>
                                            <p:cond delay="499"/>
                                          </p:stCondLst>
                                        </p:cTn>
                                        <p:tgtEl>
                                          <p:spTgt spid="379908"/>
                                        </p:tgtEl>
                                        <p:attrNameLst>
                                          <p:attrName>style.visibility</p:attrName>
                                        </p:attrNameLst>
                                      </p:cBhvr>
                                      <p:to>
                                        <p:strVal val="hidden"/>
                                      </p:to>
                                    </p:set>
                                  </p:childTnLst>
                                </p:cTn>
                              </p:par>
                            </p:childTnLst>
                          </p:cTn>
                        </p:par>
                      </p:childTnLst>
                    </p:cTn>
                  </p:par>
                </p:childTnLst>
              </p:cTn>
              <p:nextCondLst>
                <p:cond evt="onClick" delay="0">
                  <p:tgtEl>
                    <p:spTgt spid="26"/>
                  </p:tgtEl>
                </p:cond>
              </p:nextCondLst>
            </p:seq>
          </p:childTnLst>
        </p:cTn>
      </p:par>
    </p:tnLst>
    <p:bldLst>
      <p:bldP spid="11" grpId="0"/>
      <p:bldP spid="11" grpId="1"/>
      <p:bldP spid="3" grpId="0"/>
      <p:bldP spid="3" grpId="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1341562"/>
            <a:ext cx="11232086"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卡托普利</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是用于治疗各种原发性高血压的药物，其合成路线如下：</a:t>
            </a:r>
            <a:endParaRPr lang="zh-CN" altLang="zh-CN" sz="110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80930" name="Picture 2" descr="HX569"/>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854846" y="2735295"/>
            <a:ext cx="6093794" cy="304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1">
            <a:hlinkClick r:id="rId15"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74129" y="1341562"/>
            <a:ext cx="10959223"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用淀粉为原料酿酒的反应原理是什么？</a:t>
            </a:r>
            <a:endParaRPr lang="zh-CN" altLang="zh-CN" sz="11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食品工业上用淀粉酿酒发生的化学方程式为</a:t>
            </a:r>
            <a:endParaRPr lang="zh-CN" altLang="zh-CN" sz="1100" kern="100" dirty="0">
              <a:solidFill>
                <a:schemeClr val="accent6">
                  <a:lumMod val="75000"/>
                </a:schemeClr>
              </a:solidFill>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187968475"/>
              </p:ext>
            </p:extLst>
          </p:nvPr>
        </p:nvGraphicFramePr>
        <p:xfrm>
          <a:off x="846137" y="2926321"/>
          <a:ext cx="12161837" cy="2093913"/>
        </p:xfrm>
        <a:graphic>
          <a:graphicData uri="http://schemas.openxmlformats.org/presentationml/2006/ole">
            <mc:AlternateContent xmlns:mc="http://schemas.openxmlformats.org/markup-compatibility/2006">
              <mc:Choice xmlns:v="urn:schemas-microsoft-com:vml" Requires="v">
                <p:oleObj spid="_x0000_s321569" name="文档" r:id="rId3" imgW="12159848" imgH="2095680" progId="Word.Document.12">
                  <p:embed/>
                </p:oleObj>
              </mc:Choice>
              <mc:Fallback>
                <p:oleObj name="文档" r:id="rId3" imgW="12159848" imgH="2095680" progId="Word.Document.12">
                  <p:embed/>
                  <p:pic>
                    <p:nvPicPr>
                      <p:cNvPr id="0" name=""/>
                      <p:cNvPicPr/>
                      <p:nvPr/>
                    </p:nvPicPr>
                    <p:blipFill>
                      <a:blip r:embed="rId4"/>
                      <a:stretch>
                        <a:fillRect/>
                      </a:stretch>
                    </p:blipFill>
                    <p:spPr>
                      <a:xfrm>
                        <a:off x="846137" y="2926321"/>
                        <a:ext cx="12161837" cy="2093913"/>
                      </a:xfrm>
                      <a:prstGeom prst="rect">
                        <a:avLst/>
                      </a:prstGeom>
                    </p:spPr>
                  </p:pic>
                </p:oleObj>
              </mc:Fallback>
            </mc:AlternateContent>
          </a:graphicData>
        </a:graphic>
      </p:graphicFrame>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21451446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9">
                                            <p:txEl>
                                              <p:pRg st="1" end="1"/>
                                            </p:txEl>
                                          </p:spTgt>
                                        </p:tgtEl>
                                      </p:cBhvr>
                                    </p:animEffect>
                                    <p:set>
                                      <p:cBhvr>
                                        <p:cTn id="15" dur="1" fill="hold">
                                          <p:stCondLst>
                                            <p:cond delay="499"/>
                                          </p:stCondLst>
                                        </p:cTn>
                                        <p:tgtEl>
                                          <p:spTgt spid="9">
                                            <p:txEl>
                                              <p:pRg st="1" end="1"/>
                                            </p:txEl>
                                          </p:spTgt>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9" grpId="0" uiExpand="1" build="allAtOnce"/>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9" name="矩形 8"/>
          <p:cNvSpPr/>
          <p:nvPr/>
        </p:nvSpPr>
        <p:spPr>
          <a:xfrm>
            <a:off x="347767" y="1701602"/>
            <a:ext cx="11209887" cy="138499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(1)A</a:t>
            </a:r>
            <a:r>
              <a:rPr lang="zh-CN" altLang="zh-CN" sz="2800" kern="100" dirty="0">
                <a:latin typeface="Times New Roman"/>
                <a:ea typeface="华文细黑"/>
                <a:cs typeface="Times New Roman"/>
              </a:rPr>
              <a:t>的系统命名为</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中官能团的名称是</a:t>
            </a:r>
            <a:r>
              <a:rPr lang="en-US" altLang="zh-CN" sz="2800" kern="100" dirty="0" smtClean="0">
                <a:latin typeface="Times New Roman"/>
                <a:ea typeface="华文细黑"/>
                <a:cs typeface="Courier New"/>
              </a:rPr>
              <a:t>________</a:t>
            </a:r>
            <a:r>
              <a:rPr lang="en-US" altLang="zh-CN" sz="2800" kern="100" dirty="0">
                <a:latin typeface="Times New Roman"/>
                <a:ea typeface="华文细黑"/>
                <a:cs typeface="Courier New"/>
              </a:rPr>
              <a:t>__</a:t>
            </a:r>
            <a:r>
              <a:rPr lang="en-US" altLang="zh-CN" sz="2800" kern="100" dirty="0" smtClean="0">
                <a:latin typeface="Times New Roman"/>
                <a:ea typeface="华文细黑"/>
                <a:cs typeface="Courier New"/>
              </a:rPr>
              <a:t>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的反应类型是</a:t>
            </a:r>
            <a:r>
              <a:rPr lang="en-US" altLang="zh-CN" sz="2800" kern="100" dirty="0" smtClean="0">
                <a:latin typeface="Times New Roman"/>
                <a:ea typeface="华文细黑"/>
                <a:cs typeface="Courier New"/>
              </a:rPr>
              <a:t>___________</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4" name="矩形 3"/>
          <p:cNvSpPr/>
          <p:nvPr/>
        </p:nvSpPr>
        <p:spPr>
          <a:xfrm>
            <a:off x="396414" y="3200410"/>
            <a:ext cx="10427325" cy="267765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流程图，反应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为加成反应，即</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中含碳碳双键，结合</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的结构可推出</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的结构，所以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甲基丙烯酸</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中含羧基、氯原子，</a:t>
            </a: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中羟基被氯原子取代，所以反应为取代反应。</a:t>
            </a:r>
            <a:endParaRPr lang="zh-CN" altLang="zh-CN" sz="2800" kern="100" dirty="0">
              <a:effectLst/>
              <a:latin typeface="宋体"/>
              <a:cs typeface="Courier New"/>
            </a:endParaRPr>
          </a:p>
        </p:txBody>
      </p:sp>
      <p:sp>
        <p:nvSpPr>
          <p:cNvPr id="6" name="矩形 5"/>
          <p:cNvSpPr/>
          <p:nvPr/>
        </p:nvSpPr>
        <p:spPr>
          <a:xfrm>
            <a:off x="3301199" y="1754446"/>
            <a:ext cx="2279791"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2</a:t>
            </a:r>
            <a:r>
              <a:rPr lang="en-US" altLang="zh-CN" sz="2800" kern="100" dirty="0" smtClean="0">
                <a:solidFill>
                  <a:schemeClr val="accent6">
                    <a:lumMod val="75000"/>
                  </a:schemeClr>
                </a:solidFill>
                <a:latin typeface="Times New Roman"/>
                <a:ea typeface="华文细黑"/>
              </a:rPr>
              <a:t>­-</a:t>
            </a:r>
            <a:r>
              <a:rPr lang="zh-CN" altLang="zh-CN" sz="2800" kern="100" dirty="0" smtClean="0">
                <a:solidFill>
                  <a:schemeClr val="accent6">
                    <a:lumMod val="75000"/>
                  </a:schemeClr>
                </a:solidFill>
                <a:latin typeface="Times New Roman"/>
                <a:ea typeface="华文细黑"/>
                <a:cs typeface="Times New Roman"/>
              </a:rPr>
              <a:t>甲基</a:t>
            </a:r>
            <a:r>
              <a:rPr lang="zh-CN" altLang="zh-CN" sz="2800" kern="100" dirty="0">
                <a:solidFill>
                  <a:schemeClr val="accent6">
                    <a:lumMod val="75000"/>
                  </a:schemeClr>
                </a:solidFill>
                <a:latin typeface="Times New Roman"/>
                <a:ea typeface="华文细黑"/>
                <a:cs typeface="Times New Roman"/>
              </a:rPr>
              <a:t>丙烯酸</a:t>
            </a:r>
            <a:endParaRPr lang="zh-CN" altLang="en-US" sz="2800" dirty="0">
              <a:solidFill>
                <a:schemeClr val="accent6">
                  <a:lumMod val="75000"/>
                </a:schemeClr>
              </a:solidFill>
            </a:endParaRPr>
          </a:p>
        </p:txBody>
      </p:sp>
      <p:sp>
        <p:nvSpPr>
          <p:cNvPr id="7" name="矩形 6"/>
          <p:cNvSpPr/>
          <p:nvPr/>
        </p:nvSpPr>
        <p:spPr>
          <a:xfrm>
            <a:off x="9263558" y="1773610"/>
            <a:ext cx="2339102"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羧基、氯原子</a:t>
            </a:r>
            <a:endParaRPr lang="zh-CN" altLang="en-US" sz="2800" kern="100" dirty="0">
              <a:solidFill>
                <a:schemeClr val="accent6">
                  <a:lumMod val="75000"/>
                </a:schemeClr>
              </a:solidFill>
              <a:latin typeface="Times New Roman"/>
              <a:ea typeface="华文细黑"/>
            </a:endParaRPr>
          </a:p>
        </p:txBody>
      </p:sp>
      <p:sp>
        <p:nvSpPr>
          <p:cNvPr id="8" name="矩形 7"/>
          <p:cNvSpPr/>
          <p:nvPr/>
        </p:nvSpPr>
        <p:spPr>
          <a:xfrm>
            <a:off x="3564766" y="2421682"/>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取代反应</a:t>
            </a:r>
            <a:endParaRPr lang="zh-CN" altLang="en-US" sz="2800" kern="100" dirty="0">
              <a:solidFill>
                <a:schemeClr val="accent6">
                  <a:lumMod val="75000"/>
                </a:schemeClr>
              </a:solidFill>
              <a:latin typeface="Times New Roman"/>
              <a:ea typeface="华文细黑"/>
            </a:endParaRPr>
          </a:p>
        </p:txBody>
      </p:sp>
      <p:sp>
        <p:nvSpPr>
          <p:cNvPr id="20" name="Rectangle 21">
            <a:hlinkClick r:id="rId14"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262534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4">
                                            <p:txEl>
                                              <p:pRg st="0" end="0"/>
                                            </p:txEl>
                                          </p:spTgt>
                                        </p:tgtEl>
                                      </p:cBhvr>
                                    </p:animEffect>
                                    <p:set>
                                      <p:cBhvr>
                                        <p:cTn id="28" dur="1" fill="hold">
                                          <p:stCondLst>
                                            <p:cond delay="499"/>
                                          </p:stCondLst>
                                        </p:cTn>
                                        <p:tgtEl>
                                          <p:spTgt spid="4">
                                            <p:txEl>
                                              <p:pRg st="0" end="0"/>
                                            </p:txEl>
                                          </p:spTgt>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4">
                                            <p:txEl>
                                              <p:pRg st="1" end="1"/>
                                            </p:txEl>
                                          </p:spTgt>
                                        </p:tgtEl>
                                      </p:cBhvr>
                                    </p:animEffect>
                                    <p:set>
                                      <p:cBhvr>
                                        <p:cTn id="31" dur="1" fill="hold">
                                          <p:stCondLst>
                                            <p:cond delay="499"/>
                                          </p:stCondLst>
                                        </p:cTn>
                                        <p:tgtEl>
                                          <p:spTgt spid="4">
                                            <p:txEl>
                                              <p:pRg st="1" end="1"/>
                                            </p:txEl>
                                          </p:spTgt>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4" grpId="0" uiExpand="1" build="allAtOnce"/>
      <p:bldP spid="6" grpId="0"/>
      <p:bldP spid="6" grpId="1"/>
      <p:bldP spid="7" grpId="0"/>
      <p:bldP spid="7" grpId="1"/>
      <p:bldP spid="8" grpId="0"/>
      <p:bldP spid="8" grpId="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 name="矩形 3"/>
          <p:cNvSpPr/>
          <p:nvPr/>
        </p:nvSpPr>
        <p:spPr>
          <a:xfrm>
            <a:off x="550590" y="2115066"/>
            <a:ext cx="10120658"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(2)C</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转化的另一产物是</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，则试剂</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的分子式为</a:t>
            </a:r>
            <a:r>
              <a:rPr lang="en-US" altLang="zh-CN" sz="2800" kern="100" dirty="0" smtClean="0">
                <a:latin typeface="Times New Roman"/>
                <a:ea typeface="华文细黑"/>
                <a:cs typeface="Courier New"/>
              </a:rPr>
              <a:t>_________</a:t>
            </a:r>
            <a:r>
              <a:rPr lang="zh-CN" altLang="zh-CN" sz="2800" kern="100" dirty="0" smtClean="0">
                <a:latin typeface="Times New Roman"/>
                <a:ea typeface="华文细黑"/>
                <a:cs typeface="Times New Roman"/>
              </a:rPr>
              <a:t>。</a:t>
            </a:r>
            <a:endParaRPr lang="zh-CN" altLang="zh-CN" sz="1100" kern="100" dirty="0">
              <a:effectLst/>
              <a:latin typeface="宋体"/>
              <a:cs typeface="Courier New"/>
            </a:endParaRPr>
          </a:p>
        </p:txBody>
      </p:sp>
      <p:pic>
        <p:nvPicPr>
          <p:cNvPr id="381954" name="Picture 2" descr="HX569A"/>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175326" y="3030497"/>
            <a:ext cx="1215446" cy="975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10690" y="3196927"/>
            <a:ext cx="9534117" cy="1384995"/>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C</a:t>
            </a:r>
            <a:r>
              <a:rPr lang="en-US" altLang="zh-CN" sz="2800" kern="100" dirty="0">
                <a:latin typeface="宋体"/>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是取代反应，所以</a:t>
            </a:r>
            <a:r>
              <a:rPr lang="en-US" altLang="zh-CN" sz="2800" kern="100" dirty="0">
                <a:latin typeface="Times New Roman"/>
                <a:ea typeface="华文细黑"/>
              </a:rPr>
              <a:t>X</a:t>
            </a:r>
            <a:r>
              <a:rPr lang="zh-CN" altLang="zh-CN" sz="2800" kern="100" dirty="0">
                <a:latin typeface="Times New Roman"/>
                <a:ea typeface="华文细黑"/>
                <a:cs typeface="Times New Roman"/>
              </a:rPr>
              <a:t>的结构为</a:t>
            </a:r>
            <a:r>
              <a:rPr lang="en-US" altLang="zh-CN" sz="2800" kern="100" dirty="0">
                <a:latin typeface="Times New Roman"/>
                <a:ea typeface="华文细黑"/>
              </a:rPr>
              <a:t>  </a:t>
            </a:r>
            <a:r>
              <a:rPr lang="en-US" altLang="zh-CN" sz="2800" kern="100" dirty="0" smtClean="0">
                <a:latin typeface="Times New Roman"/>
                <a:ea typeface="华文细黑"/>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分子式为</a:t>
            </a:r>
            <a:r>
              <a:rPr lang="en-US" altLang="zh-CN" sz="2800" kern="100" dirty="0">
                <a:latin typeface="Times New Roman"/>
                <a:ea typeface="华文细黑"/>
              </a:rPr>
              <a:t>C</a:t>
            </a:r>
            <a:r>
              <a:rPr lang="en-US" altLang="zh-CN" sz="2800" kern="100" baseline="-25000" dirty="0">
                <a:latin typeface="Times New Roman"/>
                <a:ea typeface="华文细黑"/>
              </a:rPr>
              <a:t>5</a:t>
            </a:r>
            <a:r>
              <a:rPr lang="en-US" altLang="zh-CN" sz="2800" kern="100" dirty="0">
                <a:latin typeface="Times New Roman"/>
                <a:ea typeface="华文细黑"/>
              </a:rPr>
              <a:t>H</a:t>
            </a:r>
            <a:r>
              <a:rPr lang="en-US" altLang="zh-CN" sz="2800" kern="100" baseline="-25000" dirty="0">
                <a:latin typeface="Times New Roman"/>
                <a:ea typeface="华文细黑"/>
              </a:rPr>
              <a:t>9</a:t>
            </a:r>
            <a:r>
              <a:rPr lang="en-US" altLang="zh-CN" sz="2800" kern="100" dirty="0">
                <a:latin typeface="Times New Roman"/>
                <a:ea typeface="华文细黑"/>
              </a:rPr>
              <a:t>NO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endParaRPr lang="zh-CN" altLang="en-US" sz="2800" dirty="0"/>
          </a:p>
        </p:txBody>
      </p:sp>
      <p:sp>
        <p:nvSpPr>
          <p:cNvPr id="7" name="矩形 6"/>
          <p:cNvSpPr/>
          <p:nvPr/>
        </p:nvSpPr>
        <p:spPr>
          <a:xfrm>
            <a:off x="9047534" y="1989634"/>
            <a:ext cx="1563248"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C</a:t>
            </a:r>
            <a:r>
              <a:rPr lang="en-US" altLang="zh-CN" sz="2800" kern="100" baseline="-25000" dirty="0">
                <a:solidFill>
                  <a:schemeClr val="accent6">
                    <a:lumMod val="75000"/>
                  </a:schemeClr>
                </a:solidFill>
                <a:latin typeface="Times New Roman"/>
                <a:ea typeface="华文细黑"/>
                <a:cs typeface="Courier New"/>
              </a:rPr>
              <a:t>5</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9</a:t>
            </a:r>
            <a:r>
              <a:rPr lang="en-US" altLang="zh-CN" sz="2800" kern="100" dirty="0">
                <a:solidFill>
                  <a:schemeClr val="accent6">
                    <a:lumMod val="75000"/>
                  </a:schemeClr>
                </a:solidFill>
                <a:latin typeface="Times New Roman"/>
                <a:ea typeface="华文细黑"/>
                <a:cs typeface="Courier New"/>
              </a:rPr>
              <a:t>NO</a:t>
            </a:r>
            <a:r>
              <a:rPr lang="en-US" altLang="zh-CN" sz="2800" kern="100" baseline="-25000" dirty="0">
                <a:solidFill>
                  <a:schemeClr val="accent6">
                    <a:lumMod val="75000"/>
                  </a:schemeClr>
                </a:solidFill>
                <a:latin typeface="Times New Roman"/>
                <a:ea typeface="华文细黑"/>
                <a:cs typeface="Courier New"/>
              </a:rPr>
              <a:t>2</a:t>
            </a:r>
            <a:endParaRPr lang="zh-CN" altLang="zh-CN" sz="2800" kern="100" dirty="0">
              <a:solidFill>
                <a:schemeClr val="accent6">
                  <a:lumMod val="75000"/>
                </a:schemeClr>
              </a:solidFill>
              <a:effectLst/>
              <a:latin typeface="宋体"/>
              <a:cs typeface="Courier New"/>
            </a:endParaRPr>
          </a:p>
        </p:txBody>
      </p:sp>
      <p:sp>
        <p:nvSpPr>
          <p:cNvPr id="19" name="Rectangle 21">
            <a:hlinkClick r:id="rId15"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381798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1954"/>
                                        </p:tgtEl>
                                        <p:attrNameLst>
                                          <p:attrName>style.visibility</p:attrName>
                                        </p:attrNameLst>
                                      </p:cBhvr>
                                      <p:to>
                                        <p:strVal val="visible"/>
                                      </p:to>
                                    </p:set>
                                    <p:animEffect transition="in" filter="blinds(horizontal)">
                                      <p:cBhvr>
                                        <p:cTn id="7" dur="500"/>
                                        <p:tgtEl>
                                          <p:spTgt spid="38195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81954"/>
                                        </p:tgtEl>
                                      </p:cBhvr>
                                    </p:animEffect>
                                    <p:set>
                                      <p:cBhvr>
                                        <p:cTn id="20" dur="1" fill="hold">
                                          <p:stCondLst>
                                            <p:cond delay="499"/>
                                          </p:stCondLst>
                                        </p:cTn>
                                        <p:tgtEl>
                                          <p:spTgt spid="38195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3" grpId="0"/>
      <p:bldP spid="3" grpId="1"/>
      <p:bldP spid="7" grpId="0"/>
      <p:bldP spid="7" grpId="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 name="矩形 3"/>
          <p:cNvSpPr/>
          <p:nvPr/>
        </p:nvSpPr>
        <p:spPr>
          <a:xfrm>
            <a:off x="852457" y="1557586"/>
            <a:ext cx="10427325"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(3)D</a:t>
            </a:r>
            <a:r>
              <a:rPr lang="zh-CN" altLang="zh-CN" sz="2800" kern="100" dirty="0">
                <a:latin typeface="Times New Roman"/>
                <a:ea typeface="华文细黑"/>
                <a:cs typeface="Times New Roman"/>
              </a:rPr>
              <a:t>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醇溶液中发生消去反应，经酸化后的产物</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有多种同分异构体，写出同时满足下列条件的物质</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的同分异构体的结构简式：</a:t>
            </a:r>
            <a:r>
              <a:rPr lang="en-US" altLang="zh-CN" sz="2800" kern="100" dirty="0">
                <a:latin typeface="Times New Roman"/>
                <a:ea typeface="华文细黑"/>
                <a:cs typeface="Courier New"/>
              </a:rPr>
              <a:t>________________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________________</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红外光谱显示分子中含有苯环，苯环上有四个取代基且不含甲基</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核磁共振氢谱显示分子内有</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种不同环境的氢原子</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能与</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溶液发生显色反应</a:t>
            </a:r>
            <a:endParaRPr lang="zh-CN" altLang="zh-CN" sz="1100" kern="100" dirty="0">
              <a:effectLst/>
              <a:latin typeface="宋体"/>
              <a:cs typeface="Courier New"/>
            </a:endParaRPr>
          </a:p>
        </p:txBody>
      </p:sp>
      <p:sp>
        <p:nvSpPr>
          <p:cNvPr id="16" name="Rectangle 21">
            <a:hlinkClick r:id="rId14"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7143493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pic>
        <p:nvPicPr>
          <p:cNvPr id="382978" name="Picture 2" descr="HX569B"/>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466719" y="1144342"/>
            <a:ext cx="1994657" cy="104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22598" y="1328202"/>
            <a:ext cx="10636914" cy="267765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Y</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满足条件的同分异构体需含苯环，结合不饱和度，分子中不再含羧基，另外分子中不含甲基，氮原子只能为氨基，含酚羟基，分子内有</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种不同环境的氢原子所以分子较对称，则可试写出异构体的结构简式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382979"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526933" y="3285778"/>
            <a:ext cx="2646242" cy="1611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2980" name="Picture 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181522" y="3260698"/>
            <a:ext cx="2632921" cy="1705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796065" y="5426854"/>
            <a:ext cx="1266693"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endParaRPr lang="zh-CN" altLang="en-US" sz="2800" dirty="0"/>
          </a:p>
        </p:txBody>
      </p:sp>
      <p:pic>
        <p:nvPicPr>
          <p:cNvPr id="382981" name="Picture 5"/>
          <p:cNvPicPr>
            <a:picLocks noChangeAspect="1" noChangeArrowheads="1"/>
          </p:cNvPicPr>
          <p:nvPr/>
        </p:nvPicPr>
        <p:blipFill rotWithShape="1">
          <a:blip r:embed="rId17">
            <a:duotone>
              <a:schemeClr val="accent6">
                <a:shade val="45000"/>
                <a:satMod val="135000"/>
              </a:schemeClr>
              <a:prstClr val="white"/>
            </a:duotone>
            <a:extLst>
              <a:ext uri="{28A0092B-C50C-407E-A947-70E740481C1C}">
                <a14:useLocalDpi xmlns:a14="http://schemas.microsoft.com/office/drawing/2010/main" val="0"/>
              </a:ext>
            </a:extLst>
          </a:blip>
          <a:srcRect l="12801" r="-12801"/>
          <a:stretch/>
        </p:blipFill>
        <p:spPr bwMode="auto">
          <a:xfrm>
            <a:off x="2171146" y="4897264"/>
            <a:ext cx="3800869" cy="1959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2982" name="Picture 6"/>
          <p:cNvPicPr>
            <a:picLocks noChangeAspect="1" noChangeArrowheads="1"/>
          </p:cNvPicPr>
          <p:nvPr/>
        </p:nvPicPr>
        <p:blipFill>
          <a:blip r:embed="rId18"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03007" y="4854085"/>
            <a:ext cx="3375145" cy="181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a:hlinkClick r:id="rId19"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91291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82978"/>
                                        </p:tgtEl>
                                        <p:attrNameLst>
                                          <p:attrName>style.visibility</p:attrName>
                                        </p:attrNameLst>
                                      </p:cBhvr>
                                      <p:to>
                                        <p:strVal val="visible"/>
                                      </p:to>
                                    </p:set>
                                    <p:animEffect transition="in" filter="blinds(horizontal)">
                                      <p:cBhvr>
                                        <p:cTn id="7" dur="750"/>
                                        <p:tgtEl>
                                          <p:spTgt spid="38297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75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382980"/>
                                        </p:tgtEl>
                                        <p:attrNameLst>
                                          <p:attrName>style.visibility</p:attrName>
                                        </p:attrNameLst>
                                      </p:cBhvr>
                                      <p:to>
                                        <p:strVal val="visible"/>
                                      </p:to>
                                    </p:set>
                                    <p:animEffect transition="in" filter="blinds(horizontal)">
                                      <p:cBhvr>
                                        <p:cTn id="13" dur="750"/>
                                        <p:tgtEl>
                                          <p:spTgt spid="382980"/>
                                        </p:tgtEl>
                                      </p:cBhvr>
                                    </p:animEffect>
                                  </p:childTnLst>
                                </p:cTn>
                              </p:par>
                              <p:par>
                                <p:cTn id="14" presetID="3" presetClass="entr" presetSubtype="10" fill="hold" nodeType="withEffect">
                                  <p:stCondLst>
                                    <p:cond delay="0"/>
                                  </p:stCondLst>
                                  <p:childTnLst>
                                    <p:set>
                                      <p:cBhvr>
                                        <p:cTn id="15" dur="1" fill="hold">
                                          <p:stCondLst>
                                            <p:cond delay="0"/>
                                          </p:stCondLst>
                                        </p:cTn>
                                        <p:tgtEl>
                                          <p:spTgt spid="382979"/>
                                        </p:tgtEl>
                                        <p:attrNameLst>
                                          <p:attrName>style.visibility</p:attrName>
                                        </p:attrNameLst>
                                      </p:cBhvr>
                                      <p:to>
                                        <p:strVal val="visible"/>
                                      </p:to>
                                    </p:set>
                                    <p:animEffect transition="in" filter="blinds(horizontal)">
                                      <p:cBhvr>
                                        <p:cTn id="16" dur="750"/>
                                        <p:tgtEl>
                                          <p:spTgt spid="382979"/>
                                        </p:tgtEl>
                                      </p:cBhvr>
                                    </p:animEffect>
                                  </p:childTnLst>
                                </p:cTn>
                              </p:par>
                            </p:childTnLst>
                          </p:cTn>
                        </p:par>
                        <p:par>
                          <p:cTn id="17" fill="hold">
                            <p:stCondLst>
                              <p:cond delay="750"/>
                            </p:stCondLst>
                            <p:childTnLst>
                              <p:par>
                                <p:cTn id="18" presetID="3" presetClass="entr" presetSubtype="1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750"/>
                                        <p:tgtEl>
                                          <p:spTgt spid="6"/>
                                        </p:tgtEl>
                                      </p:cBhvr>
                                    </p:animEffect>
                                  </p:childTnLst>
                                </p:cTn>
                              </p:par>
                              <p:par>
                                <p:cTn id="21" presetID="3" presetClass="entr" presetSubtype="10" fill="hold" nodeType="withEffect">
                                  <p:stCondLst>
                                    <p:cond delay="0"/>
                                  </p:stCondLst>
                                  <p:childTnLst>
                                    <p:set>
                                      <p:cBhvr>
                                        <p:cTn id="22" dur="1" fill="hold">
                                          <p:stCondLst>
                                            <p:cond delay="0"/>
                                          </p:stCondLst>
                                        </p:cTn>
                                        <p:tgtEl>
                                          <p:spTgt spid="382981"/>
                                        </p:tgtEl>
                                        <p:attrNameLst>
                                          <p:attrName>style.visibility</p:attrName>
                                        </p:attrNameLst>
                                      </p:cBhvr>
                                      <p:to>
                                        <p:strVal val="visible"/>
                                      </p:to>
                                    </p:set>
                                    <p:animEffect transition="in" filter="blinds(horizontal)">
                                      <p:cBhvr>
                                        <p:cTn id="23" dur="750"/>
                                        <p:tgtEl>
                                          <p:spTgt spid="382981"/>
                                        </p:tgtEl>
                                      </p:cBhvr>
                                    </p:animEffect>
                                  </p:childTnLst>
                                </p:cTn>
                              </p:par>
                              <p:par>
                                <p:cTn id="24" presetID="3" presetClass="entr" presetSubtype="10" fill="hold" nodeType="withEffect">
                                  <p:stCondLst>
                                    <p:cond delay="0"/>
                                  </p:stCondLst>
                                  <p:childTnLst>
                                    <p:set>
                                      <p:cBhvr>
                                        <p:cTn id="25" dur="1" fill="hold">
                                          <p:stCondLst>
                                            <p:cond delay="0"/>
                                          </p:stCondLst>
                                        </p:cTn>
                                        <p:tgtEl>
                                          <p:spTgt spid="382982"/>
                                        </p:tgtEl>
                                        <p:attrNameLst>
                                          <p:attrName>style.visibility</p:attrName>
                                        </p:attrNameLst>
                                      </p:cBhvr>
                                      <p:to>
                                        <p:strVal val="visible"/>
                                      </p:to>
                                    </p:set>
                                    <p:animEffect transition="in" filter="blinds(horizontal)">
                                      <p:cBhvr>
                                        <p:cTn id="26" dur="750"/>
                                        <p:tgtEl>
                                          <p:spTgt spid="382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 name="矩形 2"/>
          <p:cNvSpPr/>
          <p:nvPr/>
        </p:nvSpPr>
        <p:spPr>
          <a:xfrm>
            <a:off x="334566" y="1112178"/>
            <a:ext cx="11404211"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(4)B</a:t>
            </a:r>
            <a:r>
              <a:rPr lang="zh-CN" altLang="zh-CN" sz="2800" kern="100" dirty="0">
                <a:latin typeface="Times New Roman"/>
                <a:ea typeface="华文细黑"/>
                <a:cs typeface="Times New Roman"/>
              </a:rPr>
              <a:t>在氢氧化钠溶液中的水解产物酸化后可以发生聚合反应，写出该反应的化学方程式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a:t>
            </a:r>
            <a:r>
              <a:rPr lang="en-US" altLang="zh-CN" sz="2800" kern="100" dirty="0">
                <a:latin typeface="Times New Roman"/>
                <a:ea typeface="华文细黑"/>
                <a:cs typeface="Courier New"/>
              </a:rPr>
              <a:t>____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pic>
        <p:nvPicPr>
          <p:cNvPr id="384002"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027426" y="4070136"/>
            <a:ext cx="2460268" cy="132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4003"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494806" y="5155670"/>
            <a:ext cx="3536164" cy="1586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36583" y="4242773"/>
            <a:ext cx="10959223"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在氢氧化钠溶液中的水解产物酸化后</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可</a:t>
            </a:r>
            <a:r>
              <a:rPr lang="zh-CN" altLang="zh-CN" sz="2800" kern="100" dirty="0">
                <a:latin typeface="Times New Roman"/>
                <a:ea typeface="华文细黑"/>
                <a:cs typeface="Times New Roman"/>
              </a:rPr>
              <a:t>聚合生成</a:t>
            </a:r>
            <a:endParaRPr lang="zh-CN" altLang="zh-CN" sz="2800" kern="100" dirty="0">
              <a:effectLst/>
              <a:latin typeface="宋体"/>
              <a:cs typeface="Courier New"/>
            </a:endParaRPr>
          </a:p>
        </p:txBody>
      </p:sp>
      <p:pic>
        <p:nvPicPr>
          <p:cNvPr id="384005" name="Picture 5"/>
          <p:cNvPicPr>
            <a:picLocks noChangeAspect="1" noChangeArrowheads="1"/>
          </p:cNvPicPr>
          <p:nvPr/>
        </p:nvPicPr>
        <p:blipFill rotWithShape="1">
          <a:blip r:embed="rId16" cstate="print">
            <a:duotone>
              <a:schemeClr val="accent6">
                <a:shade val="45000"/>
                <a:satMod val="135000"/>
              </a:schemeClr>
              <a:prstClr val="white"/>
            </a:duotone>
            <a:extLst>
              <a:ext uri="{28A0092B-C50C-407E-A947-70E740481C1C}">
                <a14:useLocalDpi xmlns:a14="http://schemas.microsoft.com/office/drawing/2010/main" val="0"/>
              </a:ext>
            </a:extLst>
          </a:blip>
          <a:srcRect l="12364" t="-6452" r="-12364" b="6452"/>
          <a:stretch/>
        </p:blipFill>
        <p:spPr bwMode="auto">
          <a:xfrm>
            <a:off x="473751" y="2421682"/>
            <a:ext cx="4930552" cy="111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4006" name="Picture 6"/>
          <p:cNvPicPr>
            <a:picLocks noChangeAspect="1" noChangeArrowheads="1"/>
          </p:cNvPicPr>
          <p:nvPr/>
        </p:nvPicPr>
        <p:blipFill>
          <a:blip r:embed="rId17"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43078" y="2133650"/>
            <a:ext cx="4432638" cy="135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1">
            <a:hlinkClick r:id="rId18"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52571982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4003"/>
                                        </p:tgtEl>
                                        <p:attrNameLst>
                                          <p:attrName>style.visibility</p:attrName>
                                        </p:attrNameLst>
                                      </p:cBhvr>
                                      <p:to>
                                        <p:strVal val="visible"/>
                                      </p:to>
                                    </p:set>
                                    <p:animEffect transition="in" filter="blinds(horizontal)">
                                      <p:cBhvr>
                                        <p:cTn id="7" dur="500"/>
                                        <p:tgtEl>
                                          <p:spTgt spid="38400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nodeType="withEffect">
                                  <p:stCondLst>
                                    <p:cond delay="0"/>
                                  </p:stCondLst>
                                  <p:childTnLst>
                                    <p:set>
                                      <p:cBhvr>
                                        <p:cTn id="12" dur="1" fill="hold">
                                          <p:stCondLst>
                                            <p:cond delay="0"/>
                                          </p:stCondLst>
                                        </p:cTn>
                                        <p:tgtEl>
                                          <p:spTgt spid="384002"/>
                                        </p:tgtEl>
                                        <p:attrNameLst>
                                          <p:attrName>style.visibility</p:attrName>
                                        </p:attrNameLst>
                                      </p:cBhvr>
                                      <p:to>
                                        <p:strVal val="visible"/>
                                      </p:to>
                                    </p:set>
                                    <p:animEffect transition="in" filter="blinds(horizontal)">
                                      <p:cBhvr>
                                        <p:cTn id="13" dur="500"/>
                                        <p:tgtEl>
                                          <p:spTgt spid="38400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84005"/>
                                        </p:tgtEl>
                                        <p:attrNameLst>
                                          <p:attrName>style.visibility</p:attrName>
                                        </p:attrNameLst>
                                      </p:cBhvr>
                                      <p:to>
                                        <p:strVal val="visible"/>
                                      </p:to>
                                    </p:set>
                                    <p:animEffect transition="in" filter="blinds(horizontal)">
                                      <p:cBhvr>
                                        <p:cTn id="18" dur="500"/>
                                        <p:tgtEl>
                                          <p:spTgt spid="384005"/>
                                        </p:tgtEl>
                                      </p:cBhvr>
                                    </p:animEffect>
                                  </p:childTnLst>
                                </p:cTn>
                              </p:par>
                              <p:par>
                                <p:cTn id="19" presetID="3" presetClass="entr" presetSubtype="10" fill="hold" nodeType="withEffect">
                                  <p:stCondLst>
                                    <p:cond delay="0"/>
                                  </p:stCondLst>
                                  <p:childTnLst>
                                    <p:set>
                                      <p:cBhvr>
                                        <p:cTn id="20" dur="1" fill="hold">
                                          <p:stCondLst>
                                            <p:cond delay="0"/>
                                          </p:stCondLst>
                                        </p:cTn>
                                        <p:tgtEl>
                                          <p:spTgt spid="384006"/>
                                        </p:tgtEl>
                                        <p:attrNameLst>
                                          <p:attrName>style.visibility</p:attrName>
                                        </p:attrNameLst>
                                      </p:cBhvr>
                                      <p:to>
                                        <p:strVal val="visible"/>
                                      </p:to>
                                    </p:set>
                                    <p:animEffect transition="in" filter="blinds(horizontal)">
                                      <p:cBhvr>
                                        <p:cTn id="21" dur="500"/>
                                        <p:tgtEl>
                                          <p:spTgt spid="38400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4003"/>
                                        </p:tgtEl>
                                      </p:cBhvr>
                                    </p:animEffect>
                                    <p:set>
                                      <p:cBhvr>
                                        <p:cTn id="26" dur="1" fill="hold">
                                          <p:stCondLst>
                                            <p:cond delay="499"/>
                                          </p:stCondLst>
                                        </p:cTn>
                                        <p:tgtEl>
                                          <p:spTgt spid="384003"/>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84002"/>
                                        </p:tgtEl>
                                      </p:cBhvr>
                                    </p:animEffect>
                                    <p:set>
                                      <p:cBhvr>
                                        <p:cTn id="32" dur="1" fill="hold">
                                          <p:stCondLst>
                                            <p:cond delay="499"/>
                                          </p:stCondLst>
                                        </p:cTn>
                                        <p:tgtEl>
                                          <p:spTgt spid="384002"/>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384005"/>
                                        </p:tgtEl>
                                      </p:cBhvr>
                                    </p:animEffect>
                                    <p:set>
                                      <p:cBhvr>
                                        <p:cTn id="35" dur="1" fill="hold">
                                          <p:stCondLst>
                                            <p:cond delay="499"/>
                                          </p:stCondLst>
                                        </p:cTn>
                                        <p:tgtEl>
                                          <p:spTgt spid="384005"/>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384006"/>
                                        </p:tgtEl>
                                      </p:cBhvr>
                                    </p:animEffect>
                                    <p:set>
                                      <p:cBhvr>
                                        <p:cTn id="38" dur="1" fill="hold">
                                          <p:stCondLst>
                                            <p:cond delay="499"/>
                                          </p:stCondLst>
                                        </p:cTn>
                                        <p:tgtEl>
                                          <p:spTgt spid="384006"/>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7" grpId="0"/>
      <p:bldP spid="7" grpId="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6" name="Rectangle 21">
            <a:hlinkClick r:id="rId15"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 name="矩形 2"/>
          <p:cNvSpPr/>
          <p:nvPr/>
        </p:nvSpPr>
        <p:spPr>
          <a:xfrm>
            <a:off x="498852" y="1184186"/>
            <a:ext cx="10636914" cy="2677656"/>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13.1,3-</a:t>
            </a:r>
            <a:r>
              <a:rPr lang="zh-CN" altLang="zh-CN" sz="2800" kern="100" dirty="0" smtClean="0">
                <a:latin typeface="Times New Roman"/>
                <a:ea typeface="华文细黑"/>
                <a:cs typeface="Times New Roman"/>
              </a:rPr>
              <a:t>丙二醇</a:t>
            </a:r>
            <a:r>
              <a:rPr lang="zh-CN" altLang="zh-CN" sz="2800" kern="100" dirty="0">
                <a:latin typeface="Times New Roman"/>
                <a:ea typeface="华文细黑"/>
                <a:cs typeface="Times New Roman"/>
              </a:rPr>
              <a:t>是生产新型高分子材料</a:t>
            </a:r>
            <a:r>
              <a:rPr lang="en-US" altLang="zh-CN" sz="2800" kern="100" dirty="0">
                <a:latin typeface="Times New Roman"/>
                <a:ea typeface="华文细黑"/>
                <a:cs typeface="Courier New"/>
              </a:rPr>
              <a:t>PTT</a:t>
            </a:r>
            <a:r>
              <a:rPr lang="zh-CN" altLang="zh-CN" sz="2800" kern="100" dirty="0">
                <a:latin typeface="Times New Roman"/>
                <a:ea typeface="华文细黑"/>
                <a:cs typeface="Times New Roman"/>
              </a:rPr>
              <a:t>的主要原料，目前</a:t>
            </a:r>
            <a:r>
              <a:rPr lang="en-US" altLang="zh-CN" sz="2800" kern="100" dirty="0" smtClean="0">
                <a:latin typeface="Times New Roman"/>
                <a:ea typeface="华文细黑"/>
                <a:cs typeface="Courier New"/>
              </a:rPr>
              <a:t>1,3-</a:t>
            </a:r>
            <a:r>
              <a:rPr lang="zh-CN" altLang="zh-CN" sz="2800" kern="100" dirty="0" smtClean="0">
                <a:latin typeface="Times New Roman"/>
                <a:ea typeface="华文细黑"/>
                <a:cs typeface="Times New Roman"/>
              </a:rPr>
              <a:t>丙二醇</a:t>
            </a:r>
            <a:r>
              <a:rPr lang="zh-CN" altLang="zh-CN" sz="2800" kern="100" dirty="0">
                <a:latin typeface="Times New Roman"/>
                <a:ea typeface="华文细黑"/>
                <a:cs typeface="Times New Roman"/>
              </a:rPr>
              <a:t>的生产路线有：以石油裂解气为原料的两条石化合成路线和一条生物工程法合成路线。</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路线</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　丙烯醛水合氢化法</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359388442"/>
              </p:ext>
            </p:extLst>
          </p:nvPr>
        </p:nvGraphicFramePr>
        <p:xfrm>
          <a:off x="549275" y="4003675"/>
          <a:ext cx="9855200" cy="2609850"/>
        </p:xfrm>
        <a:graphic>
          <a:graphicData uri="http://schemas.openxmlformats.org/presentationml/2006/ole">
            <mc:AlternateContent xmlns:mc="http://schemas.openxmlformats.org/markup-compatibility/2006">
              <mc:Choice xmlns:v="urn:schemas-microsoft-com:vml" Requires="v">
                <p:oleObj spid="_x0000_s379932" name="文档" r:id="rId16" imgW="9859023" imgH="2615955" progId="Word.Document.12">
                  <p:embed/>
                </p:oleObj>
              </mc:Choice>
              <mc:Fallback>
                <p:oleObj name="文档" r:id="rId16" imgW="9859023" imgH="2615955" progId="Word.Document.12">
                  <p:embed/>
                  <p:pic>
                    <p:nvPicPr>
                      <p:cNvPr id="0" name=""/>
                      <p:cNvPicPr/>
                      <p:nvPr/>
                    </p:nvPicPr>
                    <p:blipFill>
                      <a:blip r:embed="rId17"/>
                      <a:stretch>
                        <a:fillRect/>
                      </a:stretch>
                    </p:blipFill>
                    <p:spPr>
                      <a:xfrm>
                        <a:off x="549275" y="4003675"/>
                        <a:ext cx="9855200" cy="2609850"/>
                      </a:xfrm>
                      <a:prstGeom prst="rect">
                        <a:avLst/>
                      </a:prstGeom>
                    </p:spPr>
                  </p:pic>
                </p:oleObj>
              </mc:Fallback>
            </mc:AlternateContent>
          </a:graphicData>
        </a:graphic>
      </p:graphicFrame>
      <p:pic>
        <p:nvPicPr>
          <p:cNvPr id="379906" name="Picture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4606" y="5106438"/>
            <a:ext cx="4017962" cy="45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197055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6" name="Rectangle 21">
            <a:hlinkClick r:id="rId15"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 name="矩形 2"/>
          <p:cNvSpPr/>
          <p:nvPr/>
        </p:nvSpPr>
        <p:spPr>
          <a:xfrm>
            <a:off x="334566" y="1053530"/>
            <a:ext cx="10636914" cy="65684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路线</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　环氧乙烷甲酰化法：</a:t>
            </a:r>
            <a:endParaRPr lang="zh-CN" altLang="zh-CN" sz="11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413569464"/>
              </p:ext>
            </p:extLst>
          </p:nvPr>
        </p:nvGraphicFramePr>
        <p:xfrm>
          <a:off x="478582" y="1989634"/>
          <a:ext cx="8826500" cy="1363663"/>
        </p:xfrm>
        <a:graphic>
          <a:graphicData uri="http://schemas.openxmlformats.org/presentationml/2006/ole">
            <mc:AlternateContent xmlns:mc="http://schemas.openxmlformats.org/markup-compatibility/2006">
              <mc:Choice xmlns:v="urn:schemas-microsoft-com:vml" Requires="v">
                <p:oleObj spid="_x0000_s380981" name="文档" r:id="rId16" imgW="8828240" imgH="1370003" progId="Word.Document.12">
                  <p:embed/>
                </p:oleObj>
              </mc:Choice>
              <mc:Fallback>
                <p:oleObj name="文档" r:id="rId16" imgW="8828240" imgH="1370003" progId="Word.Document.12">
                  <p:embed/>
                  <p:pic>
                    <p:nvPicPr>
                      <p:cNvPr id="0" name=""/>
                      <p:cNvPicPr/>
                      <p:nvPr/>
                    </p:nvPicPr>
                    <p:blipFill>
                      <a:blip r:embed="rId17"/>
                      <a:stretch>
                        <a:fillRect/>
                      </a:stretch>
                    </p:blipFill>
                    <p:spPr>
                      <a:xfrm>
                        <a:off x="478582" y="1989634"/>
                        <a:ext cx="8826500" cy="1363663"/>
                      </a:xfrm>
                      <a:prstGeom prst="rect">
                        <a:avLst/>
                      </a:prstGeom>
                    </p:spPr>
                  </p:pic>
                </p:oleObj>
              </mc:Fallback>
            </mc:AlternateContent>
          </a:graphicData>
        </a:graphic>
      </p:graphicFrame>
      <p:pic>
        <p:nvPicPr>
          <p:cNvPr id="380930" name="Picture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534" y="3385922"/>
            <a:ext cx="4499657" cy="469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对象 3"/>
          <p:cNvGraphicFramePr>
            <a:graphicFrameLocks noChangeAspect="1"/>
          </p:cNvGraphicFramePr>
          <p:nvPr>
            <p:extLst>
              <p:ext uri="{D42A27DB-BD31-4B8C-83A1-F6EECF244321}">
                <p14:modId xmlns:p14="http://schemas.microsoft.com/office/powerpoint/2010/main" val="3411258788"/>
              </p:ext>
            </p:extLst>
          </p:nvPr>
        </p:nvGraphicFramePr>
        <p:xfrm>
          <a:off x="478582" y="3898652"/>
          <a:ext cx="10633075" cy="1403350"/>
        </p:xfrm>
        <a:graphic>
          <a:graphicData uri="http://schemas.openxmlformats.org/presentationml/2006/ole">
            <mc:AlternateContent xmlns:mc="http://schemas.openxmlformats.org/markup-compatibility/2006">
              <mc:Choice xmlns:v="urn:schemas-microsoft-com:vml" Requires="v">
                <p:oleObj spid="_x0000_s380982" name="文档" r:id="rId19" imgW="10633795" imgH="1405292" progId="Word.Document.12">
                  <p:embed/>
                </p:oleObj>
              </mc:Choice>
              <mc:Fallback>
                <p:oleObj name="文档" r:id="rId19" imgW="10633795" imgH="1405292" progId="Word.Document.12">
                  <p:embed/>
                  <p:pic>
                    <p:nvPicPr>
                      <p:cNvPr id="0" name=""/>
                      <p:cNvPicPr/>
                      <p:nvPr/>
                    </p:nvPicPr>
                    <p:blipFill>
                      <a:blip r:embed="rId20"/>
                      <a:stretch>
                        <a:fillRect/>
                      </a:stretch>
                    </p:blipFill>
                    <p:spPr>
                      <a:xfrm>
                        <a:off x="478582" y="3898652"/>
                        <a:ext cx="10633075" cy="1403350"/>
                      </a:xfrm>
                      <a:prstGeom prst="rect">
                        <a:avLst/>
                      </a:prstGeom>
                    </p:spPr>
                  </p:pic>
                </p:oleObj>
              </mc:Fallback>
            </mc:AlternateContent>
          </a:graphicData>
        </a:graphic>
      </p:graphicFrame>
      <p:sp>
        <p:nvSpPr>
          <p:cNvPr id="8" name="矩形 7"/>
          <p:cNvSpPr/>
          <p:nvPr/>
        </p:nvSpPr>
        <p:spPr>
          <a:xfrm>
            <a:off x="388144" y="4929019"/>
            <a:ext cx="10531598"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a:t>
            </a:r>
            <a:r>
              <a:rPr lang="zh-CN" altLang="zh-CN" sz="2800" kern="100" dirty="0">
                <a:latin typeface="Times New Roman"/>
                <a:ea typeface="华文细黑"/>
                <a:cs typeface="Times New Roman"/>
              </a:rPr>
              <a:t>的结构简式为</a:t>
            </a:r>
            <a:r>
              <a:rPr lang="en-US" altLang="zh-CN" sz="2800" kern="100" dirty="0" smtClean="0">
                <a:latin typeface="Times New Roman"/>
                <a:ea typeface="华文细黑"/>
                <a:cs typeface="Courier New"/>
              </a:rPr>
              <a:t>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25" name="矩形 24"/>
          <p:cNvSpPr/>
          <p:nvPr/>
        </p:nvSpPr>
        <p:spPr>
          <a:xfrm>
            <a:off x="3358902" y="4869770"/>
            <a:ext cx="2342308" cy="576248"/>
          </a:xfrm>
          <a:prstGeom prst="rect">
            <a:avLst/>
          </a:prstGeom>
        </p:spPr>
        <p:txBody>
          <a:bodyPr wrap="none">
            <a:spAutoFit/>
          </a:bodyPr>
          <a:lstStyle/>
          <a:p>
            <a:pPr algn="just">
              <a:lnSpc>
                <a:spcPct val="150000"/>
              </a:lnSpc>
              <a:spcAft>
                <a:spcPts val="0"/>
              </a:spcAft>
            </a:pPr>
            <a:r>
              <a:rPr lang="en-US" altLang="zh-CN" kern="100" dirty="0">
                <a:solidFill>
                  <a:schemeClr val="accent6">
                    <a:lumMod val="75000"/>
                  </a:schemeClr>
                </a:solidFill>
                <a:latin typeface="Times New Roman"/>
                <a:ea typeface="华文细黑"/>
                <a:cs typeface="Courier New"/>
              </a:rPr>
              <a:t>CH</a:t>
            </a:r>
            <a:r>
              <a:rPr lang="en-US" altLang="zh-CN" kern="100" baseline="-25000" dirty="0">
                <a:solidFill>
                  <a:schemeClr val="accent6">
                    <a:lumMod val="75000"/>
                  </a:schemeClr>
                </a:solidFill>
                <a:latin typeface="Times New Roman"/>
                <a:ea typeface="华文细黑"/>
                <a:cs typeface="Courier New"/>
              </a:rPr>
              <a:t>2</a:t>
            </a:r>
            <a:r>
              <a:rPr lang="en-US" altLang="zh-CN" kern="100" dirty="0">
                <a:solidFill>
                  <a:schemeClr val="accent6">
                    <a:lumMod val="75000"/>
                  </a:schemeClr>
                </a:solidFill>
                <a:latin typeface="Times New Roman"/>
                <a:ea typeface="华文细黑"/>
                <a:cs typeface="Courier New"/>
              </a:rPr>
              <a:t>OHCH</a:t>
            </a:r>
            <a:r>
              <a:rPr lang="en-US" altLang="zh-CN" kern="100" baseline="-25000" dirty="0">
                <a:solidFill>
                  <a:schemeClr val="accent6">
                    <a:lumMod val="75000"/>
                  </a:schemeClr>
                </a:solidFill>
                <a:latin typeface="Times New Roman"/>
                <a:ea typeface="华文细黑"/>
                <a:cs typeface="Courier New"/>
              </a:rPr>
              <a:t>2</a:t>
            </a:r>
            <a:r>
              <a:rPr lang="en-US" altLang="zh-CN" kern="100" dirty="0">
                <a:solidFill>
                  <a:schemeClr val="accent6">
                    <a:lumMod val="75000"/>
                  </a:schemeClr>
                </a:solidFill>
                <a:latin typeface="Times New Roman"/>
                <a:ea typeface="华文细黑"/>
                <a:cs typeface="Courier New"/>
              </a:rPr>
              <a:t>CHO</a:t>
            </a:r>
            <a:endParaRPr lang="zh-CN" altLang="zh-CN" sz="1000" kern="100" dirty="0">
              <a:solidFill>
                <a:schemeClr val="accent6">
                  <a:lumMod val="75000"/>
                </a:schemeClr>
              </a:solidFill>
              <a:effectLst/>
              <a:latin typeface="宋体"/>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pic>
        <p:nvPicPr>
          <p:cNvPr id="380978" name="Picture 5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42878" y="1890405"/>
            <a:ext cx="1625342" cy="891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991248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5"/>
                                        </p:tgtEl>
                                      </p:cBhvr>
                                    </p:animEffect>
                                    <p:set>
                                      <p:cBhvr>
                                        <p:cTn id="12"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25" grpId="0"/>
      <p:bldP spid="25" grpId="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6" name="Rectangle 21">
            <a:hlinkClick r:id="rId14"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492417" y="1197546"/>
            <a:ext cx="10427325"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从合成原料来源的角度看，你认为最具有发展前景的路线是</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，理由</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 __________________________________________________</a:t>
            </a:r>
            <a:r>
              <a:rPr lang="en-US" altLang="zh-CN" sz="2800" kern="100" dirty="0">
                <a:latin typeface="Times New Roman"/>
                <a:ea typeface="华文细黑"/>
                <a:cs typeface="Courier New"/>
              </a:rPr>
              <a:t>_______</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1100" kern="100" dirty="0">
              <a:effectLst/>
              <a:latin typeface="宋体"/>
              <a:cs typeface="Courier New"/>
            </a:endParaRPr>
          </a:p>
        </p:txBody>
      </p:sp>
      <p:sp>
        <p:nvSpPr>
          <p:cNvPr id="10" name="矩形 9"/>
          <p:cNvSpPr/>
          <p:nvPr/>
        </p:nvSpPr>
        <p:spPr>
          <a:xfrm>
            <a:off x="1054646" y="1917626"/>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3</a:t>
            </a:r>
            <a:endParaRPr lang="zh-CN" altLang="en-US" sz="2800" dirty="0">
              <a:solidFill>
                <a:schemeClr val="accent6">
                  <a:lumMod val="75000"/>
                </a:schemeClr>
              </a:solidFill>
            </a:endParaRPr>
          </a:p>
        </p:txBody>
      </p:sp>
      <p:sp>
        <p:nvSpPr>
          <p:cNvPr id="12" name="矩形 11"/>
          <p:cNvSpPr/>
          <p:nvPr/>
        </p:nvSpPr>
        <p:spPr>
          <a:xfrm>
            <a:off x="622598" y="1701602"/>
            <a:ext cx="10324084" cy="1303177"/>
          </a:xfrm>
          <a:prstGeom prst="rect">
            <a:avLst/>
          </a:prstGeom>
        </p:spPr>
        <p:txBody>
          <a:bodyPr>
            <a:spAutoFit/>
          </a:bodyPr>
          <a:lstStyle/>
          <a:p>
            <a:pPr algn="just">
              <a:lnSpc>
                <a:spcPct val="150000"/>
              </a:lnSpc>
              <a:spcAft>
                <a:spcPts val="0"/>
              </a:spcAft>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路线</a:t>
            </a:r>
            <a:r>
              <a:rPr lang="en-US" altLang="zh-CN" sz="2800" kern="1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以可再生资源淀粉为原料，路线</a:t>
            </a:r>
            <a:r>
              <a:rPr lang="en-US" altLang="zh-CN" sz="2800" kern="100" dirty="0">
                <a:solidFill>
                  <a:schemeClr val="accent6">
                    <a:lumMod val="75000"/>
                  </a:schemeClr>
                </a:solidFill>
                <a:latin typeface="Times New Roman"/>
                <a:ea typeface="华文细黑"/>
                <a:cs typeface="Courier New"/>
              </a:rPr>
              <a:t>1</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的原料为石油产品，而石油是不可再生资源</a:t>
            </a:r>
            <a:endParaRPr lang="zh-CN" altLang="zh-CN" sz="2800" kern="100" dirty="0">
              <a:solidFill>
                <a:schemeClr val="accent6">
                  <a:lumMod val="75000"/>
                </a:schemeClr>
              </a:solidFill>
              <a:effectLst/>
              <a:latin typeface="宋体"/>
              <a:cs typeface="Courier New"/>
            </a:endParaRPr>
          </a:p>
        </p:txBody>
      </p:sp>
      <p:sp>
        <p:nvSpPr>
          <p:cNvPr id="14" name="矩形 13"/>
          <p:cNvSpPr/>
          <p:nvPr/>
        </p:nvSpPr>
        <p:spPr>
          <a:xfrm>
            <a:off x="501074" y="3416434"/>
            <a:ext cx="10850716"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以</a:t>
            </a:r>
            <a:r>
              <a:rPr lang="en-US" altLang="zh-CN" sz="2800" kern="100" dirty="0" smtClean="0">
                <a:latin typeface="Times New Roman"/>
                <a:ea typeface="华文细黑"/>
                <a:cs typeface="Courier New"/>
              </a:rPr>
              <a:t>1,3-</a:t>
            </a:r>
            <a:r>
              <a:rPr lang="zh-CN" altLang="zh-CN" sz="2800" kern="100" dirty="0" smtClean="0">
                <a:latin typeface="Times New Roman"/>
                <a:ea typeface="华文细黑"/>
                <a:cs typeface="Times New Roman"/>
              </a:rPr>
              <a:t>丙二醇</a:t>
            </a:r>
            <a:r>
              <a:rPr lang="zh-CN" altLang="zh-CN" sz="2800" kern="100" dirty="0">
                <a:latin typeface="Times New Roman"/>
                <a:ea typeface="华文细黑"/>
                <a:cs typeface="Times New Roman"/>
              </a:rPr>
              <a:t>与对苯二甲酸为原料可以合成聚酯</a:t>
            </a:r>
            <a:r>
              <a:rPr lang="en-US" altLang="zh-CN" sz="2800" kern="100" dirty="0">
                <a:latin typeface="Times New Roman"/>
                <a:ea typeface="华文细黑"/>
                <a:cs typeface="Courier New"/>
              </a:rPr>
              <a:t>PTT</a:t>
            </a:r>
            <a:r>
              <a:rPr lang="zh-CN" altLang="zh-CN" sz="2800" kern="100" dirty="0">
                <a:latin typeface="Times New Roman"/>
                <a:ea typeface="华文细黑"/>
                <a:cs typeface="Times New Roman"/>
              </a:rPr>
              <a:t>，写出其</a:t>
            </a:r>
            <a:r>
              <a:rPr lang="zh-CN" altLang="zh-CN" sz="2800" kern="100" dirty="0" smtClean="0">
                <a:latin typeface="Times New Roman"/>
                <a:ea typeface="华文细黑"/>
                <a:cs typeface="Times New Roman"/>
              </a:rPr>
              <a:t>化</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学方程式</a:t>
            </a:r>
            <a:r>
              <a:rPr lang="en-US" altLang="zh-CN" sz="2800" kern="100" dirty="0" smtClean="0">
                <a:latin typeface="Times New Roman"/>
                <a:ea typeface="华文细黑"/>
                <a:cs typeface="Courier New"/>
              </a:rPr>
              <a:t>________________________________________</a:t>
            </a: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a:t>
            </a:r>
            <a:r>
              <a:rPr lang="en-US" altLang="zh-CN" sz="2800" kern="100" dirty="0">
                <a:latin typeface="Times New Roman"/>
                <a:ea typeface="华文细黑"/>
                <a:cs typeface="Courier New"/>
              </a:rPr>
              <a:t>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381954" name="Picture 2"/>
          <p:cNvPicPr>
            <a:picLocks noChangeAspect="1" noChangeArrowheads="1"/>
          </p:cNvPicPr>
          <p:nvPr/>
        </p:nvPicPr>
        <p:blipFill rotWithShape="1">
          <a:blip r:embed="rId15" cstate="print">
            <a:duotone>
              <a:schemeClr val="accent6">
                <a:shade val="45000"/>
                <a:satMod val="135000"/>
              </a:schemeClr>
              <a:prstClr val="white"/>
            </a:duotone>
            <a:extLst>
              <a:ext uri="{28A0092B-C50C-407E-A947-70E740481C1C}">
                <a14:useLocalDpi xmlns:a14="http://schemas.microsoft.com/office/drawing/2010/main" val="0"/>
              </a:ext>
            </a:extLst>
          </a:blip>
          <a:srcRect l="630" t="-38787" r="-630" b="38787"/>
          <a:stretch/>
        </p:blipFill>
        <p:spPr bwMode="auto">
          <a:xfrm>
            <a:off x="2125845" y="4259999"/>
            <a:ext cx="5955282" cy="964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1955" name="Picture 3"/>
          <p:cNvPicPr>
            <a:picLocks noChangeAspect="1" noChangeArrowheads="1"/>
          </p:cNvPicPr>
          <p:nvPr/>
        </p:nvPicPr>
        <p:blipFill rotWithShape="1">
          <a:blip r:embed="rId16" cstate="print">
            <a:duotone>
              <a:schemeClr val="accent6">
                <a:shade val="45000"/>
                <a:satMod val="135000"/>
              </a:schemeClr>
              <a:prstClr val="white"/>
            </a:duotone>
            <a:extLst>
              <a:ext uri="{28A0092B-C50C-407E-A947-70E740481C1C}">
                <a14:useLocalDpi xmlns:a14="http://schemas.microsoft.com/office/drawing/2010/main" val="0"/>
              </a:ext>
            </a:extLst>
          </a:blip>
          <a:srcRect t="-25445" b="25445"/>
          <a:stretch/>
        </p:blipFill>
        <p:spPr bwMode="auto">
          <a:xfrm>
            <a:off x="677692" y="5305470"/>
            <a:ext cx="4841450" cy="1238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8338"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68225" y="4541232"/>
            <a:ext cx="10191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8339"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09384" y="6086838"/>
            <a:ext cx="15716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1407994"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174642274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81955"/>
                                        </p:tgtEl>
                                        <p:attrNameLst>
                                          <p:attrName>style.visibility</p:attrName>
                                        </p:attrNameLst>
                                      </p:cBhvr>
                                      <p:to>
                                        <p:strVal val="visible"/>
                                      </p:to>
                                    </p:set>
                                    <p:animEffect transition="in" filter="blinds(horizontal)">
                                      <p:cBhvr>
                                        <p:cTn id="15" dur="500"/>
                                        <p:tgtEl>
                                          <p:spTgt spid="381955"/>
                                        </p:tgtEl>
                                      </p:cBhvr>
                                    </p:animEffect>
                                  </p:childTnLst>
                                </p:cTn>
                              </p:par>
                              <p:par>
                                <p:cTn id="16" presetID="3" presetClass="entr" presetSubtype="10" fill="hold" nodeType="withEffect">
                                  <p:stCondLst>
                                    <p:cond delay="0"/>
                                  </p:stCondLst>
                                  <p:childTnLst>
                                    <p:set>
                                      <p:cBhvr>
                                        <p:cTn id="17" dur="1" fill="hold">
                                          <p:stCondLst>
                                            <p:cond delay="0"/>
                                          </p:stCondLst>
                                        </p:cTn>
                                        <p:tgtEl>
                                          <p:spTgt spid="381954"/>
                                        </p:tgtEl>
                                        <p:attrNameLst>
                                          <p:attrName>style.visibility</p:attrName>
                                        </p:attrNameLst>
                                      </p:cBhvr>
                                      <p:to>
                                        <p:strVal val="visible"/>
                                      </p:to>
                                    </p:set>
                                    <p:animEffect transition="in" filter="blinds(horizontal)">
                                      <p:cBhvr>
                                        <p:cTn id="18" dur="500"/>
                                        <p:tgtEl>
                                          <p:spTgt spid="381954"/>
                                        </p:tgtEl>
                                      </p:cBhvr>
                                    </p:animEffect>
                                  </p:childTnLst>
                                </p:cTn>
                              </p:par>
                              <p:par>
                                <p:cTn id="19" presetID="3" presetClass="entr" presetSubtype="10" fill="hold" nodeType="withEffect">
                                  <p:stCondLst>
                                    <p:cond delay="0"/>
                                  </p:stCondLst>
                                  <p:childTnLst>
                                    <p:set>
                                      <p:cBhvr>
                                        <p:cTn id="20" dur="1" fill="hold">
                                          <p:stCondLst>
                                            <p:cond delay="0"/>
                                          </p:stCondLst>
                                        </p:cTn>
                                        <p:tgtEl>
                                          <p:spTgt spid="398338"/>
                                        </p:tgtEl>
                                        <p:attrNameLst>
                                          <p:attrName>style.visibility</p:attrName>
                                        </p:attrNameLst>
                                      </p:cBhvr>
                                      <p:to>
                                        <p:strVal val="visible"/>
                                      </p:to>
                                    </p:set>
                                    <p:animEffect transition="in" filter="blinds(horizontal)">
                                      <p:cBhvr>
                                        <p:cTn id="21" dur="500"/>
                                        <p:tgtEl>
                                          <p:spTgt spid="398338"/>
                                        </p:tgtEl>
                                      </p:cBhvr>
                                    </p:animEffect>
                                  </p:childTnLst>
                                </p:cTn>
                              </p:par>
                              <p:par>
                                <p:cTn id="22" presetID="3" presetClass="entr" presetSubtype="10" fill="hold" nodeType="withEffect">
                                  <p:stCondLst>
                                    <p:cond delay="0"/>
                                  </p:stCondLst>
                                  <p:childTnLst>
                                    <p:set>
                                      <p:cBhvr>
                                        <p:cTn id="23" dur="1" fill="hold">
                                          <p:stCondLst>
                                            <p:cond delay="0"/>
                                          </p:stCondLst>
                                        </p:cTn>
                                        <p:tgtEl>
                                          <p:spTgt spid="398339"/>
                                        </p:tgtEl>
                                        <p:attrNameLst>
                                          <p:attrName>style.visibility</p:attrName>
                                        </p:attrNameLst>
                                      </p:cBhvr>
                                      <p:to>
                                        <p:strVal val="visible"/>
                                      </p:to>
                                    </p:set>
                                    <p:animEffect transition="in" filter="blinds(horizontal)">
                                      <p:cBhvr>
                                        <p:cTn id="24" dur="500"/>
                                        <p:tgtEl>
                                          <p:spTgt spid="39833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381955"/>
                                        </p:tgtEl>
                                      </p:cBhvr>
                                    </p:animEffect>
                                    <p:set>
                                      <p:cBhvr>
                                        <p:cTn id="35" dur="1" fill="hold">
                                          <p:stCondLst>
                                            <p:cond delay="499"/>
                                          </p:stCondLst>
                                        </p:cTn>
                                        <p:tgtEl>
                                          <p:spTgt spid="381955"/>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381954"/>
                                        </p:tgtEl>
                                      </p:cBhvr>
                                    </p:animEffect>
                                    <p:set>
                                      <p:cBhvr>
                                        <p:cTn id="38" dur="1" fill="hold">
                                          <p:stCondLst>
                                            <p:cond delay="499"/>
                                          </p:stCondLst>
                                        </p:cTn>
                                        <p:tgtEl>
                                          <p:spTgt spid="381954"/>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98338"/>
                                        </p:tgtEl>
                                      </p:cBhvr>
                                    </p:animEffect>
                                    <p:set>
                                      <p:cBhvr>
                                        <p:cTn id="41" dur="1" fill="hold">
                                          <p:stCondLst>
                                            <p:cond delay="499"/>
                                          </p:stCondLst>
                                        </p:cTn>
                                        <p:tgtEl>
                                          <p:spTgt spid="398338"/>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398339"/>
                                        </p:tgtEl>
                                      </p:cBhvr>
                                    </p:animEffect>
                                    <p:set>
                                      <p:cBhvr>
                                        <p:cTn id="44" dur="1" fill="hold">
                                          <p:stCondLst>
                                            <p:cond delay="499"/>
                                          </p:stCondLst>
                                        </p:cTn>
                                        <p:tgtEl>
                                          <p:spTgt spid="398339"/>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10" grpId="0"/>
      <p:bldP spid="10" grpId="1"/>
      <p:bldP spid="12" grpId="0"/>
      <p:bldP spid="12" grpId="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6" name="Rectangle 21">
            <a:hlinkClick r:id="rId15"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 name="矩形 2"/>
          <p:cNvSpPr/>
          <p:nvPr/>
        </p:nvSpPr>
        <p:spPr>
          <a:xfrm>
            <a:off x="334566" y="837506"/>
            <a:ext cx="6349815"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已知丙二酸二乙酯能发生以下反应：</a:t>
            </a:r>
            <a:endParaRPr lang="zh-CN" altLang="zh-CN" sz="2800" kern="100" dirty="0">
              <a:effectLst/>
              <a:latin typeface="宋体"/>
              <a:cs typeface="Courier New"/>
            </a:endParaRPr>
          </a:p>
        </p:txBody>
      </p:sp>
      <p:pic>
        <p:nvPicPr>
          <p:cNvPr id="382978"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5518" y="1544016"/>
            <a:ext cx="7755947" cy="922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2979" name="Picture 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06574" y="2565698"/>
            <a:ext cx="5712695" cy="1262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498852" y="3789834"/>
            <a:ext cx="10636914" cy="1948739"/>
          </a:xfrm>
          <a:prstGeom prst="rect">
            <a:avLst/>
          </a:prstGeom>
        </p:spPr>
        <p:txBody>
          <a:bodyPr>
            <a:spAutoFit/>
          </a:bodyPr>
          <a:lstStyle/>
          <a:p>
            <a:pPr algn="just">
              <a:lnSpc>
                <a:spcPct val="150000"/>
              </a:lnSpc>
            </a:pPr>
            <a:r>
              <a:rPr lang="zh-CN" altLang="zh-CN" sz="2800" kern="100" dirty="0">
                <a:latin typeface="Times New Roman"/>
                <a:ea typeface="华文细黑"/>
                <a:cs typeface="Times New Roman"/>
              </a:rPr>
              <a:t>利用该反应原理，以丙二酸二乙酯</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1,3-</a:t>
            </a:r>
            <a:r>
              <a:rPr lang="zh-CN" altLang="zh-CN" sz="2800" kern="100" dirty="0" smtClean="0">
                <a:latin typeface="Times New Roman"/>
                <a:ea typeface="华文细黑"/>
                <a:cs typeface="Times New Roman"/>
              </a:rPr>
              <a:t>丙二醇</a:t>
            </a:r>
            <a:r>
              <a:rPr lang="zh-CN" altLang="zh-CN" sz="2800" kern="100" dirty="0">
                <a:latin typeface="Times New Roman"/>
                <a:ea typeface="华文细黑"/>
                <a:cs typeface="Times New Roman"/>
              </a:rPr>
              <a:t>、乙醇为原料合成</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请你设计出合理的反应流程图。提示：</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合成过程中无机试剂任选，</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合成反应流程图表示方法示例如下：</a:t>
            </a:r>
            <a:endParaRPr lang="zh-CN" altLang="zh-CN" sz="2800" kern="100" dirty="0">
              <a:effectLst/>
              <a:latin typeface="宋体"/>
              <a:cs typeface="Courier New"/>
            </a:endParaRPr>
          </a:p>
        </p:txBody>
      </p:sp>
      <p:pic>
        <p:nvPicPr>
          <p:cNvPr id="21" name="Picture 4" descr="去年775"/>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002908" y="4505391"/>
            <a:ext cx="1135511" cy="757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2791438433"/>
              </p:ext>
            </p:extLst>
          </p:nvPr>
        </p:nvGraphicFramePr>
        <p:xfrm>
          <a:off x="530845" y="5734050"/>
          <a:ext cx="8948737" cy="2432050"/>
        </p:xfrm>
        <a:graphic>
          <a:graphicData uri="http://schemas.openxmlformats.org/presentationml/2006/ole">
            <mc:AlternateContent xmlns:mc="http://schemas.openxmlformats.org/markup-compatibility/2006">
              <mc:Choice xmlns:v="urn:schemas-microsoft-com:vml" Requires="v">
                <p:oleObj spid="_x0000_s398345" name="文档" r:id="rId19" imgW="8947976" imgH="2431321" progId="Word.Document.12">
                  <p:embed/>
                </p:oleObj>
              </mc:Choice>
              <mc:Fallback>
                <p:oleObj name="文档" r:id="rId19" imgW="8947976" imgH="2431321" progId="Word.Document.12">
                  <p:embed/>
                  <p:pic>
                    <p:nvPicPr>
                      <p:cNvPr id="0" name="对象 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0845" y="5734050"/>
                        <a:ext cx="8948737"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rId21" action="ppaction://hlinksldjump"/>
          </p:cNvPr>
          <p:cNvSpPr/>
          <p:nvPr/>
        </p:nvSpPr>
        <p:spPr>
          <a:xfrm>
            <a:off x="10271670"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
        <p:nvSpPr>
          <p:cNvPr id="24" name="圆角矩形 23">
            <a:hlinkClick r:id="rId2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53752710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6" name="Rectangle 21">
            <a:hlinkClick r:id="rId14" action="ppaction://hlinksldjump"/>
          </p:cNvPr>
          <p:cNvSpPr>
            <a:spLocks noChangeArrowheads="1"/>
          </p:cNvSpPr>
          <p:nvPr/>
        </p:nvSpPr>
        <p:spPr bwMode="auto">
          <a:xfrm>
            <a:off x="11008699" y="261442"/>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580041" y="1125538"/>
            <a:ext cx="1266693" cy="637675"/>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endParaRPr lang="zh-CN" altLang="zh-CN" sz="2800" kern="100" dirty="0">
              <a:effectLst/>
              <a:latin typeface="宋体"/>
              <a:cs typeface="Courier New"/>
            </a:endParaRPr>
          </a:p>
        </p:txBody>
      </p:sp>
      <p:pic>
        <p:nvPicPr>
          <p:cNvPr id="384002" name="Picture 2"/>
          <p:cNvPicPr>
            <a:picLocks noChangeAspect="1" noChangeArrowheads="1"/>
          </p:cNvPicPr>
          <p:nvPr/>
        </p:nvPicPr>
        <p:blipFill rotWithShape="1">
          <a:blip r:embed="rId15">
            <a:duotone>
              <a:schemeClr val="accent6">
                <a:shade val="45000"/>
                <a:satMod val="135000"/>
              </a:schemeClr>
              <a:prstClr val="white"/>
            </a:duotone>
            <a:extLst>
              <a:ext uri="{28A0092B-C50C-407E-A947-70E740481C1C}">
                <a14:useLocalDpi xmlns:a14="http://schemas.microsoft.com/office/drawing/2010/main" val="0"/>
              </a:ext>
            </a:extLst>
          </a:blip>
          <a:srcRect l="12008" r="-12008"/>
          <a:stretch/>
        </p:blipFill>
        <p:spPr bwMode="auto">
          <a:xfrm>
            <a:off x="1675369" y="1183663"/>
            <a:ext cx="4574303" cy="5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4003" name="Picture 3"/>
          <p:cNvPicPr>
            <a:picLocks noChangeAspect="1" noChangeArrowheads="1"/>
          </p:cNvPicPr>
          <p:nvPr/>
        </p:nvPicPr>
        <p:blipFill>
          <a:blip r:embed="rId1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5148" y="2052731"/>
            <a:ext cx="7066242" cy="646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p:cNvPicPr>
            <a:picLocks noChangeAspect="1" noChangeArrowheads="1"/>
          </p:cNvPicPr>
          <p:nvPr/>
        </p:nvPicPr>
        <p:blipFill>
          <a:blip r:embed="rId1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2598" y="2882511"/>
            <a:ext cx="6950784" cy="923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p:cNvPicPr>
            <a:picLocks noChangeAspect="1" noChangeArrowheads="1"/>
          </p:cNvPicPr>
          <p:nvPr/>
        </p:nvPicPr>
        <p:blipFill>
          <a:blip r:embed="rId18">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8645" y="4264503"/>
            <a:ext cx="3726182" cy="883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19"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210547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384002"/>
                                        </p:tgtEl>
                                        <p:attrNameLst>
                                          <p:attrName>style.visibility</p:attrName>
                                        </p:attrNameLst>
                                      </p:cBhvr>
                                      <p:to>
                                        <p:strVal val="visible"/>
                                      </p:to>
                                    </p:set>
                                    <p:animEffect transition="in" filter="blinds(horizontal)">
                                      <p:cBhvr>
                                        <p:cTn id="10" dur="500"/>
                                        <p:tgtEl>
                                          <p:spTgt spid="384002"/>
                                        </p:tgtEl>
                                      </p:cBhvr>
                                    </p:animEffect>
                                  </p:childTnLst>
                                </p:cTn>
                              </p:par>
                              <p:par>
                                <p:cTn id="11" presetID="3" presetClass="entr" presetSubtype="10" fill="hold" nodeType="withEffect">
                                  <p:stCondLst>
                                    <p:cond delay="0"/>
                                  </p:stCondLst>
                                  <p:childTnLst>
                                    <p:set>
                                      <p:cBhvr>
                                        <p:cTn id="12" dur="1" fill="hold">
                                          <p:stCondLst>
                                            <p:cond delay="0"/>
                                          </p:stCondLst>
                                        </p:cTn>
                                        <p:tgtEl>
                                          <p:spTgt spid="384003"/>
                                        </p:tgtEl>
                                        <p:attrNameLst>
                                          <p:attrName>style.visibility</p:attrName>
                                        </p:attrNameLst>
                                      </p:cBhvr>
                                      <p:to>
                                        <p:strVal val="visible"/>
                                      </p:to>
                                    </p:set>
                                    <p:animEffect transition="in" filter="blinds(horizontal)">
                                      <p:cBhvr>
                                        <p:cTn id="13" dur="500"/>
                                        <p:tgtEl>
                                          <p:spTgt spid="384003"/>
                                        </p:tgtEl>
                                      </p:cBhvr>
                                    </p:animEffect>
                                  </p:childTnLst>
                                </p:cTn>
                              </p:par>
                              <p:par>
                                <p:cTn id="14" presetID="3" presetClass="entr" presetSubtype="1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cTn>
                              </p:par>
                              <p:par>
                                <p:cTn id="17" presetID="3" presetClass="entr" presetSubtype="1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69533" y="333450"/>
            <a:ext cx="11068815"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油脂皂化后，要使肥皂和甘油从混合物里充分分离，可采用</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分液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蒸馏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过滤　</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盐析　</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渗析中的</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填序号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油脂发生皂化反应后，向混合物中加入食盐细粒，高级脂肪酸钠便会析出，因它的密度比水小，所以浮在上层，可以用过滤的方法得到高级脂肪酸钠，而甘油留在滤液里，可采用蒸馏的方法得到甘油。</a:t>
            </a:r>
            <a:endParaRPr lang="zh-CN" altLang="zh-CN" sz="1100" kern="100" dirty="0">
              <a:effectLst/>
              <a:latin typeface="宋体"/>
              <a:cs typeface="Courier New"/>
            </a:endParaRPr>
          </a:p>
        </p:txBody>
      </p:sp>
      <p:sp>
        <p:nvSpPr>
          <p:cNvPr id="4" name="矩形 3"/>
          <p:cNvSpPr/>
          <p:nvPr/>
        </p:nvSpPr>
        <p:spPr>
          <a:xfrm>
            <a:off x="6887294" y="1034366"/>
            <a:ext cx="1261884"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④③②</a:t>
            </a:r>
            <a:endParaRPr lang="zh-CN" altLang="en-US" sz="2800" dirty="0">
              <a:solidFill>
                <a:schemeClr val="accent6">
                  <a:lumMod val="75000"/>
                </a:schemeClr>
              </a:solidFill>
            </a:endParaRPr>
          </a:p>
        </p:txBody>
      </p:sp>
      <p:sp>
        <p:nvSpPr>
          <p:cNvPr id="10" name="矩形 9"/>
          <p:cNvSpPr/>
          <p:nvPr/>
        </p:nvSpPr>
        <p:spPr>
          <a:xfrm>
            <a:off x="460827" y="3717826"/>
            <a:ext cx="10850716"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如何区分植物油和矿物油？</a:t>
            </a:r>
            <a:endParaRPr lang="zh-CN" altLang="zh-CN" sz="11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取少量试样加入含有酚酞的</a:t>
            </a:r>
            <a:r>
              <a:rPr lang="en-US" altLang="zh-CN" sz="2800" kern="100" dirty="0" err="1">
                <a:solidFill>
                  <a:schemeClr val="accent6">
                    <a:lumMod val="75000"/>
                  </a:schemeClr>
                </a:solidFill>
                <a:latin typeface="Times New Roman"/>
                <a:ea typeface="华文细黑"/>
                <a:cs typeface="Courier New"/>
              </a:rPr>
              <a:t>NaOH</a:t>
            </a:r>
            <a:r>
              <a:rPr lang="zh-CN" altLang="zh-CN" sz="2800" kern="100" dirty="0">
                <a:solidFill>
                  <a:schemeClr val="accent6">
                    <a:lumMod val="75000"/>
                  </a:schemeClr>
                </a:solidFill>
                <a:latin typeface="Times New Roman"/>
                <a:ea typeface="华文细黑"/>
                <a:cs typeface="Times New Roman"/>
              </a:rPr>
              <a:t>溶液并加热，红色变浅的是植物油，无变化的是矿物油。</a:t>
            </a:r>
            <a:endParaRPr lang="zh-CN" altLang="zh-CN" sz="1100" kern="100" dirty="0">
              <a:solidFill>
                <a:schemeClr val="accent6">
                  <a:lumMod val="75000"/>
                </a:schemeClr>
              </a:solidFill>
              <a:effectLst/>
              <a:latin typeface="宋体"/>
              <a:cs typeface="Courier New"/>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736238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blinds(horizontal)">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9">
                                            <p:txEl>
                                              <p:pRg st="1" end="1"/>
                                            </p:txEl>
                                          </p:spTgt>
                                        </p:tgtEl>
                                      </p:cBhvr>
                                    </p:animEffect>
                                    <p:set>
                                      <p:cBhvr>
                                        <p:cTn id="22" dur="1" fill="hold">
                                          <p:stCondLst>
                                            <p:cond delay="499"/>
                                          </p:stCondLst>
                                        </p:cTn>
                                        <p:tgtEl>
                                          <p:spTgt spid="9">
                                            <p:txEl>
                                              <p:pRg st="1" end="1"/>
                                            </p:txEl>
                                          </p:spTgt>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10">
                                            <p:txEl>
                                              <p:pRg st="1" end="1"/>
                                            </p:txEl>
                                          </p:spTgt>
                                        </p:tgtEl>
                                      </p:cBhvr>
                                    </p:animEffect>
                                    <p:set>
                                      <p:cBhvr>
                                        <p:cTn id="28" dur="1" fill="hold">
                                          <p:stCondLst>
                                            <p:cond delay="499"/>
                                          </p:stCondLst>
                                        </p:cTn>
                                        <p:tgtEl>
                                          <p:spTgt spid="10">
                                            <p:txEl>
                                              <p:pRg st="1" end="1"/>
                                            </p:txEl>
                                          </p:spTgt>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9" grpId="0" uiExpand="1" build="allAtOnce"/>
      <p:bldP spid="4" grpId="0"/>
      <p:bldP spid="4" grpId="1"/>
      <p:bldP spid="10" grpId="0" uiExpand="1" build="allAtOnce"/>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a:spLocks noChangeArrowheads="1"/>
          </p:cNvSpPr>
          <p:nvPr/>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11" name="矩形 10"/>
          <p:cNvSpPr/>
          <p:nvPr/>
        </p:nvSpPr>
        <p:spPr>
          <a:xfrm>
            <a:off x="3790218" y="2235464"/>
            <a:ext cx="5113300" cy="1410354"/>
          </a:xfrm>
          <a:prstGeom prst="rect">
            <a:avLst/>
          </a:prstGeom>
        </p:spPr>
        <p:txBody>
          <a:bodyPr wrap="square" lIns="91410" tIns="45704" rIns="91410" bIns="45704">
            <a:spAutoFit/>
          </a:bodyPr>
          <a:lstStyle/>
          <a:p>
            <a:pPr algn="ct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12" name="标题 1"/>
          <p:cNvSpPr txBox="1">
            <a:spLocks/>
          </p:cNvSpPr>
          <p:nvPr/>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13" name="标题 1">
            <a:hlinkClick r:id="rId2"/>
          </p:cNvPr>
          <p:cNvSpPr txBox="1">
            <a:spLocks/>
          </p:cNvSpPr>
          <p:nvPr/>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5676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435">
                                          <p:stCondLst>
                                            <p:cond delay="0"/>
                                          </p:stCondLst>
                                        </p:cTn>
                                        <p:tgtEl>
                                          <p:spTgt spid="13"/>
                                        </p:tgtEl>
                                      </p:cBhvr>
                                    </p:animEffect>
                                    <p:anim calcmode="lin" valueType="num">
                                      <p:cBhvr>
                                        <p:cTn id="24" dur="1367"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13"/>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13"/>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13"/>
                                        </p:tgtEl>
                                        <p:attrNameLst>
                                          <p:attrName>ppt_y</p:attrName>
                                        </p:attrNameLst>
                                      </p:cBhvr>
                                      <p:tavLst>
                                        <p:tav tm="0" fmla="#ppt_y-sin(pi*$)/81">
                                          <p:val>
                                            <p:fltVal val="0"/>
                                          </p:val>
                                        </p:tav>
                                        <p:tav tm="100000">
                                          <p:val>
                                            <p:fltVal val="1"/>
                                          </p:val>
                                        </p:tav>
                                      </p:tavLst>
                                    </p:anim>
                                    <p:animScale>
                                      <p:cBhvr>
                                        <p:cTn id="29" dur="20">
                                          <p:stCondLst>
                                            <p:cond delay="487"/>
                                          </p:stCondLst>
                                        </p:cTn>
                                        <p:tgtEl>
                                          <p:spTgt spid="13"/>
                                        </p:tgtEl>
                                      </p:cBhvr>
                                      <p:to x="100000" y="60000"/>
                                    </p:animScale>
                                    <p:animScale>
                                      <p:cBhvr>
                                        <p:cTn id="30" dur="124" decel="50000">
                                          <p:stCondLst>
                                            <p:cond delay="507"/>
                                          </p:stCondLst>
                                        </p:cTn>
                                        <p:tgtEl>
                                          <p:spTgt spid="13"/>
                                        </p:tgtEl>
                                      </p:cBhvr>
                                      <p:to x="100000" y="100000"/>
                                    </p:animScale>
                                    <p:animScale>
                                      <p:cBhvr>
                                        <p:cTn id="31" dur="20">
                                          <p:stCondLst>
                                            <p:cond delay="984"/>
                                          </p:stCondLst>
                                        </p:cTn>
                                        <p:tgtEl>
                                          <p:spTgt spid="13"/>
                                        </p:tgtEl>
                                      </p:cBhvr>
                                      <p:to x="100000" y="80000"/>
                                    </p:animScale>
                                    <p:animScale>
                                      <p:cBhvr>
                                        <p:cTn id="32" dur="124" decel="50000">
                                          <p:stCondLst>
                                            <p:cond delay="1004"/>
                                          </p:stCondLst>
                                        </p:cTn>
                                        <p:tgtEl>
                                          <p:spTgt spid="13"/>
                                        </p:tgtEl>
                                      </p:cBhvr>
                                      <p:to x="100000" y="100000"/>
                                    </p:animScale>
                                    <p:animScale>
                                      <p:cBhvr>
                                        <p:cTn id="33" dur="20">
                                          <p:stCondLst>
                                            <p:cond delay="1231"/>
                                          </p:stCondLst>
                                        </p:cTn>
                                        <p:tgtEl>
                                          <p:spTgt spid="13"/>
                                        </p:tgtEl>
                                      </p:cBhvr>
                                      <p:to x="100000" y="90000"/>
                                    </p:animScale>
                                    <p:animScale>
                                      <p:cBhvr>
                                        <p:cTn id="34" dur="124" decel="50000">
                                          <p:stCondLst>
                                            <p:cond delay="1251"/>
                                          </p:stCondLst>
                                        </p:cTn>
                                        <p:tgtEl>
                                          <p:spTgt spid="13"/>
                                        </p:tgtEl>
                                      </p:cBhvr>
                                      <p:to x="100000" y="100000"/>
                                    </p:animScale>
                                    <p:animScale>
                                      <p:cBhvr>
                                        <p:cTn id="35" dur="20">
                                          <p:stCondLst>
                                            <p:cond delay="1356"/>
                                          </p:stCondLst>
                                        </p:cTn>
                                        <p:tgtEl>
                                          <p:spTgt spid="13"/>
                                        </p:tgtEl>
                                      </p:cBhvr>
                                      <p:to x="100000" y="95000"/>
                                    </p:animScale>
                                    <p:animScale>
                                      <p:cBhvr>
                                        <p:cTn id="36" dur="124" decel="50000">
                                          <p:stCondLst>
                                            <p:cond delay="1376"/>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1670" y="1321206"/>
            <a:ext cx="11388152" cy="668428"/>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dirty="0">
                <a:solidFill>
                  <a:srgbClr val="0000FF"/>
                </a:solidFill>
                <a:latin typeface="黑体" pitchFamily="2" charset="-122"/>
                <a:ea typeface="黑体" pitchFamily="2" charset="-122"/>
              </a:rPr>
              <a:t>题组一　糖类、油脂、蛋白质的组成、结构与性质</a:t>
            </a:r>
            <a:endParaRPr lang="zh-CN" altLang="zh-CN" sz="1050" kern="100" dirty="0">
              <a:effectLst/>
              <a:latin typeface="宋体"/>
              <a:cs typeface="Courier New"/>
            </a:endParaRPr>
          </a:p>
        </p:txBody>
      </p:sp>
      <p:sp>
        <p:nvSpPr>
          <p:cNvPr id="3" name="矩形 2"/>
          <p:cNvSpPr/>
          <p:nvPr/>
        </p:nvSpPr>
        <p:spPr>
          <a:xfrm>
            <a:off x="262558" y="2277666"/>
            <a:ext cx="10743283"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下列有关糖类、油脂和蛋白质的说法正确的是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油脂水解的共同产物是乙二醇</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从混合物中分离提纯蛋白质可采用过滤的方法</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淀粉、油脂和蛋白质都能在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溶液中发生水解</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糖类、油脂和蛋白质中一定都含有碳、氢、氧三种元素</a:t>
            </a:r>
            <a:endParaRPr lang="zh-CN" altLang="zh-CN" sz="1100" kern="100" dirty="0">
              <a:effectLst/>
              <a:latin typeface="宋体"/>
              <a:cs typeface="Courier New"/>
            </a:endParaRPr>
          </a:p>
        </p:txBody>
      </p:sp>
      <p:sp>
        <p:nvSpPr>
          <p:cNvPr id="5" name="矩形 4"/>
          <p:cNvSpPr/>
          <p:nvPr/>
        </p:nvSpPr>
        <p:spPr>
          <a:xfrm>
            <a:off x="7955110" y="2340900"/>
            <a:ext cx="444352" cy="656846"/>
          </a:xfrm>
          <a:prstGeom prst="rect">
            <a:avLst/>
          </a:prstGeom>
        </p:spPr>
        <p:txBody>
          <a:bodyPr wrap="none">
            <a:spAutoFit/>
          </a:bodyPr>
          <a:lstStyle/>
          <a:p>
            <a:pPr algn="just">
              <a:lnSpc>
                <a:spcPct val="150000"/>
              </a:lnSpc>
              <a:spcAft>
                <a:spcPts val="0"/>
              </a:spcAft>
            </a:pPr>
            <a:r>
              <a:rPr lang="en-US" altLang="zh-CN" sz="2800" b="1" kern="100" dirty="0">
                <a:solidFill>
                  <a:schemeClr val="accent6">
                    <a:lumMod val="75000"/>
                  </a:schemeClr>
                </a:solidFill>
                <a:latin typeface="Times New Roman"/>
                <a:ea typeface="华文细黑"/>
                <a:cs typeface="Courier New"/>
              </a:rPr>
              <a:t>D</a:t>
            </a:r>
            <a:endParaRPr lang="zh-CN" altLang="zh-CN" sz="2800" b="1" kern="100" dirty="0">
              <a:solidFill>
                <a:schemeClr val="accent6">
                  <a:lumMod val="75000"/>
                </a:schemeClr>
              </a:solidFill>
              <a:effectLst/>
              <a:latin typeface="宋体"/>
              <a:cs typeface="Courier New"/>
            </a:endParaRPr>
          </a:p>
        </p:txBody>
      </p:sp>
      <p:sp>
        <p:nvSpPr>
          <p:cNvPr id="8" name="矩形 7"/>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9" name="组合 8"/>
          <p:cNvGrpSpPr/>
          <p:nvPr/>
        </p:nvGrpSpPr>
        <p:grpSpPr>
          <a:xfrm>
            <a:off x="1" y="-2"/>
            <a:ext cx="1836949" cy="634848"/>
            <a:chOff x="0" y="-2"/>
            <a:chExt cx="1377891" cy="634701"/>
          </a:xfrm>
          <a:solidFill>
            <a:srgbClr val="FFC000"/>
          </a:solidFill>
        </p:grpSpPr>
        <p:sp>
          <p:nvSpPr>
            <p:cNvPr id="10" name="矩形 9"/>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4" name="矩形 13"/>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5"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6" name="Rectangle 21">
            <a:hlinkClick r:id="rId2" action="ppaction://hlinksldjump"/>
          </p:cNvPr>
          <p:cNvSpPr>
            <a:spLocks noChangeArrowheads="1"/>
          </p:cNvSpPr>
          <p:nvPr/>
        </p:nvSpPr>
        <p:spPr bwMode="auto">
          <a:xfrm>
            <a:off x="9479582"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9981760"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4" action="ppaction://hlinksldjump"/>
          </p:cNvPr>
          <p:cNvSpPr>
            <a:spLocks noChangeArrowheads="1"/>
          </p:cNvSpPr>
          <p:nvPr/>
        </p:nvSpPr>
        <p:spPr bwMode="auto">
          <a:xfrm>
            <a:off x="1045979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10919742"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Rectangle 21">
            <a:hlinkClick r:id="rId6" action="ppaction://hlinksldjump"/>
          </p:cNvPr>
          <p:cNvSpPr>
            <a:spLocks noChangeArrowheads="1"/>
          </p:cNvSpPr>
          <p:nvPr/>
        </p:nvSpPr>
        <p:spPr bwMode="auto">
          <a:xfrm>
            <a:off x="1139996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5" grpId="0"/>
      <p:bldP spid="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1688" y="405458"/>
            <a:ext cx="11422150"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直链型的不饱和油酸</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17</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与蔗糖反应可以制得非天然油脂，其反应示意图如下所示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注：图的反应式不完整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pic>
        <p:nvPicPr>
          <p:cNvPr id="320514" name="Picture 2" descr="去年75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42878" y="1701044"/>
            <a:ext cx="5544616" cy="2088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78582" y="3573810"/>
            <a:ext cx="9725753" cy="1512209"/>
          </a:xfrm>
          <a:prstGeom prst="rect">
            <a:avLst/>
          </a:prstGeom>
        </p:spPr>
        <p:txBody>
          <a:bodyPr>
            <a:spAutoFit/>
          </a:bodyPr>
          <a:lstStyle/>
          <a:p>
            <a:pPr algn="just">
              <a:lnSpc>
                <a:spcPts val="3800"/>
              </a:lnSpc>
              <a:spcAft>
                <a:spcPts val="0"/>
              </a:spcAft>
            </a:pPr>
            <a:r>
              <a:rPr lang="zh-CN" altLang="zh-CN" sz="2800" kern="100" dirty="0">
                <a:latin typeface="Times New Roman"/>
                <a:ea typeface="华文细黑"/>
                <a:cs typeface="Times New Roman"/>
              </a:rPr>
              <a:t>则下列说法不正确的是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38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甘油和蔗糖在一定条件下都可以发生消去反应</a:t>
            </a:r>
            <a:endParaRPr lang="zh-CN" altLang="zh-CN" sz="2800" kern="100" dirty="0">
              <a:latin typeface="宋体"/>
              <a:cs typeface="Courier New"/>
            </a:endParaRPr>
          </a:p>
          <a:p>
            <a:pPr algn="just">
              <a:lnSpc>
                <a:spcPts val="38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天然油脂、蔗糖、非天然油脂都能发生水解</a:t>
            </a:r>
            <a:r>
              <a:rPr lang="zh-CN" altLang="zh-CN" sz="2800" kern="100" dirty="0" smtClean="0">
                <a:latin typeface="Times New Roman"/>
                <a:ea typeface="华文细黑"/>
                <a:cs typeface="Times New Roman"/>
              </a:rPr>
              <a:t>反应</a:t>
            </a:r>
            <a:endParaRPr lang="zh-CN" altLang="zh-CN" sz="2800" kern="100" dirty="0">
              <a:latin typeface="宋体"/>
              <a:cs typeface="Courier New"/>
            </a:endParaRPr>
          </a:p>
        </p:txBody>
      </p:sp>
      <p:sp>
        <p:nvSpPr>
          <p:cNvPr id="8" name="Rectangle 21">
            <a:hlinkClick r:id="rId3" action="ppaction://hlinksldjump"/>
          </p:cNvPr>
          <p:cNvSpPr>
            <a:spLocks noChangeArrowheads="1"/>
          </p:cNvSpPr>
          <p:nvPr/>
        </p:nvSpPr>
        <p:spPr bwMode="auto">
          <a:xfrm>
            <a:off x="9479582"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4" action="ppaction://hlinksldjump"/>
          </p:cNvPr>
          <p:cNvSpPr>
            <a:spLocks noChangeArrowheads="1"/>
          </p:cNvSpPr>
          <p:nvPr/>
        </p:nvSpPr>
        <p:spPr bwMode="auto">
          <a:xfrm>
            <a:off x="9981760"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5" action="ppaction://hlinksldjump"/>
          </p:cNvPr>
          <p:cNvSpPr>
            <a:spLocks noChangeArrowheads="1"/>
          </p:cNvSpPr>
          <p:nvPr/>
        </p:nvSpPr>
        <p:spPr bwMode="auto">
          <a:xfrm>
            <a:off x="1045979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6" action="ppaction://hlinksldjump"/>
          </p:cNvPr>
          <p:cNvSpPr>
            <a:spLocks noChangeArrowheads="1"/>
          </p:cNvSpPr>
          <p:nvPr/>
        </p:nvSpPr>
        <p:spPr bwMode="auto">
          <a:xfrm>
            <a:off x="10919742"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39996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406574" y="5055184"/>
            <a:ext cx="10727234" cy="1542962"/>
          </a:xfrm>
          <a:prstGeom prst="rect">
            <a:avLst/>
          </a:prstGeom>
        </p:spPr>
        <p:txBody>
          <a:bodyPr wrap="square" lIns="121898" tIns="60948" rIns="121898" bIns="60948">
            <a:spAutoFit/>
          </a:bodyPr>
          <a:lstStyle/>
          <a:p>
            <a:pPr algn="just">
              <a:lnSpc>
                <a:spcPts val="38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该非天然油脂与氢氧化钠溶液共热，可以发生皂化反应，水解</a:t>
            </a:r>
            <a:r>
              <a:rPr lang="zh-CN" altLang="zh-CN" sz="2800" kern="100" dirty="0" smtClean="0">
                <a:latin typeface="Times New Roman"/>
                <a:ea typeface="华文细黑"/>
                <a:cs typeface="Times New Roman"/>
              </a:rPr>
              <a:t>后</a:t>
            </a:r>
            <a:endParaRPr lang="en-US" altLang="zh-CN" sz="2800" kern="100" dirty="0" smtClean="0">
              <a:latin typeface="Times New Roman"/>
              <a:ea typeface="华文细黑"/>
              <a:cs typeface="Times New Roman"/>
            </a:endParaRPr>
          </a:p>
          <a:p>
            <a:pPr algn="just">
              <a:lnSpc>
                <a:spcPts val="3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产物可与溴的四氯化碳溶液反应</a:t>
            </a:r>
            <a:endParaRPr lang="zh-CN" altLang="zh-CN" sz="2800" kern="100" dirty="0">
              <a:latin typeface="宋体"/>
              <a:cs typeface="Courier New"/>
            </a:endParaRPr>
          </a:p>
          <a:p>
            <a:pPr algn="just">
              <a:lnSpc>
                <a:spcPts val="38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植物油、非天然油脂都可以与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发生加成反应</a:t>
            </a:r>
            <a:endParaRPr lang="zh-CN" altLang="zh-CN" sz="2800" kern="100" dirty="0">
              <a:latin typeface="宋体"/>
              <a:cs typeface="Courier New"/>
            </a:endParaRPr>
          </a:p>
        </p:txBody>
      </p:sp>
    </p:spTree>
    <p:extLst>
      <p:ext uri="{BB962C8B-B14F-4D97-AF65-F5344CB8AC3E}">
        <p14:creationId xmlns:p14="http://schemas.microsoft.com/office/powerpoint/2010/main" val="12376692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195636" y="631485"/>
            <a:ext cx="11732218" cy="6224500"/>
          </a:xfrm>
          <a:prstGeom prst="rect">
            <a:avLst/>
          </a:prstGeom>
        </p:spPr>
        <p:txBody>
          <a:bodyPr wrap="square" lIns="121898" tIns="60948" rIns="121898" bIns="60948">
            <a:spAutoFit/>
          </a:bodyPr>
          <a:lstStyle/>
          <a:p>
            <a:pPr algn="just">
              <a:lnSpc>
                <a:spcPct val="13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甘油和蔗糖的分子结构中都含有醇羟基，且至少有一个连接醇羟基的碳原子相邻的碳原子上都有氢原子，故二者都能发生消去反应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选项正确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0000"/>
              </a:lnSpc>
              <a:spcAft>
                <a:spcPts val="0"/>
              </a:spcAft>
            </a:pPr>
            <a:r>
              <a:rPr lang="zh-CN" altLang="zh-CN" sz="2800" kern="100" dirty="0" smtClean="0">
                <a:latin typeface="Times New Roman"/>
                <a:ea typeface="华文细黑"/>
                <a:cs typeface="Times New Roman"/>
              </a:rPr>
              <a:t>天然</a:t>
            </a:r>
            <a:r>
              <a:rPr lang="zh-CN" altLang="zh-CN" sz="2800" kern="100" dirty="0">
                <a:latin typeface="Times New Roman"/>
                <a:ea typeface="华文细黑"/>
                <a:cs typeface="Times New Roman"/>
              </a:rPr>
              <a:t>油脂、非天然油脂中都含有酯基，都能发生水解反应，蔗糖在稀硫酸作用下也能水解产生葡萄糖和果糖</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选项正确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0000"/>
              </a:lnSpc>
              <a:spcAft>
                <a:spcPts val="0"/>
              </a:spcAft>
            </a:pPr>
            <a:r>
              <a:rPr lang="zh-CN" altLang="zh-CN" sz="2800" kern="100" dirty="0" smtClean="0">
                <a:latin typeface="Times New Roman"/>
                <a:ea typeface="华文细黑"/>
                <a:cs typeface="Times New Roman"/>
              </a:rPr>
              <a:t>皂化</a:t>
            </a:r>
            <a:r>
              <a:rPr lang="zh-CN" altLang="zh-CN" sz="2800" kern="100" dirty="0">
                <a:latin typeface="Times New Roman"/>
                <a:ea typeface="华文细黑"/>
                <a:cs typeface="Times New Roman"/>
              </a:rPr>
              <a:t>反应是仅限于油脂与氢氧化钠或氢氧化钾混合，得到高级脂肪酸的钠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钾盐和甘油的反应，非天然油脂水解产物中没有甘油，不属于皂化反应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选项错误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0000"/>
              </a:lnSpc>
              <a:spcAft>
                <a:spcPts val="0"/>
              </a:spcAft>
            </a:pPr>
            <a:r>
              <a:rPr lang="zh-CN" altLang="zh-CN" sz="2800" kern="100" dirty="0" smtClean="0">
                <a:latin typeface="Times New Roman"/>
                <a:ea typeface="华文细黑"/>
                <a:cs typeface="Times New Roman"/>
              </a:rPr>
              <a:t>植物油</a:t>
            </a:r>
            <a:r>
              <a:rPr lang="zh-CN" altLang="zh-CN" sz="2800" kern="100" dirty="0">
                <a:latin typeface="Times New Roman"/>
                <a:ea typeface="华文细黑"/>
                <a:cs typeface="Times New Roman"/>
              </a:rPr>
              <a:t>、非天然油脂中都含有碳碳双键，都可以与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发生加成反应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选项正确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0000"/>
              </a:lnSpc>
            </a:pPr>
            <a:r>
              <a:rPr lang="zh-CN" altLang="zh-CN" sz="2800" b="1" kern="100" dirty="0">
                <a:solidFill>
                  <a:srgbClr val="0000FF"/>
                </a:solidFill>
                <a:latin typeface="Times New Roman"/>
                <a:cs typeface="Times New Roman"/>
              </a:rPr>
              <a:t>答案　</a:t>
            </a:r>
            <a:r>
              <a:rPr lang="en-US" altLang="zh-CN" sz="2800" b="1" kern="100" dirty="0" smtClean="0">
                <a:solidFill>
                  <a:schemeClr val="accent6">
                    <a:lumMod val="75000"/>
                  </a:schemeClr>
                </a:solidFill>
                <a:latin typeface="Times New Roman"/>
                <a:ea typeface="华文细黑"/>
                <a:cs typeface="Courier New"/>
              </a:rPr>
              <a:t>C</a:t>
            </a:r>
            <a:endParaRPr lang="zh-CN" altLang="zh-CN" sz="2800" b="1" kern="100" dirty="0">
              <a:solidFill>
                <a:schemeClr val="accent6">
                  <a:lumMod val="75000"/>
                </a:schemeClr>
              </a:solidFill>
              <a:latin typeface="宋体"/>
              <a:cs typeface="Courier New"/>
            </a:endParaRPr>
          </a:p>
        </p:txBody>
      </p:sp>
      <p:sp>
        <p:nvSpPr>
          <p:cNvPr id="10" name="Rectangle 21">
            <a:hlinkClick r:id="rId2" action="ppaction://hlinksldjump"/>
          </p:cNvPr>
          <p:cNvSpPr>
            <a:spLocks noChangeArrowheads="1"/>
          </p:cNvSpPr>
          <p:nvPr/>
        </p:nvSpPr>
        <p:spPr bwMode="auto">
          <a:xfrm>
            <a:off x="9479582"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9981760"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045979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10919742"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6" action="ppaction://hlinksldjump"/>
          </p:cNvPr>
          <p:cNvSpPr>
            <a:spLocks noChangeArrowheads="1"/>
          </p:cNvSpPr>
          <p:nvPr/>
        </p:nvSpPr>
        <p:spPr bwMode="auto">
          <a:xfrm>
            <a:off x="1139996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75869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50"/>
          <p:cNvSpPr txBox="1">
            <a:spLocks noChangeArrowheads="1"/>
          </p:cNvSpPr>
          <p:nvPr/>
        </p:nvSpPr>
        <p:spPr bwMode="auto">
          <a:xfrm>
            <a:off x="145961" y="837506"/>
            <a:ext cx="11735955" cy="5248400"/>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just">
              <a:lnSpc>
                <a:spcPct val="120000"/>
              </a:lnSpc>
              <a:spcAft>
                <a:spcPts val="0"/>
              </a:spcAft>
              <a:tabLst>
                <a:tab pos="1890395" algn="l"/>
              </a:tabLst>
            </a:pPr>
            <a:r>
              <a:rPr lang="en-US" altLang="zh-CN" sz="2800" kern="100" dirty="0">
                <a:latin typeface="Times New Roman"/>
                <a:ea typeface="华文细黑"/>
                <a:cs typeface="Courier New"/>
              </a:rPr>
              <a:t>1.</a:t>
            </a:r>
            <a:r>
              <a:rPr lang="zh-CN" altLang="en-US" sz="2800" kern="100" dirty="0">
                <a:latin typeface="Times New Roman"/>
                <a:ea typeface="华文细黑"/>
                <a:cs typeface="Courier New"/>
              </a:rPr>
              <a:t>了解糖类的组成和性质特点，能举例说明糖类在食品加工和生物能源开发上的应用</a:t>
            </a:r>
            <a:r>
              <a:rPr lang="zh-CN" altLang="en-US" sz="2800" kern="100" dirty="0" smtClean="0">
                <a:latin typeface="Times New Roman"/>
                <a:ea typeface="华文细黑"/>
                <a:cs typeface="Courier New"/>
              </a:rPr>
              <a:t>。</a:t>
            </a:r>
            <a:endParaRPr lang="en-US" altLang="zh-CN" sz="2800" kern="100" dirty="0" smtClean="0">
              <a:latin typeface="Times New Roman"/>
              <a:ea typeface="华文细黑"/>
              <a:cs typeface="Courier New"/>
            </a:endParaRPr>
          </a:p>
          <a:p>
            <a:pPr algn="just">
              <a:lnSpc>
                <a:spcPct val="120000"/>
              </a:lnSpc>
              <a:spcAft>
                <a:spcPts val="0"/>
              </a:spcAft>
              <a:tabLst>
                <a:tab pos="1890395" algn="l"/>
              </a:tabLst>
            </a:pPr>
            <a:r>
              <a:rPr lang="en-US" altLang="zh-CN" sz="2800" kern="100" dirty="0" smtClean="0">
                <a:latin typeface="Times New Roman"/>
                <a:ea typeface="华文细黑"/>
                <a:cs typeface="Courier New"/>
              </a:rPr>
              <a:t>2</a:t>
            </a:r>
            <a:r>
              <a:rPr lang="en-US" altLang="zh-CN" sz="2800" kern="100" dirty="0">
                <a:latin typeface="Times New Roman"/>
                <a:ea typeface="华文细黑"/>
                <a:cs typeface="Courier New"/>
              </a:rPr>
              <a:t>.</a:t>
            </a:r>
            <a:r>
              <a:rPr lang="zh-CN" altLang="en-US" sz="2800" kern="100" dirty="0">
                <a:latin typeface="Times New Roman"/>
                <a:ea typeface="华文细黑"/>
                <a:cs typeface="Courier New"/>
              </a:rPr>
              <a:t>了解氨基酸的组成、结构特点和主要化学性质；了解氨基酸与人体健康的关系</a:t>
            </a:r>
            <a:r>
              <a:rPr lang="zh-CN" altLang="en-US" sz="2800" kern="100" dirty="0" smtClean="0">
                <a:latin typeface="Times New Roman"/>
                <a:ea typeface="华文细黑"/>
                <a:cs typeface="Courier New"/>
              </a:rPr>
              <a:t>。</a:t>
            </a:r>
            <a:endParaRPr lang="en-US" altLang="zh-CN" sz="2800" kern="100" dirty="0" smtClean="0">
              <a:latin typeface="Times New Roman"/>
              <a:ea typeface="华文细黑"/>
              <a:cs typeface="Courier New"/>
            </a:endParaRPr>
          </a:p>
          <a:p>
            <a:pPr algn="just">
              <a:lnSpc>
                <a:spcPct val="120000"/>
              </a:lnSpc>
              <a:spcAft>
                <a:spcPts val="0"/>
              </a:spcAft>
              <a:tabLst>
                <a:tab pos="1890395" algn="l"/>
              </a:tabLst>
            </a:pPr>
            <a:r>
              <a:rPr lang="en-US" altLang="zh-CN" sz="2800" kern="100" dirty="0" smtClean="0">
                <a:latin typeface="Times New Roman"/>
                <a:ea typeface="华文细黑"/>
                <a:cs typeface="Courier New"/>
              </a:rPr>
              <a:t>3</a:t>
            </a:r>
            <a:r>
              <a:rPr lang="en-US" altLang="zh-CN" sz="2800" kern="100" dirty="0">
                <a:latin typeface="Times New Roman"/>
                <a:ea typeface="华文细黑"/>
                <a:cs typeface="Courier New"/>
              </a:rPr>
              <a:t>.</a:t>
            </a:r>
            <a:r>
              <a:rPr lang="zh-CN" altLang="en-US" sz="2800" kern="100" dirty="0">
                <a:latin typeface="Times New Roman"/>
                <a:ea typeface="华文细黑"/>
                <a:cs typeface="Courier New"/>
              </a:rPr>
              <a:t>了解蛋白质的组成、结构和性质</a:t>
            </a:r>
            <a:r>
              <a:rPr lang="zh-CN" altLang="en-US" sz="2800" kern="100" dirty="0" smtClean="0">
                <a:latin typeface="Times New Roman"/>
                <a:ea typeface="华文细黑"/>
                <a:cs typeface="Courier New"/>
              </a:rPr>
              <a:t>。</a:t>
            </a:r>
            <a:endParaRPr lang="en-US" altLang="zh-CN" sz="2800" kern="100" dirty="0" smtClean="0">
              <a:latin typeface="Times New Roman"/>
              <a:ea typeface="华文细黑"/>
              <a:cs typeface="Courier New"/>
            </a:endParaRPr>
          </a:p>
          <a:p>
            <a:pPr algn="just">
              <a:lnSpc>
                <a:spcPct val="120000"/>
              </a:lnSpc>
              <a:spcAft>
                <a:spcPts val="0"/>
              </a:spcAft>
              <a:tabLst>
                <a:tab pos="1890395" algn="l"/>
              </a:tabLst>
            </a:pPr>
            <a:r>
              <a:rPr lang="en-US" altLang="zh-CN" sz="2800" kern="100" dirty="0" smtClean="0">
                <a:latin typeface="Times New Roman"/>
                <a:ea typeface="华文细黑"/>
                <a:cs typeface="Courier New"/>
              </a:rPr>
              <a:t>4</a:t>
            </a:r>
            <a:r>
              <a:rPr lang="en-US" altLang="zh-CN" sz="2800" kern="100" dirty="0">
                <a:latin typeface="Times New Roman"/>
                <a:ea typeface="华文细黑"/>
                <a:cs typeface="Courier New"/>
              </a:rPr>
              <a:t>.</a:t>
            </a:r>
            <a:r>
              <a:rPr lang="zh-CN" altLang="en-US" sz="2800" kern="100" dirty="0">
                <a:latin typeface="Times New Roman"/>
                <a:ea typeface="华文细黑"/>
                <a:cs typeface="Courier New"/>
              </a:rPr>
              <a:t>了解化学科学在生命科学发展中所起的重要作用</a:t>
            </a:r>
            <a:r>
              <a:rPr lang="zh-CN" altLang="en-US" sz="2800" kern="100" dirty="0" smtClean="0">
                <a:latin typeface="Times New Roman"/>
                <a:ea typeface="华文细黑"/>
                <a:cs typeface="Courier New"/>
              </a:rPr>
              <a:t>。</a:t>
            </a:r>
            <a:endParaRPr lang="en-US" altLang="zh-CN" sz="2800" kern="100" dirty="0" smtClean="0">
              <a:latin typeface="Times New Roman"/>
              <a:ea typeface="华文细黑"/>
              <a:cs typeface="Courier New"/>
            </a:endParaRPr>
          </a:p>
          <a:p>
            <a:pPr algn="just">
              <a:lnSpc>
                <a:spcPct val="120000"/>
              </a:lnSpc>
              <a:spcAft>
                <a:spcPts val="0"/>
              </a:spcAft>
              <a:tabLst>
                <a:tab pos="1890395" algn="l"/>
              </a:tabLst>
            </a:pPr>
            <a:r>
              <a:rPr lang="en-US" altLang="zh-CN" sz="2800" kern="100" dirty="0" smtClean="0">
                <a:latin typeface="Times New Roman"/>
                <a:ea typeface="华文细黑"/>
                <a:cs typeface="Courier New"/>
              </a:rPr>
              <a:t>5</a:t>
            </a:r>
            <a:r>
              <a:rPr lang="en-US" altLang="zh-CN" sz="2800" kern="100" dirty="0">
                <a:latin typeface="Times New Roman"/>
                <a:ea typeface="华文细黑"/>
                <a:cs typeface="Courier New"/>
              </a:rPr>
              <a:t>.</a:t>
            </a:r>
            <a:r>
              <a:rPr lang="zh-CN" altLang="en-US" sz="2800" kern="100" dirty="0">
                <a:latin typeface="Times New Roman"/>
                <a:ea typeface="华文细黑"/>
                <a:cs typeface="Courier New"/>
              </a:rPr>
              <a:t>了解合成高分子的组成与结构特点，能依据简单合成高分子的结构分析其链节和单体</a:t>
            </a:r>
            <a:r>
              <a:rPr lang="zh-CN" altLang="en-US" sz="2800" kern="100" dirty="0" smtClean="0">
                <a:latin typeface="Times New Roman"/>
                <a:ea typeface="华文细黑"/>
                <a:cs typeface="Courier New"/>
              </a:rPr>
              <a:t>。</a:t>
            </a:r>
            <a:endParaRPr lang="en-US" altLang="zh-CN" sz="2800" kern="100" dirty="0" smtClean="0">
              <a:latin typeface="Times New Roman"/>
              <a:ea typeface="华文细黑"/>
              <a:cs typeface="Courier New"/>
            </a:endParaRPr>
          </a:p>
          <a:p>
            <a:pPr algn="just">
              <a:lnSpc>
                <a:spcPct val="120000"/>
              </a:lnSpc>
              <a:spcAft>
                <a:spcPts val="0"/>
              </a:spcAft>
              <a:tabLst>
                <a:tab pos="1890395" algn="l"/>
              </a:tabLst>
            </a:pPr>
            <a:r>
              <a:rPr lang="en-US" altLang="zh-CN" sz="2800" kern="100" dirty="0" smtClean="0">
                <a:latin typeface="Times New Roman"/>
                <a:ea typeface="华文细黑"/>
                <a:cs typeface="Courier New"/>
              </a:rPr>
              <a:t>6</a:t>
            </a:r>
            <a:r>
              <a:rPr lang="en-US" altLang="zh-CN" sz="2800" kern="100" dirty="0">
                <a:latin typeface="Times New Roman"/>
                <a:ea typeface="华文细黑"/>
                <a:cs typeface="Courier New"/>
              </a:rPr>
              <a:t>.</a:t>
            </a:r>
            <a:r>
              <a:rPr lang="zh-CN" altLang="en-US" sz="2800" kern="100" dirty="0">
                <a:latin typeface="Times New Roman"/>
                <a:ea typeface="华文细黑"/>
                <a:cs typeface="Courier New"/>
              </a:rPr>
              <a:t>了解高分子化合物的反应类型及高分子化合物的特征</a:t>
            </a:r>
            <a:r>
              <a:rPr lang="zh-CN" altLang="en-US" sz="2800" kern="100" dirty="0" smtClean="0">
                <a:latin typeface="Times New Roman"/>
                <a:ea typeface="华文细黑"/>
                <a:cs typeface="Courier New"/>
              </a:rPr>
              <a:t>。</a:t>
            </a:r>
            <a:endParaRPr lang="en-US" altLang="zh-CN" sz="2800" kern="100" dirty="0" smtClean="0">
              <a:latin typeface="Times New Roman"/>
              <a:ea typeface="华文细黑"/>
              <a:cs typeface="Courier New"/>
            </a:endParaRPr>
          </a:p>
          <a:p>
            <a:pPr algn="just">
              <a:lnSpc>
                <a:spcPct val="120000"/>
              </a:lnSpc>
              <a:spcAft>
                <a:spcPts val="0"/>
              </a:spcAft>
              <a:tabLst>
                <a:tab pos="1890395" algn="l"/>
              </a:tabLst>
            </a:pPr>
            <a:r>
              <a:rPr lang="en-US" altLang="zh-CN" sz="2800" kern="100" dirty="0" smtClean="0">
                <a:latin typeface="Times New Roman"/>
                <a:ea typeface="华文细黑"/>
                <a:cs typeface="Courier New"/>
              </a:rPr>
              <a:t>7.</a:t>
            </a:r>
            <a:r>
              <a:rPr lang="zh-CN" altLang="en-US" sz="2800" kern="100" dirty="0">
                <a:latin typeface="Times New Roman"/>
                <a:ea typeface="华文细黑"/>
                <a:cs typeface="Courier New"/>
              </a:rPr>
              <a:t>了解高分子化合物的应用</a:t>
            </a:r>
            <a:r>
              <a:rPr lang="zh-CN" altLang="en-US" sz="2800" kern="100" dirty="0" smtClean="0">
                <a:latin typeface="Times New Roman"/>
                <a:ea typeface="华文细黑"/>
                <a:cs typeface="Courier New"/>
              </a:rPr>
              <a:t>。</a:t>
            </a:r>
            <a:endParaRPr lang="en-US" altLang="zh-CN" sz="2800" kern="100" dirty="0" smtClean="0">
              <a:latin typeface="Times New Roman"/>
              <a:ea typeface="华文细黑"/>
              <a:cs typeface="Courier New"/>
            </a:endParaRPr>
          </a:p>
        </p:txBody>
      </p:sp>
      <p:grpSp>
        <p:nvGrpSpPr>
          <p:cNvPr id="4" name="组合 3"/>
          <p:cNvGrpSpPr/>
          <p:nvPr/>
        </p:nvGrpSpPr>
        <p:grpSpPr>
          <a:xfrm>
            <a:off x="10036559" y="-26590"/>
            <a:ext cx="1891295" cy="880109"/>
            <a:chOff x="11613" y="920823"/>
            <a:chExt cx="1443037" cy="733424"/>
          </a:xfrm>
        </p:grpSpPr>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6" name="TextBox 5"/>
            <p:cNvSpPr txBox="1"/>
            <p:nvPr userDrawn="1"/>
          </p:nvSpPr>
          <p:spPr>
            <a:xfrm>
              <a:off x="26176" y="991413"/>
              <a:ext cx="1315048" cy="461665"/>
            </a:xfrm>
            <a:prstGeom prst="rect">
              <a:avLst/>
            </a:prstGeom>
            <a:noFill/>
          </p:spPr>
          <p:txBody>
            <a:bodyPr wrap="none" rtlCol="0">
              <a:spAutoFit/>
            </a:bodyPr>
            <a:lstStyle/>
            <a:p>
              <a:r>
                <a:rPr lang="zh-CN" altLang="en-US" sz="3000" dirty="0">
                  <a:solidFill>
                    <a:schemeClr val="bg1"/>
                  </a:solidFill>
                  <a:latin typeface="黑体" panose="02010600030101010101" pitchFamily="2" charset="-122"/>
                  <a:ea typeface="黑体" panose="02010600030101010101" pitchFamily="2" charset="-122"/>
                </a:rPr>
                <a:t>考纲要求</a:t>
              </a:r>
            </a:p>
          </p:txBody>
        </p:sp>
      </p:grpSp>
      <p:sp>
        <p:nvSpPr>
          <p:cNvPr id="8" name="矩形 7">
            <a:hlinkClick r:id="rId4" action="ppaction://hlinksldjump"/>
          </p:cNvPr>
          <p:cNvSpPr/>
          <p:nvPr/>
        </p:nvSpPr>
        <p:spPr>
          <a:xfrm>
            <a:off x="-25474"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9" name="矩形 8">
            <a:hlinkClick r:id="rId5" action="ppaction://hlinksldjump"/>
          </p:cNvPr>
          <p:cNvSpPr/>
          <p:nvPr/>
        </p:nvSpPr>
        <p:spPr>
          <a:xfrm>
            <a:off x="2110063"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10" name="矩形 9">
            <a:hlinkClick r:id="rId6" action="ppaction://hlinksldjump"/>
          </p:cNvPr>
          <p:cNvSpPr/>
          <p:nvPr/>
        </p:nvSpPr>
        <p:spPr>
          <a:xfrm>
            <a:off x="4198295"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12" name="矩形 11">
            <a:hlinkClick r:id="rId7" action="ppaction://hlinksldjump"/>
          </p:cNvPr>
          <p:cNvSpPr/>
          <p:nvPr/>
        </p:nvSpPr>
        <p:spPr>
          <a:xfrm>
            <a:off x="6671270" y="636905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13" name="矩形 12">
            <a:hlinkClick r:id="rId8" action="ppaction://hlinksldjump"/>
          </p:cNvPr>
          <p:cNvSpPr/>
          <p:nvPr/>
        </p:nvSpPr>
        <p:spPr>
          <a:xfrm>
            <a:off x="10534999" y="6369059"/>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Tree>
    <p:extLst>
      <p:ext uri="{BB962C8B-B14F-4D97-AF65-F5344CB8AC3E}">
        <p14:creationId xmlns:p14="http://schemas.microsoft.com/office/powerpoint/2010/main" val="3000878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4742" y="693490"/>
            <a:ext cx="10621024" cy="296232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下列有关蛋白质的说法正确的是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氨基酸、淀粉均属于高分子化合物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蛋白质是结构复杂的高分子化合物，分子中都含有</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若两种二肽互为同分异构体，则二者的水解产物一定不</a:t>
            </a:r>
            <a:r>
              <a:rPr lang="zh-CN" altLang="zh-CN" sz="2800" kern="100" dirty="0" smtClean="0">
                <a:latin typeface="Times New Roman"/>
                <a:ea typeface="华文细黑"/>
                <a:cs typeface="Times New Roman"/>
              </a:rPr>
              <a:t>一致</a:t>
            </a:r>
            <a:endParaRPr lang="en-US" altLang="zh-CN" sz="2800" kern="100" dirty="0">
              <a:effectLst/>
              <a:latin typeface="Times New Roman"/>
              <a:ea typeface="华文细黑"/>
              <a:cs typeface="Times New Roman"/>
            </a:endParaRPr>
          </a:p>
          <a:p>
            <a:pPr algn="just">
              <a:lnSpc>
                <a:spcPct val="150000"/>
              </a:lnSpc>
              <a:spcAft>
                <a:spcPts val="0"/>
              </a:spcAft>
            </a:pPr>
            <a:endParaRPr lang="zh-CN" altLang="zh-CN" sz="1100" kern="100" dirty="0">
              <a:effectLst/>
              <a:latin typeface="宋体"/>
              <a:cs typeface="Courier New"/>
            </a:endParaRPr>
          </a:p>
        </p:txBody>
      </p:sp>
      <p:pic>
        <p:nvPicPr>
          <p:cNvPr id="322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438" y="3295925"/>
            <a:ext cx="8641104" cy="1141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22598" y="5283418"/>
            <a:ext cx="11128116" cy="738664"/>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C</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②④</a:t>
            </a:r>
            <a:endParaRPr lang="zh-CN" altLang="zh-CN" sz="2800" kern="100" dirty="0">
              <a:effectLst/>
              <a:latin typeface="宋体"/>
              <a:cs typeface="Courier New"/>
            </a:endParaRPr>
          </a:p>
        </p:txBody>
      </p:sp>
      <p:sp>
        <p:nvSpPr>
          <p:cNvPr id="16" name="Rectangle 21">
            <a:hlinkClick r:id="rId3" action="ppaction://hlinksldjump"/>
          </p:cNvPr>
          <p:cNvSpPr>
            <a:spLocks noChangeArrowheads="1"/>
          </p:cNvSpPr>
          <p:nvPr/>
        </p:nvSpPr>
        <p:spPr bwMode="auto">
          <a:xfrm>
            <a:off x="9479582"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4" action="ppaction://hlinksldjump"/>
          </p:cNvPr>
          <p:cNvSpPr>
            <a:spLocks noChangeArrowheads="1"/>
          </p:cNvSpPr>
          <p:nvPr/>
        </p:nvSpPr>
        <p:spPr bwMode="auto">
          <a:xfrm>
            <a:off x="9981760"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5" action="ppaction://hlinksldjump"/>
          </p:cNvPr>
          <p:cNvSpPr>
            <a:spLocks noChangeArrowheads="1"/>
          </p:cNvSpPr>
          <p:nvPr/>
        </p:nvSpPr>
        <p:spPr bwMode="auto">
          <a:xfrm>
            <a:off x="1045979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6" action="ppaction://hlinksldjump"/>
          </p:cNvPr>
          <p:cNvSpPr>
            <a:spLocks noChangeArrowheads="1"/>
          </p:cNvSpPr>
          <p:nvPr/>
        </p:nvSpPr>
        <p:spPr bwMode="auto">
          <a:xfrm>
            <a:off x="10919742"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7" action="ppaction://hlinksldjump"/>
          </p:cNvPr>
          <p:cNvSpPr>
            <a:spLocks noChangeArrowheads="1"/>
          </p:cNvSpPr>
          <p:nvPr/>
        </p:nvSpPr>
        <p:spPr bwMode="auto">
          <a:xfrm>
            <a:off x="1139996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8"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2" name="矩形 11"/>
          <p:cNvSpPr/>
          <p:nvPr/>
        </p:nvSpPr>
        <p:spPr>
          <a:xfrm>
            <a:off x="694606" y="3812505"/>
            <a:ext cx="12961440" cy="1337265"/>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effectLst/>
                <a:latin typeface="华文细黑" pitchFamily="2" charset="-122"/>
                <a:ea typeface="华文细黑" pitchFamily="2" charset="-122"/>
                <a:cs typeface="Courier New"/>
              </a:rPr>
              <a:t>                                                                                              缩合最多可形成</a:t>
            </a:r>
            <a:endParaRPr lang="en-US" altLang="zh-CN" sz="2800" kern="100" dirty="0" smtClean="0">
              <a:effectLst/>
              <a:latin typeface="华文细黑" pitchFamily="2" charset="-122"/>
              <a:ea typeface="华文细黑" pitchFamily="2" charset="-122"/>
              <a:cs typeface="Courier New"/>
            </a:endParaRPr>
          </a:p>
          <a:p>
            <a:pPr algn="just">
              <a:lnSpc>
                <a:spcPct val="150000"/>
              </a:lnSpc>
              <a:spcAft>
                <a:spcPts val="0"/>
              </a:spcAft>
            </a:pPr>
            <a:r>
              <a:rPr lang="zh-CN" altLang="en-US" sz="2800" kern="100" dirty="0" smtClean="0">
                <a:effectLst/>
                <a:latin typeface="华文细黑" pitchFamily="2" charset="-122"/>
                <a:ea typeface="华文细黑" pitchFamily="2" charset="-122"/>
                <a:cs typeface="Courier New"/>
              </a:rPr>
              <a:t>四种二肽</a:t>
            </a:r>
            <a:endParaRPr lang="zh-CN" altLang="zh-CN" sz="2800" kern="100" dirty="0">
              <a:effectLst/>
              <a:latin typeface="华文细黑" pitchFamily="2" charset="-122"/>
              <a:ea typeface="华文细黑" pitchFamily="2" charset="-122"/>
              <a:cs typeface="Courier New"/>
            </a:endParaRPr>
          </a:p>
        </p:txBody>
      </p:sp>
    </p:spTree>
    <p:extLst>
      <p:ext uri="{BB962C8B-B14F-4D97-AF65-F5344CB8AC3E}">
        <p14:creationId xmlns:p14="http://schemas.microsoft.com/office/powerpoint/2010/main" val="14224415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550590" y="831111"/>
            <a:ext cx="10959223" cy="5262979"/>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淀粉属于高分子化合物，氨基酸不属于高分子化合物，错误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蛋白质是由氨基酸缩合而成的高分子化合物，都含有</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，有的也含</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如甘氨酸和丙氨酸缩合形成的两种二肽互为同分异构体，但水解产物相同，错误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④</a:t>
            </a:r>
            <a:r>
              <a:rPr lang="zh-CN" altLang="zh-CN" sz="2800" kern="100" dirty="0" smtClean="0">
                <a:latin typeface="Times New Roman"/>
                <a:ea typeface="华文细黑"/>
                <a:cs typeface="Times New Roman"/>
              </a:rPr>
              <a:t>两种氨基酸自身缩合可形成两种二肽，交叉缩合又可形成两种二肽，故最多能形成四种二肽，正确。</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D</a:t>
            </a:r>
            <a:endParaRPr lang="zh-CN" altLang="zh-CN" sz="1100" kern="100" dirty="0">
              <a:solidFill>
                <a:schemeClr val="accent6">
                  <a:lumMod val="75000"/>
                </a:schemeClr>
              </a:solidFill>
              <a:latin typeface="宋体"/>
              <a:cs typeface="Courier New"/>
            </a:endParaRPr>
          </a:p>
        </p:txBody>
      </p:sp>
      <p:sp>
        <p:nvSpPr>
          <p:cNvPr id="12" name="Rectangle 7"/>
          <p:cNvSpPr>
            <a:spLocks noChangeArrowheads="1"/>
          </p:cNvSpPr>
          <p:nvPr/>
        </p:nvSpPr>
        <p:spPr bwMode="auto">
          <a:xfrm>
            <a:off x="0" y="87630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Rectangle 21">
            <a:hlinkClick r:id="rId2" action="ppaction://hlinksldjump"/>
          </p:cNvPr>
          <p:cNvSpPr>
            <a:spLocks noChangeArrowheads="1"/>
          </p:cNvSpPr>
          <p:nvPr/>
        </p:nvSpPr>
        <p:spPr bwMode="auto">
          <a:xfrm>
            <a:off x="9479582"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9981760"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1045979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10919742"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6" action="ppaction://hlinksldjump"/>
          </p:cNvPr>
          <p:cNvSpPr>
            <a:spLocks noChangeArrowheads="1"/>
          </p:cNvSpPr>
          <p:nvPr/>
        </p:nvSpPr>
        <p:spPr bwMode="auto">
          <a:xfrm>
            <a:off x="1139996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91134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29486" y="901509"/>
            <a:ext cx="5858008" cy="656077"/>
          </a:xfrm>
          <a:prstGeom prst="rect">
            <a:avLst/>
          </a:prstGeom>
        </p:spPr>
        <p:txBody>
          <a:bodyPr>
            <a:spAutoFit/>
          </a:bodyPr>
          <a:lstStyle/>
          <a:p>
            <a:pPr algn="ctr">
              <a:lnSpc>
                <a:spcPct val="150000"/>
              </a:lnSpc>
            </a:pPr>
            <a:r>
              <a:rPr lang="zh-CN" altLang="en-US" sz="2800" kern="100" dirty="0">
                <a:solidFill>
                  <a:srgbClr val="0000CC"/>
                </a:solidFill>
                <a:latin typeface="Times New Roman"/>
                <a:ea typeface="华文细黑"/>
                <a:cs typeface="Courier New"/>
              </a:rPr>
              <a:t>能水解的有机物小结</a:t>
            </a:r>
            <a:endParaRPr lang="zh-CN" altLang="zh-CN" sz="1050" kern="100" dirty="0">
              <a:solidFill>
                <a:srgbClr val="0000CC"/>
              </a:solidFill>
              <a:latin typeface="宋体"/>
              <a:cs typeface="Courier New"/>
            </a:endParaRPr>
          </a:p>
        </p:txBody>
      </p:sp>
      <p:graphicFrame>
        <p:nvGraphicFramePr>
          <p:cNvPr id="6" name="表格 5"/>
          <p:cNvGraphicFramePr>
            <a:graphicFrameLocks noGrp="1"/>
          </p:cNvGraphicFramePr>
          <p:nvPr>
            <p:extLst>
              <p:ext uri="{D42A27DB-BD31-4B8C-83A1-F6EECF244321}">
                <p14:modId xmlns:p14="http://schemas.microsoft.com/office/powerpoint/2010/main" val="2694758585"/>
              </p:ext>
            </p:extLst>
          </p:nvPr>
        </p:nvGraphicFramePr>
        <p:xfrm>
          <a:off x="1054646" y="1989634"/>
          <a:ext cx="10441160" cy="3841854"/>
        </p:xfrm>
        <a:graphic>
          <a:graphicData uri="http://schemas.openxmlformats.org/drawingml/2006/table">
            <a:tbl>
              <a:tblPr/>
              <a:tblGrid>
                <a:gridCol w="1944214"/>
                <a:gridCol w="3816426"/>
                <a:gridCol w="4680520"/>
              </a:tblGrid>
              <a:tr h="452755">
                <a:tc>
                  <a:txBody>
                    <a:bodyPr/>
                    <a:lstStyle/>
                    <a:p>
                      <a:pPr algn="ctr">
                        <a:lnSpc>
                          <a:spcPct val="150000"/>
                        </a:lnSpc>
                        <a:spcAft>
                          <a:spcPts val="0"/>
                        </a:spcAft>
                      </a:pPr>
                      <a:r>
                        <a:rPr lang="zh-CN" sz="2800" kern="100" dirty="0">
                          <a:effectLst/>
                          <a:latin typeface="Times New Roman"/>
                          <a:ea typeface="华文细黑"/>
                          <a:cs typeface="Times New Roman"/>
                        </a:rPr>
                        <a:t>类别</a:t>
                      </a:r>
                      <a:endParaRPr lang="zh-CN" sz="2800" kern="100" dirty="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条件</a:t>
                      </a:r>
                      <a:endParaRPr lang="zh-CN" sz="2800" kern="10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水解通式</a:t>
                      </a:r>
                      <a:endParaRPr lang="zh-CN" sz="2800" kern="10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1774">
                <a:tc>
                  <a:txBody>
                    <a:bodyPr/>
                    <a:lstStyle/>
                    <a:p>
                      <a:pPr algn="ctr">
                        <a:lnSpc>
                          <a:spcPct val="150000"/>
                        </a:lnSpc>
                        <a:spcAft>
                          <a:spcPts val="0"/>
                        </a:spcAft>
                      </a:pPr>
                      <a:r>
                        <a:rPr lang="zh-CN" sz="2800" kern="100">
                          <a:effectLst/>
                          <a:latin typeface="Times New Roman"/>
                          <a:ea typeface="华文细黑"/>
                          <a:cs typeface="Times New Roman"/>
                        </a:rPr>
                        <a:t>卤代烃</a:t>
                      </a:r>
                      <a:endParaRPr lang="zh-CN" sz="2800" kern="10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err="1">
                          <a:effectLst/>
                          <a:latin typeface="Times New Roman"/>
                          <a:ea typeface="华文细黑"/>
                          <a:cs typeface="Courier New"/>
                        </a:rPr>
                        <a:t>NaOH</a:t>
                      </a:r>
                      <a:r>
                        <a:rPr lang="zh-CN" sz="2800" kern="100" dirty="0">
                          <a:effectLst/>
                          <a:latin typeface="Times New Roman"/>
                          <a:ea typeface="华文细黑"/>
                          <a:cs typeface="Times New Roman"/>
                        </a:rPr>
                        <a:t>的水溶液，加热</a:t>
                      </a:r>
                      <a:endParaRPr lang="zh-CN" sz="2800" kern="100" dirty="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800" kern="100" dirty="0">
                        <a:effectLst/>
                        <a:latin typeface="仿宋_GB2312"/>
                        <a:ea typeface="华文细黑"/>
                        <a:cs typeface="仿宋_GB2312"/>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3235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6700" y="3743256"/>
            <a:ext cx="4375090" cy="94958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8" name="组合 7"/>
          <p:cNvGrpSpPr/>
          <p:nvPr/>
        </p:nvGrpSpPr>
        <p:grpSpPr>
          <a:xfrm>
            <a:off x="1" y="-2"/>
            <a:ext cx="1836949" cy="634848"/>
            <a:chOff x="0" y="-2"/>
            <a:chExt cx="1377891" cy="634701"/>
          </a:xfrm>
          <a:solidFill>
            <a:srgbClr val="FFC000"/>
          </a:solidFill>
        </p:grpSpPr>
        <p:sp>
          <p:nvSpPr>
            <p:cNvPr id="9" name="矩形 8"/>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0" name="直角三角形 9"/>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2" name="文本框 3"/>
          <p:cNvSpPr txBox="1"/>
          <p:nvPr/>
        </p:nvSpPr>
        <p:spPr bwMode="auto">
          <a:xfrm>
            <a:off x="1918742" y="5953"/>
            <a:ext cx="2213745" cy="615529"/>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pPr lvl="0">
              <a:defRPr/>
            </a:pPr>
            <a:r>
              <a:rPr lang="zh-CN" altLang="en-US" sz="3200" b="1" dirty="0">
                <a:solidFill>
                  <a:schemeClr val="bg1"/>
                </a:solidFill>
                <a:latin typeface="+mj-ea"/>
                <a:ea typeface="+mj-ea"/>
                <a:cs typeface="+mn-cs"/>
              </a:rPr>
              <a:t>规纳总结</a:t>
            </a:r>
          </a:p>
        </p:txBody>
      </p:sp>
    </p:spTree>
    <p:extLst>
      <p:ext uri="{BB962C8B-B14F-4D97-AF65-F5344CB8AC3E}">
        <p14:creationId xmlns:p14="http://schemas.microsoft.com/office/powerpoint/2010/main" val="34153098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565596852"/>
              </p:ext>
            </p:extLst>
          </p:nvPr>
        </p:nvGraphicFramePr>
        <p:xfrm>
          <a:off x="910630" y="333450"/>
          <a:ext cx="10441160" cy="5832648"/>
        </p:xfrm>
        <a:graphic>
          <a:graphicData uri="http://schemas.openxmlformats.org/drawingml/2006/table">
            <a:tbl>
              <a:tblPr/>
              <a:tblGrid>
                <a:gridCol w="1944214"/>
                <a:gridCol w="3816426"/>
                <a:gridCol w="4680520"/>
              </a:tblGrid>
              <a:tr h="3024336">
                <a:tc>
                  <a:txBody>
                    <a:bodyPr/>
                    <a:lstStyle/>
                    <a:p>
                      <a:pPr algn="ctr">
                        <a:lnSpc>
                          <a:spcPct val="150000"/>
                        </a:lnSpc>
                        <a:spcAft>
                          <a:spcPts val="0"/>
                        </a:spcAft>
                      </a:pPr>
                      <a:r>
                        <a:rPr lang="zh-CN" sz="2800" kern="100" dirty="0">
                          <a:effectLst/>
                          <a:latin typeface="Times New Roman"/>
                          <a:ea typeface="华文细黑"/>
                          <a:cs typeface="Times New Roman"/>
                        </a:rPr>
                        <a:t>酯</a:t>
                      </a:r>
                      <a:endParaRPr lang="zh-CN" sz="2800" kern="100" dirty="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在酸溶液或碱溶液中，加热</a:t>
                      </a:r>
                      <a:endParaRPr lang="zh-CN" sz="2800" kern="100" dirty="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800" kern="100" dirty="0">
                        <a:effectLst/>
                        <a:latin typeface="Times New Roman"/>
                        <a:ea typeface="华文细黑"/>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8312">
                <a:tc>
                  <a:txBody>
                    <a:bodyPr/>
                    <a:lstStyle/>
                    <a:p>
                      <a:pPr algn="ctr">
                        <a:lnSpc>
                          <a:spcPct val="150000"/>
                        </a:lnSpc>
                        <a:spcAft>
                          <a:spcPts val="0"/>
                        </a:spcAft>
                      </a:pPr>
                      <a:r>
                        <a:rPr lang="zh-CN" sz="2800" kern="100" dirty="0">
                          <a:effectLst/>
                          <a:latin typeface="Times New Roman"/>
                          <a:ea typeface="华文细黑"/>
                          <a:cs typeface="Times New Roman"/>
                        </a:rPr>
                        <a:t>二糖</a:t>
                      </a:r>
                      <a:endParaRPr lang="zh-CN" sz="2800" kern="100" dirty="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无机酸或酶</a:t>
                      </a:r>
                      <a:endParaRPr lang="zh-CN" sz="2800" kern="100" dirty="0">
                        <a:effectLst/>
                        <a:latin typeface="宋体"/>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800" kern="100" dirty="0">
                        <a:effectLst/>
                        <a:latin typeface="Times New Roman"/>
                        <a:ea typeface="华文细黑"/>
                        <a:cs typeface="Courier New"/>
                      </a:endParaRPr>
                    </a:p>
                  </a:txBody>
                  <a:tcPr marL="52241" marR="522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32358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70928" y="518384"/>
            <a:ext cx="3827954" cy="2649481"/>
          </a:xfrm>
          <a:prstGeom prst="rect">
            <a:avLst/>
          </a:prstGeom>
          <a:noFill/>
          <a:extLst>
            <a:ext uri="{909E8E84-426E-40DD-AFC4-6F175D3DCCD1}">
              <a14:hiddenFill xmlns:a14="http://schemas.microsoft.com/office/drawing/2010/main">
                <a:solidFill>
                  <a:srgbClr val="FFFFFF"/>
                </a:solidFill>
              </a14:hiddenFill>
            </a:ext>
          </a:extLst>
        </p:spPr>
      </p:pic>
      <p:pic>
        <p:nvPicPr>
          <p:cNvPr id="3235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568" y="3384948"/>
            <a:ext cx="3986537" cy="2702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4164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4204553219"/>
              </p:ext>
            </p:extLst>
          </p:nvPr>
        </p:nvGraphicFramePr>
        <p:xfrm>
          <a:off x="478582" y="1557586"/>
          <a:ext cx="10225136" cy="3384376"/>
        </p:xfrm>
        <a:graphic>
          <a:graphicData uri="http://schemas.openxmlformats.org/drawingml/2006/table">
            <a:tbl>
              <a:tblPr/>
              <a:tblGrid>
                <a:gridCol w="1922738"/>
                <a:gridCol w="2235146"/>
                <a:gridCol w="6067252"/>
              </a:tblGrid>
              <a:tr h="3384376">
                <a:tc>
                  <a:txBody>
                    <a:bodyPr/>
                    <a:lstStyle/>
                    <a:p>
                      <a:pPr algn="ctr">
                        <a:lnSpc>
                          <a:spcPct val="150000"/>
                        </a:lnSpc>
                        <a:spcAft>
                          <a:spcPts val="0"/>
                        </a:spcAft>
                      </a:pPr>
                      <a:r>
                        <a:rPr lang="zh-CN" sz="2800" kern="100" dirty="0">
                          <a:effectLst/>
                          <a:latin typeface="Times New Roman"/>
                          <a:ea typeface="华文细黑"/>
                          <a:cs typeface="Times New Roman"/>
                        </a:rPr>
                        <a:t>多糖</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酸或酶</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32563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0788" y="2205658"/>
            <a:ext cx="4849765" cy="2310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5705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695499051"/>
              </p:ext>
            </p:extLst>
          </p:nvPr>
        </p:nvGraphicFramePr>
        <p:xfrm>
          <a:off x="982638" y="549474"/>
          <a:ext cx="9721080" cy="5544616"/>
        </p:xfrm>
        <a:graphic>
          <a:graphicData uri="http://schemas.openxmlformats.org/drawingml/2006/table">
            <a:tbl>
              <a:tblPr/>
              <a:tblGrid>
                <a:gridCol w="2777451"/>
                <a:gridCol w="2854603"/>
                <a:gridCol w="4089026"/>
              </a:tblGrid>
              <a:tr h="2887178">
                <a:tc>
                  <a:txBody>
                    <a:bodyPr/>
                    <a:lstStyle/>
                    <a:p>
                      <a:pPr algn="ctr">
                        <a:lnSpc>
                          <a:spcPct val="150000"/>
                        </a:lnSpc>
                        <a:spcAft>
                          <a:spcPts val="0"/>
                        </a:spcAft>
                      </a:pPr>
                      <a:r>
                        <a:rPr lang="zh-CN" sz="2800" kern="100">
                          <a:effectLst/>
                          <a:latin typeface="Times New Roman"/>
                          <a:ea typeface="华文细黑"/>
                          <a:cs typeface="Times New Roman"/>
                        </a:rPr>
                        <a:t>油脂</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酸、碱或酶</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800" kern="100" dirty="0">
                        <a:effectLst/>
                        <a:latin typeface="Times New Roman"/>
                        <a:ea typeface="华文细黑"/>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7438">
                <a:tc>
                  <a:txBody>
                    <a:bodyPr/>
                    <a:lstStyle/>
                    <a:p>
                      <a:pPr algn="ctr">
                        <a:lnSpc>
                          <a:spcPct val="150000"/>
                        </a:lnSpc>
                        <a:spcAft>
                          <a:spcPts val="0"/>
                        </a:spcAft>
                      </a:pPr>
                      <a:r>
                        <a:rPr lang="zh-CN" sz="2800" kern="100">
                          <a:effectLst/>
                          <a:latin typeface="Times New Roman"/>
                          <a:ea typeface="华文细黑"/>
                          <a:cs typeface="Times New Roman"/>
                        </a:rPr>
                        <a:t>蛋白质或多肽</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酸、碱或酶</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800" kern="100" dirty="0">
                        <a:effectLst/>
                        <a:latin typeface="Times New Roman"/>
                        <a:ea typeface="华文细黑"/>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3276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38" y="621482"/>
            <a:ext cx="3500737" cy="2741401"/>
          </a:xfrm>
          <a:prstGeom prst="rect">
            <a:avLst/>
          </a:prstGeom>
          <a:noFill/>
          <a:extLst>
            <a:ext uri="{909E8E84-426E-40DD-AFC4-6F175D3DCCD1}">
              <a14:hiddenFill xmlns:a14="http://schemas.microsoft.com/office/drawing/2010/main">
                <a:solidFill>
                  <a:srgbClr val="FFFFFF"/>
                </a:solidFill>
              </a14:hiddenFill>
            </a:ext>
          </a:extLst>
        </p:spPr>
      </p:pic>
      <p:pic>
        <p:nvPicPr>
          <p:cNvPr id="32768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2698" y="4077866"/>
            <a:ext cx="3797374" cy="1488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0800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550" y="909514"/>
            <a:ext cx="11388152" cy="668428"/>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dirty="0">
                <a:solidFill>
                  <a:srgbClr val="0000FF"/>
                </a:solidFill>
                <a:latin typeface="黑体" pitchFamily="2" charset="-122"/>
                <a:ea typeface="黑体" pitchFamily="2" charset="-122"/>
              </a:rPr>
              <a:t>题组二　糖类、油脂、蛋白质与有机推断</a:t>
            </a:r>
            <a:endParaRPr lang="zh-CN" altLang="zh-CN" sz="1050" kern="100" dirty="0">
              <a:effectLst/>
              <a:latin typeface="宋体"/>
              <a:cs typeface="Courier New"/>
            </a:endParaRPr>
          </a:p>
        </p:txBody>
      </p:sp>
      <p:sp>
        <p:nvSpPr>
          <p:cNvPr id="3" name="矩形 2"/>
          <p:cNvSpPr/>
          <p:nvPr/>
        </p:nvSpPr>
        <p:spPr>
          <a:xfrm>
            <a:off x="218753" y="1900783"/>
            <a:ext cx="10531598"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高分子材料</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的结构简式为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en-US" sz="2800" kern="100" dirty="0" smtClean="0">
                <a:latin typeface="宋体"/>
                <a:ea typeface="华文细黑"/>
                <a:cs typeface="Courier New"/>
              </a:rPr>
              <a:t>，有关</a:t>
            </a:r>
            <a:r>
              <a:rPr lang="en-US" altLang="zh-CN" sz="2800" kern="100" dirty="0" smtClean="0">
                <a:latin typeface="Times New Roman"/>
                <a:ea typeface="华文细黑"/>
                <a:cs typeface="Courier New"/>
              </a:rPr>
              <a:t>W</a:t>
            </a:r>
            <a:r>
              <a:rPr lang="zh-CN" altLang="zh-CN" sz="2800" kern="100" dirty="0">
                <a:latin typeface="Times New Roman"/>
                <a:ea typeface="华文细黑"/>
                <a:cs typeface="Times New Roman"/>
              </a:rPr>
              <a:t>的信息如下，据此回答下列问题：</a:t>
            </a:r>
            <a:endParaRPr lang="zh-CN" altLang="zh-CN" sz="1100" kern="100" dirty="0">
              <a:effectLst/>
              <a:latin typeface="宋体"/>
              <a:cs typeface="Courier New"/>
            </a:endParaRPr>
          </a:p>
        </p:txBody>
      </p:sp>
      <p:pic>
        <p:nvPicPr>
          <p:cNvPr id="328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1070" y="1557586"/>
            <a:ext cx="3597215" cy="1322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707" name="Picture 3" descr="去年742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9974" y="3390660"/>
            <a:ext cx="7913035" cy="320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a:hlinkClick r:id="rId4" action="ppaction://hlinksldjump"/>
          </p:cNvPr>
          <p:cNvSpPr>
            <a:spLocks noChangeArrowheads="1"/>
          </p:cNvSpPr>
          <p:nvPr/>
        </p:nvSpPr>
        <p:spPr bwMode="auto">
          <a:xfrm>
            <a:off x="9479582"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5" action="ppaction://hlinksldjump"/>
          </p:cNvPr>
          <p:cNvSpPr>
            <a:spLocks noChangeArrowheads="1"/>
          </p:cNvSpPr>
          <p:nvPr/>
        </p:nvSpPr>
        <p:spPr bwMode="auto">
          <a:xfrm>
            <a:off x="9981760"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6" action="ppaction://hlinksldjump"/>
          </p:cNvPr>
          <p:cNvSpPr>
            <a:spLocks noChangeArrowheads="1"/>
          </p:cNvSpPr>
          <p:nvPr/>
        </p:nvSpPr>
        <p:spPr bwMode="auto">
          <a:xfrm>
            <a:off x="1045979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7" action="ppaction://hlinksldjump"/>
          </p:cNvPr>
          <p:cNvSpPr>
            <a:spLocks noChangeArrowheads="1"/>
          </p:cNvSpPr>
          <p:nvPr/>
        </p:nvSpPr>
        <p:spPr bwMode="auto">
          <a:xfrm>
            <a:off x="10919742"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8" action="ppaction://hlinksldjump"/>
          </p:cNvPr>
          <p:cNvSpPr>
            <a:spLocks noChangeArrowheads="1"/>
          </p:cNvSpPr>
          <p:nvPr/>
        </p:nvSpPr>
        <p:spPr bwMode="auto">
          <a:xfrm>
            <a:off x="1139996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319921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8582" y="765498"/>
            <a:ext cx="11086226"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葡萄糖的分子式为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，其所含官能团的名称为</a:t>
            </a:r>
            <a:r>
              <a:rPr lang="en-US" altLang="zh-CN" sz="2800" kern="100" dirty="0" smtClean="0">
                <a:latin typeface="Times New Roman"/>
                <a:ea typeface="华文细黑"/>
                <a:cs typeface="Courier New"/>
              </a:rPr>
              <a:t>____________</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3" name="矩形 2"/>
          <p:cNvSpPr/>
          <p:nvPr/>
        </p:nvSpPr>
        <p:spPr>
          <a:xfrm>
            <a:off x="610132" y="1773610"/>
            <a:ext cx="11749770" cy="138499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本题主要考查了酯化反应、缩聚反应及同分异构体的书写。</a:t>
            </a:r>
            <a:endParaRPr lang="zh-CN" altLang="zh-CN" sz="2800" kern="100" dirty="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葡萄糖</a:t>
            </a:r>
            <a:r>
              <a:rPr lang="zh-CN" altLang="zh-CN" sz="2800" kern="100" dirty="0">
                <a:latin typeface="Times New Roman"/>
                <a:ea typeface="华文细黑"/>
                <a:cs typeface="Times New Roman"/>
              </a:rPr>
              <a:t>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6</a:t>
            </a:r>
            <a:r>
              <a:rPr lang="zh-CN" altLang="zh-CN" sz="2800" kern="100" dirty="0">
                <a:latin typeface="Times New Roman"/>
                <a:ea typeface="华文细黑"/>
                <a:cs typeface="Times New Roman"/>
              </a:rPr>
              <a:t>，是一种多羟基</a:t>
            </a:r>
            <a:r>
              <a:rPr lang="zh-CN" altLang="zh-CN" sz="2800" kern="100" dirty="0" smtClean="0">
                <a:latin typeface="Times New Roman"/>
                <a:ea typeface="华文细黑"/>
                <a:cs typeface="Times New Roman"/>
              </a:rPr>
              <a:t>醛</a:t>
            </a:r>
            <a:endParaRPr lang="zh-CN" altLang="zh-CN" sz="2800" kern="100" dirty="0">
              <a:effectLst/>
              <a:latin typeface="宋体"/>
              <a:cs typeface="Courier New"/>
            </a:endParaRPr>
          </a:p>
        </p:txBody>
      </p:sp>
      <p:sp>
        <p:nvSpPr>
          <p:cNvPr id="6" name="矩形 5"/>
          <p:cNvSpPr/>
          <p:nvPr/>
        </p:nvSpPr>
        <p:spPr>
          <a:xfrm>
            <a:off x="3934966" y="837506"/>
            <a:ext cx="1423788" cy="523220"/>
          </a:xfrm>
          <a:prstGeom prst="rect">
            <a:avLst/>
          </a:prstGeom>
        </p:spPr>
        <p:txBody>
          <a:bodyPr wrap="none">
            <a:spAutoFit/>
          </a:bodyPr>
          <a:lstStyle/>
          <a:p>
            <a:r>
              <a:rPr lang="en-US" altLang="zh-CN" sz="2800" kern="100" smtClean="0">
                <a:solidFill>
                  <a:schemeClr val="accent6">
                    <a:lumMod val="75000"/>
                  </a:schemeClr>
                </a:solidFill>
                <a:latin typeface="Times New Roman"/>
                <a:ea typeface="华文细黑"/>
              </a:rPr>
              <a:t>C</a:t>
            </a:r>
            <a:r>
              <a:rPr lang="en-US" altLang="zh-CN" sz="2800" kern="100" baseline="-25000" smtClean="0">
                <a:solidFill>
                  <a:schemeClr val="accent6">
                    <a:lumMod val="75000"/>
                  </a:schemeClr>
                </a:solidFill>
                <a:latin typeface="Times New Roman"/>
                <a:ea typeface="华文细黑"/>
              </a:rPr>
              <a:t>6</a:t>
            </a:r>
            <a:r>
              <a:rPr lang="en-US" altLang="zh-CN" sz="2800" kern="100" smtClean="0">
                <a:solidFill>
                  <a:schemeClr val="accent6">
                    <a:lumMod val="75000"/>
                  </a:schemeClr>
                </a:solidFill>
                <a:latin typeface="Times New Roman"/>
                <a:ea typeface="华文细黑"/>
              </a:rPr>
              <a:t>H</a:t>
            </a:r>
            <a:r>
              <a:rPr lang="en-US" altLang="zh-CN" sz="2800" kern="100" baseline="-25000" smtClean="0">
                <a:solidFill>
                  <a:schemeClr val="accent6">
                    <a:lumMod val="75000"/>
                  </a:schemeClr>
                </a:solidFill>
                <a:latin typeface="Times New Roman"/>
                <a:ea typeface="华文细黑"/>
              </a:rPr>
              <a:t>12</a:t>
            </a:r>
            <a:r>
              <a:rPr lang="en-US" altLang="zh-CN" sz="2800" kern="100" smtClean="0">
                <a:solidFill>
                  <a:schemeClr val="accent6">
                    <a:lumMod val="75000"/>
                  </a:schemeClr>
                </a:solidFill>
                <a:latin typeface="Times New Roman"/>
                <a:ea typeface="华文细黑"/>
              </a:rPr>
              <a:t>O</a:t>
            </a:r>
            <a:r>
              <a:rPr lang="en-US" altLang="zh-CN" sz="2800" kern="100" baseline="-25000" smtClean="0">
                <a:solidFill>
                  <a:schemeClr val="accent6">
                    <a:lumMod val="75000"/>
                  </a:schemeClr>
                </a:solidFill>
                <a:latin typeface="Times New Roman"/>
                <a:ea typeface="华文细黑"/>
              </a:rPr>
              <a:t>6</a:t>
            </a:r>
            <a:endParaRPr lang="zh-CN" altLang="en-US" sz="2800" dirty="0">
              <a:solidFill>
                <a:schemeClr val="accent6">
                  <a:lumMod val="75000"/>
                </a:schemeClr>
              </a:solidFill>
            </a:endParaRPr>
          </a:p>
        </p:txBody>
      </p:sp>
      <p:sp>
        <p:nvSpPr>
          <p:cNvPr id="7" name="矩形 6"/>
          <p:cNvSpPr/>
          <p:nvPr/>
        </p:nvSpPr>
        <p:spPr>
          <a:xfrm>
            <a:off x="9371761" y="693490"/>
            <a:ext cx="1980029" cy="661015"/>
          </a:xfrm>
          <a:prstGeom prst="rect">
            <a:avLst/>
          </a:prstGeom>
        </p:spPr>
        <p:txBody>
          <a:bodyPr wrap="none">
            <a:spAutoFit/>
          </a:bodyPr>
          <a:lstStyle/>
          <a:p>
            <a:pPr algn="just">
              <a:lnSpc>
                <a:spcPct val="150000"/>
              </a:lnSpc>
            </a:pPr>
            <a:r>
              <a:rPr lang="zh-CN" altLang="zh-CN" sz="2800" kern="100" dirty="0">
                <a:solidFill>
                  <a:schemeClr val="accent6">
                    <a:lumMod val="75000"/>
                  </a:schemeClr>
                </a:solidFill>
                <a:latin typeface="Times New Roman"/>
                <a:ea typeface="华文细黑"/>
                <a:cs typeface="Courier New"/>
              </a:rPr>
              <a:t>羟基、醛基</a:t>
            </a:r>
            <a:endParaRPr lang="zh-CN" altLang="en-US" sz="2800" kern="100" dirty="0">
              <a:solidFill>
                <a:schemeClr val="accent6">
                  <a:lumMod val="75000"/>
                </a:schemeClr>
              </a:solidFill>
              <a:latin typeface="Times New Roman"/>
              <a:ea typeface="华文细黑"/>
              <a:cs typeface="Courier New"/>
            </a:endParaRPr>
          </a:p>
        </p:txBody>
      </p:sp>
      <p:sp>
        <p:nvSpPr>
          <p:cNvPr id="9" name="矩形 8"/>
          <p:cNvSpPr/>
          <p:nvPr/>
        </p:nvSpPr>
        <p:spPr>
          <a:xfrm>
            <a:off x="622598" y="3277004"/>
            <a:ext cx="4913525"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的类型为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3297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0585" y="4365898"/>
            <a:ext cx="2346829" cy="804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622598" y="4221882"/>
            <a:ext cx="11089232" cy="1384995"/>
          </a:xfrm>
          <a:prstGeom prst="rect">
            <a:avLst/>
          </a:prstGeom>
        </p:spPr>
        <p:txBody>
          <a:bodyPr wrap="square">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的结构简式推知</a:t>
            </a:r>
            <a:r>
              <a:rPr lang="en-US" altLang="zh-CN" sz="2800" kern="100" dirty="0">
                <a:latin typeface="Times New Roman"/>
                <a:ea typeface="华文细黑"/>
                <a:cs typeface="Courier New"/>
              </a:rPr>
              <a:t>A</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A</a:t>
            </a:r>
            <a:r>
              <a:rPr lang="en-US" altLang="zh-CN" sz="2800" kern="100" spc="-125" dirty="0">
                <a:latin typeface="Times New Roman" pitchFamily="18" charset="0"/>
                <a:ea typeface="Times New Roman" pitchFamily="18" charset="0"/>
                <a:cs typeface="Times New Roman" pitchFamily="18" charset="0"/>
              </a:rPr>
              <a:t>―</a:t>
            </a:r>
            <a:r>
              <a:rPr lang="en-US" altLang="zh-CN" sz="2800" kern="100" dirty="0">
                <a:latin typeface="Times New Roman" pitchFamily="18" charset="0"/>
                <a:ea typeface="Times New Roman" pitchFamily="18" charset="0"/>
                <a:cs typeface="Times New Roman" pitchFamily="18" charset="0"/>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为消去反应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2" name="矩形 11"/>
          <p:cNvSpPr/>
          <p:nvPr/>
        </p:nvSpPr>
        <p:spPr>
          <a:xfrm>
            <a:off x="3574926" y="3213770"/>
            <a:ext cx="1620957" cy="661015"/>
          </a:xfrm>
          <a:prstGeom prst="rect">
            <a:avLst/>
          </a:prstGeom>
        </p:spPr>
        <p:txBody>
          <a:bodyPr wrap="none">
            <a:spAutoFit/>
          </a:bodyPr>
          <a:lstStyle/>
          <a:p>
            <a:pPr algn="just">
              <a:lnSpc>
                <a:spcPct val="150000"/>
              </a:lnSpc>
            </a:pPr>
            <a:r>
              <a:rPr lang="zh-CN" altLang="zh-CN" sz="2800" kern="100" dirty="0">
                <a:solidFill>
                  <a:schemeClr val="accent6">
                    <a:lumMod val="75000"/>
                  </a:schemeClr>
                </a:solidFill>
                <a:latin typeface="Times New Roman"/>
                <a:ea typeface="华文细黑"/>
                <a:cs typeface="Courier New"/>
              </a:rPr>
              <a:t>消去反应</a:t>
            </a:r>
          </a:p>
        </p:txBody>
      </p:sp>
      <p:sp>
        <p:nvSpPr>
          <p:cNvPr id="10" name="Rectangle 21">
            <a:hlinkClick r:id="rId3" action="ppaction://hlinksldjump"/>
          </p:cNvPr>
          <p:cNvSpPr>
            <a:spLocks noChangeArrowheads="1"/>
          </p:cNvSpPr>
          <p:nvPr/>
        </p:nvSpPr>
        <p:spPr bwMode="auto">
          <a:xfrm>
            <a:off x="9479582"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4" action="ppaction://hlinksldjump"/>
          </p:cNvPr>
          <p:cNvSpPr>
            <a:spLocks noChangeArrowheads="1"/>
          </p:cNvSpPr>
          <p:nvPr/>
        </p:nvSpPr>
        <p:spPr bwMode="auto">
          <a:xfrm>
            <a:off x="9981760"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5" action="ppaction://hlinksldjump"/>
          </p:cNvPr>
          <p:cNvSpPr>
            <a:spLocks noChangeArrowheads="1"/>
          </p:cNvSpPr>
          <p:nvPr/>
        </p:nvSpPr>
        <p:spPr bwMode="auto">
          <a:xfrm>
            <a:off x="1045979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6" action="ppaction://hlinksldjump"/>
          </p:cNvPr>
          <p:cNvSpPr>
            <a:spLocks noChangeArrowheads="1"/>
          </p:cNvSpPr>
          <p:nvPr/>
        </p:nvSpPr>
        <p:spPr bwMode="auto">
          <a:xfrm>
            <a:off x="10919742"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7" action="ppaction://hlinksldjump"/>
          </p:cNvPr>
          <p:cNvSpPr>
            <a:spLocks noChangeArrowheads="1"/>
          </p:cNvSpPr>
          <p:nvPr/>
        </p:nvSpPr>
        <p:spPr bwMode="auto">
          <a:xfrm>
            <a:off x="1139996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63315655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blinds(horizontal)">
                                      <p:cBhvr>
                                        <p:cTn id="20" dur="500"/>
                                        <p:tgtEl>
                                          <p:spTgt spid="11">
                                            <p:txEl>
                                              <p:pRg st="0" end="0"/>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29730"/>
                                        </p:tgtEl>
                                        <p:attrNameLst>
                                          <p:attrName>style.visibility</p:attrName>
                                        </p:attrNameLst>
                                      </p:cBhvr>
                                      <p:to>
                                        <p:strVal val="visible"/>
                                      </p:to>
                                    </p:set>
                                    <p:animEffect transition="in" filter="blinds(horizontal)">
                                      <p:cBhvr>
                                        <p:cTn id="23" dur="500"/>
                                        <p:tgtEl>
                                          <p:spTgt spid="32973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6"/>
                                        </p:tgtEl>
                                      </p:cBhvr>
                                    </p:animEffect>
                                    <p:set>
                                      <p:cBhvr>
                                        <p:cTn id="39" dur="1" fill="hold">
                                          <p:stCondLst>
                                            <p:cond delay="499"/>
                                          </p:stCondLst>
                                        </p:cTn>
                                        <p:tgtEl>
                                          <p:spTgt spid="6"/>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11">
                                            <p:txEl>
                                              <p:pRg st="0" end="0"/>
                                            </p:txEl>
                                          </p:spTgt>
                                        </p:tgtEl>
                                      </p:cBhvr>
                                    </p:animEffect>
                                    <p:set>
                                      <p:cBhvr>
                                        <p:cTn id="42" dur="1" fill="hold">
                                          <p:stCondLst>
                                            <p:cond delay="499"/>
                                          </p:stCondLst>
                                        </p:cTn>
                                        <p:tgtEl>
                                          <p:spTgt spid="11">
                                            <p:txEl>
                                              <p:pRg st="0" end="0"/>
                                            </p:txEl>
                                          </p:spTgt>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329730"/>
                                        </p:tgtEl>
                                      </p:cBhvr>
                                    </p:animEffect>
                                    <p:set>
                                      <p:cBhvr>
                                        <p:cTn id="45" dur="1" fill="hold">
                                          <p:stCondLst>
                                            <p:cond delay="499"/>
                                          </p:stCondLst>
                                        </p:cTn>
                                        <p:tgtEl>
                                          <p:spTgt spid="329730"/>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2"/>
                                        </p:tgtEl>
                                      </p:cBhvr>
                                    </p:animEffect>
                                    <p:set>
                                      <p:cBhvr>
                                        <p:cTn id="4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3" grpId="0"/>
      <p:bldP spid="3" grpId="1"/>
      <p:bldP spid="6" grpId="0"/>
      <p:bldP spid="6" grpId="1"/>
      <p:bldP spid="7" grpId="0"/>
      <p:bldP spid="7" grpId="1"/>
      <p:bldP spid="11" grpId="0" build="allAtOnce"/>
      <p:bldP spid="12" grpId="0"/>
      <p:bldP spid="1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8582" y="799719"/>
            <a:ext cx="10727234"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的化学方程式为</a:t>
            </a:r>
            <a:r>
              <a:rPr lang="en-US" altLang="zh-CN" sz="2800" kern="100" dirty="0">
                <a:latin typeface="Times New Roman"/>
                <a:ea typeface="华文细黑"/>
                <a:cs typeface="Courier New"/>
              </a:rPr>
              <a:t>____________________________</a:t>
            </a:r>
            <a:endParaRPr lang="zh-CN" altLang="zh-CN" sz="1100" kern="100" dirty="0">
              <a:latin typeface="宋体"/>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6" name="矩形 5"/>
          <p:cNvSpPr/>
          <p:nvPr/>
        </p:nvSpPr>
        <p:spPr>
          <a:xfrm>
            <a:off x="478582" y="4061023"/>
            <a:ext cx="10441160" cy="2031325"/>
          </a:xfrm>
          <a:prstGeom prst="rect">
            <a:avLst/>
          </a:prstGeom>
        </p:spPr>
        <p:txBody>
          <a:bodyPr wrap="square">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反应</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为两个</a:t>
            </a:r>
            <a:r>
              <a:rPr lang="en-US" altLang="zh-CN" sz="2800" kern="100" dirty="0">
                <a:latin typeface="Times New Roman"/>
                <a:ea typeface="华文细黑"/>
              </a:rPr>
              <a:t>    </a:t>
            </a:r>
            <a:r>
              <a:rPr lang="en-US" altLang="zh-CN" sz="2800" kern="100" dirty="0" smtClean="0">
                <a:latin typeface="Times New Roman"/>
                <a:ea typeface="华文细黑"/>
              </a:rPr>
              <a:t>                              </a:t>
            </a:r>
            <a:r>
              <a:rPr lang="zh-CN" altLang="zh-CN" sz="2800" kern="100" dirty="0" smtClean="0">
                <a:latin typeface="Times New Roman"/>
                <a:ea typeface="华文细黑"/>
                <a:cs typeface="Times New Roman"/>
              </a:rPr>
              <a:t>分子间</a:t>
            </a:r>
            <a:r>
              <a:rPr lang="zh-CN" altLang="zh-CN" sz="2800" kern="100" dirty="0">
                <a:latin typeface="Times New Roman"/>
                <a:ea typeface="华文细黑"/>
                <a:cs typeface="Times New Roman"/>
              </a:rPr>
              <a:t>发生酯化反应，</a:t>
            </a:r>
            <a:r>
              <a:rPr lang="zh-CN" altLang="zh-CN" sz="2800" kern="100" dirty="0" smtClean="0">
                <a:latin typeface="Times New Roman"/>
                <a:ea typeface="华文细黑"/>
                <a:cs typeface="Times New Roman"/>
              </a:rPr>
              <a:t>生</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成</a:t>
            </a:r>
            <a:r>
              <a:rPr lang="zh-CN" altLang="zh-CN" sz="2800" kern="100" dirty="0">
                <a:latin typeface="Times New Roman"/>
                <a:ea typeface="华文细黑"/>
                <a:cs typeface="Times New Roman"/>
              </a:rPr>
              <a:t>六元环内酯。</a:t>
            </a:r>
            <a:endParaRPr lang="zh-CN" altLang="zh-CN" sz="1100" kern="100" dirty="0">
              <a:effectLst/>
              <a:latin typeface="宋体"/>
              <a:cs typeface="Courier New"/>
            </a:endParaRPr>
          </a:p>
        </p:txBody>
      </p:sp>
      <p:pic>
        <p:nvPicPr>
          <p:cNvPr id="3307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67075" y="4281620"/>
            <a:ext cx="2954193" cy="1030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0755" name="Picture 3"/>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4365" t="3003" r="-14365" b="-3003"/>
          <a:stretch/>
        </p:blipFill>
        <p:spPr bwMode="auto">
          <a:xfrm>
            <a:off x="4884858" y="181539"/>
            <a:ext cx="4738740" cy="1236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0756" name="Picture 4"/>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82638" y="1557586"/>
            <a:ext cx="3562698" cy="1732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1">
            <a:hlinkClick r:id="rId5" action="ppaction://hlinksldjump"/>
          </p:cNvPr>
          <p:cNvSpPr>
            <a:spLocks noChangeArrowheads="1"/>
          </p:cNvSpPr>
          <p:nvPr/>
        </p:nvSpPr>
        <p:spPr bwMode="auto">
          <a:xfrm>
            <a:off x="9479582"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6" action="ppaction://hlinksldjump"/>
          </p:cNvPr>
          <p:cNvSpPr>
            <a:spLocks noChangeArrowheads="1"/>
          </p:cNvSpPr>
          <p:nvPr/>
        </p:nvSpPr>
        <p:spPr bwMode="auto">
          <a:xfrm>
            <a:off x="9981760"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7" action="ppaction://hlinksldjump"/>
          </p:cNvPr>
          <p:cNvSpPr>
            <a:spLocks noChangeArrowheads="1"/>
          </p:cNvSpPr>
          <p:nvPr/>
        </p:nvSpPr>
        <p:spPr bwMode="auto">
          <a:xfrm>
            <a:off x="1045979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8" action="ppaction://hlinksldjump"/>
          </p:cNvPr>
          <p:cNvSpPr>
            <a:spLocks noChangeArrowheads="1"/>
          </p:cNvSpPr>
          <p:nvPr/>
        </p:nvSpPr>
        <p:spPr bwMode="auto">
          <a:xfrm>
            <a:off x="10919742"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9" action="ppaction://hlinksldjump"/>
          </p:cNvPr>
          <p:cNvSpPr>
            <a:spLocks noChangeArrowheads="1"/>
          </p:cNvSpPr>
          <p:nvPr/>
        </p:nvSpPr>
        <p:spPr bwMode="auto">
          <a:xfrm>
            <a:off x="1139996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29433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330754"/>
                                        </p:tgtEl>
                                        <p:attrNameLst>
                                          <p:attrName>style.visibility</p:attrName>
                                        </p:attrNameLst>
                                      </p:cBhvr>
                                      <p:to>
                                        <p:strVal val="visible"/>
                                      </p:to>
                                    </p:set>
                                    <p:animEffect transition="in" filter="blinds(horizontal)">
                                      <p:cBhvr>
                                        <p:cTn id="10" dur="500"/>
                                        <p:tgtEl>
                                          <p:spTgt spid="33075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30756"/>
                                        </p:tgtEl>
                                        <p:attrNameLst>
                                          <p:attrName>style.visibility</p:attrName>
                                        </p:attrNameLst>
                                      </p:cBhvr>
                                      <p:to>
                                        <p:strVal val="visible"/>
                                      </p:to>
                                    </p:set>
                                    <p:animEffect transition="in" filter="blinds(horizontal)">
                                      <p:cBhvr>
                                        <p:cTn id="15" dur="500"/>
                                        <p:tgtEl>
                                          <p:spTgt spid="330756"/>
                                        </p:tgtEl>
                                      </p:cBhvr>
                                    </p:animEffect>
                                  </p:childTnLst>
                                </p:cTn>
                              </p:par>
                              <p:par>
                                <p:cTn id="16" presetID="3" presetClass="entr" presetSubtype="10" fill="hold" nodeType="withEffect">
                                  <p:stCondLst>
                                    <p:cond delay="0"/>
                                  </p:stCondLst>
                                  <p:childTnLst>
                                    <p:set>
                                      <p:cBhvr>
                                        <p:cTn id="17" dur="1" fill="hold">
                                          <p:stCondLst>
                                            <p:cond delay="0"/>
                                          </p:stCondLst>
                                        </p:cTn>
                                        <p:tgtEl>
                                          <p:spTgt spid="330755"/>
                                        </p:tgtEl>
                                        <p:attrNameLst>
                                          <p:attrName>style.visibility</p:attrName>
                                        </p:attrNameLst>
                                      </p:cBhvr>
                                      <p:to>
                                        <p:strVal val="visible"/>
                                      </p:to>
                                    </p:set>
                                    <p:animEffect transition="in" filter="blinds(horizontal)">
                                      <p:cBhvr>
                                        <p:cTn id="18" dur="500"/>
                                        <p:tgtEl>
                                          <p:spTgt spid="33075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330754"/>
                                        </p:tgtEl>
                                      </p:cBhvr>
                                    </p:animEffect>
                                    <p:set>
                                      <p:cBhvr>
                                        <p:cTn id="26" dur="1" fill="hold">
                                          <p:stCondLst>
                                            <p:cond delay="499"/>
                                          </p:stCondLst>
                                        </p:cTn>
                                        <p:tgtEl>
                                          <p:spTgt spid="330754"/>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30756"/>
                                        </p:tgtEl>
                                      </p:cBhvr>
                                    </p:animEffect>
                                    <p:set>
                                      <p:cBhvr>
                                        <p:cTn id="29" dur="1" fill="hold">
                                          <p:stCondLst>
                                            <p:cond delay="499"/>
                                          </p:stCondLst>
                                        </p:cTn>
                                        <p:tgtEl>
                                          <p:spTgt spid="33075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30755"/>
                                        </p:tgtEl>
                                      </p:cBhvr>
                                    </p:animEffect>
                                    <p:set>
                                      <p:cBhvr>
                                        <p:cTn id="32" dur="1" fill="hold">
                                          <p:stCondLst>
                                            <p:cond delay="499"/>
                                          </p:stCondLst>
                                        </p:cTn>
                                        <p:tgtEl>
                                          <p:spTgt spid="330755"/>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6" grpId="0"/>
      <p:bldP spid="6"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8582" y="653962"/>
            <a:ext cx="10308661"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(4)B</a:t>
            </a:r>
            <a:r>
              <a:rPr lang="zh-CN" altLang="zh-CN" sz="2800" kern="100" dirty="0">
                <a:latin typeface="Times New Roman"/>
                <a:ea typeface="华文细黑"/>
                <a:cs typeface="Times New Roman"/>
              </a:rPr>
              <a:t>分子有多种同分异构体，其中</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的核磁共振氢谱如下图所示：</a:t>
            </a:r>
            <a:endParaRPr lang="zh-CN" altLang="zh-CN" sz="1100" kern="100" dirty="0">
              <a:effectLst/>
              <a:latin typeface="宋体"/>
              <a:cs typeface="Courier New"/>
            </a:endParaRPr>
          </a:p>
        </p:txBody>
      </p:sp>
      <p:pic>
        <p:nvPicPr>
          <p:cNvPr id="331778" name="Picture 2" descr="去年742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8838" y="2297752"/>
            <a:ext cx="3582799" cy="1684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92540" y="3918749"/>
            <a:ext cx="11291298" cy="2031325"/>
          </a:xfrm>
          <a:prstGeom prst="rect">
            <a:avLst/>
          </a:prstGeom>
        </p:spPr>
        <p:txBody>
          <a:bodyPr>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则</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的结构简式可能为</a:t>
            </a:r>
            <a:r>
              <a:rPr lang="en-US" altLang="zh-CN" sz="2800" kern="100" dirty="0">
                <a:latin typeface="Times New Roman"/>
                <a:ea typeface="华文细黑"/>
                <a:cs typeface="Courier New"/>
              </a:rPr>
              <a:t>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实验室</a:t>
            </a:r>
            <a:r>
              <a:rPr lang="zh-CN" altLang="zh-CN" sz="2800" kern="100" dirty="0">
                <a:latin typeface="Times New Roman"/>
                <a:ea typeface="华文细黑"/>
                <a:cs typeface="Times New Roman"/>
              </a:rPr>
              <a:t>鉴别</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可使用</a:t>
            </a:r>
            <a:r>
              <a:rPr lang="en-US" altLang="zh-CN" sz="2800" kern="100" dirty="0">
                <a:latin typeface="Times New Roman"/>
                <a:ea typeface="华文细黑"/>
                <a:cs typeface="Courier New"/>
              </a:rPr>
              <a:t>________________</a:t>
            </a:r>
            <a:r>
              <a:rPr lang="zh-CN" altLang="zh-CN" sz="2800" kern="100" dirty="0" smtClean="0">
                <a:latin typeface="Times New Roman"/>
                <a:ea typeface="华文细黑"/>
                <a:cs typeface="Times New Roman"/>
              </a:rPr>
              <a:t>试剂</a:t>
            </a:r>
            <a:endParaRPr lang="zh-CN" altLang="zh-CN" sz="2800" kern="100" dirty="0">
              <a:effectLst/>
              <a:latin typeface="宋体"/>
              <a:cs typeface="Courier New"/>
            </a:endParaRPr>
          </a:p>
        </p:txBody>
      </p:sp>
      <p:sp>
        <p:nvSpPr>
          <p:cNvPr id="6" name="Rectangle 21">
            <a:hlinkClick r:id="rId3" action="ppaction://hlinksldjump"/>
          </p:cNvPr>
          <p:cNvSpPr>
            <a:spLocks noChangeArrowheads="1"/>
          </p:cNvSpPr>
          <p:nvPr/>
        </p:nvSpPr>
        <p:spPr bwMode="auto">
          <a:xfrm>
            <a:off x="9479582"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9981760"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1045979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0919742"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1139996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8"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69127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 name="文本框 1"/>
          <p:cNvSpPr txBox="1"/>
          <p:nvPr/>
        </p:nvSpPr>
        <p:spPr>
          <a:xfrm>
            <a:off x="190550" y="1686696"/>
            <a:ext cx="11957119" cy="2438488"/>
          </a:xfrm>
          <a:prstGeom prst="rect">
            <a:avLst/>
          </a:prstGeom>
          <a:noFill/>
        </p:spPr>
        <p:txBody>
          <a:bodyPr wrap="none" rtlCol="0" anchor="ctr">
            <a:spAutoFit/>
          </a:bodyPr>
          <a:lstStyle/>
          <a:p>
            <a:pPr>
              <a:lnSpc>
                <a:spcPct val="150000"/>
              </a:lnSpc>
            </a:pPr>
            <a:r>
              <a:rPr lang="zh-CN" altLang="en-US" sz="5400" b="1" dirty="0">
                <a:solidFill>
                  <a:schemeClr val="bg1"/>
                </a:solidFill>
                <a:latin typeface="+mj-ea"/>
                <a:ea typeface="+mj-ea"/>
              </a:rPr>
              <a:t>考点一　</a:t>
            </a:r>
            <a:r>
              <a:rPr lang="zh-CN" altLang="en-US" sz="5400" b="1" dirty="0" smtClean="0">
                <a:solidFill>
                  <a:schemeClr val="bg1"/>
                </a:solidFill>
                <a:latin typeface="+mj-ea"/>
                <a:ea typeface="+mj-ea"/>
              </a:rPr>
              <a:t>糖类</a:t>
            </a:r>
            <a:r>
              <a:rPr lang="zh-CN" altLang="en-US" sz="5400" b="1" dirty="0">
                <a:solidFill>
                  <a:schemeClr val="bg1"/>
                </a:solidFill>
                <a:latin typeface="+mj-ea"/>
                <a:ea typeface="+mj-ea"/>
              </a:rPr>
              <a:t>、油脂、蛋白质的组成</a:t>
            </a:r>
            <a:r>
              <a:rPr lang="zh-CN" altLang="en-US" sz="5400" b="1" dirty="0" smtClean="0">
                <a:solidFill>
                  <a:schemeClr val="bg1"/>
                </a:solidFill>
                <a:latin typeface="+mj-ea"/>
                <a:ea typeface="+mj-ea"/>
              </a:rPr>
              <a:t>、</a:t>
            </a:r>
            <a:endParaRPr lang="en-US" altLang="zh-CN" sz="5400" b="1" dirty="0" smtClean="0">
              <a:solidFill>
                <a:schemeClr val="bg1"/>
              </a:solidFill>
              <a:latin typeface="+mj-ea"/>
              <a:ea typeface="+mj-ea"/>
            </a:endParaRPr>
          </a:p>
          <a:p>
            <a:pPr>
              <a:lnSpc>
                <a:spcPct val="150000"/>
              </a:lnSpc>
            </a:pPr>
            <a:r>
              <a:rPr lang="en-US" altLang="zh-CN" sz="5400" b="1" dirty="0">
                <a:solidFill>
                  <a:schemeClr val="bg1"/>
                </a:solidFill>
                <a:latin typeface="+mj-ea"/>
                <a:ea typeface="+mj-ea"/>
              </a:rPr>
              <a:t> </a:t>
            </a:r>
            <a:r>
              <a:rPr lang="en-US" altLang="zh-CN" sz="5400" b="1" dirty="0" smtClean="0">
                <a:solidFill>
                  <a:schemeClr val="bg1"/>
                </a:solidFill>
                <a:latin typeface="+mj-ea"/>
                <a:ea typeface="+mj-ea"/>
              </a:rPr>
              <a:t>             </a:t>
            </a:r>
            <a:r>
              <a:rPr lang="zh-CN" altLang="en-US" sz="5400" b="1" dirty="0" smtClean="0">
                <a:solidFill>
                  <a:schemeClr val="bg1"/>
                </a:solidFill>
                <a:latin typeface="+mj-ea"/>
                <a:ea typeface="+mj-ea"/>
              </a:rPr>
              <a:t>结构</a:t>
            </a:r>
            <a:r>
              <a:rPr lang="zh-CN" altLang="en-US" sz="5400" b="1" dirty="0">
                <a:solidFill>
                  <a:schemeClr val="bg1"/>
                </a:solidFill>
                <a:latin typeface="+mj-ea"/>
                <a:ea typeface="+mj-ea"/>
              </a:rPr>
              <a:t>和性质</a:t>
            </a:r>
          </a:p>
        </p:txBody>
      </p:sp>
    </p:spTree>
    <p:extLst>
      <p:ext uri="{BB962C8B-B14F-4D97-AF65-F5344CB8AC3E}">
        <p14:creationId xmlns:p14="http://schemas.microsoft.com/office/powerpoint/2010/main" val="3935871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3177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66658" y="2056850"/>
            <a:ext cx="2283695" cy="85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178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6347" y="3240849"/>
            <a:ext cx="1473019" cy="1435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06574" y="981522"/>
            <a:ext cx="10959223" cy="3323987"/>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的结构简式为</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CH—COOH</a:t>
            </a:r>
            <a:r>
              <a:rPr lang="zh-CN" altLang="zh-CN" sz="2800" kern="100" dirty="0">
                <a:latin typeface="Times New Roman"/>
                <a:ea typeface="华文细黑"/>
                <a:cs typeface="Times New Roman"/>
              </a:rPr>
              <a:t>，其同分异构体</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分子</a:t>
            </a:r>
            <a:r>
              <a:rPr lang="zh-CN" altLang="zh-CN" sz="2800" kern="100" dirty="0" smtClean="0">
                <a:latin typeface="Times New Roman"/>
                <a:ea typeface="华文细黑"/>
                <a:cs typeface="Times New Roman"/>
              </a:rPr>
              <a:t>中</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只有</a:t>
            </a:r>
            <a:r>
              <a:rPr lang="zh-CN" altLang="zh-CN" sz="2800" kern="100" dirty="0">
                <a:latin typeface="Times New Roman"/>
                <a:ea typeface="华文细黑"/>
                <a:cs typeface="Times New Roman"/>
              </a:rPr>
              <a:t>两种氢，则</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分子的结构应对称，符合条件的</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可以</a:t>
            </a:r>
            <a:r>
              <a:rPr lang="zh-CN" altLang="zh-CN" sz="2800" kern="100" dirty="0" smtClean="0">
                <a:latin typeface="Times New Roman"/>
                <a:ea typeface="华文细黑"/>
                <a:cs typeface="Times New Roman"/>
              </a:rPr>
              <a:t>是</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若</a:t>
            </a:r>
            <a:r>
              <a:rPr lang="zh-CN" altLang="zh-CN" sz="2800" kern="100" dirty="0">
                <a:latin typeface="Times New Roman"/>
                <a:ea typeface="华文细黑"/>
                <a:cs typeface="Times New Roman"/>
              </a:rPr>
              <a:t>为环状结构还可以是</a:t>
            </a:r>
            <a:r>
              <a:rPr lang="en-US" altLang="zh-CN" sz="2800" kern="100" dirty="0">
                <a:latin typeface="宋体"/>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6" name="矩形 5"/>
          <p:cNvSpPr/>
          <p:nvPr/>
        </p:nvSpPr>
        <p:spPr>
          <a:xfrm>
            <a:off x="11816163" y="2349674"/>
            <a:ext cx="543739" cy="523220"/>
          </a:xfrm>
          <a:prstGeom prst="rect">
            <a:avLst/>
          </a:prstGeom>
        </p:spPr>
        <p:txBody>
          <a:bodyPr wrap="none">
            <a:spAutoFit/>
          </a:bodyPr>
          <a:lstStyle/>
          <a:p>
            <a:r>
              <a:rPr lang="zh-CN" altLang="zh-CN" sz="2800" kern="100" dirty="0">
                <a:latin typeface="Times New Roman"/>
                <a:ea typeface="华文细黑"/>
                <a:cs typeface="Times New Roman"/>
              </a:rPr>
              <a:t>，</a:t>
            </a:r>
            <a:endParaRPr lang="zh-CN" altLang="en-US" sz="2800" dirty="0"/>
          </a:p>
        </p:txBody>
      </p:sp>
      <p:pic>
        <p:nvPicPr>
          <p:cNvPr id="332802" name="Picture 2"/>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11236" t="2039" r="-11236" b="-2039"/>
          <a:stretch/>
        </p:blipFill>
        <p:spPr bwMode="auto">
          <a:xfrm>
            <a:off x="1774525" y="5205304"/>
            <a:ext cx="3781876" cy="1333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109503" y="5518026"/>
            <a:ext cx="6170279" cy="656846"/>
          </a:xfrm>
          <a:prstGeom prst="rect">
            <a:avLst/>
          </a:prstGeom>
        </p:spPr>
        <p:txBody>
          <a:bodyPr wrap="none">
            <a:spAutoFit/>
          </a:bodyPr>
          <a:lstStyle/>
          <a:p>
            <a:pPr algn="just">
              <a:lnSpc>
                <a:spcPct val="150000"/>
              </a:lnSpc>
              <a:spcAft>
                <a:spcPts val="0"/>
              </a:spcAft>
            </a:pPr>
            <a:r>
              <a:rPr lang="zh-CN" altLang="zh-CN" sz="2800" kern="100" dirty="0">
                <a:solidFill>
                  <a:schemeClr val="accent6">
                    <a:lumMod val="75000"/>
                  </a:schemeClr>
                </a:solidFill>
                <a:latin typeface="Times New Roman"/>
                <a:ea typeface="华文细黑"/>
                <a:cs typeface="Times New Roman"/>
              </a:rPr>
              <a:t>新制银氨溶液</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或新制氢氧化铜悬浊液</a:t>
            </a:r>
            <a:r>
              <a:rPr lang="en-US" altLang="zh-CN" sz="2800" kern="100" dirty="0">
                <a:solidFill>
                  <a:schemeClr val="accent6">
                    <a:lumMod val="75000"/>
                  </a:schemeClr>
                </a:solidFill>
                <a:latin typeface="Times New Roman"/>
                <a:ea typeface="华文细黑"/>
                <a:cs typeface="Courier New"/>
              </a:rPr>
              <a:t>)</a:t>
            </a:r>
            <a:endParaRPr lang="zh-CN" altLang="zh-CN" sz="2800" kern="100" dirty="0">
              <a:solidFill>
                <a:schemeClr val="accent6">
                  <a:lumMod val="75000"/>
                </a:schemeClr>
              </a:solidFill>
              <a:effectLst/>
              <a:latin typeface="宋体"/>
              <a:cs typeface="Courier New"/>
            </a:endParaRPr>
          </a:p>
        </p:txBody>
      </p:sp>
      <p:sp>
        <p:nvSpPr>
          <p:cNvPr id="10" name="矩形 9"/>
          <p:cNvSpPr/>
          <p:nvPr/>
        </p:nvSpPr>
        <p:spPr>
          <a:xfrm>
            <a:off x="478582" y="5446018"/>
            <a:ext cx="1266693"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endParaRPr lang="zh-CN" altLang="en-US" sz="2800" dirty="0"/>
          </a:p>
        </p:txBody>
      </p:sp>
      <p:sp>
        <p:nvSpPr>
          <p:cNvPr id="9" name="Rectangle 21">
            <a:hlinkClick r:id="rId5" action="ppaction://hlinksldjump"/>
          </p:cNvPr>
          <p:cNvSpPr>
            <a:spLocks noChangeArrowheads="1"/>
          </p:cNvSpPr>
          <p:nvPr/>
        </p:nvSpPr>
        <p:spPr bwMode="auto">
          <a:xfrm>
            <a:off x="9479582"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6" action="ppaction://hlinksldjump"/>
          </p:cNvPr>
          <p:cNvSpPr>
            <a:spLocks noChangeArrowheads="1"/>
          </p:cNvSpPr>
          <p:nvPr/>
        </p:nvSpPr>
        <p:spPr bwMode="auto">
          <a:xfrm>
            <a:off x="9981760"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7" action="ppaction://hlinksldjump"/>
          </p:cNvPr>
          <p:cNvSpPr>
            <a:spLocks noChangeArrowheads="1"/>
          </p:cNvSpPr>
          <p:nvPr/>
        </p:nvSpPr>
        <p:spPr bwMode="auto">
          <a:xfrm>
            <a:off x="1045979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8" action="ppaction://hlinksldjump"/>
          </p:cNvPr>
          <p:cNvSpPr>
            <a:spLocks noChangeArrowheads="1"/>
          </p:cNvSpPr>
          <p:nvPr/>
        </p:nvSpPr>
        <p:spPr bwMode="auto">
          <a:xfrm>
            <a:off x="10919742"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9" action="ppaction://hlinksldjump"/>
          </p:cNvPr>
          <p:cNvSpPr>
            <a:spLocks noChangeArrowheads="1"/>
          </p:cNvSpPr>
          <p:nvPr/>
        </p:nvSpPr>
        <p:spPr bwMode="auto">
          <a:xfrm>
            <a:off x="1139996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63898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31779"/>
                                        </p:tgtEl>
                                        <p:attrNameLst>
                                          <p:attrName>style.visibility</p:attrName>
                                        </p:attrNameLst>
                                      </p:cBhvr>
                                      <p:to>
                                        <p:strVal val="visible"/>
                                      </p:to>
                                    </p:set>
                                    <p:animEffect transition="in" filter="blinds(horizontal)">
                                      <p:cBhvr>
                                        <p:cTn id="7" dur="750"/>
                                        <p:tgtEl>
                                          <p:spTgt spid="331779"/>
                                        </p:tgtEl>
                                      </p:cBhvr>
                                    </p:animEffect>
                                  </p:childTnLst>
                                </p:cTn>
                              </p:par>
                              <p:par>
                                <p:cTn id="8" presetID="3" presetClass="entr" presetSubtype="10" fill="hold" nodeType="withEffect">
                                  <p:stCondLst>
                                    <p:cond delay="0"/>
                                  </p:stCondLst>
                                  <p:childTnLst>
                                    <p:set>
                                      <p:cBhvr>
                                        <p:cTn id="9" dur="1" fill="hold">
                                          <p:stCondLst>
                                            <p:cond delay="0"/>
                                          </p:stCondLst>
                                        </p:cTn>
                                        <p:tgtEl>
                                          <p:spTgt spid="331780"/>
                                        </p:tgtEl>
                                        <p:attrNameLst>
                                          <p:attrName>style.visibility</p:attrName>
                                        </p:attrNameLst>
                                      </p:cBhvr>
                                      <p:to>
                                        <p:strVal val="visible"/>
                                      </p:to>
                                    </p:set>
                                    <p:animEffect transition="in" filter="blinds(horizontal)">
                                      <p:cBhvr>
                                        <p:cTn id="10" dur="750"/>
                                        <p:tgtEl>
                                          <p:spTgt spid="33178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750"/>
                                        <p:tgtEl>
                                          <p:spTgt spid="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750"/>
                                        <p:tgtEl>
                                          <p:spTgt spid="6"/>
                                        </p:tgtEl>
                                      </p:cBhvr>
                                    </p:animEffect>
                                  </p:childTnLst>
                                </p:cTn>
                              </p:par>
                            </p:childTnLst>
                          </p:cTn>
                        </p:par>
                        <p:par>
                          <p:cTn id="17" fill="hold">
                            <p:stCondLst>
                              <p:cond delay="750"/>
                            </p:stCondLst>
                            <p:childTnLst>
                              <p:par>
                                <p:cTn id="18" presetID="3" presetClass="entr" presetSubtype="10" fill="hold" nodeType="afterEffect">
                                  <p:stCondLst>
                                    <p:cond delay="0"/>
                                  </p:stCondLst>
                                  <p:childTnLst>
                                    <p:set>
                                      <p:cBhvr>
                                        <p:cTn id="19" dur="1" fill="hold">
                                          <p:stCondLst>
                                            <p:cond delay="0"/>
                                          </p:stCondLst>
                                        </p:cTn>
                                        <p:tgtEl>
                                          <p:spTgt spid="332802"/>
                                        </p:tgtEl>
                                        <p:attrNameLst>
                                          <p:attrName>style.visibility</p:attrName>
                                        </p:attrNameLst>
                                      </p:cBhvr>
                                      <p:to>
                                        <p:strVal val="visible"/>
                                      </p:to>
                                    </p:set>
                                    <p:animEffect transition="in" filter="blinds(horizontal)">
                                      <p:cBhvr>
                                        <p:cTn id="20" dur="750"/>
                                        <p:tgtEl>
                                          <p:spTgt spid="33280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750"/>
                                        <p:tgtEl>
                                          <p:spTgt spid="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621482"/>
            <a:ext cx="10959223"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指出</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这种高分子材料的一种</a:t>
            </a:r>
            <a:r>
              <a:rPr lang="zh-CN" altLang="zh-CN" sz="2800" kern="100" dirty="0" smtClean="0">
                <a:latin typeface="Times New Roman"/>
                <a:ea typeface="华文细黑"/>
                <a:cs typeface="Times New Roman"/>
              </a:rPr>
              <a:t>优点</a:t>
            </a:r>
            <a:r>
              <a:rPr lang="en-US" altLang="zh-CN" sz="2800" kern="100" dirty="0" smtClean="0">
                <a:latin typeface="Times New Roman"/>
                <a:ea typeface="华文细黑"/>
                <a:cs typeface="Courier New"/>
              </a:rPr>
              <a:t>_______________</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4" name="矩形 3"/>
          <p:cNvSpPr/>
          <p:nvPr/>
        </p:nvSpPr>
        <p:spPr>
          <a:xfrm>
            <a:off x="493365" y="1629594"/>
            <a:ext cx="9346257" cy="6568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W</a:t>
            </a:r>
            <a:r>
              <a:rPr lang="zh-CN" altLang="zh-CN" sz="2800" kern="100" dirty="0">
                <a:latin typeface="Times New Roman"/>
                <a:ea typeface="华文细黑"/>
                <a:cs typeface="Times New Roman"/>
              </a:rPr>
              <a:t>的原料是淀粉，</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属于酯类，可降解</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7" name="矩形 6"/>
          <p:cNvSpPr/>
          <p:nvPr/>
        </p:nvSpPr>
        <p:spPr>
          <a:xfrm>
            <a:off x="498852" y="2554079"/>
            <a:ext cx="10636914" cy="3323987"/>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a</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高分子材料</a:t>
            </a:r>
            <a:r>
              <a:rPr lang="en-US" altLang="zh-CN" sz="2800" kern="100" dirty="0">
                <a:solidFill>
                  <a:schemeClr val="accent6">
                    <a:lumMod val="75000"/>
                  </a:schemeClr>
                </a:solidFill>
                <a:latin typeface="Times New Roman"/>
                <a:ea typeface="华文细黑"/>
                <a:cs typeface="Courier New"/>
              </a:rPr>
              <a:t>W</a:t>
            </a:r>
            <a:r>
              <a:rPr lang="zh-CN" altLang="zh-CN" sz="2800" kern="100" dirty="0">
                <a:solidFill>
                  <a:schemeClr val="accent6">
                    <a:lumMod val="75000"/>
                  </a:schemeClr>
                </a:solidFill>
                <a:latin typeface="Times New Roman"/>
                <a:ea typeface="华文细黑"/>
                <a:cs typeface="Times New Roman"/>
              </a:rPr>
              <a:t>可以利用微生物降解生成对环境无害的二氧化碳和水，是一种</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绿色材料</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endParaRPr lang="zh-CN" altLang="zh-CN" sz="2800" kern="100" dirty="0">
              <a:solidFill>
                <a:schemeClr val="accent6">
                  <a:lumMod val="75000"/>
                </a:schemeClr>
              </a:solidFill>
              <a:latin typeface="宋体"/>
              <a:cs typeface="Courier New"/>
            </a:endParaRPr>
          </a:p>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b.</a:t>
            </a:r>
            <a:r>
              <a:rPr lang="zh-CN" altLang="zh-CN" sz="2800" kern="100" dirty="0">
                <a:solidFill>
                  <a:schemeClr val="accent6">
                    <a:lumMod val="75000"/>
                  </a:schemeClr>
                </a:solidFill>
                <a:latin typeface="Times New Roman"/>
                <a:ea typeface="华文细黑"/>
                <a:cs typeface="Times New Roman"/>
              </a:rPr>
              <a:t>原料来源充分而且可以再生产；</a:t>
            </a:r>
            <a:endParaRPr lang="zh-CN" altLang="zh-CN" sz="2800" kern="100" dirty="0">
              <a:solidFill>
                <a:schemeClr val="accent6">
                  <a:lumMod val="75000"/>
                </a:schemeClr>
              </a:solidFill>
              <a:latin typeface="宋体"/>
              <a:cs typeface="Courier New"/>
            </a:endParaRPr>
          </a:p>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c.</a:t>
            </a:r>
            <a:r>
              <a:rPr lang="zh-CN" altLang="zh-CN" sz="2800" kern="100" dirty="0">
                <a:solidFill>
                  <a:schemeClr val="accent6">
                    <a:lumMod val="75000"/>
                  </a:schemeClr>
                </a:solidFill>
                <a:latin typeface="Times New Roman"/>
                <a:ea typeface="华文细黑"/>
                <a:cs typeface="Times New Roman"/>
              </a:rPr>
              <a:t>机械性能及物理性能良好；</a:t>
            </a:r>
            <a:endParaRPr lang="zh-CN" altLang="zh-CN" sz="2800" kern="100" dirty="0">
              <a:solidFill>
                <a:schemeClr val="accent6">
                  <a:lumMod val="75000"/>
                </a:schemeClr>
              </a:solidFill>
              <a:latin typeface="宋体"/>
              <a:cs typeface="Courier New"/>
            </a:endParaRPr>
          </a:p>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d.</a:t>
            </a:r>
            <a:r>
              <a:rPr lang="zh-CN" altLang="zh-CN" sz="2800" kern="100" dirty="0">
                <a:solidFill>
                  <a:schemeClr val="accent6">
                    <a:lumMod val="75000"/>
                  </a:schemeClr>
                </a:solidFill>
                <a:latin typeface="Times New Roman"/>
                <a:ea typeface="华文细黑"/>
                <a:cs typeface="Times New Roman"/>
              </a:rPr>
              <a:t>生物相容性好</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其他合理答案均可</a:t>
            </a:r>
            <a:r>
              <a:rPr lang="en-US" altLang="zh-CN" sz="2800" kern="100" dirty="0" smtClean="0">
                <a:solidFill>
                  <a:schemeClr val="accent6">
                    <a:lumMod val="75000"/>
                  </a:schemeClr>
                </a:solidFill>
                <a:latin typeface="Times New Roman"/>
                <a:ea typeface="华文细黑"/>
                <a:cs typeface="Courier New"/>
              </a:rPr>
              <a:t>)</a:t>
            </a:r>
          </a:p>
        </p:txBody>
      </p:sp>
      <p:sp>
        <p:nvSpPr>
          <p:cNvPr id="5" name="Rectangle 21">
            <a:hlinkClick r:id="rId2" action="ppaction://hlinksldjump"/>
          </p:cNvPr>
          <p:cNvSpPr>
            <a:spLocks noChangeArrowheads="1"/>
          </p:cNvSpPr>
          <p:nvPr/>
        </p:nvSpPr>
        <p:spPr bwMode="auto">
          <a:xfrm>
            <a:off x="9479582"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981760"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045979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10919742"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139996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37127499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linds(horizont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blinds(horizontal)">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7">
                                            <p:txEl>
                                              <p:pRg st="0" end="0"/>
                                            </p:txEl>
                                          </p:spTgt>
                                        </p:tgtEl>
                                      </p:cBhvr>
                                    </p:animEffect>
                                    <p:set>
                                      <p:cBhvr>
                                        <p:cTn id="35" dur="1" fill="hold">
                                          <p:stCondLst>
                                            <p:cond delay="499"/>
                                          </p:stCondLst>
                                        </p:cTn>
                                        <p:tgtEl>
                                          <p:spTgt spid="7">
                                            <p:txEl>
                                              <p:pRg st="0" end="0"/>
                                            </p:txEl>
                                          </p:spTgt>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7">
                                            <p:txEl>
                                              <p:pRg st="1" end="1"/>
                                            </p:txEl>
                                          </p:spTgt>
                                        </p:tgtEl>
                                      </p:cBhvr>
                                    </p:animEffect>
                                    <p:set>
                                      <p:cBhvr>
                                        <p:cTn id="38" dur="1" fill="hold">
                                          <p:stCondLst>
                                            <p:cond delay="499"/>
                                          </p:stCondLst>
                                        </p:cTn>
                                        <p:tgtEl>
                                          <p:spTgt spid="7">
                                            <p:txEl>
                                              <p:pRg st="1" end="1"/>
                                            </p:txEl>
                                          </p:spTgt>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7">
                                            <p:txEl>
                                              <p:pRg st="2" end="2"/>
                                            </p:txEl>
                                          </p:spTgt>
                                        </p:tgtEl>
                                      </p:cBhvr>
                                    </p:animEffect>
                                    <p:set>
                                      <p:cBhvr>
                                        <p:cTn id="41" dur="1" fill="hold">
                                          <p:stCondLst>
                                            <p:cond delay="499"/>
                                          </p:stCondLst>
                                        </p:cTn>
                                        <p:tgtEl>
                                          <p:spTgt spid="7">
                                            <p:txEl>
                                              <p:pRg st="2" end="2"/>
                                            </p:txEl>
                                          </p:spTgt>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7">
                                            <p:txEl>
                                              <p:pRg st="3" end="3"/>
                                            </p:txEl>
                                          </p:spTgt>
                                        </p:tgtEl>
                                      </p:cBhvr>
                                    </p:animEffect>
                                    <p:set>
                                      <p:cBhvr>
                                        <p:cTn id="44" dur="1" fill="hold">
                                          <p:stCondLst>
                                            <p:cond delay="499"/>
                                          </p:stCondLst>
                                        </p:cTn>
                                        <p:tgtEl>
                                          <p:spTgt spid="7">
                                            <p:txEl>
                                              <p:pRg st="3" end="3"/>
                                            </p:txEl>
                                          </p:spTgt>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4" grpId="0"/>
      <p:bldP spid="4" grpId="1"/>
      <p:bldP spid="7" grpId="0" uiExpand="1"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45418"/>
            <a:ext cx="10959223" cy="656846"/>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5.</a:t>
            </a:r>
            <a:r>
              <a:rPr lang="zh-CN" altLang="en-US" sz="2800" kern="100" dirty="0" smtClean="0">
                <a:latin typeface="Times New Roman"/>
                <a:ea typeface="华文细黑"/>
                <a:cs typeface="Courier New"/>
              </a:rPr>
              <a:t>已知</a:t>
            </a:r>
            <a:r>
              <a:rPr lang="zh-CN" altLang="en-US" sz="2800" kern="100" dirty="0">
                <a:latin typeface="Times New Roman"/>
                <a:ea typeface="华文细黑"/>
                <a:cs typeface="Courier New"/>
              </a:rPr>
              <a:t>氨基酸可发生如下反应：</a:t>
            </a:r>
            <a:endParaRPr lang="zh-CN" altLang="zh-CN" sz="1100" kern="100" dirty="0">
              <a:effectLst/>
              <a:latin typeface="宋体"/>
              <a:cs typeface="Courier New"/>
            </a:endParaRPr>
          </a:p>
        </p:txBody>
      </p:sp>
      <p:pic>
        <p:nvPicPr>
          <p:cNvPr id="385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118" y="261442"/>
            <a:ext cx="3619054" cy="135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5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554" y="1701602"/>
            <a:ext cx="7136812" cy="111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98520" y="2847466"/>
            <a:ext cx="10743283" cy="1302408"/>
          </a:xfrm>
          <a:prstGeom prst="rect">
            <a:avLst/>
          </a:prstGeom>
        </p:spPr>
        <p:txBody>
          <a:bodyPr>
            <a:spAutoFit/>
          </a:bodyPr>
          <a:lstStyle/>
          <a:p>
            <a:pPr algn="just">
              <a:lnSpc>
                <a:spcPct val="150000"/>
              </a:lnSpc>
              <a:spcAft>
                <a:spcPts val="0"/>
              </a:spcAft>
            </a:pPr>
            <a:r>
              <a:rPr lang="zh-CN" altLang="en-US" sz="2800" kern="100" dirty="0">
                <a:latin typeface="Times New Roman"/>
                <a:ea typeface="华文细黑"/>
                <a:cs typeface="Courier New"/>
              </a:rPr>
              <a:t>且已知：</a:t>
            </a:r>
            <a:r>
              <a:rPr lang="en-US" altLang="zh-CN" sz="2800" kern="100" dirty="0">
                <a:latin typeface="Times New Roman"/>
                <a:ea typeface="华文细黑"/>
                <a:cs typeface="Courier New"/>
              </a:rPr>
              <a:t>D</a:t>
            </a:r>
            <a:r>
              <a:rPr lang="zh-CN" altLang="en-US" sz="2800" kern="100" dirty="0">
                <a:latin typeface="Times New Roman"/>
                <a:ea typeface="华文细黑"/>
                <a:cs typeface="Courier New"/>
              </a:rPr>
              <a:t>、</a:t>
            </a:r>
            <a:r>
              <a:rPr lang="en-US" altLang="zh-CN" sz="2800" kern="100" dirty="0">
                <a:latin typeface="Times New Roman"/>
                <a:ea typeface="华文细黑"/>
                <a:cs typeface="Courier New"/>
              </a:rPr>
              <a:t>E</a:t>
            </a:r>
            <a:r>
              <a:rPr lang="zh-CN" altLang="en-US" sz="2800" kern="100" dirty="0">
                <a:latin typeface="Times New Roman"/>
                <a:ea typeface="华文细黑"/>
                <a:cs typeface="Courier New"/>
              </a:rPr>
              <a:t>的相对分子质量分别为</a:t>
            </a:r>
            <a:r>
              <a:rPr lang="en-US" altLang="zh-CN" sz="2800" kern="100" dirty="0">
                <a:latin typeface="Times New Roman"/>
                <a:ea typeface="华文细黑"/>
                <a:cs typeface="Courier New"/>
              </a:rPr>
              <a:t>162</a:t>
            </a:r>
            <a:r>
              <a:rPr lang="zh-CN" altLang="en-US" sz="2800" kern="100" dirty="0">
                <a:latin typeface="Times New Roman"/>
                <a:ea typeface="华文细黑"/>
                <a:cs typeface="Courier New"/>
              </a:rPr>
              <a:t>和</a:t>
            </a:r>
            <a:r>
              <a:rPr lang="en-US" altLang="zh-CN" sz="2800" kern="100" dirty="0">
                <a:latin typeface="Times New Roman"/>
                <a:ea typeface="华文细黑"/>
                <a:cs typeface="Courier New"/>
              </a:rPr>
              <a:t>144</a:t>
            </a:r>
            <a:r>
              <a:rPr lang="zh-CN" altLang="en-US" sz="2800" kern="100" dirty="0">
                <a:latin typeface="Times New Roman"/>
                <a:ea typeface="华文细黑"/>
                <a:cs typeface="Courier New"/>
              </a:rPr>
              <a:t>，可发生如下物质转化关系，如下图所示：</a:t>
            </a:r>
            <a:endParaRPr lang="zh-CN" altLang="zh-CN" sz="1100" kern="100" dirty="0">
              <a:effectLst/>
              <a:latin typeface="宋体"/>
              <a:cs typeface="Courier New"/>
            </a:endParaRPr>
          </a:p>
        </p:txBody>
      </p:sp>
      <p:pic>
        <p:nvPicPr>
          <p:cNvPr id="385028" name="Picture 4" descr="去年742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6332" y="4221882"/>
            <a:ext cx="7001122" cy="2300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1">
            <a:hlinkClick r:id="rId5" action="ppaction://hlinksldjump"/>
          </p:cNvPr>
          <p:cNvSpPr>
            <a:spLocks noChangeArrowheads="1"/>
          </p:cNvSpPr>
          <p:nvPr/>
        </p:nvSpPr>
        <p:spPr bwMode="auto">
          <a:xfrm>
            <a:off x="9479582"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6" action="ppaction://hlinksldjump"/>
          </p:cNvPr>
          <p:cNvSpPr>
            <a:spLocks noChangeArrowheads="1"/>
          </p:cNvSpPr>
          <p:nvPr/>
        </p:nvSpPr>
        <p:spPr bwMode="auto">
          <a:xfrm>
            <a:off x="9981760"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7" action="ppaction://hlinksldjump"/>
          </p:cNvPr>
          <p:cNvSpPr>
            <a:spLocks noChangeArrowheads="1"/>
          </p:cNvSpPr>
          <p:nvPr/>
        </p:nvSpPr>
        <p:spPr bwMode="auto">
          <a:xfrm>
            <a:off x="1045979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8" action="ppaction://hlinksldjump"/>
          </p:cNvPr>
          <p:cNvSpPr>
            <a:spLocks noChangeArrowheads="1"/>
          </p:cNvSpPr>
          <p:nvPr/>
        </p:nvSpPr>
        <p:spPr bwMode="auto">
          <a:xfrm>
            <a:off x="10919742"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139996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15484868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549474"/>
            <a:ext cx="10959223"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的结构简式：</a:t>
            </a:r>
            <a:r>
              <a:rPr lang="en-US" altLang="zh-CN" sz="2800" kern="100" dirty="0">
                <a:latin typeface="Times New Roman"/>
                <a:ea typeface="华文细黑"/>
                <a:cs typeface="Courier New"/>
              </a:rPr>
              <a:t>B</a:t>
            </a:r>
            <a:r>
              <a:rPr lang="en-US" altLang="zh-CN" sz="2800" kern="100" dirty="0" smtClean="0">
                <a:latin typeface="Times New Roman"/>
                <a:ea typeface="华文细黑"/>
                <a:cs typeface="Courier New"/>
              </a:rPr>
              <a:t>______________________</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en-US" altLang="zh-CN" sz="2800" kern="100" dirty="0" smtClean="0">
                <a:latin typeface="Times New Roman"/>
                <a:ea typeface="华文细黑"/>
                <a:cs typeface="Courier New"/>
              </a:rPr>
              <a:t>______________________</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写出</a:t>
            </a: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的化学方程式：</a:t>
            </a:r>
            <a:r>
              <a:rPr lang="zh-CN" altLang="zh-CN" sz="2800" kern="100" dirty="0">
                <a:latin typeface="宋体"/>
                <a:ea typeface="Times New Roman"/>
                <a:cs typeface="Courier New"/>
              </a:rPr>
              <a:t> </a:t>
            </a:r>
            <a:r>
              <a:rPr lang="en-US" altLang="zh-CN" sz="2800" kern="100" dirty="0" smtClean="0">
                <a:latin typeface="宋体"/>
                <a:ea typeface="Times New Roman"/>
                <a:cs typeface="Courier New"/>
              </a:rPr>
              <a:t>__________</a:t>
            </a:r>
            <a:r>
              <a:rPr lang="en-US" altLang="zh-CN" sz="2800" kern="100" dirty="0" smtClean="0">
                <a:latin typeface="Times New Roman"/>
                <a:ea typeface="华文细黑"/>
                <a:cs typeface="Courier New"/>
              </a:rPr>
              <a:t>____________________</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写出</a:t>
            </a: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的化学方程式：</a:t>
            </a:r>
            <a:r>
              <a:rPr lang="en-US" altLang="zh-CN" sz="2800" kern="100" dirty="0">
                <a:latin typeface="Times New Roman"/>
                <a:ea typeface="华文细黑"/>
                <a:cs typeface="Courier New"/>
              </a:rPr>
              <a:t>_________________________________</a:t>
            </a:r>
            <a:r>
              <a:rPr lang="zh-CN" altLang="zh-CN" sz="2800" kern="100" dirty="0" smtClean="0">
                <a:latin typeface="Times New Roman"/>
                <a:ea typeface="华文细黑"/>
                <a:cs typeface="Times New Roman"/>
              </a:rPr>
              <a:t>。</a:t>
            </a:r>
            <a:endParaRPr lang="zh-CN" altLang="zh-CN" sz="1100" kern="100" dirty="0">
              <a:latin typeface="宋体"/>
              <a:cs typeface="Courier New"/>
            </a:endParaRPr>
          </a:p>
        </p:txBody>
      </p:sp>
      <p:sp>
        <p:nvSpPr>
          <p:cNvPr id="5" name="Rectangle 21">
            <a:hlinkClick r:id="rId2" action="ppaction://hlinksldjump"/>
          </p:cNvPr>
          <p:cNvSpPr>
            <a:spLocks noChangeArrowheads="1"/>
          </p:cNvSpPr>
          <p:nvPr/>
        </p:nvSpPr>
        <p:spPr bwMode="auto">
          <a:xfrm>
            <a:off x="9479582"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981760"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45979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919742"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6" action="ppaction://hlinksldjump"/>
          </p:cNvPr>
          <p:cNvSpPr>
            <a:spLocks noChangeArrowheads="1"/>
          </p:cNvSpPr>
          <p:nvPr/>
        </p:nvSpPr>
        <p:spPr bwMode="auto">
          <a:xfrm>
            <a:off x="1139996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7"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751533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338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8984" y="2370437"/>
            <a:ext cx="2114631" cy="1995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388144" y="1048377"/>
            <a:ext cx="10531598" cy="2677656"/>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氨基酸能发生缩聚反应，脱去一个</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分子，</a:t>
            </a:r>
            <a:r>
              <a:rPr lang="en-US" altLang="zh-CN" sz="2800" kern="100" dirty="0">
                <a:latin typeface="Times New Roman"/>
                <a:ea typeface="华文细黑"/>
              </a:rPr>
              <a:t>—COOH </a:t>
            </a:r>
            <a:r>
              <a:rPr lang="zh-CN" altLang="zh-CN" sz="2800" kern="100" dirty="0">
                <a:latin typeface="Times New Roman"/>
                <a:ea typeface="华文细黑"/>
                <a:cs typeface="Times New Roman"/>
              </a:rPr>
              <a:t>脱去</a:t>
            </a:r>
            <a:r>
              <a:rPr lang="en-US" altLang="zh-CN" sz="2800" kern="100" dirty="0">
                <a:latin typeface="Times New Roman"/>
                <a:ea typeface="华文细黑"/>
              </a:rPr>
              <a:t>—OH</a:t>
            </a:r>
            <a:r>
              <a:rPr lang="zh-CN" altLang="zh-CN" sz="2800" kern="100" dirty="0">
                <a:latin typeface="Times New Roman"/>
                <a:ea typeface="华文细黑"/>
                <a:cs typeface="Times New Roman"/>
              </a:rPr>
              <a:t>，</a:t>
            </a:r>
            <a:r>
              <a:rPr lang="en-US" altLang="zh-CN" sz="2800" kern="100" dirty="0">
                <a:latin typeface="Times New Roman"/>
                <a:ea typeface="华文细黑"/>
              </a:rPr>
              <a:t>—NH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脱去</a:t>
            </a:r>
            <a:r>
              <a:rPr lang="en-US" altLang="zh-CN" sz="2800" kern="100" dirty="0">
                <a:latin typeface="Times New Roman"/>
                <a:ea typeface="华文细黑"/>
              </a:rPr>
              <a:t>—H</a:t>
            </a:r>
            <a:r>
              <a:rPr lang="zh-CN" altLang="zh-CN" sz="2800" kern="100" dirty="0">
                <a:latin typeface="Times New Roman"/>
                <a:ea typeface="华文细黑"/>
                <a:cs typeface="Times New Roman"/>
              </a:rPr>
              <a:t>，发生缩聚反应生成蛋白质。由此可</a:t>
            </a:r>
            <a:r>
              <a:rPr lang="zh-CN" altLang="zh-CN" sz="2800" kern="100" dirty="0" smtClean="0">
                <a:latin typeface="Times New Roman"/>
                <a:ea typeface="华文细黑"/>
                <a:cs typeface="Times New Roman"/>
              </a:rPr>
              <a:t>推</a:t>
            </a:r>
            <a:endParaRPr lang="en-US" altLang="zh-CN" sz="2800" kern="100" dirty="0" smtClean="0">
              <a:latin typeface="Times New Roman"/>
              <a:ea typeface="华文细黑"/>
              <a:cs typeface="Times New Roman"/>
            </a:endParaRPr>
          </a:p>
          <a:p>
            <a:pPr>
              <a:lnSpc>
                <a:spcPct val="150000"/>
              </a:lnSpc>
            </a:pPr>
            <a:endParaRPr lang="en-US" altLang="zh-CN" sz="2800" kern="100" dirty="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知</a:t>
            </a:r>
            <a:r>
              <a:rPr lang="zh-CN" altLang="zh-CN" sz="2800" kern="100" dirty="0">
                <a:latin typeface="Times New Roman"/>
                <a:ea typeface="华文细黑"/>
                <a:cs typeface="Times New Roman"/>
              </a:rPr>
              <a:t>，两个丙氨酸分子间脱去两个水分子可生成</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  </a:t>
            </a:r>
            <a:r>
              <a:rPr lang="en-US" altLang="zh-CN" sz="2800" kern="100" dirty="0" smtClean="0">
                <a:latin typeface="Times New Roman"/>
                <a:ea typeface="华文细黑"/>
              </a:rPr>
              <a:t>                     </a:t>
            </a:r>
            <a:r>
              <a:rPr lang="zh-CN" altLang="zh-CN" sz="2800" kern="100" dirty="0" smtClean="0">
                <a:latin typeface="Times New Roman"/>
                <a:ea typeface="华文细黑"/>
                <a:cs typeface="Times New Roman"/>
              </a:rPr>
              <a:t>。</a:t>
            </a:r>
            <a:endParaRPr lang="zh-CN" altLang="en-US" sz="2800" dirty="0"/>
          </a:p>
        </p:txBody>
      </p:sp>
      <p:sp>
        <p:nvSpPr>
          <p:cNvPr id="5" name="Rectangle 21">
            <a:hlinkClick r:id="rId3" action="ppaction://hlinksldjump"/>
          </p:cNvPr>
          <p:cNvSpPr>
            <a:spLocks noChangeArrowheads="1"/>
          </p:cNvSpPr>
          <p:nvPr/>
        </p:nvSpPr>
        <p:spPr bwMode="auto">
          <a:xfrm>
            <a:off x="9479582"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9981760"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1045979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10919742"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1139996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3627647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33829"/>
                                        </p:tgtEl>
                                        <p:attrNameLst>
                                          <p:attrName>style.visibility</p:attrName>
                                        </p:attrNameLst>
                                      </p:cBhvr>
                                      <p:to>
                                        <p:strVal val="visible"/>
                                      </p:to>
                                    </p:set>
                                    <p:animEffect transition="in" filter="blinds(horizontal)">
                                      <p:cBhvr>
                                        <p:cTn id="7" dur="500"/>
                                        <p:tgtEl>
                                          <p:spTgt spid="33382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21">
            <a:hlinkClick r:id="rId2" action="ppaction://hlinksldjump"/>
          </p:cNvPr>
          <p:cNvSpPr>
            <a:spLocks noChangeArrowheads="1"/>
          </p:cNvSpPr>
          <p:nvPr/>
        </p:nvSpPr>
        <p:spPr bwMode="auto">
          <a:xfrm>
            <a:off x="9479582"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981760"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45979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919742"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6" action="ppaction://hlinksldjump"/>
          </p:cNvPr>
          <p:cNvSpPr>
            <a:spLocks noChangeArrowheads="1"/>
          </p:cNvSpPr>
          <p:nvPr/>
        </p:nvSpPr>
        <p:spPr bwMode="auto">
          <a:xfrm>
            <a:off x="1139996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pic>
        <p:nvPicPr>
          <p:cNvPr id="1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7554" y="1916495"/>
            <a:ext cx="3003924" cy="107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4997" y="4690025"/>
            <a:ext cx="3897456" cy="96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05084" y="4376587"/>
            <a:ext cx="3062730" cy="193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478582" y="1087815"/>
            <a:ext cx="10636914" cy="5262979"/>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由题目中所给信息可总结出：在</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作用下，氨基酸中的</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可转变成</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，可得</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由于</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中含有</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—COOH</a:t>
            </a:r>
          </a:p>
          <a:p>
            <a:pPr algn="just">
              <a:lnSpc>
                <a:spcPct val="150000"/>
              </a:lnSpc>
              <a:spcAft>
                <a:spcPts val="0"/>
              </a:spcAft>
            </a:pPr>
            <a:endParaRPr lang="en-US" altLang="zh-CN" sz="2800" kern="100" dirty="0">
              <a:latin typeface="Times New Roman"/>
              <a:ea typeface="华文细黑"/>
              <a:cs typeface="Courier New"/>
            </a:endParaRPr>
          </a:p>
          <a:p>
            <a:pPr algn="just">
              <a:lnSpc>
                <a:spcPct val="150000"/>
              </a:lnSpc>
              <a:spcAft>
                <a:spcPts val="0"/>
              </a:spcAft>
            </a:pPr>
            <a:r>
              <a:rPr lang="zh-CN" altLang="zh-CN" sz="2800" kern="100" dirty="0" smtClean="0">
                <a:latin typeface="Times New Roman"/>
                <a:ea typeface="华文细黑"/>
                <a:cs typeface="Times New Roman"/>
              </a:rPr>
              <a:t>和</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，所以分子间可以脱水，脱去一个水分子可得</a:t>
            </a:r>
            <a:r>
              <a:rPr lang="en-US" altLang="zh-CN" sz="2800" kern="100" dirty="0">
                <a:latin typeface="Times New Roman"/>
                <a:ea typeface="华文细黑"/>
                <a:cs typeface="Courier New"/>
              </a:rPr>
              <a:t>D</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脱去</a:t>
            </a:r>
            <a:r>
              <a:rPr lang="zh-CN" altLang="zh-CN" sz="2800" kern="100" dirty="0">
                <a:latin typeface="Times New Roman"/>
                <a:ea typeface="华文细黑"/>
                <a:cs typeface="Times New Roman"/>
              </a:rPr>
              <a:t>两个水分子可得</a:t>
            </a:r>
            <a:r>
              <a:rPr lang="en-US" altLang="zh-CN" sz="2800" kern="100" dirty="0">
                <a:latin typeface="Times New Roman"/>
                <a:ea typeface="华文细黑"/>
                <a:cs typeface="Courier New"/>
              </a:rPr>
              <a:t>E</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p>
          <a:p>
            <a:pPr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6" name="矩形 15"/>
          <p:cNvSpPr/>
          <p:nvPr/>
        </p:nvSpPr>
        <p:spPr>
          <a:xfrm>
            <a:off x="4309571" y="5037122"/>
            <a:ext cx="633507" cy="661015"/>
          </a:xfrm>
          <a:prstGeom prst="rect">
            <a:avLst/>
          </a:prstGeom>
        </p:spPr>
        <p:txBody>
          <a:bodyPr wrap="none">
            <a:spAutoFit/>
          </a:bodyPr>
          <a:lstStyle/>
          <a:p>
            <a:pPr algn="just">
              <a:lnSpc>
                <a:spcPct val="150000"/>
              </a:lnSpc>
            </a:pPr>
            <a:r>
              <a:rPr lang="en-US" altLang="zh-CN" sz="2800" kern="100" dirty="0">
                <a:latin typeface="Times New Roman"/>
                <a:ea typeface="华文细黑"/>
                <a:cs typeface="Courier New"/>
              </a:rPr>
              <a:t> </a:t>
            </a:r>
            <a:r>
              <a:rPr lang="zh-CN" altLang="zh-CN" sz="2800" kern="100" dirty="0">
                <a:latin typeface="Times New Roman"/>
                <a:ea typeface="华文细黑"/>
                <a:cs typeface="Courier New"/>
              </a:rPr>
              <a:t>，</a:t>
            </a:r>
            <a:endParaRPr lang="zh-CN" altLang="en-US" sz="2800" kern="100" dirty="0">
              <a:latin typeface="Times New Roman"/>
              <a:ea typeface="华文细黑"/>
              <a:cs typeface="Courier New"/>
            </a:endParaRPr>
          </a:p>
        </p:txBody>
      </p:sp>
    </p:spTree>
    <p:extLst>
      <p:ext uri="{BB962C8B-B14F-4D97-AF65-F5344CB8AC3E}">
        <p14:creationId xmlns:p14="http://schemas.microsoft.com/office/powerpoint/2010/main" val="2349313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80599" y="909514"/>
            <a:ext cx="10959223" cy="6568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rPr>
              <a:t>(1)</a:t>
            </a:r>
            <a:endParaRPr lang="zh-CN" altLang="zh-CN" sz="1100" kern="100" dirty="0">
              <a:solidFill>
                <a:schemeClr val="accent6">
                  <a:lumMod val="75000"/>
                </a:schemeClr>
              </a:solidFill>
              <a:effectLst/>
              <a:latin typeface="宋体"/>
              <a:cs typeface="Courier New"/>
            </a:endParaRPr>
          </a:p>
        </p:txBody>
      </p:sp>
      <p:pic>
        <p:nvPicPr>
          <p:cNvPr id="334850"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08237" y="375687"/>
            <a:ext cx="2207259" cy="2024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4851" name="Picture 3"/>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68193" y="1125538"/>
            <a:ext cx="4093464" cy="96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4852" name="Picture 4"/>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2598" y="2767785"/>
            <a:ext cx="6235761" cy="145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4853" name="Picture 5"/>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98641" y="2285107"/>
            <a:ext cx="4204419" cy="19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4854" name="Picture 6"/>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2634" y="4509914"/>
            <a:ext cx="6120644" cy="13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4855" name="Picture 7"/>
          <p:cNvPicPr>
            <a:picLocks noChangeAspect="1" noChangeArrowheads="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0510" y="4628485"/>
            <a:ext cx="4917304" cy="878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1">
            <a:hlinkClick r:id="rId8" action="ppaction://hlinksldjump"/>
          </p:cNvPr>
          <p:cNvSpPr>
            <a:spLocks noChangeArrowheads="1"/>
          </p:cNvSpPr>
          <p:nvPr/>
        </p:nvSpPr>
        <p:spPr bwMode="auto">
          <a:xfrm>
            <a:off x="9479582"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9" action="ppaction://hlinksldjump"/>
          </p:cNvPr>
          <p:cNvSpPr>
            <a:spLocks noChangeArrowheads="1"/>
          </p:cNvSpPr>
          <p:nvPr/>
        </p:nvSpPr>
        <p:spPr bwMode="auto">
          <a:xfrm>
            <a:off x="9981760"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0" action="ppaction://hlinksldjump"/>
          </p:cNvPr>
          <p:cNvSpPr>
            <a:spLocks noChangeArrowheads="1"/>
          </p:cNvSpPr>
          <p:nvPr/>
        </p:nvSpPr>
        <p:spPr bwMode="auto">
          <a:xfrm>
            <a:off x="10459796"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11" action="ppaction://hlinksldjump"/>
          </p:cNvPr>
          <p:cNvSpPr>
            <a:spLocks noChangeArrowheads="1"/>
          </p:cNvSpPr>
          <p:nvPr/>
        </p:nvSpPr>
        <p:spPr bwMode="auto">
          <a:xfrm>
            <a:off x="10919742"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2" action="ppaction://hlinksldjump"/>
          </p:cNvPr>
          <p:cNvSpPr>
            <a:spLocks noChangeArrowheads="1"/>
          </p:cNvSpPr>
          <p:nvPr/>
        </p:nvSpPr>
        <p:spPr bwMode="auto">
          <a:xfrm>
            <a:off x="1139996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3850545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34851"/>
                                        </p:tgtEl>
                                        <p:attrNameLst>
                                          <p:attrName>style.visibility</p:attrName>
                                        </p:attrNameLst>
                                      </p:cBhvr>
                                      <p:to>
                                        <p:strVal val="visible"/>
                                      </p:to>
                                    </p:set>
                                    <p:animEffect transition="in" filter="blinds(horizontal)">
                                      <p:cBhvr>
                                        <p:cTn id="7" dur="750"/>
                                        <p:tgtEl>
                                          <p:spTgt spid="334851"/>
                                        </p:tgtEl>
                                      </p:cBhvr>
                                    </p:animEffect>
                                  </p:childTnLst>
                                </p:cTn>
                              </p:par>
                              <p:par>
                                <p:cTn id="8" presetID="3" presetClass="entr" presetSubtype="10" fill="hold" nodeType="withEffect">
                                  <p:stCondLst>
                                    <p:cond delay="0"/>
                                  </p:stCondLst>
                                  <p:childTnLst>
                                    <p:set>
                                      <p:cBhvr>
                                        <p:cTn id="9" dur="1" fill="hold">
                                          <p:stCondLst>
                                            <p:cond delay="0"/>
                                          </p:stCondLst>
                                        </p:cTn>
                                        <p:tgtEl>
                                          <p:spTgt spid="334850"/>
                                        </p:tgtEl>
                                        <p:attrNameLst>
                                          <p:attrName>style.visibility</p:attrName>
                                        </p:attrNameLst>
                                      </p:cBhvr>
                                      <p:to>
                                        <p:strVal val="visible"/>
                                      </p:to>
                                    </p:set>
                                    <p:animEffect transition="in" filter="blinds(horizontal)">
                                      <p:cBhvr>
                                        <p:cTn id="10" dur="750"/>
                                        <p:tgtEl>
                                          <p:spTgt spid="33485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750"/>
                                        <p:tgtEl>
                                          <p:spTgt spid="3"/>
                                        </p:tgtEl>
                                      </p:cBhvr>
                                    </p:animEffect>
                                  </p:childTnLst>
                                </p:cTn>
                              </p:par>
                            </p:childTnLst>
                          </p:cTn>
                        </p:par>
                        <p:par>
                          <p:cTn id="14" fill="hold">
                            <p:stCondLst>
                              <p:cond delay="750"/>
                            </p:stCondLst>
                            <p:childTnLst>
                              <p:par>
                                <p:cTn id="15" presetID="3" presetClass="entr" presetSubtype="10" fill="hold" nodeType="afterEffect">
                                  <p:stCondLst>
                                    <p:cond delay="0"/>
                                  </p:stCondLst>
                                  <p:childTnLst>
                                    <p:set>
                                      <p:cBhvr>
                                        <p:cTn id="16" dur="1" fill="hold">
                                          <p:stCondLst>
                                            <p:cond delay="0"/>
                                          </p:stCondLst>
                                        </p:cTn>
                                        <p:tgtEl>
                                          <p:spTgt spid="334852"/>
                                        </p:tgtEl>
                                        <p:attrNameLst>
                                          <p:attrName>style.visibility</p:attrName>
                                        </p:attrNameLst>
                                      </p:cBhvr>
                                      <p:to>
                                        <p:strVal val="visible"/>
                                      </p:to>
                                    </p:set>
                                    <p:animEffect transition="in" filter="blinds(horizontal)">
                                      <p:cBhvr>
                                        <p:cTn id="17" dur="750"/>
                                        <p:tgtEl>
                                          <p:spTgt spid="334852"/>
                                        </p:tgtEl>
                                      </p:cBhvr>
                                    </p:animEffect>
                                  </p:childTnLst>
                                </p:cTn>
                              </p:par>
                              <p:par>
                                <p:cTn id="18" presetID="3" presetClass="entr" presetSubtype="10" fill="hold" nodeType="withEffect">
                                  <p:stCondLst>
                                    <p:cond delay="0"/>
                                  </p:stCondLst>
                                  <p:childTnLst>
                                    <p:set>
                                      <p:cBhvr>
                                        <p:cTn id="19" dur="1" fill="hold">
                                          <p:stCondLst>
                                            <p:cond delay="0"/>
                                          </p:stCondLst>
                                        </p:cTn>
                                        <p:tgtEl>
                                          <p:spTgt spid="334853"/>
                                        </p:tgtEl>
                                        <p:attrNameLst>
                                          <p:attrName>style.visibility</p:attrName>
                                        </p:attrNameLst>
                                      </p:cBhvr>
                                      <p:to>
                                        <p:strVal val="visible"/>
                                      </p:to>
                                    </p:set>
                                    <p:animEffect transition="in" filter="blinds(horizontal)">
                                      <p:cBhvr>
                                        <p:cTn id="20" dur="750"/>
                                        <p:tgtEl>
                                          <p:spTgt spid="334853"/>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334854"/>
                                        </p:tgtEl>
                                        <p:attrNameLst>
                                          <p:attrName>style.visibility</p:attrName>
                                        </p:attrNameLst>
                                      </p:cBhvr>
                                      <p:to>
                                        <p:strVal val="visible"/>
                                      </p:to>
                                    </p:set>
                                    <p:animEffect transition="in" filter="blinds(horizontal)">
                                      <p:cBhvr>
                                        <p:cTn id="24" dur="750"/>
                                        <p:tgtEl>
                                          <p:spTgt spid="334854"/>
                                        </p:tgtEl>
                                      </p:cBhvr>
                                    </p:animEffect>
                                  </p:childTnLst>
                                </p:cTn>
                              </p:par>
                              <p:par>
                                <p:cTn id="25" presetID="3" presetClass="entr" presetSubtype="10" fill="hold" nodeType="withEffect">
                                  <p:stCondLst>
                                    <p:cond delay="0"/>
                                  </p:stCondLst>
                                  <p:childTnLst>
                                    <p:set>
                                      <p:cBhvr>
                                        <p:cTn id="26" dur="1" fill="hold">
                                          <p:stCondLst>
                                            <p:cond delay="0"/>
                                          </p:stCondLst>
                                        </p:cTn>
                                        <p:tgtEl>
                                          <p:spTgt spid="334855"/>
                                        </p:tgtEl>
                                        <p:attrNameLst>
                                          <p:attrName>style.visibility</p:attrName>
                                        </p:attrNameLst>
                                      </p:cBhvr>
                                      <p:to>
                                        <p:strVal val="visible"/>
                                      </p:to>
                                    </p:set>
                                    <p:animEffect transition="in" filter="blinds(horizontal)">
                                      <p:cBhvr>
                                        <p:cTn id="27" dur="500"/>
                                        <p:tgtEl>
                                          <p:spTgt spid="334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82838" y="837506"/>
            <a:ext cx="5858008" cy="656077"/>
          </a:xfrm>
          <a:prstGeom prst="rect">
            <a:avLst/>
          </a:prstGeom>
        </p:spPr>
        <p:txBody>
          <a:bodyPr>
            <a:spAutoFit/>
          </a:bodyPr>
          <a:lstStyle/>
          <a:p>
            <a:pPr algn="ctr">
              <a:lnSpc>
                <a:spcPct val="150000"/>
              </a:lnSpc>
            </a:pPr>
            <a:r>
              <a:rPr lang="zh-CN" altLang="en-US" sz="2800" kern="100" dirty="0">
                <a:solidFill>
                  <a:srgbClr val="0000CC"/>
                </a:solidFill>
                <a:latin typeface="Times New Roman"/>
                <a:ea typeface="华文细黑"/>
                <a:cs typeface="Courier New"/>
              </a:rPr>
              <a:t>氨基酸的成肽规律</a:t>
            </a:r>
            <a:endParaRPr lang="zh-CN" altLang="zh-CN" sz="1050" kern="100" dirty="0">
              <a:solidFill>
                <a:srgbClr val="0000CC"/>
              </a:solidFill>
              <a:latin typeface="宋体"/>
              <a:cs typeface="Courier New"/>
            </a:endParaRPr>
          </a:p>
        </p:txBody>
      </p:sp>
      <p:sp>
        <p:nvSpPr>
          <p:cNvPr id="6" name="矩形 5"/>
          <p:cNvSpPr/>
          <p:nvPr/>
        </p:nvSpPr>
        <p:spPr>
          <a:xfrm>
            <a:off x="285050" y="1546384"/>
            <a:ext cx="10850716" cy="13073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种不同氨基酸脱水可形成</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种二肽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可以是相同分子之间，也可以是不同分子之间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，如甘氨酸与丙氨酸混合后可形成以下</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种二肽</a:t>
            </a:r>
            <a:r>
              <a:rPr lang="zh-CN" altLang="zh-CN" sz="2800" kern="100" dirty="0" smtClean="0">
                <a:latin typeface="Times New Roman"/>
                <a:ea typeface="华文细黑"/>
                <a:cs typeface="Times New Roman"/>
              </a:rPr>
              <a:t>：</a:t>
            </a:r>
            <a:endParaRPr lang="en-US" altLang="zh-CN" sz="2800" kern="100" dirty="0">
              <a:latin typeface="Times New Roman"/>
              <a:ea typeface="华文细黑"/>
              <a:cs typeface="Times New Roman"/>
            </a:endParaRPr>
          </a:p>
        </p:txBody>
      </p:sp>
      <p:pic>
        <p:nvPicPr>
          <p:cNvPr id="3358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720" y="3054184"/>
            <a:ext cx="4923406" cy="1023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58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598" y="4378423"/>
            <a:ext cx="4220635" cy="1499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3" name="组合 12"/>
          <p:cNvGrpSpPr/>
          <p:nvPr/>
        </p:nvGrpSpPr>
        <p:grpSpPr>
          <a:xfrm>
            <a:off x="1" y="-2"/>
            <a:ext cx="1836949" cy="634848"/>
            <a:chOff x="0" y="-2"/>
            <a:chExt cx="1377891" cy="634701"/>
          </a:xfrm>
          <a:solidFill>
            <a:srgbClr val="FFC000"/>
          </a:solidFill>
        </p:grpSpPr>
        <p:sp>
          <p:nvSpPr>
            <p:cNvPr id="14" name="矩形 1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5" name="直角三角形 1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6" name="矩形 15"/>
          <p:cNvSpPr/>
          <p:nvPr/>
        </p:nvSpPr>
        <p:spPr>
          <a:xfrm>
            <a:off x="1774726" y="36707"/>
            <a:ext cx="1826141" cy="584775"/>
          </a:xfrm>
          <a:prstGeom prst="rect">
            <a:avLst/>
          </a:prstGeom>
        </p:spPr>
        <p:txBody>
          <a:bodyPr wrap="none">
            <a:spAutoFit/>
          </a:bodyPr>
          <a:lstStyle/>
          <a:p>
            <a:pPr>
              <a:defRPr/>
            </a:pPr>
            <a:r>
              <a:rPr lang="zh-CN" altLang="en-US" sz="3200" b="1" dirty="0">
                <a:solidFill>
                  <a:schemeClr val="bg1"/>
                </a:solidFill>
                <a:latin typeface="+mj-ea"/>
                <a:ea typeface="+mj-ea"/>
              </a:rPr>
              <a:t>规律方法</a:t>
            </a:r>
          </a:p>
        </p:txBody>
      </p:sp>
    </p:spTree>
    <p:extLst>
      <p:ext uri="{BB962C8B-B14F-4D97-AF65-F5344CB8AC3E}">
        <p14:creationId xmlns:p14="http://schemas.microsoft.com/office/powerpoint/2010/main" val="29460465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68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965" y="238423"/>
            <a:ext cx="4751153" cy="1463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68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582" y="1773610"/>
            <a:ext cx="4552408" cy="141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06574" y="3493028"/>
            <a:ext cx="4403770"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分子间或分子内脱水成环</a:t>
            </a:r>
            <a:endParaRPr lang="zh-CN" altLang="zh-CN" sz="2800" kern="100" dirty="0">
              <a:effectLst/>
              <a:latin typeface="宋体"/>
              <a:cs typeface="Courier New"/>
            </a:endParaRPr>
          </a:p>
        </p:txBody>
      </p:sp>
      <p:pic>
        <p:nvPicPr>
          <p:cNvPr id="33690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22178" b="22178"/>
          <a:stretch/>
        </p:blipFill>
        <p:spPr bwMode="auto">
          <a:xfrm>
            <a:off x="339842" y="4261408"/>
            <a:ext cx="6135571" cy="1751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6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0976" y="5128467"/>
            <a:ext cx="7620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89920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582" y="514628"/>
            <a:ext cx="6967735" cy="1435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78582" y="2412908"/>
            <a:ext cx="5480988"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氨基酸分子缩聚成高分子化合物</a:t>
            </a:r>
            <a:endParaRPr lang="zh-CN" altLang="zh-CN" sz="2800" kern="100" dirty="0">
              <a:effectLst/>
              <a:latin typeface="宋体"/>
              <a:cs typeface="Courier New"/>
            </a:endParaRPr>
          </a:p>
        </p:txBody>
      </p:sp>
      <p:pic>
        <p:nvPicPr>
          <p:cNvPr id="3379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9520"/>
          <a:stretch/>
        </p:blipFill>
        <p:spPr bwMode="auto">
          <a:xfrm>
            <a:off x="478582" y="3285245"/>
            <a:ext cx="7545764" cy="1733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4" action="ppaction://hlinksldjump"/>
          </p:cNvPr>
          <p:cNvSpPr/>
          <p:nvPr/>
        </p:nvSpPr>
        <p:spPr>
          <a:xfrm>
            <a:off x="11376626" y="6670476"/>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80952" r="75239"/>
          <a:stretch/>
        </p:blipFill>
        <p:spPr bwMode="auto">
          <a:xfrm>
            <a:off x="8327454" y="3915364"/>
            <a:ext cx="1868378" cy="41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183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64424" y="1005354"/>
            <a:ext cx="11275398" cy="120030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糖类</a:t>
            </a:r>
            <a:endParaRPr lang="zh-CN" altLang="zh-CN" sz="1100" kern="100" dirty="0">
              <a:latin typeface="宋体"/>
              <a:cs typeface="Courier New"/>
            </a:endParaRPr>
          </a:p>
          <a:p>
            <a:r>
              <a:rPr lang="en-US" altLang="zh-CN" sz="2800" kern="100" dirty="0">
                <a:latin typeface="Times New Roman"/>
                <a:ea typeface="华文细黑"/>
              </a:rPr>
              <a:t>(1)</a:t>
            </a:r>
            <a:r>
              <a:rPr lang="zh-CN" altLang="zh-CN" sz="2800" kern="100" dirty="0">
                <a:latin typeface="Times New Roman"/>
                <a:ea typeface="华文细黑"/>
                <a:cs typeface="Times New Roman"/>
              </a:rPr>
              <a:t>分类</a:t>
            </a:r>
            <a:endParaRPr lang="zh-CN" altLang="zh-CN" sz="1100" kern="100" dirty="0">
              <a:effectLst/>
              <a:latin typeface="宋体"/>
              <a:cs typeface="Courier New"/>
            </a:endParaRPr>
          </a:p>
        </p:txBody>
      </p:sp>
      <p:graphicFrame>
        <p:nvGraphicFramePr>
          <p:cNvPr id="7" name="表格 6"/>
          <p:cNvGraphicFramePr>
            <a:graphicFrameLocks noGrp="1"/>
          </p:cNvGraphicFramePr>
          <p:nvPr>
            <p:extLst>
              <p:ext uri="{D42A27DB-BD31-4B8C-83A1-F6EECF244321}">
                <p14:modId xmlns:p14="http://schemas.microsoft.com/office/powerpoint/2010/main" val="154062692"/>
              </p:ext>
            </p:extLst>
          </p:nvPr>
        </p:nvGraphicFramePr>
        <p:xfrm>
          <a:off x="622598" y="2478652"/>
          <a:ext cx="11305256" cy="3759454"/>
        </p:xfrm>
        <a:graphic>
          <a:graphicData uri="http://schemas.openxmlformats.org/drawingml/2006/table">
            <a:tbl>
              <a:tblPr/>
              <a:tblGrid>
                <a:gridCol w="1368152"/>
                <a:gridCol w="2592288"/>
                <a:gridCol w="2267631"/>
                <a:gridCol w="5077185"/>
              </a:tblGrid>
              <a:tr h="905510">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34827" marR="348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800" kern="100">
                          <a:effectLst/>
                          <a:latin typeface="Times New Roman"/>
                          <a:ea typeface="华文细黑"/>
                          <a:cs typeface="Times New Roman"/>
                        </a:rPr>
                        <a:t>定义</a:t>
                      </a:r>
                      <a:endParaRPr lang="zh-CN" sz="2800" kern="100">
                        <a:effectLst/>
                        <a:latin typeface="宋体"/>
                        <a:cs typeface="Courier New"/>
                      </a:endParaRPr>
                    </a:p>
                  </a:txBody>
                  <a:tcPr marL="34827" marR="348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元素组成</a:t>
                      </a:r>
                      <a:endParaRPr lang="zh-CN" sz="2800" kern="100">
                        <a:effectLst/>
                        <a:latin typeface="宋体"/>
                        <a:cs typeface="Courier New"/>
                      </a:endParaRPr>
                    </a:p>
                  </a:txBody>
                  <a:tcPr marL="34827" marR="348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代表物的名称、分子式、相互关系</a:t>
                      </a:r>
                      <a:endParaRPr lang="zh-CN" sz="2800" kern="100" dirty="0">
                        <a:effectLst/>
                        <a:latin typeface="宋体"/>
                        <a:cs typeface="Courier New"/>
                      </a:endParaRPr>
                    </a:p>
                  </a:txBody>
                  <a:tcPr marL="34827" marR="348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9294">
                <a:tc>
                  <a:txBody>
                    <a:bodyPr/>
                    <a:lstStyle/>
                    <a:p>
                      <a:pPr algn="ctr">
                        <a:lnSpc>
                          <a:spcPct val="150000"/>
                        </a:lnSpc>
                        <a:spcAft>
                          <a:spcPts val="0"/>
                        </a:spcAft>
                      </a:pPr>
                      <a:r>
                        <a:rPr lang="zh-CN" sz="2800" kern="100" dirty="0">
                          <a:effectLst/>
                          <a:latin typeface="Times New Roman"/>
                          <a:ea typeface="华文细黑"/>
                          <a:cs typeface="Times New Roman"/>
                        </a:rPr>
                        <a:t>单糖</a:t>
                      </a:r>
                      <a:endParaRPr lang="zh-CN" sz="2800" kern="100" dirty="0">
                        <a:effectLst/>
                        <a:latin typeface="宋体"/>
                        <a:cs typeface="Courier New"/>
                      </a:endParaRPr>
                    </a:p>
                  </a:txBody>
                  <a:tcPr marL="34827" marR="348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不能再水解生成其他糖的糖</a:t>
                      </a:r>
                      <a:endParaRPr lang="zh-CN" sz="2800" kern="100">
                        <a:effectLst/>
                        <a:latin typeface="宋体"/>
                        <a:cs typeface="Courier New"/>
                      </a:endParaRPr>
                    </a:p>
                  </a:txBody>
                  <a:tcPr marL="34827" marR="348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a:t>
                      </a:r>
                      <a:r>
                        <a:rPr lang="zh-CN" sz="2800" kern="100">
                          <a:effectLst/>
                          <a:latin typeface="Times New Roman"/>
                          <a:ea typeface="华文细黑"/>
                          <a:cs typeface="Times New Roman"/>
                        </a:rPr>
                        <a:t>、</a:t>
                      </a:r>
                      <a:r>
                        <a:rPr lang="en-US" sz="2800" kern="100">
                          <a:effectLst/>
                          <a:latin typeface="Times New Roman"/>
                          <a:ea typeface="华文细黑"/>
                          <a:cs typeface="Courier New"/>
                        </a:rPr>
                        <a:t>H</a:t>
                      </a:r>
                      <a:r>
                        <a:rPr lang="zh-CN" sz="2800" kern="100">
                          <a:effectLst/>
                          <a:latin typeface="Times New Roman"/>
                          <a:ea typeface="华文细黑"/>
                          <a:cs typeface="Times New Roman"/>
                        </a:rPr>
                        <a:t>、</a:t>
                      </a:r>
                      <a:r>
                        <a:rPr lang="en-US" sz="2800" kern="100">
                          <a:effectLst/>
                          <a:latin typeface="Times New Roman"/>
                          <a:ea typeface="华文细黑"/>
                          <a:cs typeface="Courier New"/>
                        </a:rPr>
                        <a:t>O</a:t>
                      </a:r>
                      <a:endParaRPr lang="zh-CN" sz="2800" kern="100">
                        <a:effectLst/>
                        <a:latin typeface="宋体"/>
                        <a:cs typeface="Courier New"/>
                      </a:endParaRPr>
                    </a:p>
                  </a:txBody>
                  <a:tcPr marL="34827" marR="348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altLang="zh-CN" sz="2800" kern="100" dirty="0" smtClean="0">
                        <a:effectLst/>
                        <a:latin typeface="Times New Roman"/>
                        <a:ea typeface="华文细黑"/>
                        <a:cs typeface="Times New Roman"/>
                      </a:endParaRPr>
                    </a:p>
                    <a:p>
                      <a:pPr algn="ctr">
                        <a:lnSpc>
                          <a:spcPct val="150000"/>
                        </a:lnSpc>
                        <a:spcAft>
                          <a:spcPts val="0"/>
                        </a:spcAft>
                      </a:pPr>
                      <a:endParaRPr lang="en-US" altLang="zh-CN" sz="2800" kern="100" dirty="0" smtClean="0">
                        <a:effectLst/>
                        <a:latin typeface="Times New Roman"/>
                        <a:ea typeface="华文细黑"/>
                        <a:cs typeface="Times New Roman"/>
                      </a:endParaRPr>
                    </a:p>
                    <a:p>
                      <a:pPr algn="ctr">
                        <a:lnSpc>
                          <a:spcPct val="150000"/>
                        </a:lnSpc>
                        <a:spcAft>
                          <a:spcPts val="0"/>
                        </a:spcAft>
                      </a:pPr>
                      <a:r>
                        <a:rPr lang="zh-CN" sz="2800" kern="100" dirty="0">
                          <a:effectLst/>
                          <a:latin typeface="Times New Roman"/>
                          <a:ea typeface="华文细黑"/>
                          <a:cs typeface="Times New Roman"/>
                        </a:rPr>
                        <a:t>　</a:t>
                      </a:r>
                      <a:endParaRPr lang="zh-CN" sz="2800" kern="100" dirty="0">
                        <a:effectLst/>
                        <a:latin typeface="宋体"/>
                        <a:cs typeface="Courier New"/>
                      </a:endParaRPr>
                    </a:p>
                  </a:txBody>
                  <a:tcPr marL="34827" marR="34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769005427"/>
              </p:ext>
            </p:extLst>
          </p:nvPr>
        </p:nvGraphicFramePr>
        <p:xfrm>
          <a:off x="8450101" y="4269507"/>
          <a:ext cx="2128651" cy="443978"/>
        </p:xfrm>
        <a:graphic>
          <a:graphicData uri="http://schemas.openxmlformats.org/presentationml/2006/ole">
            <mc:AlternateContent xmlns:mc="http://schemas.openxmlformats.org/markup-compatibility/2006">
              <mc:Choice xmlns:v="urn:schemas-microsoft-com:vml" Requires="v">
                <p:oleObj spid="_x0000_s314406" name="Equation" r:id="rId4" imgW="977760" imgH="203040" progId="Equation.DSMT4">
                  <p:embed/>
                </p:oleObj>
              </mc:Choice>
              <mc:Fallback>
                <p:oleObj name="Equation" r:id="rId4" imgW="977760" imgH="203040" progId="Equation.DSMT4">
                  <p:embed/>
                  <p:pic>
                    <p:nvPicPr>
                      <p:cNvPr id="0" name=""/>
                      <p:cNvPicPr/>
                      <p:nvPr/>
                    </p:nvPicPr>
                    <p:blipFill>
                      <a:blip r:embed="rId5"/>
                      <a:stretch>
                        <a:fillRect/>
                      </a:stretch>
                    </p:blipFill>
                    <p:spPr>
                      <a:xfrm>
                        <a:off x="8450101" y="4269507"/>
                        <a:ext cx="2128651" cy="443978"/>
                      </a:xfrm>
                      <a:prstGeom prst="rect">
                        <a:avLst/>
                      </a:prstGeom>
                    </p:spPr>
                  </p:pic>
                </p:oleObj>
              </mc:Fallback>
            </mc:AlternateContent>
          </a:graphicData>
        </a:graphic>
      </p:graphicFrame>
      <p:sp>
        <p:nvSpPr>
          <p:cNvPr id="4" name="矩形 3"/>
          <p:cNvSpPr/>
          <p:nvPr/>
        </p:nvSpPr>
        <p:spPr>
          <a:xfrm>
            <a:off x="6311229" y="4133031"/>
            <a:ext cx="3024337" cy="1384995"/>
          </a:xfrm>
          <a:prstGeom prst="rect">
            <a:avLst/>
          </a:prstGeom>
        </p:spPr>
        <p:txBody>
          <a:bodyPr wrap="square">
            <a:spAutoFit/>
          </a:bodyPr>
          <a:lstStyle/>
          <a:p>
            <a:pPr lvl="0" algn="ctr">
              <a:lnSpc>
                <a:spcPct val="150000"/>
              </a:lnSpc>
            </a:pPr>
            <a:r>
              <a:rPr lang="zh-CN" altLang="en-US" sz="2800" kern="100" dirty="0">
                <a:solidFill>
                  <a:prstClr val="black"/>
                </a:solidFill>
                <a:latin typeface="Times New Roman"/>
                <a:ea typeface="华文细黑"/>
                <a:cs typeface="Times New Roman"/>
              </a:rPr>
              <a:t>葡萄糖</a:t>
            </a:r>
            <a:endParaRPr lang="en-US" altLang="zh-CN" sz="2800" kern="100" dirty="0">
              <a:solidFill>
                <a:prstClr val="black"/>
              </a:solidFill>
              <a:latin typeface="Times New Roman"/>
              <a:ea typeface="华文细黑"/>
              <a:cs typeface="Times New Roman"/>
            </a:endParaRPr>
          </a:p>
          <a:p>
            <a:pPr lvl="0" algn="ctr">
              <a:lnSpc>
                <a:spcPct val="150000"/>
              </a:lnSpc>
            </a:pPr>
            <a:r>
              <a:rPr lang="en-US" altLang="zh-CN" sz="2800" kern="100" dirty="0">
                <a:solidFill>
                  <a:prstClr val="black"/>
                </a:solidFill>
                <a:latin typeface="Times New Roman"/>
                <a:ea typeface="华文细黑"/>
                <a:cs typeface="Courier New"/>
              </a:rPr>
              <a:t>(C</a:t>
            </a:r>
            <a:r>
              <a:rPr lang="en-US" altLang="zh-CN" sz="2800" kern="100" baseline="-25000" dirty="0">
                <a:solidFill>
                  <a:prstClr val="black"/>
                </a:solidFill>
                <a:latin typeface="Times New Roman"/>
                <a:ea typeface="华文细黑"/>
                <a:cs typeface="Courier New"/>
              </a:rPr>
              <a:t>6</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12</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6</a:t>
            </a:r>
            <a:r>
              <a:rPr lang="en-US" altLang="zh-CN" sz="2800" kern="100" dirty="0">
                <a:solidFill>
                  <a:prstClr val="black"/>
                </a:solidFill>
                <a:latin typeface="Times New Roman"/>
                <a:ea typeface="华文细黑"/>
                <a:cs typeface="Courier New"/>
              </a:rPr>
              <a:t>)</a:t>
            </a:r>
            <a:endParaRPr lang="zh-CN" altLang="en-US" dirty="0"/>
          </a:p>
        </p:txBody>
      </p:sp>
      <p:sp>
        <p:nvSpPr>
          <p:cNvPr id="10" name="矩形 9"/>
          <p:cNvSpPr/>
          <p:nvPr/>
        </p:nvSpPr>
        <p:spPr>
          <a:xfrm>
            <a:off x="9623597" y="4066921"/>
            <a:ext cx="3024337" cy="1307089"/>
          </a:xfrm>
          <a:prstGeom prst="rect">
            <a:avLst/>
          </a:prstGeom>
        </p:spPr>
        <p:txBody>
          <a:bodyPr wrap="square">
            <a:spAutoFit/>
          </a:bodyPr>
          <a:lstStyle/>
          <a:p>
            <a:pPr lvl="0" algn="ctr">
              <a:lnSpc>
                <a:spcPct val="150000"/>
              </a:lnSpc>
            </a:pPr>
            <a:r>
              <a:rPr lang="zh-CN" altLang="zh-CN" sz="2800" kern="100" dirty="0" smtClean="0">
                <a:latin typeface="Times New Roman"/>
                <a:ea typeface="华文细黑"/>
                <a:cs typeface="Times New Roman"/>
              </a:rPr>
              <a:t>果糖</a:t>
            </a:r>
            <a:endParaRPr lang="en-US" altLang="zh-CN" sz="2800" kern="100" dirty="0" smtClean="0">
              <a:latin typeface="Times New Roman"/>
              <a:ea typeface="华文细黑"/>
              <a:cs typeface="Times New Roman"/>
            </a:endParaRPr>
          </a:p>
          <a:p>
            <a:pPr lvl="0" algn="ctr">
              <a:lnSpc>
                <a:spcPct val="150000"/>
              </a:lnSpc>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a:t>
            </a:r>
            <a:endParaRPr lang="zh-CN" altLang="en-US" dirty="0"/>
          </a:p>
        </p:txBody>
      </p:sp>
      <p:sp>
        <p:nvSpPr>
          <p:cNvPr id="11" name="矩形 10"/>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2" name="组合 11"/>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4" name="直角三角形 13"/>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5" name="矩形 14"/>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16"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3" name="矩形 2"/>
          <p:cNvSpPr/>
          <p:nvPr/>
        </p:nvSpPr>
        <p:spPr>
          <a:xfrm>
            <a:off x="8399462" y="4079027"/>
            <a:ext cx="2159566" cy="430887"/>
          </a:xfrm>
          <a:prstGeom prst="rect">
            <a:avLst/>
          </a:prstGeom>
        </p:spPr>
        <p:txBody>
          <a:bodyPr wrap="none">
            <a:spAutoFit/>
          </a:bodyPr>
          <a:lstStyle/>
          <a:p>
            <a:r>
              <a:rPr lang="zh-CN" altLang="en-US" sz="2200" kern="100" dirty="0" smtClean="0">
                <a:solidFill>
                  <a:prstClr val="black"/>
                </a:solidFill>
                <a:latin typeface="Times New Roman"/>
                <a:ea typeface="华文细黑"/>
                <a:cs typeface="Times New Roman"/>
              </a:rPr>
              <a:t>互为同分异构体</a:t>
            </a:r>
            <a:endParaRPr lang="zh-CN" altLang="en-US" sz="2200" dirty="0"/>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 name="文本框 1"/>
          <p:cNvSpPr txBox="1"/>
          <p:nvPr/>
        </p:nvSpPr>
        <p:spPr>
          <a:xfrm>
            <a:off x="316756" y="2493690"/>
            <a:ext cx="11469808" cy="1323439"/>
          </a:xfrm>
          <a:prstGeom prst="rect">
            <a:avLst/>
          </a:prstGeom>
          <a:noFill/>
        </p:spPr>
        <p:txBody>
          <a:bodyPr wrap="none" rtlCol="0" anchor="ctr">
            <a:spAutoFit/>
          </a:bodyPr>
          <a:lstStyle/>
          <a:p>
            <a:pPr algn="ctr"/>
            <a:r>
              <a:rPr lang="zh-CN" altLang="en-US" sz="8000" b="1" dirty="0">
                <a:solidFill>
                  <a:schemeClr val="bg1"/>
                </a:solidFill>
                <a:latin typeface="+mj-ea"/>
                <a:ea typeface="+mj-ea"/>
              </a:rPr>
              <a:t>考点二　合成有机高分子</a:t>
            </a:r>
          </a:p>
        </p:txBody>
      </p:sp>
    </p:spTree>
    <p:extLst>
      <p:ext uri="{BB962C8B-B14F-4D97-AF65-F5344CB8AC3E}">
        <p14:creationId xmlns:p14="http://schemas.microsoft.com/office/powerpoint/2010/main" val="3088435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550" y="1120246"/>
            <a:ext cx="11291298"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基本概念</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单体：能够进行聚合反应形成高分子化合物的低分子化合物。</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链节：高分子化合物中化学组成相同、可重复</a:t>
            </a:r>
            <a:r>
              <a:rPr lang="zh-CN" altLang="zh-CN" sz="2800" kern="100" dirty="0" smtClean="0">
                <a:latin typeface="Times New Roman"/>
                <a:ea typeface="华文细黑"/>
                <a:cs typeface="Times New Roman"/>
              </a:rPr>
              <a:t>的</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单位</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4" name="矩形 3"/>
          <p:cNvSpPr/>
          <p:nvPr/>
        </p:nvSpPr>
        <p:spPr>
          <a:xfrm>
            <a:off x="190550" y="3209247"/>
            <a:ext cx="7659673" cy="138499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聚合度：高分子链中含有链节的</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如：</a:t>
            </a:r>
            <a:endParaRPr lang="en-US" altLang="zh-CN" sz="2800" kern="100" dirty="0" smtClean="0">
              <a:latin typeface="Times New Roman"/>
              <a:ea typeface="华文细黑"/>
              <a:cs typeface="Times New Roman"/>
            </a:endParaRPr>
          </a:p>
        </p:txBody>
      </p:sp>
      <p:sp>
        <p:nvSpPr>
          <p:cNvPr id="8" name="矩形 7"/>
          <p:cNvSpPr/>
          <p:nvPr/>
        </p:nvSpPr>
        <p:spPr>
          <a:xfrm>
            <a:off x="8144723" y="2493690"/>
            <a:ext cx="902811" cy="523220"/>
          </a:xfrm>
          <a:prstGeom prst="rect">
            <a:avLst/>
          </a:prstGeom>
        </p:spPr>
        <p:txBody>
          <a:bodyPr wrap="none">
            <a:spAutoFit/>
          </a:bodyPr>
          <a:lstStyle/>
          <a:p>
            <a:r>
              <a:rPr lang="zh-CN" altLang="zh-CN" sz="2800" kern="100" dirty="0">
                <a:solidFill>
                  <a:srgbClr val="0000CC"/>
                </a:solidFill>
                <a:latin typeface="Times New Roman"/>
                <a:ea typeface="华文细黑"/>
                <a:cs typeface="Times New Roman"/>
              </a:rPr>
              <a:t>最小</a:t>
            </a:r>
            <a:endParaRPr lang="zh-CN" altLang="en-US" sz="2800" kern="100" dirty="0">
              <a:solidFill>
                <a:srgbClr val="0000CC"/>
              </a:solidFill>
              <a:latin typeface="Times New Roman"/>
              <a:ea typeface="华文细黑"/>
              <a:cs typeface="Times New Roman"/>
            </a:endParaRPr>
          </a:p>
        </p:txBody>
      </p:sp>
      <p:sp>
        <p:nvSpPr>
          <p:cNvPr id="9" name="矩形 8"/>
          <p:cNvSpPr/>
          <p:nvPr/>
        </p:nvSpPr>
        <p:spPr>
          <a:xfrm>
            <a:off x="5694303" y="3266614"/>
            <a:ext cx="902811" cy="523220"/>
          </a:xfrm>
          <a:prstGeom prst="rect">
            <a:avLst/>
          </a:prstGeom>
        </p:spPr>
        <p:txBody>
          <a:bodyPr wrap="none">
            <a:spAutoFit/>
          </a:bodyPr>
          <a:lstStyle/>
          <a:p>
            <a:r>
              <a:rPr lang="zh-CN" altLang="zh-CN" sz="2800" kern="100" dirty="0">
                <a:solidFill>
                  <a:srgbClr val="0000CC"/>
                </a:solidFill>
                <a:latin typeface="Times New Roman"/>
                <a:ea typeface="华文细黑"/>
                <a:cs typeface="Times New Roman"/>
              </a:rPr>
              <a:t>数目</a:t>
            </a:r>
            <a:endParaRPr lang="zh-CN" altLang="en-US" sz="2800" kern="100" dirty="0">
              <a:solidFill>
                <a:srgbClr val="0000CC"/>
              </a:solidFill>
              <a:latin typeface="Times New Roman"/>
              <a:ea typeface="华文细黑"/>
              <a:cs typeface="Times New Roman"/>
            </a:endParaRPr>
          </a:p>
        </p:txBody>
      </p:sp>
      <p:pic>
        <p:nvPicPr>
          <p:cNvPr id="387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2679" y="4185898"/>
            <a:ext cx="6903247" cy="190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2960147" y="5570870"/>
            <a:ext cx="902811" cy="523220"/>
          </a:xfrm>
          <a:prstGeom prst="rect">
            <a:avLst/>
          </a:prstGeom>
        </p:spPr>
        <p:txBody>
          <a:bodyPr wrap="none">
            <a:spAutoFit/>
          </a:bodyPr>
          <a:lstStyle/>
          <a:p>
            <a:r>
              <a:rPr lang="zh-CN" altLang="en-US" sz="2800" kern="100" dirty="0" smtClean="0">
                <a:solidFill>
                  <a:srgbClr val="0000CC"/>
                </a:solidFill>
                <a:latin typeface="Times New Roman"/>
                <a:ea typeface="华文细黑"/>
                <a:cs typeface="Times New Roman"/>
              </a:rPr>
              <a:t>单体</a:t>
            </a:r>
            <a:endParaRPr lang="zh-CN" altLang="en-US" sz="2800" kern="100" dirty="0">
              <a:solidFill>
                <a:srgbClr val="0000CC"/>
              </a:solidFill>
              <a:latin typeface="Times New Roman"/>
              <a:ea typeface="华文细黑"/>
              <a:cs typeface="Times New Roman"/>
            </a:endParaRPr>
          </a:p>
        </p:txBody>
      </p:sp>
      <p:sp>
        <p:nvSpPr>
          <p:cNvPr id="12" name="矩形 11"/>
          <p:cNvSpPr/>
          <p:nvPr/>
        </p:nvSpPr>
        <p:spPr>
          <a:xfrm>
            <a:off x="6239222" y="5518026"/>
            <a:ext cx="902811" cy="523220"/>
          </a:xfrm>
          <a:prstGeom prst="rect">
            <a:avLst/>
          </a:prstGeom>
        </p:spPr>
        <p:txBody>
          <a:bodyPr wrap="none">
            <a:spAutoFit/>
          </a:bodyPr>
          <a:lstStyle/>
          <a:p>
            <a:r>
              <a:rPr lang="zh-CN" altLang="en-US" sz="2800" kern="100" smtClean="0">
                <a:solidFill>
                  <a:srgbClr val="0000CC"/>
                </a:solidFill>
                <a:latin typeface="Times New Roman"/>
                <a:ea typeface="华文细黑"/>
                <a:cs typeface="Times New Roman"/>
              </a:rPr>
              <a:t>链节</a:t>
            </a:r>
            <a:endParaRPr lang="zh-CN" altLang="en-US" sz="2800" kern="100" dirty="0">
              <a:solidFill>
                <a:srgbClr val="0000CC"/>
              </a:solidFill>
              <a:latin typeface="Times New Roman"/>
              <a:ea typeface="华文细黑"/>
              <a:cs typeface="Times New Roman"/>
            </a:endParaRPr>
          </a:p>
        </p:txBody>
      </p:sp>
      <p:sp>
        <p:nvSpPr>
          <p:cNvPr id="13" name="矩形 12"/>
          <p:cNvSpPr/>
          <p:nvPr/>
        </p:nvSpPr>
        <p:spPr>
          <a:xfrm>
            <a:off x="7679382" y="5518026"/>
            <a:ext cx="1261884" cy="523220"/>
          </a:xfrm>
          <a:prstGeom prst="rect">
            <a:avLst/>
          </a:prstGeom>
        </p:spPr>
        <p:txBody>
          <a:bodyPr wrap="none">
            <a:spAutoFit/>
          </a:bodyPr>
          <a:lstStyle/>
          <a:p>
            <a:r>
              <a:rPr lang="zh-CN" altLang="en-US" sz="2800" kern="100" dirty="0" smtClean="0">
                <a:solidFill>
                  <a:srgbClr val="0000CC"/>
                </a:solidFill>
                <a:latin typeface="Times New Roman"/>
                <a:ea typeface="华文细黑"/>
                <a:cs typeface="Times New Roman"/>
              </a:rPr>
              <a:t>聚合度</a:t>
            </a:r>
            <a:endParaRPr lang="zh-CN" altLang="en-US" sz="2800" kern="100" dirty="0">
              <a:solidFill>
                <a:srgbClr val="0000CC"/>
              </a:solidFill>
              <a:latin typeface="Times New Roman"/>
              <a:ea typeface="华文细黑"/>
              <a:cs typeface="Times New Roman"/>
            </a:endParaRPr>
          </a:p>
        </p:txBody>
      </p:sp>
      <p:sp>
        <p:nvSpPr>
          <p:cNvPr id="16" name="矩形 15"/>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7" name="组合 16"/>
          <p:cNvGrpSpPr/>
          <p:nvPr/>
        </p:nvGrpSpPr>
        <p:grpSpPr>
          <a:xfrm>
            <a:off x="1" y="-2"/>
            <a:ext cx="1836949" cy="634848"/>
            <a:chOff x="0" y="-2"/>
            <a:chExt cx="1377891" cy="634701"/>
          </a:xfrm>
          <a:solidFill>
            <a:srgbClr val="FFC000"/>
          </a:solidFill>
        </p:grpSpPr>
        <p:sp>
          <p:nvSpPr>
            <p:cNvPr id="19" name="矩形 18"/>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20" name="直角三角形 19"/>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21" name="矩形 20"/>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22"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8" grpId="0"/>
      <p:bldP spid="8" grpId="1"/>
      <p:bldP spid="9" grpId="0"/>
      <p:bldP spid="9" grpId="1"/>
      <p:bldP spid="11" grpId="0"/>
      <p:bldP spid="11" grpId="1"/>
      <p:bldP spid="12" grpId="0"/>
      <p:bldP spid="12" grpId="1"/>
      <p:bldP spid="13" grpId="0"/>
      <p:bldP spid="13"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2327" y="1557586"/>
            <a:ext cx="11179503"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合成高分子化合物的两个基本反应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加聚反应：小分子物质以加成反应形式生成高分子化合物的反应。如氯乙烯合成聚氯乙烯的化学方程式为</a:t>
            </a:r>
            <a:endParaRPr lang="zh-CN" altLang="zh-CN" sz="2800" kern="100" dirty="0">
              <a:latin typeface="宋体"/>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338946" name="Picture 2"/>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8830" r="-8830"/>
          <a:stretch/>
        </p:blipFill>
        <p:spPr bwMode="auto">
          <a:xfrm>
            <a:off x="809678" y="3573810"/>
            <a:ext cx="7001581" cy="160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117418073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8946"/>
                                        </p:tgtEl>
                                        <p:attrNameLst>
                                          <p:attrName>style.visibility</p:attrName>
                                        </p:attrNameLst>
                                      </p:cBhvr>
                                      <p:to>
                                        <p:strVal val="visible"/>
                                      </p:to>
                                    </p:set>
                                    <p:animEffect transition="in" filter="blinds(horizontal)">
                                      <p:cBhvr>
                                        <p:cTn id="7" dur="500"/>
                                        <p:tgtEl>
                                          <p:spTgt spid="3389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38946"/>
                                        </p:tgtEl>
                                      </p:cBhvr>
                                    </p:animEffect>
                                    <p:set>
                                      <p:cBhvr>
                                        <p:cTn id="12" dur="1" fill="hold">
                                          <p:stCondLst>
                                            <p:cond delay="499"/>
                                          </p:stCondLst>
                                        </p:cTn>
                                        <p:tgtEl>
                                          <p:spTgt spid="338946"/>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2598" y="1053530"/>
            <a:ext cx="10850716"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缩聚反应：单体分子间缩合脱去小分子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HX</a:t>
            </a:r>
            <a:r>
              <a:rPr lang="zh-CN" altLang="zh-CN" sz="2800" kern="100" dirty="0">
                <a:latin typeface="Times New Roman"/>
                <a:ea typeface="华文细黑"/>
                <a:cs typeface="Times New Roman"/>
              </a:rPr>
              <a:t>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生成高分子化合物的反应。如己二酸与乙二醇发生缩聚反应的化学方程式为</a:t>
            </a:r>
            <a:endParaRPr lang="zh-CN" altLang="zh-CN" sz="1100" kern="100" dirty="0">
              <a:latin typeface="宋体"/>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a:t>
            </a:r>
          </a:p>
          <a:p>
            <a:pPr algn="just">
              <a:lnSpc>
                <a:spcPct val="150000"/>
              </a:lnSpc>
              <a:spcAft>
                <a:spcPts val="0"/>
              </a:spcAft>
            </a:pPr>
            <a:endParaRPr lang="en-US" altLang="zh-CN" sz="2800" kern="100" dirty="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a:t>
            </a:r>
            <a:r>
              <a:rPr lang="en-US" altLang="zh-CN" sz="2800" kern="100" dirty="0">
                <a:latin typeface="Times New Roman"/>
                <a:ea typeface="华文细黑"/>
                <a:cs typeface="Courier New"/>
              </a:rPr>
              <a:t>_____________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100" kern="100" dirty="0">
              <a:effectLst/>
              <a:latin typeface="宋体"/>
              <a:cs typeface="Courier New"/>
            </a:endParaRPr>
          </a:p>
        </p:txBody>
      </p:sp>
      <p:pic>
        <p:nvPicPr>
          <p:cNvPr id="251916" name="Picture 12"/>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8904" t="-57429" r="-8904" b="57429"/>
          <a:stretch/>
        </p:blipFill>
        <p:spPr bwMode="auto">
          <a:xfrm>
            <a:off x="694606" y="1616773"/>
            <a:ext cx="8727204" cy="187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646" t="42969" r="-1646" b="-42969"/>
          <a:stretch/>
        </p:blipFill>
        <p:spPr bwMode="auto">
          <a:xfrm>
            <a:off x="694606" y="3573810"/>
            <a:ext cx="8640796" cy="185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251916"/>
                                        </p:tgtEl>
                                        <p:attrNameLst>
                                          <p:attrName>style.visibility</p:attrName>
                                        </p:attrNameLst>
                                      </p:cBhvr>
                                      <p:to>
                                        <p:strVal val="visible"/>
                                      </p:to>
                                    </p:set>
                                    <p:animEffect transition="in" filter="blinds(horizontal)">
                                      <p:cBhvr>
                                        <p:cTn id="10" dur="500"/>
                                        <p:tgtEl>
                                          <p:spTgt spid="2519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51916"/>
                                        </p:tgtEl>
                                      </p:cBhvr>
                                    </p:animEffect>
                                    <p:set>
                                      <p:cBhvr>
                                        <p:cTn id="18" dur="1" fill="hold">
                                          <p:stCondLst>
                                            <p:cond delay="499"/>
                                          </p:stCondLst>
                                        </p:cTn>
                                        <p:tgtEl>
                                          <p:spTgt spid="251916"/>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8582" y="261442"/>
            <a:ext cx="5480988"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高分子化合物的分类及性质特点</a:t>
            </a:r>
            <a:endParaRPr lang="zh-CN" altLang="zh-CN" sz="2800" kern="100" dirty="0">
              <a:effectLst/>
              <a:latin typeface="宋体"/>
              <a:cs typeface="Courier New"/>
            </a:endParaRPr>
          </a:p>
        </p:txBody>
      </p:sp>
      <p:pic>
        <p:nvPicPr>
          <p:cNvPr id="256021"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408" y="1240357"/>
            <a:ext cx="7306567" cy="4709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959302" y="1970470"/>
            <a:ext cx="902811" cy="523220"/>
          </a:xfrm>
          <a:prstGeom prst="rect">
            <a:avLst/>
          </a:prstGeom>
        </p:spPr>
        <p:txBody>
          <a:bodyPr wrap="none">
            <a:spAutoFit/>
          </a:bodyPr>
          <a:lstStyle/>
          <a:p>
            <a:r>
              <a:rPr lang="zh-CN" altLang="zh-CN" sz="2800" kern="100" dirty="0">
                <a:solidFill>
                  <a:srgbClr val="0000CC"/>
                </a:solidFill>
                <a:latin typeface="Times New Roman"/>
                <a:ea typeface="华文细黑"/>
                <a:cs typeface="Times New Roman"/>
              </a:rPr>
              <a:t>热塑</a:t>
            </a:r>
          </a:p>
        </p:txBody>
      </p:sp>
      <p:sp>
        <p:nvSpPr>
          <p:cNvPr id="11" name="矩形 10"/>
          <p:cNvSpPr/>
          <p:nvPr/>
        </p:nvSpPr>
        <p:spPr>
          <a:xfrm>
            <a:off x="7280627" y="3285778"/>
            <a:ext cx="902811" cy="523220"/>
          </a:xfrm>
          <a:prstGeom prst="rect">
            <a:avLst/>
          </a:prstGeom>
        </p:spPr>
        <p:txBody>
          <a:bodyPr wrap="none">
            <a:spAutoFit/>
          </a:bodyPr>
          <a:lstStyle/>
          <a:p>
            <a:r>
              <a:rPr lang="zh-CN" altLang="zh-CN" sz="2800" kern="100" dirty="0">
                <a:solidFill>
                  <a:srgbClr val="0000CC"/>
                </a:solidFill>
                <a:latin typeface="Times New Roman"/>
                <a:ea typeface="华文细黑"/>
                <a:cs typeface="Times New Roman"/>
              </a:rPr>
              <a:t>热塑</a:t>
            </a:r>
          </a:p>
        </p:txBody>
      </p:sp>
      <p:sp>
        <p:nvSpPr>
          <p:cNvPr id="12" name="矩形 11"/>
          <p:cNvSpPr/>
          <p:nvPr/>
        </p:nvSpPr>
        <p:spPr>
          <a:xfrm>
            <a:off x="6959302" y="5066814"/>
            <a:ext cx="902811" cy="523220"/>
          </a:xfrm>
          <a:prstGeom prst="rect">
            <a:avLst/>
          </a:prstGeom>
        </p:spPr>
        <p:txBody>
          <a:bodyPr wrap="none">
            <a:spAutoFit/>
          </a:bodyPr>
          <a:lstStyle/>
          <a:p>
            <a:r>
              <a:rPr lang="zh-CN" altLang="zh-CN" sz="2800" kern="100" dirty="0" smtClean="0">
                <a:solidFill>
                  <a:srgbClr val="0000CC"/>
                </a:solidFill>
                <a:latin typeface="Times New Roman"/>
                <a:ea typeface="华文细黑"/>
                <a:cs typeface="Times New Roman"/>
              </a:rPr>
              <a:t>热</a:t>
            </a:r>
            <a:r>
              <a:rPr lang="zh-CN" altLang="en-US" sz="2800" kern="100" dirty="0">
                <a:solidFill>
                  <a:srgbClr val="0000CC"/>
                </a:solidFill>
                <a:latin typeface="Times New Roman"/>
                <a:ea typeface="华文细黑"/>
                <a:cs typeface="Times New Roman"/>
              </a:rPr>
              <a:t>固</a:t>
            </a:r>
            <a:endParaRPr lang="zh-CN" altLang="zh-CN" sz="2800" kern="100" dirty="0">
              <a:solidFill>
                <a:srgbClr val="0000CC"/>
              </a:solidFill>
              <a:latin typeface="Times New Roman"/>
              <a:ea typeface="华文细黑"/>
              <a:cs typeface="Times New Roman"/>
            </a:endParaRPr>
          </a:p>
        </p:txBody>
      </p:sp>
      <p:sp>
        <p:nvSpPr>
          <p:cNvPr id="7" name="矩形 6"/>
          <p:cNvSpPr/>
          <p:nvPr/>
        </p:nvSpPr>
        <p:spPr>
          <a:xfrm>
            <a:off x="550590" y="5950074"/>
            <a:ext cx="10020453" cy="661015"/>
          </a:xfrm>
          <a:prstGeom prst="rect">
            <a:avLst/>
          </a:prstGeom>
        </p:spPr>
        <p:txBody>
          <a:bodyPr>
            <a:spAutoFit/>
          </a:bodyPr>
          <a:lstStyle/>
          <a:p>
            <a:pPr lvl="0" algn="just">
              <a:lnSpc>
                <a:spcPct val="150000"/>
              </a:lnSpc>
            </a:pPr>
            <a:r>
              <a:rPr lang="en-US" altLang="zh-CN" sz="2800" kern="1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应用广泛的高分子材料</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塑料、合成纤维、</a:t>
            </a:r>
            <a:r>
              <a:rPr lang="zh-CN" altLang="zh-CN" sz="2800" kern="100" dirty="0" smtClean="0">
                <a:solidFill>
                  <a:prstClr val="black"/>
                </a:solidFill>
                <a:latin typeface="Times New Roman"/>
                <a:ea typeface="华文细黑"/>
                <a:cs typeface="Times New Roman"/>
              </a:rPr>
              <a:t>合成橡胶</a:t>
            </a:r>
            <a:endParaRPr lang="en-US" altLang="zh-CN" sz="2800" kern="100" dirty="0" smtClean="0">
              <a:solidFill>
                <a:prstClr val="black"/>
              </a:solidFill>
              <a:latin typeface="Times New Roman"/>
              <a:ea typeface="华文细黑"/>
              <a:cs typeface="Times New Roman"/>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2"/>
                                        </p:tgtEl>
                                      </p:cBhvr>
                                    </p:animEffect>
                                    <p:set>
                                      <p:cBhvr>
                                        <p:cTn id="24"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5" grpId="0"/>
      <p:bldP spid="5" grpId="1"/>
      <p:bldP spid="11" grpId="0"/>
      <p:bldP spid="11" grpId="1"/>
      <p:bldP spid="12" grpId="0"/>
      <p:bldP spid="12"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48149" y="1413570"/>
            <a:ext cx="10515609"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按要求完成下列方程式并指出反应类型</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由苯乙烯合成聚苯乙烯。</a:t>
            </a:r>
            <a:endParaRPr lang="zh-CN" altLang="zh-CN" sz="1100" kern="100" dirty="0">
              <a:effectLst/>
              <a:latin typeface="宋体"/>
              <a:cs typeface="Courier New"/>
            </a:endParaRPr>
          </a:p>
        </p:txBody>
      </p:sp>
      <p:sp>
        <p:nvSpPr>
          <p:cNvPr id="3" name="矩形 2"/>
          <p:cNvSpPr/>
          <p:nvPr/>
        </p:nvSpPr>
        <p:spPr>
          <a:xfrm>
            <a:off x="694606" y="3198168"/>
            <a:ext cx="1266693" cy="523220"/>
          </a:xfrm>
          <a:prstGeom prst="rect">
            <a:avLst/>
          </a:prstGeom>
        </p:spPr>
        <p:txBody>
          <a:bodyPr wrap="none">
            <a:spAutoFit/>
          </a:bodyPr>
          <a:lstStyle/>
          <a:p>
            <a:r>
              <a:rPr lang="zh-CN" altLang="zh-CN" sz="2800" b="1" kern="100" dirty="0" smtClean="0">
                <a:solidFill>
                  <a:srgbClr val="0000FF"/>
                </a:solidFill>
                <a:latin typeface="Times New Roman"/>
                <a:cs typeface="Times New Roman"/>
              </a:rPr>
              <a:t>答案　</a:t>
            </a:r>
            <a:endParaRPr lang="zh-CN" altLang="en-US" sz="2800" dirty="0"/>
          </a:p>
        </p:txBody>
      </p:sp>
      <p:pic>
        <p:nvPicPr>
          <p:cNvPr id="339970"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19759" y="3065648"/>
            <a:ext cx="4403439" cy="79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9971" name="Picture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79182" y="3215013"/>
            <a:ext cx="3639217" cy="1726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838622" y="756787"/>
            <a:ext cx="1826141" cy="584775"/>
          </a:xfrm>
          <a:prstGeom prst="rect">
            <a:avLst/>
          </a:prstGeom>
        </p:spPr>
        <p:txBody>
          <a:bodyPr wrap="none">
            <a:spAutoFit/>
          </a:bodyPr>
          <a:lstStyle/>
          <a:p>
            <a:pPr>
              <a:defRPr/>
            </a:pPr>
            <a:r>
              <a:rPr lang="zh-CN" altLang="en-US" sz="3200" b="1" dirty="0">
                <a:solidFill>
                  <a:schemeClr val="accent6">
                    <a:lumMod val="75000"/>
                  </a:schemeClr>
                </a:solidFill>
                <a:latin typeface="+mj-ea"/>
                <a:ea typeface="+mj-ea"/>
              </a:rPr>
              <a:t>深度思考</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15531785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9971"/>
                                        </p:tgtEl>
                                        <p:attrNameLst>
                                          <p:attrName>style.visibility</p:attrName>
                                        </p:attrNameLst>
                                      </p:cBhvr>
                                      <p:to>
                                        <p:strVal val="visible"/>
                                      </p:to>
                                    </p:set>
                                    <p:animEffect transition="in" filter="blinds(horizontal)">
                                      <p:cBhvr>
                                        <p:cTn id="7" dur="500"/>
                                        <p:tgtEl>
                                          <p:spTgt spid="33997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339970"/>
                                        </p:tgtEl>
                                        <p:attrNameLst>
                                          <p:attrName>style.visibility</p:attrName>
                                        </p:attrNameLst>
                                      </p:cBhvr>
                                      <p:to>
                                        <p:strVal val="visible"/>
                                      </p:to>
                                    </p:set>
                                    <p:animEffect transition="in" filter="blinds(horizontal)">
                                      <p:cBhvr>
                                        <p:cTn id="13" dur="500"/>
                                        <p:tgtEl>
                                          <p:spTgt spid="33997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339971"/>
                                        </p:tgtEl>
                                      </p:cBhvr>
                                    </p:animEffect>
                                    <p:set>
                                      <p:cBhvr>
                                        <p:cTn id="18" dur="1" fill="hold">
                                          <p:stCondLst>
                                            <p:cond delay="499"/>
                                          </p:stCondLst>
                                        </p:cTn>
                                        <p:tgtEl>
                                          <p:spTgt spid="339971"/>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39970"/>
                                        </p:tgtEl>
                                      </p:cBhvr>
                                    </p:animEffect>
                                    <p:set>
                                      <p:cBhvr>
                                        <p:cTn id="24" dur="1" fill="hold">
                                          <p:stCondLst>
                                            <p:cond delay="499"/>
                                          </p:stCondLst>
                                        </p:cTn>
                                        <p:tgtEl>
                                          <p:spTgt spid="339970"/>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3" grpId="0"/>
      <p:bldP spid="3"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8582" y="45418"/>
            <a:ext cx="10020453"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由对苯二甲酸与乙二醇合成涤沦。</a:t>
            </a:r>
            <a:endParaRPr lang="zh-CN" altLang="zh-CN" sz="1100" kern="100" dirty="0">
              <a:effectLst/>
              <a:latin typeface="宋体"/>
              <a:cs typeface="Courier New"/>
            </a:endParaRPr>
          </a:p>
        </p:txBody>
      </p:sp>
      <p:pic>
        <p:nvPicPr>
          <p:cNvPr id="340994"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49317" y="1369451"/>
            <a:ext cx="6783728" cy="836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22598" y="1538422"/>
            <a:ext cx="1266693"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endParaRPr lang="zh-CN" altLang="en-US" sz="2800" dirty="0"/>
          </a:p>
        </p:txBody>
      </p:sp>
      <p:pic>
        <p:nvPicPr>
          <p:cNvPr id="340995" name="Picture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0522" y="2357866"/>
            <a:ext cx="6556812" cy="107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0996" name="Picture 4"/>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99321" y="2781722"/>
            <a:ext cx="3199714" cy="50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622598" y="3573810"/>
            <a:ext cx="10020453"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2</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氯</a:t>
            </a:r>
            <a:r>
              <a:rPr lang="en-US"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­1,3-­</a:t>
            </a:r>
            <a:r>
              <a:rPr lang="zh-CN" altLang="zh-CN" sz="2800" kern="100" dirty="0">
                <a:latin typeface="Times New Roman"/>
                <a:ea typeface="华文细黑"/>
                <a:cs typeface="Times New Roman"/>
              </a:rPr>
              <a:t>丁二烯合成氯丁橡胶。</a:t>
            </a:r>
            <a:endParaRPr lang="zh-CN" altLang="zh-CN" sz="1100" kern="100" dirty="0">
              <a:effectLst/>
              <a:latin typeface="宋体"/>
              <a:cs typeface="Courier New"/>
            </a:endParaRPr>
          </a:p>
        </p:txBody>
      </p:sp>
      <p:pic>
        <p:nvPicPr>
          <p:cNvPr id="340997" name="Picture 5"/>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41181" y="4647817"/>
            <a:ext cx="4869680" cy="957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0998" name="Picture 6"/>
          <p:cNvPicPr>
            <a:picLocks noChangeAspect="1" noChangeArrowheads="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7197" y="4647817"/>
            <a:ext cx="3922313" cy="101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364097029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0996"/>
                                        </p:tgtEl>
                                        <p:attrNameLst>
                                          <p:attrName>style.visibility</p:attrName>
                                        </p:attrNameLst>
                                      </p:cBhvr>
                                      <p:to>
                                        <p:strVal val="visible"/>
                                      </p:to>
                                    </p:set>
                                    <p:animEffect transition="in" filter="blinds(horizontal)">
                                      <p:cBhvr>
                                        <p:cTn id="7" dur="500"/>
                                        <p:tgtEl>
                                          <p:spTgt spid="340996"/>
                                        </p:tgtEl>
                                      </p:cBhvr>
                                    </p:animEffect>
                                  </p:childTnLst>
                                </p:cTn>
                              </p:par>
                              <p:par>
                                <p:cTn id="8" presetID="3" presetClass="entr" presetSubtype="10" fill="hold" nodeType="withEffect">
                                  <p:stCondLst>
                                    <p:cond delay="0"/>
                                  </p:stCondLst>
                                  <p:childTnLst>
                                    <p:set>
                                      <p:cBhvr>
                                        <p:cTn id="9" dur="1" fill="hold">
                                          <p:stCondLst>
                                            <p:cond delay="0"/>
                                          </p:stCondLst>
                                        </p:cTn>
                                        <p:tgtEl>
                                          <p:spTgt spid="340995"/>
                                        </p:tgtEl>
                                        <p:attrNameLst>
                                          <p:attrName>style.visibility</p:attrName>
                                        </p:attrNameLst>
                                      </p:cBhvr>
                                      <p:to>
                                        <p:strVal val="visible"/>
                                      </p:to>
                                    </p:set>
                                    <p:animEffect transition="in" filter="blinds(horizontal)">
                                      <p:cBhvr>
                                        <p:cTn id="10" dur="500"/>
                                        <p:tgtEl>
                                          <p:spTgt spid="340995"/>
                                        </p:tgtEl>
                                      </p:cBhvr>
                                    </p:animEffect>
                                  </p:childTnLst>
                                </p:cTn>
                              </p:par>
                              <p:par>
                                <p:cTn id="11" presetID="3" presetClass="entr" presetSubtype="10" fill="hold" nodeType="withEffect">
                                  <p:stCondLst>
                                    <p:cond delay="0"/>
                                  </p:stCondLst>
                                  <p:childTnLst>
                                    <p:set>
                                      <p:cBhvr>
                                        <p:cTn id="12" dur="1" fill="hold">
                                          <p:stCondLst>
                                            <p:cond delay="0"/>
                                          </p:stCondLst>
                                        </p:cTn>
                                        <p:tgtEl>
                                          <p:spTgt spid="340994"/>
                                        </p:tgtEl>
                                        <p:attrNameLst>
                                          <p:attrName>style.visibility</p:attrName>
                                        </p:attrNameLst>
                                      </p:cBhvr>
                                      <p:to>
                                        <p:strVal val="visible"/>
                                      </p:to>
                                    </p:set>
                                    <p:animEffect transition="in" filter="blinds(horizontal)">
                                      <p:cBhvr>
                                        <p:cTn id="13" dur="500"/>
                                        <p:tgtEl>
                                          <p:spTgt spid="34099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40998"/>
                                        </p:tgtEl>
                                        <p:attrNameLst>
                                          <p:attrName>style.visibility</p:attrName>
                                        </p:attrNameLst>
                                      </p:cBhvr>
                                      <p:to>
                                        <p:strVal val="visible"/>
                                      </p:to>
                                    </p:set>
                                    <p:animEffect transition="in" filter="blinds(horizontal)">
                                      <p:cBhvr>
                                        <p:cTn id="21" dur="500"/>
                                        <p:tgtEl>
                                          <p:spTgt spid="340998"/>
                                        </p:tgtEl>
                                      </p:cBhvr>
                                    </p:animEffect>
                                  </p:childTnLst>
                                </p:cTn>
                              </p:par>
                              <p:par>
                                <p:cTn id="22" presetID="3" presetClass="entr" presetSubtype="10" fill="hold" nodeType="withEffect">
                                  <p:stCondLst>
                                    <p:cond delay="0"/>
                                  </p:stCondLst>
                                  <p:childTnLst>
                                    <p:set>
                                      <p:cBhvr>
                                        <p:cTn id="23" dur="1" fill="hold">
                                          <p:stCondLst>
                                            <p:cond delay="0"/>
                                          </p:stCondLst>
                                        </p:cTn>
                                        <p:tgtEl>
                                          <p:spTgt spid="340997"/>
                                        </p:tgtEl>
                                        <p:attrNameLst>
                                          <p:attrName>style.visibility</p:attrName>
                                        </p:attrNameLst>
                                      </p:cBhvr>
                                      <p:to>
                                        <p:strVal val="visible"/>
                                      </p:to>
                                    </p:set>
                                    <p:animEffect transition="in" filter="blinds(horizontal)">
                                      <p:cBhvr>
                                        <p:cTn id="24" dur="500"/>
                                        <p:tgtEl>
                                          <p:spTgt spid="34099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340996"/>
                                        </p:tgtEl>
                                      </p:cBhvr>
                                    </p:animEffect>
                                    <p:set>
                                      <p:cBhvr>
                                        <p:cTn id="29" dur="1" fill="hold">
                                          <p:stCondLst>
                                            <p:cond delay="499"/>
                                          </p:stCondLst>
                                        </p:cTn>
                                        <p:tgtEl>
                                          <p:spTgt spid="34099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40995"/>
                                        </p:tgtEl>
                                      </p:cBhvr>
                                    </p:animEffect>
                                    <p:set>
                                      <p:cBhvr>
                                        <p:cTn id="32" dur="1" fill="hold">
                                          <p:stCondLst>
                                            <p:cond delay="499"/>
                                          </p:stCondLst>
                                        </p:cTn>
                                        <p:tgtEl>
                                          <p:spTgt spid="34099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340994"/>
                                        </p:tgtEl>
                                      </p:cBhvr>
                                    </p:animEffect>
                                    <p:set>
                                      <p:cBhvr>
                                        <p:cTn id="35" dur="1" fill="hold">
                                          <p:stCondLst>
                                            <p:cond delay="499"/>
                                          </p:stCondLst>
                                        </p:cTn>
                                        <p:tgtEl>
                                          <p:spTgt spid="34099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6"/>
                                        </p:tgtEl>
                                      </p:cBhvr>
                                    </p:animEffect>
                                    <p:set>
                                      <p:cBhvr>
                                        <p:cTn id="38" dur="1" fill="hold">
                                          <p:stCondLst>
                                            <p:cond delay="499"/>
                                          </p:stCondLst>
                                        </p:cTn>
                                        <p:tgtEl>
                                          <p:spTgt spid="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40998"/>
                                        </p:tgtEl>
                                      </p:cBhvr>
                                    </p:animEffect>
                                    <p:set>
                                      <p:cBhvr>
                                        <p:cTn id="41" dur="1" fill="hold">
                                          <p:stCondLst>
                                            <p:cond delay="499"/>
                                          </p:stCondLst>
                                        </p:cTn>
                                        <p:tgtEl>
                                          <p:spTgt spid="340998"/>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340997"/>
                                        </p:tgtEl>
                                      </p:cBhvr>
                                    </p:animEffect>
                                    <p:set>
                                      <p:cBhvr>
                                        <p:cTn id="44" dur="1" fill="hold">
                                          <p:stCondLst>
                                            <p:cond delay="499"/>
                                          </p:stCondLst>
                                        </p:cTn>
                                        <p:tgtEl>
                                          <p:spTgt spid="340997"/>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6" grpId="0"/>
      <p:bldP spid="6"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909514"/>
            <a:ext cx="7398179" cy="637675"/>
          </a:xfrm>
          <a:prstGeom prst="rect">
            <a:avLst/>
          </a:prstGeom>
        </p:spPr>
        <p:txBody>
          <a:bodyPr wrap="none">
            <a:spAutoFit/>
          </a:bodyPr>
          <a:lstStyle/>
          <a:p>
            <a:pPr algn="just">
              <a:lnSpc>
                <a:spcPct val="150000"/>
              </a:lnSpc>
              <a:spcAft>
                <a:spcPts val="0"/>
              </a:spcAft>
            </a:pPr>
            <a:r>
              <a:rPr lang="zh-CN" altLang="en-US" sz="2800" b="1" kern="100" cap="all" dirty="0">
                <a:solidFill>
                  <a:srgbClr val="0000CC"/>
                </a:solidFill>
                <a:latin typeface="Times New Roman"/>
                <a:ea typeface="黑体" pitchFamily="49" charset="-122"/>
                <a:cs typeface="Times New Roman"/>
              </a:rPr>
              <a:t>题组一　合成有机高分子化合物的性质和用途</a:t>
            </a:r>
            <a:endParaRPr lang="zh-CN" altLang="zh-CN" sz="2800" kern="100" cap="all" dirty="0">
              <a:solidFill>
                <a:srgbClr val="0000CC"/>
              </a:solidFill>
              <a:effectLst/>
              <a:latin typeface="宋体"/>
              <a:ea typeface="黑体" pitchFamily="49" charset="-122"/>
              <a:cs typeface="Courier New"/>
            </a:endParaRPr>
          </a:p>
        </p:txBody>
      </p:sp>
      <p:sp>
        <p:nvSpPr>
          <p:cNvPr id="7" name="矩形 6"/>
          <p:cNvSpPr/>
          <p:nvPr/>
        </p:nvSpPr>
        <p:spPr>
          <a:xfrm>
            <a:off x="262558" y="1683069"/>
            <a:ext cx="10850716"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上海教师公寓大火与施工中大量使用的聚氨酯燃烧有关，再次表明</a:t>
            </a:r>
            <a:r>
              <a:rPr lang="en-US" altLang="zh-CN" sz="2800" kern="100" dirty="0">
                <a:latin typeface="宋体"/>
                <a:ea typeface="华文细黑"/>
                <a:cs typeface="Courier New"/>
              </a:rPr>
              <a:t>  </a:t>
            </a:r>
            <a:endParaRPr lang="en-US" altLang="zh-CN" sz="2800" kern="100" dirty="0" smtClean="0">
              <a:latin typeface="宋体"/>
              <a:ea typeface="华文细黑"/>
              <a:cs typeface="Courier New"/>
            </a:endParaRPr>
          </a:p>
          <a:p>
            <a:pPr algn="just">
              <a:lnSpc>
                <a:spcPct val="150000"/>
              </a:lnSpc>
              <a:spcAft>
                <a:spcPts val="0"/>
              </a:spcAft>
            </a:pP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聚氨酯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泡沫保温材料等易燃装修材料已经成为造成火灾的罪魁祸首。下列有关说法正确的是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聚氨酯保温材料能耐高温</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聚氨酯属于加聚型高分子材料</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聚氨酯属于纯净物</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聚氨酯材料没有固定的</a:t>
            </a:r>
            <a:r>
              <a:rPr lang="zh-CN" altLang="zh-CN" sz="2800" kern="100" dirty="0" smtClean="0">
                <a:latin typeface="Times New Roman"/>
                <a:ea typeface="华文细黑"/>
                <a:cs typeface="Times New Roman"/>
              </a:rPr>
              <a:t>熔点</a:t>
            </a:r>
            <a:endParaRPr lang="zh-CN" altLang="zh-CN" sz="1100" kern="100" dirty="0">
              <a:latin typeface="宋体"/>
              <a:cs typeface="Courier New"/>
            </a:endParaRPr>
          </a:p>
        </p:txBody>
      </p:sp>
      <p:pic>
        <p:nvPicPr>
          <p:cNvPr id="3420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574" y="2498843"/>
            <a:ext cx="2422417" cy="570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9" name="组合 8"/>
          <p:cNvGrpSpPr/>
          <p:nvPr/>
        </p:nvGrpSpPr>
        <p:grpSpPr>
          <a:xfrm>
            <a:off x="1" y="-2"/>
            <a:ext cx="1836949" cy="634848"/>
            <a:chOff x="0" y="-2"/>
            <a:chExt cx="1377891" cy="634701"/>
          </a:xfrm>
          <a:solidFill>
            <a:srgbClr val="FFC000"/>
          </a:solidFill>
        </p:grpSpPr>
        <p:sp>
          <p:nvSpPr>
            <p:cNvPr id="12" name="矩形 1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4" name="矩形 13"/>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5"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6" name="Rectangle 21">
            <a:hlinkClick r:id="rId3" action="ppaction://hlinksldjump"/>
          </p:cNvPr>
          <p:cNvSpPr>
            <a:spLocks noChangeArrowheads="1"/>
          </p:cNvSpPr>
          <p:nvPr/>
        </p:nvSpPr>
        <p:spPr bwMode="auto">
          <a:xfrm>
            <a:off x="9839622"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4" action="ppaction://hlinksldjump"/>
          </p:cNvPr>
          <p:cNvSpPr>
            <a:spLocks noChangeArrowheads="1"/>
          </p:cNvSpPr>
          <p:nvPr/>
        </p:nvSpPr>
        <p:spPr bwMode="auto">
          <a:xfrm>
            <a:off x="10341800"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5" action="ppaction://hlinksldjump"/>
          </p:cNvPr>
          <p:cNvSpPr>
            <a:spLocks noChangeArrowheads="1"/>
          </p:cNvSpPr>
          <p:nvPr/>
        </p:nvSpPr>
        <p:spPr bwMode="auto">
          <a:xfrm>
            <a:off x="108198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6" action="ppaction://hlinksldjump"/>
          </p:cNvPr>
          <p:cNvSpPr>
            <a:spLocks noChangeArrowheads="1"/>
          </p:cNvSpPr>
          <p:nvPr/>
        </p:nvSpPr>
        <p:spPr bwMode="auto">
          <a:xfrm>
            <a:off x="11255946"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7" action="ppaction://hlinksldjump"/>
          </p:cNvPr>
          <p:cNvSpPr>
            <a:spLocks noChangeArrowheads="1"/>
          </p:cNvSpPr>
          <p:nvPr/>
        </p:nvSpPr>
        <p:spPr bwMode="auto">
          <a:xfrm>
            <a:off x="11687994"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8"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p:cNvSpPr/>
          <p:nvPr/>
        </p:nvSpPr>
        <p:spPr>
          <a:xfrm>
            <a:off x="694606" y="1485578"/>
            <a:ext cx="10427325" cy="2677656"/>
          </a:xfrm>
          <a:prstGeom prst="rect">
            <a:avLst/>
          </a:prstGeom>
        </p:spPr>
        <p:txBody>
          <a:bodyPr>
            <a:spAutoFit/>
          </a:bodyPr>
          <a:lstStyle/>
          <a:p>
            <a:pPr lvl="0" algn="just">
              <a:lnSpc>
                <a:spcPct val="150000"/>
              </a:lnSpc>
            </a:pPr>
            <a:r>
              <a:rPr lang="zh-CN" altLang="zh-CN" sz="2800" b="1" kern="100" dirty="0" smtClean="0">
                <a:solidFill>
                  <a:srgbClr val="0000FF"/>
                </a:solidFill>
                <a:latin typeface="Times New Roman"/>
                <a:cs typeface="Times New Roman"/>
              </a:rPr>
              <a:t>解析　</a:t>
            </a:r>
            <a:r>
              <a:rPr lang="zh-CN" altLang="zh-CN" sz="2800" kern="100" dirty="0" smtClean="0">
                <a:solidFill>
                  <a:prstClr val="black"/>
                </a:solidFill>
                <a:latin typeface="Times New Roman"/>
                <a:ea typeface="华文细黑"/>
                <a:cs typeface="Times New Roman"/>
              </a:rPr>
              <a:t>因聚氨酯易燃烧，</a:t>
            </a:r>
            <a:r>
              <a:rPr lang="en-US" altLang="zh-CN" sz="2800" kern="100" dirty="0" smtClean="0">
                <a:solidFill>
                  <a:prstClr val="black"/>
                </a:solidFill>
                <a:latin typeface="Times New Roman"/>
                <a:ea typeface="华文细黑"/>
                <a:cs typeface="Courier New"/>
              </a:rPr>
              <a:t>A</a:t>
            </a:r>
            <a:r>
              <a:rPr lang="zh-CN" altLang="zh-CN" sz="2800" kern="100" dirty="0" smtClean="0">
                <a:solidFill>
                  <a:prstClr val="black"/>
                </a:solidFill>
                <a:latin typeface="Times New Roman"/>
                <a:ea typeface="华文细黑"/>
                <a:cs typeface="Times New Roman"/>
              </a:rPr>
              <a:t>错；</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zh-CN" altLang="zh-CN" sz="2800" kern="100" dirty="0" smtClean="0">
                <a:solidFill>
                  <a:prstClr val="black"/>
                </a:solidFill>
                <a:latin typeface="Times New Roman"/>
                <a:ea typeface="华文细黑"/>
                <a:cs typeface="Times New Roman"/>
              </a:rPr>
              <a:t>由聚氨酯结构简式知其为缩聚产物，</a:t>
            </a:r>
            <a:r>
              <a:rPr lang="en-US" altLang="zh-CN" sz="2800" kern="100" dirty="0" smtClean="0">
                <a:solidFill>
                  <a:prstClr val="black"/>
                </a:solidFill>
                <a:latin typeface="Times New Roman"/>
                <a:ea typeface="华文细黑"/>
                <a:cs typeface="Courier New"/>
              </a:rPr>
              <a:t>B</a:t>
            </a:r>
            <a:r>
              <a:rPr lang="zh-CN" altLang="zh-CN" sz="2800" kern="100" dirty="0" smtClean="0">
                <a:solidFill>
                  <a:prstClr val="black"/>
                </a:solidFill>
                <a:latin typeface="Times New Roman"/>
                <a:ea typeface="华文细黑"/>
                <a:cs typeface="Times New Roman"/>
              </a:rPr>
              <a:t>错；</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zh-CN" altLang="zh-CN" sz="2800" kern="100" dirty="0" smtClean="0">
                <a:solidFill>
                  <a:prstClr val="black"/>
                </a:solidFill>
                <a:latin typeface="Times New Roman"/>
                <a:ea typeface="华文细黑"/>
                <a:cs typeface="Times New Roman"/>
              </a:rPr>
              <a:t>聚氨酯属于高分子合成材料，是混合物，</a:t>
            </a:r>
            <a:r>
              <a:rPr lang="en-US" altLang="zh-CN" sz="2800" kern="100" dirty="0" smtClean="0">
                <a:solidFill>
                  <a:prstClr val="black"/>
                </a:solidFill>
                <a:latin typeface="Times New Roman"/>
                <a:ea typeface="华文细黑"/>
                <a:cs typeface="Courier New"/>
              </a:rPr>
              <a:t>C</a:t>
            </a:r>
            <a:r>
              <a:rPr lang="zh-CN" altLang="zh-CN" sz="2800" kern="100" dirty="0" smtClean="0">
                <a:solidFill>
                  <a:prstClr val="black"/>
                </a:solidFill>
                <a:latin typeface="Times New Roman"/>
                <a:ea typeface="华文细黑"/>
                <a:cs typeface="Times New Roman"/>
              </a:rPr>
              <a:t>错、</a:t>
            </a:r>
            <a:r>
              <a:rPr lang="en-US" altLang="zh-CN" sz="2800" kern="100" dirty="0" smtClean="0">
                <a:solidFill>
                  <a:prstClr val="black"/>
                </a:solidFill>
                <a:latin typeface="Times New Roman"/>
                <a:ea typeface="华文细黑"/>
                <a:cs typeface="Courier New"/>
              </a:rPr>
              <a:t>D</a:t>
            </a:r>
            <a:r>
              <a:rPr lang="zh-CN" altLang="zh-CN" sz="2800" kern="100" dirty="0" smtClean="0">
                <a:solidFill>
                  <a:prstClr val="black"/>
                </a:solidFill>
                <a:latin typeface="Times New Roman"/>
                <a:ea typeface="华文细黑"/>
                <a:cs typeface="Times New Roman"/>
              </a:rPr>
              <a:t>对。</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D</a:t>
            </a:r>
            <a:endParaRPr lang="zh-CN" altLang="zh-CN" sz="1100" b="1" kern="100" dirty="0">
              <a:solidFill>
                <a:schemeClr val="accent6">
                  <a:lumMod val="75000"/>
                </a:schemeClr>
              </a:solidFill>
              <a:latin typeface="宋体"/>
              <a:cs typeface="Courier New"/>
            </a:endParaRPr>
          </a:p>
        </p:txBody>
      </p:sp>
      <p:sp>
        <p:nvSpPr>
          <p:cNvPr id="3" name="Rectangle 21">
            <a:hlinkClick r:id="rId2" action="ppaction://hlinksldjump"/>
          </p:cNvPr>
          <p:cNvSpPr>
            <a:spLocks noChangeArrowheads="1"/>
          </p:cNvSpPr>
          <p:nvPr/>
        </p:nvSpPr>
        <p:spPr bwMode="auto">
          <a:xfrm>
            <a:off x="9839622"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341800"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8198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1255946"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Rectangle 21">
            <a:hlinkClick r:id="rId6" action="ppaction://hlinksldjump"/>
          </p:cNvPr>
          <p:cNvSpPr>
            <a:spLocks noChangeArrowheads="1"/>
          </p:cNvSpPr>
          <p:nvPr/>
        </p:nvSpPr>
        <p:spPr bwMode="auto">
          <a:xfrm>
            <a:off x="11687994"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72745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750"/>
                                        <p:tgtEl>
                                          <p:spTgt spid="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linds(horizontal)">
                                      <p:cBhvr>
                                        <p:cTn id="11" dur="750"/>
                                        <p:tgtEl>
                                          <p:spTgt spid="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linds(horizontal)">
                                      <p:cBhvr>
                                        <p:cTn id="15" dur="750"/>
                                        <p:tgtEl>
                                          <p:spTgt spid="8">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blinds(horizontal)">
                                      <p:cBhvr>
                                        <p:cTn id="19" dur="75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70333" y="395580"/>
            <a:ext cx="10531598"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所有超市、商场、集贸市场等商品零售场所实行塑料购物袋有偿使用制度，一律不得免费提供塑料购物袋。在全国范围内禁止生产、销售、使用厚度小于</a:t>
            </a:r>
            <a:r>
              <a:rPr lang="en-US" altLang="zh-CN" sz="2800" kern="100" dirty="0">
                <a:latin typeface="Times New Roman"/>
                <a:ea typeface="华文细黑"/>
                <a:cs typeface="Courier New"/>
              </a:rPr>
              <a:t>0.025</a:t>
            </a:r>
            <a:r>
              <a:rPr lang="zh-CN" altLang="zh-CN" sz="2800" kern="100" dirty="0">
                <a:latin typeface="Times New Roman"/>
                <a:ea typeface="华文细黑"/>
                <a:cs typeface="Times New Roman"/>
              </a:rPr>
              <a:t>毫米的塑料购物袋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简称超薄塑料购物袋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在所有超市、商场、集贸市场等商品零售场所实行塑料购物袋</a:t>
            </a:r>
            <a:r>
              <a:rPr lang="zh-CN" altLang="zh-CN" sz="2800" kern="100" dirty="0" smtClean="0">
                <a:latin typeface="Times New Roman"/>
                <a:ea typeface="华文细黑"/>
                <a:cs typeface="Times New Roman"/>
              </a:rPr>
              <a:t>有</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偿</a:t>
            </a:r>
            <a:r>
              <a:rPr lang="zh-CN" altLang="zh-CN" sz="2800" kern="100" dirty="0">
                <a:latin typeface="Times New Roman"/>
                <a:ea typeface="华文细黑"/>
                <a:cs typeface="Times New Roman"/>
              </a:rPr>
              <a:t>使用制度，主要目的是控制塑料制品的使用，减少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白色污染</a:t>
            </a:r>
            <a:r>
              <a:rPr lang="en-US" altLang="zh-CN" sz="2800" kern="100" dirty="0">
                <a:latin typeface="宋体"/>
                <a:ea typeface="华文细黑"/>
                <a:cs typeface="Times New Roman"/>
              </a:rPr>
              <a:t>”</a:t>
            </a:r>
            <a:endParaRPr lang="zh-CN" altLang="zh-CN" sz="1100" kern="100" dirty="0">
              <a:effectLst/>
              <a:latin typeface="宋体"/>
              <a:cs typeface="Courier New"/>
            </a:endParaRPr>
          </a:p>
        </p:txBody>
      </p:sp>
      <p:pic>
        <p:nvPicPr>
          <p:cNvPr id="3430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33" y="4509914"/>
            <a:ext cx="5148371" cy="165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9839622"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10341800"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8198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1255946"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687994"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121280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67849928"/>
              </p:ext>
            </p:extLst>
          </p:nvPr>
        </p:nvGraphicFramePr>
        <p:xfrm>
          <a:off x="478581" y="837506"/>
          <a:ext cx="11521280" cy="5441586"/>
        </p:xfrm>
        <a:graphic>
          <a:graphicData uri="http://schemas.openxmlformats.org/drawingml/2006/table">
            <a:tbl>
              <a:tblPr/>
              <a:tblGrid>
                <a:gridCol w="864096"/>
                <a:gridCol w="3168352"/>
                <a:gridCol w="1512168"/>
                <a:gridCol w="5976664"/>
              </a:tblGrid>
              <a:tr h="2808312">
                <a:tc>
                  <a:txBody>
                    <a:bodyPr/>
                    <a:lstStyle/>
                    <a:p>
                      <a:pPr algn="ctr">
                        <a:lnSpc>
                          <a:spcPct val="150000"/>
                        </a:lnSpc>
                        <a:spcAft>
                          <a:spcPts val="0"/>
                        </a:spcAft>
                      </a:pPr>
                      <a:r>
                        <a:rPr lang="zh-CN" sz="2800" kern="100" dirty="0">
                          <a:effectLst/>
                          <a:latin typeface="Times New Roman"/>
                          <a:ea typeface="华文细黑"/>
                          <a:cs typeface="Times New Roman"/>
                        </a:rPr>
                        <a:t>二糖</a:t>
                      </a:r>
                      <a:endParaRPr lang="zh-CN" sz="2800" kern="100" dirty="0">
                        <a:effectLst/>
                        <a:latin typeface="宋体"/>
                        <a:cs typeface="Courier New"/>
                      </a:endParaRPr>
                    </a:p>
                  </a:txBody>
                  <a:tcPr marL="34827" marR="348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Times New Roman"/>
                          <a:ea typeface="华文细黑"/>
                          <a:cs typeface="Courier New"/>
                        </a:rPr>
                        <a:t>1 </a:t>
                      </a:r>
                      <a:r>
                        <a:rPr lang="en-US" sz="2800" kern="100" dirty="0" err="1">
                          <a:effectLst/>
                          <a:latin typeface="Times New Roman"/>
                          <a:ea typeface="华文细黑"/>
                          <a:cs typeface="Courier New"/>
                        </a:rPr>
                        <a:t>mol</a:t>
                      </a:r>
                      <a:r>
                        <a:rPr lang="en-US" sz="2800" kern="100" dirty="0">
                          <a:effectLst/>
                          <a:latin typeface="Times New Roman"/>
                          <a:ea typeface="华文细黑"/>
                          <a:cs typeface="Courier New"/>
                        </a:rPr>
                        <a:t> </a:t>
                      </a:r>
                      <a:r>
                        <a:rPr lang="zh-CN" sz="2800" kern="100" dirty="0">
                          <a:effectLst/>
                          <a:latin typeface="Times New Roman"/>
                          <a:ea typeface="华文细黑"/>
                          <a:cs typeface="Times New Roman"/>
                        </a:rPr>
                        <a:t>糖水解</a:t>
                      </a:r>
                      <a:r>
                        <a:rPr lang="zh-CN" sz="2800" kern="100" dirty="0" smtClean="0">
                          <a:effectLst/>
                          <a:latin typeface="Times New Roman"/>
                          <a:ea typeface="华文细黑"/>
                          <a:cs typeface="Times New Roman"/>
                        </a:rPr>
                        <a:t>生成</a:t>
                      </a:r>
                      <a:endParaRPr lang="en-US" altLang="zh-CN" sz="2800" kern="100" dirty="0" smtClean="0">
                        <a:effectLst/>
                        <a:latin typeface="Times New Roman"/>
                        <a:ea typeface="华文细黑"/>
                        <a:cs typeface="Times New Roman"/>
                      </a:endParaRPr>
                    </a:p>
                    <a:p>
                      <a:pPr algn="l">
                        <a:lnSpc>
                          <a:spcPct val="150000"/>
                        </a:lnSpc>
                        <a:spcAft>
                          <a:spcPts val="0"/>
                        </a:spcAft>
                      </a:pPr>
                      <a:r>
                        <a:rPr lang="en-US" sz="2800" kern="100" dirty="0" smtClean="0">
                          <a:effectLst/>
                          <a:latin typeface="Times New Roman"/>
                          <a:ea typeface="华文细黑"/>
                          <a:cs typeface="Courier New"/>
                        </a:rPr>
                        <a:t>2 </a:t>
                      </a:r>
                      <a:r>
                        <a:rPr lang="en-US" sz="2800" kern="100" dirty="0" err="1">
                          <a:effectLst/>
                          <a:latin typeface="Times New Roman"/>
                          <a:ea typeface="华文细黑"/>
                          <a:cs typeface="Courier New"/>
                        </a:rPr>
                        <a:t>mol</a:t>
                      </a:r>
                      <a:r>
                        <a:rPr lang="en-US" sz="2800" kern="100" dirty="0">
                          <a:effectLst/>
                          <a:latin typeface="Times New Roman"/>
                          <a:ea typeface="华文细黑"/>
                          <a:cs typeface="Courier New"/>
                        </a:rPr>
                        <a:t> </a:t>
                      </a:r>
                      <a:r>
                        <a:rPr lang="zh-CN" sz="2800" kern="100" dirty="0">
                          <a:effectLst/>
                          <a:latin typeface="Times New Roman"/>
                          <a:ea typeface="华文细黑"/>
                          <a:cs typeface="Times New Roman"/>
                        </a:rPr>
                        <a:t>单糖的糖</a:t>
                      </a:r>
                      <a:endParaRPr lang="zh-CN" sz="2800" kern="100" dirty="0">
                        <a:effectLst/>
                        <a:latin typeface="宋体"/>
                        <a:cs typeface="Courier New"/>
                      </a:endParaRPr>
                    </a:p>
                  </a:txBody>
                  <a:tcPr marL="34827" marR="348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a:t>
                      </a:r>
                      <a:r>
                        <a:rPr lang="zh-CN" sz="2800" kern="100">
                          <a:effectLst/>
                          <a:latin typeface="Times New Roman"/>
                          <a:ea typeface="华文细黑"/>
                          <a:cs typeface="Times New Roman"/>
                        </a:rPr>
                        <a:t>、</a:t>
                      </a:r>
                      <a:r>
                        <a:rPr lang="en-US" sz="2800" kern="100">
                          <a:effectLst/>
                          <a:latin typeface="Times New Roman"/>
                          <a:ea typeface="华文细黑"/>
                          <a:cs typeface="Courier New"/>
                        </a:rPr>
                        <a:t>H O</a:t>
                      </a:r>
                      <a:endParaRPr lang="zh-CN" sz="2800" kern="100">
                        <a:effectLst/>
                        <a:latin typeface="宋体"/>
                        <a:cs typeface="Courier New"/>
                      </a:endParaRPr>
                    </a:p>
                  </a:txBody>
                  <a:tcPr marL="34827" marR="348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altLang="zh-CN" sz="2800" kern="100" dirty="0" smtClean="0">
                        <a:effectLst/>
                        <a:latin typeface="Times New Roman"/>
                        <a:ea typeface="华文细黑"/>
                        <a:cs typeface="Times New Roman"/>
                      </a:endParaRPr>
                    </a:p>
                    <a:p>
                      <a:pPr algn="ctr">
                        <a:lnSpc>
                          <a:spcPct val="150000"/>
                        </a:lnSpc>
                        <a:spcAft>
                          <a:spcPts val="0"/>
                        </a:spcAft>
                      </a:pPr>
                      <a:endParaRPr lang="zh-CN" sz="2800" kern="100" dirty="0">
                        <a:effectLst/>
                        <a:latin typeface="宋体"/>
                        <a:cs typeface="Courier New"/>
                      </a:endParaRPr>
                    </a:p>
                  </a:txBody>
                  <a:tcPr marL="34827" marR="34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3274">
                <a:tc>
                  <a:txBody>
                    <a:bodyPr/>
                    <a:lstStyle/>
                    <a:p>
                      <a:pPr algn="ctr">
                        <a:lnSpc>
                          <a:spcPct val="150000"/>
                        </a:lnSpc>
                        <a:spcAft>
                          <a:spcPts val="0"/>
                        </a:spcAft>
                      </a:pPr>
                      <a:r>
                        <a:rPr lang="zh-CN" sz="2800" kern="100" dirty="0">
                          <a:effectLst/>
                          <a:latin typeface="Times New Roman"/>
                          <a:ea typeface="华文细黑"/>
                          <a:cs typeface="Times New Roman"/>
                        </a:rPr>
                        <a:t>多糖</a:t>
                      </a:r>
                      <a:endParaRPr lang="zh-CN" sz="2800" kern="100" dirty="0">
                        <a:effectLst/>
                        <a:latin typeface="宋体"/>
                        <a:cs typeface="Courier New"/>
                      </a:endParaRPr>
                    </a:p>
                  </a:txBody>
                  <a:tcPr marL="34827" marR="348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Times New Roman"/>
                          <a:ea typeface="华文细黑"/>
                          <a:cs typeface="Courier New"/>
                        </a:rPr>
                        <a:t>1 </a:t>
                      </a:r>
                      <a:r>
                        <a:rPr lang="en-US" sz="2800" kern="100" dirty="0" err="1">
                          <a:effectLst/>
                          <a:latin typeface="Times New Roman"/>
                          <a:ea typeface="华文细黑"/>
                          <a:cs typeface="Courier New"/>
                        </a:rPr>
                        <a:t>mol</a:t>
                      </a:r>
                      <a:r>
                        <a:rPr lang="en-US" sz="2800" kern="100" dirty="0">
                          <a:effectLst/>
                          <a:latin typeface="Times New Roman"/>
                          <a:ea typeface="华文细黑"/>
                          <a:cs typeface="Courier New"/>
                        </a:rPr>
                        <a:t> </a:t>
                      </a:r>
                      <a:r>
                        <a:rPr lang="zh-CN" sz="2800" kern="100" dirty="0">
                          <a:effectLst/>
                          <a:latin typeface="Times New Roman"/>
                          <a:ea typeface="华文细黑"/>
                          <a:cs typeface="Times New Roman"/>
                        </a:rPr>
                        <a:t>糖水解生成多摩尔单糖的糖</a:t>
                      </a:r>
                      <a:endParaRPr lang="zh-CN" sz="2800" kern="100" dirty="0">
                        <a:effectLst/>
                        <a:latin typeface="宋体"/>
                        <a:cs typeface="Courier New"/>
                      </a:endParaRPr>
                    </a:p>
                  </a:txBody>
                  <a:tcPr marL="34827" marR="348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C</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H</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O</a:t>
                      </a:r>
                      <a:endParaRPr lang="zh-CN" sz="2800" kern="100" dirty="0">
                        <a:effectLst/>
                        <a:latin typeface="宋体"/>
                        <a:cs typeface="Courier New"/>
                      </a:endParaRPr>
                    </a:p>
                  </a:txBody>
                  <a:tcPr marL="34827" marR="348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华文细黑"/>
                          <a:ea typeface="华文细黑"/>
                          <a:cs typeface="Courier New"/>
                        </a:rPr>
                        <a:t>　</a:t>
                      </a:r>
                      <a:endParaRPr lang="en-US" sz="2800" kern="100" dirty="0" smtClean="0">
                        <a:effectLst/>
                        <a:latin typeface="华文细黑"/>
                        <a:ea typeface="华文细黑"/>
                        <a:cs typeface="Courier New"/>
                      </a:endParaRPr>
                    </a:p>
                    <a:p>
                      <a:pPr algn="ctr">
                        <a:lnSpc>
                          <a:spcPct val="150000"/>
                        </a:lnSpc>
                        <a:spcAft>
                          <a:spcPts val="0"/>
                        </a:spcAft>
                      </a:pPr>
                      <a:endParaRPr lang="en-US" altLang="zh-CN" sz="2800" kern="100" dirty="0" smtClean="0">
                        <a:effectLst/>
                        <a:latin typeface="Times New Roman"/>
                        <a:ea typeface="华文细黑"/>
                        <a:cs typeface="Times New Roman"/>
                      </a:endParaRPr>
                    </a:p>
                    <a:p>
                      <a:pPr algn="ctr">
                        <a:lnSpc>
                          <a:spcPct val="150000"/>
                        </a:lnSpc>
                        <a:spcAft>
                          <a:spcPts val="0"/>
                        </a:spcAft>
                      </a:pPr>
                      <a:endParaRPr lang="zh-CN" sz="2800" kern="100" dirty="0">
                        <a:effectLst/>
                        <a:latin typeface="宋体"/>
                        <a:cs typeface="Courier New"/>
                      </a:endParaRPr>
                    </a:p>
                  </a:txBody>
                  <a:tcPr marL="34827" marR="34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007078090"/>
              </p:ext>
            </p:extLst>
          </p:nvPr>
        </p:nvGraphicFramePr>
        <p:xfrm>
          <a:off x="7967414" y="4365898"/>
          <a:ext cx="2471941" cy="674166"/>
        </p:xfrm>
        <a:graphic>
          <a:graphicData uri="http://schemas.openxmlformats.org/presentationml/2006/ole">
            <mc:AlternateContent xmlns:mc="http://schemas.openxmlformats.org/markup-compatibility/2006">
              <mc:Choice xmlns:v="urn:schemas-microsoft-com:vml" Requires="v">
                <p:oleObj spid="_x0000_s315457" name="Equation" r:id="rId4" imgW="977760" imgH="266400" progId="Equation.DSMT4">
                  <p:embed/>
                </p:oleObj>
              </mc:Choice>
              <mc:Fallback>
                <p:oleObj name="Equation" r:id="rId4" imgW="977760" imgH="266400" progId="Equation.DSMT4">
                  <p:embed/>
                  <p:pic>
                    <p:nvPicPr>
                      <p:cNvPr id="0" name=""/>
                      <p:cNvPicPr/>
                      <p:nvPr/>
                    </p:nvPicPr>
                    <p:blipFill>
                      <a:blip r:embed="rId5"/>
                      <a:stretch>
                        <a:fillRect/>
                      </a:stretch>
                    </p:blipFill>
                    <p:spPr>
                      <a:xfrm>
                        <a:off x="7967414" y="4365898"/>
                        <a:ext cx="2471941" cy="674166"/>
                      </a:xfrm>
                      <a:prstGeom prst="rect">
                        <a:avLst/>
                      </a:prstGeom>
                    </p:spPr>
                  </p:pic>
                </p:oleObj>
              </mc:Fallback>
            </mc:AlternateContent>
          </a:graphicData>
        </a:graphic>
      </p:graphicFrame>
      <p:sp>
        <p:nvSpPr>
          <p:cNvPr id="7" name="矩形 6"/>
          <p:cNvSpPr/>
          <p:nvPr/>
        </p:nvSpPr>
        <p:spPr>
          <a:xfrm>
            <a:off x="5591149" y="1773610"/>
            <a:ext cx="2880321" cy="1384995"/>
          </a:xfrm>
          <a:prstGeom prst="rect">
            <a:avLst/>
          </a:prstGeom>
        </p:spPr>
        <p:txBody>
          <a:bodyPr wrap="square">
            <a:spAutoFit/>
          </a:bodyPr>
          <a:lstStyle/>
          <a:p>
            <a:pPr lvl="0" algn="ctr">
              <a:lnSpc>
                <a:spcPct val="150000"/>
              </a:lnSpc>
            </a:pPr>
            <a:r>
              <a:rPr lang="zh-CN" altLang="en-US" sz="2800" kern="100" dirty="0">
                <a:solidFill>
                  <a:prstClr val="black"/>
                </a:solidFill>
                <a:latin typeface="Times New Roman"/>
                <a:ea typeface="华文细黑"/>
                <a:cs typeface="Times New Roman"/>
              </a:rPr>
              <a:t>蔗糖</a:t>
            </a:r>
            <a:endParaRPr lang="en-US" altLang="zh-CN" sz="2800" kern="100" dirty="0">
              <a:solidFill>
                <a:prstClr val="black"/>
              </a:solidFill>
              <a:latin typeface="Times New Roman"/>
              <a:ea typeface="华文细黑"/>
              <a:cs typeface="Times New Roman"/>
            </a:endParaRPr>
          </a:p>
          <a:p>
            <a:pPr lvl="0" algn="ctr">
              <a:lnSpc>
                <a:spcPct val="150000"/>
              </a:lnSpc>
            </a:pPr>
            <a:r>
              <a:rPr lang="en-US" altLang="zh-CN" sz="2800" kern="100" dirty="0">
                <a:solidFill>
                  <a:prstClr val="black"/>
                </a:solidFill>
                <a:latin typeface="Times New Roman"/>
                <a:ea typeface="华文细黑"/>
                <a:cs typeface="Courier New"/>
              </a:rPr>
              <a:t>(C</a:t>
            </a:r>
            <a:r>
              <a:rPr lang="en-US" altLang="zh-CN" sz="2800" kern="100" baseline="-25000" dirty="0">
                <a:solidFill>
                  <a:prstClr val="black"/>
                </a:solidFill>
                <a:latin typeface="Times New Roman"/>
                <a:ea typeface="华文细黑"/>
                <a:cs typeface="Courier New"/>
              </a:rPr>
              <a:t>12</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22</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11</a:t>
            </a:r>
            <a:r>
              <a:rPr lang="en-US" altLang="zh-CN" sz="2800" kern="100" dirty="0">
                <a:solidFill>
                  <a:prstClr val="black"/>
                </a:solidFill>
                <a:latin typeface="Times New Roman"/>
                <a:ea typeface="华文细黑"/>
                <a:cs typeface="Courier New"/>
              </a:rPr>
              <a:t>)</a:t>
            </a:r>
            <a:endParaRPr lang="zh-CN" altLang="en-US" dirty="0"/>
          </a:p>
        </p:txBody>
      </p:sp>
      <p:sp>
        <p:nvSpPr>
          <p:cNvPr id="8" name="矩形 7"/>
          <p:cNvSpPr/>
          <p:nvPr/>
        </p:nvSpPr>
        <p:spPr>
          <a:xfrm>
            <a:off x="9695605" y="1864811"/>
            <a:ext cx="2880321" cy="1307089"/>
          </a:xfrm>
          <a:prstGeom prst="rect">
            <a:avLst/>
          </a:prstGeom>
        </p:spPr>
        <p:txBody>
          <a:bodyPr wrap="square">
            <a:spAutoFit/>
          </a:bodyPr>
          <a:lstStyle/>
          <a:p>
            <a:pPr lvl="0" algn="ctr">
              <a:lnSpc>
                <a:spcPct val="150000"/>
              </a:lnSpc>
            </a:pPr>
            <a:r>
              <a:rPr lang="zh-CN" altLang="en-US" sz="2800" kern="100" dirty="0">
                <a:solidFill>
                  <a:prstClr val="black"/>
                </a:solidFill>
                <a:latin typeface="Times New Roman"/>
                <a:ea typeface="华文细黑"/>
                <a:cs typeface="Times New Roman"/>
              </a:rPr>
              <a:t>麦芽糖</a:t>
            </a:r>
            <a:r>
              <a:rPr lang="en-US" altLang="zh-CN" sz="2800" kern="100" dirty="0">
                <a:solidFill>
                  <a:prstClr val="black"/>
                </a:solidFill>
                <a:latin typeface="Times New Roman"/>
                <a:ea typeface="华文细黑"/>
                <a:cs typeface="Courier New"/>
              </a:rPr>
              <a:t> (C</a:t>
            </a:r>
            <a:r>
              <a:rPr lang="en-US" altLang="zh-CN" sz="2800" kern="100" baseline="-25000" dirty="0">
                <a:solidFill>
                  <a:prstClr val="black"/>
                </a:solidFill>
                <a:latin typeface="Times New Roman"/>
                <a:ea typeface="华文细黑"/>
                <a:cs typeface="Courier New"/>
              </a:rPr>
              <a:t>12</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22</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11</a:t>
            </a:r>
            <a:r>
              <a:rPr lang="en-US" altLang="zh-CN" sz="2800" kern="100" dirty="0">
                <a:solidFill>
                  <a:prstClr val="black"/>
                </a:solidFill>
                <a:latin typeface="Times New Roman"/>
                <a:ea typeface="华文细黑"/>
                <a:cs typeface="Courier New"/>
              </a:rPr>
              <a:t>)</a:t>
            </a:r>
            <a:endParaRPr lang="zh-CN" altLang="en-US" dirty="0"/>
          </a:p>
        </p:txBody>
      </p:sp>
      <p:sp>
        <p:nvSpPr>
          <p:cNvPr id="9" name="矩形 8"/>
          <p:cNvSpPr/>
          <p:nvPr/>
        </p:nvSpPr>
        <p:spPr>
          <a:xfrm>
            <a:off x="5743549" y="3844999"/>
            <a:ext cx="2880321" cy="1307089"/>
          </a:xfrm>
          <a:prstGeom prst="rect">
            <a:avLst/>
          </a:prstGeom>
        </p:spPr>
        <p:txBody>
          <a:bodyPr wrap="square">
            <a:spAutoFit/>
          </a:bodyPr>
          <a:lstStyle/>
          <a:p>
            <a:pPr algn="ctr">
              <a:lnSpc>
                <a:spcPct val="150000"/>
              </a:lnSpc>
              <a:spcAft>
                <a:spcPts val="0"/>
              </a:spcAft>
            </a:pPr>
            <a:r>
              <a:rPr lang="zh-CN" altLang="zh-CN" sz="2800" kern="100" dirty="0">
                <a:latin typeface="Times New Roman"/>
                <a:ea typeface="华文细黑"/>
                <a:cs typeface="Times New Roman"/>
              </a:rPr>
              <a:t>淀粉</a:t>
            </a:r>
            <a:endParaRPr lang="en-US" altLang="zh-CN" sz="2800" kern="100" dirty="0">
              <a:latin typeface="Times New Roman"/>
              <a:ea typeface="华文细黑"/>
              <a:cs typeface="Times New Roman"/>
            </a:endParaRPr>
          </a:p>
          <a:p>
            <a:pPr algn="ctr">
              <a:lnSpc>
                <a:spcPct val="150000"/>
              </a:lnSpc>
              <a:spcAft>
                <a:spcPts val="0"/>
              </a:spcAft>
            </a:pP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a:t>
            </a:r>
            <a:r>
              <a:rPr lang="en-US" altLang="zh-CN" sz="2800" i="1" kern="100" baseline="-25000" dirty="0">
                <a:latin typeface="Times New Roman"/>
                <a:ea typeface="华文细黑"/>
                <a:cs typeface="Courier New"/>
              </a:rPr>
              <a:t>n</a:t>
            </a:r>
            <a:endParaRPr lang="zh-CN" altLang="en-US" dirty="0"/>
          </a:p>
        </p:txBody>
      </p:sp>
      <p:sp>
        <p:nvSpPr>
          <p:cNvPr id="10" name="矩形 9"/>
          <p:cNvSpPr/>
          <p:nvPr/>
        </p:nvSpPr>
        <p:spPr>
          <a:xfrm>
            <a:off x="9695606" y="3922905"/>
            <a:ext cx="2880321" cy="1307089"/>
          </a:xfrm>
          <a:prstGeom prst="rect">
            <a:avLst/>
          </a:prstGeom>
        </p:spPr>
        <p:txBody>
          <a:bodyPr wrap="square">
            <a:spAutoFit/>
          </a:bodyPr>
          <a:lstStyle/>
          <a:p>
            <a:pPr lvl="0" algn="ctr">
              <a:lnSpc>
                <a:spcPct val="150000"/>
              </a:lnSpc>
            </a:pPr>
            <a:r>
              <a:rPr lang="zh-CN" altLang="zh-CN" sz="2800" kern="100" dirty="0" smtClean="0">
                <a:latin typeface="Times New Roman"/>
                <a:ea typeface="华文细黑"/>
                <a:cs typeface="Times New Roman"/>
              </a:rPr>
              <a:t>纤维素</a:t>
            </a:r>
            <a:endParaRPr lang="en-US" altLang="zh-CN" sz="2800" kern="100" dirty="0" smtClean="0">
              <a:latin typeface="Times New Roman"/>
              <a:ea typeface="华文细黑"/>
              <a:cs typeface="Times New Roman"/>
            </a:endParaRPr>
          </a:p>
          <a:p>
            <a:pPr lvl="0" algn="ctr">
              <a:lnSpc>
                <a:spcPct val="150000"/>
              </a:lnSpc>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a:t>
            </a:r>
            <a:r>
              <a:rPr lang="en-US" altLang="zh-CN" sz="2800" i="1" kern="100" baseline="-25000" dirty="0">
                <a:latin typeface="Times New Roman"/>
                <a:ea typeface="华文细黑"/>
                <a:cs typeface="Courier New"/>
              </a:rPr>
              <a:t>n</a:t>
            </a:r>
            <a:endParaRPr lang="zh-CN" altLang="en-US" dirty="0"/>
          </a:p>
        </p:txBody>
      </p:sp>
      <p:graphicFrame>
        <p:nvGraphicFramePr>
          <p:cNvPr id="11" name="对象 10"/>
          <p:cNvGraphicFramePr>
            <a:graphicFrameLocks noChangeAspect="1"/>
          </p:cNvGraphicFramePr>
          <p:nvPr>
            <p:extLst>
              <p:ext uri="{D42A27DB-BD31-4B8C-83A1-F6EECF244321}">
                <p14:modId xmlns:p14="http://schemas.microsoft.com/office/powerpoint/2010/main" val="3051029919"/>
              </p:ext>
            </p:extLst>
          </p:nvPr>
        </p:nvGraphicFramePr>
        <p:xfrm>
          <a:off x="8090061" y="2324130"/>
          <a:ext cx="2128651" cy="443978"/>
        </p:xfrm>
        <a:graphic>
          <a:graphicData uri="http://schemas.openxmlformats.org/presentationml/2006/ole">
            <mc:AlternateContent xmlns:mc="http://schemas.openxmlformats.org/markup-compatibility/2006">
              <mc:Choice xmlns:v="urn:schemas-microsoft-com:vml" Requires="v">
                <p:oleObj spid="_x0000_s315458" name="Equation" r:id="rId6" imgW="977760" imgH="203040" progId="Equation.DSMT4">
                  <p:embed/>
                </p:oleObj>
              </mc:Choice>
              <mc:Fallback>
                <p:oleObj name="Equation" r:id="rId6" imgW="977760" imgH="203040" progId="Equation.DSMT4">
                  <p:embed/>
                  <p:pic>
                    <p:nvPicPr>
                      <p:cNvPr id="0" name=""/>
                      <p:cNvPicPr/>
                      <p:nvPr/>
                    </p:nvPicPr>
                    <p:blipFill>
                      <a:blip r:embed="rId7"/>
                      <a:stretch>
                        <a:fillRect/>
                      </a:stretch>
                    </p:blipFill>
                    <p:spPr>
                      <a:xfrm>
                        <a:off x="8090061" y="2324130"/>
                        <a:ext cx="2128651" cy="443978"/>
                      </a:xfrm>
                      <a:prstGeom prst="rect">
                        <a:avLst/>
                      </a:prstGeom>
                    </p:spPr>
                  </p:pic>
                </p:oleObj>
              </mc:Fallback>
            </mc:AlternateContent>
          </a:graphicData>
        </a:graphic>
      </p:graphicFrame>
      <p:sp>
        <p:nvSpPr>
          <p:cNvPr id="12" name="矩形 11"/>
          <p:cNvSpPr/>
          <p:nvPr/>
        </p:nvSpPr>
        <p:spPr>
          <a:xfrm>
            <a:off x="8039422" y="2133650"/>
            <a:ext cx="2159566" cy="430887"/>
          </a:xfrm>
          <a:prstGeom prst="rect">
            <a:avLst/>
          </a:prstGeom>
        </p:spPr>
        <p:txBody>
          <a:bodyPr wrap="none">
            <a:spAutoFit/>
          </a:bodyPr>
          <a:lstStyle/>
          <a:p>
            <a:r>
              <a:rPr lang="zh-CN" altLang="en-US" sz="2200" kern="100" dirty="0" smtClean="0">
                <a:solidFill>
                  <a:prstClr val="black"/>
                </a:solidFill>
                <a:latin typeface="Times New Roman"/>
                <a:ea typeface="华文细黑"/>
                <a:cs typeface="Times New Roman"/>
              </a:rPr>
              <a:t>互为同分异构体</a:t>
            </a:r>
            <a:endParaRPr lang="zh-CN" altLang="en-US" sz="2200" dirty="0"/>
          </a:p>
        </p:txBody>
      </p:sp>
    </p:spTree>
    <p:extLst>
      <p:ext uri="{BB962C8B-B14F-4D97-AF65-F5344CB8AC3E}">
        <p14:creationId xmlns:p14="http://schemas.microsoft.com/office/powerpoint/2010/main" val="29162476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0489" y="1341562"/>
            <a:ext cx="10221865"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聚氯乙烯塑料强度大，抗腐蚀性强，可以用来包装需长时间</a:t>
            </a:r>
            <a:r>
              <a:rPr lang="zh-CN" altLang="zh-CN" sz="2800" kern="100" dirty="0" smtClean="0">
                <a:latin typeface="Times New Roman"/>
                <a:ea typeface="华文细黑"/>
                <a:cs typeface="Times New Roman"/>
              </a:rPr>
              <a:t>保</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存</a:t>
            </a:r>
            <a:r>
              <a:rPr lang="zh-CN" altLang="zh-CN" sz="2800" kern="100" dirty="0">
                <a:latin typeface="Times New Roman"/>
                <a:ea typeface="华文细黑"/>
                <a:cs typeface="Times New Roman"/>
              </a:rPr>
              <a:t>的食品</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用于食品包装的塑料制品，属于热塑性塑料，可回收再利用</a:t>
            </a:r>
            <a:endParaRPr lang="zh-CN" altLang="zh-CN" sz="1100" kern="100" dirty="0">
              <a:latin typeface="宋体"/>
              <a:cs typeface="Courier New"/>
            </a:endParaRPr>
          </a:p>
          <a:p>
            <a:pPr lvl="0" algn="just">
              <a:lnSpc>
                <a:spcPct val="150000"/>
              </a:lnSpc>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聚氯乙烯塑料会产生对人体有害的物质，不能用来长时间包装食品，</a:t>
            </a: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选项说法不正确。</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C</a:t>
            </a:r>
            <a:endParaRPr lang="zh-CN" altLang="zh-CN" sz="1100" b="1" kern="100" dirty="0">
              <a:solidFill>
                <a:schemeClr val="accent6">
                  <a:lumMod val="75000"/>
                </a:schemeClr>
              </a:solidFill>
              <a:latin typeface="宋体"/>
              <a:cs typeface="Courier New"/>
            </a:endParaRPr>
          </a:p>
        </p:txBody>
      </p:sp>
      <p:sp>
        <p:nvSpPr>
          <p:cNvPr id="3" name="Rectangle 21">
            <a:hlinkClick r:id="rId2" action="ppaction://hlinksldjump"/>
          </p:cNvPr>
          <p:cNvSpPr>
            <a:spLocks noChangeArrowheads="1"/>
          </p:cNvSpPr>
          <p:nvPr/>
        </p:nvSpPr>
        <p:spPr bwMode="auto">
          <a:xfrm>
            <a:off x="9839622"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341800"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8198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255946"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Rectangle 21">
            <a:hlinkClick r:id="rId6" action="ppaction://hlinksldjump"/>
          </p:cNvPr>
          <p:cNvSpPr>
            <a:spLocks noChangeArrowheads="1"/>
          </p:cNvSpPr>
          <p:nvPr/>
        </p:nvSpPr>
        <p:spPr bwMode="auto">
          <a:xfrm>
            <a:off x="11687994"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3611062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linds(horizontal)">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4">
                                            <p:txEl>
                                              <p:pRg st="3" end="3"/>
                                            </p:txEl>
                                          </p:spTgt>
                                        </p:tgtEl>
                                      </p:cBhvr>
                                    </p:animEffect>
                                    <p:set>
                                      <p:cBhvr>
                                        <p:cTn id="17" dur="1" fill="hold">
                                          <p:stCondLst>
                                            <p:cond delay="499"/>
                                          </p:stCondLst>
                                        </p:cTn>
                                        <p:tgtEl>
                                          <p:spTgt spid="4">
                                            <p:txEl>
                                              <p:pRg st="3" end="3"/>
                                            </p:txEl>
                                          </p:spTgt>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4">
                                            <p:txEl>
                                              <p:pRg st="4" end="4"/>
                                            </p:txEl>
                                          </p:spTgt>
                                        </p:tgtEl>
                                      </p:cBhvr>
                                    </p:animEffect>
                                    <p:set>
                                      <p:cBhvr>
                                        <p:cTn id="20" dur="1" fill="hold">
                                          <p:stCondLst>
                                            <p:cond delay="499"/>
                                          </p:stCondLst>
                                        </p:cTn>
                                        <p:tgtEl>
                                          <p:spTgt spid="4">
                                            <p:txEl>
                                              <p:pRg st="4" end="4"/>
                                            </p:txEl>
                                          </p:spTgt>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4" grpId="0" uiExpand="1" build="allAtOnce"/>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8060" y="97106"/>
            <a:ext cx="11615778" cy="668428"/>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kern="100" dirty="0">
                <a:solidFill>
                  <a:srgbClr val="0000FF"/>
                </a:solidFill>
                <a:latin typeface="Times New Roman"/>
                <a:cs typeface="Times New Roman"/>
              </a:rPr>
              <a:t>题组二　单体的判断</a:t>
            </a:r>
            <a:endParaRPr lang="zh-CN" altLang="zh-CN" sz="2800" kern="100" dirty="0">
              <a:effectLst/>
              <a:latin typeface="宋体"/>
              <a:cs typeface="Courier New"/>
            </a:endParaRPr>
          </a:p>
        </p:txBody>
      </p:sp>
      <p:sp>
        <p:nvSpPr>
          <p:cNvPr id="6" name="矩形 5"/>
          <p:cNvSpPr/>
          <p:nvPr/>
        </p:nvSpPr>
        <p:spPr>
          <a:xfrm>
            <a:off x="248551" y="1053530"/>
            <a:ext cx="10959223" cy="160043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下列</a:t>
            </a:r>
            <a:r>
              <a:rPr lang="zh-CN" altLang="zh-CN" sz="2800" kern="100" dirty="0">
                <a:latin typeface="Times New Roman"/>
                <a:ea typeface="华文细黑"/>
                <a:cs typeface="Times New Roman"/>
              </a:rPr>
              <a:t>工业生产过程中，属于应用缩聚反应制取高聚物的是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endParaRPr lang="en-US" altLang="zh-CN" sz="2800" kern="100" dirty="0" smtClean="0">
              <a:latin typeface="Times New Roman"/>
              <a:ea typeface="华文细黑"/>
            </a:endParaRPr>
          </a:p>
          <a:p>
            <a:r>
              <a:rPr lang="en-US" altLang="zh-CN" sz="2800" kern="100" dirty="0" smtClean="0">
                <a:latin typeface="Times New Roman"/>
                <a:ea typeface="华文细黑"/>
              </a:rPr>
              <a:t>A</a:t>
            </a:r>
            <a:r>
              <a:rPr lang="en-US" altLang="zh-CN" sz="2800" kern="100" dirty="0">
                <a:latin typeface="Times New Roman"/>
                <a:ea typeface="华文细黑"/>
              </a:rPr>
              <a:t>.</a:t>
            </a:r>
            <a:r>
              <a:rPr lang="zh-CN" altLang="zh-CN" sz="2800" kern="100" dirty="0">
                <a:latin typeface="Times New Roman"/>
                <a:ea typeface="华文细黑"/>
                <a:cs typeface="Times New Roman"/>
              </a:rPr>
              <a:t>单体</a:t>
            </a:r>
            <a:r>
              <a:rPr lang="en-US" altLang="zh-CN" sz="2800" kern="100" dirty="0" smtClean="0">
                <a:latin typeface="Times New Roman"/>
                <a:ea typeface="华文细黑"/>
              </a:rPr>
              <a:t>CH</a:t>
            </a:r>
            <a:r>
              <a:rPr lang="en-US" altLang="zh-CN" sz="2800" kern="100" baseline="-25000" dirty="0" smtClean="0">
                <a:latin typeface="Times New Roman"/>
                <a:ea typeface="华文细黑"/>
              </a:rPr>
              <a:t>2</a:t>
            </a:r>
            <a:r>
              <a:rPr lang="en-US" altLang="zh-CN" sz="2800" kern="100" spc="-80" dirty="0" smtClean="0">
                <a:latin typeface="Times New Roman"/>
                <a:ea typeface="华文细黑"/>
              </a:rPr>
              <a:t>=</a:t>
            </a:r>
            <a:r>
              <a:rPr lang="en-US" altLang="zh-CN" sz="2800" kern="100" dirty="0" smtClean="0">
                <a:latin typeface="Times New Roman"/>
                <a:ea typeface="华文细黑"/>
              </a:rPr>
              <a:t>=</a:t>
            </a:r>
            <a:r>
              <a:rPr lang="en-US" altLang="zh-CN" sz="2800" kern="100" dirty="0">
                <a:latin typeface="Times New Roman"/>
                <a:ea typeface="华文细黑"/>
              </a:rPr>
              <a:t>CH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制高聚物</a:t>
            </a:r>
            <a:endParaRPr lang="zh-CN" altLang="zh-CN" sz="1100" kern="100" dirty="0">
              <a:effectLst/>
              <a:latin typeface="宋体"/>
              <a:cs typeface="Courier New"/>
            </a:endParaRPr>
          </a:p>
        </p:txBody>
      </p:sp>
      <p:pic>
        <p:nvPicPr>
          <p:cNvPr id="3440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92211" y="2108668"/>
            <a:ext cx="2399337" cy="718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40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58" y="3213770"/>
            <a:ext cx="8081604" cy="108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40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98" y="4437906"/>
            <a:ext cx="6982852" cy="1793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1">
            <a:hlinkClick r:id="rId5" action="ppaction://hlinksldjump"/>
          </p:cNvPr>
          <p:cNvSpPr>
            <a:spLocks noChangeArrowheads="1"/>
          </p:cNvSpPr>
          <p:nvPr/>
        </p:nvSpPr>
        <p:spPr bwMode="auto">
          <a:xfrm>
            <a:off x="9839622"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6" action="ppaction://hlinksldjump"/>
          </p:cNvPr>
          <p:cNvSpPr>
            <a:spLocks noChangeArrowheads="1"/>
          </p:cNvSpPr>
          <p:nvPr/>
        </p:nvSpPr>
        <p:spPr bwMode="auto">
          <a:xfrm>
            <a:off x="10341800"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7" action="ppaction://hlinksldjump"/>
          </p:cNvPr>
          <p:cNvSpPr>
            <a:spLocks noChangeArrowheads="1"/>
          </p:cNvSpPr>
          <p:nvPr/>
        </p:nvSpPr>
        <p:spPr bwMode="auto">
          <a:xfrm>
            <a:off x="108198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8" action="ppaction://hlinksldjump"/>
          </p:cNvPr>
          <p:cNvSpPr>
            <a:spLocks noChangeArrowheads="1"/>
          </p:cNvSpPr>
          <p:nvPr/>
        </p:nvSpPr>
        <p:spPr bwMode="auto">
          <a:xfrm>
            <a:off x="11255946"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11687994"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312354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4606" y="493985"/>
            <a:ext cx="4787208" cy="523220"/>
          </a:xfrm>
          <a:prstGeom prst="rect">
            <a:avLst/>
          </a:prstGeom>
        </p:spPr>
        <p:txBody>
          <a:bodyPr wrap="none">
            <a:spAutoFit/>
          </a:bodyPr>
          <a:lstStyle/>
          <a:p>
            <a:r>
              <a:rPr lang="en-US" altLang="zh-CN" sz="2800" kern="100" dirty="0">
                <a:latin typeface="Times New Roman"/>
                <a:ea typeface="华文细黑"/>
              </a:rPr>
              <a:t>C.</a:t>
            </a:r>
            <a:r>
              <a:rPr lang="zh-CN" altLang="zh-CN" sz="2800" kern="100" dirty="0">
                <a:latin typeface="Times New Roman"/>
                <a:ea typeface="华文细黑"/>
                <a:cs typeface="Times New Roman"/>
              </a:rPr>
              <a:t>单体</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spc="-80" dirty="0" smtClean="0">
                <a:latin typeface="Times New Roman"/>
                <a:ea typeface="华文细黑"/>
              </a:rPr>
              <a:t>==</a:t>
            </a:r>
            <a:r>
              <a:rPr lang="en-US" altLang="zh-CN" sz="2800" kern="100" dirty="0" smtClean="0">
                <a:latin typeface="Times New Roman"/>
                <a:ea typeface="华文细黑"/>
              </a:rPr>
              <a:t>CH—CH</a:t>
            </a:r>
            <a:r>
              <a:rPr lang="en-US" altLang="zh-CN" sz="2800" kern="100" baseline="-25000" dirty="0" smtClean="0">
                <a:latin typeface="Times New Roman"/>
                <a:ea typeface="华文细黑"/>
              </a:rPr>
              <a:t>3</a:t>
            </a:r>
            <a:r>
              <a:rPr lang="zh-CN" altLang="zh-CN" sz="2800" kern="100" dirty="0">
                <a:latin typeface="Times New Roman"/>
                <a:ea typeface="华文细黑"/>
                <a:cs typeface="Times New Roman"/>
              </a:rPr>
              <a:t>制高聚</a:t>
            </a:r>
            <a:endParaRPr lang="zh-CN" altLang="en-US" sz="2800" dirty="0"/>
          </a:p>
        </p:txBody>
      </p:sp>
      <p:pic>
        <p:nvPicPr>
          <p:cNvPr id="345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150" y="477466"/>
            <a:ext cx="2379707" cy="129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50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067" y="1701602"/>
            <a:ext cx="7470379" cy="1137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50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654" y="2925738"/>
            <a:ext cx="7030695" cy="1195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22598" y="4293890"/>
            <a:ext cx="10427325" cy="2031325"/>
          </a:xfrm>
          <a:prstGeom prst="rect">
            <a:avLst/>
          </a:prstGeom>
        </p:spPr>
        <p:txBody>
          <a:bodyPr>
            <a:spAutoFit/>
          </a:bodyPr>
          <a:lstStyle/>
          <a:p>
            <a:pPr algn="just">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中均为加聚反应；</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中因有</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，故发生了缩聚反应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D</a:t>
            </a:r>
            <a:endParaRPr lang="zh-CN" altLang="zh-CN" sz="2800" b="1" kern="100" dirty="0">
              <a:solidFill>
                <a:schemeClr val="accent6">
                  <a:lumMod val="75000"/>
                </a:schemeClr>
              </a:solidFill>
              <a:latin typeface="宋体"/>
              <a:cs typeface="Courier New"/>
            </a:endParaRPr>
          </a:p>
        </p:txBody>
      </p:sp>
      <p:sp>
        <p:nvSpPr>
          <p:cNvPr id="7" name="Rectangle 21">
            <a:hlinkClick r:id="rId5" action="ppaction://hlinksldjump"/>
          </p:cNvPr>
          <p:cNvSpPr>
            <a:spLocks noChangeArrowheads="1"/>
          </p:cNvSpPr>
          <p:nvPr/>
        </p:nvSpPr>
        <p:spPr bwMode="auto">
          <a:xfrm>
            <a:off x="9839622"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6" action="ppaction://hlinksldjump"/>
          </p:cNvPr>
          <p:cNvSpPr>
            <a:spLocks noChangeArrowheads="1"/>
          </p:cNvSpPr>
          <p:nvPr/>
        </p:nvSpPr>
        <p:spPr bwMode="auto">
          <a:xfrm>
            <a:off x="10341800"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7" action="ppaction://hlinksldjump"/>
          </p:cNvPr>
          <p:cNvSpPr>
            <a:spLocks noChangeArrowheads="1"/>
          </p:cNvSpPr>
          <p:nvPr/>
        </p:nvSpPr>
        <p:spPr bwMode="auto">
          <a:xfrm>
            <a:off x="108198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8" action="ppaction://hlinksldjump"/>
          </p:cNvPr>
          <p:cNvSpPr>
            <a:spLocks noChangeArrowheads="1"/>
          </p:cNvSpPr>
          <p:nvPr/>
        </p:nvSpPr>
        <p:spPr bwMode="auto">
          <a:xfrm>
            <a:off x="11255946"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11687994"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2000715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6">
                                            <p:txEl>
                                              <p:pRg st="0" end="0"/>
                                            </p:txEl>
                                          </p:spTgt>
                                        </p:tgtEl>
                                      </p:cBhvr>
                                    </p:animEffect>
                                    <p:set>
                                      <p:cBhvr>
                                        <p:cTn id="17" dur="1" fill="hold">
                                          <p:stCondLst>
                                            <p:cond delay="499"/>
                                          </p:stCondLst>
                                        </p:cTn>
                                        <p:tgtEl>
                                          <p:spTgt spid="6">
                                            <p:txEl>
                                              <p:pRg st="0" end="0"/>
                                            </p:txEl>
                                          </p:spTgt>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6">
                                            <p:txEl>
                                              <p:pRg st="1" end="1"/>
                                            </p:txEl>
                                          </p:spTgt>
                                        </p:tgtEl>
                                      </p:cBhvr>
                                    </p:animEffect>
                                    <p:set>
                                      <p:cBhvr>
                                        <p:cTn id="20" dur="1" fill="hold">
                                          <p:stCondLst>
                                            <p:cond delay="499"/>
                                          </p:stCondLst>
                                        </p:cTn>
                                        <p:tgtEl>
                                          <p:spTgt spid="6">
                                            <p:txEl>
                                              <p:pRg st="1" end="1"/>
                                            </p:txEl>
                                          </p:spTgt>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6" grpId="0" uiExpand="1" build="allAtOnce"/>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1007" y="973386"/>
            <a:ext cx="11068815"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已知聚乳酸</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可在</a:t>
            </a:r>
            <a:r>
              <a:rPr lang="zh-CN" altLang="zh-CN" sz="2800" kern="100" dirty="0">
                <a:latin typeface="Times New Roman"/>
                <a:ea typeface="华文细黑"/>
                <a:cs typeface="Times New Roman"/>
              </a:rPr>
              <a:t>乳酸菌作用下分解，下列</a:t>
            </a:r>
            <a:r>
              <a:rPr lang="zh-CN" altLang="zh-CN" sz="2800" kern="100" dirty="0" smtClean="0">
                <a:latin typeface="Times New Roman"/>
                <a:ea typeface="华文细黑"/>
                <a:cs typeface="Times New Roman"/>
              </a:rPr>
              <a:t>有</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关</a:t>
            </a:r>
            <a:r>
              <a:rPr lang="zh-CN" altLang="zh-CN" sz="2800" kern="100" dirty="0">
                <a:latin typeface="Times New Roman"/>
                <a:ea typeface="华文细黑"/>
                <a:cs typeface="Times New Roman"/>
              </a:rPr>
              <a:t>聚</a:t>
            </a:r>
            <a:r>
              <a:rPr lang="zh-CN" altLang="zh-CN" sz="2800" kern="100" dirty="0" smtClean="0">
                <a:latin typeface="Times New Roman"/>
                <a:ea typeface="华文细黑"/>
                <a:cs typeface="Times New Roman"/>
              </a:rPr>
              <a:t>乳酸</a:t>
            </a:r>
            <a:r>
              <a:rPr lang="zh-CN" altLang="zh-CN" sz="2800" kern="100" dirty="0">
                <a:latin typeface="Times New Roman"/>
                <a:ea typeface="华文细黑"/>
                <a:cs typeface="Times New Roman"/>
              </a:rPr>
              <a:t>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A</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聚乳酸是一种纯净</a:t>
            </a:r>
            <a:r>
              <a:rPr lang="zh-CN" altLang="zh-CN" sz="2800" kern="100" dirty="0" smtClean="0">
                <a:latin typeface="Times New Roman"/>
                <a:ea typeface="华文细黑"/>
                <a:cs typeface="Times New Roman"/>
              </a:rPr>
              <a:t>物</a:t>
            </a: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聚乳酸的单体是</a:t>
            </a:r>
            <a:r>
              <a:rPr lang="en-US" altLang="zh-CN" sz="2800" kern="100" dirty="0">
                <a:latin typeface="宋体"/>
                <a:ea typeface="华文细黑"/>
                <a:cs typeface="Courier New"/>
              </a:rPr>
              <a:t>	</a:t>
            </a: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C</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聚乳酸是由单体之间通过加聚而合成的</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聚乳酸是一种酸性</a:t>
            </a:r>
            <a:r>
              <a:rPr lang="zh-CN" altLang="zh-CN" sz="2800" kern="100" dirty="0" smtClean="0">
                <a:latin typeface="Times New Roman"/>
                <a:ea typeface="华文细黑"/>
                <a:cs typeface="Times New Roman"/>
              </a:rPr>
              <a:t>高分子材料</a:t>
            </a:r>
            <a:r>
              <a:rPr lang="en-US" altLang="zh-CN" sz="2800" kern="100" dirty="0" smtClean="0">
                <a:latin typeface="Times New Roman"/>
                <a:ea typeface="华文细黑"/>
                <a:cs typeface="Times New Roman"/>
              </a:rPr>
              <a:t>  </a:t>
            </a:r>
            <a:endParaRPr lang="zh-CN" altLang="zh-CN" sz="1100" kern="100" dirty="0">
              <a:effectLst/>
              <a:latin typeface="宋体"/>
              <a:cs typeface="Courier New"/>
            </a:endParaRPr>
          </a:p>
        </p:txBody>
      </p:sp>
      <p:pic>
        <p:nvPicPr>
          <p:cNvPr id="346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846" y="1125651"/>
            <a:ext cx="3160156" cy="1132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8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363" y="3619628"/>
            <a:ext cx="3061979" cy="1106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1">
            <a:hlinkClick r:id="rId4" action="ppaction://hlinksldjump"/>
          </p:cNvPr>
          <p:cNvSpPr>
            <a:spLocks noChangeArrowheads="1"/>
          </p:cNvSpPr>
          <p:nvPr/>
        </p:nvSpPr>
        <p:spPr bwMode="auto">
          <a:xfrm>
            <a:off x="9839622"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5" action="ppaction://hlinksldjump"/>
          </p:cNvPr>
          <p:cNvSpPr>
            <a:spLocks noChangeArrowheads="1"/>
          </p:cNvSpPr>
          <p:nvPr/>
        </p:nvSpPr>
        <p:spPr bwMode="auto">
          <a:xfrm>
            <a:off x="10341800"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6" action="ppaction://hlinksldjump"/>
          </p:cNvPr>
          <p:cNvSpPr>
            <a:spLocks noChangeArrowheads="1"/>
          </p:cNvSpPr>
          <p:nvPr/>
        </p:nvSpPr>
        <p:spPr bwMode="auto">
          <a:xfrm>
            <a:off x="108198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7" action="ppaction://hlinksldjump"/>
          </p:cNvPr>
          <p:cNvSpPr>
            <a:spLocks noChangeArrowheads="1"/>
          </p:cNvSpPr>
          <p:nvPr/>
        </p:nvSpPr>
        <p:spPr bwMode="auto">
          <a:xfrm>
            <a:off x="11255946"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8" action="ppaction://hlinksldjump"/>
          </p:cNvPr>
          <p:cNvSpPr>
            <a:spLocks noChangeArrowheads="1"/>
          </p:cNvSpPr>
          <p:nvPr/>
        </p:nvSpPr>
        <p:spPr bwMode="auto">
          <a:xfrm>
            <a:off x="11687994"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9"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219930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729499" y="1257935"/>
            <a:ext cx="10636914" cy="3323987"/>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高分子聚合物为混合物</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由</a:t>
            </a:r>
            <a:r>
              <a:rPr lang="zh-CN" altLang="zh-CN" sz="2800" kern="100" dirty="0">
                <a:latin typeface="Times New Roman"/>
                <a:ea typeface="华文细黑"/>
                <a:cs typeface="Times New Roman"/>
              </a:rPr>
              <a:t>聚乳酸的结构可知，该物质是由羟基和羧基脱水而形成的，属于缩聚反应</a:t>
            </a:r>
            <a:r>
              <a:rPr lang="zh-CN" altLang="zh-CN" sz="2800" kern="100" dirty="0" smtClean="0">
                <a:latin typeface="Times New Roman"/>
                <a:ea typeface="华文细黑"/>
                <a:cs typeface="Times New Roman"/>
              </a:rPr>
              <a:t>，故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错误；</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乳酸</a:t>
            </a:r>
            <a:r>
              <a:rPr lang="zh-CN" altLang="zh-CN" sz="2800" kern="100" dirty="0">
                <a:latin typeface="Times New Roman"/>
                <a:ea typeface="华文细黑"/>
                <a:cs typeface="Times New Roman"/>
              </a:rPr>
              <a:t>显酸性，但聚乳酸并不显酸性</a:t>
            </a:r>
            <a:r>
              <a:rPr lang="zh-CN" altLang="zh-CN" sz="2800" kern="100" dirty="0" smtClean="0">
                <a:latin typeface="Times New Roman"/>
                <a:ea typeface="华文细黑"/>
                <a:cs typeface="Times New Roman"/>
              </a:rPr>
              <a:t>，故</a:t>
            </a: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错。</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B</a:t>
            </a:r>
            <a:endParaRPr lang="zh-CN" altLang="zh-CN" sz="1100" b="1" kern="100" dirty="0">
              <a:solidFill>
                <a:schemeClr val="accent6">
                  <a:lumMod val="75000"/>
                </a:schemeClr>
              </a:solidFill>
              <a:latin typeface="宋体"/>
              <a:cs typeface="Courier New"/>
            </a:endParaRPr>
          </a:p>
        </p:txBody>
      </p:sp>
      <p:sp>
        <p:nvSpPr>
          <p:cNvPr id="3" name="Rectangle 21">
            <a:hlinkClick r:id="rId2" action="ppaction://hlinksldjump"/>
          </p:cNvPr>
          <p:cNvSpPr>
            <a:spLocks noChangeArrowheads="1"/>
          </p:cNvSpPr>
          <p:nvPr/>
        </p:nvSpPr>
        <p:spPr bwMode="auto">
          <a:xfrm>
            <a:off x="9839622"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341800"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8198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255946"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687994"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558596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7803" y="189434"/>
            <a:ext cx="10476369"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下面是一种线型高分子的一部分：</a:t>
            </a:r>
            <a:endParaRPr lang="zh-CN" altLang="zh-CN" sz="1100" kern="100" dirty="0">
              <a:effectLst/>
              <a:latin typeface="宋体"/>
              <a:cs typeface="Courier New"/>
            </a:endParaRPr>
          </a:p>
        </p:txBody>
      </p:sp>
      <p:sp>
        <p:nvSpPr>
          <p:cNvPr id="8" name="矩形 7"/>
          <p:cNvSpPr/>
          <p:nvPr/>
        </p:nvSpPr>
        <p:spPr>
          <a:xfrm>
            <a:off x="478582" y="2846697"/>
            <a:ext cx="10427325" cy="1303177"/>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由此分析，这种高分子化合物的单体至少有</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种，它们的结构简式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_______________________________________________</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pic>
        <p:nvPicPr>
          <p:cNvPr id="347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134" y="1319487"/>
            <a:ext cx="9562947" cy="127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3" action="ppaction://hlinksldjump"/>
          </p:cNvPr>
          <p:cNvSpPr>
            <a:spLocks noChangeArrowheads="1"/>
          </p:cNvSpPr>
          <p:nvPr/>
        </p:nvSpPr>
        <p:spPr bwMode="auto">
          <a:xfrm>
            <a:off x="9839622"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10341800"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108198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1255946"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11687994"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8"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9248447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41541" y="829370"/>
            <a:ext cx="11068815" cy="3970318"/>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从本题所示的高分子化合物的长链结构中可以看出多处出现类似酯结构</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结构单元</a:t>
            </a:r>
            <a:r>
              <a:rPr lang="zh-CN" altLang="zh-CN" sz="2800" kern="100" dirty="0">
                <a:latin typeface="Times New Roman"/>
                <a:ea typeface="华文细黑"/>
                <a:cs typeface="Times New Roman"/>
              </a:rPr>
              <a:t>，所以这种高分子化合物是由酸与醇缩聚而形成的聚酯。据长链可以得知结合处</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，则</a:t>
            </a:r>
            <a:r>
              <a:rPr lang="zh-CN" altLang="zh-CN" sz="2800" kern="100" dirty="0">
                <a:latin typeface="Times New Roman"/>
                <a:ea typeface="华文细黑"/>
                <a:cs typeface="Times New Roman"/>
              </a:rPr>
              <a:t>断裂处</a:t>
            </a:r>
            <a:r>
              <a:rPr lang="zh-CN" altLang="zh-CN" sz="2800" kern="100" dirty="0" smtClean="0">
                <a:latin typeface="Times New Roman"/>
                <a:ea typeface="华文细黑"/>
                <a:cs typeface="Times New Roman"/>
              </a:rPr>
              <a:t>亦为</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断裂后</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部分</a:t>
            </a:r>
            <a:r>
              <a:rPr lang="zh-CN" altLang="zh-CN" sz="2800" kern="100" dirty="0">
                <a:latin typeface="Times New Roman"/>
                <a:ea typeface="华文细黑"/>
                <a:cs typeface="Times New Roman"/>
              </a:rPr>
              <a:t>加羟基，其余部分加氢，从左到右可依次得出它们的结构简式。</a:t>
            </a:r>
            <a:endParaRPr lang="zh-CN" altLang="zh-CN" sz="2800" kern="100" dirty="0">
              <a:effectLst/>
              <a:latin typeface="宋体"/>
              <a:cs typeface="Courier New"/>
            </a:endParaRPr>
          </a:p>
        </p:txBody>
      </p:sp>
      <p:pic>
        <p:nvPicPr>
          <p:cNvPr id="389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798" y="1477442"/>
            <a:ext cx="1228836" cy="843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2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6147" y="2205658"/>
            <a:ext cx="1149339" cy="84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606" y="3035383"/>
            <a:ext cx="1314685" cy="1042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0146"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6894" y="3069754"/>
            <a:ext cx="973622" cy="1035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1">
            <a:hlinkClick r:id="rId6" action="ppaction://hlinksldjump"/>
          </p:cNvPr>
          <p:cNvSpPr>
            <a:spLocks noChangeArrowheads="1"/>
          </p:cNvSpPr>
          <p:nvPr/>
        </p:nvSpPr>
        <p:spPr bwMode="auto">
          <a:xfrm>
            <a:off x="9839622"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7" action="ppaction://hlinksldjump"/>
          </p:cNvPr>
          <p:cNvSpPr>
            <a:spLocks noChangeArrowheads="1"/>
          </p:cNvSpPr>
          <p:nvPr/>
        </p:nvSpPr>
        <p:spPr bwMode="auto">
          <a:xfrm>
            <a:off x="10341800"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8" action="ppaction://hlinksldjump"/>
          </p:cNvPr>
          <p:cNvSpPr>
            <a:spLocks noChangeArrowheads="1"/>
          </p:cNvSpPr>
          <p:nvPr/>
        </p:nvSpPr>
        <p:spPr bwMode="auto">
          <a:xfrm>
            <a:off x="108198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9" action="ppaction://hlinksldjump"/>
          </p:cNvPr>
          <p:cNvSpPr>
            <a:spLocks noChangeArrowheads="1"/>
          </p:cNvSpPr>
          <p:nvPr/>
        </p:nvSpPr>
        <p:spPr bwMode="auto">
          <a:xfrm>
            <a:off x="11255946"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10" action="ppaction://hlinksldjump"/>
          </p:cNvPr>
          <p:cNvSpPr>
            <a:spLocks noChangeArrowheads="1"/>
          </p:cNvSpPr>
          <p:nvPr/>
        </p:nvSpPr>
        <p:spPr bwMode="auto">
          <a:xfrm>
            <a:off x="11687994"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1884600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389122"/>
                                        </p:tgtEl>
                                        <p:attrNameLst>
                                          <p:attrName>style.visibility</p:attrName>
                                        </p:attrNameLst>
                                      </p:cBhvr>
                                      <p:to>
                                        <p:strVal val="visible"/>
                                      </p:to>
                                    </p:set>
                                    <p:animEffect transition="in" filter="blinds(horizontal)">
                                      <p:cBhvr>
                                        <p:cTn id="10" dur="500"/>
                                        <p:tgtEl>
                                          <p:spTgt spid="389122"/>
                                        </p:tgtEl>
                                      </p:cBhvr>
                                    </p:animEffect>
                                  </p:childTnLst>
                                </p:cTn>
                              </p:par>
                              <p:par>
                                <p:cTn id="11" presetID="3" presetClass="entr" presetSubtype="10" fill="hold" nodeType="withEffect">
                                  <p:stCondLst>
                                    <p:cond delay="0"/>
                                  </p:stCondLst>
                                  <p:childTnLst>
                                    <p:set>
                                      <p:cBhvr>
                                        <p:cTn id="12" dur="1" fill="hold">
                                          <p:stCondLst>
                                            <p:cond delay="0"/>
                                          </p:stCondLst>
                                        </p:cTn>
                                        <p:tgtEl>
                                          <p:spTgt spid="389123"/>
                                        </p:tgtEl>
                                        <p:attrNameLst>
                                          <p:attrName>style.visibility</p:attrName>
                                        </p:attrNameLst>
                                      </p:cBhvr>
                                      <p:to>
                                        <p:strVal val="visible"/>
                                      </p:to>
                                    </p:set>
                                    <p:animEffect transition="in" filter="blinds(horizontal)">
                                      <p:cBhvr>
                                        <p:cTn id="13" dur="500"/>
                                        <p:tgtEl>
                                          <p:spTgt spid="389123"/>
                                        </p:tgtEl>
                                      </p:cBhvr>
                                    </p:animEffect>
                                  </p:childTnLst>
                                </p:cTn>
                              </p:par>
                              <p:par>
                                <p:cTn id="14" presetID="3"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nodeType="withEffect">
                                  <p:stCondLst>
                                    <p:cond delay="0"/>
                                  </p:stCondLst>
                                  <p:childTnLst>
                                    <p:set>
                                      <p:cBhvr>
                                        <p:cTn id="18" dur="1" fill="hold">
                                          <p:stCondLst>
                                            <p:cond delay="0"/>
                                          </p:stCondLst>
                                        </p:cTn>
                                        <p:tgtEl>
                                          <p:spTgt spid="390146"/>
                                        </p:tgtEl>
                                        <p:attrNameLst>
                                          <p:attrName>style.visibility</p:attrName>
                                        </p:attrNameLst>
                                      </p:cBhvr>
                                      <p:to>
                                        <p:strVal val="visible"/>
                                      </p:to>
                                    </p:set>
                                    <p:animEffect transition="in" filter="blinds(horizontal)">
                                      <p:cBhvr>
                                        <p:cTn id="19" dur="500"/>
                                        <p:tgtEl>
                                          <p:spTgt spid="390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46534" y="1898462"/>
            <a:ext cx="1446230"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rPr>
              <a:t>5</a:t>
            </a:r>
            <a:endParaRPr lang="zh-CN" altLang="en-US" sz="2800" dirty="0">
              <a:solidFill>
                <a:schemeClr val="accent6">
                  <a:lumMod val="75000"/>
                </a:schemeClr>
              </a:solidFill>
            </a:endParaRPr>
          </a:p>
        </p:txBody>
      </p:sp>
      <p:pic>
        <p:nvPicPr>
          <p:cNvPr id="348162" name="Picture 2"/>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72569" y="1508512"/>
            <a:ext cx="4134605" cy="130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63" name="Picture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13133" y="1449770"/>
            <a:ext cx="6502753" cy="1425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64" name="Picture 4"/>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558" y="3141762"/>
            <a:ext cx="3015363" cy="917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1">
            <a:hlinkClick r:id="rId5" action="ppaction://hlinksldjump"/>
          </p:cNvPr>
          <p:cNvSpPr>
            <a:spLocks noChangeArrowheads="1"/>
          </p:cNvSpPr>
          <p:nvPr/>
        </p:nvSpPr>
        <p:spPr bwMode="auto">
          <a:xfrm>
            <a:off x="9839622"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6" action="ppaction://hlinksldjump"/>
          </p:cNvPr>
          <p:cNvSpPr>
            <a:spLocks noChangeArrowheads="1"/>
          </p:cNvSpPr>
          <p:nvPr/>
        </p:nvSpPr>
        <p:spPr bwMode="auto">
          <a:xfrm>
            <a:off x="10341800"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7" action="ppaction://hlinksldjump"/>
          </p:cNvPr>
          <p:cNvSpPr>
            <a:spLocks noChangeArrowheads="1"/>
          </p:cNvSpPr>
          <p:nvPr/>
        </p:nvSpPr>
        <p:spPr bwMode="auto">
          <a:xfrm>
            <a:off x="10819836"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8" action="ppaction://hlinksldjump"/>
          </p:cNvPr>
          <p:cNvSpPr>
            <a:spLocks noChangeArrowheads="1"/>
          </p:cNvSpPr>
          <p:nvPr/>
        </p:nvSpPr>
        <p:spPr bwMode="auto">
          <a:xfrm>
            <a:off x="11255946"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11687994"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3628193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348162"/>
                                        </p:tgtEl>
                                        <p:attrNameLst>
                                          <p:attrName>style.visibility</p:attrName>
                                        </p:attrNameLst>
                                      </p:cBhvr>
                                      <p:to>
                                        <p:strVal val="visible"/>
                                      </p:to>
                                    </p:set>
                                    <p:animEffect transition="in" filter="blinds(horizontal)">
                                      <p:cBhvr>
                                        <p:cTn id="10" dur="500"/>
                                        <p:tgtEl>
                                          <p:spTgt spid="348162"/>
                                        </p:tgtEl>
                                      </p:cBhvr>
                                    </p:animEffect>
                                  </p:childTnLst>
                                </p:cTn>
                              </p:par>
                              <p:par>
                                <p:cTn id="11" presetID="3" presetClass="entr" presetSubtype="10" fill="hold" nodeType="withEffect">
                                  <p:stCondLst>
                                    <p:cond delay="0"/>
                                  </p:stCondLst>
                                  <p:childTnLst>
                                    <p:set>
                                      <p:cBhvr>
                                        <p:cTn id="12" dur="1" fill="hold">
                                          <p:stCondLst>
                                            <p:cond delay="0"/>
                                          </p:stCondLst>
                                        </p:cTn>
                                        <p:tgtEl>
                                          <p:spTgt spid="348163"/>
                                        </p:tgtEl>
                                        <p:attrNameLst>
                                          <p:attrName>style.visibility</p:attrName>
                                        </p:attrNameLst>
                                      </p:cBhvr>
                                      <p:to>
                                        <p:strVal val="visible"/>
                                      </p:to>
                                    </p:set>
                                    <p:animEffect transition="in" filter="blinds(horizontal)">
                                      <p:cBhvr>
                                        <p:cTn id="13" dur="500"/>
                                        <p:tgtEl>
                                          <p:spTgt spid="348163"/>
                                        </p:tgtEl>
                                      </p:cBhvr>
                                    </p:animEffect>
                                  </p:childTnLst>
                                </p:cTn>
                              </p:par>
                              <p:par>
                                <p:cTn id="14" presetID="3" presetClass="entr" presetSubtype="10" fill="hold" nodeType="withEffect">
                                  <p:stCondLst>
                                    <p:cond delay="0"/>
                                  </p:stCondLst>
                                  <p:childTnLst>
                                    <p:set>
                                      <p:cBhvr>
                                        <p:cTn id="15" dur="1" fill="hold">
                                          <p:stCondLst>
                                            <p:cond delay="0"/>
                                          </p:stCondLst>
                                        </p:cTn>
                                        <p:tgtEl>
                                          <p:spTgt spid="348164"/>
                                        </p:tgtEl>
                                        <p:attrNameLst>
                                          <p:attrName>style.visibility</p:attrName>
                                        </p:attrNameLst>
                                      </p:cBhvr>
                                      <p:to>
                                        <p:strVal val="visible"/>
                                      </p:to>
                                    </p:set>
                                    <p:animEffect transition="in" filter="blinds(horizontal)">
                                      <p:cBhvr>
                                        <p:cTn id="16" dur="500"/>
                                        <p:tgtEl>
                                          <p:spTgt spid="348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0" y="1020763"/>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406574" y="1341562"/>
            <a:ext cx="11068815" cy="4616648"/>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找单体时，一定要先判断高聚物是加聚产物还是缩聚产物，然后运用逆向思维反推单体，找准分离处，聚合时的结合点必为分离处。</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加聚反应的特点</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单体往往是带有双键或三键的不饱和有机物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如乙烯、氯乙烯、甲基丙烯酸、异戊二烯等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高分子链节与单体的化学组成相同。</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生成物只有高分子化合物，一般形成线形结构</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2" name="矩形 11"/>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3" name="组合 12"/>
          <p:cNvGrpSpPr/>
          <p:nvPr/>
        </p:nvGrpSpPr>
        <p:grpSpPr>
          <a:xfrm>
            <a:off x="1" y="-2"/>
            <a:ext cx="1836949" cy="634848"/>
            <a:chOff x="0" y="-2"/>
            <a:chExt cx="1377891" cy="634701"/>
          </a:xfrm>
          <a:solidFill>
            <a:srgbClr val="FFC000"/>
          </a:solidFill>
        </p:grpSpPr>
        <p:sp>
          <p:nvSpPr>
            <p:cNvPr id="14" name="矩形 1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5" name="直角三角形 1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6" name="矩形 15"/>
          <p:cNvSpPr/>
          <p:nvPr/>
        </p:nvSpPr>
        <p:spPr>
          <a:xfrm>
            <a:off x="1774726" y="36707"/>
            <a:ext cx="1826141" cy="584775"/>
          </a:xfrm>
          <a:prstGeom prst="rect">
            <a:avLst/>
          </a:prstGeom>
        </p:spPr>
        <p:txBody>
          <a:bodyPr wrap="none">
            <a:spAutoFit/>
          </a:bodyPr>
          <a:lstStyle/>
          <a:p>
            <a:pPr>
              <a:defRPr/>
            </a:pPr>
            <a:r>
              <a:rPr lang="zh-CN" altLang="en-US" sz="3200" b="1" dirty="0">
                <a:solidFill>
                  <a:schemeClr val="bg1"/>
                </a:solidFill>
                <a:latin typeface="+mj-ea"/>
                <a:ea typeface="+mj-ea"/>
              </a:rPr>
              <a:t>方法技巧</a:t>
            </a:r>
          </a:p>
        </p:txBody>
      </p:sp>
    </p:spTree>
    <p:extLst>
      <p:ext uri="{BB962C8B-B14F-4D97-AF65-F5344CB8AC3E}">
        <p14:creationId xmlns:p14="http://schemas.microsoft.com/office/powerpoint/2010/main" val="20711389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0" y="1020763"/>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550590" y="1401951"/>
            <a:ext cx="10959223"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缩聚反应的特点</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单体不一定含有不饱和键，但必须含有两个或两个以上的反应基团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缩聚反应不仅生成高聚物，而且还生成小分子。</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所得高分子化合物的组成跟单体的化学组成不同。</a:t>
            </a:r>
            <a:endParaRPr lang="zh-CN" altLang="zh-CN" sz="1100" kern="100" dirty="0">
              <a:effectLst/>
              <a:latin typeface="宋体"/>
              <a:cs typeface="Courier New"/>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15471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6574" y="405458"/>
            <a:ext cx="1138815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pitchFamily="2" charset="-122"/>
                <a:cs typeface="Courier New"/>
              </a:rPr>
              <a:t>(2)</a:t>
            </a:r>
            <a:r>
              <a:rPr lang="zh-CN" altLang="zh-CN" sz="2800" kern="100" dirty="0" smtClean="0">
                <a:latin typeface="Times New Roman"/>
                <a:ea typeface="华文细黑" pitchFamily="2" charset="-122"/>
                <a:cs typeface="Times New Roman"/>
              </a:rPr>
              <a:t>性质</a:t>
            </a:r>
            <a:endParaRPr lang="en-US" altLang="zh-CN" sz="2800" kern="100" dirty="0" smtClean="0">
              <a:latin typeface="Times New Roman"/>
              <a:ea typeface="华文细黑" pitchFamily="2" charset="-122"/>
              <a:cs typeface="Times New Roman"/>
            </a:endParaRPr>
          </a:p>
          <a:p>
            <a:pPr algn="just">
              <a:lnSpc>
                <a:spcPct val="150000"/>
              </a:lnSpc>
              <a:spcAft>
                <a:spcPts val="0"/>
              </a:spcAft>
            </a:pPr>
            <a:r>
              <a:rPr lang="en-US" altLang="zh-CN" sz="2800" kern="100" dirty="0">
                <a:latin typeface="宋体"/>
                <a:ea typeface="华文细黑" pitchFamily="2" charset="-122"/>
                <a:cs typeface="Times New Roman"/>
              </a:rPr>
              <a:t>①</a:t>
            </a:r>
            <a:r>
              <a:rPr lang="zh-CN" altLang="zh-CN" sz="2800" kern="100" dirty="0">
                <a:latin typeface="Times New Roman"/>
                <a:ea typeface="华文细黑" pitchFamily="2" charset="-122"/>
                <a:cs typeface="Times New Roman"/>
              </a:rPr>
              <a:t>葡萄糖：多羟基醛</a:t>
            </a:r>
            <a:r>
              <a:rPr lang="en-US" altLang="zh-CN" sz="2800" kern="100" dirty="0" smtClean="0">
                <a:latin typeface="Times New Roman"/>
                <a:ea typeface="华文细黑" pitchFamily="2" charset="-122"/>
                <a:cs typeface="Courier New"/>
              </a:rPr>
              <a:t>CH</a:t>
            </a:r>
            <a:r>
              <a:rPr lang="en-US" altLang="zh-CN" sz="2800" kern="100" baseline="-25000" dirty="0" smtClean="0">
                <a:latin typeface="Times New Roman"/>
                <a:ea typeface="华文细黑" pitchFamily="2" charset="-122"/>
                <a:cs typeface="Courier New"/>
              </a:rPr>
              <a:t>2</a:t>
            </a:r>
            <a:r>
              <a:rPr lang="en-US" altLang="zh-CN" sz="2800" kern="100" dirty="0" smtClean="0">
                <a:latin typeface="Times New Roman"/>
                <a:ea typeface="华文细黑" pitchFamily="2" charset="-122"/>
                <a:cs typeface="Courier New"/>
              </a:rPr>
              <a:t>OH(CHOH)</a:t>
            </a:r>
            <a:r>
              <a:rPr lang="en-US" altLang="zh-CN" sz="2800" kern="100" baseline="-25000" dirty="0" smtClean="0">
                <a:latin typeface="Times New Roman"/>
                <a:ea typeface="华文细黑" pitchFamily="2" charset="-122"/>
                <a:cs typeface="Courier New"/>
              </a:rPr>
              <a:t>4</a:t>
            </a:r>
            <a:r>
              <a:rPr lang="en-US" altLang="zh-CN" sz="2800" kern="100" dirty="0" smtClean="0">
                <a:latin typeface="Times New Roman"/>
                <a:ea typeface="华文细黑" pitchFamily="2" charset="-122"/>
                <a:cs typeface="Courier New"/>
              </a:rPr>
              <a:t>CHO</a:t>
            </a:r>
            <a:endParaRPr lang="zh-CN" altLang="zh-CN" sz="2800" kern="100" dirty="0">
              <a:latin typeface="宋体"/>
              <a:ea typeface="华文细黑" pitchFamily="2" charset="-122"/>
              <a:cs typeface="Courier New"/>
            </a:endParaRPr>
          </a:p>
        </p:txBody>
      </p:sp>
      <p:pic>
        <p:nvPicPr>
          <p:cNvPr id="3164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668" y="2024525"/>
            <a:ext cx="8301584" cy="370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10611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8" name="文本框 1"/>
          <p:cNvSpPr txBox="1"/>
          <p:nvPr/>
        </p:nvSpPr>
        <p:spPr>
          <a:xfrm>
            <a:off x="118542" y="2406215"/>
            <a:ext cx="12034064" cy="1436355"/>
          </a:xfrm>
          <a:prstGeom prst="rect">
            <a:avLst/>
          </a:prstGeom>
          <a:noFill/>
        </p:spPr>
        <p:txBody>
          <a:bodyPr wrap="none" rtlCol="0" anchor="ctr">
            <a:spAutoFit/>
          </a:bodyPr>
          <a:lstStyle/>
          <a:p>
            <a:pPr>
              <a:lnSpc>
                <a:spcPct val="150000"/>
              </a:lnSpc>
            </a:pPr>
            <a:r>
              <a:rPr lang="zh-CN" altLang="en-US" sz="6600" b="1" dirty="0">
                <a:solidFill>
                  <a:schemeClr val="bg1"/>
                </a:solidFill>
                <a:latin typeface="+mj-ea"/>
                <a:ea typeface="+mj-ea"/>
              </a:rPr>
              <a:t>考点三　</a:t>
            </a:r>
            <a:r>
              <a:rPr lang="zh-CN" altLang="en-US" sz="6600" b="1" dirty="0" smtClean="0">
                <a:solidFill>
                  <a:schemeClr val="bg1"/>
                </a:solidFill>
                <a:latin typeface="+mj-ea"/>
                <a:ea typeface="+mj-ea"/>
              </a:rPr>
              <a:t>有机合成</a:t>
            </a:r>
            <a:r>
              <a:rPr lang="zh-CN" altLang="en-US" sz="6600" b="1" dirty="0">
                <a:solidFill>
                  <a:schemeClr val="bg1"/>
                </a:solidFill>
                <a:latin typeface="+mj-ea"/>
                <a:ea typeface="+mj-ea"/>
              </a:rPr>
              <a:t>的思路与方法</a:t>
            </a:r>
          </a:p>
        </p:txBody>
      </p:sp>
    </p:spTree>
    <p:extLst>
      <p:ext uri="{BB962C8B-B14F-4D97-AF65-F5344CB8AC3E}">
        <p14:creationId xmlns:p14="http://schemas.microsoft.com/office/powerpoint/2010/main" val="21639240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550" y="1404796"/>
            <a:ext cx="4044697"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有机合成题的解题思路</a:t>
            </a:r>
            <a:endParaRPr lang="zh-CN" altLang="zh-CN" sz="1100" kern="100" dirty="0">
              <a:effectLst/>
              <a:latin typeface="宋体"/>
              <a:cs typeface="Courier New"/>
            </a:endParaRPr>
          </a:p>
        </p:txBody>
      </p:sp>
      <p:sp>
        <p:nvSpPr>
          <p:cNvPr id="10"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49186" name="Picture 2" descr="HX5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4987" y="2505382"/>
            <a:ext cx="8064595" cy="332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2" name="组合 11"/>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7" name="直角三角形 16"/>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8" name="矩形 17"/>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19"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0353665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590" y="179556"/>
            <a:ext cx="9560631" cy="3970318"/>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有机合成中碳骨架的构建</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碳链增长的反应</a:t>
            </a:r>
            <a:endParaRPr lang="zh-CN" altLang="zh-CN" sz="11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加聚反应；</a:t>
            </a:r>
            <a:endParaRPr lang="zh-CN" altLang="zh-CN" sz="11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缩聚反应；</a:t>
            </a:r>
            <a:endParaRPr lang="zh-CN" altLang="zh-CN" sz="11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酯化反应；</a:t>
            </a:r>
            <a:endParaRPr lang="zh-CN" altLang="zh-CN" sz="11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利用题目信息所给反应，如：醛酮中的羰基与</a:t>
            </a:r>
            <a:r>
              <a:rPr lang="en-US" altLang="zh-CN" sz="2800" kern="100" dirty="0">
                <a:latin typeface="Times New Roman"/>
                <a:ea typeface="华文细黑"/>
                <a:cs typeface="Courier New"/>
              </a:rPr>
              <a:t>HCN</a:t>
            </a:r>
            <a:r>
              <a:rPr lang="zh-CN" altLang="zh-CN" sz="2800" kern="100" dirty="0">
                <a:latin typeface="Times New Roman"/>
                <a:ea typeface="华文细黑"/>
                <a:cs typeface="Times New Roman"/>
              </a:rPr>
              <a:t>加成。</a:t>
            </a:r>
            <a:endParaRPr lang="zh-CN" altLang="zh-CN" sz="1100" kern="100" dirty="0">
              <a:effectLst/>
              <a:latin typeface="宋体"/>
              <a:cs typeface="Courier New"/>
            </a:endParaRPr>
          </a:p>
        </p:txBody>
      </p:sp>
      <p:sp>
        <p:nvSpPr>
          <p:cNvPr id="2"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3"/>
          <p:cNvSpPr>
            <a:spLocks noChangeArrowheads="1"/>
          </p:cNvSpPr>
          <p:nvPr/>
        </p:nvSpPr>
        <p:spPr bwMode="auto">
          <a:xfrm>
            <a:off x="0" y="83820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smtClean="0">
                <a:ln>
                  <a:noFill/>
                </a:ln>
                <a:solidFill>
                  <a:schemeClr val="tx1"/>
                </a:solidFill>
                <a:effectLst/>
                <a:latin typeface="Times New Roman" pitchFamily="18" charset="0"/>
                <a:ea typeface="华文细黑"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3502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b="50000"/>
          <a:stretch/>
        </p:blipFill>
        <p:spPr bwMode="auto">
          <a:xfrm>
            <a:off x="694209" y="4047609"/>
            <a:ext cx="6957458" cy="1858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0079" y="5001562"/>
            <a:ext cx="208597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75102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78582" y="325314"/>
            <a:ext cx="10020453"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碳链减短的反应</a:t>
            </a:r>
            <a:endParaRPr lang="zh-CN" altLang="zh-CN" sz="11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烷烃的裂化反应；</a:t>
            </a:r>
            <a:endParaRPr lang="zh-CN" altLang="zh-CN" sz="11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酯类、糖类、蛋白质等的水解反应；</a:t>
            </a:r>
            <a:endParaRPr lang="zh-CN" altLang="zh-CN" sz="11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利用题目信息所给反应，如：烯烃、炔烃的氧化反应，羧酸及其盐的脱羧反应</a:t>
            </a:r>
            <a:r>
              <a:rPr lang="en-US" altLang="zh-CN" sz="2800" kern="100" dirty="0">
                <a:latin typeface="宋体"/>
                <a:ea typeface="华文细黑"/>
                <a:cs typeface="Times New Roman"/>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常见由链成环的方法</a:t>
            </a:r>
            <a:endParaRPr lang="zh-CN" altLang="zh-CN" sz="11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二元醇成环：</a:t>
            </a:r>
            <a:endParaRPr lang="zh-CN" altLang="zh-CN" sz="1100" kern="100" dirty="0">
              <a:effectLst/>
              <a:latin typeface="宋体"/>
              <a:cs typeface="Courier New"/>
            </a:endParaRPr>
          </a:p>
        </p:txBody>
      </p:sp>
      <p:sp>
        <p:nvSpPr>
          <p:cNvPr id="12" name="Rectangle 4"/>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512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590" y="5099156"/>
            <a:ext cx="4480288" cy="113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1235" name="Picture 3"/>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72886" y="5079298"/>
            <a:ext cx="2494528" cy="798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03118" y="5374010"/>
            <a:ext cx="6092825" cy="646331"/>
          </a:xfrm>
          <a:prstGeom prst="rect">
            <a:avLst/>
          </a:prstGeom>
        </p:spPr>
        <p:txBody>
          <a:bodyPr>
            <a:spAutoFit/>
          </a:bodyPr>
          <a:lstStyle/>
          <a:p>
            <a:pPr algn="just">
              <a:lnSpc>
                <a:spcPct val="150000"/>
              </a:lnSpc>
              <a:spcAft>
                <a:spcPts val="0"/>
              </a:spcAft>
            </a:pPr>
            <a:r>
              <a:rPr lang="en-US" altLang="zh-CN" sz="2800" u="sng" kern="100" dirty="0">
                <a:latin typeface="宋体"/>
                <a:ea typeface="华文细黑"/>
                <a:cs typeface="Courier New"/>
              </a:rPr>
              <a:t>		</a:t>
            </a:r>
            <a:endParaRPr lang="zh-CN" altLang="zh-CN" sz="2800" kern="100" dirty="0">
              <a:effectLst/>
              <a:latin typeface="宋体"/>
              <a:cs typeface="Courier New"/>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3064602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1235"/>
                                        </p:tgtEl>
                                        <p:attrNameLst>
                                          <p:attrName>style.visibility</p:attrName>
                                        </p:attrNameLst>
                                      </p:cBhvr>
                                      <p:to>
                                        <p:strVal val="visible"/>
                                      </p:to>
                                    </p:set>
                                    <p:animEffect transition="in" filter="blinds(horizontal)">
                                      <p:cBhvr>
                                        <p:cTn id="7" dur="500"/>
                                        <p:tgtEl>
                                          <p:spTgt spid="3512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51235"/>
                                        </p:tgtEl>
                                      </p:cBhvr>
                                    </p:animEffect>
                                    <p:set>
                                      <p:cBhvr>
                                        <p:cTn id="12" dur="1" fill="hold">
                                          <p:stCondLst>
                                            <p:cond delay="499"/>
                                          </p:stCondLst>
                                        </p:cTn>
                                        <p:tgtEl>
                                          <p:spTgt spid="351235"/>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7"/>
          <p:cNvSpPr>
            <a:spLocks noChangeArrowheads="1"/>
          </p:cNvSpPr>
          <p:nvPr/>
        </p:nvSpPr>
        <p:spPr bwMode="auto">
          <a:xfrm>
            <a:off x="0" y="1227138"/>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smtClean="0">
                <a:ln>
                  <a:noFill/>
                </a:ln>
                <a:solidFill>
                  <a:schemeClr val="tx1"/>
                </a:solidFill>
                <a:effectLst/>
                <a:latin typeface="Times New Roman" pitchFamily="18" charset="0"/>
                <a:ea typeface="华文细黑"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694606" y="621482"/>
            <a:ext cx="3416320" cy="656077"/>
          </a:xfrm>
          <a:prstGeom prst="rect">
            <a:avLst/>
          </a:prstGeom>
        </p:spPr>
        <p:txBody>
          <a:bodyPr wrap="none">
            <a:spAutoFit/>
          </a:bodyPr>
          <a:lstStyle/>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羟基酸酯化成环：</a:t>
            </a:r>
            <a:endParaRPr lang="zh-CN" altLang="zh-CN" sz="2800" kern="100" dirty="0">
              <a:effectLst/>
              <a:latin typeface="宋体"/>
              <a:cs typeface="Courier New"/>
            </a:endParaRPr>
          </a:p>
        </p:txBody>
      </p:sp>
      <p:pic>
        <p:nvPicPr>
          <p:cNvPr id="3522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86" y="1558722"/>
            <a:ext cx="5197612" cy="1295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2259" name="Picture 3"/>
          <p:cNvPicPr>
            <a:picLocks noChangeAspect="1" noChangeArrowheads="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6499" t="2107" r="6499" b="-2107"/>
          <a:stretch/>
        </p:blipFill>
        <p:spPr bwMode="auto">
          <a:xfrm>
            <a:off x="5591434" y="610910"/>
            <a:ext cx="3371137" cy="189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5474989" y="1917626"/>
            <a:ext cx="6092825" cy="656077"/>
          </a:xfrm>
          <a:prstGeom prst="rect">
            <a:avLst/>
          </a:prstGeom>
        </p:spPr>
        <p:txBody>
          <a:bodyPr>
            <a:spAutoFit/>
          </a:bodyPr>
          <a:lstStyle/>
          <a:p>
            <a:pPr algn="just">
              <a:lnSpc>
                <a:spcPct val="150000"/>
              </a:lnSpc>
              <a:spcAft>
                <a:spcPts val="0"/>
              </a:spcAft>
            </a:pPr>
            <a:r>
              <a:rPr lang="en-US" altLang="zh-CN" sz="2800" u="sng" kern="100" dirty="0">
                <a:latin typeface="宋体"/>
                <a:ea typeface="华文细黑"/>
                <a:cs typeface="Courier New"/>
              </a:rPr>
              <a:t>			</a:t>
            </a:r>
            <a:r>
              <a:rPr lang="zh-CN" altLang="en-US" sz="2800" kern="100" dirty="0" smtClean="0">
                <a:latin typeface="宋体"/>
                <a:ea typeface="华文细黑"/>
                <a:cs typeface="Courier New"/>
              </a:rPr>
              <a:t>；</a:t>
            </a:r>
            <a:endParaRPr lang="zh-CN" altLang="zh-CN" sz="2800" kern="100" dirty="0">
              <a:effectLst/>
              <a:latin typeface="宋体"/>
              <a:cs typeface="Courier New"/>
            </a:endParaRPr>
          </a:p>
        </p:txBody>
      </p:sp>
      <p:sp>
        <p:nvSpPr>
          <p:cNvPr id="7" name="矩形 6"/>
          <p:cNvSpPr/>
          <p:nvPr/>
        </p:nvSpPr>
        <p:spPr>
          <a:xfrm>
            <a:off x="766614" y="3133757"/>
            <a:ext cx="2698175" cy="656077"/>
          </a:xfrm>
          <a:prstGeom prst="rect">
            <a:avLst/>
          </a:prstGeom>
        </p:spPr>
        <p:txBody>
          <a:bodyPr wrap="none">
            <a:spAutoFit/>
          </a:bodyPr>
          <a:lstStyle/>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氨基酸成环：</a:t>
            </a:r>
            <a:endParaRPr lang="zh-CN" altLang="zh-CN" sz="2800" kern="100" dirty="0">
              <a:effectLst/>
              <a:latin typeface="宋体"/>
              <a:cs typeface="Courier New"/>
            </a:endParaRPr>
          </a:p>
        </p:txBody>
      </p:sp>
      <p:pic>
        <p:nvPicPr>
          <p:cNvPr id="3522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614" y="4179779"/>
            <a:ext cx="4419016" cy="81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5447134" y="4437906"/>
            <a:ext cx="6092825" cy="738664"/>
          </a:xfrm>
          <a:prstGeom prst="rect">
            <a:avLst/>
          </a:prstGeom>
        </p:spPr>
        <p:txBody>
          <a:bodyPr>
            <a:spAutoFit/>
          </a:bodyPr>
          <a:lstStyle/>
          <a:p>
            <a:pPr algn="just">
              <a:lnSpc>
                <a:spcPct val="150000"/>
              </a:lnSpc>
              <a:spcAft>
                <a:spcPts val="0"/>
              </a:spcAft>
            </a:pPr>
            <a:r>
              <a:rPr lang="en-US" altLang="zh-CN" sz="2800" u="sng" kern="100" dirty="0">
                <a:latin typeface="宋体"/>
                <a:ea typeface="华文细黑"/>
                <a:cs typeface="Courier New"/>
              </a:rPr>
              <a:t>			</a:t>
            </a:r>
            <a:r>
              <a:rPr lang="zh-CN" altLang="en-US" sz="2800" kern="100" dirty="0">
                <a:latin typeface="宋体"/>
                <a:ea typeface="华文细黑"/>
                <a:cs typeface="Courier New"/>
              </a:rPr>
              <a:t> ；</a:t>
            </a:r>
            <a:endParaRPr lang="zh-CN" altLang="zh-CN" sz="2800" kern="100" dirty="0">
              <a:effectLst/>
              <a:latin typeface="宋体"/>
              <a:cs typeface="Courier New"/>
            </a:endParaRPr>
          </a:p>
        </p:txBody>
      </p:sp>
      <p:pic>
        <p:nvPicPr>
          <p:cNvPr id="352261" name="Picture 5"/>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26161" y="3197974"/>
            <a:ext cx="3019069" cy="160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15945279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2259"/>
                                        </p:tgtEl>
                                        <p:attrNameLst>
                                          <p:attrName>style.visibility</p:attrName>
                                        </p:attrNameLst>
                                      </p:cBhvr>
                                      <p:to>
                                        <p:strVal val="visible"/>
                                      </p:to>
                                    </p:set>
                                    <p:animEffect transition="in" filter="blinds(horizontal)">
                                      <p:cBhvr>
                                        <p:cTn id="7" dur="500"/>
                                        <p:tgtEl>
                                          <p:spTgt spid="3522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2261"/>
                                        </p:tgtEl>
                                        <p:attrNameLst>
                                          <p:attrName>style.visibility</p:attrName>
                                        </p:attrNameLst>
                                      </p:cBhvr>
                                      <p:to>
                                        <p:strVal val="visible"/>
                                      </p:to>
                                    </p:set>
                                    <p:animEffect transition="in" filter="blinds(horizontal)">
                                      <p:cBhvr>
                                        <p:cTn id="12" dur="500"/>
                                        <p:tgtEl>
                                          <p:spTgt spid="3522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52259"/>
                                        </p:tgtEl>
                                      </p:cBhvr>
                                    </p:animEffect>
                                    <p:set>
                                      <p:cBhvr>
                                        <p:cTn id="17" dur="1" fill="hold">
                                          <p:stCondLst>
                                            <p:cond delay="499"/>
                                          </p:stCondLst>
                                        </p:cTn>
                                        <p:tgtEl>
                                          <p:spTgt spid="352259"/>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352261"/>
                                        </p:tgtEl>
                                      </p:cBhvr>
                                    </p:animEffect>
                                    <p:set>
                                      <p:cBhvr>
                                        <p:cTn id="20" dur="1" fill="hold">
                                          <p:stCondLst>
                                            <p:cond delay="499"/>
                                          </p:stCondLst>
                                        </p:cTn>
                                        <p:tgtEl>
                                          <p:spTgt spid="352261"/>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2598" y="621482"/>
            <a:ext cx="3057247" cy="656077"/>
          </a:xfrm>
          <a:prstGeom prst="rect">
            <a:avLst/>
          </a:prstGeom>
        </p:spPr>
        <p:txBody>
          <a:bodyPr wrap="none">
            <a:spAutoFit/>
          </a:bodyPr>
          <a:lstStyle/>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二元羧酸成环：</a:t>
            </a:r>
            <a:endParaRPr lang="zh-CN" altLang="zh-CN" sz="2800" kern="100" dirty="0">
              <a:effectLst/>
              <a:latin typeface="宋体"/>
              <a:cs typeface="Courier New"/>
            </a:endParaRPr>
          </a:p>
        </p:txBody>
      </p:sp>
      <p:pic>
        <p:nvPicPr>
          <p:cNvPr id="35328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2550" b="22550"/>
          <a:stretch/>
        </p:blipFill>
        <p:spPr bwMode="auto">
          <a:xfrm>
            <a:off x="715135" y="1261982"/>
            <a:ext cx="7431871" cy="186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22598" y="3488859"/>
            <a:ext cx="11404211" cy="661015"/>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利用题目所给信息成环，如常给信息二烯烃与单烯烃的聚合成环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3532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35" y="4642120"/>
            <a:ext cx="3500744" cy="96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2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0968" y="1989634"/>
            <a:ext cx="10668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3810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590" y="333450"/>
            <a:ext cx="11404211" cy="1169551"/>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有机合成中官能团的转化</a:t>
            </a:r>
            <a:endParaRPr lang="zh-CN" altLang="zh-CN" sz="1100" kern="100" dirty="0">
              <a:latin typeface="宋体"/>
              <a:cs typeface="Courier New"/>
            </a:endParaRPr>
          </a:p>
          <a:p>
            <a:r>
              <a:rPr lang="en-US" altLang="zh-CN" sz="2800" kern="100" dirty="0">
                <a:latin typeface="Times New Roman"/>
                <a:ea typeface="华文细黑"/>
              </a:rPr>
              <a:t>(1)</a:t>
            </a:r>
            <a:r>
              <a:rPr lang="zh-CN" altLang="zh-CN" sz="2800" kern="100" dirty="0">
                <a:latin typeface="Times New Roman"/>
                <a:ea typeface="华文细黑"/>
                <a:cs typeface="Times New Roman"/>
              </a:rPr>
              <a:t>官能团的引入</a:t>
            </a:r>
            <a:endParaRPr lang="en-US" altLang="zh-CN" sz="2800" kern="100" dirty="0" smtClean="0">
              <a:latin typeface="Times New Roman"/>
              <a:ea typeface="华文细黑"/>
              <a:cs typeface="Times New Roman"/>
            </a:endParaRPr>
          </a:p>
        </p:txBody>
      </p:sp>
      <p:graphicFrame>
        <p:nvGraphicFramePr>
          <p:cNvPr id="4" name="表格 3"/>
          <p:cNvGraphicFramePr>
            <a:graphicFrameLocks noGrp="1"/>
          </p:cNvGraphicFramePr>
          <p:nvPr>
            <p:extLst>
              <p:ext uri="{D42A27DB-BD31-4B8C-83A1-F6EECF244321}">
                <p14:modId xmlns:p14="http://schemas.microsoft.com/office/powerpoint/2010/main" val="2434703686"/>
              </p:ext>
            </p:extLst>
          </p:nvPr>
        </p:nvGraphicFramePr>
        <p:xfrm>
          <a:off x="694606" y="1782564"/>
          <a:ext cx="10369152" cy="4527550"/>
        </p:xfrm>
        <a:graphic>
          <a:graphicData uri="http://schemas.openxmlformats.org/drawingml/2006/table">
            <a:tbl>
              <a:tblPr/>
              <a:tblGrid>
                <a:gridCol w="2752469"/>
                <a:gridCol w="7616683"/>
              </a:tblGrid>
              <a:tr h="754592">
                <a:tc>
                  <a:txBody>
                    <a:bodyPr/>
                    <a:lstStyle/>
                    <a:p>
                      <a:pPr algn="ctr">
                        <a:lnSpc>
                          <a:spcPct val="150000"/>
                        </a:lnSpc>
                        <a:spcAft>
                          <a:spcPts val="0"/>
                        </a:spcAft>
                      </a:pPr>
                      <a:r>
                        <a:rPr lang="zh-CN" sz="2800" kern="100" dirty="0">
                          <a:effectLst/>
                          <a:latin typeface="Times New Roman"/>
                          <a:ea typeface="华文细黑"/>
                          <a:cs typeface="Times New Roman"/>
                        </a:rPr>
                        <a:t>引入官能团</a:t>
                      </a:r>
                      <a:endParaRPr lang="zh-CN" sz="2800" kern="100" dirty="0">
                        <a:effectLst/>
                        <a:latin typeface="宋体"/>
                        <a:cs typeface="Courier New"/>
                      </a:endParaRPr>
                    </a:p>
                  </a:txBody>
                  <a:tcPr marL="43534" marR="43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引入方法</a:t>
                      </a:r>
                      <a:endParaRPr lang="zh-CN" sz="2800" kern="100">
                        <a:effectLst/>
                        <a:latin typeface="宋体"/>
                        <a:cs typeface="Courier New"/>
                      </a:endParaRPr>
                    </a:p>
                  </a:txBody>
                  <a:tcPr marL="43534" marR="43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9183">
                <a:tc>
                  <a:txBody>
                    <a:bodyPr/>
                    <a:lstStyle/>
                    <a:p>
                      <a:pPr algn="ctr">
                        <a:lnSpc>
                          <a:spcPct val="150000"/>
                        </a:lnSpc>
                        <a:spcAft>
                          <a:spcPts val="0"/>
                        </a:spcAft>
                      </a:pPr>
                      <a:r>
                        <a:rPr lang="zh-CN" sz="2800" kern="100">
                          <a:effectLst/>
                          <a:latin typeface="Times New Roman"/>
                          <a:ea typeface="华文细黑"/>
                          <a:cs typeface="Times New Roman"/>
                        </a:rPr>
                        <a:t>引入卤素原子</a:t>
                      </a:r>
                      <a:endParaRPr lang="zh-CN" sz="2800" kern="100">
                        <a:effectLst/>
                        <a:latin typeface="宋体"/>
                        <a:cs typeface="Courier New"/>
                      </a:endParaRPr>
                    </a:p>
                  </a:txBody>
                  <a:tcPr marL="43534" marR="43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宋体"/>
                          <a:ea typeface="华文细黑"/>
                          <a:cs typeface="Times New Roman"/>
                        </a:rPr>
                        <a:t>①</a:t>
                      </a:r>
                      <a:r>
                        <a:rPr lang="zh-CN" sz="2800" kern="100" dirty="0">
                          <a:effectLst/>
                          <a:latin typeface="Times New Roman"/>
                          <a:ea typeface="华文细黑"/>
                          <a:cs typeface="Times New Roman"/>
                        </a:rPr>
                        <a:t>烃、酚的取代；</a:t>
                      </a:r>
                      <a:r>
                        <a:rPr lang="en-US" sz="2800" kern="100" dirty="0">
                          <a:effectLst/>
                          <a:latin typeface="宋体"/>
                          <a:ea typeface="华文细黑"/>
                          <a:cs typeface="Times New Roman"/>
                        </a:rPr>
                        <a:t>②</a:t>
                      </a:r>
                      <a:r>
                        <a:rPr lang="zh-CN" sz="2800" kern="100" dirty="0">
                          <a:effectLst/>
                          <a:latin typeface="Times New Roman"/>
                          <a:ea typeface="华文细黑"/>
                          <a:cs typeface="Times New Roman"/>
                        </a:rPr>
                        <a:t>不饱和烃与</a:t>
                      </a:r>
                      <a:r>
                        <a:rPr lang="en-US" sz="2800" kern="100" dirty="0">
                          <a:effectLst/>
                          <a:latin typeface="Times New Roman"/>
                          <a:ea typeface="华文细黑"/>
                          <a:cs typeface="Courier New"/>
                        </a:rPr>
                        <a:t>HX</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X</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的加成；</a:t>
                      </a:r>
                      <a:r>
                        <a:rPr lang="en-US" sz="2800" kern="100" dirty="0">
                          <a:effectLst/>
                          <a:latin typeface="宋体"/>
                          <a:ea typeface="华文细黑"/>
                          <a:cs typeface="Times New Roman"/>
                        </a:rPr>
                        <a:t>③</a:t>
                      </a:r>
                      <a:r>
                        <a:rPr lang="zh-CN" sz="2800" kern="100" dirty="0">
                          <a:effectLst/>
                          <a:latin typeface="Times New Roman"/>
                          <a:ea typeface="华文细黑"/>
                          <a:cs typeface="Times New Roman"/>
                        </a:rPr>
                        <a:t>醇与氢卤酸</a:t>
                      </a:r>
                      <a:r>
                        <a:rPr lang="en-US" sz="2800" kern="100" dirty="0">
                          <a:effectLst/>
                          <a:latin typeface="Times New Roman"/>
                          <a:ea typeface="华文细黑"/>
                          <a:cs typeface="Courier New"/>
                        </a:rPr>
                        <a:t>(HX)</a:t>
                      </a:r>
                      <a:r>
                        <a:rPr lang="zh-CN" sz="2800" kern="100" dirty="0">
                          <a:effectLst/>
                          <a:latin typeface="Times New Roman"/>
                          <a:ea typeface="华文细黑"/>
                          <a:cs typeface="Times New Roman"/>
                        </a:rPr>
                        <a:t>反应</a:t>
                      </a:r>
                      <a:endParaRPr lang="zh-CN" sz="2800" kern="100" dirty="0">
                        <a:effectLst/>
                        <a:latin typeface="宋体"/>
                        <a:cs typeface="Courier New"/>
                      </a:endParaRPr>
                    </a:p>
                  </a:txBody>
                  <a:tcPr marL="43534" marR="43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3775">
                <a:tc>
                  <a:txBody>
                    <a:bodyPr/>
                    <a:lstStyle/>
                    <a:p>
                      <a:pPr algn="ctr">
                        <a:lnSpc>
                          <a:spcPct val="150000"/>
                        </a:lnSpc>
                        <a:spcAft>
                          <a:spcPts val="0"/>
                        </a:spcAft>
                      </a:pPr>
                      <a:r>
                        <a:rPr lang="zh-CN" sz="2800" kern="100">
                          <a:effectLst/>
                          <a:latin typeface="Times New Roman"/>
                          <a:ea typeface="华文细黑"/>
                          <a:cs typeface="Times New Roman"/>
                        </a:rPr>
                        <a:t>引入羟基</a:t>
                      </a:r>
                      <a:endParaRPr lang="zh-CN" sz="2800" kern="100">
                        <a:effectLst/>
                        <a:latin typeface="宋体"/>
                        <a:cs typeface="Courier New"/>
                      </a:endParaRPr>
                    </a:p>
                  </a:txBody>
                  <a:tcPr marL="43534" marR="43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宋体"/>
                          <a:ea typeface="华文细黑"/>
                          <a:cs typeface="Times New Roman"/>
                        </a:rPr>
                        <a:t>①</a:t>
                      </a:r>
                      <a:r>
                        <a:rPr lang="zh-CN" sz="2800" kern="100" dirty="0">
                          <a:effectLst/>
                          <a:latin typeface="Times New Roman"/>
                          <a:ea typeface="华文细黑"/>
                          <a:cs typeface="Times New Roman"/>
                        </a:rPr>
                        <a:t>烯烃与水加成；</a:t>
                      </a:r>
                      <a:r>
                        <a:rPr lang="en-US" sz="2800" kern="100" dirty="0">
                          <a:effectLst/>
                          <a:latin typeface="宋体"/>
                          <a:ea typeface="华文细黑"/>
                          <a:cs typeface="Times New Roman"/>
                        </a:rPr>
                        <a:t>②</a:t>
                      </a:r>
                      <a:r>
                        <a:rPr lang="zh-CN" sz="2800" kern="100" dirty="0">
                          <a:effectLst/>
                          <a:latin typeface="Times New Roman"/>
                          <a:ea typeface="华文细黑"/>
                          <a:cs typeface="Times New Roman"/>
                        </a:rPr>
                        <a:t>醛酮与氢气加成；</a:t>
                      </a:r>
                      <a:r>
                        <a:rPr lang="en-US" sz="2800" kern="100" dirty="0">
                          <a:effectLst/>
                          <a:latin typeface="宋体"/>
                          <a:ea typeface="华文细黑"/>
                          <a:cs typeface="Times New Roman"/>
                        </a:rPr>
                        <a:t>③</a:t>
                      </a:r>
                      <a:r>
                        <a:rPr lang="zh-CN" sz="2800" kern="100" dirty="0">
                          <a:effectLst/>
                          <a:latin typeface="Times New Roman"/>
                          <a:ea typeface="华文细黑"/>
                          <a:cs typeface="Times New Roman"/>
                        </a:rPr>
                        <a:t>卤代烃在碱性条件下水解；</a:t>
                      </a:r>
                      <a:r>
                        <a:rPr lang="en-US" sz="2800" kern="100" dirty="0">
                          <a:effectLst/>
                          <a:latin typeface="宋体"/>
                          <a:ea typeface="华文细黑"/>
                          <a:cs typeface="Times New Roman"/>
                        </a:rPr>
                        <a:t>④</a:t>
                      </a:r>
                      <a:r>
                        <a:rPr lang="zh-CN" sz="2800" kern="100" dirty="0">
                          <a:effectLst/>
                          <a:latin typeface="Times New Roman"/>
                          <a:ea typeface="华文细黑"/>
                          <a:cs typeface="Times New Roman"/>
                        </a:rPr>
                        <a:t>酯的水解；</a:t>
                      </a:r>
                      <a:r>
                        <a:rPr lang="en-US" sz="2800" kern="100" dirty="0">
                          <a:effectLst/>
                          <a:latin typeface="宋体"/>
                          <a:ea typeface="华文细黑"/>
                          <a:cs typeface="Times New Roman"/>
                        </a:rPr>
                        <a:t>⑤</a:t>
                      </a:r>
                      <a:r>
                        <a:rPr lang="zh-CN" sz="2800" kern="100" dirty="0">
                          <a:effectLst/>
                          <a:latin typeface="Times New Roman"/>
                          <a:ea typeface="华文细黑"/>
                          <a:cs typeface="Times New Roman"/>
                        </a:rPr>
                        <a:t>葡萄糖发酵产生乙醇</a:t>
                      </a:r>
                      <a:endParaRPr lang="zh-CN" sz="2800" kern="100" dirty="0">
                        <a:effectLst/>
                        <a:latin typeface="宋体"/>
                        <a:cs typeface="Courier New"/>
                      </a:endParaRPr>
                    </a:p>
                  </a:txBody>
                  <a:tcPr marL="43534" marR="43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763242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370674583"/>
              </p:ext>
            </p:extLst>
          </p:nvPr>
        </p:nvGraphicFramePr>
        <p:xfrm>
          <a:off x="1198662" y="1053530"/>
          <a:ext cx="9433048" cy="4675822"/>
        </p:xfrm>
        <a:graphic>
          <a:graphicData uri="http://schemas.openxmlformats.org/drawingml/2006/table">
            <a:tbl>
              <a:tblPr/>
              <a:tblGrid>
                <a:gridCol w="2376263"/>
                <a:gridCol w="7056785"/>
              </a:tblGrid>
              <a:tr h="1509183">
                <a:tc>
                  <a:txBody>
                    <a:bodyPr/>
                    <a:lstStyle/>
                    <a:p>
                      <a:pPr algn="ctr">
                        <a:lnSpc>
                          <a:spcPct val="150000"/>
                        </a:lnSpc>
                        <a:spcAft>
                          <a:spcPts val="0"/>
                        </a:spcAft>
                      </a:pPr>
                      <a:r>
                        <a:rPr lang="zh-CN" sz="2800" kern="100" dirty="0">
                          <a:effectLst/>
                          <a:latin typeface="Times New Roman"/>
                          <a:ea typeface="华文细黑"/>
                          <a:cs typeface="Times New Roman"/>
                        </a:rPr>
                        <a:t>引入碳碳双键</a:t>
                      </a:r>
                      <a:endParaRPr lang="zh-CN" sz="2800" kern="100" dirty="0">
                        <a:effectLst/>
                        <a:latin typeface="宋体"/>
                        <a:cs typeface="Courier New"/>
                      </a:endParaRPr>
                    </a:p>
                  </a:txBody>
                  <a:tcPr marL="43534" marR="43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宋体"/>
                          <a:ea typeface="华文细黑"/>
                          <a:cs typeface="Times New Roman"/>
                        </a:rPr>
                        <a:t>①</a:t>
                      </a:r>
                      <a:r>
                        <a:rPr lang="zh-CN" sz="2800" kern="100" dirty="0">
                          <a:effectLst/>
                          <a:latin typeface="Times New Roman"/>
                          <a:ea typeface="华文细黑"/>
                          <a:cs typeface="Times New Roman"/>
                        </a:rPr>
                        <a:t>某些醇或卤代烃的消去；</a:t>
                      </a:r>
                      <a:r>
                        <a:rPr lang="en-US" sz="2800" kern="100" dirty="0">
                          <a:effectLst/>
                          <a:latin typeface="宋体"/>
                          <a:ea typeface="华文细黑"/>
                          <a:cs typeface="Times New Roman"/>
                        </a:rPr>
                        <a:t>②</a:t>
                      </a:r>
                      <a:r>
                        <a:rPr lang="zh-CN" sz="2800" kern="100" dirty="0">
                          <a:effectLst/>
                          <a:latin typeface="Times New Roman"/>
                          <a:ea typeface="华文细黑"/>
                          <a:cs typeface="Times New Roman"/>
                        </a:rPr>
                        <a:t>炔烃不完全加成；</a:t>
                      </a:r>
                      <a:r>
                        <a:rPr lang="en-US" sz="2800" kern="100" dirty="0">
                          <a:effectLst/>
                          <a:latin typeface="宋体"/>
                          <a:ea typeface="华文细黑"/>
                          <a:cs typeface="Times New Roman"/>
                        </a:rPr>
                        <a:t>③</a:t>
                      </a:r>
                      <a:r>
                        <a:rPr lang="zh-CN" sz="2800" kern="100" dirty="0">
                          <a:effectLst/>
                          <a:latin typeface="Times New Roman"/>
                          <a:ea typeface="华文细黑"/>
                          <a:cs typeface="Times New Roman"/>
                        </a:rPr>
                        <a:t>烷烃裂化</a:t>
                      </a:r>
                      <a:endParaRPr lang="zh-CN" sz="2800" kern="100" dirty="0">
                        <a:effectLst/>
                        <a:latin typeface="宋体"/>
                        <a:cs typeface="Courier New"/>
                      </a:endParaRPr>
                    </a:p>
                  </a:txBody>
                  <a:tcPr marL="43534" marR="43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6479">
                <a:tc>
                  <a:txBody>
                    <a:bodyPr/>
                    <a:lstStyle/>
                    <a:p>
                      <a:pPr algn="ctr">
                        <a:lnSpc>
                          <a:spcPct val="150000"/>
                        </a:lnSpc>
                        <a:spcAft>
                          <a:spcPts val="0"/>
                        </a:spcAft>
                      </a:pPr>
                      <a:r>
                        <a:rPr lang="zh-CN" sz="2800" kern="100">
                          <a:effectLst/>
                          <a:latin typeface="Times New Roman"/>
                          <a:ea typeface="华文细黑"/>
                          <a:cs typeface="Times New Roman"/>
                        </a:rPr>
                        <a:t>引入碳氧双键</a:t>
                      </a:r>
                      <a:endParaRPr lang="zh-CN" sz="2800" kern="100">
                        <a:effectLst/>
                        <a:latin typeface="宋体"/>
                        <a:cs typeface="Courier New"/>
                      </a:endParaRPr>
                    </a:p>
                  </a:txBody>
                  <a:tcPr marL="43534" marR="43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宋体"/>
                          <a:ea typeface="华文细黑"/>
                          <a:cs typeface="Times New Roman"/>
                        </a:rPr>
                        <a:t>①</a:t>
                      </a:r>
                      <a:r>
                        <a:rPr lang="zh-CN" sz="2800" kern="100" dirty="0">
                          <a:effectLst/>
                          <a:latin typeface="Times New Roman"/>
                          <a:ea typeface="华文细黑"/>
                          <a:cs typeface="Times New Roman"/>
                        </a:rPr>
                        <a:t>醇的催化氧化；</a:t>
                      </a:r>
                      <a:r>
                        <a:rPr lang="en-US" sz="2800" kern="100" dirty="0">
                          <a:effectLst/>
                          <a:latin typeface="宋体"/>
                          <a:ea typeface="华文细黑"/>
                          <a:cs typeface="Times New Roman"/>
                        </a:rPr>
                        <a:t>②</a:t>
                      </a:r>
                      <a:r>
                        <a:rPr lang="zh-CN" sz="2800" kern="100" dirty="0">
                          <a:effectLst/>
                          <a:latin typeface="Times New Roman"/>
                          <a:ea typeface="华文细黑"/>
                          <a:cs typeface="Times New Roman"/>
                        </a:rPr>
                        <a:t>连在同一个碳上的两个羟基脱水；</a:t>
                      </a:r>
                      <a:r>
                        <a:rPr lang="en-US" sz="2800" kern="100" dirty="0">
                          <a:effectLst/>
                          <a:latin typeface="宋体"/>
                          <a:ea typeface="华文细黑"/>
                          <a:cs typeface="Times New Roman"/>
                        </a:rPr>
                        <a:t>③</a:t>
                      </a:r>
                      <a:r>
                        <a:rPr lang="zh-CN" sz="2800" kern="100" dirty="0">
                          <a:effectLst/>
                          <a:latin typeface="Times New Roman"/>
                          <a:ea typeface="华文细黑"/>
                          <a:cs typeface="Times New Roman"/>
                        </a:rPr>
                        <a:t>含碳碳三键的物质与水加成</a:t>
                      </a:r>
                      <a:endParaRPr lang="zh-CN" sz="2800" kern="100" dirty="0">
                        <a:effectLst/>
                        <a:latin typeface="宋体"/>
                        <a:cs typeface="Courier New"/>
                      </a:endParaRPr>
                    </a:p>
                  </a:txBody>
                  <a:tcPr marL="43534" marR="43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31887">
                <a:tc>
                  <a:txBody>
                    <a:bodyPr/>
                    <a:lstStyle/>
                    <a:p>
                      <a:pPr algn="ctr">
                        <a:lnSpc>
                          <a:spcPct val="150000"/>
                        </a:lnSpc>
                        <a:spcAft>
                          <a:spcPts val="0"/>
                        </a:spcAft>
                      </a:pPr>
                      <a:r>
                        <a:rPr lang="zh-CN" sz="2800" kern="100">
                          <a:effectLst/>
                          <a:latin typeface="Times New Roman"/>
                          <a:ea typeface="华文细黑"/>
                          <a:cs typeface="Times New Roman"/>
                        </a:rPr>
                        <a:t>引入羧基</a:t>
                      </a:r>
                      <a:endParaRPr lang="zh-CN" sz="2800" kern="100">
                        <a:effectLst/>
                        <a:latin typeface="宋体"/>
                        <a:cs typeface="Courier New"/>
                      </a:endParaRPr>
                    </a:p>
                  </a:txBody>
                  <a:tcPr marL="43534" marR="43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宋体"/>
                          <a:ea typeface="华文细黑"/>
                          <a:cs typeface="Times New Roman"/>
                        </a:rPr>
                        <a:t>①</a:t>
                      </a:r>
                      <a:r>
                        <a:rPr lang="zh-CN" sz="2800" kern="100" dirty="0">
                          <a:effectLst/>
                          <a:latin typeface="Times New Roman"/>
                          <a:ea typeface="华文细黑"/>
                          <a:cs typeface="Times New Roman"/>
                        </a:rPr>
                        <a:t>醛基氧化；</a:t>
                      </a:r>
                      <a:r>
                        <a:rPr lang="en-US" sz="2800" kern="100" dirty="0">
                          <a:effectLst/>
                          <a:latin typeface="宋体"/>
                          <a:ea typeface="华文细黑"/>
                          <a:cs typeface="Times New Roman"/>
                        </a:rPr>
                        <a:t>②</a:t>
                      </a:r>
                      <a:r>
                        <a:rPr lang="zh-CN" sz="2800" kern="100" dirty="0">
                          <a:effectLst/>
                          <a:latin typeface="Times New Roman"/>
                          <a:ea typeface="华文细黑"/>
                          <a:cs typeface="Times New Roman"/>
                        </a:rPr>
                        <a:t>酯、肽、蛋白质、羧酸盐的水解</a:t>
                      </a:r>
                      <a:endParaRPr lang="zh-CN" sz="2800" kern="100" dirty="0">
                        <a:effectLst/>
                        <a:latin typeface="宋体"/>
                        <a:cs typeface="Courier New"/>
                      </a:endParaRPr>
                    </a:p>
                  </a:txBody>
                  <a:tcPr marL="43534" marR="43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4827879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6574" y="189434"/>
            <a:ext cx="11749770"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官能团的消除</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通过加成反应可以消除不饱和键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双键、三键、苯环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通过消去、氧化或酯化反应等消除羟基；</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通过加成或氧化反应等消除醛基；</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通过水解反应消除酯基、肽键、卤素原子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6" name="矩形 5"/>
          <p:cNvSpPr/>
          <p:nvPr/>
        </p:nvSpPr>
        <p:spPr>
          <a:xfrm>
            <a:off x="406574" y="3569287"/>
            <a:ext cx="7287917"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官能团的改变</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利用官能团的衍生关系进行衍变，</a:t>
            </a:r>
            <a:r>
              <a:rPr lang="zh-CN" altLang="zh-CN" sz="2800" kern="100" dirty="0" smtClean="0">
                <a:latin typeface="Times New Roman"/>
                <a:ea typeface="华文细黑"/>
                <a:cs typeface="Times New Roman"/>
              </a:rPr>
              <a:t>如</a:t>
            </a:r>
            <a:endParaRPr lang="en-US" altLang="zh-CN" sz="2800" kern="100" dirty="0" smtClean="0">
              <a:latin typeface="Times New Roman"/>
              <a:ea typeface="华文细黑"/>
              <a:cs typeface="Times New Roman"/>
            </a:endParaRPr>
          </a:p>
        </p:txBody>
      </p:sp>
      <p:pic>
        <p:nvPicPr>
          <p:cNvPr id="322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582" y="5157986"/>
            <a:ext cx="6126658" cy="8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63344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590" y="477466"/>
            <a:ext cx="9439720" cy="661015"/>
          </a:xfrm>
          <a:prstGeom prst="rect">
            <a:avLst/>
          </a:prstGeom>
        </p:spPr>
        <p:txBody>
          <a:bodyPr>
            <a:spAutoFit/>
          </a:bodyPr>
          <a:lstStyle/>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通过某种化学途径使一个官能团变为两个，如</a:t>
            </a:r>
            <a:endParaRPr lang="en-US" altLang="zh-CN" sz="2800" kern="100" dirty="0" smtClean="0">
              <a:latin typeface="Times New Roman"/>
              <a:ea typeface="华文细黑"/>
              <a:cs typeface="Times New Roman"/>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088466962"/>
              </p:ext>
            </p:extLst>
          </p:nvPr>
        </p:nvGraphicFramePr>
        <p:xfrm>
          <a:off x="695325" y="1247775"/>
          <a:ext cx="10687050" cy="2695575"/>
        </p:xfrm>
        <a:graphic>
          <a:graphicData uri="http://schemas.openxmlformats.org/presentationml/2006/ole">
            <mc:AlternateContent xmlns:mc="http://schemas.openxmlformats.org/markup-compatibility/2006">
              <mc:Choice xmlns:v="urn:schemas-microsoft-com:vml" Requires="v">
                <p:oleObj spid="_x0000_s323617" name="文档" r:id="rId3" imgW="10684531" imgH="2710721" progId="Word.Document.12">
                  <p:embed/>
                </p:oleObj>
              </mc:Choice>
              <mc:Fallback>
                <p:oleObj name="文档" r:id="rId3" imgW="10684531" imgH="2710721" progId="Word.Document.12">
                  <p:embed/>
                  <p:pic>
                    <p:nvPicPr>
                      <p:cNvPr id="0" name=""/>
                      <p:cNvPicPr/>
                      <p:nvPr/>
                    </p:nvPicPr>
                    <p:blipFill>
                      <a:blip r:embed="rId4"/>
                      <a:stretch>
                        <a:fillRect/>
                      </a:stretch>
                    </p:blipFill>
                    <p:spPr>
                      <a:xfrm>
                        <a:off x="695325" y="1247775"/>
                        <a:ext cx="10687050" cy="2695575"/>
                      </a:xfrm>
                      <a:prstGeom prst="rect">
                        <a:avLst/>
                      </a:prstGeom>
                    </p:spPr>
                  </p:pic>
                </p:oleObj>
              </mc:Fallback>
            </mc:AlternateContent>
          </a:graphicData>
        </a:graphic>
      </p:graphicFrame>
      <p:sp>
        <p:nvSpPr>
          <p:cNvPr id="8" name="矩形 7"/>
          <p:cNvSpPr/>
          <p:nvPr/>
        </p:nvSpPr>
        <p:spPr>
          <a:xfrm>
            <a:off x="382369" y="3133757"/>
            <a:ext cx="6288901" cy="656077"/>
          </a:xfrm>
          <a:prstGeom prst="rect">
            <a:avLst/>
          </a:prstGeom>
        </p:spPr>
        <p:txBody>
          <a:bodyPr wrap="none">
            <a:spAutoFit/>
          </a:bodyPr>
          <a:lstStyle/>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通过某种手段改变官能团的位置，如</a:t>
            </a:r>
            <a:endParaRPr lang="zh-CN" altLang="zh-CN" sz="2800" kern="100" dirty="0">
              <a:effectLst/>
              <a:latin typeface="宋体"/>
              <a:cs typeface="Courier New"/>
            </a:endParaRPr>
          </a:p>
        </p:txBody>
      </p:sp>
      <p:pic>
        <p:nvPicPr>
          <p:cNvPr id="323586" name="Picture 2" descr="HX56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615" y="4317023"/>
            <a:ext cx="6137897" cy="1138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6671270" y="4861949"/>
            <a:ext cx="543739" cy="656077"/>
          </a:xfrm>
          <a:prstGeom prst="rect">
            <a:avLst/>
          </a:prstGeom>
        </p:spPr>
        <p:txBody>
          <a:bodyPr wrap="none">
            <a:spAutoFit/>
          </a:bodyPr>
          <a:lstStyle/>
          <a:p>
            <a:pPr algn="ctr">
              <a:lnSpc>
                <a:spcPct val="150000"/>
              </a:lnSpc>
              <a:spcAft>
                <a:spcPts val="0"/>
              </a:spcAft>
            </a:pP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1166513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24531" y="2048282"/>
            <a:ext cx="10743283" cy="2677656"/>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二糖</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在稀酸催化下发生水解反应，如蔗糖水解生成葡萄糖和果糖。</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多糖</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在稀酸催化下发生水解反应，水解的最终产物是葡萄糖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8689182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31132" y="2196884"/>
            <a:ext cx="10748650"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smtClean="0">
                <a:latin typeface="Times New Roman"/>
                <a:ea typeface="华文细黑"/>
                <a:cs typeface="Times New Roman"/>
              </a:rPr>
              <a:t>由</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合成</a:t>
            </a:r>
            <a:r>
              <a:rPr lang="zh-CN" altLang="zh-CN" sz="2800" kern="100" dirty="0">
                <a:latin typeface="Times New Roman"/>
                <a:ea typeface="华文细黑"/>
                <a:cs typeface="Times New Roman"/>
              </a:rPr>
              <a:t>水杨酸的路线如下：</a:t>
            </a:r>
            <a:endParaRPr lang="zh-CN" altLang="zh-CN" sz="1100" kern="100" dirty="0">
              <a:effectLst/>
              <a:latin typeface="宋体"/>
              <a:cs typeface="Courier New"/>
            </a:endParaRPr>
          </a:p>
        </p:txBody>
      </p:sp>
      <p:sp>
        <p:nvSpPr>
          <p:cNvPr id="10" name="矩形 9"/>
          <p:cNvSpPr/>
          <p:nvPr/>
        </p:nvSpPr>
        <p:spPr>
          <a:xfrm>
            <a:off x="240068" y="1105182"/>
            <a:ext cx="11615778" cy="668428"/>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kern="100" dirty="0">
                <a:solidFill>
                  <a:srgbClr val="0000FF"/>
                </a:solidFill>
                <a:latin typeface="Times New Roman"/>
                <a:cs typeface="Times New Roman"/>
              </a:rPr>
              <a:t>题组一　合成路线的分析与设计</a:t>
            </a:r>
            <a:endParaRPr lang="zh-CN" altLang="zh-CN" sz="2800" kern="100" dirty="0">
              <a:effectLst/>
              <a:latin typeface="宋体"/>
              <a:cs typeface="Courier New"/>
            </a:endParaRPr>
          </a:p>
        </p:txBody>
      </p:sp>
      <p:pic>
        <p:nvPicPr>
          <p:cNvPr id="3246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3685" y="1907158"/>
            <a:ext cx="641944" cy="10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46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590" y="2989214"/>
            <a:ext cx="6364976" cy="1448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461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418" y="4550983"/>
            <a:ext cx="6080415" cy="139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461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3337" y="4551838"/>
            <a:ext cx="2525879" cy="1363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2" name="组合 11"/>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4" name="直角三角形 13"/>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5" name="矩形 14"/>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6"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7" name="Rectangle 21">
            <a:hlinkClick r:id="rId6" action="ppaction://hlinksldjump"/>
          </p:cNvPr>
          <p:cNvSpPr>
            <a:spLocks noChangeArrowheads="1"/>
          </p:cNvSpPr>
          <p:nvPr/>
        </p:nvSpPr>
        <p:spPr bwMode="auto">
          <a:xfrm>
            <a:off x="976761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7" action="ppaction://hlinksldjump"/>
          </p:cNvPr>
          <p:cNvSpPr>
            <a:spLocks noChangeArrowheads="1"/>
          </p:cNvSpPr>
          <p:nvPr/>
        </p:nvSpPr>
        <p:spPr bwMode="auto">
          <a:xfrm>
            <a:off x="1026979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8" action="ppaction://hlinksldjump"/>
          </p:cNvPr>
          <p:cNvSpPr>
            <a:spLocks noChangeArrowheads="1"/>
          </p:cNvSpPr>
          <p:nvPr/>
        </p:nvSpPr>
        <p:spPr bwMode="auto">
          <a:xfrm>
            <a:off x="1074782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9" action="ppaction://hlinksldjump"/>
          </p:cNvPr>
          <p:cNvSpPr>
            <a:spLocks noChangeArrowheads="1"/>
          </p:cNvSpPr>
          <p:nvPr/>
        </p:nvSpPr>
        <p:spPr bwMode="auto">
          <a:xfrm>
            <a:off x="1119032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Rectangle 21">
            <a:hlinkClick r:id="rId10" action="ppaction://hlinksldjump"/>
          </p:cNvPr>
          <p:cNvSpPr>
            <a:spLocks noChangeArrowheads="1"/>
          </p:cNvSpPr>
          <p:nvPr/>
        </p:nvSpPr>
        <p:spPr bwMode="auto">
          <a:xfrm>
            <a:off x="1163982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0720816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06574" y="1758509"/>
            <a:ext cx="10432534"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的化学方程式</a:t>
            </a:r>
            <a:r>
              <a:rPr lang="en-US" altLang="zh-CN" sz="2800" kern="100" dirty="0" smtClean="0">
                <a:latin typeface="Times New Roman"/>
                <a:ea typeface="华文细黑"/>
                <a:cs typeface="Courier New"/>
              </a:rPr>
              <a:t>______________________________</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的条件</a:t>
            </a:r>
            <a:r>
              <a:rPr lang="en-US" altLang="zh-CN" sz="2800" kern="100" dirty="0" smtClean="0">
                <a:latin typeface="Times New Roman"/>
                <a:ea typeface="华文细黑"/>
                <a:cs typeface="Courier New"/>
              </a:rPr>
              <a:t>__________________</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pic>
        <p:nvPicPr>
          <p:cNvPr id="325634" name="Picture 2"/>
          <p:cNvPicPr>
            <a:picLocks noChangeAspect="1" noChangeArrowheads="1"/>
          </p:cNvPicPr>
          <p:nvPr/>
        </p:nvPicPr>
        <p:blipFill rotWithShape="1">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l="7561" r="-7561"/>
          <a:stretch/>
        </p:blipFill>
        <p:spPr bwMode="auto">
          <a:xfrm>
            <a:off x="4871070" y="966421"/>
            <a:ext cx="4478707" cy="1284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192101" y="2910637"/>
            <a:ext cx="2759089" cy="656846"/>
          </a:xfrm>
          <a:prstGeom prst="rect">
            <a:avLst/>
          </a:prstGeom>
        </p:spPr>
        <p:txBody>
          <a:bodyPr wrap="none">
            <a:spAutoFit/>
          </a:bodyPr>
          <a:lstStyle/>
          <a:p>
            <a:pPr algn="just">
              <a:lnSpc>
                <a:spcPct val="150000"/>
              </a:lnSpc>
              <a:spcAft>
                <a:spcPts val="0"/>
              </a:spcAft>
            </a:pPr>
            <a:r>
              <a:rPr lang="zh-CN" altLang="zh-CN" sz="2800" kern="100" dirty="0">
                <a:solidFill>
                  <a:schemeClr val="accent6">
                    <a:lumMod val="75000"/>
                  </a:schemeClr>
                </a:solidFill>
                <a:latin typeface="Times New Roman"/>
                <a:ea typeface="华文细黑"/>
                <a:cs typeface="Times New Roman"/>
              </a:rPr>
              <a:t>酸性</a:t>
            </a:r>
            <a:r>
              <a:rPr lang="en-US" altLang="zh-CN" sz="2800" kern="100" dirty="0">
                <a:solidFill>
                  <a:schemeClr val="accent6">
                    <a:lumMod val="75000"/>
                  </a:schemeClr>
                </a:solidFill>
                <a:latin typeface="Times New Roman"/>
                <a:ea typeface="华文细黑"/>
                <a:cs typeface="Courier New"/>
              </a:rPr>
              <a:t>KMnO</a:t>
            </a:r>
            <a:r>
              <a:rPr lang="en-US" altLang="zh-CN" sz="2800" kern="100" baseline="-25000" dirty="0">
                <a:solidFill>
                  <a:schemeClr val="accent6">
                    <a:lumMod val="75000"/>
                  </a:schemeClr>
                </a:solidFill>
                <a:latin typeface="Times New Roman"/>
                <a:ea typeface="华文细黑"/>
                <a:cs typeface="Courier New"/>
              </a:rPr>
              <a:t>4</a:t>
            </a:r>
            <a:r>
              <a:rPr lang="zh-CN" altLang="zh-CN" sz="2800" kern="100" dirty="0">
                <a:solidFill>
                  <a:schemeClr val="accent6">
                    <a:lumMod val="75000"/>
                  </a:schemeClr>
                </a:solidFill>
                <a:latin typeface="Times New Roman"/>
                <a:ea typeface="华文细黑"/>
                <a:cs typeface="Times New Roman"/>
              </a:rPr>
              <a:t>溶液</a:t>
            </a:r>
            <a:endParaRPr lang="zh-CN" altLang="zh-CN" sz="2800" kern="100" dirty="0">
              <a:solidFill>
                <a:schemeClr val="accent6">
                  <a:lumMod val="75000"/>
                </a:schemeClr>
              </a:solidFill>
              <a:effectLst/>
              <a:latin typeface="宋体"/>
              <a:cs typeface="Courier New"/>
            </a:endParaRPr>
          </a:p>
        </p:txBody>
      </p:sp>
      <p:sp>
        <p:nvSpPr>
          <p:cNvPr id="9" name="Rectangle 21">
            <a:hlinkClick r:id="rId3" action="ppaction://hlinksldjump"/>
          </p:cNvPr>
          <p:cNvSpPr>
            <a:spLocks noChangeArrowheads="1"/>
          </p:cNvSpPr>
          <p:nvPr/>
        </p:nvSpPr>
        <p:spPr bwMode="auto">
          <a:xfrm>
            <a:off x="976761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4" action="ppaction://hlinksldjump"/>
          </p:cNvPr>
          <p:cNvSpPr>
            <a:spLocks noChangeArrowheads="1"/>
          </p:cNvSpPr>
          <p:nvPr/>
        </p:nvSpPr>
        <p:spPr bwMode="auto">
          <a:xfrm>
            <a:off x="1026979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5" action="ppaction://hlinksldjump"/>
          </p:cNvPr>
          <p:cNvSpPr>
            <a:spLocks noChangeArrowheads="1"/>
          </p:cNvSpPr>
          <p:nvPr/>
        </p:nvSpPr>
        <p:spPr bwMode="auto">
          <a:xfrm>
            <a:off x="1074782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6" action="ppaction://hlinksldjump"/>
          </p:cNvPr>
          <p:cNvSpPr>
            <a:spLocks noChangeArrowheads="1"/>
          </p:cNvSpPr>
          <p:nvPr/>
        </p:nvSpPr>
        <p:spPr bwMode="auto">
          <a:xfrm>
            <a:off x="1119032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7" action="ppaction://hlinksldjump"/>
          </p:cNvPr>
          <p:cNvSpPr>
            <a:spLocks noChangeArrowheads="1"/>
          </p:cNvSpPr>
          <p:nvPr/>
        </p:nvSpPr>
        <p:spPr bwMode="auto">
          <a:xfrm>
            <a:off x="1163982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14711855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5634"/>
                                        </p:tgtEl>
                                        <p:attrNameLst>
                                          <p:attrName>style.visibility</p:attrName>
                                        </p:attrNameLst>
                                      </p:cBhvr>
                                      <p:to>
                                        <p:strVal val="visible"/>
                                      </p:to>
                                    </p:set>
                                    <p:animEffect transition="in" filter="blinds(horizontal)">
                                      <p:cBhvr>
                                        <p:cTn id="7" dur="500"/>
                                        <p:tgtEl>
                                          <p:spTgt spid="3256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25634"/>
                                        </p:tgtEl>
                                      </p:cBhvr>
                                    </p:animEffect>
                                    <p:set>
                                      <p:cBhvr>
                                        <p:cTn id="17" dur="1" fill="hold">
                                          <p:stCondLst>
                                            <p:cond delay="499"/>
                                          </p:stCondLst>
                                        </p:cTn>
                                        <p:tgtEl>
                                          <p:spTgt spid="325634"/>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4" grpId="0"/>
      <p:bldP spid="4"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6574" y="405458"/>
            <a:ext cx="11089232" cy="203132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请设计以</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dirty="0" smtClean="0">
                <a:latin typeface="Times New Roman"/>
                <a:ea typeface="华文细黑"/>
              </a:rPr>
              <a:t>==</a:t>
            </a:r>
            <a:r>
              <a:rPr lang="en-US" altLang="zh-CN" sz="2800" kern="100" dirty="0" smtClean="0">
                <a:latin typeface="Times New Roman"/>
                <a:ea typeface="华文细黑"/>
                <a:cs typeface="Courier New"/>
              </a:rPr>
              <a:t>CHCH</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为主要原料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无机试剂任用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制备</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CH(OH)COOH</a:t>
            </a:r>
            <a:r>
              <a:rPr lang="zh-CN" altLang="zh-CN" sz="2800" kern="100" dirty="0">
                <a:latin typeface="Times New Roman"/>
                <a:ea typeface="华文细黑"/>
                <a:cs typeface="Times New Roman"/>
              </a:rPr>
              <a:t>的合成路线流程图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须注明反应条件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例：由乙醇合成聚乙烯的反应流程图可表示</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p:txBody>
      </p:sp>
      <p:pic>
        <p:nvPicPr>
          <p:cNvPr id="3256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219" y="3290581"/>
            <a:ext cx="9270440" cy="201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1">
            <a:hlinkClick r:id="rId3" action="ppaction://hlinksldjump"/>
          </p:cNvPr>
          <p:cNvSpPr>
            <a:spLocks noChangeArrowheads="1"/>
          </p:cNvSpPr>
          <p:nvPr/>
        </p:nvSpPr>
        <p:spPr bwMode="auto">
          <a:xfrm>
            <a:off x="976761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4" action="ppaction://hlinksldjump"/>
          </p:cNvPr>
          <p:cNvSpPr>
            <a:spLocks noChangeArrowheads="1"/>
          </p:cNvSpPr>
          <p:nvPr/>
        </p:nvSpPr>
        <p:spPr bwMode="auto">
          <a:xfrm>
            <a:off x="1026979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5" action="ppaction://hlinksldjump"/>
          </p:cNvPr>
          <p:cNvSpPr>
            <a:spLocks noChangeArrowheads="1"/>
          </p:cNvSpPr>
          <p:nvPr/>
        </p:nvSpPr>
        <p:spPr bwMode="auto">
          <a:xfrm>
            <a:off x="1074782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6" action="ppaction://hlinksldjump"/>
          </p:cNvPr>
          <p:cNvSpPr>
            <a:spLocks noChangeArrowheads="1"/>
          </p:cNvSpPr>
          <p:nvPr/>
        </p:nvSpPr>
        <p:spPr bwMode="auto">
          <a:xfrm>
            <a:off x="1119032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7" action="ppaction://hlinksldjump"/>
          </p:cNvPr>
          <p:cNvSpPr>
            <a:spLocks noChangeArrowheads="1"/>
          </p:cNvSpPr>
          <p:nvPr/>
        </p:nvSpPr>
        <p:spPr bwMode="auto">
          <a:xfrm>
            <a:off x="1163982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rId8" action="ppaction://hlinksldjump"/>
          </p:cNvPr>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8664195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880691" y="313262"/>
            <a:ext cx="4303157" cy="637675"/>
          </a:xfrm>
          <a:prstGeom prst="rect">
            <a:avLst/>
          </a:prstGeom>
        </p:spPr>
        <p:txBody>
          <a:bodyPr>
            <a:spAutoFit/>
          </a:bodyPr>
          <a:lstStyle/>
          <a:p>
            <a:pPr lvl="0" algn="just">
              <a:lnSpc>
                <a:spcPct val="150000"/>
              </a:lnSpc>
            </a:pPr>
            <a:r>
              <a:rPr lang="zh-CN" altLang="zh-CN" sz="2800" b="1" kern="100" dirty="0">
                <a:solidFill>
                  <a:srgbClr val="0000FF"/>
                </a:solidFill>
                <a:latin typeface="Times New Roman"/>
                <a:cs typeface="Times New Roman"/>
              </a:rPr>
              <a:t>答案　</a:t>
            </a:r>
            <a:endParaRPr lang="zh-CN" altLang="zh-CN" sz="2800" kern="100" dirty="0">
              <a:solidFill>
                <a:prstClr val="black"/>
              </a:solidFill>
              <a:latin typeface="宋体"/>
              <a:cs typeface="Courier New"/>
            </a:endParaRPr>
          </a:p>
        </p:txBody>
      </p:sp>
      <p:pic>
        <p:nvPicPr>
          <p:cNvPr id="326658"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75518" y="313262"/>
            <a:ext cx="5629909" cy="1252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6659" name="Picture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72779" y="1645777"/>
            <a:ext cx="5973792" cy="1403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6660" name="Picture 4"/>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47586" y="3166217"/>
            <a:ext cx="6047820" cy="112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6661" name="Picture 5"/>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85136" y="4581922"/>
            <a:ext cx="2785934" cy="1038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a:hlinkClick r:id="rId6" action="ppaction://hlinksldjump"/>
          </p:cNvPr>
          <p:cNvSpPr>
            <a:spLocks noChangeArrowheads="1"/>
          </p:cNvSpPr>
          <p:nvPr/>
        </p:nvSpPr>
        <p:spPr bwMode="auto">
          <a:xfrm>
            <a:off x="976761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7" action="ppaction://hlinksldjump"/>
          </p:cNvPr>
          <p:cNvSpPr>
            <a:spLocks noChangeArrowheads="1"/>
          </p:cNvSpPr>
          <p:nvPr/>
        </p:nvSpPr>
        <p:spPr bwMode="auto">
          <a:xfrm>
            <a:off x="1026979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8" action="ppaction://hlinksldjump"/>
          </p:cNvPr>
          <p:cNvSpPr>
            <a:spLocks noChangeArrowheads="1"/>
          </p:cNvSpPr>
          <p:nvPr/>
        </p:nvSpPr>
        <p:spPr bwMode="auto">
          <a:xfrm>
            <a:off x="1074782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9" action="ppaction://hlinksldjump"/>
          </p:cNvPr>
          <p:cNvSpPr>
            <a:spLocks noChangeArrowheads="1"/>
          </p:cNvSpPr>
          <p:nvPr/>
        </p:nvSpPr>
        <p:spPr bwMode="auto">
          <a:xfrm>
            <a:off x="1119032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10" action="ppaction://hlinksldjump"/>
          </p:cNvPr>
          <p:cNvSpPr>
            <a:spLocks noChangeArrowheads="1"/>
          </p:cNvSpPr>
          <p:nvPr/>
        </p:nvSpPr>
        <p:spPr bwMode="auto">
          <a:xfrm>
            <a:off x="1163982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13990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326658"/>
                                        </p:tgtEl>
                                        <p:attrNameLst>
                                          <p:attrName>style.visibility</p:attrName>
                                        </p:attrNameLst>
                                      </p:cBhvr>
                                      <p:to>
                                        <p:strVal val="visible"/>
                                      </p:to>
                                    </p:set>
                                    <p:animEffect transition="in" filter="blinds(horizontal)">
                                      <p:cBhvr>
                                        <p:cTn id="10" dur="500"/>
                                        <p:tgtEl>
                                          <p:spTgt spid="326658"/>
                                        </p:tgtEl>
                                      </p:cBhvr>
                                    </p:animEffect>
                                  </p:childTnLst>
                                </p:cTn>
                              </p:par>
                              <p:par>
                                <p:cTn id="11" presetID="3" presetClass="entr" presetSubtype="10" fill="hold" nodeType="withEffect">
                                  <p:stCondLst>
                                    <p:cond delay="0"/>
                                  </p:stCondLst>
                                  <p:childTnLst>
                                    <p:set>
                                      <p:cBhvr>
                                        <p:cTn id="12" dur="1" fill="hold">
                                          <p:stCondLst>
                                            <p:cond delay="0"/>
                                          </p:stCondLst>
                                        </p:cTn>
                                        <p:tgtEl>
                                          <p:spTgt spid="326659"/>
                                        </p:tgtEl>
                                        <p:attrNameLst>
                                          <p:attrName>style.visibility</p:attrName>
                                        </p:attrNameLst>
                                      </p:cBhvr>
                                      <p:to>
                                        <p:strVal val="visible"/>
                                      </p:to>
                                    </p:set>
                                    <p:animEffect transition="in" filter="blinds(horizontal)">
                                      <p:cBhvr>
                                        <p:cTn id="13" dur="500"/>
                                        <p:tgtEl>
                                          <p:spTgt spid="326659"/>
                                        </p:tgtEl>
                                      </p:cBhvr>
                                    </p:animEffect>
                                  </p:childTnLst>
                                </p:cTn>
                              </p:par>
                              <p:par>
                                <p:cTn id="14" presetID="3" presetClass="entr" presetSubtype="10" fill="hold" nodeType="withEffect">
                                  <p:stCondLst>
                                    <p:cond delay="0"/>
                                  </p:stCondLst>
                                  <p:childTnLst>
                                    <p:set>
                                      <p:cBhvr>
                                        <p:cTn id="15" dur="1" fill="hold">
                                          <p:stCondLst>
                                            <p:cond delay="0"/>
                                          </p:stCondLst>
                                        </p:cTn>
                                        <p:tgtEl>
                                          <p:spTgt spid="326660"/>
                                        </p:tgtEl>
                                        <p:attrNameLst>
                                          <p:attrName>style.visibility</p:attrName>
                                        </p:attrNameLst>
                                      </p:cBhvr>
                                      <p:to>
                                        <p:strVal val="visible"/>
                                      </p:to>
                                    </p:set>
                                    <p:animEffect transition="in" filter="blinds(horizontal)">
                                      <p:cBhvr>
                                        <p:cTn id="16" dur="500"/>
                                        <p:tgtEl>
                                          <p:spTgt spid="326660"/>
                                        </p:tgtEl>
                                      </p:cBhvr>
                                    </p:animEffect>
                                  </p:childTnLst>
                                </p:cTn>
                              </p:par>
                              <p:par>
                                <p:cTn id="17" presetID="3" presetClass="entr" presetSubtype="10" fill="hold" nodeType="withEffect">
                                  <p:stCondLst>
                                    <p:cond delay="0"/>
                                  </p:stCondLst>
                                  <p:childTnLst>
                                    <p:set>
                                      <p:cBhvr>
                                        <p:cTn id="18" dur="1" fill="hold">
                                          <p:stCondLst>
                                            <p:cond delay="0"/>
                                          </p:stCondLst>
                                        </p:cTn>
                                        <p:tgtEl>
                                          <p:spTgt spid="326661"/>
                                        </p:tgtEl>
                                        <p:attrNameLst>
                                          <p:attrName>style.visibility</p:attrName>
                                        </p:attrNameLst>
                                      </p:cBhvr>
                                      <p:to>
                                        <p:strVal val="visible"/>
                                      </p:to>
                                    </p:set>
                                    <p:animEffect transition="in" filter="blinds(horizontal)">
                                      <p:cBhvr>
                                        <p:cTn id="19" dur="500"/>
                                        <p:tgtEl>
                                          <p:spTgt spid="326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62558" y="1269554"/>
            <a:ext cx="10642228" cy="138499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观察</a:t>
            </a:r>
            <a:r>
              <a:rPr lang="zh-CN" altLang="zh-CN" sz="2800" kern="100" dirty="0">
                <a:latin typeface="Times New Roman"/>
                <a:ea typeface="华文细黑"/>
                <a:cs typeface="Times New Roman"/>
              </a:rPr>
              <a:t>下列化合物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的转换反应的关系图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图中副产物均未写出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，请填写：</a:t>
            </a:r>
            <a:endParaRPr lang="zh-CN" altLang="zh-CN" sz="1100" kern="100" dirty="0">
              <a:effectLst/>
              <a:latin typeface="宋体"/>
              <a:cs typeface="Courier New"/>
            </a:endParaRPr>
          </a:p>
        </p:txBody>
      </p:sp>
      <p:sp>
        <p:nvSpPr>
          <p:cNvPr id="10" name="矩形 9"/>
          <p:cNvSpPr/>
          <p:nvPr/>
        </p:nvSpPr>
        <p:spPr>
          <a:xfrm>
            <a:off x="262558" y="405458"/>
            <a:ext cx="11615778"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kern="100" dirty="0">
                <a:solidFill>
                  <a:srgbClr val="0000FF"/>
                </a:solidFill>
                <a:latin typeface="Times New Roman"/>
                <a:cs typeface="Times New Roman"/>
              </a:rPr>
              <a:t>题组二　有机合成的综合</a:t>
            </a:r>
            <a:r>
              <a:rPr lang="zh-CN" altLang="en-US" sz="2800" b="1" kern="100" dirty="0" smtClean="0">
                <a:solidFill>
                  <a:srgbClr val="0000FF"/>
                </a:solidFill>
                <a:latin typeface="Times New Roman"/>
                <a:cs typeface="Times New Roman"/>
              </a:rPr>
              <a:t>分析</a:t>
            </a:r>
            <a:endParaRPr lang="en-US" altLang="zh-CN" sz="2800" b="1" kern="100" dirty="0" smtClean="0">
              <a:solidFill>
                <a:srgbClr val="0000FF"/>
              </a:solidFill>
              <a:latin typeface="Times New Roman"/>
              <a:cs typeface="Times New Roman"/>
            </a:endParaRPr>
          </a:p>
        </p:txBody>
      </p:sp>
      <p:pic>
        <p:nvPicPr>
          <p:cNvPr id="331778" name="Picture 2" descr="HX564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832" y="2853730"/>
            <a:ext cx="8908330" cy="217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3" action="ppaction://hlinksldjump"/>
          </p:cNvPr>
          <p:cNvSpPr>
            <a:spLocks noChangeArrowheads="1"/>
          </p:cNvSpPr>
          <p:nvPr/>
        </p:nvSpPr>
        <p:spPr bwMode="auto">
          <a:xfrm>
            <a:off x="976761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1026979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1074782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119032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1163982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665540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3076" y="1053530"/>
            <a:ext cx="10964698" cy="3323987"/>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Times New Roman"/>
              </a:rPr>
              <a:t>(</a:t>
            </a:r>
            <a:r>
              <a:rPr lang="en-US" altLang="zh-CN" sz="2800" kern="100" dirty="0">
                <a:latin typeface="Times New Roman"/>
                <a:ea typeface="华文细黑"/>
                <a:cs typeface="Times New Roman"/>
              </a:rPr>
              <a:t>1)</a:t>
            </a:r>
            <a:r>
              <a:rPr lang="zh-CN" altLang="en-US" sz="2800" kern="100" dirty="0">
                <a:latin typeface="Times New Roman"/>
                <a:ea typeface="华文细黑"/>
                <a:cs typeface="Times New Roman"/>
              </a:rPr>
              <a:t>写出反应类型：</a:t>
            </a:r>
          </a:p>
          <a:p>
            <a:pPr algn="just">
              <a:lnSpc>
                <a:spcPct val="150000"/>
              </a:lnSpc>
              <a:spcAft>
                <a:spcPts val="0"/>
              </a:spcAft>
            </a:pPr>
            <a:r>
              <a:rPr lang="zh-CN" altLang="en-US" sz="2800" kern="100" dirty="0">
                <a:latin typeface="Times New Roman"/>
                <a:ea typeface="华文细黑"/>
                <a:cs typeface="Times New Roman"/>
              </a:rPr>
              <a:t>反应①</a:t>
            </a:r>
            <a:r>
              <a:rPr lang="en-US" altLang="zh-CN" sz="2800" kern="100" dirty="0">
                <a:latin typeface="Times New Roman"/>
                <a:ea typeface="华文细黑"/>
                <a:cs typeface="Times New Roman"/>
              </a:rPr>
              <a:t>________</a:t>
            </a:r>
            <a:r>
              <a:rPr lang="zh-CN" altLang="en-US" sz="2800" kern="100" dirty="0">
                <a:latin typeface="Times New Roman"/>
                <a:ea typeface="华文细黑"/>
                <a:cs typeface="Times New Roman"/>
              </a:rPr>
              <a:t>；反应⑦</a:t>
            </a:r>
            <a:r>
              <a:rPr lang="en-US" altLang="zh-CN" sz="2800" kern="100" dirty="0">
                <a:latin typeface="Times New Roman"/>
                <a:ea typeface="华文细黑"/>
                <a:cs typeface="Times New Roman"/>
              </a:rPr>
              <a:t>________</a:t>
            </a:r>
            <a:r>
              <a:rPr lang="zh-CN" altLang="en-US" sz="2800" kern="100" dirty="0">
                <a:latin typeface="Times New Roman"/>
                <a:ea typeface="华文细黑"/>
                <a:cs typeface="Times New Roman"/>
              </a:rPr>
              <a:t>。</a:t>
            </a:r>
          </a:p>
          <a:p>
            <a:pPr algn="just">
              <a:lnSpc>
                <a:spcPct val="150000"/>
              </a:lnSpc>
              <a:spcAft>
                <a:spcPts val="0"/>
              </a:spcAft>
            </a:pPr>
            <a:r>
              <a:rPr lang="en-US" altLang="zh-CN" sz="2800" kern="100" dirty="0">
                <a:latin typeface="Times New Roman"/>
                <a:ea typeface="华文细黑"/>
                <a:cs typeface="Times New Roman"/>
              </a:rPr>
              <a:t>(2)</a:t>
            </a:r>
            <a:r>
              <a:rPr lang="zh-CN" altLang="en-US" sz="2800" kern="100" dirty="0">
                <a:latin typeface="Times New Roman"/>
                <a:ea typeface="华文细黑"/>
                <a:cs typeface="Times New Roman"/>
              </a:rPr>
              <a:t>写出结构简式：</a:t>
            </a:r>
          </a:p>
          <a:p>
            <a:pPr algn="just">
              <a:lnSpc>
                <a:spcPct val="150000"/>
              </a:lnSpc>
              <a:spcAft>
                <a:spcPts val="0"/>
              </a:spcAft>
            </a:pPr>
            <a:r>
              <a:rPr lang="en-US" altLang="zh-CN" sz="2800" kern="100" dirty="0">
                <a:latin typeface="Times New Roman"/>
                <a:ea typeface="华文细黑"/>
                <a:cs typeface="Times New Roman"/>
              </a:rPr>
              <a:t>B</a:t>
            </a:r>
            <a:r>
              <a:rPr lang="en-US" altLang="zh-CN" sz="2800" kern="100" dirty="0" smtClean="0">
                <a:latin typeface="Times New Roman"/>
                <a:ea typeface="华文细黑"/>
                <a:cs typeface="Times New Roman"/>
              </a:rPr>
              <a:t>____________</a:t>
            </a:r>
            <a:r>
              <a:rPr lang="zh-CN" altLang="en-US" sz="2800" kern="100" dirty="0">
                <a:latin typeface="Times New Roman"/>
                <a:ea typeface="华文细黑"/>
                <a:cs typeface="Times New Roman"/>
              </a:rPr>
              <a:t>；</a:t>
            </a:r>
            <a:r>
              <a:rPr lang="en-US" altLang="zh-CN" sz="2800" kern="100" dirty="0">
                <a:latin typeface="Times New Roman"/>
                <a:ea typeface="华文细黑"/>
                <a:cs typeface="Times New Roman"/>
              </a:rPr>
              <a:t>H</a:t>
            </a:r>
            <a:r>
              <a:rPr lang="en-US" altLang="zh-CN" sz="2800" kern="100" dirty="0" smtClean="0">
                <a:latin typeface="Times New Roman"/>
                <a:ea typeface="华文细黑"/>
                <a:cs typeface="Times New Roman"/>
              </a:rPr>
              <a:t>_________________</a:t>
            </a:r>
            <a:r>
              <a:rPr lang="zh-CN" altLang="en-US" sz="2800" kern="100" dirty="0">
                <a:latin typeface="Times New Roman"/>
                <a:ea typeface="华文细黑"/>
                <a:cs typeface="Times New Roman"/>
              </a:rPr>
              <a:t>。</a:t>
            </a:r>
          </a:p>
          <a:p>
            <a:pPr algn="just">
              <a:lnSpc>
                <a:spcPct val="150000"/>
              </a:lnSpc>
              <a:spcAft>
                <a:spcPts val="0"/>
              </a:spcAft>
            </a:pPr>
            <a:r>
              <a:rPr lang="en-US" altLang="zh-CN" sz="2800" kern="100" dirty="0">
                <a:latin typeface="Times New Roman"/>
                <a:ea typeface="华文细黑"/>
                <a:cs typeface="Times New Roman"/>
              </a:rPr>
              <a:t>(3)</a:t>
            </a:r>
            <a:r>
              <a:rPr lang="zh-CN" altLang="en-US" sz="2800" kern="100" dirty="0">
                <a:latin typeface="Times New Roman"/>
                <a:ea typeface="华文细黑"/>
                <a:cs typeface="Times New Roman"/>
              </a:rPr>
              <a:t>写出反应⑥的化学方程式：</a:t>
            </a:r>
            <a:r>
              <a:rPr lang="en-US" altLang="zh-CN" sz="2800" kern="100" dirty="0" smtClean="0">
                <a:latin typeface="Times New Roman"/>
                <a:ea typeface="华文细黑"/>
                <a:cs typeface="Times New Roman"/>
              </a:rPr>
              <a:t>_______________________</a:t>
            </a:r>
            <a:r>
              <a:rPr lang="zh-CN" altLang="en-US" sz="2800" kern="100" dirty="0">
                <a:latin typeface="Times New Roman"/>
                <a:ea typeface="华文细黑"/>
                <a:cs typeface="Times New Roman"/>
              </a:rPr>
              <a:t>。</a:t>
            </a:r>
          </a:p>
        </p:txBody>
      </p:sp>
      <p:sp>
        <p:nvSpPr>
          <p:cNvPr id="3" name="Rectangle 21">
            <a:hlinkClick r:id="rId2" action="ppaction://hlinksldjump"/>
          </p:cNvPr>
          <p:cNvSpPr>
            <a:spLocks noChangeArrowheads="1"/>
          </p:cNvSpPr>
          <p:nvPr/>
        </p:nvSpPr>
        <p:spPr bwMode="auto">
          <a:xfrm>
            <a:off x="976761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26979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74782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119032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Rectangle 21">
            <a:hlinkClick r:id="rId6" action="ppaction://hlinksldjump"/>
          </p:cNvPr>
          <p:cNvSpPr>
            <a:spLocks noChangeArrowheads="1"/>
          </p:cNvSpPr>
          <p:nvPr/>
        </p:nvSpPr>
        <p:spPr bwMode="auto">
          <a:xfrm>
            <a:off x="1163982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rId7"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3926577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478582" y="405458"/>
            <a:ext cx="10964698" cy="3970318"/>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a:t>
            </a:r>
            <a:r>
              <a:rPr lang="zh-CN" altLang="zh-CN" sz="2800" kern="100" dirty="0">
                <a:latin typeface="Times New Roman"/>
                <a:ea typeface="华文细黑"/>
                <a:cs typeface="Times New Roman"/>
              </a:rPr>
              <a:t>题中反应的转化关系可知，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既能和浓氢氧化钠的醇溶液加热反应又能和稀氢氧化钠加热反应，</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为卤代烃。</a:t>
            </a:r>
            <a:r>
              <a:rPr lang="en-US" altLang="zh-CN" sz="2800" kern="100" dirty="0">
                <a:latin typeface="Times New Roman"/>
                <a:ea typeface="华文细黑"/>
                <a:cs typeface="Courier New"/>
              </a:rPr>
              <a:t>E</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F</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连续被氧化，</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为醇类，</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为羧酸，</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和乙二醇发生酯化反应，所以</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发生消去反应，</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发生加成反应，</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endParaRPr lang="zh-CN" altLang="zh-CN" sz="1100" kern="100" dirty="0">
              <a:effectLst/>
              <a:latin typeface="宋体"/>
              <a:cs typeface="Courier New"/>
            </a:endParaRPr>
          </a:p>
        </p:txBody>
      </p:sp>
      <p:pic>
        <p:nvPicPr>
          <p:cNvPr id="33280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731" y="2494776"/>
            <a:ext cx="2473639" cy="65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28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217" y="2429165"/>
            <a:ext cx="2356085" cy="659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28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818" y="3141762"/>
            <a:ext cx="2422417" cy="69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280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1210" y="3103786"/>
            <a:ext cx="2363233" cy="10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280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4008" y="3769408"/>
            <a:ext cx="1930918" cy="668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0448011" y="3573810"/>
            <a:ext cx="543739" cy="523220"/>
          </a:xfrm>
          <a:prstGeom prst="rect">
            <a:avLst/>
          </a:prstGeom>
        </p:spPr>
        <p:txBody>
          <a:bodyPr wrap="none">
            <a:spAutoFit/>
          </a:bodyPr>
          <a:lstStyle/>
          <a:p>
            <a:r>
              <a:rPr lang="zh-CN" altLang="zh-CN" sz="2800" kern="100" dirty="0">
                <a:solidFill>
                  <a:prstClr val="black"/>
                </a:solidFill>
                <a:latin typeface="Times New Roman"/>
                <a:ea typeface="华文细黑"/>
                <a:cs typeface="Times New Roman"/>
              </a:rPr>
              <a:t>，</a:t>
            </a:r>
            <a:endParaRPr lang="zh-CN" altLang="en-US" sz="2800" dirty="0"/>
          </a:p>
        </p:txBody>
      </p:sp>
      <p:sp>
        <p:nvSpPr>
          <p:cNvPr id="6" name="矩形 5"/>
          <p:cNvSpPr/>
          <p:nvPr/>
        </p:nvSpPr>
        <p:spPr>
          <a:xfrm>
            <a:off x="478582" y="4573148"/>
            <a:ext cx="4918334" cy="656846"/>
          </a:xfrm>
          <a:prstGeom prst="rect">
            <a:avLst/>
          </a:prstGeom>
        </p:spPr>
        <p:txBody>
          <a:bodyPr wrap="none">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(1)</a:t>
            </a:r>
            <a:r>
              <a:rPr lang="zh-CN" altLang="zh-CN" sz="2800" kern="100" dirty="0" smtClean="0">
                <a:solidFill>
                  <a:schemeClr val="accent6">
                    <a:lumMod val="75000"/>
                  </a:schemeClr>
                </a:solidFill>
                <a:latin typeface="Times New Roman"/>
                <a:ea typeface="华文细黑"/>
                <a:cs typeface="Times New Roman"/>
              </a:rPr>
              <a:t>消去反应　氧化反应</a:t>
            </a:r>
            <a:endParaRPr lang="zh-CN" altLang="zh-CN" sz="2800" kern="100" dirty="0">
              <a:solidFill>
                <a:schemeClr val="accent6">
                  <a:lumMod val="75000"/>
                </a:schemeClr>
              </a:solidFill>
              <a:effectLst/>
              <a:latin typeface="宋体"/>
              <a:cs typeface="Courier New"/>
            </a:endParaRPr>
          </a:p>
        </p:txBody>
      </p:sp>
      <p:sp>
        <p:nvSpPr>
          <p:cNvPr id="10" name="矩形 9"/>
          <p:cNvSpPr/>
          <p:nvPr/>
        </p:nvSpPr>
        <p:spPr>
          <a:xfrm>
            <a:off x="1530113" y="5498862"/>
            <a:ext cx="604653"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pic>
        <p:nvPicPr>
          <p:cNvPr id="332808" name="Picture 8"/>
          <p:cNvPicPr>
            <a:picLocks noChangeAspect="1" noChangeArrowheads="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4195" y="5508854"/>
            <a:ext cx="2256835" cy="657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2809" name="Picture 9"/>
          <p:cNvPicPr>
            <a:picLocks noChangeAspect="1" noChangeArrowheads="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55046" y="5466283"/>
            <a:ext cx="5624703" cy="66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1">
            <a:hlinkClick r:id="rId9" action="ppaction://hlinksldjump"/>
          </p:cNvPr>
          <p:cNvSpPr>
            <a:spLocks noChangeArrowheads="1"/>
          </p:cNvSpPr>
          <p:nvPr/>
        </p:nvSpPr>
        <p:spPr bwMode="auto">
          <a:xfrm>
            <a:off x="976761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10" action="ppaction://hlinksldjump"/>
          </p:cNvPr>
          <p:cNvSpPr>
            <a:spLocks noChangeArrowheads="1"/>
          </p:cNvSpPr>
          <p:nvPr/>
        </p:nvSpPr>
        <p:spPr bwMode="auto">
          <a:xfrm>
            <a:off x="1026979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11" action="ppaction://hlinksldjump"/>
          </p:cNvPr>
          <p:cNvSpPr>
            <a:spLocks noChangeArrowheads="1"/>
          </p:cNvSpPr>
          <p:nvPr/>
        </p:nvSpPr>
        <p:spPr bwMode="auto">
          <a:xfrm>
            <a:off x="1074782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12" action="ppaction://hlinksldjump"/>
          </p:cNvPr>
          <p:cNvSpPr>
            <a:spLocks noChangeArrowheads="1"/>
          </p:cNvSpPr>
          <p:nvPr/>
        </p:nvSpPr>
        <p:spPr bwMode="auto">
          <a:xfrm>
            <a:off x="1119032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3" action="ppaction://hlinksldjump"/>
          </p:cNvPr>
          <p:cNvSpPr>
            <a:spLocks noChangeArrowheads="1"/>
          </p:cNvSpPr>
          <p:nvPr/>
        </p:nvSpPr>
        <p:spPr bwMode="auto">
          <a:xfrm>
            <a:off x="1163982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470787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75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332802"/>
                                        </p:tgtEl>
                                        <p:attrNameLst>
                                          <p:attrName>style.visibility</p:attrName>
                                        </p:attrNameLst>
                                      </p:cBhvr>
                                      <p:to>
                                        <p:strVal val="visible"/>
                                      </p:to>
                                    </p:set>
                                    <p:animEffect transition="in" filter="blinds(horizontal)">
                                      <p:cBhvr>
                                        <p:cTn id="10" dur="750"/>
                                        <p:tgtEl>
                                          <p:spTgt spid="332802"/>
                                        </p:tgtEl>
                                      </p:cBhvr>
                                    </p:animEffect>
                                  </p:childTnLst>
                                </p:cTn>
                              </p:par>
                              <p:par>
                                <p:cTn id="11" presetID="3" presetClass="entr" presetSubtype="10" fill="hold" nodeType="withEffect">
                                  <p:stCondLst>
                                    <p:cond delay="0"/>
                                  </p:stCondLst>
                                  <p:childTnLst>
                                    <p:set>
                                      <p:cBhvr>
                                        <p:cTn id="12" dur="1" fill="hold">
                                          <p:stCondLst>
                                            <p:cond delay="0"/>
                                          </p:stCondLst>
                                        </p:cTn>
                                        <p:tgtEl>
                                          <p:spTgt spid="332803"/>
                                        </p:tgtEl>
                                        <p:attrNameLst>
                                          <p:attrName>style.visibility</p:attrName>
                                        </p:attrNameLst>
                                      </p:cBhvr>
                                      <p:to>
                                        <p:strVal val="visible"/>
                                      </p:to>
                                    </p:set>
                                    <p:animEffect transition="in" filter="blinds(horizontal)">
                                      <p:cBhvr>
                                        <p:cTn id="13" dur="750"/>
                                        <p:tgtEl>
                                          <p:spTgt spid="332803"/>
                                        </p:tgtEl>
                                      </p:cBhvr>
                                    </p:animEffect>
                                  </p:childTnLst>
                                </p:cTn>
                              </p:par>
                              <p:par>
                                <p:cTn id="14" presetID="3" presetClass="entr" presetSubtype="10" fill="hold" nodeType="withEffect">
                                  <p:stCondLst>
                                    <p:cond delay="0"/>
                                  </p:stCondLst>
                                  <p:childTnLst>
                                    <p:set>
                                      <p:cBhvr>
                                        <p:cTn id="15" dur="1" fill="hold">
                                          <p:stCondLst>
                                            <p:cond delay="0"/>
                                          </p:stCondLst>
                                        </p:cTn>
                                        <p:tgtEl>
                                          <p:spTgt spid="332804"/>
                                        </p:tgtEl>
                                        <p:attrNameLst>
                                          <p:attrName>style.visibility</p:attrName>
                                        </p:attrNameLst>
                                      </p:cBhvr>
                                      <p:to>
                                        <p:strVal val="visible"/>
                                      </p:to>
                                    </p:set>
                                    <p:animEffect transition="in" filter="blinds(horizontal)">
                                      <p:cBhvr>
                                        <p:cTn id="16" dur="750"/>
                                        <p:tgtEl>
                                          <p:spTgt spid="332804"/>
                                        </p:tgtEl>
                                      </p:cBhvr>
                                    </p:animEffect>
                                  </p:childTnLst>
                                </p:cTn>
                              </p:par>
                              <p:par>
                                <p:cTn id="17" presetID="3" presetClass="entr" presetSubtype="10" fill="hold" nodeType="withEffect">
                                  <p:stCondLst>
                                    <p:cond delay="0"/>
                                  </p:stCondLst>
                                  <p:childTnLst>
                                    <p:set>
                                      <p:cBhvr>
                                        <p:cTn id="18" dur="1" fill="hold">
                                          <p:stCondLst>
                                            <p:cond delay="0"/>
                                          </p:stCondLst>
                                        </p:cTn>
                                        <p:tgtEl>
                                          <p:spTgt spid="332805"/>
                                        </p:tgtEl>
                                        <p:attrNameLst>
                                          <p:attrName>style.visibility</p:attrName>
                                        </p:attrNameLst>
                                      </p:cBhvr>
                                      <p:to>
                                        <p:strVal val="visible"/>
                                      </p:to>
                                    </p:set>
                                    <p:animEffect transition="in" filter="blinds(horizontal)">
                                      <p:cBhvr>
                                        <p:cTn id="19" dur="750"/>
                                        <p:tgtEl>
                                          <p:spTgt spid="332805"/>
                                        </p:tgtEl>
                                      </p:cBhvr>
                                    </p:animEffect>
                                  </p:childTnLst>
                                </p:cTn>
                              </p:par>
                              <p:par>
                                <p:cTn id="20" presetID="3" presetClass="entr" presetSubtype="10" fill="hold" nodeType="withEffect">
                                  <p:stCondLst>
                                    <p:cond delay="0"/>
                                  </p:stCondLst>
                                  <p:childTnLst>
                                    <p:set>
                                      <p:cBhvr>
                                        <p:cTn id="21" dur="1" fill="hold">
                                          <p:stCondLst>
                                            <p:cond delay="0"/>
                                          </p:stCondLst>
                                        </p:cTn>
                                        <p:tgtEl>
                                          <p:spTgt spid="332807"/>
                                        </p:tgtEl>
                                        <p:attrNameLst>
                                          <p:attrName>style.visibility</p:attrName>
                                        </p:attrNameLst>
                                      </p:cBhvr>
                                      <p:to>
                                        <p:strVal val="visible"/>
                                      </p:to>
                                    </p:set>
                                    <p:animEffect transition="in" filter="blinds(horizontal)">
                                      <p:cBhvr>
                                        <p:cTn id="22" dur="750"/>
                                        <p:tgtEl>
                                          <p:spTgt spid="33280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750"/>
                                        <p:tgtEl>
                                          <p:spTgt spid="3"/>
                                        </p:tgtEl>
                                      </p:cBhvr>
                                    </p:animEffect>
                                  </p:childTnLst>
                                </p:cTn>
                              </p:par>
                            </p:childTnLst>
                          </p:cTn>
                        </p:par>
                        <p:par>
                          <p:cTn id="26" fill="hold">
                            <p:stCondLst>
                              <p:cond delay="750"/>
                            </p:stCondLst>
                            <p:childTnLst>
                              <p:par>
                                <p:cTn id="27" presetID="3" presetClass="entr" presetSubtype="1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750"/>
                                        <p:tgtEl>
                                          <p:spTgt spid="6"/>
                                        </p:tgtEl>
                                      </p:cBhvr>
                                    </p:animEffect>
                                  </p:childTnLst>
                                </p:cTn>
                              </p:par>
                            </p:childTnLst>
                          </p:cTn>
                        </p:par>
                        <p:par>
                          <p:cTn id="30" fill="hold">
                            <p:stCondLst>
                              <p:cond delay="1500"/>
                            </p:stCondLst>
                            <p:childTnLst>
                              <p:par>
                                <p:cTn id="31" presetID="3" presetClass="entr" presetSubtype="1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750"/>
                                        <p:tgtEl>
                                          <p:spTgt spid="10"/>
                                        </p:tgtEl>
                                      </p:cBhvr>
                                    </p:animEffect>
                                  </p:childTnLst>
                                </p:cTn>
                              </p:par>
                              <p:par>
                                <p:cTn id="34" presetID="3" presetClass="entr" presetSubtype="10" fill="hold" nodeType="withEffect">
                                  <p:stCondLst>
                                    <p:cond delay="0"/>
                                  </p:stCondLst>
                                  <p:childTnLst>
                                    <p:set>
                                      <p:cBhvr>
                                        <p:cTn id="35" dur="1" fill="hold">
                                          <p:stCondLst>
                                            <p:cond delay="0"/>
                                          </p:stCondLst>
                                        </p:cTn>
                                        <p:tgtEl>
                                          <p:spTgt spid="332808"/>
                                        </p:tgtEl>
                                        <p:attrNameLst>
                                          <p:attrName>style.visibility</p:attrName>
                                        </p:attrNameLst>
                                      </p:cBhvr>
                                      <p:to>
                                        <p:strVal val="visible"/>
                                      </p:to>
                                    </p:set>
                                    <p:animEffect transition="in" filter="blinds(horizontal)">
                                      <p:cBhvr>
                                        <p:cTn id="36" dur="750"/>
                                        <p:tgtEl>
                                          <p:spTgt spid="332808"/>
                                        </p:tgtEl>
                                      </p:cBhvr>
                                    </p:animEffect>
                                  </p:childTnLst>
                                </p:cTn>
                              </p:par>
                              <p:par>
                                <p:cTn id="37" presetID="3" presetClass="entr" presetSubtype="10" fill="hold" nodeType="withEffect">
                                  <p:stCondLst>
                                    <p:cond delay="0"/>
                                  </p:stCondLst>
                                  <p:childTnLst>
                                    <p:set>
                                      <p:cBhvr>
                                        <p:cTn id="38" dur="1" fill="hold">
                                          <p:stCondLst>
                                            <p:cond delay="0"/>
                                          </p:stCondLst>
                                        </p:cTn>
                                        <p:tgtEl>
                                          <p:spTgt spid="332809"/>
                                        </p:tgtEl>
                                        <p:attrNameLst>
                                          <p:attrName>style.visibility</p:attrName>
                                        </p:attrNameLst>
                                      </p:cBhvr>
                                      <p:to>
                                        <p:strVal val="visible"/>
                                      </p:to>
                                    </p:set>
                                    <p:animEffect transition="in" filter="blinds(horizontal)">
                                      <p:cBhvr>
                                        <p:cTn id="39" dur="750"/>
                                        <p:tgtEl>
                                          <p:spTgt spid="332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6" grpId="0"/>
      <p:bldP spid="10"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33826"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16955" y="2173619"/>
            <a:ext cx="6075706" cy="95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3827" name="Picture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47110" y="3465962"/>
            <a:ext cx="4488056" cy="827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4" action="ppaction://hlinksldjump"/>
          </p:cNvPr>
          <p:cNvSpPr>
            <a:spLocks noChangeArrowheads="1"/>
          </p:cNvSpPr>
          <p:nvPr/>
        </p:nvSpPr>
        <p:spPr bwMode="auto">
          <a:xfrm>
            <a:off x="976761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5" action="ppaction://hlinksldjump"/>
          </p:cNvPr>
          <p:cNvSpPr>
            <a:spLocks noChangeArrowheads="1"/>
          </p:cNvSpPr>
          <p:nvPr/>
        </p:nvSpPr>
        <p:spPr bwMode="auto">
          <a:xfrm>
            <a:off x="1026979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6" action="ppaction://hlinksldjump"/>
          </p:cNvPr>
          <p:cNvSpPr>
            <a:spLocks noChangeArrowheads="1"/>
          </p:cNvSpPr>
          <p:nvPr/>
        </p:nvSpPr>
        <p:spPr bwMode="auto">
          <a:xfrm>
            <a:off x="1074782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7" action="ppaction://hlinksldjump"/>
          </p:cNvPr>
          <p:cNvSpPr>
            <a:spLocks noChangeArrowheads="1"/>
          </p:cNvSpPr>
          <p:nvPr/>
        </p:nvSpPr>
        <p:spPr bwMode="auto">
          <a:xfrm>
            <a:off x="1119032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Rectangle 21">
            <a:hlinkClick r:id="rId8" action="ppaction://hlinksldjump"/>
          </p:cNvPr>
          <p:cNvSpPr>
            <a:spLocks noChangeArrowheads="1"/>
          </p:cNvSpPr>
          <p:nvPr/>
        </p:nvSpPr>
        <p:spPr bwMode="auto">
          <a:xfrm>
            <a:off x="1163982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9185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33826"/>
                                        </p:tgtEl>
                                        <p:attrNameLst>
                                          <p:attrName>style.visibility</p:attrName>
                                        </p:attrNameLst>
                                      </p:cBhvr>
                                      <p:to>
                                        <p:strVal val="visible"/>
                                      </p:to>
                                    </p:set>
                                    <p:animEffect transition="in" filter="blinds(horizontal)">
                                      <p:cBhvr>
                                        <p:cTn id="7" dur="500"/>
                                        <p:tgtEl>
                                          <p:spTgt spid="333826"/>
                                        </p:tgtEl>
                                      </p:cBhvr>
                                    </p:animEffect>
                                  </p:childTnLst>
                                </p:cTn>
                              </p:par>
                              <p:par>
                                <p:cTn id="8" presetID="3" presetClass="entr" presetSubtype="10" fill="hold" nodeType="withEffect">
                                  <p:stCondLst>
                                    <p:cond delay="0"/>
                                  </p:stCondLst>
                                  <p:childTnLst>
                                    <p:set>
                                      <p:cBhvr>
                                        <p:cTn id="9" dur="1" fill="hold">
                                          <p:stCondLst>
                                            <p:cond delay="0"/>
                                          </p:stCondLst>
                                        </p:cTn>
                                        <p:tgtEl>
                                          <p:spTgt spid="333827"/>
                                        </p:tgtEl>
                                        <p:attrNameLst>
                                          <p:attrName>style.visibility</p:attrName>
                                        </p:attrNameLst>
                                      </p:cBhvr>
                                      <p:to>
                                        <p:strVal val="visible"/>
                                      </p:to>
                                    </p:set>
                                    <p:animEffect transition="in" filter="blinds(horizontal)">
                                      <p:cBhvr>
                                        <p:cTn id="10" dur="500"/>
                                        <p:tgtEl>
                                          <p:spTgt spid="333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530890"/>
            <a:ext cx="11089232" cy="1384995"/>
          </a:xfrm>
          <a:prstGeom prst="rect">
            <a:avLst/>
          </a:prstGeom>
        </p:spPr>
        <p:txBody>
          <a:bodyPr wrap="square">
            <a:spAutoFit/>
          </a:bodyPr>
          <a:lstStyle/>
          <a:p>
            <a:pPr algn="just">
              <a:lnSpc>
                <a:spcPct val="150000"/>
              </a:lnSpc>
              <a:spcAft>
                <a:spcPts val="0"/>
              </a:spcAft>
            </a:pPr>
            <a:r>
              <a:rPr lang="en-US" altLang="zh-CN" sz="2800" kern="100" dirty="0" smtClean="0">
                <a:latin typeface="Times New Roman"/>
                <a:ea typeface="华文细黑"/>
                <a:cs typeface="Courier New"/>
              </a:rPr>
              <a:t>4.</a:t>
            </a:r>
            <a:r>
              <a:rPr lang="zh-CN" altLang="zh-CN" sz="2800" kern="100" dirty="0">
                <a:latin typeface="Times New Roman"/>
                <a:ea typeface="华文细黑"/>
                <a:cs typeface="Times New Roman"/>
              </a:rPr>
              <a:t>工业上用甲苯生产对羟基苯甲酸乙酯</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其</a:t>
            </a:r>
            <a:r>
              <a:rPr lang="zh-CN" altLang="zh-CN" sz="2800" kern="100" dirty="0">
                <a:latin typeface="Times New Roman"/>
                <a:ea typeface="华文细黑"/>
                <a:cs typeface="Times New Roman"/>
              </a:rPr>
              <a:t>过程如下：</a:t>
            </a:r>
            <a:endParaRPr lang="zh-CN" altLang="zh-CN" sz="1100" kern="100" dirty="0">
              <a:effectLst/>
              <a:latin typeface="宋体"/>
              <a:cs typeface="Courier New"/>
            </a:endParaRPr>
          </a:p>
        </p:txBody>
      </p:sp>
      <p:pic>
        <p:nvPicPr>
          <p:cNvPr id="3348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852" y="636887"/>
            <a:ext cx="3381802" cy="776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48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963" y="2093917"/>
            <a:ext cx="6276481" cy="193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48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208" y="4402489"/>
            <a:ext cx="3603990" cy="190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1">
            <a:hlinkClick r:id="rId5" action="ppaction://hlinksldjump"/>
          </p:cNvPr>
          <p:cNvSpPr>
            <a:spLocks noChangeArrowheads="1"/>
          </p:cNvSpPr>
          <p:nvPr/>
        </p:nvSpPr>
        <p:spPr bwMode="auto">
          <a:xfrm>
            <a:off x="976761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6" action="ppaction://hlinksldjump"/>
          </p:cNvPr>
          <p:cNvSpPr>
            <a:spLocks noChangeArrowheads="1"/>
          </p:cNvSpPr>
          <p:nvPr/>
        </p:nvSpPr>
        <p:spPr bwMode="auto">
          <a:xfrm>
            <a:off x="1026979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7" action="ppaction://hlinksldjump"/>
          </p:cNvPr>
          <p:cNvSpPr>
            <a:spLocks noChangeArrowheads="1"/>
          </p:cNvSpPr>
          <p:nvPr/>
        </p:nvSpPr>
        <p:spPr bwMode="auto">
          <a:xfrm>
            <a:off x="1074782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8" action="ppaction://hlinksldjump"/>
          </p:cNvPr>
          <p:cNvSpPr>
            <a:spLocks noChangeArrowheads="1"/>
          </p:cNvSpPr>
          <p:nvPr/>
        </p:nvSpPr>
        <p:spPr bwMode="auto">
          <a:xfrm>
            <a:off x="1119032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9" action="ppaction://hlinksldjump"/>
          </p:cNvPr>
          <p:cNvSpPr>
            <a:spLocks noChangeArrowheads="1"/>
          </p:cNvSpPr>
          <p:nvPr/>
        </p:nvSpPr>
        <p:spPr bwMode="auto">
          <a:xfrm>
            <a:off x="1163982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467588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0778" y="321831"/>
            <a:ext cx="11867268" cy="3323987"/>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根据合成路线填写下列空白：</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有机物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的结构简式：</a:t>
            </a:r>
            <a:r>
              <a:rPr lang="zh-CN" altLang="zh-CN" sz="2800" kern="100" dirty="0">
                <a:latin typeface="宋体"/>
                <a:ea typeface="Times New Roman"/>
                <a:cs typeface="Courier New"/>
              </a:rPr>
              <a:t> </a:t>
            </a:r>
            <a:r>
              <a:rPr lang="en-US" altLang="zh-CN" sz="2800" kern="100" dirty="0" smtClean="0">
                <a:latin typeface="宋体"/>
                <a:ea typeface="Times New Roman"/>
                <a:cs typeface="Courier New"/>
              </a:rPr>
              <a:t>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的结构简式：</a:t>
            </a:r>
            <a:r>
              <a:rPr lang="zh-CN" altLang="zh-CN" sz="2800" kern="100" dirty="0">
                <a:latin typeface="宋体"/>
                <a:ea typeface="Times New Roman"/>
                <a:cs typeface="Courier New"/>
              </a:rPr>
              <a:t> </a:t>
            </a:r>
            <a:r>
              <a:rPr lang="en-US" altLang="zh-CN" sz="2800" kern="100" dirty="0" smtClean="0">
                <a:latin typeface="宋体"/>
                <a:ea typeface="Times New Roman"/>
                <a:cs typeface="Courier New"/>
              </a:rPr>
              <a:t>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属于</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反应，反应</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属于</a:t>
            </a:r>
            <a:r>
              <a:rPr lang="en-US" altLang="zh-CN" sz="2800" kern="100" dirty="0" smtClean="0">
                <a:latin typeface="Times New Roman"/>
                <a:ea typeface="华文细黑"/>
                <a:cs typeface="Courier New"/>
              </a:rPr>
              <a:t>____</a:t>
            </a:r>
            <a:r>
              <a:rPr lang="zh-CN" altLang="zh-CN" sz="2800" kern="100" dirty="0">
                <a:latin typeface="Times New Roman"/>
                <a:ea typeface="华文细黑"/>
                <a:cs typeface="Times New Roman"/>
              </a:rPr>
              <a:t>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的目的是</a:t>
            </a:r>
            <a:r>
              <a:rPr lang="en-US" altLang="zh-CN" sz="2800" kern="100" dirty="0" smtClean="0">
                <a:latin typeface="Times New Roman"/>
                <a:ea typeface="华文细黑"/>
                <a:cs typeface="Courier New"/>
              </a:rPr>
              <a:t>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写出反应</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的化学方程式：</a:t>
            </a:r>
            <a:r>
              <a:rPr lang="zh-CN" altLang="zh-CN" sz="2800" kern="100" dirty="0">
                <a:latin typeface="宋体"/>
                <a:ea typeface="Times New Roman"/>
                <a:cs typeface="Courier New"/>
              </a:rPr>
              <a:t> </a:t>
            </a:r>
            <a:r>
              <a:rPr lang="en-US" altLang="zh-CN" sz="2800" kern="100" dirty="0" smtClean="0">
                <a:latin typeface="宋体"/>
                <a:ea typeface="Times New Roman"/>
                <a:cs typeface="Courier New"/>
              </a:rPr>
              <a:t>____________________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5" name="Rectangle 21">
            <a:hlinkClick r:id="rId2" action="ppaction://hlinksldjump"/>
          </p:cNvPr>
          <p:cNvSpPr>
            <a:spLocks noChangeArrowheads="1"/>
          </p:cNvSpPr>
          <p:nvPr/>
        </p:nvSpPr>
        <p:spPr bwMode="auto">
          <a:xfrm>
            <a:off x="976761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26979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074782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1119032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6" action="ppaction://hlinksldjump"/>
          </p:cNvPr>
          <p:cNvSpPr>
            <a:spLocks noChangeArrowheads="1"/>
          </p:cNvSpPr>
          <p:nvPr/>
        </p:nvSpPr>
        <p:spPr bwMode="auto">
          <a:xfrm>
            <a:off x="1163982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7"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537490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0319" y="837506"/>
            <a:ext cx="11179503"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油脂</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组成和结构</a:t>
            </a:r>
            <a:endParaRPr lang="zh-CN" altLang="zh-CN" sz="2800" kern="100" dirty="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油脂是高级脂肪酸与甘油反应所生成的酯，由</a:t>
            </a:r>
            <a:r>
              <a:rPr lang="en-US" altLang="zh-CN" sz="2800" kern="100" dirty="0" smtClean="0">
                <a:latin typeface="Times New Roman"/>
                <a:ea typeface="华文细黑"/>
              </a:rPr>
              <a:t>C</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H</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O</a:t>
            </a:r>
            <a:r>
              <a:rPr lang="zh-CN" altLang="zh-CN" sz="2800" kern="100" dirty="0" smtClean="0">
                <a:latin typeface="Times New Roman"/>
                <a:ea typeface="华文细黑"/>
                <a:cs typeface="Times New Roman"/>
              </a:rPr>
              <a:t>三种元素组成，</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其</a:t>
            </a:r>
            <a:r>
              <a:rPr lang="zh-CN" altLang="zh-CN" sz="2800" kern="100" dirty="0">
                <a:latin typeface="Times New Roman"/>
                <a:ea typeface="华文细黑"/>
                <a:cs typeface="Times New Roman"/>
              </a:rPr>
              <a:t>结构可表示</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pic>
        <p:nvPicPr>
          <p:cNvPr id="317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692" y="2986966"/>
            <a:ext cx="1925386" cy="1738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043185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550590" y="765498"/>
            <a:ext cx="10531598" cy="267765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此题可采用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顺推法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逆推法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相结合的方式，反应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是甲苯与</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的取代反应，可知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是卤代烃，从反应</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的产物可知反应</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是一个卤代烃的水解反应，这样就可直接推出有机物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两种物质的推断应结合起来，反应</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的反应，而</a:t>
            </a:r>
            <a:r>
              <a:rPr lang="zh-CN" altLang="zh-CN" sz="2800" kern="100" dirty="0" smtClean="0">
                <a:latin typeface="Times New Roman"/>
                <a:ea typeface="华文细黑"/>
                <a:cs typeface="Times New Roman"/>
              </a:rPr>
              <a:t>最</a:t>
            </a:r>
            <a:endParaRPr lang="zh-CN" altLang="zh-CN" sz="2800" kern="100" dirty="0">
              <a:effectLst/>
              <a:latin typeface="宋体"/>
              <a:cs typeface="Courier New"/>
            </a:endParaRPr>
          </a:p>
        </p:txBody>
      </p:sp>
      <p:sp>
        <p:nvSpPr>
          <p:cNvPr id="5" name="Rectangle 21">
            <a:hlinkClick r:id="rId2" action="ppaction://hlinksldjump"/>
          </p:cNvPr>
          <p:cNvSpPr>
            <a:spLocks noChangeArrowheads="1"/>
          </p:cNvSpPr>
          <p:nvPr/>
        </p:nvSpPr>
        <p:spPr bwMode="auto">
          <a:xfrm>
            <a:off x="976761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26979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074782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1119032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6" action="ppaction://hlinksldjump"/>
          </p:cNvPr>
          <p:cNvSpPr>
            <a:spLocks noChangeArrowheads="1"/>
          </p:cNvSpPr>
          <p:nvPr/>
        </p:nvSpPr>
        <p:spPr bwMode="auto">
          <a:xfrm>
            <a:off x="1163982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608507" y="3344426"/>
            <a:ext cx="10743283" cy="2677656"/>
          </a:xfrm>
          <a:prstGeom prst="rect">
            <a:avLst/>
          </a:prstGeom>
        </p:spPr>
        <p:txBody>
          <a:bodyPr>
            <a:spAutoFit/>
          </a:bodyPr>
          <a:lstStyle/>
          <a:p>
            <a:pPr lvl="0" algn="just">
              <a:lnSpc>
                <a:spcPct val="150000"/>
              </a:lnSpc>
            </a:pPr>
            <a:r>
              <a:rPr lang="zh-CN" altLang="zh-CN" sz="2800" kern="100" dirty="0">
                <a:solidFill>
                  <a:prstClr val="black"/>
                </a:solidFill>
                <a:latin typeface="Times New Roman"/>
                <a:ea typeface="华文细黑"/>
                <a:cs typeface="Times New Roman"/>
              </a:rPr>
              <a:t>后生成的是对羟基苯甲酸乙酯</a:t>
            </a:r>
            <a:r>
              <a:rPr lang="en-US" altLang="zh-CN" sz="2800" kern="100" dirty="0">
                <a:solidFill>
                  <a:prstClr val="black"/>
                </a:solidFill>
                <a:latin typeface="Times New Roman"/>
                <a:ea typeface="华文细黑"/>
                <a:cs typeface="Courier New"/>
              </a:rPr>
              <a:t>(</a:t>
            </a:r>
            <a:r>
              <a:rPr lang="en-US" altLang="zh-CN" sz="2800" kern="100" dirty="0">
                <a:solidFill>
                  <a:prstClr val="black"/>
                </a:solidFill>
                <a:latin typeface="宋体"/>
                <a:ea typeface="华文细黑"/>
                <a:cs typeface="Courier New"/>
              </a:rPr>
              <a:t>   </a:t>
            </a:r>
            <a:r>
              <a:rPr lang="en-US" altLang="zh-CN" sz="2800" kern="100" dirty="0" smtClean="0">
                <a:solidFill>
                  <a:prstClr val="black"/>
                </a:solidFill>
                <a:latin typeface="宋体"/>
                <a:ea typeface="华文细黑"/>
                <a:cs typeface="Courier New"/>
              </a:rPr>
              <a:t>                 </a:t>
            </a:r>
            <a:r>
              <a:rPr lang="en-US" altLang="zh-CN" sz="2800" kern="100" dirty="0" smtClean="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，说明反应</a:t>
            </a:r>
            <a:r>
              <a:rPr lang="en-US" altLang="zh-CN" sz="2800" kern="100" dirty="0">
                <a:solidFill>
                  <a:prstClr val="black"/>
                </a:solidFill>
                <a:latin typeface="宋体"/>
                <a:ea typeface="华文细黑"/>
                <a:cs typeface="Times New Roman"/>
              </a:rPr>
              <a:t>⑤</a:t>
            </a:r>
            <a:r>
              <a:rPr lang="zh-CN" altLang="zh-CN" sz="2800" kern="100" dirty="0">
                <a:solidFill>
                  <a:prstClr val="black"/>
                </a:solidFill>
                <a:latin typeface="Times New Roman"/>
                <a:ea typeface="华文细黑"/>
                <a:cs typeface="Times New Roman"/>
              </a:rPr>
              <a:t>是酯化反应；那么反应</a:t>
            </a: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是引入</a:t>
            </a:r>
            <a:r>
              <a:rPr lang="en-US" altLang="zh-CN" sz="2800" kern="100" dirty="0">
                <a:solidFill>
                  <a:prstClr val="black"/>
                </a:solidFill>
                <a:latin typeface="Times New Roman"/>
                <a:ea typeface="华文细黑"/>
                <a:cs typeface="Courier New"/>
              </a:rPr>
              <a:t>—COOH</a:t>
            </a:r>
            <a:r>
              <a:rPr lang="zh-CN" altLang="zh-CN" sz="2800" kern="100" dirty="0">
                <a:solidFill>
                  <a:prstClr val="black"/>
                </a:solidFill>
                <a:latin typeface="Times New Roman"/>
                <a:ea typeface="华文细黑"/>
                <a:cs typeface="Times New Roman"/>
              </a:rPr>
              <a:t>的反应，这样就可推出有机物</a:t>
            </a: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和</a:t>
            </a: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。从</a:t>
            </a: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是氧化反应知，反应</a:t>
            </a: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和</a:t>
            </a:r>
            <a:r>
              <a:rPr lang="en-US" altLang="zh-CN" sz="2800" kern="100" dirty="0">
                <a:solidFill>
                  <a:prstClr val="black"/>
                </a:solidFill>
                <a:latin typeface="宋体"/>
                <a:ea typeface="华文细黑"/>
                <a:cs typeface="Times New Roman"/>
              </a:rPr>
              <a:t>⑥</a:t>
            </a:r>
            <a:r>
              <a:rPr lang="zh-CN" altLang="zh-CN" sz="2800" kern="100" dirty="0">
                <a:solidFill>
                  <a:prstClr val="black"/>
                </a:solidFill>
                <a:latin typeface="Times New Roman"/>
                <a:ea typeface="华文细黑"/>
                <a:cs typeface="Times New Roman"/>
              </a:rPr>
              <a:t>的目的是保护酚羟基，防止被氧化。</a:t>
            </a:r>
            <a:endParaRPr lang="zh-CN" altLang="zh-CN" sz="2800" kern="100" dirty="0">
              <a:solidFill>
                <a:prstClr val="black"/>
              </a:solidFill>
              <a:latin typeface="宋体"/>
              <a:cs typeface="Courier New"/>
            </a:endParaRPr>
          </a:p>
        </p:txBody>
      </p:sp>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9103" y="3393751"/>
            <a:ext cx="3137216" cy="727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6932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580041" y="1610430"/>
            <a:ext cx="1266693"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endParaRPr lang="zh-CN" altLang="en-US" sz="2800" dirty="0"/>
          </a:p>
        </p:txBody>
      </p:sp>
      <p:pic>
        <p:nvPicPr>
          <p:cNvPr id="336898"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86694" y="1485578"/>
            <a:ext cx="3422106" cy="73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6899" name="Picture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67394" y="1485578"/>
            <a:ext cx="3365534" cy="74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77322" y="2277666"/>
            <a:ext cx="3717684"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氧化　酯化</a:t>
            </a:r>
            <a:r>
              <a:rPr lang="en-US" altLang="zh-CN" sz="2800" kern="100" dirty="0" smtClean="0">
                <a:solidFill>
                  <a:schemeClr val="accent6">
                    <a:lumMod val="75000"/>
                  </a:schemeClr>
                </a:solidFill>
                <a:latin typeface="Times New Roman"/>
                <a:ea typeface="华文细黑"/>
                <a:cs typeface="Courier New"/>
              </a:rPr>
              <a:t>(</a:t>
            </a:r>
            <a:r>
              <a:rPr lang="zh-CN" altLang="zh-CN" sz="2800" kern="100" dirty="0" smtClean="0">
                <a:solidFill>
                  <a:schemeClr val="accent6">
                    <a:lumMod val="75000"/>
                  </a:schemeClr>
                </a:solidFill>
                <a:latin typeface="Times New Roman"/>
                <a:ea typeface="华文细黑"/>
                <a:cs typeface="Times New Roman"/>
              </a:rPr>
              <a:t>或</a:t>
            </a:r>
            <a:r>
              <a:rPr lang="zh-CN" altLang="zh-CN" sz="2800" kern="100" dirty="0">
                <a:solidFill>
                  <a:schemeClr val="accent6">
                    <a:lumMod val="75000"/>
                  </a:schemeClr>
                </a:solidFill>
                <a:latin typeface="Times New Roman"/>
                <a:ea typeface="华文细黑"/>
                <a:cs typeface="Times New Roman"/>
              </a:rPr>
              <a:t>取代</a:t>
            </a:r>
            <a:r>
              <a:rPr lang="en-US" altLang="zh-CN" sz="2800" kern="100" dirty="0">
                <a:solidFill>
                  <a:schemeClr val="accent6">
                    <a:lumMod val="75000"/>
                  </a:schemeClr>
                </a:solidFill>
                <a:latin typeface="Times New Roman"/>
                <a:ea typeface="华文细黑"/>
                <a:cs typeface="Courier New"/>
              </a:rPr>
              <a:t>)</a:t>
            </a:r>
            <a:endParaRPr lang="zh-CN" altLang="zh-CN" sz="2800" kern="100" dirty="0">
              <a:solidFill>
                <a:schemeClr val="accent6">
                  <a:lumMod val="75000"/>
                </a:schemeClr>
              </a:solidFill>
              <a:effectLst/>
              <a:latin typeface="宋体"/>
              <a:cs typeface="Courier New"/>
            </a:endParaRPr>
          </a:p>
        </p:txBody>
      </p:sp>
      <p:sp>
        <p:nvSpPr>
          <p:cNvPr id="12" name="矩形 11"/>
          <p:cNvSpPr/>
          <p:nvPr/>
        </p:nvSpPr>
        <p:spPr>
          <a:xfrm>
            <a:off x="550590" y="3060980"/>
            <a:ext cx="4554452"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保护酚羟基，防止被氧化</a:t>
            </a:r>
            <a:endParaRPr lang="zh-CN" altLang="zh-CN" sz="2800" kern="100" dirty="0">
              <a:solidFill>
                <a:schemeClr val="accent6">
                  <a:lumMod val="75000"/>
                </a:schemeClr>
              </a:solidFill>
              <a:effectLst/>
              <a:latin typeface="宋体"/>
              <a:cs typeface="Courier New"/>
            </a:endParaRPr>
          </a:p>
        </p:txBody>
      </p:sp>
      <p:sp>
        <p:nvSpPr>
          <p:cNvPr id="13" name="Rectangle 5"/>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36900" name="Picture 4"/>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6574" y="4005858"/>
            <a:ext cx="6247022" cy="801277"/>
          </a:xfrm>
          <a:prstGeom prst="rect">
            <a:avLst/>
          </a:prstGeom>
          <a:noFill/>
          <a:extLst>
            <a:ext uri="{909E8E84-426E-40DD-AFC4-6F175D3DCCD1}">
              <a14:hiddenFill xmlns:a14="http://schemas.microsoft.com/office/drawing/2010/main">
                <a:solidFill>
                  <a:srgbClr val="FFFFFF"/>
                </a:solidFill>
              </a14:hiddenFill>
            </a:ext>
          </a:extLst>
        </p:spPr>
      </p:pic>
      <p:pic>
        <p:nvPicPr>
          <p:cNvPr id="336902" name="Picture 6"/>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70190" y="4065395"/>
            <a:ext cx="4177544" cy="63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1">
            <a:hlinkClick r:id="rId6" action="ppaction://hlinksldjump"/>
          </p:cNvPr>
          <p:cNvSpPr>
            <a:spLocks noChangeArrowheads="1"/>
          </p:cNvSpPr>
          <p:nvPr/>
        </p:nvSpPr>
        <p:spPr bwMode="auto">
          <a:xfrm>
            <a:off x="976761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7" action="ppaction://hlinksldjump"/>
          </p:cNvPr>
          <p:cNvSpPr>
            <a:spLocks noChangeArrowheads="1"/>
          </p:cNvSpPr>
          <p:nvPr/>
        </p:nvSpPr>
        <p:spPr bwMode="auto">
          <a:xfrm>
            <a:off x="1026979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8" action="ppaction://hlinksldjump"/>
          </p:cNvPr>
          <p:cNvSpPr>
            <a:spLocks noChangeArrowheads="1"/>
          </p:cNvSpPr>
          <p:nvPr/>
        </p:nvSpPr>
        <p:spPr bwMode="auto">
          <a:xfrm>
            <a:off x="1074782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9" action="ppaction://hlinksldjump"/>
          </p:cNvPr>
          <p:cNvSpPr>
            <a:spLocks noChangeArrowheads="1"/>
          </p:cNvSpPr>
          <p:nvPr/>
        </p:nvSpPr>
        <p:spPr bwMode="auto">
          <a:xfrm>
            <a:off x="1119032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0" action="ppaction://hlinksldjump"/>
          </p:cNvPr>
          <p:cNvSpPr>
            <a:spLocks noChangeArrowheads="1"/>
          </p:cNvSpPr>
          <p:nvPr/>
        </p:nvSpPr>
        <p:spPr bwMode="auto">
          <a:xfrm>
            <a:off x="1163982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79496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75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336898"/>
                                        </p:tgtEl>
                                        <p:attrNameLst>
                                          <p:attrName>style.visibility</p:attrName>
                                        </p:attrNameLst>
                                      </p:cBhvr>
                                      <p:to>
                                        <p:strVal val="visible"/>
                                      </p:to>
                                    </p:set>
                                    <p:animEffect transition="in" filter="blinds(horizontal)">
                                      <p:cBhvr>
                                        <p:cTn id="10" dur="750"/>
                                        <p:tgtEl>
                                          <p:spTgt spid="336898"/>
                                        </p:tgtEl>
                                      </p:cBhvr>
                                    </p:animEffect>
                                  </p:childTnLst>
                                </p:cTn>
                              </p:par>
                              <p:par>
                                <p:cTn id="11" presetID="3" presetClass="entr" presetSubtype="10" fill="hold" nodeType="withEffect">
                                  <p:stCondLst>
                                    <p:cond delay="0"/>
                                  </p:stCondLst>
                                  <p:childTnLst>
                                    <p:set>
                                      <p:cBhvr>
                                        <p:cTn id="12" dur="1" fill="hold">
                                          <p:stCondLst>
                                            <p:cond delay="0"/>
                                          </p:stCondLst>
                                        </p:cTn>
                                        <p:tgtEl>
                                          <p:spTgt spid="336899"/>
                                        </p:tgtEl>
                                        <p:attrNameLst>
                                          <p:attrName>style.visibility</p:attrName>
                                        </p:attrNameLst>
                                      </p:cBhvr>
                                      <p:to>
                                        <p:strVal val="visible"/>
                                      </p:to>
                                    </p:set>
                                    <p:animEffect transition="in" filter="blinds(horizontal)">
                                      <p:cBhvr>
                                        <p:cTn id="13" dur="750"/>
                                        <p:tgtEl>
                                          <p:spTgt spid="336899"/>
                                        </p:tgtEl>
                                      </p:cBhvr>
                                    </p:animEffect>
                                  </p:childTnLst>
                                </p:cTn>
                              </p:par>
                            </p:childTnLst>
                          </p:cTn>
                        </p:par>
                        <p:par>
                          <p:cTn id="14" fill="hold">
                            <p:stCondLst>
                              <p:cond delay="750"/>
                            </p:stCondLst>
                            <p:childTnLst>
                              <p:par>
                                <p:cTn id="15" presetID="3" presetClass="entr" presetSubtype="1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750"/>
                                        <p:tgtEl>
                                          <p:spTgt spid="9"/>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blinds(horizontal)">
                                      <p:cBhvr>
                                        <p:cTn id="21" dur="750"/>
                                        <p:tgtEl>
                                          <p:spTgt spid="12">
                                            <p:txEl>
                                              <p:pRg st="0" end="0"/>
                                            </p:txEl>
                                          </p:spTgt>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336900"/>
                                        </p:tgtEl>
                                        <p:attrNameLst>
                                          <p:attrName>style.visibility</p:attrName>
                                        </p:attrNameLst>
                                      </p:cBhvr>
                                      <p:to>
                                        <p:strVal val="visible"/>
                                      </p:to>
                                    </p:set>
                                    <p:animEffect transition="in" filter="blinds(horizontal)">
                                      <p:cBhvr>
                                        <p:cTn id="25" dur="750"/>
                                        <p:tgtEl>
                                          <p:spTgt spid="336900"/>
                                        </p:tgtEl>
                                      </p:cBhvr>
                                    </p:animEffect>
                                  </p:childTnLst>
                                </p:cTn>
                              </p:par>
                              <p:par>
                                <p:cTn id="26" presetID="3" presetClass="entr" presetSubtype="10" fill="hold" nodeType="withEffect">
                                  <p:stCondLst>
                                    <p:cond delay="0"/>
                                  </p:stCondLst>
                                  <p:childTnLst>
                                    <p:set>
                                      <p:cBhvr>
                                        <p:cTn id="27" dur="1" fill="hold">
                                          <p:stCondLst>
                                            <p:cond delay="0"/>
                                          </p:stCondLst>
                                        </p:cTn>
                                        <p:tgtEl>
                                          <p:spTgt spid="336902"/>
                                        </p:tgtEl>
                                        <p:attrNameLst>
                                          <p:attrName>style.visibility</p:attrName>
                                        </p:attrNameLst>
                                      </p:cBhvr>
                                      <p:to>
                                        <p:strVal val="visible"/>
                                      </p:to>
                                    </p:set>
                                    <p:animEffect transition="in" filter="blinds(horizontal)">
                                      <p:cBhvr>
                                        <p:cTn id="28" dur="750"/>
                                        <p:tgtEl>
                                          <p:spTgt spid="336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8444" y="606381"/>
            <a:ext cx="11867268" cy="203132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5. </a:t>
            </a:r>
            <a:r>
              <a:rPr lang="en-US" altLang="zh-CN" sz="2800" kern="100" dirty="0">
                <a:latin typeface="Times New Roman"/>
                <a:ea typeface="华文细黑"/>
                <a:cs typeface="Courier New"/>
              </a:rPr>
              <a:t>PMMA</a:t>
            </a:r>
            <a:r>
              <a:rPr lang="zh-CN" altLang="zh-CN" sz="2800" kern="100" dirty="0">
                <a:latin typeface="Times New Roman"/>
                <a:ea typeface="华文细黑"/>
                <a:cs typeface="Times New Roman"/>
              </a:rPr>
              <a:t>也叫亚克力或者亚加力</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其分子式是</a:t>
            </a:r>
            <a:r>
              <a:rPr lang="en-US" altLang="zh-CN" sz="2800" kern="100" dirty="0">
                <a:latin typeface="IPAPANNEW"/>
                <a:ea typeface="华文细黑"/>
                <a:cs typeface="Times New Roman"/>
              </a:rPr>
              <a:t>(C</a:t>
            </a:r>
            <a:r>
              <a:rPr lang="en-US" altLang="zh-CN" sz="2800" kern="100" baseline="-25000" dirty="0">
                <a:latin typeface="IPAPANNEW"/>
                <a:ea typeface="华文细黑"/>
                <a:cs typeface="Times New Roman"/>
              </a:rPr>
              <a:t>5</a:t>
            </a:r>
            <a:r>
              <a:rPr lang="en-US" altLang="zh-CN" sz="2800" kern="100" dirty="0">
                <a:latin typeface="IPAPANNEW"/>
                <a:ea typeface="华文细黑"/>
                <a:cs typeface="Times New Roman"/>
              </a:rPr>
              <a:t>H</a:t>
            </a:r>
            <a:r>
              <a:rPr lang="en-US" altLang="zh-CN" sz="2800" kern="100" baseline="-25000" dirty="0">
                <a:latin typeface="IPAPANNEW"/>
                <a:ea typeface="华文细黑"/>
                <a:cs typeface="Times New Roman"/>
              </a:rPr>
              <a:t>8</a:t>
            </a:r>
            <a:r>
              <a:rPr lang="en-US" altLang="zh-CN" sz="2800" kern="100" dirty="0">
                <a:latin typeface="IPAPANNEW"/>
                <a:ea typeface="华文细黑"/>
                <a:cs typeface="Times New Roman"/>
              </a:rPr>
              <a:t>O</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a:t>
            </a:r>
            <a:r>
              <a:rPr lang="en-US" altLang="zh-CN" sz="2800" i="1" kern="100" baseline="-25000" dirty="0">
                <a:latin typeface="IPAPANNEW"/>
                <a:ea typeface="华文细黑"/>
                <a:cs typeface="Times New Roman"/>
              </a:rPr>
              <a:t>n</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，其实就是有机玻璃，化学名称为聚甲基丙烯酸甲酯。某同学从提供的原料库中选择一种原料</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，设计合成高分子亚克力的路线如下图所示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337921" name="Picture 1" descr="HX5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569" y="3132624"/>
            <a:ext cx="5902056" cy="145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54538" y="4635346"/>
            <a:ext cx="8000908" cy="738664"/>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原料库：</a:t>
            </a:r>
            <a:r>
              <a:rPr lang="en-US" altLang="zh-CN" sz="2800" kern="100" dirty="0" smtClean="0">
                <a:latin typeface="Times New Roman"/>
                <a:ea typeface="华文细黑"/>
                <a:cs typeface="Courier New"/>
              </a:rPr>
              <a:t>a.CH</a:t>
            </a:r>
            <a:r>
              <a:rPr lang="en-US" altLang="zh-CN" sz="2800" kern="100" baseline="-25000" dirty="0" smtClean="0">
                <a:latin typeface="Times New Roman"/>
                <a:ea typeface="华文细黑"/>
                <a:cs typeface="Courier New"/>
              </a:rPr>
              <a:t>2</a:t>
            </a:r>
            <a:r>
              <a:rPr lang="en-US" altLang="zh-CN" sz="2800" kern="100" dirty="0">
                <a:latin typeface="Times New Roman"/>
                <a:ea typeface="华文细黑"/>
                <a:cs typeface="Courier New"/>
              </a:rPr>
              <a:t>==CHCH</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b.CH</a:t>
            </a:r>
            <a:r>
              <a:rPr lang="en-US" altLang="zh-CN" sz="2800" kern="100" baseline="-25000" dirty="0" smtClean="0">
                <a:latin typeface="Times New Roman"/>
                <a:ea typeface="华文细黑"/>
                <a:cs typeface="Courier New"/>
              </a:rPr>
              <a:t>2</a:t>
            </a:r>
            <a:r>
              <a:rPr lang="en-US" altLang="zh-CN" sz="2800" kern="100" dirty="0">
                <a:latin typeface="Times New Roman"/>
                <a:ea typeface="华文细黑"/>
                <a:cs typeface="Courier New"/>
              </a:rPr>
              <a:t> == </a:t>
            </a:r>
            <a:r>
              <a:rPr lang="en-US" altLang="zh-CN" sz="2800" kern="100" dirty="0" smtClean="0">
                <a:latin typeface="Times New Roman"/>
                <a:ea typeface="华文细黑"/>
                <a:cs typeface="Courier New"/>
              </a:rPr>
              <a:t>CHCH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endParaRPr lang="zh-CN" altLang="zh-CN" sz="2800" kern="100" dirty="0">
              <a:effectLst/>
              <a:latin typeface="宋体"/>
              <a:cs typeface="Courier New"/>
            </a:endParaRPr>
          </a:p>
        </p:txBody>
      </p:sp>
      <p:pic>
        <p:nvPicPr>
          <p:cNvPr id="3379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670" y="5374010"/>
            <a:ext cx="6536149" cy="1325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4" action="ppaction://hlinksldjump"/>
          </p:cNvPr>
          <p:cNvSpPr>
            <a:spLocks noChangeArrowheads="1"/>
          </p:cNvSpPr>
          <p:nvPr/>
        </p:nvSpPr>
        <p:spPr bwMode="auto">
          <a:xfrm>
            <a:off x="976761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5" action="ppaction://hlinksldjump"/>
          </p:cNvPr>
          <p:cNvSpPr>
            <a:spLocks noChangeArrowheads="1"/>
          </p:cNvSpPr>
          <p:nvPr/>
        </p:nvSpPr>
        <p:spPr bwMode="auto">
          <a:xfrm>
            <a:off x="1026979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6" action="ppaction://hlinksldjump"/>
          </p:cNvPr>
          <p:cNvSpPr>
            <a:spLocks noChangeArrowheads="1"/>
          </p:cNvSpPr>
          <p:nvPr/>
        </p:nvSpPr>
        <p:spPr bwMode="auto">
          <a:xfrm>
            <a:off x="1074782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7" action="ppaction://hlinksldjump"/>
          </p:cNvPr>
          <p:cNvSpPr>
            <a:spLocks noChangeArrowheads="1"/>
          </p:cNvSpPr>
          <p:nvPr/>
        </p:nvSpPr>
        <p:spPr bwMode="auto">
          <a:xfrm>
            <a:off x="1119032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8" action="ppaction://hlinksldjump"/>
          </p:cNvPr>
          <p:cNvSpPr>
            <a:spLocks noChangeArrowheads="1"/>
          </p:cNvSpPr>
          <p:nvPr/>
        </p:nvSpPr>
        <p:spPr bwMode="auto">
          <a:xfrm>
            <a:off x="1163982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102430709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2638" y="540240"/>
            <a:ext cx="1261884" cy="523220"/>
          </a:xfrm>
          <a:prstGeom prst="rect">
            <a:avLst/>
          </a:prstGeom>
        </p:spPr>
        <p:txBody>
          <a:bodyPr wrap="none">
            <a:spAutoFit/>
          </a:bodyPr>
          <a:lstStyle/>
          <a:p>
            <a:r>
              <a:rPr lang="zh-CN" altLang="zh-CN" sz="2800" kern="100" dirty="0">
                <a:latin typeface="Times New Roman"/>
                <a:ea typeface="华文细黑"/>
                <a:cs typeface="Times New Roman"/>
              </a:rPr>
              <a:t>已知：</a:t>
            </a:r>
            <a:endParaRPr lang="zh-CN" altLang="en-US" sz="2800" dirty="0"/>
          </a:p>
        </p:txBody>
      </p:sp>
      <p:pic>
        <p:nvPicPr>
          <p:cNvPr id="3389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7136" y="210745"/>
            <a:ext cx="5500912" cy="1346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646" y="1493441"/>
            <a:ext cx="4482634" cy="1572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982638" y="3206737"/>
            <a:ext cx="6092825" cy="1384995"/>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请回答：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原料</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是</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填序号字母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3389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7274" y="4804635"/>
            <a:ext cx="2056444" cy="926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930244" y="4853111"/>
            <a:ext cx="10421546" cy="1384995"/>
          </a:xfrm>
          <a:prstGeom prst="rect">
            <a:avLst/>
          </a:prstGeom>
        </p:spPr>
        <p:txBody>
          <a:bodyPr wrap="square">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结合</a:t>
            </a:r>
            <a:r>
              <a:rPr lang="zh-CN" altLang="zh-CN" sz="2800" kern="100" dirty="0">
                <a:latin typeface="Times New Roman"/>
                <a:ea typeface="华文细黑"/>
                <a:cs typeface="Times New Roman"/>
              </a:rPr>
              <a:t>流程和目标产物可知</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为甲基丙烯酸</a:t>
            </a:r>
            <a:r>
              <a:rPr lang="en-US" altLang="zh-CN" sz="2800" kern="100" dirty="0">
                <a:latin typeface="Times New Roman"/>
                <a:ea typeface="华文细黑"/>
                <a:cs typeface="Courier New"/>
              </a:rPr>
              <a:t>(</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，利用该物质的碳骨架可知原料</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为</a:t>
            </a:r>
            <a:r>
              <a:rPr lang="en-US" altLang="zh-CN" sz="2800" kern="100" dirty="0" smtClean="0">
                <a:latin typeface="Times New Roman"/>
                <a:ea typeface="华文细黑"/>
                <a:cs typeface="Courier New"/>
              </a:rPr>
              <a:t>2-­</a:t>
            </a:r>
            <a:r>
              <a:rPr lang="zh-CN" altLang="zh-CN" sz="2800" kern="100" dirty="0">
                <a:latin typeface="Times New Roman"/>
                <a:ea typeface="华文细黑"/>
                <a:cs typeface="Times New Roman"/>
              </a:rPr>
              <a:t>甲基丙烯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9" name="矩形 8"/>
          <p:cNvSpPr/>
          <p:nvPr/>
        </p:nvSpPr>
        <p:spPr>
          <a:xfrm>
            <a:off x="3286894" y="3914686"/>
            <a:ext cx="343364" cy="523220"/>
          </a:xfrm>
          <a:prstGeom prst="rect">
            <a:avLst/>
          </a:prstGeom>
        </p:spPr>
        <p:txBody>
          <a:bodyPr wrap="none">
            <a:spAutoFit/>
          </a:bodyPr>
          <a:lstStyle/>
          <a:p>
            <a:r>
              <a:rPr lang="en-US" altLang="zh-CN" sz="2800" kern="100" dirty="0" smtClean="0">
                <a:solidFill>
                  <a:schemeClr val="accent6">
                    <a:lumMod val="75000"/>
                  </a:schemeClr>
                </a:solidFill>
                <a:latin typeface="Times New Roman"/>
                <a:ea typeface="华文细黑"/>
              </a:rPr>
              <a:t>c</a:t>
            </a:r>
            <a:endParaRPr lang="zh-CN" altLang="en-US" sz="2800" dirty="0">
              <a:solidFill>
                <a:schemeClr val="accent6">
                  <a:lumMod val="75000"/>
                </a:schemeClr>
              </a:solidFill>
            </a:endParaRPr>
          </a:p>
        </p:txBody>
      </p:sp>
      <p:sp>
        <p:nvSpPr>
          <p:cNvPr id="15" name="Rectangle 21">
            <a:hlinkClick r:id="rId5" action="ppaction://hlinksldjump"/>
          </p:cNvPr>
          <p:cNvSpPr>
            <a:spLocks noChangeArrowheads="1"/>
          </p:cNvSpPr>
          <p:nvPr/>
        </p:nvSpPr>
        <p:spPr bwMode="auto">
          <a:xfrm>
            <a:off x="976761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6" action="ppaction://hlinksldjump"/>
          </p:cNvPr>
          <p:cNvSpPr>
            <a:spLocks noChangeArrowheads="1"/>
          </p:cNvSpPr>
          <p:nvPr/>
        </p:nvSpPr>
        <p:spPr bwMode="auto">
          <a:xfrm>
            <a:off x="1026979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7" action="ppaction://hlinksldjump"/>
          </p:cNvPr>
          <p:cNvSpPr>
            <a:spLocks noChangeArrowheads="1"/>
          </p:cNvSpPr>
          <p:nvPr/>
        </p:nvSpPr>
        <p:spPr bwMode="auto">
          <a:xfrm>
            <a:off x="1074782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8" action="ppaction://hlinksldjump"/>
          </p:cNvPr>
          <p:cNvSpPr>
            <a:spLocks noChangeArrowheads="1"/>
          </p:cNvSpPr>
          <p:nvPr/>
        </p:nvSpPr>
        <p:spPr bwMode="auto">
          <a:xfrm>
            <a:off x="1119032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9" action="ppaction://hlinksldjump"/>
          </p:cNvPr>
          <p:cNvSpPr>
            <a:spLocks noChangeArrowheads="1"/>
          </p:cNvSpPr>
          <p:nvPr/>
        </p:nvSpPr>
        <p:spPr bwMode="auto">
          <a:xfrm>
            <a:off x="1163982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81039610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8948"/>
                                        </p:tgtEl>
                                        <p:attrNameLst>
                                          <p:attrName>style.visibility</p:attrName>
                                        </p:attrNameLst>
                                      </p:cBhvr>
                                      <p:to>
                                        <p:strVal val="visible"/>
                                      </p:to>
                                    </p:set>
                                    <p:animEffect transition="in" filter="blinds(horizontal)">
                                      <p:cBhvr>
                                        <p:cTn id="7" dur="500"/>
                                        <p:tgtEl>
                                          <p:spTgt spid="33894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38948"/>
                                        </p:tgtEl>
                                      </p:cBhvr>
                                    </p:animEffect>
                                    <p:set>
                                      <p:cBhvr>
                                        <p:cTn id="20" dur="1" fill="hold">
                                          <p:stCondLst>
                                            <p:cond delay="499"/>
                                          </p:stCondLst>
                                        </p:cTn>
                                        <p:tgtEl>
                                          <p:spTgt spid="338948"/>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7" grpId="0"/>
      <p:bldP spid="7" grpId="1"/>
      <p:bldP spid="9" grpId="0"/>
      <p:bldP spid="9"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2327" y="466264"/>
            <a:ext cx="11179503" cy="13073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的反应条件是</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⑧</a:t>
            </a:r>
            <a:r>
              <a:rPr lang="zh-CN" altLang="zh-CN" sz="2800" kern="100" dirty="0">
                <a:latin typeface="Times New Roman"/>
                <a:ea typeface="华文细黑"/>
                <a:cs typeface="Times New Roman"/>
              </a:rPr>
              <a:t>的反应类型是</a:t>
            </a:r>
            <a:r>
              <a:rPr lang="en-US" altLang="zh-CN" sz="2800" kern="100" dirty="0">
                <a:latin typeface="Times New Roman"/>
                <a:ea typeface="华文细黑"/>
                <a:cs typeface="Courier New"/>
              </a:rPr>
              <a:t>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中含有的官能团的名称是</a:t>
            </a:r>
            <a:r>
              <a:rPr lang="en-US" altLang="zh-CN" sz="2800" kern="100" dirty="0">
                <a:latin typeface="Times New Roman"/>
                <a:ea typeface="华文细黑"/>
                <a:cs typeface="Courier New"/>
              </a:rPr>
              <a:t>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3" name="Rectangle 21">
            <a:hlinkClick r:id="rId2" action="ppaction://hlinksldjump"/>
          </p:cNvPr>
          <p:cNvSpPr>
            <a:spLocks noChangeArrowheads="1"/>
          </p:cNvSpPr>
          <p:nvPr/>
        </p:nvSpPr>
        <p:spPr bwMode="auto">
          <a:xfrm>
            <a:off x="976761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3" action="ppaction://hlinksldjump"/>
          </p:cNvPr>
          <p:cNvSpPr>
            <a:spLocks noChangeArrowheads="1"/>
          </p:cNvSpPr>
          <p:nvPr/>
        </p:nvSpPr>
        <p:spPr bwMode="auto">
          <a:xfrm>
            <a:off x="1026979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1074782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1119032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1163982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7"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006142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399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1900" y="261442"/>
            <a:ext cx="2069158" cy="1327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99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88837" y="2086879"/>
            <a:ext cx="1959235" cy="1342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997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43155" y="3026523"/>
            <a:ext cx="2029463" cy="13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550590" y="755620"/>
            <a:ext cx="11161240" cy="3970318"/>
          </a:xfrm>
          <a:prstGeom prst="rect">
            <a:avLst/>
          </a:prstGeom>
        </p:spPr>
        <p:txBody>
          <a:bodyPr wrap="square">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为加成反应得到溴代烃</a:t>
            </a:r>
            <a:r>
              <a:rPr lang="en-US" altLang="zh-CN" sz="2800" kern="100" dirty="0">
                <a:latin typeface="Times New Roman"/>
                <a:ea typeface="华文细黑"/>
                <a:cs typeface="Courier New"/>
              </a:rPr>
              <a:t>A(</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，结合反应</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的条件可知</a:t>
            </a: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为溴代烃的水解反应得到醇，故反应</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的反应条件是</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水溶液、加热；反应</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是醇的催化氧化，故</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C</a:t>
            </a:r>
            <a:r>
              <a:rPr lang="en-US" altLang="zh-CN" sz="2800" kern="100" dirty="0">
                <a:latin typeface="宋体"/>
                <a:ea typeface="华文细黑"/>
                <a:cs typeface="Times New Roman"/>
              </a:rPr>
              <a:t>→</a:t>
            </a: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发生</a:t>
            </a:r>
            <a:r>
              <a:rPr lang="zh-CN" altLang="zh-CN" sz="2800" kern="100" dirty="0">
                <a:latin typeface="Times New Roman"/>
                <a:ea typeface="华文细黑"/>
                <a:cs typeface="Times New Roman"/>
              </a:rPr>
              <a:t>银镜反应，酸化，故</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为醇的消去反应得到</a:t>
            </a:r>
            <a:r>
              <a:rPr lang="zh-CN" altLang="zh-CN" sz="2800" kern="100" dirty="0" smtClean="0">
                <a:latin typeface="Times New Roman"/>
                <a:ea typeface="华文细黑"/>
                <a:cs typeface="Times New Roman"/>
              </a:rPr>
              <a:t>甲</a:t>
            </a:r>
            <a:r>
              <a:rPr lang="zh-CN" altLang="zh-CN" sz="2800" kern="100" dirty="0">
                <a:solidFill>
                  <a:prstClr val="black"/>
                </a:solidFill>
                <a:latin typeface="Times New Roman"/>
                <a:ea typeface="华文细黑"/>
                <a:cs typeface="Times New Roman"/>
              </a:rPr>
              <a:t>基丙烯酸，</a:t>
            </a:r>
            <a:endParaRPr lang="en-US" altLang="zh-CN" sz="2800" kern="100" dirty="0" smtClean="0">
              <a:latin typeface="Times New Roman"/>
              <a:ea typeface="华文细黑"/>
              <a:cs typeface="Times New Roman"/>
            </a:endParaRPr>
          </a:p>
        </p:txBody>
      </p:sp>
      <p:sp>
        <p:nvSpPr>
          <p:cNvPr id="13" name="Rectangle 21">
            <a:hlinkClick r:id="rId5" action="ppaction://hlinksldjump"/>
          </p:cNvPr>
          <p:cNvSpPr>
            <a:spLocks noChangeArrowheads="1"/>
          </p:cNvSpPr>
          <p:nvPr/>
        </p:nvSpPr>
        <p:spPr bwMode="auto">
          <a:xfrm>
            <a:off x="976761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6" action="ppaction://hlinksldjump"/>
          </p:cNvPr>
          <p:cNvSpPr>
            <a:spLocks noChangeArrowheads="1"/>
          </p:cNvSpPr>
          <p:nvPr/>
        </p:nvSpPr>
        <p:spPr bwMode="auto">
          <a:xfrm>
            <a:off x="1026979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7" action="ppaction://hlinksldjump"/>
          </p:cNvPr>
          <p:cNvSpPr>
            <a:spLocks noChangeArrowheads="1"/>
          </p:cNvSpPr>
          <p:nvPr/>
        </p:nvSpPr>
        <p:spPr bwMode="auto">
          <a:xfrm>
            <a:off x="1074782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8" action="ppaction://hlinksldjump"/>
          </p:cNvPr>
          <p:cNvSpPr>
            <a:spLocks noChangeArrowheads="1"/>
          </p:cNvSpPr>
          <p:nvPr/>
        </p:nvSpPr>
        <p:spPr bwMode="auto">
          <a:xfrm>
            <a:off x="1119032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63982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矩形 11"/>
          <p:cNvSpPr/>
          <p:nvPr/>
        </p:nvSpPr>
        <p:spPr>
          <a:xfrm>
            <a:off x="409601" y="4638829"/>
            <a:ext cx="12022309" cy="1307346"/>
          </a:xfrm>
          <a:prstGeom prst="rect">
            <a:avLst/>
          </a:prstGeom>
        </p:spPr>
        <p:txBody>
          <a:bodyPr wrap="square">
            <a:spAutoFit/>
          </a:bodyPr>
          <a:lstStyle/>
          <a:p>
            <a:pPr lvl="0" algn="just">
              <a:lnSpc>
                <a:spcPct val="150000"/>
              </a:lnSpc>
            </a:pPr>
            <a:r>
              <a:rPr lang="zh-CN" altLang="zh-CN" sz="2800" kern="100" dirty="0" smtClean="0">
                <a:solidFill>
                  <a:prstClr val="black"/>
                </a:solidFill>
                <a:latin typeface="Times New Roman"/>
                <a:ea typeface="华文细黑"/>
                <a:cs typeface="Times New Roman"/>
              </a:rPr>
              <a:t>反应</a:t>
            </a:r>
            <a:r>
              <a:rPr lang="en-US" altLang="zh-CN" sz="2800" kern="100" dirty="0">
                <a:solidFill>
                  <a:prstClr val="black"/>
                </a:solidFill>
                <a:latin typeface="宋体"/>
                <a:ea typeface="华文细黑"/>
                <a:cs typeface="Times New Roman"/>
              </a:rPr>
              <a:t>⑦</a:t>
            </a:r>
            <a:r>
              <a:rPr lang="zh-CN" altLang="zh-CN" sz="2800" kern="100" dirty="0">
                <a:solidFill>
                  <a:prstClr val="black"/>
                </a:solidFill>
                <a:latin typeface="Times New Roman"/>
                <a:ea typeface="华文细黑"/>
                <a:cs typeface="Times New Roman"/>
              </a:rPr>
              <a:t>发生酯化反应得到甲基丙烯酸甲酯</a:t>
            </a:r>
            <a:r>
              <a:rPr lang="en-US" altLang="zh-CN" sz="2800" kern="100" dirty="0">
                <a:solidFill>
                  <a:prstClr val="black"/>
                </a:solidFill>
                <a:latin typeface="Times New Roman"/>
                <a:ea typeface="华文细黑"/>
                <a:cs typeface="Courier New"/>
              </a:rPr>
              <a:t>(F)</a:t>
            </a:r>
            <a:r>
              <a:rPr lang="zh-CN" altLang="zh-CN" sz="2800" kern="100" dirty="0">
                <a:solidFill>
                  <a:prstClr val="black"/>
                </a:solidFill>
                <a:latin typeface="Times New Roman"/>
                <a:ea typeface="华文细黑"/>
                <a:cs typeface="Times New Roman"/>
              </a:rPr>
              <a:t>，其结构简式为</a:t>
            </a:r>
            <a:r>
              <a:rPr lang="en-US" altLang="zh-CN" sz="2800" kern="100" dirty="0">
                <a:solidFill>
                  <a:prstClr val="black"/>
                </a:solidFill>
                <a:latin typeface="宋体"/>
                <a:ea typeface="华文细黑"/>
                <a:cs typeface="Courier New"/>
              </a:rPr>
              <a:t>    </a:t>
            </a:r>
            <a:r>
              <a:rPr lang="en-US" altLang="zh-CN" sz="2800" kern="100" dirty="0" smtClean="0">
                <a:solidFill>
                  <a:prstClr val="black"/>
                </a:solidFill>
                <a:latin typeface="宋体"/>
                <a:ea typeface="华文细黑"/>
                <a:cs typeface="Courier New"/>
              </a:rPr>
              <a:t>       </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反应</a:t>
            </a:r>
            <a:r>
              <a:rPr lang="en-US" altLang="zh-CN" sz="2800" kern="100" dirty="0">
                <a:solidFill>
                  <a:prstClr val="black"/>
                </a:solidFill>
                <a:latin typeface="宋体"/>
                <a:ea typeface="华文细黑"/>
                <a:cs typeface="Times New Roman"/>
              </a:rPr>
              <a:t>⑧</a:t>
            </a:r>
            <a:r>
              <a:rPr lang="zh-CN" altLang="zh-CN" sz="2800" kern="100" dirty="0">
                <a:solidFill>
                  <a:prstClr val="black"/>
                </a:solidFill>
                <a:latin typeface="Times New Roman"/>
                <a:ea typeface="华文细黑"/>
                <a:cs typeface="Times New Roman"/>
              </a:rPr>
              <a:t>是甲基丙烯酸甲酯发生加聚反应，</a:t>
            </a:r>
            <a:r>
              <a:rPr lang="zh-CN" altLang="zh-CN" sz="2800" kern="100" dirty="0" smtClean="0">
                <a:solidFill>
                  <a:prstClr val="black"/>
                </a:solidFill>
                <a:latin typeface="Times New Roman"/>
                <a:ea typeface="华文细黑"/>
                <a:cs typeface="Times New Roman"/>
              </a:rPr>
              <a:t>得到</a:t>
            </a:r>
            <a:r>
              <a:rPr lang="en-US" altLang="zh-CN" sz="2800" kern="100" dirty="0">
                <a:solidFill>
                  <a:prstClr val="black"/>
                </a:solidFill>
                <a:latin typeface="Times New Roman"/>
                <a:ea typeface="华文细黑"/>
                <a:cs typeface="Courier New"/>
              </a:rPr>
              <a:t>PMMA</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pic>
        <p:nvPicPr>
          <p:cNvPr id="18"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551913" y="4197849"/>
            <a:ext cx="2391829" cy="1056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478582" y="6013308"/>
            <a:ext cx="10120658" cy="6568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err="1" smtClean="0">
                <a:solidFill>
                  <a:schemeClr val="accent6">
                    <a:lumMod val="75000"/>
                  </a:schemeClr>
                </a:solidFill>
                <a:latin typeface="Times New Roman"/>
                <a:ea typeface="华文细黑"/>
                <a:cs typeface="Courier New"/>
              </a:rPr>
              <a:t>NaOH</a:t>
            </a:r>
            <a:r>
              <a:rPr lang="zh-CN" altLang="zh-CN" sz="2800" kern="100" dirty="0">
                <a:solidFill>
                  <a:schemeClr val="accent6">
                    <a:lumMod val="75000"/>
                  </a:schemeClr>
                </a:solidFill>
                <a:latin typeface="Times New Roman"/>
                <a:ea typeface="华文细黑"/>
                <a:cs typeface="Times New Roman"/>
              </a:rPr>
              <a:t>水溶液，加热　加聚反应　羧基、羟基</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319034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39970"/>
                                        </p:tgtEl>
                                        <p:attrNameLst>
                                          <p:attrName>style.visibility</p:attrName>
                                        </p:attrNameLst>
                                      </p:cBhvr>
                                      <p:to>
                                        <p:strVal val="visible"/>
                                      </p:to>
                                    </p:set>
                                    <p:animEffect transition="in" filter="blinds(horizontal)">
                                      <p:cBhvr>
                                        <p:cTn id="7" dur="750"/>
                                        <p:tgtEl>
                                          <p:spTgt spid="339970"/>
                                        </p:tgtEl>
                                      </p:cBhvr>
                                    </p:animEffect>
                                  </p:childTnLst>
                                </p:cTn>
                              </p:par>
                              <p:par>
                                <p:cTn id="8" presetID="3" presetClass="entr" presetSubtype="10" fill="hold" nodeType="withEffect">
                                  <p:stCondLst>
                                    <p:cond delay="0"/>
                                  </p:stCondLst>
                                  <p:childTnLst>
                                    <p:set>
                                      <p:cBhvr>
                                        <p:cTn id="9" dur="1" fill="hold">
                                          <p:stCondLst>
                                            <p:cond delay="0"/>
                                          </p:stCondLst>
                                        </p:cTn>
                                        <p:tgtEl>
                                          <p:spTgt spid="339971"/>
                                        </p:tgtEl>
                                        <p:attrNameLst>
                                          <p:attrName>style.visibility</p:attrName>
                                        </p:attrNameLst>
                                      </p:cBhvr>
                                      <p:to>
                                        <p:strVal val="visible"/>
                                      </p:to>
                                    </p:set>
                                    <p:animEffect transition="in" filter="blinds(horizontal)">
                                      <p:cBhvr>
                                        <p:cTn id="10" dur="750"/>
                                        <p:tgtEl>
                                          <p:spTgt spid="339971"/>
                                        </p:tgtEl>
                                      </p:cBhvr>
                                    </p:animEffect>
                                  </p:childTnLst>
                                </p:cTn>
                              </p:par>
                              <p:par>
                                <p:cTn id="11" presetID="3" presetClass="entr" presetSubtype="10" fill="hold" nodeType="withEffect">
                                  <p:stCondLst>
                                    <p:cond delay="0"/>
                                  </p:stCondLst>
                                  <p:childTnLst>
                                    <p:set>
                                      <p:cBhvr>
                                        <p:cTn id="12" dur="1" fill="hold">
                                          <p:stCondLst>
                                            <p:cond delay="0"/>
                                          </p:stCondLst>
                                        </p:cTn>
                                        <p:tgtEl>
                                          <p:spTgt spid="339972"/>
                                        </p:tgtEl>
                                        <p:attrNameLst>
                                          <p:attrName>style.visibility</p:attrName>
                                        </p:attrNameLst>
                                      </p:cBhvr>
                                      <p:to>
                                        <p:strVal val="visible"/>
                                      </p:to>
                                    </p:set>
                                    <p:animEffect transition="in" filter="blinds(horizontal)">
                                      <p:cBhvr>
                                        <p:cTn id="13" dur="750"/>
                                        <p:tgtEl>
                                          <p:spTgt spid="33997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75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750"/>
                                        <p:tgtEl>
                                          <p:spTgt spid="12"/>
                                        </p:tgtEl>
                                      </p:cBhvr>
                                    </p:animEffect>
                                  </p:childTnLst>
                                </p:cTn>
                              </p:par>
                              <p:par>
                                <p:cTn id="20" presetID="3" presetClass="entr" presetSubtype="1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750"/>
                                        <p:tgtEl>
                                          <p:spTgt spid="18"/>
                                        </p:tgtEl>
                                      </p:cBhvr>
                                    </p:animEffect>
                                  </p:childTnLst>
                                </p:cTn>
                              </p:par>
                            </p:childTnLst>
                          </p:cTn>
                        </p:par>
                        <p:par>
                          <p:cTn id="23" fill="hold">
                            <p:stCondLst>
                              <p:cond delay="750"/>
                            </p:stCondLst>
                            <p:childTnLst>
                              <p:par>
                                <p:cTn id="24" presetID="3" presetClass="entr" presetSubtype="1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linds(horizontal)">
                                      <p:cBhvr>
                                        <p:cTn id="26"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2634" y="890930"/>
            <a:ext cx="11867268"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的化学方程式</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；反应</a:t>
            </a: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的化学方程式是</a:t>
            </a:r>
            <a:r>
              <a:rPr lang="en-US" altLang="zh-CN" sz="2800" kern="100" dirty="0" smtClean="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976761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3" action="ppaction://hlinksldjump"/>
          </p:cNvPr>
          <p:cNvSpPr>
            <a:spLocks noChangeArrowheads="1"/>
          </p:cNvSpPr>
          <p:nvPr/>
        </p:nvSpPr>
        <p:spPr bwMode="auto">
          <a:xfrm>
            <a:off x="1026979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1074782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1119032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1163982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7"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07823438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622598" y="909514"/>
            <a:ext cx="10020453" cy="1384995"/>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结合</a:t>
            </a: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中的分析和有关物质的结构简式，容易写出反应</a:t>
            </a:r>
            <a:r>
              <a:rPr lang="en-US" altLang="zh-CN" sz="2800" kern="100" dirty="0" smtClean="0">
                <a:latin typeface="宋体"/>
                <a:ea typeface="华文细黑"/>
                <a:cs typeface="Times New Roman"/>
              </a:rPr>
              <a:t>④</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银镜反应</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、反应</a:t>
            </a:r>
            <a:r>
              <a:rPr lang="en-US" altLang="zh-CN" sz="2800" kern="100" dirty="0" smtClean="0">
                <a:latin typeface="宋体"/>
                <a:ea typeface="华文细黑"/>
                <a:cs typeface="Times New Roman"/>
              </a:rPr>
              <a:t>⑦</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酯化反应</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的方程式。</a:t>
            </a:r>
            <a:endParaRPr lang="en-US" altLang="zh-CN" sz="2800" kern="100" dirty="0" smtClean="0">
              <a:latin typeface="Times New Roman"/>
              <a:ea typeface="华文细黑"/>
              <a:cs typeface="Times New Roman"/>
            </a:endParaRPr>
          </a:p>
        </p:txBody>
      </p:sp>
      <p:sp>
        <p:nvSpPr>
          <p:cNvPr id="7" name="矩形 6"/>
          <p:cNvSpPr/>
          <p:nvPr/>
        </p:nvSpPr>
        <p:spPr>
          <a:xfrm>
            <a:off x="766614" y="2906574"/>
            <a:ext cx="1266693"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endParaRPr lang="zh-CN" altLang="en-US" sz="2800" dirty="0"/>
          </a:p>
        </p:txBody>
      </p:sp>
      <p:pic>
        <p:nvPicPr>
          <p:cNvPr id="342019" name="Picture 3"/>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8890" y="4086948"/>
            <a:ext cx="6470585" cy="1663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2020" name="Picture 4"/>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22268" y="2421682"/>
            <a:ext cx="6361170" cy="1471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21">
            <a:hlinkClick r:id="rId4" action="ppaction://hlinksldjump"/>
          </p:cNvPr>
          <p:cNvSpPr>
            <a:spLocks noChangeArrowheads="1"/>
          </p:cNvSpPr>
          <p:nvPr/>
        </p:nvSpPr>
        <p:spPr bwMode="auto">
          <a:xfrm>
            <a:off x="976761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5" action="ppaction://hlinksldjump"/>
          </p:cNvPr>
          <p:cNvSpPr>
            <a:spLocks noChangeArrowheads="1"/>
          </p:cNvSpPr>
          <p:nvPr/>
        </p:nvSpPr>
        <p:spPr bwMode="auto">
          <a:xfrm>
            <a:off x="1026979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6" action="ppaction://hlinksldjump"/>
          </p:cNvPr>
          <p:cNvSpPr>
            <a:spLocks noChangeArrowheads="1"/>
          </p:cNvSpPr>
          <p:nvPr/>
        </p:nvSpPr>
        <p:spPr bwMode="auto">
          <a:xfrm>
            <a:off x="1074782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7" action="ppaction://hlinksldjump"/>
          </p:cNvPr>
          <p:cNvSpPr>
            <a:spLocks noChangeArrowheads="1"/>
          </p:cNvSpPr>
          <p:nvPr/>
        </p:nvSpPr>
        <p:spPr bwMode="auto">
          <a:xfrm>
            <a:off x="1119032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1163982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4005812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42020"/>
                                        </p:tgtEl>
                                        <p:attrNameLst>
                                          <p:attrName>style.visibility</p:attrName>
                                        </p:attrNameLst>
                                      </p:cBhvr>
                                      <p:to>
                                        <p:strVal val="visible"/>
                                      </p:to>
                                    </p:set>
                                    <p:animEffect transition="in" filter="blinds(horizontal)">
                                      <p:cBhvr>
                                        <p:cTn id="11" dur="750"/>
                                        <p:tgtEl>
                                          <p:spTgt spid="342020"/>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750"/>
                                        <p:tgtEl>
                                          <p:spTgt spid="7"/>
                                        </p:tgtEl>
                                      </p:cBhvr>
                                    </p:animEffect>
                                  </p:childTnLst>
                                </p:cTn>
                              </p:par>
                              <p:par>
                                <p:cTn id="15" presetID="3" presetClass="entr" presetSubtype="10" fill="hold" nodeType="withEffect">
                                  <p:stCondLst>
                                    <p:cond delay="0"/>
                                  </p:stCondLst>
                                  <p:childTnLst>
                                    <p:set>
                                      <p:cBhvr>
                                        <p:cTn id="16" dur="1" fill="hold">
                                          <p:stCondLst>
                                            <p:cond delay="0"/>
                                          </p:stCondLst>
                                        </p:cTn>
                                        <p:tgtEl>
                                          <p:spTgt spid="342019"/>
                                        </p:tgtEl>
                                        <p:attrNameLst>
                                          <p:attrName>style.visibility</p:attrName>
                                        </p:attrNameLst>
                                      </p:cBhvr>
                                      <p:to>
                                        <p:strVal val="visible"/>
                                      </p:to>
                                    </p:set>
                                    <p:animEffect transition="in" filter="blinds(horizontal)">
                                      <p:cBhvr>
                                        <p:cTn id="17" dur="750"/>
                                        <p:tgtEl>
                                          <p:spTgt spid="342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21">
            <a:hlinkClick r:id="rId2" action="ppaction://hlinksldjump"/>
          </p:cNvPr>
          <p:cNvSpPr>
            <a:spLocks noChangeArrowheads="1"/>
          </p:cNvSpPr>
          <p:nvPr/>
        </p:nvSpPr>
        <p:spPr bwMode="auto">
          <a:xfrm>
            <a:off x="976761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26979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74782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19032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6" action="ppaction://hlinksldjump"/>
          </p:cNvPr>
          <p:cNvSpPr>
            <a:spLocks noChangeArrowheads="1"/>
          </p:cNvSpPr>
          <p:nvPr/>
        </p:nvSpPr>
        <p:spPr bwMode="auto">
          <a:xfrm>
            <a:off x="1163982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pic>
        <p:nvPicPr>
          <p:cNvPr id="14" name="Picture 2"/>
          <p:cNvPicPr>
            <a:picLocks noChangeAspect="1" noChangeArrowheads="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26654" y="1845618"/>
            <a:ext cx="7831433" cy="1294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p:cNvPicPr>
            <a:picLocks noChangeAspect="1" noChangeArrowheads="1"/>
          </p:cNvPicPr>
          <p:nvPr/>
        </p:nvPicPr>
        <p:blipFill>
          <a:blip r:embed="rId8">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06917" y="3500016"/>
            <a:ext cx="4726834" cy="1325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4304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75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8363" y="1085701"/>
            <a:ext cx="9921241"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(4)C</a:t>
            </a:r>
            <a:r>
              <a:rPr lang="zh-CN" altLang="zh-CN" sz="2800" kern="100" dirty="0">
                <a:latin typeface="Times New Roman"/>
                <a:ea typeface="华文细黑"/>
                <a:cs typeface="Times New Roman"/>
              </a:rPr>
              <a:t>有多种同分异构体，其中分子中含有</a:t>
            </a:r>
            <a:r>
              <a:rPr lang="en-US" altLang="zh-CN" sz="2800" kern="100" dirty="0">
                <a:latin typeface="宋体"/>
                <a:ea typeface="华文细黑"/>
                <a:cs typeface="Times New Roman"/>
              </a:rPr>
              <a:t>“</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结构的共有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种。</a:t>
            </a:r>
            <a:endParaRPr lang="zh-CN" altLang="zh-CN" sz="1100" kern="100" dirty="0">
              <a:effectLst/>
              <a:latin typeface="宋体"/>
              <a:cs typeface="Courier New"/>
            </a:endParaRPr>
          </a:p>
        </p:txBody>
      </p:sp>
      <p:pic>
        <p:nvPicPr>
          <p:cNvPr id="3430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2940" y="909514"/>
            <a:ext cx="1464674" cy="99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30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4575" y="2463134"/>
            <a:ext cx="1409612" cy="927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66614" y="2684570"/>
            <a:ext cx="10531598"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物质</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8</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，分子中含有</a:t>
            </a:r>
            <a:r>
              <a:rPr lang="en-US" altLang="zh-CN" sz="2800" kern="100" dirty="0">
                <a:latin typeface="宋体"/>
                <a:ea typeface="华文细黑"/>
                <a:cs typeface="Times New Roman"/>
              </a:rPr>
              <a:t>“</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的物质为羧酸或酯类，其中羧酸类有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种；酯类中甲酸酯</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种以及乙酸乙酯和丙酸甲酯，共</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种同分异构体</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8" name="矩形 7"/>
          <p:cNvSpPr/>
          <p:nvPr/>
        </p:nvSpPr>
        <p:spPr>
          <a:xfrm>
            <a:off x="2022499" y="1816411"/>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6</a:t>
            </a:r>
            <a:endParaRPr lang="zh-CN" altLang="en-US" sz="2800" dirty="0">
              <a:solidFill>
                <a:schemeClr val="accent6">
                  <a:lumMod val="75000"/>
                </a:schemeClr>
              </a:solidFill>
            </a:endParaRPr>
          </a:p>
        </p:txBody>
      </p:sp>
      <p:sp>
        <p:nvSpPr>
          <p:cNvPr id="13" name="Rectangle 21">
            <a:hlinkClick r:id="rId4" action="ppaction://hlinksldjump"/>
          </p:cNvPr>
          <p:cNvSpPr>
            <a:spLocks noChangeArrowheads="1"/>
          </p:cNvSpPr>
          <p:nvPr/>
        </p:nvSpPr>
        <p:spPr bwMode="auto">
          <a:xfrm>
            <a:off x="976761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5" action="ppaction://hlinksldjump"/>
          </p:cNvPr>
          <p:cNvSpPr>
            <a:spLocks noChangeArrowheads="1"/>
          </p:cNvSpPr>
          <p:nvPr/>
        </p:nvSpPr>
        <p:spPr bwMode="auto">
          <a:xfrm>
            <a:off x="1026979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6" action="ppaction://hlinksldjump"/>
          </p:cNvPr>
          <p:cNvSpPr>
            <a:spLocks noChangeArrowheads="1"/>
          </p:cNvSpPr>
          <p:nvPr/>
        </p:nvSpPr>
        <p:spPr bwMode="auto">
          <a:xfrm>
            <a:off x="1074782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7" action="ppaction://hlinksldjump"/>
          </p:cNvPr>
          <p:cNvSpPr>
            <a:spLocks noChangeArrowheads="1"/>
          </p:cNvSpPr>
          <p:nvPr/>
        </p:nvSpPr>
        <p:spPr bwMode="auto">
          <a:xfrm>
            <a:off x="1119032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1163982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9315359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3043"/>
                                        </p:tgtEl>
                                        <p:attrNameLst>
                                          <p:attrName>style.visibility</p:attrName>
                                        </p:attrNameLst>
                                      </p:cBhvr>
                                      <p:to>
                                        <p:strVal val="visible"/>
                                      </p:to>
                                    </p:set>
                                    <p:animEffect transition="in" filter="blinds(horizontal)">
                                      <p:cBhvr>
                                        <p:cTn id="7" dur="500"/>
                                        <p:tgtEl>
                                          <p:spTgt spid="34304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43043"/>
                                        </p:tgtEl>
                                      </p:cBhvr>
                                    </p:animEffect>
                                    <p:set>
                                      <p:cBhvr>
                                        <p:cTn id="20" dur="1" fill="hold">
                                          <p:stCondLst>
                                            <p:cond delay="499"/>
                                          </p:stCondLst>
                                        </p:cTn>
                                        <p:tgtEl>
                                          <p:spTgt spid="343043"/>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5" grpId="0"/>
      <p:bldP spid="5" grpId="1"/>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4566" y="832214"/>
            <a:ext cx="9346257"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性质</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油脂的水解</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以硬脂酸甘油酯为例</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酸性条件下</a:t>
            </a:r>
            <a:endParaRPr lang="zh-CN" altLang="zh-CN" sz="2800" kern="100" dirty="0">
              <a:effectLst/>
              <a:latin typeface="宋体"/>
              <a:cs typeface="Courier New"/>
            </a:endParaRPr>
          </a:p>
        </p:txBody>
      </p:sp>
      <p:pic>
        <p:nvPicPr>
          <p:cNvPr id="318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67" y="3340065"/>
            <a:ext cx="8322148" cy="198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24516" y="3501802"/>
            <a:ext cx="1979202" cy="153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107111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2598" y="323990"/>
            <a:ext cx="11068815"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某同学以丙烯为原料设计了合成中间体</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的路线：</a:t>
            </a:r>
            <a:r>
              <a:rPr lang="zh-CN" altLang="zh-CN" sz="2800" kern="100" dirty="0" smtClean="0">
                <a:latin typeface="Times New Roman"/>
                <a:ea typeface="华文细黑"/>
                <a:cs typeface="Times New Roman"/>
              </a:rPr>
              <a:t>丙烯</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，得到</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的同时也得到了另一种有机副产物</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，请你预测</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可能的结构简式是</a:t>
            </a:r>
            <a:r>
              <a:rPr lang="en-US" altLang="zh-CN" sz="2800" kern="100" dirty="0" smtClean="0">
                <a:latin typeface="Times New Roman"/>
                <a:ea typeface="华文细黑"/>
                <a:cs typeface="Courier New"/>
              </a:rPr>
              <a:t>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086669829"/>
              </p:ext>
            </p:extLst>
          </p:nvPr>
        </p:nvGraphicFramePr>
        <p:xfrm>
          <a:off x="1229072" y="956221"/>
          <a:ext cx="5010150" cy="2041525"/>
        </p:xfrm>
        <a:graphic>
          <a:graphicData uri="http://schemas.openxmlformats.org/presentationml/2006/ole">
            <mc:AlternateContent xmlns:mc="http://schemas.openxmlformats.org/markup-compatibility/2006">
              <mc:Choice xmlns:v="urn:schemas-microsoft-com:vml" Requires="v">
                <p:oleObj spid="_x0000_s345123" name="文档" r:id="rId3" imgW="5010494" imgH="2041993" progId="Word.Document.12">
                  <p:embed/>
                </p:oleObj>
              </mc:Choice>
              <mc:Fallback>
                <p:oleObj name="文档" r:id="rId3" imgW="5010494" imgH="2041993" progId="Word.Document.12">
                  <p:embed/>
                  <p:pic>
                    <p:nvPicPr>
                      <p:cNvPr id="0" name=""/>
                      <p:cNvPicPr/>
                      <p:nvPr/>
                    </p:nvPicPr>
                    <p:blipFill>
                      <a:blip r:embed="rId4"/>
                      <a:stretch>
                        <a:fillRect/>
                      </a:stretch>
                    </p:blipFill>
                    <p:spPr>
                      <a:xfrm>
                        <a:off x="1229072" y="956221"/>
                        <a:ext cx="5010150" cy="2041525"/>
                      </a:xfrm>
                      <a:prstGeom prst="rect">
                        <a:avLst/>
                      </a:prstGeom>
                    </p:spPr>
                  </p:pic>
                </p:oleObj>
              </mc:Fallback>
            </mc:AlternateContent>
          </a:graphicData>
        </a:graphic>
      </p:graphicFrame>
      <p:pic>
        <p:nvPicPr>
          <p:cNvPr id="34509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31849" y="1773610"/>
            <a:ext cx="1977005" cy="1332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22598" y="2411804"/>
            <a:ext cx="11068815" cy="3970318"/>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以</a:t>
            </a:r>
            <a:r>
              <a:rPr lang="zh-CN" altLang="zh-CN" sz="2800" kern="100" dirty="0">
                <a:latin typeface="Times New Roman"/>
                <a:ea typeface="华文细黑"/>
                <a:cs typeface="Times New Roman"/>
              </a:rPr>
              <a:t>丙烯为原料，与</a:t>
            </a:r>
            <a:r>
              <a:rPr lang="en-US" altLang="zh-CN" sz="2800" kern="100" dirty="0" err="1">
                <a:latin typeface="Times New Roman"/>
                <a:ea typeface="华文细黑"/>
                <a:cs typeface="Courier New"/>
              </a:rPr>
              <a:t>HBr</a:t>
            </a:r>
            <a:r>
              <a:rPr lang="zh-CN" altLang="zh-CN" sz="2800" kern="100" dirty="0">
                <a:latin typeface="Times New Roman"/>
                <a:ea typeface="华文细黑"/>
                <a:cs typeface="Times New Roman"/>
              </a:rPr>
              <a:t>加成，最终制得有机物</a:t>
            </a:r>
            <a:r>
              <a:rPr lang="en-US" altLang="zh-CN" sz="2800" kern="100" dirty="0">
                <a:latin typeface="Times New Roman"/>
                <a:ea typeface="华文细黑"/>
                <a:cs typeface="Courier New"/>
              </a:rPr>
              <a:t>D(</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的反应步骤为丙烯与</a:t>
            </a:r>
            <a:r>
              <a:rPr lang="en-US" altLang="zh-CN" sz="2800" kern="100" dirty="0" err="1">
                <a:latin typeface="Times New Roman"/>
                <a:ea typeface="华文细黑"/>
                <a:cs typeface="Courier New"/>
              </a:rPr>
              <a:t>HBr</a:t>
            </a:r>
            <a:r>
              <a:rPr lang="zh-CN" altLang="zh-CN" sz="2800" kern="100" dirty="0">
                <a:latin typeface="Times New Roman"/>
                <a:ea typeface="华文细黑"/>
                <a:cs typeface="Times New Roman"/>
              </a:rPr>
              <a:t>加成得到</a:t>
            </a:r>
            <a:r>
              <a:rPr lang="en-US" altLang="zh-CN" sz="2800" kern="100" dirty="0">
                <a:latin typeface="Times New Roman"/>
                <a:ea typeface="华文细黑"/>
                <a:cs typeface="Courier New"/>
              </a:rPr>
              <a:t>2</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溴</a:t>
            </a:r>
            <a:r>
              <a:rPr lang="zh-CN" altLang="zh-CN" sz="2800" kern="100" dirty="0">
                <a:latin typeface="Times New Roman"/>
                <a:ea typeface="华文细黑"/>
                <a:cs typeface="Times New Roman"/>
              </a:rPr>
              <a:t>丙烷，然后依次发生水解、催化氧化得到丙酮，丙酮再与</a:t>
            </a:r>
            <a:r>
              <a:rPr lang="en-US" altLang="zh-CN" sz="2800" kern="100" dirty="0">
                <a:latin typeface="Times New Roman"/>
                <a:ea typeface="华文细黑"/>
                <a:cs typeface="Courier New"/>
              </a:rPr>
              <a:t>HCN</a:t>
            </a:r>
            <a:r>
              <a:rPr lang="zh-CN" altLang="zh-CN" sz="2800" kern="100" dirty="0">
                <a:latin typeface="Times New Roman"/>
                <a:ea typeface="华文细黑"/>
                <a:cs typeface="Times New Roman"/>
              </a:rPr>
              <a:t>反应、最后在</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IPAPANNEW"/>
                <a:ea typeface="华文细黑"/>
                <a:cs typeface="Times New Roman"/>
              </a:rPr>
              <a:t>/H</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O</a:t>
            </a:r>
            <a:r>
              <a:rPr lang="zh-CN" altLang="zh-CN" sz="2800" kern="100" dirty="0">
                <a:latin typeface="IPAPANNEW"/>
                <a:ea typeface="华文细黑"/>
                <a:cs typeface="Times New Roman"/>
              </a:rPr>
              <a:t>的作用得到</a:t>
            </a:r>
            <a:r>
              <a:rPr lang="en-US" altLang="zh-CN" sz="2800" kern="100" dirty="0">
                <a:latin typeface="IPAPANNEW"/>
                <a:ea typeface="华文细黑"/>
                <a:cs typeface="Times New Roman"/>
              </a:rPr>
              <a:t>D</a:t>
            </a:r>
            <a:r>
              <a:rPr lang="zh-CN" altLang="zh-CN" sz="2800" kern="100" dirty="0">
                <a:latin typeface="IPAPANNEW"/>
                <a:ea typeface="华文细黑"/>
                <a:cs typeface="Times New Roman"/>
              </a:rPr>
              <a:t>；但丙烯与</a:t>
            </a:r>
            <a:r>
              <a:rPr lang="en-US" altLang="zh-CN" sz="2800" kern="100" dirty="0" err="1">
                <a:latin typeface="IPAPANNEW"/>
                <a:ea typeface="华文细黑"/>
                <a:cs typeface="Times New Roman"/>
              </a:rPr>
              <a:t>HBr</a:t>
            </a:r>
            <a:r>
              <a:rPr lang="zh-CN" altLang="zh-CN" sz="2800" kern="100" dirty="0">
                <a:latin typeface="IPAPANNEW"/>
                <a:ea typeface="华文细黑"/>
                <a:cs typeface="Times New Roman"/>
              </a:rPr>
              <a:t>加成时还有另一种产物：</a:t>
            </a:r>
            <a:r>
              <a:rPr lang="en-US" altLang="zh-CN" sz="2800" kern="100" dirty="0" smtClean="0">
                <a:latin typeface="IPAPANNEW"/>
                <a:ea typeface="华文细黑"/>
                <a:cs typeface="Times New Roman"/>
              </a:rPr>
              <a:t>1-</a:t>
            </a:r>
            <a:r>
              <a:rPr lang="en-US" altLang="zh-CN" sz="2800" kern="100" dirty="0" smtClean="0">
                <a:latin typeface="Times New Roman"/>
                <a:ea typeface="华文细黑"/>
                <a:cs typeface="Courier New"/>
              </a:rPr>
              <a:t>­</a:t>
            </a:r>
            <a:r>
              <a:rPr lang="zh-CN" altLang="zh-CN" sz="2800" kern="100" dirty="0">
                <a:latin typeface="IPAPANNEW"/>
                <a:ea typeface="华文细黑"/>
                <a:cs typeface="Times New Roman"/>
              </a:rPr>
              <a:t>溴丙烷，然后在发生水解、催化氧化时得到丙醛，丙醛再与</a:t>
            </a:r>
            <a:r>
              <a:rPr lang="en-US" altLang="zh-CN" sz="2800" kern="100" dirty="0">
                <a:latin typeface="IPAPANNEW"/>
                <a:ea typeface="华文细黑"/>
                <a:cs typeface="Times New Roman"/>
              </a:rPr>
              <a:t>HCN</a:t>
            </a:r>
            <a:r>
              <a:rPr lang="zh-CN" altLang="zh-CN" sz="2800" kern="100" dirty="0">
                <a:latin typeface="IPAPANNEW"/>
                <a:ea typeface="华文细黑"/>
                <a:cs typeface="Times New Roman"/>
              </a:rPr>
              <a:t>反应、最后在</a:t>
            </a:r>
            <a:r>
              <a:rPr lang="en-US" altLang="zh-CN" sz="2800" kern="100" dirty="0">
                <a:latin typeface="IPAPANNEW"/>
                <a:ea typeface="华文细黑"/>
                <a:cs typeface="Times New Roman"/>
              </a:rPr>
              <a:t>H</a:t>
            </a:r>
            <a:r>
              <a:rPr lang="zh-CN" altLang="zh-CN" sz="2800" kern="100" baseline="30000" dirty="0">
                <a:latin typeface="IPAPANNEW"/>
                <a:ea typeface="华文细黑"/>
                <a:cs typeface="Times New Roman"/>
              </a:rPr>
              <a:t>＋</a:t>
            </a:r>
            <a:r>
              <a:rPr lang="en-US" altLang="zh-CN" sz="2800" kern="100" dirty="0">
                <a:latin typeface="IPAPANNEW"/>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的作用应可得到另一副产物</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，其结构简式应为</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CH(OH)COOH</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1" name="矩形 10"/>
          <p:cNvSpPr/>
          <p:nvPr/>
        </p:nvSpPr>
        <p:spPr>
          <a:xfrm>
            <a:off x="5015086" y="1485578"/>
            <a:ext cx="3698448"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CH(OH)COOH</a:t>
            </a:r>
            <a:endParaRPr lang="zh-CN" altLang="zh-CN" sz="2800" kern="100" dirty="0">
              <a:solidFill>
                <a:schemeClr val="accent6">
                  <a:lumMod val="75000"/>
                </a:schemeClr>
              </a:solidFill>
              <a:effectLst/>
              <a:latin typeface="宋体"/>
              <a:cs typeface="Courier New"/>
            </a:endParaRPr>
          </a:p>
        </p:txBody>
      </p:sp>
      <p:sp>
        <p:nvSpPr>
          <p:cNvPr id="7" name="Rectangle 21">
            <a:hlinkClick r:id="rId6" action="ppaction://hlinksldjump"/>
          </p:cNvPr>
          <p:cNvSpPr>
            <a:spLocks noChangeArrowheads="1"/>
          </p:cNvSpPr>
          <p:nvPr/>
        </p:nvSpPr>
        <p:spPr bwMode="auto">
          <a:xfrm>
            <a:off x="9767614"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7" action="ppaction://hlinksldjump"/>
          </p:cNvPr>
          <p:cNvSpPr>
            <a:spLocks noChangeArrowheads="1"/>
          </p:cNvSpPr>
          <p:nvPr/>
        </p:nvSpPr>
        <p:spPr bwMode="auto">
          <a:xfrm>
            <a:off x="10269792"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8" action="ppaction://hlinksldjump"/>
          </p:cNvPr>
          <p:cNvSpPr>
            <a:spLocks noChangeArrowheads="1"/>
          </p:cNvSpPr>
          <p:nvPr/>
        </p:nvSpPr>
        <p:spPr bwMode="auto">
          <a:xfrm>
            <a:off x="10747828"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9" action="ppaction://hlinksldjump"/>
          </p:cNvPr>
          <p:cNvSpPr>
            <a:spLocks noChangeArrowheads="1"/>
          </p:cNvSpPr>
          <p:nvPr/>
        </p:nvSpPr>
        <p:spPr bwMode="auto">
          <a:xfrm>
            <a:off x="1119032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0" action="ppaction://hlinksldjump"/>
          </p:cNvPr>
          <p:cNvSpPr>
            <a:spLocks noChangeArrowheads="1"/>
          </p:cNvSpPr>
          <p:nvPr/>
        </p:nvSpPr>
        <p:spPr bwMode="auto">
          <a:xfrm>
            <a:off x="11639822" y="45417"/>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606078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5090"/>
                                        </p:tgtEl>
                                        <p:attrNameLst>
                                          <p:attrName>style.visibility</p:attrName>
                                        </p:attrNameLst>
                                      </p:cBhvr>
                                      <p:to>
                                        <p:strVal val="visible"/>
                                      </p:to>
                                    </p:set>
                                    <p:animEffect transition="in" filter="blinds(horizontal)">
                                      <p:cBhvr>
                                        <p:cTn id="7" dur="500"/>
                                        <p:tgtEl>
                                          <p:spTgt spid="34509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45090"/>
                                        </p:tgtEl>
                                      </p:cBhvr>
                                    </p:animEffect>
                                    <p:set>
                                      <p:cBhvr>
                                        <p:cTn id="20" dur="1" fill="hold">
                                          <p:stCondLst>
                                            <p:cond delay="499"/>
                                          </p:stCondLst>
                                        </p:cTn>
                                        <p:tgtEl>
                                          <p:spTgt spid="345090"/>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9" grpId="0"/>
      <p:bldP spid="9" grpId="1"/>
      <p:bldP spid="11" grpId="0"/>
      <p:bldP spid="11" grpId="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0" y="1020763"/>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550590" y="902481"/>
            <a:ext cx="11068815" cy="1384995"/>
          </a:xfrm>
          <a:prstGeom prst="rect">
            <a:avLst/>
          </a:prstGeom>
        </p:spPr>
        <p:txBody>
          <a:bodyPr>
            <a:spAutoFit/>
          </a:bodyPr>
          <a:lstStyle/>
          <a:p>
            <a:pPr algn="ctr">
              <a:lnSpc>
                <a:spcPct val="150000"/>
              </a:lnSpc>
              <a:spcAft>
                <a:spcPts val="0"/>
              </a:spcAft>
            </a:pPr>
            <a:r>
              <a:rPr lang="zh-CN" altLang="zh-CN" sz="2800" kern="100" dirty="0">
                <a:solidFill>
                  <a:srgbClr val="0000FF"/>
                </a:solidFill>
                <a:latin typeface="Times New Roman"/>
                <a:ea typeface="华文细黑"/>
                <a:cs typeface="Times New Roman"/>
              </a:rPr>
              <a:t>熟记中学常见的有机合成路线</a:t>
            </a:r>
            <a:endParaRPr lang="zh-CN" altLang="zh-CN" sz="1100" kern="100" dirty="0">
              <a:solidFill>
                <a:srgbClr val="0000FF"/>
              </a:solidFill>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一</a:t>
            </a:r>
            <a:r>
              <a:rPr lang="zh-CN" altLang="zh-CN" sz="2800" kern="100" dirty="0">
                <a:latin typeface="Times New Roman"/>
                <a:ea typeface="华文细黑"/>
                <a:cs typeface="Times New Roman"/>
              </a:rPr>
              <a:t>元合成路线：</a:t>
            </a:r>
            <a:endParaRPr lang="zh-CN" altLang="zh-CN" sz="1100" kern="100" dirty="0">
              <a:effectLst/>
              <a:latin typeface="宋体"/>
              <a:cs typeface="Courier New"/>
            </a:endParaRPr>
          </a:p>
        </p:txBody>
      </p:sp>
      <p:pic>
        <p:nvPicPr>
          <p:cNvPr id="346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582" y="2231818"/>
            <a:ext cx="7619922" cy="1355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697939" y="3637044"/>
            <a:ext cx="2967479" cy="738664"/>
          </a:xfrm>
          <a:prstGeom prst="rect">
            <a:avLst/>
          </a:prstGeom>
        </p:spPr>
        <p:txBody>
          <a:bodyPr wrap="none">
            <a:spAutoFit/>
          </a:bodyPr>
          <a:lstStyle/>
          <a:p>
            <a:pPr algn="just">
              <a:lnSpc>
                <a:spcPct val="150000"/>
              </a:lnSpc>
              <a:spcAft>
                <a:spcPts val="0"/>
              </a:spcAf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二</a:t>
            </a:r>
            <a:r>
              <a:rPr lang="zh-CN" altLang="zh-CN" sz="2800" kern="100" dirty="0">
                <a:latin typeface="Times New Roman"/>
                <a:ea typeface="华文细黑"/>
                <a:cs typeface="Times New Roman"/>
              </a:rPr>
              <a:t>元合成路线：</a:t>
            </a:r>
            <a:endParaRPr lang="zh-CN" altLang="zh-CN" sz="2800" kern="100" dirty="0">
              <a:effectLst/>
              <a:latin typeface="宋体"/>
              <a:cs typeface="Courier New"/>
            </a:endParaRPr>
          </a:p>
        </p:txBody>
      </p:sp>
      <p:pic>
        <p:nvPicPr>
          <p:cNvPr id="3461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949" y="4437906"/>
            <a:ext cx="6597385" cy="2335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0" name="组合 9"/>
          <p:cNvGrpSpPr/>
          <p:nvPr/>
        </p:nvGrpSpPr>
        <p:grpSpPr>
          <a:xfrm>
            <a:off x="1" y="-2"/>
            <a:ext cx="1836949" cy="634848"/>
            <a:chOff x="0" y="-2"/>
            <a:chExt cx="1377891" cy="634701"/>
          </a:xfrm>
          <a:solidFill>
            <a:srgbClr val="FFC000"/>
          </a:solidFill>
        </p:grpSpPr>
        <p:sp>
          <p:nvSpPr>
            <p:cNvPr id="11" name="矩形 10"/>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4" name="矩形 13"/>
          <p:cNvSpPr/>
          <p:nvPr/>
        </p:nvSpPr>
        <p:spPr>
          <a:xfrm>
            <a:off x="1774726" y="36707"/>
            <a:ext cx="1826141" cy="584775"/>
          </a:xfrm>
          <a:prstGeom prst="rect">
            <a:avLst/>
          </a:prstGeom>
        </p:spPr>
        <p:txBody>
          <a:bodyPr wrap="none">
            <a:spAutoFit/>
          </a:bodyPr>
          <a:lstStyle/>
          <a:p>
            <a:pPr>
              <a:defRPr/>
            </a:pPr>
            <a:r>
              <a:rPr lang="zh-CN" altLang="en-US" sz="3200" b="1" dirty="0">
                <a:solidFill>
                  <a:schemeClr val="bg1"/>
                </a:solidFill>
                <a:latin typeface="+mj-ea"/>
                <a:ea typeface="+mj-ea"/>
              </a:rPr>
              <a:t>得分技巧</a:t>
            </a:r>
          </a:p>
        </p:txBody>
      </p:sp>
    </p:spTree>
    <p:extLst>
      <p:ext uri="{BB962C8B-B14F-4D97-AF65-F5344CB8AC3E}">
        <p14:creationId xmlns:p14="http://schemas.microsoft.com/office/powerpoint/2010/main" val="124260298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0" y="1020763"/>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643015" y="693490"/>
            <a:ext cx="11068815" cy="738664"/>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芳香化合物</a:t>
            </a:r>
            <a:r>
              <a:rPr lang="zh-CN" altLang="zh-CN" sz="2800" kern="100" dirty="0">
                <a:latin typeface="Times New Roman"/>
                <a:ea typeface="华文细黑"/>
                <a:cs typeface="Times New Roman"/>
              </a:rPr>
              <a:t>合成路线：</a:t>
            </a:r>
            <a:endParaRPr lang="zh-CN" altLang="zh-CN" sz="1100" kern="100" dirty="0">
              <a:effectLst/>
              <a:latin typeface="宋体"/>
              <a:cs typeface="Courier New"/>
            </a:endParaRPr>
          </a:p>
        </p:txBody>
      </p:sp>
      <p:pic>
        <p:nvPicPr>
          <p:cNvPr id="347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538" y="1735029"/>
            <a:ext cx="6982852" cy="1046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71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98" y="3069754"/>
            <a:ext cx="7211449" cy="98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71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156" y="4437906"/>
            <a:ext cx="5888634" cy="97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rId5" action="ppaction://hlinksldjump"/>
          </p:cNvPr>
          <p:cNvSpPr/>
          <p:nvPr/>
        </p:nvSpPr>
        <p:spPr>
          <a:xfrm>
            <a:off x="11376626" y="6670476"/>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113415986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 name="文本框 1"/>
          <p:cNvSpPr txBox="1"/>
          <p:nvPr/>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1828849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3"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4"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5"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 name="矩形 2"/>
          <p:cNvSpPr/>
          <p:nvPr/>
        </p:nvSpPr>
        <p:spPr>
          <a:xfrm>
            <a:off x="262558" y="765498"/>
            <a:ext cx="10476369" cy="13024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1.(2015·</a:t>
            </a:r>
            <a:r>
              <a:rPr lang="zh-CN" altLang="zh-CN" sz="2800" kern="100" dirty="0">
                <a:latin typeface="Times New Roman"/>
                <a:ea typeface="华文细黑"/>
                <a:cs typeface="Times New Roman"/>
              </a:rPr>
              <a:t>浙江理综，</a:t>
            </a:r>
            <a:r>
              <a:rPr lang="en-US" altLang="zh-CN" sz="2800" kern="100" dirty="0">
                <a:latin typeface="Times New Roman"/>
                <a:ea typeface="华文细黑"/>
                <a:cs typeface="Courier New"/>
              </a:rPr>
              <a:t>26)</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是一种香料，可采用乙烯与甲苯为主要原料，按下列路线合成：</a:t>
            </a:r>
            <a:endParaRPr lang="zh-CN" altLang="zh-CN" sz="1100" kern="100" dirty="0">
              <a:effectLst/>
              <a:latin typeface="宋体"/>
              <a:cs typeface="Courier New"/>
            </a:endParaRPr>
          </a:p>
        </p:txBody>
      </p:sp>
      <p:pic>
        <p:nvPicPr>
          <p:cNvPr id="348162" name="Picture 2" descr="HX56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6344" y="2355938"/>
            <a:ext cx="5699102" cy="2352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831473802"/>
              </p:ext>
            </p:extLst>
          </p:nvPr>
        </p:nvGraphicFramePr>
        <p:xfrm>
          <a:off x="305841" y="4682568"/>
          <a:ext cx="10829925" cy="3001962"/>
        </p:xfrm>
        <a:graphic>
          <a:graphicData uri="http://schemas.openxmlformats.org/presentationml/2006/ole">
            <mc:AlternateContent xmlns:mc="http://schemas.openxmlformats.org/markup-compatibility/2006">
              <mc:Choice xmlns:v="urn:schemas-microsoft-com:vml" Requires="v">
                <p:oleObj spid="_x0000_s348194" name="文档" r:id="rId7" imgW="10829184" imgH="3006344" progId="Word.Document.12">
                  <p:embed/>
                </p:oleObj>
              </mc:Choice>
              <mc:Fallback>
                <p:oleObj name="文档" r:id="rId7" imgW="10829184" imgH="3006344" progId="Word.Document.12">
                  <p:embed/>
                  <p:pic>
                    <p:nvPicPr>
                      <p:cNvPr id="0" name=""/>
                      <p:cNvPicPr/>
                      <p:nvPr/>
                    </p:nvPicPr>
                    <p:blipFill>
                      <a:blip r:embed="rId8"/>
                      <a:stretch>
                        <a:fillRect/>
                      </a:stretch>
                    </p:blipFill>
                    <p:spPr>
                      <a:xfrm>
                        <a:off x="305841" y="4682568"/>
                        <a:ext cx="10829925" cy="3001962"/>
                      </a:xfrm>
                      <a:prstGeom prst="rect">
                        <a:avLst/>
                      </a:prstGeom>
                    </p:spPr>
                  </p:pic>
                </p:oleObj>
              </mc:Fallback>
            </mc:AlternateContent>
          </a:graphicData>
        </a:graphic>
      </p:graphicFrame>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 name="矩形 2"/>
          <p:cNvSpPr/>
          <p:nvPr/>
        </p:nvSpPr>
        <p:spPr>
          <a:xfrm>
            <a:off x="262558" y="1046497"/>
            <a:ext cx="11232086" cy="1303177"/>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请回答：</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(1)E</a:t>
            </a:r>
            <a:r>
              <a:rPr lang="zh-CN" altLang="zh-CN" sz="2800" kern="100" dirty="0">
                <a:latin typeface="Times New Roman"/>
                <a:ea typeface="华文细黑"/>
                <a:cs typeface="Times New Roman"/>
              </a:rPr>
              <a:t>中官能团的名称是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pic>
        <p:nvPicPr>
          <p:cNvPr id="3491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7214" y="3166097"/>
            <a:ext cx="2327895" cy="79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91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75428" y="3202482"/>
            <a:ext cx="2186045" cy="76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918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2638" y="3789834"/>
            <a:ext cx="2039804" cy="784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918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622" y="4509914"/>
            <a:ext cx="3184724" cy="77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919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7865" y="4506439"/>
            <a:ext cx="4703233" cy="7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919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5315" y="5791760"/>
            <a:ext cx="1765515" cy="66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59544" y="2493690"/>
            <a:ext cx="11884334" cy="3970318"/>
          </a:xfrm>
          <a:prstGeom prst="rect">
            <a:avLst/>
          </a:prstGeom>
        </p:spPr>
        <p:txBody>
          <a:bodyPr wrap="square">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从合成路线并结合题中所给信息可得出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Times New Roman" pitchFamily="18" charset="0"/>
                <a:ea typeface="Times New Roman" pitchFamily="18" charset="0"/>
                <a:cs typeface="Times New Roman" pitchFamily="18" charset="0"/>
              </a:rPr>
              <a:t>D</a:t>
            </a:r>
            <a:r>
              <a:rPr lang="zh-CN" altLang="zh-CN" sz="2800" kern="100" dirty="0" smtClean="0">
                <a:latin typeface="Times New Roman"/>
                <a:ea typeface="华文细黑"/>
                <a:cs typeface="Times New Roman"/>
              </a:rPr>
              <a:t>为</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E</a:t>
            </a:r>
            <a:r>
              <a:rPr lang="zh-CN" altLang="zh-CN" sz="2800" kern="100" dirty="0">
                <a:latin typeface="Times New Roman"/>
                <a:ea typeface="华文细黑"/>
                <a:cs typeface="Times New Roman"/>
              </a:rPr>
              <a:t>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F</a:t>
            </a:r>
            <a:r>
              <a:rPr lang="zh-CN" altLang="zh-CN" sz="2800" kern="100" dirty="0" smtClean="0">
                <a:latin typeface="Times New Roman"/>
                <a:ea typeface="华文细黑"/>
                <a:cs typeface="Times New Roman"/>
              </a:rPr>
              <a:t>为</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X</a:t>
            </a:r>
            <a:r>
              <a:rPr lang="zh-CN" altLang="zh-CN" sz="2800" kern="100" dirty="0" smtClean="0">
                <a:latin typeface="Times New Roman"/>
                <a:ea typeface="华文细黑"/>
                <a:cs typeface="Times New Roman"/>
              </a:rPr>
              <a:t>的结构简式为</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E</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其中官能团为醛基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0" name="矩形 9"/>
          <p:cNvSpPr/>
          <p:nvPr/>
        </p:nvSpPr>
        <p:spPr>
          <a:xfrm>
            <a:off x="4040267" y="1682438"/>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醛基</a:t>
            </a:r>
            <a:endParaRPr lang="zh-CN" altLang="en-US" sz="2800" dirty="0">
              <a:solidFill>
                <a:schemeClr val="accent6">
                  <a:lumMod val="75000"/>
                </a:schemeClr>
              </a:solidFill>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929045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9186"/>
                                        </p:tgtEl>
                                        <p:attrNameLst>
                                          <p:attrName>style.visibility</p:attrName>
                                        </p:attrNameLst>
                                      </p:cBhvr>
                                      <p:to>
                                        <p:strVal val="visible"/>
                                      </p:to>
                                    </p:set>
                                    <p:animEffect transition="in" filter="blinds(horizontal)">
                                      <p:cBhvr>
                                        <p:cTn id="7" dur="500"/>
                                        <p:tgtEl>
                                          <p:spTgt spid="349186"/>
                                        </p:tgtEl>
                                      </p:cBhvr>
                                    </p:animEffect>
                                  </p:childTnLst>
                                </p:cTn>
                              </p:par>
                              <p:par>
                                <p:cTn id="8" presetID="3" presetClass="entr" presetSubtype="10" fill="hold" nodeType="withEffect">
                                  <p:stCondLst>
                                    <p:cond delay="0"/>
                                  </p:stCondLst>
                                  <p:childTnLst>
                                    <p:set>
                                      <p:cBhvr>
                                        <p:cTn id="9" dur="1" fill="hold">
                                          <p:stCondLst>
                                            <p:cond delay="0"/>
                                          </p:stCondLst>
                                        </p:cTn>
                                        <p:tgtEl>
                                          <p:spTgt spid="349187"/>
                                        </p:tgtEl>
                                        <p:attrNameLst>
                                          <p:attrName>style.visibility</p:attrName>
                                        </p:attrNameLst>
                                      </p:cBhvr>
                                      <p:to>
                                        <p:strVal val="visible"/>
                                      </p:to>
                                    </p:set>
                                    <p:animEffect transition="in" filter="blinds(horizontal)">
                                      <p:cBhvr>
                                        <p:cTn id="10" dur="500"/>
                                        <p:tgtEl>
                                          <p:spTgt spid="349187"/>
                                        </p:tgtEl>
                                      </p:cBhvr>
                                    </p:animEffect>
                                  </p:childTnLst>
                                </p:cTn>
                              </p:par>
                              <p:par>
                                <p:cTn id="11" presetID="3" presetClass="entr" presetSubtype="10" fill="hold" nodeType="withEffect">
                                  <p:stCondLst>
                                    <p:cond delay="0"/>
                                  </p:stCondLst>
                                  <p:childTnLst>
                                    <p:set>
                                      <p:cBhvr>
                                        <p:cTn id="12" dur="1" fill="hold">
                                          <p:stCondLst>
                                            <p:cond delay="0"/>
                                          </p:stCondLst>
                                        </p:cTn>
                                        <p:tgtEl>
                                          <p:spTgt spid="349188"/>
                                        </p:tgtEl>
                                        <p:attrNameLst>
                                          <p:attrName>style.visibility</p:attrName>
                                        </p:attrNameLst>
                                      </p:cBhvr>
                                      <p:to>
                                        <p:strVal val="visible"/>
                                      </p:to>
                                    </p:set>
                                    <p:animEffect transition="in" filter="blinds(horizontal)">
                                      <p:cBhvr>
                                        <p:cTn id="13" dur="500"/>
                                        <p:tgtEl>
                                          <p:spTgt spid="349188"/>
                                        </p:tgtEl>
                                      </p:cBhvr>
                                    </p:animEffect>
                                  </p:childTnLst>
                                </p:cTn>
                              </p:par>
                              <p:par>
                                <p:cTn id="14" presetID="3" presetClass="entr" presetSubtype="10" fill="hold" nodeType="withEffect">
                                  <p:stCondLst>
                                    <p:cond delay="0"/>
                                  </p:stCondLst>
                                  <p:childTnLst>
                                    <p:set>
                                      <p:cBhvr>
                                        <p:cTn id="15" dur="1" fill="hold">
                                          <p:stCondLst>
                                            <p:cond delay="0"/>
                                          </p:stCondLst>
                                        </p:cTn>
                                        <p:tgtEl>
                                          <p:spTgt spid="349189"/>
                                        </p:tgtEl>
                                        <p:attrNameLst>
                                          <p:attrName>style.visibility</p:attrName>
                                        </p:attrNameLst>
                                      </p:cBhvr>
                                      <p:to>
                                        <p:strVal val="visible"/>
                                      </p:to>
                                    </p:set>
                                    <p:animEffect transition="in" filter="blinds(horizontal)">
                                      <p:cBhvr>
                                        <p:cTn id="16" dur="500"/>
                                        <p:tgtEl>
                                          <p:spTgt spid="349189"/>
                                        </p:tgtEl>
                                      </p:cBhvr>
                                    </p:animEffect>
                                  </p:childTnLst>
                                </p:cTn>
                              </p:par>
                              <p:par>
                                <p:cTn id="17" presetID="3" presetClass="entr" presetSubtype="10" fill="hold" nodeType="withEffect">
                                  <p:stCondLst>
                                    <p:cond delay="0"/>
                                  </p:stCondLst>
                                  <p:childTnLst>
                                    <p:set>
                                      <p:cBhvr>
                                        <p:cTn id="18" dur="1" fill="hold">
                                          <p:stCondLst>
                                            <p:cond delay="0"/>
                                          </p:stCondLst>
                                        </p:cTn>
                                        <p:tgtEl>
                                          <p:spTgt spid="349190"/>
                                        </p:tgtEl>
                                        <p:attrNameLst>
                                          <p:attrName>style.visibility</p:attrName>
                                        </p:attrNameLst>
                                      </p:cBhvr>
                                      <p:to>
                                        <p:strVal val="visible"/>
                                      </p:to>
                                    </p:set>
                                    <p:animEffect transition="in" filter="blinds(horizontal)">
                                      <p:cBhvr>
                                        <p:cTn id="19" dur="500"/>
                                        <p:tgtEl>
                                          <p:spTgt spid="349190"/>
                                        </p:tgtEl>
                                      </p:cBhvr>
                                    </p:animEffect>
                                  </p:childTnLst>
                                </p:cTn>
                              </p:par>
                              <p:par>
                                <p:cTn id="20" presetID="3" presetClass="entr" presetSubtype="10" fill="hold" nodeType="withEffect">
                                  <p:stCondLst>
                                    <p:cond delay="0"/>
                                  </p:stCondLst>
                                  <p:childTnLst>
                                    <p:set>
                                      <p:cBhvr>
                                        <p:cTn id="21" dur="1" fill="hold">
                                          <p:stCondLst>
                                            <p:cond delay="0"/>
                                          </p:stCondLst>
                                        </p:cTn>
                                        <p:tgtEl>
                                          <p:spTgt spid="349191"/>
                                        </p:tgtEl>
                                        <p:attrNameLst>
                                          <p:attrName>style.visibility</p:attrName>
                                        </p:attrNameLst>
                                      </p:cBhvr>
                                      <p:to>
                                        <p:strVal val="visible"/>
                                      </p:to>
                                    </p:set>
                                    <p:animEffect transition="in" filter="blinds(horizontal)">
                                      <p:cBhvr>
                                        <p:cTn id="22" dur="500"/>
                                        <p:tgtEl>
                                          <p:spTgt spid="34919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349186"/>
                                        </p:tgtEl>
                                      </p:cBhvr>
                                    </p:animEffect>
                                    <p:set>
                                      <p:cBhvr>
                                        <p:cTn id="35" dur="1" fill="hold">
                                          <p:stCondLst>
                                            <p:cond delay="499"/>
                                          </p:stCondLst>
                                        </p:cTn>
                                        <p:tgtEl>
                                          <p:spTgt spid="349186"/>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349187"/>
                                        </p:tgtEl>
                                      </p:cBhvr>
                                    </p:animEffect>
                                    <p:set>
                                      <p:cBhvr>
                                        <p:cTn id="38" dur="1" fill="hold">
                                          <p:stCondLst>
                                            <p:cond delay="499"/>
                                          </p:stCondLst>
                                        </p:cTn>
                                        <p:tgtEl>
                                          <p:spTgt spid="349187"/>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49188"/>
                                        </p:tgtEl>
                                      </p:cBhvr>
                                    </p:animEffect>
                                    <p:set>
                                      <p:cBhvr>
                                        <p:cTn id="41" dur="1" fill="hold">
                                          <p:stCondLst>
                                            <p:cond delay="499"/>
                                          </p:stCondLst>
                                        </p:cTn>
                                        <p:tgtEl>
                                          <p:spTgt spid="349188"/>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349189"/>
                                        </p:tgtEl>
                                      </p:cBhvr>
                                    </p:animEffect>
                                    <p:set>
                                      <p:cBhvr>
                                        <p:cTn id="44" dur="1" fill="hold">
                                          <p:stCondLst>
                                            <p:cond delay="499"/>
                                          </p:stCondLst>
                                        </p:cTn>
                                        <p:tgtEl>
                                          <p:spTgt spid="349189"/>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349190"/>
                                        </p:tgtEl>
                                      </p:cBhvr>
                                    </p:animEffect>
                                    <p:set>
                                      <p:cBhvr>
                                        <p:cTn id="47" dur="1" fill="hold">
                                          <p:stCondLst>
                                            <p:cond delay="499"/>
                                          </p:stCondLst>
                                        </p:cTn>
                                        <p:tgtEl>
                                          <p:spTgt spid="349190"/>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349191"/>
                                        </p:tgtEl>
                                      </p:cBhvr>
                                    </p:animEffect>
                                    <p:set>
                                      <p:cBhvr>
                                        <p:cTn id="50" dur="1" fill="hold">
                                          <p:stCondLst>
                                            <p:cond delay="499"/>
                                          </p:stCondLst>
                                        </p:cTn>
                                        <p:tgtEl>
                                          <p:spTgt spid="349191"/>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7"/>
                                        </p:tgtEl>
                                      </p:cBhvr>
                                    </p:animEffect>
                                    <p:set>
                                      <p:cBhvr>
                                        <p:cTn id="53" dur="1" fill="hold">
                                          <p:stCondLst>
                                            <p:cond delay="499"/>
                                          </p:stCondLst>
                                        </p:cTn>
                                        <p:tgtEl>
                                          <p:spTgt spid="7"/>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0"/>
                                        </p:tgtEl>
                                      </p:cBhvr>
                                    </p:animEffect>
                                    <p:set>
                                      <p:cBhvr>
                                        <p:cTn id="56"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7" grpId="0"/>
      <p:bldP spid="7" grpId="1"/>
      <p:bldP spid="10" grpId="0"/>
      <p:bldP spid="10"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 name="矩形 2"/>
          <p:cNvSpPr/>
          <p:nvPr/>
        </p:nvSpPr>
        <p:spPr>
          <a:xfrm>
            <a:off x="335728" y="1324719"/>
            <a:ext cx="11232086"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en-US" altLang="zh-CN" sz="2800" kern="100" spc="-125" dirty="0">
                <a:latin typeface="Times New Roman" pitchFamily="18" charset="0"/>
                <a:ea typeface="Times New Roman" pitchFamily="18" charset="0"/>
                <a:cs typeface="Times New Roman" pitchFamily="18" charset="0"/>
              </a:rPr>
              <a:t>―</a:t>
            </a:r>
            <a:r>
              <a:rPr lang="en-US" altLang="zh-CN" sz="2800" kern="100" dirty="0">
                <a:latin typeface="Times New Roman" pitchFamily="18" charset="0"/>
                <a:ea typeface="Times New Roman" pitchFamily="18" charset="0"/>
                <a:cs typeface="Times New Roman" pitchFamily="18" charset="0"/>
              </a:rPr>
              <a:t>→</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化学方程式</a:t>
            </a:r>
            <a:r>
              <a:rPr lang="en-US" altLang="zh-CN" sz="2800" kern="100" dirty="0" smtClean="0">
                <a:latin typeface="Times New Roman"/>
                <a:ea typeface="华文细黑"/>
                <a:cs typeface="Courier New"/>
              </a:rPr>
              <a:t>___________________________________ </a:t>
            </a: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 </a:t>
            </a:r>
            <a:r>
              <a:rPr lang="zh-CN" altLang="zh-CN" sz="2800" kern="100" dirty="0" smtClean="0">
                <a:latin typeface="Times New Roman"/>
                <a:ea typeface="华文细黑"/>
                <a:cs typeface="Times New Roman"/>
              </a:rPr>
              <a:t>。</a:t>
            </a:r>
            <a:endParaRPr lang="zh-CN" altLang="zh-CN" sz="1100" kern="100" dirty="0">
              <a:effectLst/>
              <a:latin typeface="宋体"/>
              <a:cs typeface="Courier New"/>
            </a:endParaRPr>
          </a:p>
        </p:txBody>
      </p:sp>
      <p:pic>
        <p:nvPicPr>
          <p:cNvPr id="3502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6934" y="3304240"/>
            <a:ext cx="2571929" cy="842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021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0469" y="4528376"/>
            <a:ext cx="3382171" cy="83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0212"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l="1768" t="-26792" r="-1768" b="26792"/>
          <a:stretch/>
        </p:blipFill>
        <p:spPr bwMode="auto">
          <a:xfrm>
            <a:off x="2368995" y="5464480"/>
            <a:ext cx="6463326" cy="1133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420109" y="3213770"/>
            <a:ext cx="11003689" cy="3577903"/>
          </a:xfrm>
          <a:prstGeom prst="rect">
            <a:avLst/>
          </a:prstGeom>
        </p:spPr>
        <p:txBody>
          <a:bodyPr wrap="square">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COOH</a:t>
            </a:r>
            <a:r>
              <a:rPr lang="zh-CN" altLang="zh-CN" sz="2800" kern="100" dirty="0">
                <a:latin typeface="Times New Roman"/>
                <a:ea typeface="华文细黑"/>
                <a:cs typeface="Times New Roman"/>
              </a:rPr>
              <a:t>与</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加热条件和浓硫酸作用</a:t>
            </a:r>
            <a:r>
              <a:rPr lang="zh-CN" altLang="zh-CN" sz="2800" kern="100" dirty="0" smtClean="0">
                <a:latin typeface="Times New Roman"/>
                <a:ea typeface="华文细黑"/>
                <a:cs typeface="Times New Roman"/>
              </a:rPr>
              <a:t>下</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发生</a:t>
            </a:r>
            <a:r>
              <a:rPr lang="zh-CN" altLang="zh-CN" sz="2800" kern="100" dirty="0">
                <a:latin typeface="Times New Roman"/>
                <a:ea typeface="华文细黑"/>
                <a:cs typeface="Times New Roman"/>
              </a:rPr>
              <a:t>酯化反应生成</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化学方程式</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COOH</a:t>
            </a:r>
            <a:r>
              <a:rPr lang="zh-CN" altLang="zh-CN" sz="2800" kern="100" dirty="0">
                <a:latin typeface="Times New Roman"/>
                <a:ea typeface="华文细黑"/>
                <a:cs typeface="Times New Roman"/>
              </a:rPr>
              <a:t>＋</a:t>
            </a:r>
            <a:endParaRPr lang="zh-CN" altLang="zh-CN" sz="1100" kern="100" dirty="0">
              <a:latin typeface="宋体"/>
              <a:cs typeface="Courier New"/>
            </a:endParaRPr>
          </a:p>
          <a:p>
            <a:pPr indent="990600" algn="just">
              <a:lnSpc>
                <a:spcPct val="150000"/>
              </a:lnSpc>
              <a:spcAft>
                <a:spcPts val="0"/>
              </a:spcAft>
            </a:pPr>
            <a:endParaRPr lang="zh-CN" altLang="zh-CN" sz="1100" kern="100" dirty="0">
              <a:effectLst/>
              <a:latin typeface="宋体"/>
              <a:cs typeface="Courier New"/>
            </a:endParaRPr>
          </a:p>
        </p:txBody>
      </p:sp>
      <p:pic>
        <p:nvPicPr>
          <p:cNvPr id="350213" name="Picture 5"/>
          <p:cNvPicPr>
            <a:picLocks noChangeAspect="1" noChangeArrowheads="1"/>
          </p:cNvPicPr>
          <p:nvPr/>
        </p:nvPicPr>
        <p:blipFill rotWithShape="1">
          <a:blip r:embed="rId8" cstate="print">
            <a:duotone>
              <a:schemeClr val="accent6">
                <a:shade val="45000"/>
                <a:satMod val="135000"/>
              </a:schemeClr>
              <a:prstClr val="white"/>
            </a:duotone>
            <a:extLst>
              <a:ext uri="{28A0092B-C50C-407E-A947-70E740481C1C}">
                <a14:useLocalDpi xmlns:a14="http://schemas.microsoft.com/office/drawing/2010/main" val="0"/>
              </a:ext>
            </a:extLst>
          </a:blip>
          <a:srcRect l="7057" r="-7057"/>
          <a:stretch/>
        </p:blipFill>
        <p:spPr bwMode="auto">
          <a:xfrm>
            <a:off x="4976569" y="981522"/>
            <a:ext cx="6705674" cy="909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0214" name="Picture 6"/>
          <p:cNvPicPr>
            <a:picLocks noChangeAspect="1" noChangeArrowheads="1"/>
          </p:cNvPicPr>
          <p:nvPr/>
        </p:nvPicPr>
        <p:blipFill>
          <a:blip r:embed="rId9">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2780" y="2277666"/>
            <a:ext cx="4486507" cy="83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321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53772" y="5878066"/>
            <a:ext cx="10858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18015364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0210"/>
                                        </p:tgtEl>
                                        <p:attrNameLst>
                                          <p:attrName>style.visibility</p:attrName>
                                        </p:attrNameLst>
                                      </p:cBhvr>
                                      <p:to>
                                        <p:strVal val="visible"/>
                                      </p:to>
                                    </p:set>
                                    <p:animEffect transition="in" filter="blinds(horizontal)">
                                      <p:cBhvr>
                                        <p:cTn id="7" dur="500"/>
                                        <p:tgtEl>
                                          <p:spTgt spid="350210"/>
                                        </p:tgtEl>
                                      </p:cBhvr>
                                    </p:animEffect>
                                  </p:childTnLst>
                                </p:cTn>
                              </p:par>
                              <p:par>
                                <p:cTn id="8" presetID="3" presetClass="entr" presetSubtype="10" fill="hold" nodeType="withEffect">
                                  <p:stCondLst>
                                    <p:cond delay="0"/>
                                  </p:stCondLst>
                                  <p:childTnLst>
                                    <p:set>
                                      <p:cBhvr>
                                        <p:cTn id="9" dur="1" fill="hold">
                                          <p:stCondLst>
                                            <p:cond delay="0"/>
                                          </p:stCondLst>
                                        </p:cTn>
                                        <p:tgtEl>
                                          <p:spTgt spid="350211"/>
                                        </p:tgtEl>
                                        <p:attrNameLst>
                                          <p:attrName>style.visibility</p:attrName>
                                        </p:attrNameLst>
                                      </p:cBhvr>
                                      <p:to>
                                        <p:strVal val="visible"/>
                                      </p:to>
                                    </p:set>
                                    <p:animEffect transition="in" filter="blinds(horizontal)">
                                      <p:cBhvr>
                                        <p:cTn id="10" dur="500"/>
                                        <p:tgtEl>
                                          <p:spTgt spid="350211"/>
                                        </p:tgtEl>
                                      </p:cBhvr>
                                    </p:animEffect>
                                  </p:childTnLst>
                                </p:cTn>
                              </p:par>
                              <p:par>
                                <p:cTn id="11" presetID="3" presetClass="entr" presetSubtype="10" fill="hold" nodeType="withEffect">
                                  <p:stCondLst>
                                    <p:cond delay="0"/>
                                  </p:stCondLst>
                                  <p:childTnLst>
                                    <p:set>
                                      <p:cBhvr>
                                        <p:cTn id="12" dur="1" fill="hold">
                                          <p:stCondLst>
                                            <p:cond delay="0"/>
                                          </p:stCondLst>
                                        </p:cTn>
                                        <p:tgtEl>
                                          <p:spTgt spid="350212"/>
                                        </p:tgtEl>
                                        <p:attrNameLst>
                                          <p:attrName>style.visibility</p:attrName>
                                        </p:attrNameLst>
                                      </p:cBhvr>
                                      <p:to>
                                        <p:strVal val="visible"/>
                                      </p:to>
                                    </p:set>
                                    <p:animEffect transition="in" filter="blinds(horizontal)">
                                      <p:cBhvr>
                                        <p:cTn id="13" dur="500"/>
                                        <p:tgtEl>
                                          <p:spTgt spid="350212"/>
                                        </p:tgtEl>
                                      </p:cBhvr>
                                    </p:animEffect>
                                  </p:childTnLst>
                                </p:cTn>
                              </p:par>
                              <p:par>
                                <p:cTn id="14" presetID="3" presetClass="entr" presetSubtype="10" fill="hold" nodeType="withEffect">
                                  <p:stCondLst>
                                    <p:cond delay="0"/>
                                  </p:stCondLst>
                                  <p:childTnLst>
                                    <p:set>
                                      <p:cBhvr>
                                        <p:cTn id="15" dur="1" fill="hold">
                                          <p:stCondLst>
                                            <p:cond delay="0"/>
                                          </p:stCondLst>
                                        </p:cTn>
                                        <p:tgtEl>
                                          <p:spTgt spid="393218"/>
                                        </p:tgtEl>
                                        <p:attrNameLst>
                                          <p:attrName>style.visibility</p:attrName>
                                        </p:attrNameLst>
                                      </p:cBhvr>
                                      <p:to>
                                        <p:strVal val="visible"/>
                                      </p:to>
                                    </p:set>
                                    <p:animEffect transition="in" filter="blinds(horizontal)">
                                      <p:cBhvr>
                                        <p:cTn id="16" dur="500"/>
                                        <p:tgtEl>
                                          <p:spTgt spid="39321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linds(horizontal)">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50213"/>
                                        </p:tgtEl>
                                        <p:attrNameLst>
                                          <p:attrName>style.visibility</p:attrName>
                                        </p:attrNameLst>
                                      </p:cBhvr>
                                      <p:to>
                                        <p:strVal val="visible"/>
                                      </p:to>
                                    </p:set>
                                    <p:animEffect transition="in" filter="blinds(horizontal)">
                                      <p:cBhvr>
                                        <p:cTn id="24" dur="500"/>
                                        <p:tgtEl>
                                          <p:spTgt spid="350213"/>
                                        </p:tgtEl>
                                      </p:cBhvr>
                                    </p:animEffect>
                                  </p:childTnLst>
                                </p:cTn>
                              </p:par>
                              <p:par>
                                <p:cTn id="25" presetID="3" presetClass="entr" presetSubtype="10" fill="hold" nodeType="withEffect">
                                  <p:stCondLst>
                                    <p:cond delay="0"/>
                                  </p:stCondLst>
                                  <p:childTnLst>
                                    <p:set>
                                      <p:cBhvr>
                                        <p:cTn id="26" dur="1" fill="hold">
                                          <p:stCondLst>
                                            <p:cond delay="0"/>
                                          </p:stCondLst>
                                        </p:cTn>
                                        <p:tgtEl>
                                          <p:spTgt spid="350214"/>
                                        </p:tgtEl>
                                        <p:attrNameLst>
                                          <p:attrName>style.visibility</p:attrName>
                                        </p:attrNameLst>
                                      </p:cBhvr>
                                      <p:to>
                                        <p:strVal val="visible"/>
                                      </p:to>
                                    </p:set>
                                    <p:animEffect transition="in" filter="blinds(horizontal)">
                                      <p:cBhvr>
                                        <p:cTn id="27" dur="500"/>
                                        <p:tgtEl>
                                          <p:spTgt spid="3502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350210"/>
                                        </p:tgtEl>
                                      </p:cBhvr>
                                    </p:animEffect>
                                    <p:set>
                                      <p:cBhvr>
                                        <p:cTn id="32" dur="1" fill="hold">
                                          <p:stCondLst>
                                            <p:cond delay="499"/>
                                          </p:stCondLst>
                                        </p:cTn>
                                        <p:tgtEl>
                                          <p:spTgt spid="350210"/>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350211"/>
                                        </p:tgtEl>
                                      </p:cBhvr>
                                    </p:animEffect>
                                    <p:set>
                                      <p:cBhvr>
                                        <p:cTn id="35" dur="1" fill="hold">
                                          <p:stCondLst>
                                            <p:cond delay="499"/>
                                          </p:stCondLst>
                                        </p:cTn>
                                        <p:tgtEl>
                                          <p:spTgt spid="350211"/>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350212"/>
                                        </p:tgtEl>
                                      </p:cBhvr>
                                    </p:animEffect>
                                    <p:set>
                                      <p:cBhvr>
                                        <p:cTn id="38" dur="1" fill="hold">
                                          <p:stCondLst>
                                            <p:cond delay="499"/>
                                          </p:stCondLst>
                                        </p:cTn>
                                        <p:tgtEl>
                                          <p:spTgt spid="350212"/>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93218"/>
                                        </p:tgtEl>
                                      </p:cBhvr>
                                    </p:animEffect>
                                    <p:set>
                                      <p:cBhvr>
                                        <p:cTn id="41" dur="1" fill="hold">
                                          <p:stCondLst>
                                            <p:cond delay="499"/>
                                          </p:stCondLst>
                                        </p:cTn>
                                        <p:tgtEl>
                                          <p:spTgt spid="393218"/>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9"/>
                                        </p:tgtEl>
                                      </p:cBhvr>
                                    </p:animEffect>
                                    <p:set>
                                      <p:cBhvr>
                                        <p:cTn id="44" dur="1" fill="hold">
                                          <p:stCondLst>
                                            <p:cond delay="499"/>
                                          </p:stCondLst>
                                        </p:cTn>
                                        <p:tgtEl>
                                          <p:spTgt spid="19"/>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350213"/>
                                        </p:tgtEl>
                                      </p:cBhvr>
                                    </p:animEffect>
                                    <p:set>
                                      <p:cBhvr>
                                        <p:cTn id="47" dur="1" fill="hold">
                                          <p:stCondLst>
                                            <p:cond delay="499"/>
                                          </p:stCondLst>
                                        </p:cTn>
                                        <p:tgtEl>
                                          <p:spTgt spid="350213"/>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350214"/>
                                        </p:tgtEl>
                                      </p:cBhvr>
                                    </p:animEffect>
                                    <p:set>
                                      <p:cBhvr>
                                        <p:cTn id="50" dur="1" fill="hold">
                                          <p:stCondLst>
                                            <p:cond delay="499"/>
                                          </p:stCondLst>
                                        </p:cTn>
                                        <p:tgtEl>
                                          <p:spTgt spid="350214"/>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9" grpId="0"/>
      <p:bldP spid="19"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 name="矩形 2"/>
          <p:cNvSpPr/>
          <p:nvPr/>
        </p:nvSpPr>
        <p:spPr>
          <a:xfrm>
            <a:off x="262558" y="1260780"/>
            <a:ext cx="11232086"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(3)X</a:t>
            </a:r>
            <a:r>
              <a:rPr lang="zh-CN" altLang="zh-CN" sz="2800" kern="100" dirty="0">
                <a:latin typeface="Times New Roman"/>
                <a:ea typeface="华文细黑"/>
                <a:cs typeface="Times New Roman"/>
              </a:rPr>
              <a:t>的结构简式</a:t>
            </a:r>
            <a:r>
              <a:rPr lang="en-US" altLang="zh-CN" sz="2800" kern="100" dirty="0">
                <a:latin typeface="Times New Roman"/>
                <a:ea typeface="华文细黑"/>
                <a:cs typeface="Courier New"/>
              </a:rPr>
              <a:t>________________________________________</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pic>
        <p:nvPicPr>
          <p:cNvPr id="3512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4123" y="2305660"/>
            <a:ext cx="5079395" cy="83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09778" y="2260243"/>
            <a:ext cx="6865548" cy="6568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X</a:t>
            </a:r>
            <a:r>
              <a:rPr lang="zh-CN" altLang="zh-CN" sz="2800" kern="100" dirty="0">
                <a:latin typeface="Times New Roman"/>
                <a:ea typeface="华文细黑"/>
                <a:cs typeface="Times New Roman"/>
              </a:rPr>
              <a:t>的结构简式</a:t>
            </a:r>
            <a:r>
              <a:rPr lang="zh-CN" altLang="zh-CN" sz="2800" kern="100" dirty="0" smtClean="0">
                <a:latin typeface="Times New Roman"/>
                <a:ea typeface="华文细黑"/>
                <a:cs typeface="Times New Roman"/>
              </a:rPr>
              <a:t>为</a:t>
            </a:r>
            <a:endParaRPr lang="zh-CN" altLang="zh-CN" sz="2800" kern="100" dirty="0">
              <a:latin typeface="宋体"/>
              <a:cs typeface="Courier New"/>
            </a:endParaRPr>
          </a:p>
        </p:txBody>
      </p:sp>
      <p:sp>
        <p:nvSpPr>
          <p:cNvPr id="9" name="矩形 8"/>
          <p:cNvSpPr/>
          <p:nvPr/>
        </p:nvSpPr>
        <p:spPr>
          <a:xfrm>
            <a:off x="9079859" y="2565698"/>
            <a:ext cx="543739" cy="523220"/>
          </a:xfrm>
          <a:prstGeom prst="rect">
            <a:avLst/>
          </a:prstGeom>
        </p:spPr>
        <p:txBody>
          <a:bodyPr wrap="none">
            <a:spAutoFit/>
          </a:bodyPr>
          <a:lstStyle/>
          <a:p>
            <a:pPr lvl="0"/>
            <a:r>
              <a:rPr lang="zh-CN" altLang="zh-CN" sz="2800" kern="100" dirty="0">
                <a:solidFill>
                  <a:prstClr val="black"/>
                </a:solidFill>
                <a:latin typeface="Times New Roman"/>
                <a:ea typeface="华文细黑"/>
                <a:cs typeface="Times New Roman"/>
              </a:rPr>
              <a:t>。</a:t>
            </a:r>
            <a:endParaRPr lang="zh-CN" altLang="en-US" sz="2800" dirty="0">
              <a:solidFill>
                <a:prstClr val="black"/>
              </a:solidFill>
            </a:endParaRPr>
          </a:p>
        </p:txBody>
      </p:sp>
      <p:pic>
        <p:nvPicPr>
          <p:cNvPr id="351235" name="Picture 3"/>
          <p:cNvPicPr>
            <a:picLocks noChangeAspect="1" noChangeArrowheads="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10994" t="11862" r="-10994" b="-11862"/>
          <a:stretch/>
        </p:blipFill>
        <p:spPr bwMode="auto">
          <a:xfrm>
            <a:off x="3009182" y="981522"/>
            <a:ext cx="5738837" cy="856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2050154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351234"/>
                                        </p:tgtEl>
                                        <p:attrNameLst>
                                          <p:attrName>style.visibility</p:attrName>
                                        </p:attrNameLst>
                                      </p:cBhvr>
                                      <p:to>
                                        <p:strVal val="visible"/>
                                      </p:to>
                                    </p:set>
                                    <p:animEffect transition="in" filter="blinds(horizontal)">
                                      <p:cBhvr>
                                        <p:cTn id="10" dur="500"/>
                                        <p:tgtEl>
                                          <p:spTgt spid="35123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51235"/>
                                        </p:tgtEl>
                                        <p:attrNameLst>
                                          <p:attrName>style.visibility</p:attrName>
                                        </p:attrNameLst>
                                      </p:cBhvr>
                                      <p:to>
                                        <p:strVal val="visible"/>
                                      </p:to>
                                    </p:set>
                                    <p:animEffect transition="in" filter="blinds(horizontal)">
                                      <p:cBhvr>
                                        <p:cTn id="18" dur="500"/>
                                        <p:tgtEl>
                                          <p:spTgt spid="3512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351234"/>
                                        </p:tgtEl>
                                      </p:cBhvr>
                                    </p:animEffect>
                                    <p:set>
                                      <p:cBhvr>
                                        <p:cTn id="26" dur="1" fill="hold">
                                          <p:stCondLst>
                                            <p:cond delay="499"/>
                                          </p:stCondLst>
                                        </p:cTn>
                                        <p:tgtEl>
                                          <p:spTgt spid="351234"/>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51235"/>
                                        </p:tgtEl>
                                      </p:cBhvr>
                                    </p:animEffect>
                                    <p:set>
                                      <p:cBhvr>
                                        <p:cTn id="32" dur="1" fill="hold">
                                          <p:stCondLst>
                                            <p:cond delay="499"/>
                                          </p:stCondLst>
                                        </p:cTn>
                                        <p:tgtEl>
                                          <p:spTgt spid="351235"/>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7" grpId="0"/>
      <p:bldP spid="7" grpId="1"/>
      <p:bldP spid="9" grpId="0"/>
      <p:bldP spid="9"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矩形 10"/>
          <p:cNvSpPr/>
          <p:nvPr/>
        </p:nvSpPr>
        <p:spPr>
          <a:xfrm>
            <a:off x="395233" y="1329943"/>
            <a:ext cx="10020453"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对于化合物</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能发生水解反应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不与浓硝酸发生取代反应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能使</a:t>
            </a:r>
            <a:r>
              <a:rPr lang="en-US" altLang="zh-CN" sz="2800" kern="100" dirty="0">
                <a:latin typeface="Times New Roman"/>
                <a:ea typeface="华文细黑"/>
                <a:cs typeface="Courier New"/>
              </a:rPr>
              <a:t>Br</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溶液褪色</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能发生银镜</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5"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14777391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9125166"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2734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10538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 name="矩形 2"/>
          <p:cNvSpPr/>
          <p:nvPr/>
        </p:nvSpPr>
        <p:spPr>
          <a:xfrm>
            <a:off x="479744" y="1701602"/>
            <a:ext cx="11232086" cy="2595839"/>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A</a:t>
            </a:r>
            <a:r>
              <a:rPr lang="zh-CN" altLang="zh-CN" sz="2800" kern="100" dirty="0">
                <a:latin typeface="Times New Roman"/>
                <a:ea typeface="华文细黑"/>
                <a:cs typeface="Times New Roman"/>
              </a:rPr>
              <a:t>项，</a:t>
            </a:r>
            <a:r>
              <a:rPr lang="en-US" altLang="zh-CN" sz="2800" kern="100" dirty="0">
                <a:latin typeface="Times New Roman"/>
                <a:ea typeface="华文细黑"/>
              </a:rPr>
              <a:t>X</a:t>
            </a:r>
            <a:r>
              <a:rPr lang="zh-CN" altLang="zh-CN" sz="2800" kern="100" dirty="0">
                <a:latin typeface="Times New Roman"/>
                <a:ea typeface="华文细黑"/>
                <a:cs typeface="Times New Roman"/>
              </a:rPr>
              <a:t>属于酯类，能发生水解反应，正确；</a:t>
            </a:r>
            <a:r>
              <a:rPr lang="en-US" altLang="zh-CN" sz="2800" kern="100" dirty="0">
                <a:latin typeface="Times New Roman"/>
                <a:ea typeface="华文细黑"/>
              </a:rPr>
              <a:t> </a:t>
            </a:r>
            <a:endParaRPr lang="en-US" altLang="zh-CN" sz="2800" kern="100" dirty="0" smtClean="0">
              <a:latin typeface="Times New Roman"/>
              <a:ea typeface="华文细黑"/>
            </a:endParaRPr>
          </a:p>
          <a:p>
            <a:pPr algn="just">
              <a:lnSpc>
                <a:spcPct val="150000"/>
              </a:lnSpc>
              <a:spcAft>
                <a:spcPts val="0"/>
              </a:spcAft>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a:t>
            </a:r>
            <a:r>
              <a:rPr lang="en-US" altLang="zh-CN" sz="2800" kern="100" dirty="0">
                <a:latin typeface="Times New Roman"/>
                <a:ea typeface="华文细黑"/>
              </a:rPr>
              <a:t>X</a:t>
            </a:r>
            <a:r>
              <a:rPr lang="zh-CN" altLang="zh-CN" sz="2800" kern="100" dirty="0">
                <a:latin typeface="Times New Roman"/>
                <a:ea typeface="华文细黑"/>
                <a:cs typeface="Times New Roman"/>
              </a:rPr>
              <a:t>分子结构中含有苯环，能与浓硝酸发生取代反应，错误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a:t>
            </a:r>
            <a:r>
              <a:rPr lang="en-US" altLang="zh-CN" sz="2800" kern="100" dirty="0">
                <a:latin typeface="Times New Roman"/>
                <a:ea typeface="华文细黑"/>
              </a:rPr>
              <a:t>X</a:t>
            </a:r>
            <a:r>
              <a:rPr lang="zh-CN" altLang="zh-CN" sz="2800" kern="100" dirty="0">
                <a:latin typeface="Times New Roman"/>
                <a:ea typeface="华文细黑"/>
                <a:cs typeface="Times New Roman"/>
              </a:rPr>
              <a:t>分子结构中含有碳碳双键，能使</a:t>
            </a:r>
            <a:r>
              <a:rPr lang="en-US" altLang="zh-CN" sz="2800" kern="100" dirty="0">
                <a:latin typeface="Times New Roman"/>
                <a:ea typeface="华文细黑"/>
              </a:rPr>
              <a:t>Br</a:t>
            </a:r>
            <a:r>
              <a:rPr lang="en-US" altLang="zh-CN" sz="2800" kern="100" baseline="-25000" dirty="0">
                <a:latin typeface="Times New Roman"/>
                <a:ea typeface="华文细黑"/>
              </a:rPr>
              <a:t>2</a:t>
            </a:r>
            <a:r>
              <a:rPr lang="en-US" altLang="zh-CN" sz="2800" kern="100" dirty="0">
                <a:latin typeface="Times New Roman"/>
                <a:ea typeface="华文细黑"/>
              </a:rPr>
              <a:t>/CCl</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溶液褪色，正确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a:t>
            </a:r>
            <a:r>
              <a:rPr lang="en-US" altLang="zh-CN" sz="2800" kern="100" dirty="0">
                <a:latin typeface="Times New Roman"/>
                <a:ea typeface="华文细黑"/>
              </a:rPr>
              <a:t>X</a:t>
            </a:r>
            <a:r>
              <a:rPr lang="zh-CN" altLang="zh-CN" sz="2800" kern="100" dirty="0">
                <a:latin typeface="Times New Roman"/>
                <a:ea typeface="华文细黑"/>
                <a:cs typeface="Times New Roman"/>
              </a:rPr>
              <a:t>分子结构中不含醛基，不能发生银镜反应，错误；故选</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7" name="矩形 6"/>
          <p:cNvSpPr/>
          <p:nvPr/>
        </p:nvSpPr>
        <p:spPr>
          <a:xfrm>
            <a:off x="478582" y="4509914"/>
            <a:ext cx="2124299"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rPr>
              <a:t>AC</a:t>
            </a:r>
            <a:r>
              <a:rPr lang="zh-CN" altLang="zh-CN" sz="2800" kern="100" dirty="0">
                <a:solidFill>
                  <a:schemeClr val="accent6">
                    <a:lumMod val="75000"/>
                  </a:schemeClr>
                </a:solidFill>
                <a:latin typeface="Times New Roman"/>
                <a:ea typeface="华文细黑"/>
                <a:cs typeface="Times New Roman"/>
              </a:rPr>
              <a:t>　</a:t>
            </a:r>
            <a:endParaRPr lang="zh-CN" altLang="en-US" sz="2800" dirty="0">
              <a:solidFill>
                <a:schemeClr val="accent6">
                  <a:lumMod val="75000"/>
                </a:schemeClr>
              </a:solidFill>
            </a:endParaRPr>
          </a:p>
        </p:txBody>
      </p:sp>
    </p:spTree>
    <p:extLst>
      <p:ext uri="{BB962C8B-B14F-4D97-AF65-F5344CB8AC3E}">
        <p14:creationId xmlns:p14="http://schemas.microsoft.com/office/powerpoint/2010/main" val="3004844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5966</TotalTime>
  <Words>5241</Words>
  <Application>Microsoft Office PowerPoint</Application>
  <PresentationFormat>自定义</PresentationFormat>
  <Paragraphs>1587</Paragraphs>
  <Slides>160</Slides>
  <Notes>3</Notes>
  <HiddenSlides>36</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160</vt:i4>
      </vt:variant>
    </vt:vector>
  </HeadingPairs>
  <TitlesOfParts>
    <vt:vector size="164" baseType="lpstr">
      <vt:lpstr>6_Office 主题</vt:lpstr>
      <vt:lpstr>MathType 6.0 Equation</vt:lpstr>
      <vt:lpstr>Equation</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855</cp:revision>
  <dcterms:created xsi:type="dcterms:W3CDTF">2014-11-27T01:03:08Z</dcterms:created>
  <dcterms:modified xsi:type="dcterms:W3CDTF">2016-02-29T10:04:34Z</dcterms:modified>
</cp:coreProperties>
</file>