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512" r:id="rId2"/>
    <p:sldId id="482" r:id="rId3"/>
    <p:sldId id="365" r:id="rId4"/>
    <p:sldId id="366" r:id="rId5"/>
    <p:sldId id="370" r:id="rId6"/>
    <p:sldId id="755" r:id="rId7"/>
    <p:sldId id="645" r:id="rId8"/>
    <p:sldId id="602" r:id="rId9"/>
    <p:sldId id="618" r:id="rId10"/>
    <p:sldId id="481" r:id="rId11"/>
    <p:sldId id="734" r:id="rId12"/>
    <p:sldId id="703" r:id="rId13"/>
    <p:sldId id="631" r:id="rId14"/>
    <p:sldId id="685" r:id="rId15"/>
    <p:sldId id="767" r:id="rId16"/>
    <p:sldId id="738" r:id="rId17"/>
    <p:sldId id="620" r:id="rId18"/>
    <p:sldId id="739" r:id="rId19"/>
    <p:sldId id="471" r:id="rId20"/>
    <p:sldId id="743" r:id="rId21"/>
    <p:sldId id="756" r:id="rId22"/>
    <p:sldId id="768" r:id="rId23"/>
    <p:sldId id="648" r:id="rId24"/>
    <p:sldId id="769" r:id="rId25"/>
    <p:sldId id="757" r:id="rId26"/>
    <p:sldId id="758" r:id="rId27"/>
    <p:sldId id="690" r:id="rId28"/>
    <p:sldId id="711" r:id="rId29"/>
    <p:sldId id="373" r:id="rId30"/>
    <p:sldId id="568" r:id="rId31"/>
    <p:sldId id="750" r:id="rId32"/>
    <p:sldId id="396" r:id="rId33"/>
    <p:sldId id="621" r:id="rId34"/>
    <p:sldId id="751" r:id="rId35"/>
    <p:sldId id="398" r:id="rId36"/>
    <p:sldId id="752" r:id="rId37"/>
    <p:sldId id="399" r:id="rId38"/>
    <p:sldId id="622" r:id="rId39"/>
    <p:sldId id="759" r:id="rId40"/>
    <p:sldId id="400" r:id="rId41"/>
    <p:sldId id="539" r:id="rId42"/>
    <p:sldId id="401" r:id="rId43"/>
    <p:sldId id="524" r:id="rId44"/>
    <p:sldId id="402" r:id="rId45"/>
    <p:sldId id="762" r:id="rId46"/>
    <p:sldId id="403" r:id="rId47"/>
    <p:sldId id="671" r:id="rId48"/>
    <p:sldId id="404" r:id="rId49"/>
    <p:sldId id="405" r:id="rId50"/>
    <p:sldId id="626" r:id="rId51"/>
    <p:sldId id="719" r:id="rId52"/>
    <p:sldId id="681" r:id="rId53"/>
    <p:sldId id="753" r:id="rId54"/>
    <p:sldId id="764" r:id="rId55"/>
    <p:sldId id="763" r:id="rId56"/>
    <p:sldId id="682" r:id="rId57"/>
    <p:sldId id="683" r:id="rId58"/>
    <p:sldId id="695" r:id="rId59"/>
    <p:sldId id="765" r:id="rId60"/>
    <p:sldId id="698" r:id="rId61"/>
    <p:sldId id="754" r:id="rId62"/>
    <p:sldId id="766" r:id="rId6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076" autoAdjust="0"/>
    <p:restoredTop sz="94667" autoAdjust="0"/>
  </p:normalViewPr>
  <p:slideViewPr>
    <p:cSldViewPr>
      <p:cViewPr>
        <p:scale>
          <a:sx n="75" d="100"/>
          <a:sy n="75" d="100"/>
        </p:scale>
        <p:origin x="-1206" y="-510"/>
      </p:cViewPr>
      <p:guideLst>
        <p:guide orient="horz" pos="1620"/>
        <p:guide pos="45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10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4" Type="http://schemas.openxmlformats.org/officeDocument/2006/relationships/image" Target="../media/image140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5.docx"/><Relationship Id="rId3" Type="http://schemas.openxmlformats.org/officeDocument/2006/relationships/package" Target="../embeddings/Microsoft_Office_Word___10.docx"/><Relationship Id="rId7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9.docx"/><Relationship Id="rId5" Type="http://schemas.openxmlformats.org/officeDocument/2006/relationships/package" Target="../embeddings/Microsoft_Office_Word___18.docx"/><Relationship Id="rId4" Type="http://schemas.openxmlformats.org/officeDocument/2006/relationships/package" Target="../embeddings/Microsoft_Office_Word___17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22.docx"/><Relationship Id="rId4" Type="http://schemas.openxmlformats.org/officeDocument/2006/relationships/package" Target="../embeddings/Microsoft_Office_Word___2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9.docx"/><Relationship Id="rId5" Type="http://schemas.openxmlformats.org/officeDocument/2006/relationships/package" Target="../embeddings/Microsoft_Office_Word___28.docx"/><Relationship Id="rId4" Type="http://schemas.openxmlformats.org/officeDocument/2006/relationships/package" Target="../embeddings/Microsoft_Office_Word___2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35.docx"/><Relationship Id="rId4" Type="http://schemas.openxmlformats.org/officeDocument/2006/relationships/package" Target="../embeddings/Microsoft_Office_Word___34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38.docx"/><Relationship Id="rId4" Type="http://schemas.openxmlformats.org/officeDocument/2006/relationships/package" Target="../embeddings/Microsoft_Office_Word___37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package" Target="../embeddings/Microsoft_Office_Word___4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Office_Word___4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Office_Word___49.docx"/><Relationship Id="rId5" Type="http://schemas.openxmlformats.org/officeDocument/2006/relationships/package" Target="../embeddings/Microsoft_Office_Word___48.docx"/><Relationship Id="rId4" Type="http://schemas.openxmlformats.org/officeDocument/2006/relationships/package" Target="../embeddings/Microsoft_Office_Word___47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package" Target="../embeddings/Microsoft_Office_Word___50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53.docx"/><Relationship Id="rId5" Type="http://schemas.openxmlformats.org/officeDocument/2006/relationships/package" Target="../embeddings/Microsoft_Office_Word___52.docx"/><Relationship Id="rId4" Type="http://schemas.openxmlformats.org/officeDocument/2006/relationships/package" Target="../embeddings/Microsoft_Office_Word___5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5.docx"/><Relationship Id="rId1" Type="http://schemas.openxmlformats.org/officeDocument/2006/relationships/vmlDrawing" Target="../drawings/vmlDrawing20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54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8.docx"/><Relationship Id="rId1" Type="http://schemas.openxmlformats.org/officeDocument/2006/relationships/vmlDrawing" Target="../drawings/vmlDrawing21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57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1.docx"/><Relationship Id="rId1" Type="http://schemas.openxmlformats.org/officeDocument/2006/relationships/vmlDrawing" Target="../drawings/vmlDrawing22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60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23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3.png"/><Relationship Id="rId1" Type="http://schemas.openxmlformats.org/officeDocument/2006/relationships/vmlDrawing" Target="../drawings/vmlDrawing24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63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64.docx"/><Relationship Id="rId7" Type="http://schemas.openxmlformats.org/officeDocument/2006/relationships/slide" Target="slide37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2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slide" Target="slide29.xml"/><Relationship Id="rId9" Type="http://schemas.openxmlformats.org/officeDocument/2006/relationships/slide" Target="slide42.xml"/><Relationship Id="rId14" Type="http://schemas.openxmlformats.org/officeDocument/2006/relationships/slide" Target="slide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6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6.docx"/><Relationship Id="rId1" Type="http://schemas.openxmlformats.org/officeDocument/2006/relationships/vmlDrawing" Target="../drawings/vmlDrawing26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65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9.docx"/><Relationship Id="rId1" Type="http://schemas.openxmlformats.org/officeDocument/2006/relationships/vmlDrawing" Target="../drawings/vmlDrawing27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74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7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2.docx"/><Relationship Id="rId1" Type="http://schemas.openxmlformats.org/officeDocument/2006/relationships/vmlDrawing" Target="../drawings/vmlDrawing28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78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7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29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46.xml"/><Relationship Id="rId19" Type="http://schemas.openxmlformats.org/officeDocument/2006/relationships/package" Target="../embeddings/Microsoft_Office_Word___79.docx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8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1.docx"/><Relationship Id="rId1" Type="http://schemas.openxmlformats.org/officeDocument/2006/relationships/vmlDrawing" Target="../drawings/vmlDrawing30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80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7.xml"/><Relationship Id="rId3" Type="http://schemas.openxmlformats.org/officeDocument/2006/relationships/slide" Target="slide32.xml"/><Relationship Id="rId7" Type="http://schemas.openxmlformats.org/officeDocument/2006/relationships/slide" Target="slide42.xml"/><Relationship Id="rId12" Type="http://schemas.openxmlformats.org/officeDocument/2006/relationships/slide" Target="slide5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49.xml"/><Relationship Id="rId5" Type="http://schemas.openxmlformats.org/officeDocument/2006/relationships/slide" Target="slide37.xml"/><Relationship Id="rId10" Type="http://schemas.openxmlformats.org/officeDocument/2006/relationships/slide" Target="slide48.xml"/><Relationship Id="rId4" Type="http://schemas.openxmlformats.org/officeDocument/2006/relationships/slide" Target="slide35.xml"/><Relationship Id="rId9" Type="http://schemas.openxmlformats.org/officeDocument/2006/relationships/slide" Target="slide46.xml"/><Relationship Id="rId1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83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5.docx"/><Relationship Id="rId1" Type="http://schemas.openxmlformats.org/officeDocument/2006/relationships/vmlDrawing" Target="../drawings/vmlDrawing32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84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8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7.docx"/><Relationship Id="rId1" Type="http://schemas.openxmlformats.org/officeDocument/2006/relationships/vmlDrawing" Target="../drawings/vmlDrawing33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86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1.png"/><Relationship Id="rId1" Type="http://schemas.openxmlformats.org/officeDocument/2006/relationships/vmlDrawing" Target="../drawings/vmlDrawing34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89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9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1.docx"/><Relationship Id="rId1" Type="http://schemas.openxmlformats.org/officeDocument/2006/relationships/vmlDrawing" Target="../drawings/vmlDrawing35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90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96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9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4.docx"/><Relationship Id="rId1" Type="http://schemas.openxmlformats.org/officeDocument/2006/relationships/vmlDrawing" Target="../drawings/vmlDrawing36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93.docx"/><Relationship Id="rId10" Type="http://schemas.openxmlformats.org/officeDocument/2006/relationships/slide" Target="slide46.xml"/><Relationship Id="rId19" Type="http://schemas.openxmlformats.org/officeDocument/2006/relationships/image" Target="../media/image109.png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97.docx"/><Relationship Id="rId7" Type="http://schemas.openxmlformats.org/officeDocument/2006/relationships/slide" Target="slide37.xml"/><Relationship Id="rId12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8.docx"/><Relationship Id="rId1" Type="http://schemas.openxmlformats.org/officeDocument/2006/relationships/vmlDrawing" Target="../drawings/vmlDrawing37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2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slide" Target="slide29.xml"/><Relationship Id="rId9" Type="http://schemas.openxmlformats.org/officeDocument/2006/relationships/slide" Target="slide42.xml"/><Relationship Id="rId14" Type="http://schemas.openxmlformats.org/officeDocument/2006/relationships/slide" Target="slide5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102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0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0.docx"/><Relationship Id="rId1" Type="http://schemas.openxmlformats.org/officeDocument/2006/relationships/vmlDrawing" Target="../drawings/vmlDrawing38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99.docx"/><Relationship Id="rId10" Type="http://schemas.openxmlformats.org/officeDocument/2006/relationships/slide" Target="slide46.xml"/><Relationship Id="rId19" Type="http://schemas.openxmlformats.org/officeDocument/2006/relationships/package" Target="../embeddings/Microsoft_Office_Word___103.docx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04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0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6.docx"/><Relationship Id="rId1" Type="http://schemas.openxmlformats.org/officeDocument/2006/relationships/vmlDrawing" Target="../drawings/vmlDrawing40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05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08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9.docx"/><Relationship Id="rId1" Type="http://schemas.openxmlformats.org/officeDocument/2006/relationships/vmlDrawing" Target="../drawings/vmlDrawing42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image" Target="../media/image123.png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1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1.docx"/><Relationship Id="rId1" Type="http://schemas.openxmlformats.org/officeDocument/2006/relationships/vmlDrawing" Target="../drawings/vmlDrawing43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10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1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4.docx"/><Relationship Id="rId1" Type="http://schemas.openxmlformats.org/officeDocument/2006/relationships/vmlDrawing" Target="../drawings/vmlDrawing44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13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16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9.xml"/><Relationship Id="rId3" Type="http://schemas.openxmlformats.org/officeDocument/2006/relationships/package" Target="../embeddings/Microsoft_Office_Word___117.docx"/><Relationship Id="rId7" Type="http://schemas.openxmlformats.org/officeDocument/2006/relationships/slide" Target="slide37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11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8.docx"/><Relationship Id="rId1" Type="http://schemas.openxmlformats.org/officeDocument/2006/relationships/vmlDrawing" Target="../drawings/vmlDrawing46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2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slide" Target="slide29.xml"/><Relationship Id="rId9" Type="http://schemas.openxmlformats.org/officeDocument/2006/relationships/slide" Target="slide42.xml"/><Relationship Id="rId14" Type="http://schemas.openxmlformats.org/officeDocument/2006/relationships/slide" Target="slide5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2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1.docx"/><Relationship Id="rId1" Type="http://schemas.openxmlformats.org/officeDocument/2006/relationships/vmlDrawing" Target="../drawings/vmlDrawing47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20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126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2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48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49.xml"/><Relationship Id="rId3" Type="http://schemas.openxmlformats.org/officeDocument/2006/relationships/image" Target="../media/image143.png"/><Relationship Id="rId7" Type="http://schemas.openxmlformats.org/officeDocument/2006/relationships/slide" Target="slide37.xml"/><Relationship Id="rId12" Type="http://schemas.openxmlformats.org/officeDocument/2006/relationships/slide" Target="slide48.xml"/><Relationship Id="rId17" Type="http://schemas.openxmlformats.org/officeDocument/2006/relationships/package" Target="../embeddings/Microsoft_Office_Word___12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7.docx"/><Relationship Id="rId1" Type="http://schemas.openxmlformats.org/officeDocument/2006/relationships/vmlDrawing" Target="../drawings/vmlDrawing49.vml"/><Relationship Id="rId6" Type="http://schemas.openxmlformats.org/officeDocument/2006/relationships/slide" Target="slide35.xml"/><Relationship Id="rId11" Type="http://schemas.openxmlformats.org/officeDocument/2006/relationships/slide" Target="slide46.xml"/><Relationship Id="rId5" Type="http://schemas.openxmlformats.org/officeDocument/2006/relationships/slide" Target="slide32.xml"/><Relationship Id="rId15" Type="http://schemas.openxmlformats.org/officeDocument/2006/relationships/slide" Target="slide57.xml"/><Relationship Id="rId10" Type="http://schemas.openxmlformats.org/officeDocument/2006/relationships/slide" Target="slide44.xml"/><Relationship Id="rId4" Type="http://schemas.openxmlformats.org/officeDocument/2006/relationships/slide" Target="slide29.xml"/><Relationship Id="rId9" Type="http://schemas.openxmlformats.org/officeDocument/2006/relationships/slide" Target="slide42.xml"/><Relationship Id="rId14" Type="http://schemas.openxmlformats.org/officeDocument/2006/relationships/slide" Target="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0.docx"/><Relationship Id="rId1" Type="http://schemas.openxmlformats.org/officeDocument/2006/relationships/vmlDrawing" Target="../drawings/vmlDrawing50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29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3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2.docx"/><Relationship Id="rId1" Type="http://schemas.openxmlformats.org/officeDocument/2006/relationships/vmlDrawing" Target="../drawings/vmlDrawing51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131.docx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2.xml"/><Relationship Id="rId18" Type="http://schemas.openxmlformats.org/officeDocument/2006/relationships/package" Target="../embeddings/Microsoft_Office_Word___135.docx"/><Relationship Id="rId3" Type="http://schemas.openxmlformats.org/officeDocument/2006/relationships/slide" Target="slide29.xml"/><Relationship Id="rId7" Type="http://schemas.openxmlformats.org/officeDocument/2006/relationships/slide" Target="slide40.xml"/><Relationship Id="rId12" Type="http://schemas.openxmlformats.org/officeDocument/2006/relationships/slide" Target="slide49.xml"/><Relationship Id="rId17" Type="http://schemas.openxmlformats.org/officeDocument/2006/relationships/package" Target="../embeddings/Microsoft_Office_Word___134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52.vml"/><Relationship Id="rId6" Type="http://schemas.openxmlformats.org/officeDocument/2006/relationships/slide" Target="slide37.xml"/><Relationship Id="rId11" Type="http://schemas.openxmlformats.org/officeDocument/2006/relationships/slide" Target="slide48.xml"/><Relationship Id="rId5" Type="http://schemas.openxmlformats.org/officeDocument/2006/relationships/slide" Target="slide35.xml"/><Relationship Id="rId15" Type="http://schemas.openxmlformats.org/officeDocument/2006/relationships/slide" Target="slide3.xml"/><Relationship Id="rId10" Type="http://schemas.openxmlformats.org/officeDocument/2006/relationships/slide" Target="slide46.xml"/><Relationship Id="rId4" Type="http://schemas.openxmlformats.org/officeDocument/2006/relationships/slide" Target="slide32.xml"/><Relationship Id="rId9" Type="http://schemas.openxmlformats.org/officeDocument/2006/relationships/slide" Target="slide44.xml"/><Relationship Id="rId14" Type="http://schemas.openxmlformats.org/officeDocument/2006/relationships/slide" Target="slide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7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54546" y="812617"/>
            <a:ext cx="16401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解析几何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42540" y="3781028"/>
            <a:ext cx="914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27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与抛物线有关的热点问题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2369" y="1185237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748" y="168999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抛物线的标准方程及几何性质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4729" y="776719"/>
            <a:ext cx="879920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抛物线的顶点在原点，对称轴为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轴，它与圆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相交，公共弦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求该抛物线的方程，并写出它的焦点坐标与准线方程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由题意，得抛物线方程为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设公共弦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轴右侧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1046904"/>
              </p:ext>
            </p:extLst>
          </p:nvPr>
        </p:nvGraphicFramePr>
        <p:xfrm>
          <a:off x="3901068" y="1525538"/>
          <a:ext cx="739775" cy="725487"/>
        </p:xfrm>
        <a:graphic>
          <a:graphicData uri="http://schemas.openxmlformats.org/presentationml/2006/ole">
            <p:oleObj spid="_x0000_s390192" name="文档" r:id="rId3" imgW="740335" imgH="72475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8409120"/>
              </p:ext>
            </p:extLst>
          </p:nvPr>
        </p:nvGraphicFramePr>
        <p:xfrm>
          <a:off x="253657" y="3900755"/>
          <a:ext cx="6088063" cy="800100"/>
        </p:xfrm>
        <a:graphic>
          <a:graphicData uri="http://schemas.openxmlformats.org/presentationml/2006/ole">
            <p:oleObj spid="_x0000_s390193" name="文档" r:id="rId4" imgW="6087694" imgH="80085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7293581"/>
              </p:ext>
            </p:extLst>
          </p:nvPr>
        </p:nvGraphicFramePr>
        <p:xfrm>
          <a:off x="217612" y="4451186"/>
          <a:ext cx="8816975" cy="800100"/>
        </p:xfrm>
        <a:graphic>
          <a:graphicData uri="http://schemas.openxmlformats.org/presentationml/2006/ole">
            <p:oleObj spid="_x0000_s390194" name="文档" r:id="rId5" imgW="8821136" imgH="7986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0780829"/>
              </p:ext>
            </p:extLst>
          </p:nvPr>
        </p:nvGraphicFramePr>
        <p:xfrm>
          <a:off x="297830" y="123478"/>
          <a:ext cx="7712075" cy="998537"/>
        </p:xfrm>
        <a:graphic>
          <a:graphicData uri="http://schemas.openxmlformats.org/presentationml/2006/ole">
            <p:oleObj spid="_x0000_s354455" name="文档" r:id="rId3" imgW="7710024" imgH="10048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1065574"/>
              </p:ext>
            </p:extLst>
          </p:nvPr>
        </p:nvGraphicFramePr>
        <p:xfrm>
          <a:off x="297830" y="915566"/>
          <a:ext cx="7705725" cy="952500"/>
        </p:xfrm>
        <a:graphic>
          <a:graphicData uri="http://schemas.openxmlformats.org/presentationml/2006/ole">
            <p:oleObj spid="_x0000_s354456" name="文档" r:id="rId4" imgW="7710024" imgH="1004852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0463015"/>
              </p:ext>
            </p:extLst>
          </p:nvPr>
        </p:nvGraphicFramePr>
        <p:xfrm>
          <a:off x="297830" y="1707654"/>
          <a:ext cx="7712075" cy="1004887"/>
        </p:xfrm>
        <a:graphic>
          <a:graphicData uri="http://schemas.openxmlformats.org/presentationml/2006/ole">
            <p:oleObj spid="_x0000_s354457" name="文档" r:id="rId5" imgW="7710024" imgH="1012421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9559891"/>
              </p:ext>
            </p:extLst>
          </p:nvPr>
        </p:nvGraphicFramePr>
        <p:xfrm>
          <a:off x="297830" y="2499742"/>
          <a:ext cx="7710487" cy="998537"/>
        </p:xfrm>
        <a:graphic>
          <a:graphicData uri="http://schemas.openxmlformats.org/presentationml/2006/ole">
            <p:oleObj spid="_x0000_s354458" name="文档" r:id="rId6" imgW="7710024" imgH="100485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3034485"/>
              </p:ext>
            </p:extLst>
          </p:nvPr>
        </p:nvGraphicFramePr>
        <p:xfrm>
          <a:off x="312738" y="3363838"/>
          <a:ext cx="7710487" cy="1006475"/>
        </p:xfrm>
        <a:graphic>
          <a:graphicData uri="http://schemas.openxmlformats.org/presentationml/2006/ole">
            <p:oleObj spid="_x0000_s354459" name="文档" r:id="rId7" imgW="7710024" imgH="1012421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9674436"/>
              </p:ext>
            </p:extLst>
          </p:nvPr>
        </p:nvGraphicFramePr>
        <p:xfrm>
          <a:off x="320026" y="4229571"/>
          <a:ext cx="7710487" cy="1006475"/>
        </p:xfrm>
        <a:graphic>
          <a:graphicData uri="http://schemas.openxmlformats.org/presentationml/2006/ole">
            <p:oleObj spid="_x0000_s354460" name="文档" r:id="rId8" imgW="7710024" imgH="10138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60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458" y="483518"/>
            <a:ext cx="8683844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由抛物线的标准方程，可以首先确定抛物线的开口方向、焦点的位置及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的值，再进一步确定抛物线的焦点坐标和准线方程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求抛物线标准方程的常用方法是待定系数法，其关键是判断焦点位置、开口方向，在方程的类型已经确定的前提下，由于标准方程只有一个参数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，只需一个条件就可以确定抛物线的标准方程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26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XT8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3279" y="2063254"/>
            <a:ext cx="2373217" cy="2380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79512" y="627534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，延长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证明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0552206"/>
              </p:ext>
            </p:extLst>
          </p:nvPr>
        </p:nvGraphicFramePr>
        <p:xfrm>
          <a:off x="286201" y="496699"/>
          <a:ext cx="8534400" cy="1104900"/>
        </p:xfrm>
        <a:graphic>
          <a:graphicData uri="http://schemas.openxmlformats.org/presentationml/2006/ole">
            <p:oleObj spid="_x0000_s279743" name="文档" r:id="rId3" imgW="8538463" imgH="1106130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236076"/>
              </p:ext>
            </p:extLst>
          </p:nvPr>
        </p:nvGraphicFramePr>
        <p:xfrm>
          <a:off x="286201" y="1264007"/>
          <a:ext cx="8534400" cy="1104900"/>
        </p:xfrm>
        <a:graphic>
          <a:graphicData uri="http://schemas.openxmlformats.org/presentationml/2006/ole">
            <p:oleObj spid="_x0000_s279744" name="文档" r:id="rId4" imgW="8538463" imgH="1107932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79512" y="2001247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4260257"/>
              </p:ext>
            </p:extLst>
          </p:nvPr>
        </p:nvGraphicFramePr>
        <p:xfrm>
          <a:off x="248745" y="3405420"/>
          <a:ext cx="8534400" cy="693738"/>
        </p:xfrm>
        <a:graphic>
          <a:graphicData uri="http://schemas.openxmlformats.org/presentationml/2006/ole">
            <p:oleObj spid="_x0000_s279745" name="文档" r:id="rId5" imgW="8538463" imgH="695611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5669989"/>
              </p:ext>
            </p:extLst>
          </p:nvPr>
        </p:nvGraphicFramePr>
        <p:xfrm>
          <a:off x="240104" y="4057873"/>
          <a:ext cx="8534400" cy="746125"/>
        </p:xfrm>
        <a:graphic>
          <a:graphicData uri="http://schemas.openxmlformats.org/presentationml/2006/ole">
            <p:oleObj spid="_x0000_s279746" name="文档" r:id="rId6" imgW="8538463" imgH="7475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584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8552477"/>
              </p:ext>
            </p:extLst>
          </p:nvPr>
        </p:nvGraphicFramePr>
        <p:xfrm>
          <a:off x="319405" y="123478"/>
          <a:ext cx="8534400" cy="1311275"/>
        </p:xfrm>
        <a:graphic>
          <a:graphicData uri="http://schemas.openxmlformats.org/presentationml/2006/ole">
            <p:oleObj spid="_x0000_s391209" name="文档" r:id="rId3" imgW="8538463" imgH="1316255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6365018"/>
              </p:ext>
            </p:extLst>
          </p:nvPr>
        </p:nvGraphicFramePr>
        <p:xfrm>
          <a:off x="316681" y="1254175"/>
          <a:ext cx="8534400" cy="1104900"/>
        </p:xfrm>
        <a:graphic>
          <a:graphicData uri="http://schemas.openxmlformats.org/presentationml/2006/ole">
            <p:oleObj spid="_x0000_s391210" name="文档" r:id="rId4" imgW="8538463" imgH="110937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1565687"/>
              </p:ext>
            </p:extLst>
          </p:nvPr>
        </p:nvGraphicFramePr>
        <p:xfrm>
          <a:off x="281305" y="2146226"/>
          <a:ext cx="8534400" cy="1479550"/>
        </p:xfrm>
        <a:graphic>
          <a:graphicData uri="http://schemas.openxmlformats.org/presentationml/2006/ole">
            <p:oleObj spid="_x0000_s391211" name="文档" r:id="rId5" imgW="8538463" imgH="148132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38479" y="3149947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BGF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的距离相等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相切的圆必与直线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71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209" y="267494"/>
            <a:ext cx="890953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同方法一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相切的圆的半径为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8494213"/>
              </p:ext>
            </p:extLst>
          </p:nvPr>
        </p:nvGraphicFramePr>
        <p:xfrm>
          <a:off x="291728" y="2211318"/>
          <a:ext cx="8205788" cy="800100"/>
        </p:xfrm>
        <a:graphic>
          <a:graphicData uri="http://schemas.openxmlformats.org/presentationml/2006/ole">
            <p:oleObj spid="_x0000_s357443" name="文档" r:id="rId3" imgW="8205216" imgH="800854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2017985"/>
              </p:ext>
            </p:extLst>
          </p:nvPr>
        </p:nvGraphicFramePr>
        <p:xfrm>
          <a:off x="279539" y="2802632"/>
          <a:ext cx="8207375" cy="800100"/>
        </p:xfrm>
        <a:graphic>
          <a:graphicData uri="http://schemas.openxmlformats.org/presentationml/2006/ole">
            <p:oleObj spid="_x0000_s357444" name="文档" r:id="rId4" imgW="8205216" imgH="801215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6079416"/>
              </p:ext>
            </p:extLst>
          </p:nvPr>
        </p:nvGraphicFramePr>
        <p:xfrm>
          <a:off x="265251" y="3428107"/>
          <a:ext cx="8205788" cy="1309688"/>
        </p:xfrm>
        <a:graphic>
          <a:graphicData uri="http://schemas.openxmlformats.org/presentationml/2006/ole">
            <p:oleObj spid="_x0000_s357445" name="文档" r:id="rId5" imgW="8205216" imgH="1316255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84865" y="4389605"/>
            <a:ext cx="267413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08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2682121"/>
              </p:ext>
            </p:extLst>
          </p:nvPr>
        </p:nvGraphicFramePr>
        <p:xfrm>
          <a:off x="563563" y="417884"/>
          <a:ext cx="7162800" cy="1204913"/>
        </p:xfrm>
        <a:graphic>
          <a:graphicData uri="http://schemas.openxmlformats.org/presentationml/2006/ole">
            <p:oleObj spid="_x0000_s217256" name="文档" r:id="rId3" imgW="7167328" imgH="112847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331029"/>
            <a:ext cx="206338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4263458"/>
              </p:ext>
            </p:extLst>
          </p:nvPr>
        </p:nvGraphicFramePr>
        <p:xfrm>
          <a:off x="577552" y="2217985"/>
          <a:ext cx="7162800" cy="1123950"/>
        </p:xfrm>
        <a:graphic>
          <a:graphicData uri="http://schemas.openxmlformats.org/presentationml/2006/ole">
            <p:oleObj spid="_x0000_s217257" name="文档" r:id="rId4" imgW="7167328" imgH="112991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6548779"/>
              </p:ext>
            </p:extLst>
          </p:nvPr>
        </p:nvGraphicFramePr>
        <p:xfrm>
          <a:off x="579438" y="2872159"/>
          <a:ext cx="7162800" cy="1196975"/>
        </p:xfrm>
        <a:graphic>
          <a:graphicData uri="http://schemas.openxmlformats.org/presentationml/2006/ole">
            <p:oleObj spid="_x0000_s217258" name="文档" r:id="rId5" imgW="7167328" imgH="1198038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7456977"/>
              </p:ext>
            </p:extLst>
          </p:nvPr>
        </p:nvGraphicFramePr>
        <p:xfrm>
          <a:off x="539552" y="4018185"/>
          <a:ext cx="7162800" cy="785813"/>
        </p:xfrm>
        <a:graphic>
          <a:graphicData uri="http://schemas.openxmlformats.org/presentationml/2006/ole">
            <p:oleObj spid="_x0000_s217259" name="文档" r:id="rId6" imgW="7167328" imgH="7857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307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3318"/>
              </p:ext>
            </p:extLst>
          </p:nvPr>
        </p:nvGraphicFramePr>
        <p:xfrm>
          <a:off x="364224" y="1451115"/>
          <a:ext cx="7962900" cy="1343025"/>
        </p:xfrm>
        <a:graphic>
          <a:graphicData uri="http://schemas.openxmlformats.org/presentationml/2006/ole">
            <p:oleObj spid="_x0000_s359468" name="文档" r:id="rId3" imgW="7967337" imgH="134761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4973" y="2747259"/>
            <a:ext cx="864750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这表明以点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为圆心且与直线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相切的圆必与直线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140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49949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直线和抛物线的位置关系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5048" y="747167"/>
            <a:ext cx="8709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作不过原点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分别与抛物线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为切点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的斜率存在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5892558"/>
              </p:ext>
            </p:extLst>
          </p:nvPr>
        </p:nvGraphicFramePr>
        <p:xfrm>
          <a:off x="6595844" y="758617"/>
          <a:ext cx="320675" cy="1038225"/>
        </p:xfrm>
        <a:graphic>
          <a:graphicData uri="http://schemas.openxmlformats.org/presentationml/2006/ole">
            <p:oleObj spid="_x0000_s317516" name="文档" r:id="rId3" imgW="321400" imgH="1037732" progId="Word.Document.12">
              <p:embed/>
            </p:oleObj>
          </a:graphicData>
        </a:graphic>
      </p:graphicFrame>
      <p:pic>
        <p:nvPicPr>
          <p:cNvPr id="10" name="图片 9" descr="SXT2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71750"/>
            <a:ext cx="2320812" cy="137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4890" y="1347614"/>
            <a:ext cx="778353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抛物线是三种圆锥曲线之一，应用广泛，是高考的重点考查对象，抛物线方程、几何性质、直线与抛物线结合的问题都是高考热点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考查形式有选择题、填空题也有解答题，小题难度一般为低中档层次，解答题难度为中等偏上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0357061"/>
              </p:ext>
            </p:extLst>
          </p:nvPr>
        </p:nvGraphicFramePr>
        <p:xfrm>
          <a:off x="401310" y="798840"/>
          <a:ext cx="8596313" cy="1654175"/>
        </p:xfrm>
        <a:graphic>
          <a:graphicData uri="http://schemas.openxmlformats.org/presentationml/2006/ole">
            <p:oleObj spid="_x0000_s363590" name="文档" r:id="rId3" imgW="8602165" imgH="165663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2094984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与抛物线相切，得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题意知：点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71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8307804"/>
              </p:ext>
            </p:extLst>
          </p:nvPr>
        </p:nvGraphicFramePr>
        <p:xfrm>
          <a:off x="644177" y="411510"/>
          <a:ext cx="6088063" cy="1762125"/>
        </p:xfrm>
        <a:graphic>
          <a:graphicData uri="http://schemas.openxmlformats.org/presentationml/2006/ole">
            <p:oleObj spid="_x0000_s392233" name="文档" r:id="rId3" imgW="6087694" imgH="176209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423668"/>
              </p:ext>
            </p:extLst>
          </p:nvPr>
        </p:nvGraphicFramePr>
        <p:xfrm>
          <a:off x="609154" y="1923678"/>
          <a:ext cx="6088062" cy="2179638"/>
        </p:xfrm>
        <a:graphic>
          <a:graphicData uri="http://schemas.openxmlformats.org/presentationml/2006/ole">
            <p:oleObj spid="_x0000_s392234" name="文档" r:id="rId4" imgW="6087694" imgH="218919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2870778"/>
              </p:ext>
            </p:extLst>
          </p:nvPr>
        </p:nvGraphicFramePr>
        <p:xfrm>
          <a:off x="593914" y="3800822"/>
          <a:ext cx="6088062" cy="1219200"/>
        </p:xfrm>
        <a:graphic>
          <a:graphicData uri="http://schemas.openxmlformats.org/presentationml/2006/ole">
            <p:oleObj spid="_x0000_s392235" name="文档" r:id="rId5" imgW="6087694" imgH="12203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037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771550"/>
            <a:ext cx="289085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7629461"/>
              </p:ext>
            </p:extLst>
          </p:nvPr>
        </p:nvGraphicFramePr>
        <p:xfrm>
          <a:off x="293176" y="1518667"/>
          <a:ext cx="9080500" cy="981075"/>
        </p:xfrm>
        <a:graphic>
          <a:graphicData uri="http://schemas.openxmlformats.org/presentationml/2006/ole">
            <p:oleObj spid="_x0000_s393260" name="文档" r:id="rId3" imgW="9080443" imgH="98125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9749358"/>
              </p:ext>
            </p:extLst>
          </p:nvPr>
        </p:nvGraphicFramePr>
        <p:xfrm>
          <a:off x="258763" y="2286819"/>
          <a:ext cx="9075737" cy="1112837"/>
        </p:xfrm>
        <a:graphic>
          <a:graphicData uri="http://schemas.openxmlformats.org/presentationml/2006/ole">
            <p:oleObj spid="_x0000_s393261" name="文档" r:id="rId4" imgW="9080443" imgH="111137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0007684"/>
              </p:ext>
            </p:extLst>
          </p:nvPr>
        </p:nvGraphicFramePr>
        <p:xfrm>
          <a:off x="256411" y="3195042"/>
          <a:ext cx="9075737" cy="1104900"/>
        </p:xfrm>
        <a:graphic>
          <a:graphicData uri="http://schemas.openxmlformats.org/presentationml/2006/ole">
            <p:oleObj spid="_x0000_s393262" name="文档" r:id="rId5" imgW="9080443" imgH="11095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871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9992" y="108238"/>
            <a:ext cx="85321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</a:t>
            </a:r>
            <a:r>
              <a:rPr lang="zh-CN" altLang="zh-CN" sz="2600" kern="100" dirty="0">
                <a:latin typeface="Times New Roman"/>
                <a:ea typeface="黑体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直线与抛物线的位置关系和直线与椭圆、双曲线的位置关系类似，一般要用到根与系数的关系；</a:t>
            </a:r>
            <a:endParaRPr lang="zh-CN" altLang="zh-CN" sz="26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有关直线与抛物线的弦长问题，要注意直线是否过抛物线的焦点，若过抛物线的焦点，可直接使用公式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，若不过焦点，则必须用一般弦长公式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涉及抛物线的弦长、中点、距离等相关问题时，一般利用根与系数的关系采用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设而不求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整体代入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等解法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提醒：涉及弦的中点、斜率时一般用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点差法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求解</a:t>
            </a:r>
            <a:r>
              <a:rPr lang="en-US" altLang="zh-CN" sz="2600" kern="100" dirty="0" smtClean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3053" y="432066"/>
            <a:ext cx="8281199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轴的垂线交抛物线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的焦点坐标；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0447688"/>
              </p:ext>
            </p:extLst>
          </p:nvPr>
        </p:nvGraphicFramePr>
        <p:xfrm>
          <a:off x="429891" y="2959323"/>
          <a:ext cx="8458200" cy="1058863"/>
        </p:xfrm>
        <a:graphic>
          <a:graphicData uri="http://schemas.openxmlformats.org/presentationml/2006/ole">
            <p:oleObj spid="_x0000_s398346" name="文档" r:id="rId3" imgW="8462169" imgH="1060357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9724360"/>
              </p:ext>
            </p:extLst>
          </p:nvPr>
        </p:nvGraphicFramePr>
        <p:xfrm>
          <a:off x="377512" y="3751486"/>
          <a:ext cx="8458200" cy="1052512"/>
        </p:xfrm>
        <a:graphic>
          <a:graphicData uri="http://schemas.openxmlformats.org/presentationml/2006/ole">
            <p:oleObj spid="_x0000_s398347" name="文档" r:id="rId4" imgW="8462169" imgH="10527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384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1023119"/>
            <a:ext cx="828119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R,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1473000"/>
              </p:ext>
            </p:extLst>
          </p:nvPr>
        </p:nvGraphicFramePr>
        <p:xfrm>
          <a:off x="487363" y="2390626"/>
          <a:ext cx="8458200" cy="1090613"/>
        </p:xfrm>
        <a:graphic>
          <a:graphicData uri="http://schemas.openxmlformats.org/presentationml/2006/ole">
            <p:oleObj spid="_x0000_s378923" name="文档" r:id="rId3" imgW="8462169" imgH="109063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6441482"/>
              </p:ext>
            </p:extLst>
          </p:nvPr>
        </p:nvGraphicFramePr>
        <p:xfrm>
          <a:off x="395536" y="3183359"/>
          <a:ext cx="8458200" cy="1044575"/>
        </p:xfrm>
        <a:graphic>
          <a:graphicData uri="http://schemas.openxmlformats.org/presentationml/2006/ole">
            <p:oleObj spid="_x0000_s378924" name="文档" r:id="rId4" imgW="8462169" imgH="10448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406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51470"/>
            <a:ext cx="844765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是否存在实数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为直角顶点的直角三角形？若存在，求出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的值；若不存在，说明理由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7315255"/>
              </p:ext>
            </p:extLst>
          </p:nvPr>
        </p:nvGraphicFramePr>
        <p:xfrm>
          <a:off x="393130" y="1273175"/>
          <a:ext cx="8458200" cy="1454150"/>
        </p:xfrm>
        <a:graphic>
          <a:graphicData uri="http://schemas.openxmlformats.org/presentationml/2006/ole">
            <p:oleObj spid="_x0000_s379973" name="文档" r:id="rId3" imgW="8462169" imgH="145681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7172777"/>
              </p:ext>
            </p:extLst>
          </p:nvPr>
        </p:nvGraphicFramePr>
        <p:xfrm>
          <a:off x="393130" y="2781300"/>
          <a:ext cx="8458200" cy="1058863"/>
        </p:xfrm>
        <a:graphic>
          <a:graphicData uri="http://schemas.openxmlformats.org/presentationml/2006/ole">
            <p:oleObj spid="_x0000_s379974" name="文档" r:id="rId4" imgW="8462169" imgH="106035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93048" y="2195799"/>
            <a:ext cx="381226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9866404"/>
              </p:ext>
            </p:extLst>
          </p:nvPr>
        </p:nvGraphicFramePr>
        <p:xfrm>
          <a:off x="384875" y="3360738"/>
          <a:ext cx="8458200" cy="1995487"/>
        </p:xfrm>
        <a:graphic>
          <a:graphicData uri="http://schemas.openxmlformats.org/presentationml/2006/ole">
            <p:oleObj spid="_x0000_s379975" name="文档" r:id="rId5" imgW="8462169" imgH="19988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612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7235184"/>
              </p:ext>
            </p:extLst>
          </p:nvPr>
        </p:nvGraphicFramePr>
        <p:xfrm>
          <a:off x="395536" y="975940"/>
          <a:ext cx="8458200" cy="1609725"/>
        </p:xfrm>
        <a:graphic>
          <a:graphicData uri="http://schemas.openxmlformats.org/presentationml/2006/ole">
            <p:oleObj spid="_x0000_s282770" name="文档" r:id="rId3" imgW="8462169" imgH="161972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17105" y="182870"/>
            <a:ext cx="3462807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是线段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8118161"/>
              </p:ext>
            </p:extLst>
          </p:nvPr>
        </p:nvGraphicFramePr>
        <p:xfrm>
          <a:off x="396875" y="1849561"/>
          <a:ext cx="8458200" cy="1074738"/>
        </p:xfrm>
        <a:graphic>
          <a:graphicData uri="http://schemas.openxmlformats.org/presentationml/2006/ole">
            <p:oleObj spid="_x0000_s282771" name="文档" r:id="rId4" imgW="8462169" imgH="107549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7002651"/>
              </p:ext>
            </p:extLst>
          </p:nvPr>
        </p:nvGraphicFramePr>
        <p:xfrm>
          <a:off x="403225" y="2798985"/>
          <a:ext cx="8458200" cy="1066800"/>
        </p:xfrm>
        <a:graphic>
          <a:graphicData uri="http://schemas.openxmlformats.org/presentationml/2006/ole">
            <p:oleObj spid="_x0000_s282772" name="文档" r:id="rId5" imgW="8462169" imgH="1067926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15967" y="3577753"/>
            <a:ext cx="8648521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若存在实数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i="1" kern="100" dirty="0">
                <a:latin typeface="Times New Roman"/>
                <a:ea typeface="华文细黑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为直角顶点的直角三角形，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3765154"/>
              </p:ext>
            </p:extLst>
          </p:nvPr>
        </p:nvGraphicFramePr>
        <p:xfrm>
          <a:off x="365125" y="4225825"/>
          <a:ext cx="7956550" cy="938213"/>
        </p:xfrm>
        <a:graphic>
          <a:graphicData uri="http://schemas.openxmlformats.org/presentationml/2006/ole">
            <p:oleObj spid="_x0000_s282773" name="文档" r:id="rId6" imgW="7957620" imgH="9381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55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0973791"/>
              </p:ext>
            </p:extLst>
          </p:nvPr>
        </p:nvGraphicFramePr>
        <p:xfrm>
          <a:off x="309234" y="411510"/>
          <a:ext cx="7953375" cy="1171575"/>
        </p:xfrm>
        <a:graphic>
          <a:graphicData uri="http://schemas.openxmlformats.org/presentationml/2006/ole">
            <p:oleObj spid="_x0000_s318597" name="文档" r:id="rId3" imgW="7957620" imgH="11760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4960528"/>
              </p:ext>
            </p:extLst>
          </p:nvPr>
        </p:nvGraphicFramePr>
        <p:xfrm>
          <a:off x="309234" y="1419622"/>
          <a:ext cx="7953375" cy="1171575"/>
        </p:xfrm>
        <a:graphic>
          <a:graphicData uri="http://schemas.openxmlformats.org/presentationml/2006/ole">
            <p:oleObj spid="_x0000_s318598" name="文档" r:id="rId4" imgW="7957620" imgH="117785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6958229"/>
              </p:ext>
            </p:extLst>
          </p:nvPr>
        </p:nvGraphicFramePr>
        <p:xfrm>
          <a:off x="309234" y="2211710"/>
          <a:ext cx="7953375" cy="1171575"/>
        </p:xfrm>
        <a:graphic>
          <a:graphicData uri="http://schemas.openxmlformats.org/presentationml/2006/ole">
            <p:oleObj spid="_x0000_s318599" name="文档" r:id="rId5" imgW="7957620" imgH="117929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1076815"/>
              </p:ext>
            </p:extLst>
          </p:nvPr>
        </p:nvGraphicFramePr>
        <p:xfrm>
          <a:off x="310573" y="2987675"/>
          <a:ext cx="7954963" cy="1173163"/>
        </p:xfrm>
        <a:graphic>
          <a:graphicData uri="http://schemas.openxmlformats.org/presentationml/2006/ole">
            <p:oleObj spid="_x0000_s318600" name="文档" r:id="rId6" imgW="7957620" imgH="1180737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3755653"/>
            <a:ext cx="8770682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存在实数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为直角顶点的直角三角形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554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828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128" y="699542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的准线上，过点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在第一象限相切于点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0773410"/>
              </p:ext>
            </p:extLst>
          </p:nvPr>
        </p:nvGraphicFramePr>
        <p:xfrm>
          <a:off x="344949" y="2514982"/>
          <a:ext cx="7596187" cy="1189037"/>
        </p:xfrm>
        <a:graphic>
          <a:graphicData uri="http://schemas.openxmlformats.org/presentationml/2006/ole">
            <p:oleObj spid="_x0000_s370760" name="文档" r:id="rId15" imgW="7595943" imgH="119371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5683824"/>
              </p:ext>
            </p:extLst>
          </p:nvPr>
        </p:nvGraphicFramePr>
        <p:xfrm>
          <a:off x="334645" y="3132574"/>
          <a:ext cx="7597775" cy="1187450"/>
        </p:xfrm>
        <a:graphic>
          <a:graphicData uri="http://schemas.openxmlformats.org/presentationml/2006/ole">
            <p:oleObj spid="_x0000_s370761" name="文档" r:id="rId16" imgW="7595943" imgH="119515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918900"/>
              </p:ext>
            </p:extLst>
          </p:nvPr>
        </p:nvGraphicFramePr>
        <p:xfrm>
          <a:off x="323676" y="3806934"/>
          <a:ext cx="7594600" cy="1192212"/>
        </p:xfrm>
        <a:graphic>
          <a:graphicData uri="http://schemas.openxmlformats.org/presentationml/2006/ole">
            <p:oleObj spid="_x0000_s370762" name="文档" r:id="rId17" imgW="7595943" imgH="1196956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15939" y="4565679"/>
            <a:ext cx="45720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，焦点为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(2,0).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6651758"/>
              </p:ext>
            </p:extLst>
          </p:nvPr>
        </p:nvGraphicFramePr>
        <p:xfrm>
          <a:off x="368121" y="1846957"/>
          <a:ext cx="7978775" cy="1012825"/>
        </p:xfrm>
        <a:graphic>
          <a:graphicData uri="http://schemas.openxmlformats.org/presentationml/2006/ole">
            <p:oleObj spid="_x0000_s319625" name="文档" r:id="rId15" imgW="7976694" imgH="1021792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91056" y="987574"/>
            <a:ext cx="8561888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设切线方程为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9946594"/>
              </p:ext>
            </p:extLst>
          </p:nvPr>
        </p:nvGraphicFramePr>
        <p:xfrm>
          <a:off x="339229" y="2711053"/>
          <a:ext cx="7977187" cy="1012825"/>
        </p:xfrm>
        <a:graphic>
          <a:graphicData uri="http://schemas.openxmlformats.org/presentationml/2006/ole">
            <p:oleObj spid="_x0000_s319626" name="文档" r:id="rId16" imgW="7976694" imgH="1017106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7956951"/>
              </p:ext>
            </p:extLst>
          </p:nvPr>
        </p:nvGraphicFramePr>
        <p:xfrm>
          <a:off x="327025" y="3515474"/>
          <a:ext cx="7978775" cy="1012825"/>
        </p:xfrm>
        <a:graphic>
          <a:graphicData uri="http://schemas.openxmlformats.org/presentationml/2006/ole">
            <p:oleObj spid="_x0000_s319627" name="文档" r:id="rId17" imgW="7976694" imgH="10189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47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372" y="3424441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1726004"/>
              </p:ext>
            </p:extLst>
          </p:nvPr>
        </p:nvGraphicFramePr>
        <p:xfrm>
          <a:off x="461020" y="2563530"/>
          <a:ext cx="7978775" cy="1014413"/>
        </p:xfrm>
        <a:graphic>
          <a:graphicData uri="http://schemas.openxmlformats.org/presentationml/2006/ole">
            <p:oleObj spid="_x0000_s371789" name="文档" r:id="rId15" imgW="7976694" imgH="102179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6097739"/>
              </p:ext>
            </p:extLst>
          </p:nvPr>
        </p:nvGraphicFramePr>
        <p:xfrm>
          <a:off x="481657" y="1673389"/>
          <a:ext cx="7978775" cy="1014413"/>
        </p:xfrm>
        <a:graphic>
          <a:graphicData uri="http://schemas.openxmlformats.org/presentationml/2006/ole">
            <p:oleObj spid="_x0000_s371790" name="文档" r:id="rId16" imgW="7976694" imgH="10203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999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185594"/>
            <a:ext cx="681085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如图，设抛物线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，不经过焦点的直线上有三个不同的点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在抛物线上，点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的面积之比是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3365416"/>
              </p:ext>
            </p:extLst>
          </p:nvPr>
        </p:nvGraphicFramePr>
        <p:xfrm>
          <a:off x="194752" y="3678584"/>
          <a:ext cx="8870950" cy="1341438"/>
        </p:xfrm>
        <a:graphic>
          <a:graphicData uri="http://schemas.openxmlformats.org/presentationml/2006/ole">
            <p:oleObj spid="_x0000_s232510" name="文档" r:id="rId15" imgW="8878399" imgH="1338892" progId="Word.Document.12">
              <p:embed/>
            </p:oleObj>
          </a:graphicData>
        </a:graphic>
      </p:graphicFrame>
      <p:pic>
        <p:nvPicPr>
          <p:cNvPr id="20" name="图片 19" descr="SXT75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1124" y="1169349"/>
            <a:ext cx="2105745" cy="2338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792" y="848962"/>
            <a:ext cx="5827688" cy="114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由图形可知，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BCF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有公共的顶点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2944909"/>
              </p:ext>
            </p:extLst>
          </p:nvPr>
        </p:nvGraphicFramePr>
        <p:xfrm>
          <a:off x="194752" y="2003306"/>
          <a:ext cx="6713538" cy="1098550"/>
        </p:xfrm>
        <a:graphic>
          <a:graphicData uri="http://schemas.openxmlformats.org/presentationml/2006/ole">
            <p:oleObj spid="_x0000_s233617" name="文档" r:id="rId15" imgW="6712083" imgH="109856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11831" y="2753866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由抛物线方程知焦点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，作准线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在抛物线上，过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与准线垂直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20" name="图片 19" descr="SXT313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3562" y="1081952"/>
            <a:ext cx="2344942" cy="264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536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038055"/>
              </p:ext>
            </p:extLst>
          </p:nvPr>
        </p:nvGraphicFramePr>
        <p:xfrm>
          <a:off x="414089" y="3325341"/>
          <a:ext cx="8334375" cy="1190625"/>
        </p:xfrm>
        <a:graphic>
          <a:graphicData uri="http://schemas.openxmlformats.org/presentationml/2006/ole">
            <p:oleObj spid="_x0000_s374818" name="文档" r:id="rId3" imgW="8338371" imgH="1196956" progId="Word.Document.12">
              <p:embed/>
            </p:oleObj>
          </a:graphicData>
        </a:graphic>
      </p:graphicFrame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089" y="843558"/>
            <a:ext cx="809957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垂足分别为点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轴分别交于点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由抛物线定义，得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CAN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</a:rPr>
              <a:t>AN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081" y="4284702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40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6280" y="756310"/>
            <a:ext cx="855213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是抛物线上的两个点，若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是边长为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的正三角形，则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1577292"/>
              </p:ext>
            </p:extLst>
          </p:nvPr>
        </p:nvGraphicFramePr>
        <p:xfrm>
          <a:off x="320536" y="2105740"/>
          <a:ext cx="8281987" cy="806450"/>
        </p:xfrm>
        <a:graphic>
          <a:graphicData uri="http://schemas.openxmlformats.org/presentationml/2006/ole">
            <p:oleObj spid="_x0000_s320585" name="文档" r:id="rId15" imgW="8281510" imgH="80842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2243038"/>
              </p:ext>
            </p:extLst>
          </p:nvPr>
        </p:nvGraphicFramePr>
        <p:xfrm>
          <a:off x="296043" y="2629074"/>
          <a:ext cx="8380413" cy="1204912"/>
        </p:xfrm>
        <a:graphic>
          <a:graphicData uri="http://schemas.openxmlformats.org/presentationml/2006/ole">
            <p:oleObj spid="_x0000_s320586" name="文档" r:id="rId16" imgW="8380477" imgH="120524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3435846"/>
            <a:ext cx="43059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由抛物线定义及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</a:rPr>
              <a:t>QF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525562"/>
              </p:ext>
            </p:extLst>
          </p:nvPr>
        </p:nvGraphicFramePr>
        <p:xfrm>
          <a:off x="251520" y="4011910"/>
          <a:ext cx="8380413" cy="1204912"/>
        </p:xfrm>
        <a:graphic>
          <a:graphicData uri="http://schemas.openxmlformats.org/presentationml/2006/ole">
            <p:oleObj spid="_x0000_s320587" name="文档" r:id="rId17" imgW="8380477" imgH="12063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8670311"/>
              </p:ext>
            </p:extLst>
          </p:nvPr>
        </p:nvGraphicFramePr>
        <p:xfrm>
          <a:off x="467544" y="2513062"/>
          <a:ext cx="8343900" cy="1066800"/>
        </p:xfrm>
        <a:graphic>
          <a:graphicData uri="http://schemas.openxmlformats.org/presentationml/2006/ole">
            <p:oleObj spid="_x0000_s372810" name="文档" r:id="rId15" imgW="8348088" imgH="107297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1972238"/>
              </p:ext>
            </p:extLst>
          </p:nvPr>
        </p:nvGraphicFramePr>
        <p:xfrm>
          <a:off x="467544" y="3443466"/>
          <a:ext cx="8343900" cy="776288"/>
        </p:xfrm>
        <a:graphic>
          <a:graphicData uri="http://schemas.openxmlformats.org/presentationml/2006/ole">
            <p:oleObj spid="_x0000_s372811" name="文档" r:id="rId16" imgW="8348088" imgH="778148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46388" y="4011910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910054"/>
              </p:ext>
            </p:extLst>
          </p:nvPr>
        </p:nvGraphicFramePr>
        <p:xfrm>
          <a:off x="539552" y="1015495"/>
          <a:ext cx="8343900" cy="1000125"/>
        </p:xfrm>
        <a:graphic>
          <a:graphicData uri="http://schemas.openxmlformats.org/presentationml/2006/ole">
            <p:oleObj spid="_x0000_s372812" name="文档" r:id="rId17" imgW="8348088" imgH="1009177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467544" y="1769155"/>
            <a:ext cx="3722494" cy="586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位于该抛物线上，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33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6300" y="754842"/>
            <a:ext cx="8564172" cy="159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且倾斜角为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1138229"/>
              </p:ext>
            </p:extLst>
          </p:nvPr>
        </p:nvGraphicFramePr>
        <p:xfrm>
          <a:off x="383490" y="2378586"/>
          <a:ext cx="7804150" cy="1150937"/>
        </p:xfrm>
        <a:graphic>
          <a:graphicData uri="http://schemas.openxmlformats.org/presentationml/2006/ole">
            <p:oleObj spid="_x0000_s324690" name="文档" r:id="rId15" imgW="7805392" imgH="115226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3020158"/>
              </p:ext>
            </p:extLst>
          </p:nvPr>
        </p:nvGraphicFramePr>
        <p:xfrm>
          <a:off x="323528" y="3121526"/>
          <a:ext cx="7804150" cy="1150938"/>
        </p:xfrm>
        <a:graphic>
          <a:graphicData uri="http://schemas.openxmlformats.org/presentationml/2006/ole">
            <p:oleObj spid="_x0000_s324691" name="文档" r:id="rId16" imgW="7805392" imgH="1153706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2903636"/>
              </p:ext>
            </p:extLst>
          </p:nvPr>
        </p:nvGraphicFramePr>
        <p:xfrm>
          <a:off x="280120" y="3826366"/>
          <a:ext cx="7804150" cy="1150938"/>
        </p:xfrm>
        <a:graphic>
          <a:graphicData uri="http://schemas.openxmlformats.org/presentationml/2006/ole">
            <p:oleObj spid="_x0000_s324692" name="文档" r:id="rId17" imgW="7805392" imgH="115550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1062327"/>
              </p:ext>
            </p:extLst>
          </p:nvPr>
        </p:nvGraphicFramePr>
        <p:xfrm>
          <a:off x="274970" y="4603214"/>
          <a:ext cx="7802562" cy="731837"/>
        </p:xfrm>
        <a:graphic>
          <a:graphicData uri="http://schemas.openxmlformats.org/presentationml/2006/ole">
            <p:oleObj spid="_x0000_s324693" name="文档" r:id="rId18" imgW="7805392" imgH="7323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9358444"/>
              </p:ext>
            </p:extLst>
          </p:nvPr>
        </p:nvGraphicFramePr>
        <p:xfrm>
          <a:off x="350838" y="1203598"/>
          <a:ext cx="8572500" cy="731838"/>
        </p:xfrm>
        <a:graphic>
          <a:graphicData uri="http://schemas.openxmlformats.org/presentationml/2006/ole">
            <p:oleObj spid="_x0000_s290955" name="文档" r:id="rId15" imgW="8583077" imgH="73037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411844"/>
              </p:ext>
            </p:extLst>
          </p:nvPr>
        </p:nvGraphicFramePr>
        <p:xfrm>
          <a:off x="350838" y="1776636"/>
          <a:ext cx="8572500" cy="792163"/>
        </p:xfrm>
        <a:graphic>
          <a:graphicData uri="http://schemas.openxmlformats.org/presentationml/2006/ole">
            <p:oleObj spid="_x0000_s290956" name="文档" r:id="rId16" imgW="8583077" imgH="791114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7408480"/>
              </p:ext>
            </p:extLst>
          </p:nvPr>
        </p:nvGraphicFramePr>
        <p:xfrm>
          <a:off x="350838" y="2251115"/>
          <a:ext cx="8572500" cy="998537"/>
        </p:xfrm>
        <a:graphic>
          <a:graphicData uri="http://schemas.openxmlformats.org/presentationml/2006/ole">
            <p:oleObj spid="_x0000_s290957" name="文档" r:id="rId17" imgW="8583077" imgH="100210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6999734"/>
              </p:ext>
            </p:extLst>
          </p:nvPr>
        </p:nvGraphicFramePr>
        <p:xfrm>
          <a:off x="345890" y="3051875"/>
          <a:ext cx="8572500" cy="998537"/>
        </p:xfrm>
        <a:graphic>
          <a:graphicData uri="http://schemas.openxmlformats.org/presentationml/2006/ole">
            <p:oleObj spid="_x0000_s290958" name="文档" r:id="rId18" imgW="8583077" imgH="1002102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7483178"/>
              </p:ext>
            </p:extLst>
          </p:nvPr>
        </p:nvGraphicFramePr>
        <p:xfrm>
          <a:off x="356182" y="3795886"/>
          <a:ext cx="8572500" cy="998537"/>
        </p:xfrm>
        <a:graphic>
          <a:graphicData uri="http://schemas.openxmlformats.org/presentationml/2006/ole">
            <p:oleObj spid="_x0000_s290959" name="文档" r:id="rId19" imgW="8583077" imgH="10021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424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8479508"/>
              </p:ext>
            </p:extLst>
          </p:nvPr>
        </p:nvGraphicFramePr>
        <p:xfrm>
          <a:off x="395536" y="1131590"/>
          <a:ext cx="8572500" cy="1133475"/>
        </p:xfrm>
        <a:graphic>
          <a:graphicData uri="http://schemas.openxmlformats.org/presentationml/2006/ole">
            <p:oleObj spid="_x0000_s381001" name="文档" r:id="rId15" imgW="8583077" imgH="1141203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7776642"/>
              </p:ext>
            </p:extLst>
          </p:nvPr>
        </p:nvGraphicFramePr>
        <p:xfrm>
          <a:off x="388938" y="1952427"/>
          <a:ext cx="8572500" cy="1195387"/>
        </p:xfrm>
        <a:graphic>
          <a:graphicData uri="http://schemas.openxmlformats.org/presentationml/2006/ole">
            <p:oleObj spid="_x0000_s381002" name="文档" r:id="rId16" imgW="8583077" imgH="119475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937507"/>
              </p:ext>
            </p:extLst>
          </p:nvPr>
        </p:nvGraphicFramePr>
        <p:xfrm>
          <a:off x="353510" y="3022451"/>
          <a:ext cx="8572500" cy="1133475"/>
        </p:xfrm>
        <a:graphic>
          <a:graphicData uri="http://schemas.openxmlformats.org/presentationml/2006/ole">
            <p:oleObj spid="_x0000_s381003" name="文档" r:id="rId17" imgW="8583077" imgH="1137968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266290" y="3928497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9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971600" y="2317398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抛物线的定义及其应用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971600" y="3083064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抛物线的标准方程及几何性质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971600" y="3848730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直线和抛物线的位置关系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03186" y="1857194"/>
            <a:ext cx="6457315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7274153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4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92" y="699542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上，记抛物线上任意一点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B.2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C.4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D.5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892" y="3075806"/>
            <a:ext cx="642262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如图所示，由题意，知抛物线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的方程配方，得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3" name="图片 22" descr="137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1213" y="2787551"/>
            <a:ext cx="2278887" cy="2232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843558"/>
            <a:ext cx="882132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圆心为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，显然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三点共线时取等号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三点共线时取得最小值，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396748"/>
              </p:ext>
            </p:extLst>
          </p:nvPr>
        </p:nvGraphicFramePr>
        <p:xfrm>
          <a:off x="266919" y="3979451"/>
          <a:ext cx="8129587" cy="839787"/>
        </p:xfrm>
        <a:graphic>
          <a:graphicData uri="http://schemas.openxmlformats.org/presentationml/2006/ole">
            <p:oleObj spid="_x0000_s395277" name="文档" r:id="rId15" imgW="8128922" imgH="83905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1892" y="447455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08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4040" y="918756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的焦点弦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的两端点坐标分别为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B.4  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若焦点弦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850333"/>
              </p:ext>
            </p:extLst>
          </p:nvPr>
        </p:nvGraphicFramePr>
        <p:xfrm>
          <a:off x="302989" y="3996670"/>
          <a:ext cx="6645275" cy="998538"/>
        </p:xfrm>
        <a:graphic>
          <a:graphicData uri="http://schemas.openxmlformats.org/presentationml/2006/ole">
            <p:oleObj spid="_x0000_s291964" name="文档" r:id="rId15" imgW="6643706" imgH="100485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5090253"/>
              </p:ext>
            </p:extLst>
          </p:nvPr>
        </p:nvGraphicFramePr>
        <p:xfrm>
          <a:off x="3407131" y="1491630"/>
          <a:ext cx="3954462" cy="998538"/>
        </p:xfrm>
        <a:graphic>
          <a:graphicData uri="http://schemas.openxmlformats.org/presentationml/2006/ole">
            <p:oleObj spid="_x0000_s291965" name="文档" r:id="rId16" imgW="3955054" imgH="10052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1395148"/>
              </p:ext>
            </p:extLst>
          </p:nvPr>
        </p:nvGraphicFramePr>
        <p:xfrm>
          <a:off x="549275" y="2125663"/>
          <a:ext cx="6643688" cy="998537"/>
        </p:xfrm>
        <a:graphic>
          <a:graphicData uri="http://schemas.openxmlformats.org/presentationml/2006/ole">
            <p:oleObj spid="_x0000_s373845" name="文档" r:id="rId15" imgW="6643706" imgH="100485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5656578"/>
              </p:ext>
            </p:extLst>
          </p:nvPr>
        </p:nvGraphicFramePr>
        <p:xfrm>
          <a:off x="529296" y="2973685"/>
          <a:ext cx="6638925" cy="1038225"/>
        </p:xfrm>
        <a:graphic>
          <a:graphicData uri="http://schemas.openxmlformats.org/presentationml/2006/ole">
            <p:oleObj spid="_x0000_s373846" name="文档" r:id="rId16" imgW="6643706" imgH="104882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3928497"/>
            <a:ext cx="142539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8412580"/>
              </p:ext>
            </p:extLst>
          </p:nvPr>
        </p:nvGraphicFramePr>
        <p:xfrm>
          <a:off x="549275" y="1203325"/>
          <a:ext cx="8343900" cy="1014413"/>
        </p:xfrm>
        <a:graphic>
          <a:graphicData uri="http://schemas.openxmlformats.org/presentationml/2006/ole">
            <p:oleObj spid="_x0000_s373847" name="文档" r:id="rId17" imgW="8348088" imgH="102179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633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1046957"/>
            <a:ext cx="67511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如图，正方形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和正方形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的边长分别为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，原点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6568" y="3649720"/>
            <a:ext cx="8345003" cy="11542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正方形</a:t>
            </a:r>
            <a:r>
              <a:rPr lang="en-US" altLang="zh-CN" sz="2600" i="1" kern="100" dirty="0">
                <a:latin typeface="Times New Roman"/>
                <a:ea typeface="华文细黑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和正方形</a:t>
            </a:r>
            <a:r>
              <a:rPr lang="en-US" altLang="zh-CN" sz="2600" i="1" kern="100" dirty="0">
                <a:latin typeface="Times New Roman"/>
                <a:ea typeface="华文细黑"/>
              </a:rPr>
              <a:t>DEFG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的边长分别为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580723"/>
              </p:ext>
            </p:extLst>
          </p:nvPr>
        </p:nvGraphicFramePr>
        <p:xfrm>
          <a:off x="730996" y="2843841"/>
          <a:ext cx="541338" cy="877887"/>
        </p:xfrm>
        <a:graphic>
          <a:graphicData uri="http://schemas.openxmlformats.org/presentationml/2006/ole">
            <p:oleObj spid="_x0000_s396300" name="文档" r:id="rId15" imgW="542025" imgH="877638" progId="Word.Document.12">
              <p:embed/>
            </p:oleObj>
          </a:graphicData>
        </a:graphic>
      </p:graphicFrame>
      <p:pic>
        <p:nvPicPr>
          <p:cNvPr id="20" name="图片 19" descr="-4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5320" y="1224501"/>
            <a:ext cx="1890680" cy="220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7541340"/>
              </p:ext>
            </p:extLst>
          </p:nvPr>
        </p:nvGraphicFramePr>
        <p:xfrm>
          <a:off x="495076" y="914400"/>
          <a:ext cx="6438900" cy="1074738"/>
        </p:xfrm>
        <a:graphic>
          <a:graphicData uri="http://schemas.openxmlformats.org/presentationml/2006/ole">
            <p:oleObj spid="_x0000_s384063" name="文档" r:id="rId15" imgW="6443614" imgH="107909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9829" y="1841163"/>
            <a:ext cx="575991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561484"/>
              </p:ext>
            </p:extLst>
          </p:nvPr>
        </p:nvGraphicFramePr>
        <p:xfrm>
          <a:off x="509364" y="2574925"/>
          <a:ext cx="6438900" cy="1654175"/>
        </p:xfrm>
        <a:graphic>
          <a:graphicData uri="http://schemas.openxmlformats.org/presentationml/2006/ole">
            <p:oleObj spid="_x0000_s384064" name="文档" r:id="rId16" imgW="6443614" imgH="166117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8342517"/>
              </p:ext>
            </p:extLst>
          </p:nvPr>
        </p:nvGraphicFramePr>
        <p:xfrm>
          <a:off x="536351" y="4067175"/>
          <a:ext cx="6105525" cy="952500"/>
        </p:xfrm>
        <a:graphic>
          <a:graphicData uri="http://schemas.openxmlformats.org/presentationml/2006/ole">
            <p:oleObj spid="_x0000_s384065" name="文档" r:id="rId17" imgW="6109610" imgH="9535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4253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7902" y="915566"/>
            <a:ext cx="8847269" cy="114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的准线为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且斜率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直线与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相交于点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的一个交点为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任意多边形 4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272" y="4043403"/>
            <a:ext cx="261962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5098535"/>
              </p:ext>
            </p:extLst>
          </p:nvPr>
        </p:nvGraphicFramePr>
        <p:xfrm>
          <a:off x="688449" y="1556568"/>
          <a:ext cx="601663" cy="808037"/>
        </p:xfrm>
        <a:graphic>
          <a:graphicData uri="http://schemas.openxmlformats.org/presentationml/2006/ole">
            <p:oleObj spid="_x0000_s327773" name="文档" r:id="rId15" imgW="603210" imgH="80876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2138349"/>
              </p:ext>
            </p:extLst>
          </p:nvPr>
        </p:nvGraphicFramePr>
        <p:xfrm>
          <a:off x="282441" y="2132082"/>
          <a:ext cx="4778375" cy="876300"/>
        </p:xfrm>
        <a:graphic>
          <a:graphicData uri="http://schemas.openxmlformats.org/presentationml/2006/ole">
            <p:oleObj spid="_x0000_s327774" name="文档" r:id="rId16" imgW="4777809" imgH="878359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6632591"/>
              </p:ext>
            </p:extLst>
          </p:nvPr>
        </p:nvGraphicFramePr>
        <p:xfrm>
          <a:off x="285368" y="2881244"/>
          <a:ext cx="5448300" cy="882650"/>
        </p:xfrm>
        <a:graphic>
          <a:graphicData uri="http://schemas.openxmlformats.org/presentationml/2006/ole">
            <p:oleObj spid="_x0000_s327775" name="文档" r:id="rId17" imgW="5447832" imgH="884832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3571449"/>
              </p:ext>
            </p:extLst>
          </p:nvPr>
        </p:nvGraphicFramePr>
        <p:xfrm>
          <a:off x="285368" y="3380091"/>
          <a:ext cx="6172200" cy="884238"/>
        </p:xfrm>
        <a:graphic>
          <a:graphicData uri="http://schemas.openxmlformats.org/presentationml/2006/ole">
            <p:oleObj spid="_x0000_s327776" name="文档" r:id="rId18" imgW="6171546" imgH="885193" progId="Word.Document.12">
              <p:embed/>
            </p:oleObj>
          </a:graphicData>
        </a:graphic>
      </p:graphicFrame>
      <p:pic>
        <p:nvPicPr>
          <p:cNvPr id="27" name="图片 26" descr="138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9568" y="2067694"/>
            <a:ext cx="2700708" cy="296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5835342"/>
              </p:ext>
            </p:extLst>
          </p:nvPr>
        </p:nvGraphicFramePr>
        <p:xfrm>
          <a:off x="601038" y="2404492"/>
          <a:ext cx="8137525" cy="1165225"/>
        </p:xfrm>
        <a:graphic>
          <a:graphicData uri="http://schemas.openxmlformats.org/presentationml/2006/ole">
            <p:oleObj spid="_x0000_s260253" name="文档" r:id="rId3" imgW="8138639" imgH="1176052" progId="Word.Document.12">
              <p:embed/>
            </p:oleObj>
          </a:graphicData>
        </a:graphic>
      </p:graphicFrame>
      <p:sp>
        <p:nvSpPr>
          <p:cNvPr id="45" name="任意多边形 44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5712" y="1059582"/>
            <a:ext cx="809957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垂直准线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3216521"/>
              </p:ext>
            </p:extLst>
          </p:nvPr>
        </p:nvGraphicFramePr>
        <p:xfrm>
          <a:off x="546551" y="3272855"/>
          <a:ext cx="8137525" cy="1173162"/>
        </p:xfrm>
        <a:graphic>
          <a:graphicData uri="http://schemas.openxmlformats.org/presentationml/2006/ole">
            <p:oleObj spid="_x0000_s260254" name="文档" r:id="rId16" imgW="8138639" imgH="117605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89257" y="4083918"/>
            <a:ext cx="135165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6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9691" y="907946"/>
            <a:ext cx="8740037" cy="5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过抛物线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作直线交抛物线于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3216660"/>
              </p:ext>
            </p:extLst>
          </p:nvPr>
        </p:nvGraphicFramePr>
        <p:xfrm>
          <a:off x="331961" y="2474198"/>
          <a:ext cx="8477250" cy="1257300"/>
        </p:xfrm>
        <a:graphic>
          <a:graphicData uri="http://schemas.openxmlformats.org/presentationml/2006/ole">
            <p:oleObj spid="_x0000_s329855" name="文档" r:id="rId15" imgW="8481242" imgH="1261832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318109"/>
              </p:ext>
            </p:extLst>
          </p:nvPr>
        </p:nvGraphicFramePr>
        <p:xfrm>
          <a:off x="311572" y="3339907"/>
          <a:ext cx="8482013" cy="1257300"/>
        </p:xfrm>
        <a:graphic>
          <a:graphicData uri="http://schemas.openxmlformats.org/presentationml/2006/ole">
            <p:oleObj spid="_x0000_s329856" name="文档" r:id="rId16" imgW="8481242" imgH="126363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4183430"/>
              </p:ext>
            </p:extLst>
          </p:nvPr>
        </p:nvGraphicFramePr>
        <p:xfrm>
          <a:off x="267122" y="4184803"/>
          <a:ext cx="8480425" cy="1058863"/>
        </p:xfrm>
        <a:graphic>
          <a:graphicData uri="http://schemas.openxmlformats.org/presentationml/2006/ole">
            <p:oleObj spid="_x0000_s329857" name="文档" r:id="rId17" imgW="8481242" imgH="106035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6915005"/>
              </p:ext>
            </p:extLst>
          </p:nvPr>
        </p:nvGraphicFramePr>
        <p:xfrm>
          <a:off x="5496843" y="1450102"/>
          <a:ext cx="320675" cy="808038"/>
        </p:xfrm>
        <a:graphic>
          <a:graphicData uri="http://schemas.openxmlformats.org/presentationml/2006/ole">
            <p:oleObj spid="_x0000_s329858" name="文档" r:id="rId18" imgW="321331" imgH="80837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0373640"/>
              </p:ext>
            </p:extLst>
          </p:nvPr>
        </p:nvGraphicFramePr>
        <p:xfrm>
          <a:off x="342747" y="1653773"/>
          <a:ext cx="8482013" cy="1028700"/>
        </p:xfrm>
        <a:graphic>
          <a:graphicData uri="http://schemas.openxmlformats.org/presentationml/2006/ole">
            <p:oleObj spid="_x0000_s329859" name="文档" r:id="rId19" imgW="8481242" imgH="10297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842" y="771550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，设过点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，且与抛物线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相交于点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两点只在第二象限内运动，线段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ST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的垂直平分线交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轴于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点，则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点横坐标的取值范围为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，由题意得直线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ST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显然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</a:rPr>
              <a:t>8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7987576"/>
              </p:ext>
            </p:extLst>
          </p:nvPr>
        </p:nvGraphicFramePr>
        <p:xfrm>
          <a:off x="202372" y="4282123"/>
          <a:ext cx="6681788" cy="884237"/>
        </p:xfrm>
        <a:graphic>
          <a:graphicData uri="http://schemas.openxmlformats.org/presentationml/2006/ole">
            <p:oleObj spid="_x0000_s397324" name="文档" r:id="rId15" imgW="6681853" imgH="8848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396" y="159474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抛物线的定义及其应用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837" y="756310"/>
            <a:ext cx="873926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上的一动点，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的距离之和的最小值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是抛物线上的任意一点，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9852578"/>
              </p:ext>
            </p:extLst>
          </p:nvPr>
        </p:nvGraphicFramePr>
        <p:xfrm>
          <a:off x="323528" y="3235062"/>
          <a:ext cx="7239000" cy="1019175"/>
        </p:xfrm>
        <a:graphic>
          <a:graphicData uri="http://schemas.openxmlformats.org/presentationml/2006/ole">
            <p:oleObj spid="_x0000_s203884" name="文档" r:id="rId3" imgW="7243622" imgH="1026838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36280" y="3795886"/>
            <a:ext cx="7816242" cy="11458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从而知点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的距离与点</a:t>
            </a:r>
            <a:r>
              <a:rPr lang="en-US" altLang="zh-CN" sz="2600" i="1" kern="100" dirty="0">
                <a:latin typeface="Times New Roman"/>
                <a:ea typeface="华文细黑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的距离之和的最小值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0078143"/>
              </p:ext>
            </p:extLst>
          </p:nvPr>
        </p:nvGraphicFramePr>
        <p:xfrm>
          <a:off x="2370232" y="4410050"/>
          <a:ext cx="587375" cy="739775"/>
        </p:xfrm>
        <a:graphic>
          <a:graphicData uri="http://schemas.openxmlformats.org/presentationml/2006/ole">
            <p:oleObj spid="_x0000_s203885" name="文档" r:id="rId4" imgW="587734" imgH="7402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258472"/>
              </p:ext>
            </p:extLst>
          </p:nvPr>
        </p:nvGraphicFramePr>
        <p:xfrm>
          <a:off x="421704" y="2290668"/>
          <a:ext cx="7932737" cy="890588"/>
        </p:xfrm>
        <a:graphic>
          <a:graphicData uri="http://schemas.openxmlformats.org/presentationml/2006/ole">
            <p:oleObj spid="_x0000_s333951" name="文档" r:id="rId15" imgW="7934948" imgH="89240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18194" y="923186"/>
            <a:ext cx="8099577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与抛物线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64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64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，再由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5639466"/>
              </p:ext>
            </p:extLst>
          </p:nvPr>
        </p:nvGraphicFramePr>
        <p:xfrm>
          <a:off x="391541" y="3014568"/>
          <a:ext cx="8716963" cy="844550"/>
        </p:xfrm>
        <a:graphic>
          <a:graphicData uri="http://schemas.openxmlformats.org/presentationml/2006/ole">
            <p:oleObj spid="_x0000_s333952" name="文档" r:id="rId16" imgW="8726056" imgH="84431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293609"/>
              </p:ext>
            </p:extLst>
          </p:nvPr>
        </p:nvGraphicFramePr>
        <p:xfrm>
          <a:off x="395355" y="3761011"/>
          <a:ext cx="8412163" cy="1042987"/>
        </p:xfrm>
        <a:graphic>
          <a:graphicData uri="http://schemas.openxmlformats.org/presentationml/2006/ole">
            <p:oleObj spid="_x0000_s333953" name="文档" r:id="rId17" imgW="8411066" imgH="10448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790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任意多边形 1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6800" y="2610244"/>
            <a:ext cx="5897768" cy="140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点横坐标的取值范围为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9937579"/>
              </p:ext>
            </p:extLst>
          </p:nvPr>
        </p:nvGraphicFramePr>
        <p:xfrm>
          <a:off x="750391" y="1845893"/>
          <a:ext cx="7566025" cy="915987"/>
        </p:xfrm>
        <a:graphic>
          <a:graphicData uri="http://schemas.openxmlformats.org/presentationml/2006/ole">
            <p:oleObj spid="_x0000_s334907" name="文档" r:id="rId15" imgW="7565353" imgH="9154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98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04" y="695683"/>
            <a:ext cx="8717752" cy="3388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如图，已知两条抛物线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原点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的两条直线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分别交于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pic>
        <p:nvPicPr>
          <p:cNvPr id="19" name="图片 18" descr="-315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48926"/>
            <a:ext cx="2105745" cy="23044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7513427"/>
              </p:ext>
            </p:extLst>
          </p:nvPr>
        </p:nvGraphicFramePr>
        <p:xfrm>
          <a:off x="243900" y="4068787"/>
          <a:ext cx="8253413" cy="1311275"/>
        </p:xfrm>
        <a:graphic>
          <a:graphicData uri="http://schemas.openxmlformats.org/presentationml/2006/ole">
            <p:oleObj spid="_x0000_s340036" name="文档" r:id="rId16" imgW="8252720" imgH="13162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823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1322866"/>
              </p:ext>
            </p:extLst>
          </p:nvPr>
        </p:nvGraphicFramePr>
        <p:xfrm>
          <a:off x="472688" y="1184498"/>
          <a:ext cx="8251825" cy="1311275"/>
        </p:xfrm>
        <a:graphic>
          <a:graphicData uri="http://schemas.openxmlformats.org/presentationml/2006/ole">
            <p:oleObj spid="_x0000_s375899" name="文档" r:id="rId15" imgW="8252720" imgH="131625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6373040"/>
              </p:ext>
            </p:extLst>
          </p:nvPr>
        </p:nvGraphicFramePr>
        <p:xfrm>
          <a:off x="426651" y="2479898"/>
          <a:ext cx="8251825" cy="1265238"/>
        </p:xfrm>
        <a:graphic>
          <a:graphicData uri="http://schemas.openxmlformats.org/presentationml/2006/ole">
            <p:oleObj spid="_x0000_s375900" name="文档" r:id="rId16" imgW="8252720" imgH="127300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2771666"/>
              </p:ext>
            </p:extLst>
          </p:nvPr>
        </p:nvGraphicFramePr>
        <p:xfrm>
          <a:off x="410776" y="3530823"/>
          <a:ext cx="8253412" cy="1273175"/>
        </p:xfrm>
        <a:graphic>
          <a:graphicData uri="http://schemas.openxmlformats.org/presentationml/2006/ole">
            <p:oleObj spid="_x0000_s375901" name="文档" r:id="rId17" imgW="8252720" imgH="12748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1394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1683251"/>
              </p:ext>
            </p:extLst>
          </p:nvPr>
        </p:nvGraphicFramePr>
        <p:xfrm>
          <a:off x="355798" y="1347614"/>
          <a:ext cx="8248650" cy="1247775"/>
        </p:xfrm>
        <a:graphic>
          <a:graphicData uri="http://schemas.openxmlformats.org/presentationml/2006/ole">
            <p:oleObj spid="_x0000_s386104" name="文档" r:id="rId15" imgW="8252720" imgH="125246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9569582"/>
              </p:ext>
            </p:extLst>
          </p:nvPr>
        </p:nvGraphicFramePr>
        <p:xfrm>
          <a:off x="357436" y="2404095"/>
          <a:ext cx="8248650" cy="1247775"/>
        </p:xfrm>
        <a:graphic>
          <a:graphicData uri="http://schemas.openxmlformats.org/presentationml/2006/ole">
            <p:oleObj spid="_x0000_s386105" name="文档" r:id="rId16" imgW="8252720" imgH="127300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3992194"/>
              </p:ext>
            </p:extLst>
          </p:nvPr>
        </p:nvGraphicFramePr>
        <p:xfrm>
          <a:off x="396875" y="3336925"/>
          <a:ext cx="8251825" cy="1273175"/>
        </p:xfrm>
        <a:graphic>
          <a:graphicData uri="http://schemas.openxmlformats.org/presentationml/2006/ole">
            <p:oleObj spid="_x0000_s386106" name="文档" r:id="rId17" imgW="8252720" imgH="12762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7848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99234"/>
            <a:ext cx="8647507" cy="35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异于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分别交于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的面积分别为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∥a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同理可得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55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∽△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9654486"/>
              </p:ext>
            </p:extLst>
          </p:nvPr>
        </p:nvGraphicFramePr>
        <p:xfrm>
          <a:off x="6692776" y="1762949"/>
          <a:ext cx="2271712" cy="998537"/>
        </p:xfrm>
        <a:graphic>
          <a:graphicData uri="http://schemas.openxmlformats.org/presentationml/2006/ole">
            <p:oleObj spid="_x0000_s387104" name="文档" r:id="rId15" imgW="2277152" imgH="10052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51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2352401"/>
              </p:ext>
            </p:extLst>
          </p:nvPr>
        </p:nvGraphicFramePr>
        <p:xfrm>
          <a:off x="426016" y="2295445"/>
          <a:ext cx="8283575" cy="1431925"/>
        </p:xfrm>
        <a:graphic>
          <a:graphicData uri="http://schemas.openxmlformats.org/presentationml/2006/ole">
            <p:oleObj spid="_x0000_s270463" name="文档" r:id="rId3" imgW="8281510" imgH="1435555" progId="Word.Document.12">
              <p:embed/>
            </p:oleObj>
          </a:graphicData>
        </a:graphic>
      </p:graphicFrame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7429094"/>
              </p:ext>
            </p:extLst>
          </p:nvPr>
        </p:nvGraphicFramePr>
        <p:xfrm>
          <a:off x="442526" y="3593499"/>
          <a:ext cx="8281988" cy="1096963"/>
        </p:xfrm>
        <a:graphic>
          <a:graphicData uri="http://schemas.openxmlformats.org/presentationml/2006/ole">
            <p:oleObj spid="_x0000_s270464" name="文档" r:id="rId16" imgW="8281510" imgH="1102887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9325018"/>
              </p:ext>
            </p:extLst>
          </p:nvPr>
        </p:nvGraphicFramePr>
        <p:xfrm>
          <a:off x="441463" y="1145227"/>
          <a:ext cx="8229600" cy="1462087"/>
        </p:xfrm>
        <a:graphic>
          <a:graphicData uri="http://schemas.openxmlformats.org/presentationml/2006/ole">
            <p:oleObj spid="_x0000_s270465" name="文档" r:id="rId17" imgW="8233646" imgH="1464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75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2372" y="762025"/>
            <a:ext cx="8638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12.(2015·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也是椭圆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的一个焦点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的公共弦的长为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2     .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两点，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106952"/>
              </p:ext>
            </p:extLst>
          </p:nvPr>
        </p:nvGraphicFramePr>
        <p:xfrm>
          <a:off x="253400" y="1370474"/>
          <a:ext cx="1790700" cy="784225"/>
        </p:xfrm>
        <a:graphic>
          <a:graphicData uri="http://schemas.openxmlformats.org/presentationml/2006/ole">
            <p:oleObj spid="_x0000_s346227" name="文档" r:id="rId15" imgW="1793433" imgH="793624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9963247"/>
              </p:ext>
            </p:extLst>
          </p:nvPr>
        </p:nvGraphicFramePr>
        <p:xfrm>
          <a:off x="288236" y="2522602"/>
          <a:ext cx="3382962" cy="876300"/>
        </p:xfrm>
        <a:graphic>
          <a:graphicData uri="http://schemas.openxmlformats.org/presentationml/2006/ole">
            <p:oleObj spid="_x0000_s346228" name="文档" r:id="rId16" imgW="3383877" imgH="87835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013611"/>
              </p:ext>
            </p:extLst>
          </p:nvPr>
        </p:nvGraphicFramePr>
        <p:xfrm>
          <a:off x="8259648" y="1427242"/>
          <a:ext cx="655638" cy="647700"/>
        </p:xfrm>
        <a:graphic>
          <a:graphicData uri="http://schemas.openxmlformats.org/presentationml/2006/ole">
            <p:oleObj spid="_x0000_s346229" name="文档" r:id="rId17" imgW="658276" imgH="64867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92314" y="3068186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知其焦点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也是椭圆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的一个焦点，所以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89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0964" y="1519223"/>
            <a:ext cx="8597592" cy="5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都关于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轴对称，且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2441314"/>
              </p:ext>
            </p:extLst>
          </p:nvPr>
        </p:nvGraphicFramePr>
        <p:xfrm>
          <a:off x="381000" y="922338"/>
          <a:ext cx="7146925" cy="769937"/>
        </p:xfrm>
        <a:graphic>
          <a:graphicData uri="http://schemas.openxmlformats.org/presentationml/2006/ole">
            <p:oleObj spid="_x0000_s347255" name="文档" r:id="rId15" imgW="7148255" imgH="77562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1310809"/>
              </p:ext>
            </p:extLst>
          </p:nvPr>
        </p:nvGraphicFramePr>
        <p:xfrm>
          <a:off x="403225" y="2209800"/>
          <a:ext cx="7148513" cy="960438"/>
        </p:xfrm>
        <a:graphic>
          <a:graphicData uri="http://schemas.openxmlformats.org/presentationml/2006/ole">
            <p:oleObj spid="_x0000_s347256" name="文档" r:id="rId16" imgW="7148255" imgH="96304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8968506"/>
              </p:ext>
            </p:extLst>
          </p:nvPr>
        </p:nvGraphicFramePr>
        <p:xfrm>
          <a:off x="403225" y="2933700"/>
          <a:ext cx="7543800" cy="998538"/>
        </p:xfrm>
        <a:graphic>
          <a:graphicData uri="http://schemas.openxmlformats.org/presentationml/2006/ole">
            <p:oleObj spid="_x0000_s347257" name="文档" r:id="rId17" imgW="7544480" imgH="100593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3611355"/>
            <a:ext cx="415690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328654"/>
              </p:ext>
            </p:extLst>
          </p:nvPr>
        </p:nvGraphicFramePr>
        <p:xfrm>
          <a:off x="380578" y="4243541"/>
          <a:ext cx="7143750" cy="962025"/>
        </p:xfrm>
        <a:graphic>
          <a:graphicData uri="http://schemas.openxmlformats.org/presentationml/2006/ole">
            <p:oleObj spid="_x0000_s347258" name="文档" r:id="rId18" imgW="7148255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807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XT12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547" y="2211710"/>
            <a:ext cx="2808182" cy="247548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6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5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1520" y="843558"/>
            <a:ext cx="859759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772823"/>
              </p:ext>
            </p:extLst>
          </p:nvPr>
        </p:nvGraphicFramePr>
        <p:xfrm>
          <a:off x="331683" y="1923678"/>
          <a:ext cx="7146925" cy="968375"/>
        </p:xfrm>
        <a:graphic>
          <a:graphicData uri="http://schemas.openxmlformats.org/presentationml/2006/ole">
            <p:oleObj spid="_x0000_s385068" name="文档" r:id="rId16" imgW="7148255" imgH="96953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292850"/>
              </p:ext>
            </p:extLst>
          </p:nvPr>
        </p:nvGraphicFramePr>
        <p:xfrm>
          <a:off x="365125" y="2552700"/>
          <a:ext cx="7148513" cy="968375"/>
        </p:xfrm>
        <a:graphic>
          <a:graphicData uri="http://schemas.openxmlformats.org/presentationml/2006/ole">
            <p:oleObj spid="_x0000_s385069" name="文档" r:id="rId17" imgW="7148255" imgH="97097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66760" y="3163054"/>
            <a:ext cx="736325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的斜率为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2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7322583"/>
              </p:ext>
            </p:extLst>
          </p:nvPr>
        </p:nvGraphicFramePr>
        <p:xfrm>
          <a:off x="539552" y="1851670"/>
          <a:ext cx="8007350" cy="1503363"/>
        </p:xfrm>
        <a:graphic>
          <a:graphicData uri="http://schemas.openxmlformats.org/presentationml/2006/ole">
            <p:oleObj spid="_x0000_s389137" name="文档" r:id="rId3" imgW="8007283" imgH="15025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7330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2985726"/>
              </p:ext>
            </p:extLst>
          </p:nvPr>
        </p:nvGraphicFramePr>
        <p:xfrm>
          <a:off x="327025" y="1058863"/>
          <a:ext cx="8572500" cy="1311275"/>
        </p:xfrm>
        <a:graphic>
          <a:graphicData uri="http://schemas.openxmlformats.org/presentationml/2006/ole">
            <p:oleObj spid="_x0000_s297063" name="文档" r:id="rId15" imgW="8583077" imgH="131265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9140" y="2067694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是这个方程的两根，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	          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6717804"/>
              </p:ext>
            </p:extLst>
          </p:nvPr>
        </p:nvGraphicFramePr>
        <p:xfrm>
          <a:off x="327025" y="3336925"/>
          <a:ext cx="8572500" cy="1654175"/>
        </p:xfrm>
        <a:graphic>
          <a:graphicData uri="http://schemas.openxmlformats.org/presentationml/2006/ole">
            <p:oleObj spid="_x0000_s297064" name="文档" r:id="rId16" imgW="8583077" imgH="16566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641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9060693"/>
              </p:ext>
            </p:extLst>
          </p:nvPr>
        </p:nvGraphicFramePr>
        <p:xfrm>
          <a:off x="388813" y="1651744"/>
          <a:ext cx="8572500" cy="1200150"/>
        </p:xfrm>
        <a:graphic>
          <a:graphicData uri="http://schemas.openxmlformats.org/presentationml/2006/ole">
            <p:oleObj spid="_x0000_s376922" name="文档" r:id="rId15" imgW="8583077" imgH="119979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9366144"/>
              </p:ext>
            </p:extLst>
          </p:nvPr>
        </p:nvGraphicFramePr>
        <p:xfrm>
          <a:off x="391988" y="2620169"/>
          <a:ext cx="8572500" cy="1195387"/>
        </p:xfrm>
        <a:graphic>
          <a:graphicData uri="http://schemas.openxmlformats.org/presentationml/2006/ole">
            <p:oleObj spid="_x0000_s376923" name="文档" r:id="rId16" imgW="8583077" imgH="120158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098350"/>
              </p:ext>
            </p:extLst>
          </p:nvPr>
        </p:nvGraphicFramePr>
        <p:xfrm>
          <a:off x="391988" y="3709194"/>
          <a:ext cx="7377113" cy="1166812"/>
        </p:xfrm>
        <a:graphic>
          <a:graphicData uri="http://schemas.openxmlformats.org/presentationml/2006/ole">
            <p:oleObj spid="_x0000_s376924" name="文档" r:id="rId17" imgW="7376777" imgH="117208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31723" y="941189"/>
            <a:ext cx="436850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是这个方程的两根，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66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21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5" action="ppaction://hlinksldjump"/>
          </p:cNvPr>
          <p:cNvSpPr/>
          <p:nvPr/>
        </p:nvSpPr>
        <p:spPr>
          <a:xfrm>
            <a:off x="39563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4406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9249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092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8935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3777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8620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346353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7962435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4" action="ppaction://hlinksldjump"/>
          </p:cNvPr>
          <p:cNvSpPr/>
          <p:nvPr/>
        </p:nvSpPr>
        <p:spPr>
          <a:xfrm>
            <a:off x="8578516" y="253301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4" name="图片 2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9853471"/>
              </p:ext>
            </p:extLst>
          </p:nvPr>
        </p:nvGraphicFramePr>
        <p:xfrm>
          <a:off x="579263" y="1756519"/>
          <a:ext cx="7377113" cy="1028700"/>
        </p:xfrm>
        <a:graphic>
          <a:graphicData uri="http://schemas.openxmlformats.org/presentationml/2006/ole">
            <p:oleObj spid="_x0000_s388134" name="文档" r:id="rId17" imgW="7376777" imgH="1031523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4227630"/>
              </p:ext>
            </p:extLst>
          </p:nvPr>
        </p:nvGraphicFramePr>
        <p:xfrm>
          <a:off x="560297" y="2839194"/>
          <a:ext cx="7375525" cy="1028700"/>
        </p:xfrm>
        <a:graphic>
          <a:graphicData uri="http://schemas.openxmlformats.org/presentationml/2006/ole">
            <p:oleObj spid="_x0000_s388135" name="文档" r:id="rId18" imgW="7376777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792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846748"/>
            <a:ext cx="856188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，抛物线的焦点为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如图所示，自点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垂直于抛物线的准线于点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抛物线于点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BQ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1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83717"/>
            <a:ext cx="2080197" cy="181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07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7941" y="1081922"/>
            <a:ext cx="782847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与抛物线有关的最值问题，一般情况下都与抛物线的定义有关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由于抛物线的定义在运用上有较大的灵活性，因此此类问题也有一定的难度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看到准线想焦点，看到焦点想准线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，这是解决抛物线焦点弦有关问题的重要途径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40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883733"/>
              </p:ext>
            </p:extLst>
          </p:nvPr>
        </p:nvGraphicFramePr>
        <p:xfrm>
          <a:off x="393731" y="2263750"/>
          <a:ext cx="6577013" cy="1052512"/>
        </p:xfrm>
        <a:graphic>
          <a:graphicData uri="http://schemas.openxmlformats.org/presentationml/2006/ole">
            <p:oleObj spid="_x0000_s208034" name="文档" r:id="rId3" imgW="6577128" imgH="105639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18226" y="380771"/>
            <a:ext cx="843023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上一点，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B.2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C.4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D.8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4549416"/>
              </p:ext>
            </p:extLst>
          </p:nvPr>
        </p:nvGraphicFramePr>
        <p:xfrm>
          <a:off x="333466" y="3065685"/>
          <a:ext cx="7986713" cy="1738313"/>
        </p:xfrm>
        <a:graphic>
          <a:graphicData uri="http://schemas.openxmlformats.org/presentationml/2006/ole">
            <p:oleObj spid="_x0000_s208035" name="文档" r:id="rId4" imgW="7986050" imgH="174659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139756" y="1131590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  <p:pic>
        <p:nvPicPr>
          <p:cNvPr id="13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38695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9884929"/>
              </p:ext>
            </p:extLst>
          </p:nvPr>
        </p:nvGraphicFramePr>
        <p:xfrm>
          <a:off x="2819892" y="1000054"/>
          <a:ext cx="617538" cy="1084263"/>
        </p:xfrm>
        <a:graphic>
          <a:graphicData uri="http://schemas.openxmlformats.org/presentationml/2006/ole">
            <p:oleObj spid="_x0000_s208036" name="文档" r:id="rId7" imgW="618326" imgH="10835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846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2093</Words>
  <Application>Microsoft Office PowerPoint</Application>
  <PresentationFormat>全屏显示(16:9)</PresentationFormat>
  <Paragraphs>592</Paragraphs>
  <Slides>62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744</cp:revision>
  <dcterms:modified xsi:type="dcterms:W3CDTF">2016-03-03T01:05:58Z</dcterms:modified>
</cp:coreProperties>
</file>