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Default Extension="docx" ContentType="application/vnd.openxmlformats-officedocument.wordprocessingml.document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wdp" ContentType="image/vnd.ms-photo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512" r:id="rId2"/>
    <p:sldId id="482" r:id="rId3"/>
    <p:sldId id="571" r:id="rId4"/>
    <p:sldId id="365" r:id="rId5"/>
    <p:sldId id="366" r:id="rId6"/>
    <p:sldId id="370" r:id="rId7"/>
    <p:sldId id="483" r:id="rId8"/>
    <p:sldId id="533" r:id="rId9"/>
    <p:sldId id="484" r:id="rId10"/>
    <p:sldId id="486" r:id="rId11"/>
    <p:sldId id="553" r:id="rId12"/>
    <p:sldId id="552" r:id="rId13"/>
    <p:sldId id="485" r:id="rId14"/>
    <p:sldId id="487" r:id="rId15"/>
    <p:sldId id="555" r:id="rId16"/>
    <p:sldId id="572" r:id="rId17"/>
    <p:sldId id="481" r:id="rId18"/>
    <p:sldId id="491" r:id="rId19"/>
    <p:sldId id="573" r:id="rId20"/>
    <p:sldId id="557" r:id="rId21"/>
    <p:sldId id="545" r:id="rId22"/>
    <p:sldId id="534" r:id="rId23"/>
    <p:sldId id="492" r:id="rId24"/>
    <p:sldId id="558" r:id="rId25"/>
    <p:sldId id="559" r:id="rId26"/>
    <p:sldId id="560" r:id="rId27"/>
    <p:sldId id="574" r:id="rId28"/>
    <p:sldId id="575" r:id="rId29"/>
    <p:sldId id="576" r:id="rId30"/>
    <p:sldId id="577" r:id="rId31"/>
    <p:sldId id="578" r:id="rId32"/>
    <p:sldId id="493" r:id="rId33"/>
    <p:sldId id="373" r:id="rId34"/>
    <p:sldId id="579" r:id="rId35"/>
    <p:sldId id="580" r:id="rId36"/>
    <p:sldId id="581" r:id="rId37"/>
    <p:sldId id="582" r:id="rId38"/>
    <p:sldId id="583" r:id="rId39"/>
    <p:sldId id="396" r:id="rId40"/>
    <p:sldId id="585" r:id="rId41"/>
    <p:sldId id="586" r:id="rId42"/>
    <p:sldId id="587" r:id="rId43"/>
    <p:sldId id="588" r:id="rId44"/>
    <p:sldId id="601" r:id="rId45"/>
    <p:sldId id="600" r:id="rId46"/>
    <p:sldId id="398" r:id="rId47"/>
    <p:sldId id="589" r:id="rId48"/>
    <p:sldId id="591" r:id="rId49"/>
    <p:sldId id="590" r:id="rId50"/>
    <p:sldId id="592" r:id="rId51"/>
    <p:sldId id="399" r:id="rId52"/>
    <p:sldId id="593" r:id="rId53"/>
    <p:sldId id="594" r:id="rId54"/>
    <p:sldId id="595" r:id="rId55"/>
    <p:sldId id="596" r:id="rId56"/>
    <p:sldId id="597" r:id="rId57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0000FF"/>
    <a:srgbClr val="0066FF"/>
    <a:srgbClr val="DBEEF4"/>
    <a:srgbClr val="F79646"/>
    <a:srgbClr val="E46C0A"/>
    <a:srgbClr val="6DAA2D"/>
    <a:srgbClr val="7F7F7F"/>
    <a:srgbClr val="F68426"/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83" autoAdjust="0"/>
    <p:restoredTop sz="94660"/>
  </p:normalViewPr>
  <p:slideViewPr>
    <p:cSldViewPr>
      <p:cViewPr varScale="1">
        <p:scale>
          <a:sx n="101" d="100"/>
          <a:sy n="101" d="100"/>
        </p:scale>
        <p:origin x="-588" y="-84"/>
      </p:cViewPr>
      <p:guideLst>
        <p:guide orient="horz" pos="1620"/>
        <p:guide pos="555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image" Target="../media/image49.emf"/><Relationship Id="rId4" Type="http://schemas.openxmlformats.org/officeDocument/2006/relationships/image" Target="../media/image52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image" Target="../media/image53.emf"/><Relationship Id="rId4" Type="http://schemas.openxmlformats.org/officeDocument/2006/relationships/image" Target="../media/image56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8.emf"/><Relationship Id="rId1" Type="http://schemas.openxmlformats.org/officeDocument/2006/relationships/image" Target="../media/image57.emf"/><Relationship Id="rId5" Type="http://schemas.openxmlformats.org/officeDocument/2006/relationships/image" Target="../media/image61.emf"/><Relationship Id="rId4" Type="http://schemas.openxmlformats.org/officeDocument/2006/relationships/image" Target="../media/image60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image" Target="../media/image62.emf"/><Relationship Id="rId5" Type="http://schemas.openxmlformats.org/officeDocument/2006/relationships/image" Target="../media/image66.emf"/><Relationship Id="rId4" Type="http://schemas.openxmlformats.org/officeDocument/2006/relationships/image" Target="../media/image65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image" Target="../media/image67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image" Target="../media/image70.emf"/><Relationship Id="rId1" Type="http://schemas.openxmlformats.org/officeDocument/2006/relationships/image" Target="../media/image69.emf"/><Relationship Id="rId4" Type="http://schemas.openxmlformats.org/officeDocument/2006/relationships/image" Target="../media/image72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image" Target="../media/image74.emf"/><Relationship Id="rId1" Type="http://schemas.openxmlformats.org/officeDocument/2006/relationships/image" Target="../media/image73.emf"/><Relationship Id="rId4" Type="http://schemas.openxmlformats.org/officeDocument/2006/relationships/image" Target="../media/image76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image" Target="../media/image78.emf"/><Relationship Id="rId1" Type="http://schemas.openxmlformats.org/officeDocument/2006/relationships/image" Target="../media/image77.emf"/><Relationship Id="rId4" Type="http://schemas.openxmlformats.org/officeDocument/2006/relationships/image" Target="../media/image80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image" Target="../media/image82.emf"/><Relationship Id="rId1" Type="http://schemas.openxmlformats.org/officeDocument/2006/relationships/image" Target="../media/image81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emf"/><Relationship Id="rId1" Type="http://schemas.openxmlformats.org/officeDocument/2006/relationships/image" Target="../media/image84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emf"/><Relationship Id="rId2" Type="http://schemas.openxmlformats.org/officeDocument/2006/relationships/image" Target="../media/image87.emf"/><Relationship Id="rId1" Type="http://schemas.openxmlformats.org/officeDocument/2006/relationships/image" Target="../media/image86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emf"/><Relationship Id="rId2" Type="http://schemas.openxmlformats.org/officeDocument/2006/relationships/image" Target="../media/image92.emf"/><Relationship Id="rId1" Type="http://schemas.openxmlformats.org/officeDocument/2006/relationships/image" Target="../media/image91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emf"/><Relationship Id="rId2" Type="http://schemas.openxmlformats.org/officeDocument/2006/relationships/image" Target="../media/image95.emf"/><Relationship Id="rId1" Type="http://schemas.openxmlformats.org/officeDocument/2006/relationships/image" Target="../media/image9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98.emf"/><Relationship Id="rId1" Type="http://schemas.openxmlformats.org/officeDocument/2006/relationships/image" Target="../media/image97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emf"/><Relationship Id="rId2" Type="http://schemas.openxmlformats.org/officeDocument/2006/relationships/image" Target="../media/image100.emf"/><Relationship Id="rId1" Type="http://schemas.openxmlformats.org/officeDocument/2006/relationships/image" Target="../media/image99.emf"/><Relationship Id="rId4" Type="http://schemas.openxmlformats.org/officeDocument/2006/relationships/image" Target="../media/image102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emf"/><Relationship Id="rId2" Type="http://schemas.openxmlformats.org/officeDocument/2006/relationships/image" Target="../media/image104.emf"/><Relationship Id="rId1" Type="http://schemas.openxmlformats.org/officeDocument/2006/relationships/image" Target="../media/image103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emf"/><Relationship Id="rId2" Type="http://schemas.openxmlformats.org/officeDocument/2006/relationships/image" Target="../media/image107.emf"/><Relationship Id="rId1" Type="http://schemas.openxmlformats.org/officeDocument/2006/relationships/image" Target="../media/image106.e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emf"/><Relationship Id="rId2" Type="http://schemas.openxmlformats.org/officeDocument/2006/relationships/image" Target="../media/image110.emf"/><Relationship Id="rId1" Type="http://schemas.openxmlformats.org/officeDocument/2006/relationships/image" Target="../media/image109.e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emf"/><Relationship Id="rId2" Type="http://schemas.openxmlformats.org/officeDocument/2006/relationships/image" Target="../media/image113.emf"/><Relationship Id="rId1" Type="http://schemas.openxmlformats.org/officeDocument/2006/relationships/image" Target="../media/image112.emf"/><Relationship Id="rId4" Type="http://schemas.openxmlformats.org/officeDocument/2006/relationships/image" Target="../media/image115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6.e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emf"/><Relationship Id="rId2" Type="http://schemas.openxmlformats.org/officeDocument/2006/relationships/image" Target="../media/image118.emf"/><Relationship Id="rId1" Type="http://schemas.openxmlformats.org/officeDocument/2006/relationships/image" Target="../media/image117.e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emf"/><Relationship Id="rId1" Type="http://schemas.openxmlformats.org/officeDocument/2006/relationships/image" Target="../media/image120.e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emf"/><Relationship Id="rId2" Type="http://schemas.openxmlformats.org/officeDocument/2006/relationships/image" Target="../media/image123.emf"/><Relationship Id="rId1" Type="http://schemas.openxmlformats.org/officeDocument/2006/relationships/image" Target="../media/image122.emf"/><Relationship Id="rId4" Type="http://schemas.openxmlformats.org/officeDocument/2006/relationships/image" Target="../media/image12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emf"/><Relationship Id="rId2" Type="http://schemas.openxmlformats.org/officeDocument/2006/relationships/image" Target="../media/image127.emf"/><Relationship Id="rId1" Type="http://schemas.openxmlformats.org/officeDocument/2006/relationships/image" Target="../media/image126.e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emf"/><Relationship Id="rId2" Type="http://schemas.openxmlformats.org/officeDocument/2006/relationships/image" Target="../media/image130.emf"/><Relationship Id="rId1" Type="http://schemas.openxmlformats.org/officeDocument/2006/relationships/image" Target="../media/image129.emf"/><Relationship Id="rId4" Type="http://schemas.openxmlformats.org/officeDocument/2006/relationships/image" Target="../media/image132.e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emf"/><Relationship Id="rId1" Type="http://schemas.openxmlformats.org/officeDocument/2006/relationships/image" Target="../media/image133.e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emf"/><Relationship Id="rId2" Type="http://schemas.openxmlformats.org/officeDocument/2006/relationships/image" Target="../media/image137.emf"/><Relationship Id="rId1" Type="http://schemas.openxmlformats.org/officeDocument/2006/relationships/image" Target="../media/image136.emf"/><Relationship Id="rId5" Type="http://schemas.openxmlformats.org/officeDocument/2006/relationships/image" Target="../media/image140.emf"/><Relationship Id="rId4" Type="http://schemas.openxmlformats.org/officeDocument/2006/relationships/image" Target="../media/image139.e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emf"/><Relationship Id="rId2" Type="http://schemas.openxmlformats.org/officeDocument/2006/relationships/image" Target="../media/image142.emf"/><Relationship Id="rId1" Type="http://schemas.openxmlformats.org/officeDocument/2006/relationships/image" Target="../media/image141.emf"/><Relationship Id="rId4" Type="http://schemas.openxmlformats.org/officeDocument/2006/relationships/image" Target="../media/image144.e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emf"/><Relationship Id="rId2" Type="http://schemas.openxmlformats.org/officeDocument/2006/relationships/image" Target="../media/image146.emf"/><Relationship Id="rId1" Type="http://schemas.openxmlformats.org/officeDocument/2006/relationships/image" Target="../media/image145.e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emf"/><Relationship Id="rId2" Type="http://schemas.openxmlformats.org/officeDocument/2006/relationships/image" Target="../media/image149.emf"/><Relationship Id="rId1" Type="http://schemas.openxmlformats.org/officeDocument/2006/relationships/image" Target="../media/image148.emf"/><Relationship Id="rId4" Type="http://schemas.openxmlformats.org/officeDocument/2006/relationships/image" Target="../media/image151.e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emf"/><Relationship Id="rId2" Type="http://schemas.openxmlformats.org/officeDocument/2006/relationships/image" Target="../media/image153.emf"/><Relationship Id="rId1" Type="http://schemas.openxmlformats.org/officeDocument/2006/relationships/image" Target="../media/image152.emf"/><Relationship Id="rId5" Type="http://schemas.openxmlformats.org/officeDocument/2006/relationships/image" Target="../media/image156.emf"/><Relationship Id="rId4" Type="http://schemas.openxmlformats.org/officeDocument/2006/relationships/image" Target="../media/image155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Relationship Id="rId4" Type="http://schemas.openxmlformats.org/officeDocument/2006/relationships/image" Target="../media/image32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Relationship Id="rId4" Type="http://schemas.openxmlformats.org/officeDocument/2006/relationships/image" Target="../media/image3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FAAE2-9B52-45C5-968D-2B2024B388D1}" type="datetimeFigureOut">
              <a:rPr lang="zh-CN" altLang="en-US" smtClean="0"/>
              <a:pPr/>
              <a:t>2016/3/3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49126-AB6B-4ABE-B579-A9E4DC2C98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4718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20279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D:\Teliss_Tong\Copy\定期备份\工作备份\！PPT图片及版面资源\06-PPT精选插图\10-综合\脚印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 rot="5400000">
            <a:off x="3446704" y="-543896"/>
            <a:ext cx="2250591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11724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51" r:id="rId3"/>
    <p:sldLayoutId id="2147483656" r:id="rId4"/>
  </p:sldLayoutIdLst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68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201" indent="-257201" algn="l" defTabSz="68586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68" indent="-214334" algn="l" defTabSz="685868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36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70" indent="-171467" algn="l" defTabSz="685868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205" indent="-171467" algn="l" defTabSz="685868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138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73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07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42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8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03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37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72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06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4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7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2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package" Target="../embeddings/Microsoft_Office_Word___13.docx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Office_Word___19.docx"/><Relationship Id="rId3" Type="http://schemas.openxmlformats.org/officeDocument/2006/relationships/package" Target="../embeddings/Microsoft_Office_Word___14.docx"/><Relationship Id="rId7" Type="http://schemas.openxmlformats.org/officeDocument/2006/relationships/package" Target="../embeddings/Microsoft_Office_Word___18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package" Target="../embeddings/Microsoft_Office_Word___17.docx"/><Relationship Id="rId5" Type="http://schemas.openxmlformats.org/officeDocument/2006/relationships/package" Target="../embeddings/Microsoft_Office_Word___16.docx"/><Relationship Id="rId4" Type="http://schemas.openxmlformats.org/officeDocument/2006/relationships/package" Target="../embeddings/Microsoft_Office_Word___15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0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package" Target="../embeddings/Microsoft_Office_Word___22.docx"/><Relationship Id="rId5" Type="http://schemas.openxmlformats.org/officeDocument/2006/relationships/image" Target="../media/image28.png"/><Relationship Id="rId4" Type="http://schemas.openxmlformats.org/officeDocument/2006/relationships/package" Target="../embeddings/Microsoft_Office_Word___21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3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package" Target="../embeddings/Microsoft_Office_Word___26.docx"/><Relationship Id="rId5" Type="http://schemas.openxmlformats.org/officeDocument/2006/relationships/package" Target="../embeddings/Microsoft_Office_Word___25.docx"/><Relationship Id="rId4" Type="http://schemas.openxmlformats.org/officeDocument/2006/relationships/package" Target="../embeddings/Microsoft_Office_Word___24.docx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eg"/><Relationship Id="rId3" Type="http://schemas.openxmlformats.org/officeDocument/2006/relationships/package" Target="../embeddings/Microsoft_Office_Word___27.docx"/><Relationship Id="rId7" Type="http://schemas.openxmlformats.org/officeDocument/2006/relationships/slide" Target="slide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package" Target="../embeddings/Microsoft_Office_Word___30.docx"/><Relationship Id="rId5" Type="http://schemas.openxmlformats.org/officeDocument/2006/relationships/package" Target="../embeddings/Microsoft_Office_Word___29.docx"/><Relationship Id="rId4" Type="http://schemas.openxmlformats.org/officeDocument/2006/relationships/package" Target="../embeddings/Microsoft_Office_Word___28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4" Type="http://schemas.openxmlformats.org/officeDocument/2006/relationships/package" Target="../embeddings/Microsoft_Office_Word___32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3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4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5" Type="http://schemas.openxmlformats.org/officeDocument/2006/relationships/package" Target="../embeddings/Microsoft_Office_Word___36.docx"/><Relationship Id="rId4" Type="http://schemas.openxmlformats.org/officeDocument/2006/relationships/package" Target="../embeddings/Microsoft_Office_Word___35.docx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7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5" Type="http://schemas.openxmlformats.org/officeDocument/2006/relationships/package" Target="../embeddings/Microsoft_Office_Word___39.docx"/><Relationship Id="rId4" Type="http://schemas.openxmlformats.org/officeDocument/2006/relationships/package" Target="../embeddings/Microsoft_Office_Word___38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40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4" Type="http://schemas.openxmlformats.org/officeDocument/2006/relationships/package" Target="../embeddings/Microsoft_Office_Word___41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42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package" Target="../embeddings/Microsoft_Office_Word___45.docx"/><Relationship Id="rId5" Type="http://schemas.openxmlformats.org/officeDocument/2006/relationships/package" Target="../embeddings/Microsoft_Office_Word___44.docx"/><Relationship Id="rId4" Type="http://schemas.openxmlformats.org/officeDocument/2006/relationships/package" Target="../embeddings/Microsoft_Office_Word___43.docx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46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package" Target="../embeddings/Microsoft_Office_Word___49.docx"/><Relationship Id="rId5" Type="http://schemas.openxmlformats.org/officeDocument/2006/relationships/package" Target="../embeddings/Microsoft_Office_Word___48.docx"/><Relationship Id="rId4" Type="http://schemas.openxmlformats.org/officeDocument/2006/relationships/package" Target="../embeddings/Microsoft_Office_Word___47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50.docx"/><Relationship Id="rId7" Type="http://schemas.openxmlformats.org/officeDocument/2006/relationships/package" Target="../embeddings/Microsoft_Office_Word___54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package" Target="../embeddings/Microsoft_Office_Word___53.docx"/><Relationship Id="rId5" Type="http://schemas.openxmlformats.org/officeDocument/2006/relationships/package" Target="../embeddings/Microsoft_Office_Word___52.docx"/><Relationship Id="rId4" Type="http://schemas.openxmlformats.org/officeDocument/2006/relationships/package" Target="../embeddings/Microsoft_Office_Word___51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55.docx"/><Relationship Id="rId7" Type="http://schemas.openxmlformats.org/officeDocument/2006/relationships/package" Target="../embeddings/Microsoft_Office_Word___59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package" Target="../embeddings/Microsoft_Office_Word___58.docx"/><Relationship Id="rId5" Type="http://schemas.openxmlformats.org/officeDocument/2006/relationships/package" Target="../embeddings/Microsoft_Office_Word___57.docx"/><Relationship Id="rId4" Type="http://schemas.openxmlformats.org/officeDocument/2006/relationships/package" Target="../embeddings/Microsoft_Office_Word___56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60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4" Type="http://schemas.openxmlformats.org/officeDocument/2006/relationships/package" Target="../embeddings/Microsoft_Office_Word___61.docx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62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6" Type="http://schemas.openxmlformats.org/officeDocument/2006/relationships/package" Target="../embeddings/Microsoft_Office_Word___65.docx"/><Relationship Id="rId5" Type="http://schemas.openxmlformats.org/officeDocument/2006/relationships/package" Target="../embeddings/Microsoft_Office_Word___64.docx"/><Relationship Id="rId4" Type="http://schemas.openxmlformats.org/officeDocument/2006/relationships/package" Target="../embeddings/Microsoft_Office_Word___63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66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6" Type="http://schemas.openxmlformats.org/officeDocument/2006/relationships/package" Target="../embeddings/Microsoft_Office_Word___69.docx"/><Relationship Id="rId5" Type="http://schemas.openxmlformats.org/officeDocument/2006/relationships/package" Target="../embeddings/Microsoft_Office_Word___68.docx"/><Relationship Id="rId4" Type="http://schemas.openxmlformats.org/officeDocument/2006/relationships/package" Target="../embeddings/Microsoft_Office_Word___67.docx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70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Relationship Id="rId6" Type="http://schemas.openxmlformats.org/officeDocument/2006/relationships/package" Target="../embeddings/Microsoft_Office_Word___73.docx"/><Relationship Id="rId5" Type="http://schemas.openxmlformats.org/officeDocument/2006/relationships/package" Target="../embeddings/Microsoft_Office_Word___72.docx"/><Relationship Id="rId4" Type="http://schemas.openxmlformats.org/officeDocument/2006/relationships/package" Target="../embeddings/Microsoft_Office_Word___71.docx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74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3.vml"/><Relationship Id="rId5" Type="http://schemas.openxmlformats.org/officeDocument/2006/relationships/package" Target="../embeddings/Microsoft_Office_Word___76.docx"/><Relationship Id="rId4" Type="http://schemas.openxmlformats.org/officeDocument/2006/relationships/package" Target="../embeddings/Microsoft_Office_Word___75.docx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4.vml"/><Relationship Id="rId6" Type="http://schemas.openxmlformats.org/officeDocument/2006/relationships/package" Target="../embeddings/Microsoft_Office_Word___78.docx"/><Relationship Id="rId5" Type="http://schemas.openxmlformats.org/officeDocument/2006/relationships/package" Target="../embeddings/Microsoft_Office_Word___77.docx"/><Relationship Id="rId4" Type="http://schemas.openxmlformats.org/officeDocument/2006/relationships/image" Target="../media/image37.jpe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46.xml"/><Relationship Id="rId3" Type="http://schemas.openxmlformats.org/officeDocument/2006/relationships/package" Target="../embeddings/Microsoft_Office_Word___79.docx"/><Relationship Id="rId7" Type="http://schemas.openxmlformats.org/officeDocument/2006/relationships/slide" Target="slide3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5.vml"/><Relationship Id="rId6" Type="http://schemas.openxmlformats.org/officeDocument/2006/relationships/slide" Target="slide33.xml"/><Relationship Id="rId5" Type="http://schemas.openxmlformats.org/officeDocument/2006/relationships/package" Target="../embeddings/Microsoft_Office_Word___81.docx"/><Relationship Id="rId4" Type="http://schemas.openxmlformats.org/officeDocument/2006/relationships/package" Target="../embeddings/Microsoft_Office_Word___80.docx"/><Relationship Id="rId9" Type="http://schemas.openxmlformats.org/officeDocument/2006/relationships/slide" Target="slide5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82.docx"/><Relationship Id="rId7" Type="http://schemas.openxmlformats.org/officeDocument/2006/relationships/slide" Target="slide5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6.vml"/><Relationship Id="rId6" Type="http://schemas.openxmlformats.org/officeDocument/2006/relationships/slide" Target="slide46.xml"/><Relationship Id="rId5" Type="http://schemas.openxmlformats.org/officeDocument/2006/relationships/slide" Target="slide39.xml"/><Relationship Id="rId4" Type="http://schemas.openxmlformats.org/officeDocument/2006/relationships/slide" Target="slide3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83.docx"/><Relationship Id="rId7" Type="http://schemas.openxmlformats.org/officeDocument/2006/relationships/slide" Target="slide5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7.vml"/><Relationship Id="rId6" Type="http://schemas.openxmlformats.org/officeDocument/2006/relationships/slide" Target="slide46.xml"/><Relationship Id="rId5" Type="http://schemas.openxmlformats.org/officeDocument/2006/relationships/slide" Target="slide39.xml"/><Relationship Id="rId4" Type="http://schemas.openxmlformats.org/officeDocument/2006/relationships/slide" Target="slide3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Office_Word___85.docx"/><Relationship Id="rId3" Type="http://schemas.openxmlformats.org/officeDocument/2006/relationships/package" Target="../embeddings/Microsoft_Office_Word___84.docx"/><Relationship Id="rId7" Type="http://schemas.openxmlformats.org/officeDocument/2006/relationships/slide" Target="slide5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8.vml"/><Relationship Id="rId6" Type="http://schemas.openxmlformats.org/officeDocument/2006/relationships/slide" Target="slide46.xml"/><Relationship Id="rId5" Type="http://schemas.openxmlformats.org/officeDocument/2006/relationships/slide" Target="slide39.xml"/><Relationship Id="rId4" Type="http://schemas.openxmlformats.org/officeDocument/2006/relationships/slide" Target="slide33.xml"/><Relationship Id="rId9" Type="http://schemas.openxmlformats.org/officeDocument/2006/relationships/package" Target="../embeddings/Microsoft_Office_Word___86.docx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51.xml"/><Relationship Id="rId3" Type="http://schemas.openxmlformats.org/officeDocument/2006/relationships/package" Target="../embeddings/Microsoft_Office_Word___87.docx"/><Relationship Id="rId7" Type="http://schemas.openxmlformats.org/officeDocument/2006/relationships/slide" Target="slide4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9.vml"/><Relationship Id="rId6" Type="http://schemas.openxmlformats.org/officeDocument/2006/relationships/slide" Target="slide39.xml"/><Relationship Id="rId5" Type="http://schemas.openxmlformats.org/officeDocument/2006/relationships/slide" Target="slide33.xml"/><Relationship Id="rId4" Type="http://schemas.openxmlformats.org/officeDocument/2006/relationships/package" Target="../embeddings/Microsoft_Office_Word___88.docx"/><Relationship Id="rId9" Type="http://schemas.openxmlformats.org/officeDocument/2006/relationships/package" Target="../embeddings/Microsoft_Office_Word___89.docx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51.xml"/><Relationship Id="rId3" Type="http://schemas.openxmlformats.org/officeDocument/2006/relationships/package" Target="../embeddings/Microsoft_Office_Word___90.docx"/><Relationship Id="rId7" Type="http://schemas.openxmlformats.org/officeDocument/2006/relationships/slide" Target="slide4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0.vml"/><Relationship Id="rId6" Type="http://schemas.openxmlformats.org/officeDocument/2006/relationships/slide" Target="slide39.xml"/><Relationship Id="rId5" Type="http://schemas.openxmlformats.org/officeDocument/2006/relationships/slide" Target="slide33.xml"/><Relationship Id="rId4" Type="http://schemas.openxmlformats.org/officeDocument/2006/relationships/package" Target="../embeddings/Microsoft_Office_Word___91.docx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Office_Word___93.docx"/><Relationship Id="rId3" Type="http://schemas.openxmlformats.org/officeDocument/2006/relationships/slide" Target="slide33.xml"/><Relationship Id="rId7" Type="http://schemas.openxmlformats.org/officeDocument/2006/relationships/package" Target="../embeddings/Microsoft_Office_Word___92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1.vml"/><Relationship Id="rId6" Type="http://schemas.openxmlformats.org/officeDocument/2006/relationships/slide" Target="slide51.xml"/><Relationship Id="rId5" Type="http://schemas.openxmlformats.org/officeDocument/2006/relationships/slide" Target="slide46.xml"/><Relationship Id="rId10" Type="http://schemas.openxmlformats.org/officeDocument/2006/relationships/package" Target="../embeddings/Microsoft_Office_Word___95.docx"/><Relationship Id="rId4" Type="http://schemas.openxmlformats.org/officeDocument/2006/relationships/slide" Target="slide39.xml"/><Relationship Id="rId9" Type="http://schemas.openxmlformats.org/officeDocument/2006/relationships/package" Target="../embeddings/Microsoft_Office_Word___94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Office_Word___97.docx"/><Relationship Id="rId3" Type="http://schemas.openxmlformats.org/officeDocument/2006/relationships/package" Target="../embeddings/Microsoft_Office_Word___96.docx"/><Relationship Id="rId7" Type="http://schemas.openxmlformats.org/officeDocument/2006/relationships/slide" Target="slide5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2.vml"/><Relationship Id="rId6" Type="http://schemas.openxmlformats.org/officeDocument/2006/relationships/slide" Target="slide46.xml"/><Relationship Id="rId5" Type="http://schemas.openxmlformats.org/officeDocument/2006/relationships/slide" Target="slide39.xml"/><Relationship Id="rId4" Type="http://schemas.openxmlformats.org/officeDocument/2006/relationships/slide" Target="slide33.xml"/><Relationship Id="rId9" Type="http://schemas.openxmlformats.org/officeDocument/2006/relationships/package" Target="../embeddings/Microsoft_Office_Word___98.docx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Office_Word___100.docx"/><Relationship Id="rId3" Type="http://schemas.openxmlformats.org/officeDocument/2006/relationships/slide" Target="slide33.xml"/><Relationship Id="rId7" Type="http://schemas.openxmlformats.org/officeDocument/2006/relationships/package" Target="../embeddings/Microsoft_Office_Word___99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3.vml"/><Relationship Id="rId6" Type="http://schemas.openxmlformats.org/officeDocument/2006/relationships/slide" Target="slide51.xml"/><Relationship Id="rId5" Type="http://schemas.openxmlformats.org/officeDocument/2006/relationships/slide" Target="slide46.xml"/><Relationship Id="rId4" Type="http://schemas.openxmlformats.org/officeDocument/2006/relationships/slide" Target="slide39.xml"/><Relationship Id="rId9" Type="http://schemas.openxmlformats.org/officeDocument/2006/relationships/package" Target="../embeddings/Microsoft_Office_Word___101.docx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Office_Word___103.docx"/><Relationship Id="rId3" Type="http://schemas.openxmlformats.org/officeDocument/2006/relationships/package" Target="../embeddings/Microsoft_Office_Word___102.docx"/><Relationship Id="rId7" Type="http://schemas.openxmlformats.org/officeDocument/2006/relationships/slide" Target="slide5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4.vml"/><Relationship Id="rId6" Type="http://schemas.openxmlformats.org/officeDocument/2006/relationships/slide" Target="slide46.xml"/><Relationship Id="rId5" Type="http://schemas.openxmlformats.org/officeDocument/2006/relationships/slide" Target="slide39.xml"/><Relationship Id="rId4" Type="http://schemas.openxmlformats.org/officeDocument/2006/relationships/slide" Target="slide33.xml"/><Relationship Id="rId9" Type="http://schemas.openxmlformats.org/officeDocument/2006/relationships/package" Target="../embeddings/Microsoft_Office_Word___104.docx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Office_Word___106.docx"/><Relationship Id="rId3" Type="http://schemas.openxmlformats.org/officeDocument/2006/relationships/slide" Target="slide33.xml"/><Relationship Id="rId7" Type="http://schemas.openxmlformats.org/officeDocument/2006/relationships/package" Target="../embeddings/Microsoft_Office_Word___105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5.vml"/><Relationship Id="rId6" Type="http://schemas.openxmlformats.org/officeDocument/2006/relationships/slide" Target="slide51.xml"/><Relationship Id="rId5" Type="http://schemas.openxmlformats.org/officeDocument/2006/relationships/slide" Target="slide46.xml"/><Relationship Id="rId10" Type="http://schemas.openxmlformats.org/officeDocument/2006/relationships/package" Target="../embeddings/Microsoft_Office_Word___108.docx"/><Relationship Id="rId4" Type="http://schemas.openxmlformats.org/officeDocument/2006/relationships/slide" Target="slide39.xml"/><Relationship Id="rId9" Type="http://schemas.openxmlformats.org/officeDocument/2006/relationships/package" Target="../embeddings/Microsoft_Office_Word___107.docx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7" Type="http://schemas.openxmlformats.org/officeDocument/2006/relationships/package" Target="../embeddings/Microsoft_Office_Word___109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6.vml"/><Relationship Id="rId6" Type="http://schemas.openxmlformats.org/officeDocument/2006/relationships/slide" Target="slide51.xml"/><Relationship Id="rId5" Type="http://schemas.openxmlformats.org/officeDocument/2006/relationships/slide" Target="slide46.xml"/><Relationship Id="rId4" Type="http://schemas.openxmlformats.org/officeDocument/2006/relationships/slide" Target="slide39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Office_Word___111.docx"/><Relationship Id="rId3" Type="http://schemas.openxmlformats.org/officeDocument/2006/relationships/slide" Target="slide33.xml"/><Relationship Id="rId7" Type="http://schemas.openxmlformats.org/officeDocument/2006/relationships/package" Target="../embeddings/Microsoft_Office_Word___110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7.vml"/><Relationship Id="rId6" Type="http://schemas.openxmlformats.org/officeDocument/2006/relationships/slide" Target="slide51.xml"/><Relationship Id="rId5" Type="http://schemas.openxmlformats.org/officeDocument/2006/relationships/slide" Target="slide46.xml"/><Relationship Id="rId4" Type="http://schemas.openxmlformats.org/officeDocument/2006/relationships/slide" Target="slide39.xml"/><Relationship Id="rId9" Type="http://schemas.openxmlformats.org/officeDocument/2006/relationships/package" Target="../embeddings/Microsoft_Office_Word___112.docx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slide" Target="slide51.xml"/><Relationship Id="rId3" Type="http://schemas.openxmlformats.org/officeDocument/2006/relationships/package" Target="../embeddings/Microsoft_Office_Word___113.docx"/><Relationship Id="rId7" Type="http://schemas.openxmlformats.org/officeDocument/2006/relationships/slide" Target="slide4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8.vml"/><Relationship Id="rId6" Type="http://schemas.openxmlformats.org/officeDocument/2006/relationships/slide" Target="slide39.xml"/><Relationship Id="rId5" Type="http://schemas.openxmlformats.org/officeDocument/2006/relationships/slide" Target="slide33.xml"/><Relationship Id="rId4" Type="http://schemas.openxmlformats.org/officeDocument/2006/relationships/package" Target="../embeddings/Microsoft_Office_Word___114.docx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slide" Target="slide46.xml"/><Relationship Id="rId3" Type="http://schemas.openxmlformats.org/officeDocument/2006/relationships/package" Target="../embeddings/Microsoft_Office_Word___115.docx"/><Relationship Id="rId7" Type="http://schemas.openxmlformats.org/officeDocument/2006/relationships/slide" Target="slide3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9.vml"/><Relationship Id="rId6" Type="http://schemas.openxmlformats.org/officeDocument/2006/relationships/slide" Target="slide33.xml"/><Relationship Id="rId5" Type="http://schemas.openxmlformats.org/officeDocument/2006/relationships/package" Target="../embeddings/Microsoft_Office_Word___117.docx"/><Relationship Id="rId10" Type="http://schemas.openxmlformats.org/officeDocument/2006/relationships/package" Target="../embeddings/Microsoft_Office_Word___118.docx"/><Relationship Id="rId4" Type="http://schemas.openxmlformats.org/officeDocument/2006/relationships/package" Target="../embeddings/Microsoft_Office_Word___116.docx"/><Relationship Id="rId9" Type="http://schemas.openxmlformats.org/officeDocument/2006/relationships/slide" Target="slide5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slide" Target="slide33.xml"/><Relationship Id="rId1" Type="http://schemas.openxmlformats.org/officeDocument/2006/relationships/slideLayout" Target="../slideLayouts/slideLayout1.xml"/><Relationship Id="rId5" Type="http://schemas.openxmlformats.org/officeDocument/2006/relationships/slide" Target="slide51.xml"/><Relationship Id="rId4" Type="http://schemas.openxmlformats.org/officeDocument/2006/relationships/slide" Target="slide46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slide" Target="slide46.xml"/><Relationship Id="rId3" Type="http://schemas.openxmlformats.org/officeDocument/2006/relationships/package" Target="../embeddings/Microsoft_Office_Word___119.docx"/><Relationship Id="rId7" Type="http://schemas.openxmlformats.org/officeDocument/2006/relationships/slide" Target="slide3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0.vml"/><Relationship Id="rId6" Type="http://schemas.openxmlformats.org/officeDocument/2006/relationships/slide" Target="slide33.xml"/><Relationship Id="rId5" Type="http://schemas.openxmlformats.org/officeDocument/2006/relationships/package" Target="../embeddings/Microsoft_Office_Word___121.docx"/><Relationship Id="rId4" Type="http://schemas.openxmlformats.org/officeDocument/2006/relationships/package" Target="../embeddings/Microsoft_Office_Word___120.docx"/><Relationship Id="rId9" Type="http://schemas.openxmlformats.org/officeDocument/2006/relationships/slide" Target="slide5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slide" Target="slide4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slide" Target="slide39.xml"/><Relationship Id="rId3" Type="http://schemas.openxmlformats.org/officeDocument/2006/relationships/package" Target="../embeddings/Microsoft_Office_Word___122.docx"/><Relationship Id="rId7" Type="http://schemas.openxmlformats.org/officeDocument/2006/relationships/slide" Target="slide3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1.vml"/><Relationship Id="rId6" Type="http://schemas.openxmlformats.org/officeDocument/2006/relationships/package" Target="../embeddings/Microsoft_Office_Word___125.docx"/><Relationship Id="rId5" Type="http://schemas.openxmlformats.org/officeDocument/2006/relationships/package" Target="../embeddings/Microsoft_Office_Word___124.docx"/><Relationship Id="rId10" Type="http://schemas.openxmlformats.org/officeDocument/2006/relationships/slide" Target="slide51.xml"/><Relationship Id="rId4" Type="http://schemas.openxmlformats.org/officeDocument/2006/relationships/package" Target="../embeddings/Microsoft_Office_Word___123.docx"/><Relationship Id="rId9" Type="http://schemas.openxmlformats.org/officeDocument/2006/relationships/slide" Target="slide46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slide" Target="slide51.xml"/><Relationship Id="rId3" Type="http://schemas.openxmlformats.org/officeDocument/2006/relationships/image" Target="../media/image135.png"/><Relationship Id="rId7" Type="http://schemas.openxmlformats.org/officeDocument/2006/relationships/slide" Target="slide4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2.vml"/><Relationship Id="rId6" Type="http://schemas.openxmlformats.org/officeDocument/2006/relationships/slide" Target="slide39.xml"/><Relationship Id="rId5" Type="http://schemas.openxmlformats.org/officeDocument/2006/relationships/slide" Target="slide33.xml"/><Relationship Id="rId4" Type="http://schemas.openxmlformats.org/officeDocument/2006/relationships/package" Target="../embeddings/Microsoft_Office_Word___126.docx"/><Relationship Id="rId9" Type="http://schemas.openxmlformats.org/officeDocument/2006/relationships/package" Target="../embeddings/Microsoft_Office_Word___127.docx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Office_Word___129.docx"/><Relationship Id="rId3" Type="http://schemas.openxmlformats.org/officeDocument/2006/relationships/slide" Target="slide33.xml"/><Relationship Id="rId7" Type="http://schemas.openxmlformats.org/officeDocument/2006/relationships/package" Target="../embeddings/Microsoft_Office_Word___128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3.vml"/><Relationship Id="rId6" Type="http://schemas.openxmlformats.org/officeDocument/2006/relationships/slide" Target="slide51.xml"/><Relationship Id="rId11" Type="http://schemas.openxmlformats.org/officeDocument/2006/relationships/package" Target="../embeddings/Microsoft_Office_Word___132.docx"/><Relationship Id="rId5" Type="http://schemas.openxmlformats.org/officeDocument/2006/relationships/slide" Target="slide46.xml"/><Relationship Id="rId10" Type="http://schemas.openxmlformats.org/officeDocument/2006/relationships/package" Target="../embeddings/Microsoft_Office_Word___131.docx"/><Relationship Id="rId4" Type="http://schemas.openxmlformats.org/officeDocument/2006/relationships/slide" Target="slide39.xml"/><Relationship Id="rId9" Type="http://schemas.openxmlformats.org/officeDocument/2006/relationships/package" Target="../embeddings/Microsoft_Office_Word___130.docx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Office_Word___134.docx"/><Relationship Id="rId3" Type="http://schemas.openxmlformats.org/officeDocument/2006/relationships/slide" Target="slide33.xml"/><Relationship Id="rId7" Type="http://schemas.openxmlformats.org/officeDocument/2006/relationships/package" Target="../embeddings/Microsoft_Office_Word___133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4.vml"/><Relationship Id="rId6" Type="http://schemas.openxmlformats.org/officeDocument/2006/relationships/slide" Target="slide51.xml"/><Relationship Id="rId5" Type="http://schemas.openxmlformats.org/officeDocument/2006/relationships/slide" Target="slide46.xml"/><Relationship Id="rId10" Type="http://schemas.openxmlformats.org/officeDocument/2006/relationships/package" Target="../embeddings/Microsoft_Office_Word___136.docx"/><Relationship Id="rId4" Type="http://schemas.openxmlformats.org/officeDocument/2006/relationships/slide" Target="slide39.xml"/><Relationship Id="rId9" Type="http://schemas.openxmlformats.org/officeDocument/2006/relationships/package" Target="../embeddings/Microsoft_Office_Word___135.docx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Office_Word___138.docx"/><Relationship Id="rId3" Type="http://schemas.openxmlformats.org/officeDocument/2006/relationships/slide" Target="slide33.xml"/><Relationship Id="rId7" Type="http://schemas.openxmlformats.org/officeDocument/2006/relationships/package" Target="../embeddings/Microsoft_Office_Word___137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5.vml"/><Relationship Id="rId6" Type="http://schemas.openxmlformats.org/officeDocument/2006/relationships/slide" Target="slide51.xml"/><Relationship Id="rId5" Type="http://schemas.openxmlformats.org/officeDocument/2006/relationships/slide" Target="slide46.xml"/><Relationship Id="rId4" Type="http://schemas.openxmlformats.org/officeDocument/2006/relationships/slide" Target="slide39.xml"/><Relationship Id="rId9" Type="http://schemas.openxmlformats.org/officeDocument/2006/relationships/package" Target="../embeddings/Microsoft_Office_Word___139.docx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Office_Word___141.docx"/><Relationship Id="rId3" Type="http://schemas.openxmlformats.org/officeDocument/2006/relationships/slide" Target="slide33.xml"/><Relationship Id="rId7" Type="http://schemas.openxmlformats.org/officeDocument/2006/relationships/package" Target="../embeddings/Microsoft_Office_Word___140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6.vml"/><Relationship Id="rId6" Type="http://schemas.openxmlformats.org/officeDocument/2006/relationships/slide" Target="slide51.xml"/><Relationship Id="rId5" Type="http://schemas.openxmlformats.org/officeDocument/2006/relationships/slide" Target="slide46.xml"/><Relationship Id="rId10" Type="http://schemas.openxmlformats.org/officeDocument/2006/relationships/package" Target="../embeddings/Microsoft_Office_Word___143.docx"/><Relationship Id="rId4" Type="http://schemas.openxmlformats.org/officeDocument/2006/relationships/slide" Target="slide39.xml"/><Relationship Id="rId9" Type="http://schemas.openxmlformats.org/officeDocument/2006/relationships/package" Target="../embeddings/Microsoft_Office_Word___142.docx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Office_Word___145.docx"/><Relationship Id="rId13" Type="http://schemas.openxmlformats.org/officeDocument/2006/relationships/image" Target="../media/image4.png"/><Relationship Id="rId3" Type="http://schemas.openxmlformats.org/officeDocument/2006/relationships/package" Target="../embeddings/Microsoft_Office_Word___144.docx"/><Relationship Id="rId7" Type="http://schemas.openxmlformats.org/officeDocument/2006/relationships/slide" Target="slide51.xml"/><Relationship Id="rId12" Type="http://schemas.openxmlformats.org/officeDocument/2006/relationships/slide" Target="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7.vml"/><Relationship Id="rId6" Type="http://schemas.openxmlformats.org/officeDocument/2006/relationships/slide" Target="slide46.xml"/><Relationship Id="rId11" Type="http://schemas.openxmlformats.org/officeDocument/2006/relationships/package" Target="../embeddings/Microsoft_Office_Word___148.docx"/><Relationship Id="rId5" Type="http://schemas.openxmlformats.org/officeDocument/2006/relationships/slide" Target="slide39.xml"/><Relationship Id="rId10" Type="http://schemas.openxmlformats.org/officeDocument/2006/relationships/package" Target="../embeddings/Microsoft_Office_Word___147.docx"/><Relationship Id="rId4" Type="http://schemas.openxmlformats.org/officeDocument/2006/relationships/slide" Target="slide33.xml"/><Relationship Id="rId9" Type="http://schemas.openxmlformats.org/officeDocument/2006/relationships/package" Target="../embeddings/Microsoft_Office_Word___146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package" Target="../embeddings/Microsoft_Office_Word___3.docx"/><Relationship Id="rId4" Type="http://schemas.openxmlformats.org/officeDocument/2006/relationships/package" Target="../embeddings/Microsoft_Office_Word___2.docx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4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package" Target="../embeddings/Microsoft_Office_Word___5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6.docx"/><Relationship Id="rId7" Type="http://schemas.openxmlformats.org/officeDocument/2006/relationships/package" Target="../embeddings/Microsoft_Office_Word___10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package" Target="../embeddings/Microsoft_Office_Word___9.docx"/><Relationship Id="rId5" Type="http://schemas.openxmlformats.org/officeDocument/2006/relationships/package" Target="../embeddings/Microsoft_Office_Word___8.docx"/><Relationship Id="rId4" Type="http://schemas.openxmlformats.org/officeDocument/2006/relationships/package" Target="../embeddings/Microsoft_Office_Word___7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1"/>
          <p:cNvSpPr txBox="1"/>
          <p:nvPr/>
        </p:nvSpPr>
        <p:spPr>
          <a:xfrm>
            <a:off x="54546" y="812617"/>
            <a:ext cx="164015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b="1" dirty="0" smtClean="0">
                <a:solidFill>
                  <a:schemeClr val="bg1">
                    <a:lumMod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专题</a:t>
            </a:r>
            <a:r>
              <a:rPr lang="en-US" altLang="zh-CN" sz="1500" b="1" dirty="0" smtClean="0">
                <a:solidFill>
                  <a:schemeClr val="bg1">
                    <a:lumMod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7   </a:t>
            </a:r>
            <a:r>
              <a:rPr lang="zh-CN" altLang="en-US" sz="1500" b="1" dirty="0" smtClean="0">
                <a:solidFill>
                  <a:schemeClr val="bg1">
                    <a:lumMod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解析几何</a:t>
            </a:r>
            <a:endParaRPr lang="zh-CN" altLang="en-US" sz="1500" b="1" dirty="0">
              <a:solidFill>
                <a:schemeClr val="bg1">
                  <a:lumMod val="50000"/>
                </a:schemeClr>
              </a:solidFill>
              <a:effectLst>
                <a:reflection blurRad="25400" stA="30000" endPos="30000" dist="50800" dir="5400000" sy="-100000" algn="bl" rotWithShape="0"/>
              </a:effectLst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1164357"/>
            <a:ext cx="9144000" cy="2376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pic>
        <p:nvPicPr>
          <p:cNvPr id="14" name="Picture 6" descr="C:\Users\x201i\Desktop\未标题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4515966"/>
            <a:ext cx="9144000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-42540" y="3781028"/>
            <a:ext cx="91473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zh-CN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第</a:t>
            </a:r>
            <a:r>
              <a:rPr lang="en-US" altLang="zh-CN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28</a:t>
            </a:r>
            <a:r>
              <a:rPr lang="zh-CN" altLang="zh-CN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练　直线与圆锥曲线的综合问题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72369" y="1185237"/>
            <a:ext cx="4199263" cy="236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90944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02701069"/>
              </p:ext>
            </p:extLst>
          </p:nvPr>
        </p:nvGraphicFramePr>
        <p:xfrm>
          <a:off x="258445" y="2736211"/>
          <a:ext cx="7910513" cy="1843087"/>
        </p:xfrm>
        <a:graphic>
          <a:graphicData uri="http://schemas.openxmlformats.org/presentationml/2006/ole">
            <p:oleObj spid="_x0000_s73771" name="文档" r:id="rId3" imgW="7910116" imgH="1848596" progId="Word.Document.12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164272" y="314227"/>
            <a:ext cx="8890021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过点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(0,4)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何时与椭圆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相交？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ⅰ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过点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(0,4)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垂直于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轴时，直线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与椭圆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相交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</a:rPr>
              <a:t>(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ⅱ</a:t>
            </a:r>
            <a:r>
              <a:rPr lang="en-US" altLang="zh-CN" sz="2600" kern="100" dirty="0">
                <a:latin typeface="Times New Roman"/>
                <a:ea typeface="华文细黑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过点</a:t>
            </a:r>
            <a:r>
              <a:rPr lang="en-US" altLang="zh-CN" sz="2600" i="1" kern="100" dirty="0">
                <a:latin typeface="Times New Roman"/>
                <a:ea typeface="华文细黑"/>
              </a:rPr>
              <a:t>P</a:t>
            </a:r>
            <a:r>
              <a:rPr lang="en-US" altLang="zh-CN" sz="2600" kern="100" dirty="0">
                <a:latin typeface="Times New Roman"/>
                <a:ea typeface="华文细黑"/>
              </a:rPr>
              <a:t>(0,4)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的直线</a:t>
            </a:r>
            <a:r>
              <a:rPr lang="en-US" altLang="zh-CN" sz="2600" i="1" kern="100" dirty="0">
                <a:latin typeface="Times New Roman"/>
                <a:ea typeface="华文细黑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轴不垂直时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可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设直线</a:t>
            </a:r>
            <a:r>
              <a:rPr lang="en-US" altLang="zh-CN" sz="2600" i="1" kern="100" dirty="0">
                <a:latin typeface="Times New Roman"/>
                <a:ea typeface="华文细黑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的方程为</a:t>
            </a:r>
            <a:r>
              <a:rPr lang="en-US" altLang="zh-CN" sz="2600" i="1" kern="100" dirty="0">
                <a:latin typeface="Times New Roman"/>
                <a:ea typeface="华文细黑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err="1">
                <a:latin typeface="Times New Roman"/>
                <a:ea typeface="华文细黑"/>
              </a:rPr>
              <a:t>kx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</a:rPr>
              <a:t>4.</a:t>
            </a:r>
            <a:endParaRPr lang="en-US" altLang="zh-CN" sz="2600" kern="100" dirty="0" smtClean="0"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504" y="4058643"/>
            <a:ext cx="5282215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消去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16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28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4772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8933051"/>
              </p:ext>
            </p:extLst>
          </p:nvPr>
        </p:nvGraphicFramePr>
        <p:xfrm>
          <a:off x="308288" y="1807195"/>
          <a:ext cx="7810500" cy="1104900"/>
        </p:xfrm>
        <a:graphic>
          <a:graphicData uri="http://schemas.openxmlformats.org/presentationml/2006/ole">
            <p:oleObj spid="_x0000_s123957" name="文档" r:id="rId3" imgW="7814748" imgH="1107932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218483" y="367035"/>
            <a:ext cx="8890021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因为直线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与椭圆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相交，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Δ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(16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4(1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28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16(2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7)&gt;0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79087187"/>
              </p:ext>
            </p:extLst>
          </p:nvPr>
        </p:nvGraphicFramePr>
        <p:xfrm>
          <a:off x="312738" y="2815307"/>
          <a:ext cx="8640762" cy="1844675"/>
        </p:xfrm>
        <a:graphic>
          <a:graphicData uri="http://schemas.openxmlformats.org/presentationml/2006/ole">
            <p:oleObj spid="_x0000_s123958" name="文档" r:id="rId4" imgW="8649705" imgH="184641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766552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95536" y="1066682"/>
            <a:ext cx="8128500" cy="3017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点评　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对于求过定点的直线与圆锥曲线的位置关系问题，一是利用方程的根的判别式来确定，但一定要注意，利用判别式的前提是二次项系数不为零；二是利用图形来处理和理解；三是直线过定点位置不同，导致直线与圆锥曲线的位置关系也不同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020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7654346"/>
              </p:ext>
            </p:extLst>
          </p:nvPr>
        </p:nvGraphicFramePr>
        <p:xfrm>
          <a:off x="316704" y="2539787"/>
          <a:ext cx="7750175" cy="900112"/>
        </p:xfrm>
        <a:graphic>
          <a:graphicData uri="http://schemas.openxmlformats.org/presentationml/2006/ole">
            <p:oleObj spid="_x0000_s71869" name="文档" r:id="rId3" imgW="7776601" imgH="907539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58652398"/>
              </p:ext>
            </p:extLst>
          </p:nvPr>
        </p:nvGraphicFramePr>
        <p:xfrm>
          <a:off x="316704" y="3167387"/>
          <a:ext cx="7751762" cy="898525"/>
        </p:xfrm>
        <a:graphic>
          <a:graphicData uri="http://schemas.openxmlformats.org/presentationml/2006/ole">
            <p:oleObj spid="_x0000_s71870" name="文档" r:id="rId4" imgW="7776601" imgH="908980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81519489"/>
              </p:ext>
            </p:extLst>
          </p:nvPr>
        </p:nvGraphicFramePr>
        <p:xfrm>
          <a:off x="334143" y="163523"/>
          <a:ext cx="8342313" cy="884237"/>
        </p:xfrm>
        <a:graphic>
          <a:graphicData uri="http://schemas.openxmlformats.org/presentationml/2006/ole">
            <p:oleObj spid="_x0000_s71871" name="文档" r:id="rId5" imgW="8342329" imgH="884832" progId="Word.Document.12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71037728"/>
              </p:ext>
            </p:extLst>
          </p:nvPr>
        </p:nvGraphicFramePr>
        <p:xfrm>
          <a:off x="317412" y="901019"/>
          <a:ext cx="2881313" cy="884237"/>
        </p:xfrm>
        <a:graphic>
          <a:graphicData uri="http://schemas.openxmlformats.org/presentationml/2006/ole">
            <p:oleObj spid="_x0000_s71872" name="文档" r:id="rId6" imgW="2881082" imgH="885210" progId="Word.Document.12">
              <p:embed/>
            </p:oleObj>
          </a:graphicData>
        </a:graphic>
      </p:graphicFrame>
      <p:sp>
        <p:nvSpPr>
          <p:cNvPr id="12" name="矩形 11"/>
          <p:cNvSpPr/>
          <p:nvPr/>
        </p:nvSpPr>
        <p:spPr>
          <a:xfrm>
            <a:off x="231048" y="1259172"/>
            <a:ext cx="8099577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求椭圆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的方程；</a:t>
            </a:r>
            <a:endParaRPr lang="en-US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由已知条件得椭圆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的焦点为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2,0)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(2,0)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09051372"/>
              </p:ext>
            </p:extLst>
          </p:nvPr>
        </p:nvGraphicFramePr>
        <p:xfrm>
          <a:off x="309880" y="3756790"/>
          <a:ext cx="7751762" cy="898525"/>
        </p:xfrm>
        <a:graphic>
          <a:graphicData uri="http://schemas.openxmlformats.org/presentationml/2006/ole">
            <p:oleObj spid="_x0000_s71873" name="文档" r:id="rId7" imgW="7776601" imgH="910782" progId="Word.Document.12">
              <p:embed/>
            </p:oleObj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79487486"/>
              </p:ext>
            </p:extLst>
          </p:nvPr>
        </p:nvGraphicFramePr>
        <p:xfrm>
          <a:off x="302361" y="4227035"/>
          <a:ext cx="7750175" cy="995363"/>
        </p:xfrm>
        <a:graphic>
          <a:graphicData uri="http://schemas.openxmlformats.org/presentationml/2006/ole">
            <p:oleObj spid="_x0000_s71874" name="文档" r:id="rId8" imgW="7776601" imgH="100485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926876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00727631"/>
              </p:ext>
            </p:extLst>
          </p:nvPr>
        </p:nvGraphicFramePr>
        <p:xfrm>
          <a:off x="281605" y="3245470"/>
          <a:ext cx="3422650" cy="976313"/>
        </p:xfrm>
        <a:graphic>
          <a:graphicData uri="http://schemas.openxmlformats.org/presentationml/2006/ole">
            <p:oleObj spid="_x0000_s101457" name="文档" r:id="rId3" imgW="3425626" imgH="982565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151514" y="222523"/>
            <a:ext cx="8802001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≠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为椭圆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上一点，过点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作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轴的垂线，垂足为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取点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(0,2   )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，连接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，过点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作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的垂线交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轴于点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关于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轴的对称点，作直线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QG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，问这样作出的直线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QG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是否与椭圆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一定有唯一的公共点？并说明理由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,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35022526"/>
              </p:ext>
            </p:extLst>
          </p:nvPr>
        </p:nvGraphicFramePr>
        <p:xfrm>
          <a:off x="288429" y="3960115"/>
          <a:ext cx="3419475" cy="981075"/>
        </p:xfrm>
        <a:graphic>
          <a:graphicData uri="http://schemas.openxmlformats.org/presentationml/2006/ole">
            <p:oleObj spid="_x0000_s101458" name="文档" r:id="rId4" imgW="3425626" imgH="981122" progId="Word.Document.12">
              <p:embed/>
            </p:oleObj>
          </a:graphicData>
        </a:graphic>
      </p:graphicFrame>
      <p:sp>
        <p:nvSpPr>
          <p:cNvPr id="3" name="Rectangle 2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1400" name="图片 31" descr="说明: K11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643758"/>
            <a:ext cx="2767004" cy="215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6"/>
          <p:cNvSpPr>
            <a:spLocks noChangeArrowheads="1"/>
          </p:cNvSpPr>
          <p:nvPr/>
        </p:nvSpPr>
        <p:spPr bwMode="auto">
          <a:xfrm>
            <a:off x="0" y="1287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90713" algn="l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34522589"/>
              </p:ext>
            </p:extLst>
          </p:nvPr>
        </p:nvGraphicFramePr>
        <p:xfrm>
          <a:off x="2888520" y="894758"/>
          <a:ext cx="617538" cy="747712"/>
        </p:xfrm>
        <a:graphic>
          <a:graphicData uri="http://schemas.openxmlformats.org/presentationml/2006/ole">
            <p:oleObj spid="_x0000_s101459" name="文档" r:id="rId6" imgW="618326" imgH="74783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444748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10868921"/>
              </p:ext>
            </p:extLst>
          </p:nvPr>
        </p:nvGraphicFramePr>
        <p:xfrm>
          <a:off x="375769" y="339502"/>
          <a:ext cx="7239000" cy="981075"/>
        </p:xfrm>
        <a:graphic>
          <a:graphicData uri="http://schemas.openxmlformats.org/presentationml/2006/ole">
            <p:oleObj spid="_x0000_s126058" name="文档" r:id="rId3" imgW="7243622" imgH="983948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291047" y="978049"/>
            <a:ext cx="1904689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,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),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84234502"/>
              </p:ext>
            </p:extLst>
          </p:nvPr>
        </p:nvGraphicFramePr>
        <p:xfrm>
          <a:off x="375074" y="1636713"/>
          <a:ext cx="7219950" cy="995362"/>
        </p:xfrm>
        <a:graphic>
          <a:graphicData uri="http://schemas.openxmlformats.org/presentationml/2006/ole">
            <p:oleObj spid="_x0000_s126059" name="文档" r:id="rId4" imgW="7243622" imgH="1004852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21329906"/>
              </p:ext>
            </p:extLst>
          </p:nvPr>
        </p:nvGraphicFramePr>
        <p:xfrm>
          <a:off x="375074" y="2500313"/>
          <a:ext cx="7219950" cy="1385887"/>
        </p:xfrm>
        <a:graphic>
          <a:graphicData uri="http://schemas.openxmlformats.org/presentationml/2006/ole">
            <p:oleObj spid="_x0000_s126060" name="文档" r:id="rId5" imgW="7243622" imgH="1397710" progId="Word.Document.12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57863987"/>
              </p:ext>
            </p:extLst>
          </p:nvPr>
        </p:nvGraphicFramePr>
        <p:xfrm>
          <a:off x="310585" y="3591565"/>
          <a:ext cx="7897813" cy="1343025"/>
        </p:xfrm>
        <a:graphic>
          <a:graphicData uri="http://schemas.openxmlformats.org/presentationml/2006/ole">
            <p:oleObj spid="_x0000_s126061" name="文档" r:id="rId6" imgW="7901839" imgH="134761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94192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11820050"/>
              </p:ext>
            </p:extLst>
          </p:nvPr>
        </p:nvGraphicFramePr>
        <p:xfrm>
          <a:off x="398463" y="604838"/>
          <a:ext cx="7750175" cy="1238250"/>
        </p:xfrm>
        <a:graphic>
          <a:graphicData uri="http://schemas.openxmlformats.org/presentationml/2006/ole">
            <p:oleObj spid="_x0000_s136292" name="文档" r:id="rId3" imgW="7776601" imgH="1250659" progId="Word.Document.12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05550812"/>
              </p:ext>
            </p:extLst>
          </p:nvPr>
        </p:nvGraphicFramePr>
        <p:xfrm>
          <a:off x="398463" y="1393825"/>
          <a:ext cx="7750175" cy="1246188"/>
        </p:xfrm>
        <a:graphic>
          <a:graphicData uri="http://schemas.openxmlformats.org/presentationml/2006/ole">
            <p:oleObj spid="_x0000_s136293" name="文档" r:id="rId4" imgW="7776601" imgH="1253903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57612624"/>
              </p:ext>
            </p:extLst>
          </p:nvPr>
        </p:nvGraphicFramePr>
        <p:xfrm>
          <a:off x="398463" y="2478088"/>
          <a:ext cx="7750175" cy="1246187"/>
        </p:xfrm>
        <a:graphic>
          <a:graphicData uri="http://schemas.openxmlformats.org/presentationml/2006/ole">
            <p:oleObj spid="_x0000_s136294" name="文档" r:id="rId5" imgW="7776601" imgH="1253903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59984533"/>
              </p:ext>
            </p:extLst>
          </p:nvPr>
        </p:nvGraphicFramePr>
        <p:xfrm>
          <a:off x="395536" y="3340199"/>
          <a:ext cx="7772400" cy="1247775"/>
        </p:xfrm>
        <a:graphic>
          <a:graphicData uri="http://schemas.openxmlformats.org/presentationml/2006/ole">
            <p:oleObj spid="_x0000_s136295" name="文档" r:id="rId6" imgW="7776601" imgH="1255705" progId="Word.Document.12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179512" y="3929395"/>
            <a:ext cx="5973110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QG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与椭圆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一定有唯一的公共点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pic>
        <p:nvPicPr>
          <p:cNvPr id="9" name="Picture 2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512392" y="4554278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555852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0748" y="168999"/>
            <a:ext cx="5933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题型二　直线与圆锥曲线的弦的问题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20718295"/>
              </p:ext>
            </p:extLst>
          </p:nvPr>
        </p:nvGraphicFramePr>
        <p:xfrm>
          <a:off x="251520" y="3894162"/>
          <a:ext cx="7791450" cy="1485900"/>
        </p:xfrm>
        <a:graphic>
          <a:graphicData uri="http://schemas.openxmlformats.org/presentationml/2006/ole">
            <p:oleObj spid="_x0000_s57424" name="文档" r:id="rId3" imgW="7795675" imgH="1489257" progId="Word.Document.12">
              <p:embed/>
            </p:oleObj>
          </a:graphicData>
        </a:graphic>
      </p:graphicFrame>
      <p:sp>
        <p:nvSpPr>
          <p:cNvPr id="11" name="矩形 10"/>
          <p:cNvSpPr/>
          <p:nvPr/>
        </p:nvSpPr>
        <p:spPr>
          <a:xfrm>
            <a:off x="193160" y="880783"/>
            <a:ext cx="8714852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设椭圆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 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的左，右焦点分别为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，且焦距为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是椭圆短轴的一个端点，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的周长为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16.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求椭圆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的方程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设椭圆的半焦距为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，则由题意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46396706"/>
              </p:ext>
            </p:extLst>
          </p:nvPr>
        </p:nvGraphicFramePr>
        <p:xfrm>
          <a:off x="2771800" y="880783"/>
          <a:ext cx="1044575" cy="836613"/>
        </p:xfrm>
        <a:graphic>
          <a:graphicData uri="http://schemas.openxmlformats.org/presentationml/2006/ole">
            <p:oleObj spid="_x0000_s57425" name="文档" r:id="rId4" imgW="1044820" imgH="83797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995386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28274855"/>
              </p:ext>
            </p:extLst>
          </p:nvPr>
        </p:nvGraphicFramePr>
        <p:xfrm>
          <a:off x="317354" y="2504231"/>
          <a:ext cx="7078663" cy="1363663"/>
        </p:xfrm>
        <a:graphic>
          <a:graphicData uri="http://schemas.openxmlformats.org/presentationml/2006/ole">
            <p:oleObj spid="_x0000_s102438" name="文档" r:id="rId3" imgW="7100751" imgH="1374644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290491" y="1628363"/>
            <a:ext cx="8890021" cy="616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16.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4156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99185440"/>
              </p:ext>
            </p:extLst>
          </p:nvPr>
        </p:nvGraphicFramePr>
        <p:xfrm>
          <a:off x="264473" y="1347614"/>
          <a:ext cx="8767763" cy="1017588"/>
        </p:xfrm>
        <a:graphic>
          <a:graphicData uri="http://schemas.openxmlformats.org/presentationml/2006/ole">
            <p:oleObj spid="_x0000_s137290" name="文档" r:id="rId3" imgW="8776837" imgH="1018995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179512" y="123478"/>
            <a:ext cx="8890021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求过点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(3,0)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且斜率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被椭圆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所截得的线段中点的坐标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43572707"/>
              </p:ext>
            </p:extLst>
          </p:nvPr>
        </p:nvGraphicFramePr>
        <p:xfrm>
          <a:off x="250825" y="2109788"/>
          <a:ext cx="8767763" cy="1082675"/>
        </p:xfrm>
        <a:graphic>
          <a:graphicData uri="http://schemas.openxmlformats.org/presentationml/2006/ole">
            <p:oleObj spid="_x0000_s137291" name="文档" r:id="rId4" imgW="8776837" imgH="1085491" progId="Word.Document.12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179512" y="2839310"/>
            <a:ext cx="8512738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因为点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(3,0)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在椭圆内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设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与椭圆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的交点为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76355522"/>
              </p:ext>
            </p:extLst>
          </p:nvPr>
        </p:nvGraphicFramePr>
        <p:xfrm>
          <a:off x="3695548" y="130302"/>
          <a:ext cx="509588" cy="911225"/>
        </p:xfrm>
        <a:graphic>
          <a:graphicData uri="http://schemas.openxmlformats.org/presentationml/2006/ole">
            <p:oleObj spid="_x0000_s137292" name="文档" r:id="rId5" imgW="509633" imgH="91117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406644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3016" y="275520"/>
            <a:ext cx="2814848" cy="4319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题型分析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高考展望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275518"/>
            <a:ext cx="508302" cy="4320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23528" y="987574"/>
            <a:ext cx="8428453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本部分重点考查直线和圆锥曲线的综合性问题，从近几年的高考试题来看，除了在解答题中必然有直线与圆锥曲线的联立外，在选择题或填空题中出现的圆锥曲线问题也经常与直线结合起来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本部分的主要特点是运算量大、思维难度较高，但有时灵活地借助几何性质来分析问题可能会收到事半功倍的效果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8771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89004812"/>
              </p:ext>
            </p:extLst>
          </p:nvPr>
        </p:nvGraphicFramePr>
        <p:xfrm>
          <a:off x="570359" y="1379809"/>
          <a:ext cx="8466137" cy="981075"/>
        </p:xfrm>
        <a:graphic>
          <a:graphicData uri="http://schemas.openxmlformats.org/presentationml/2006/ole">
            <p:oleObj spid="_x0000_s103509" name="文档" r:id="rId3" imgW="8464688" imgH="991877" progId="Word.Document.12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39612770"/>
              </p:ext>
            </p:extLst>
          </p:nvPr>
        </p:nvGraphicFramePr>
        <p:xfrm>
          <a:off x="505754" y="2423591"/>
          <a:ext cx="7883525" cy="1143000"/>
        </p:xfrm>
        <a:graphic>
          <a:graphicData uri="http://schemas.openxmlformats.org/presentationml/2006/ole">
            <p:oleObj spid="_x0000_s103510" name="文档" r:id="rId4" imgW="7883485" imgH="1147579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41371502"/>
              </p:ext>
            </p:extLst>
          </p:nvPr>
        </p:nvGraphicFramePr>
        <p:xfrm>
          <a:off x="460720" y="3287687"/>
          <a:ext cx="7883525" cy="1084263"/>
        </p:xfrm>
        <a:graphic>
          <a:graphicData uri="http://schemas.openxmlformats.org/presentationml/2006/ole">
            <p:oleObj spid="_x0000_s103511" name="文档" r:id="rId5" imgW="7883485" imgH="1088470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505432" y="839415"/>
            <a:ext cx="253466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因为</a:t>
            </a:r>
            <a:r>
              <a:rPr lang="en-US" altLang="zh-CN" sz="2600" i="1" dirty="0">
                <a:latin typeface="Times New Roman"/>
                <a:ea typeface="华文细黑"/>
              </a:rPr>
              <a:t>x</a:t>
            </a:r>
            <a:r>
              <a:rPr lang="en-US" altLang="zh-CN" sz="2600" baseline="-25000" dirty="0">
                <a:latin typeface="Times New Roman"/>
                <a:ea typeface="华文细黑"/>
              </a:rPr>
              <a:t>1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dirty="0">
                <a:latin typeface="Times New Roman"/>
                <a:ea typeface="华文细黑"/>
              </a:rPr>
              <a:t>x</a:t>
            </a:r>
            <a:r>
              <a:rPr lang="en-US" altLang="zh-CN" sz="2600" baseline="-25000" dirty="0">
                <a:latin typeface="Times New Roman"/>
                <a:ea typeface="华文细黑"/>
              </a:rPr>
              <a:t>2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dirty="0">
                <a:latin typeface="Times New Roman"/>
                <a:ea typeface="华文细黑"/>
              </a:rPr>
              <a:t>3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xmlns="" val="289470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65690295"/>
              </p:ext>
            </p:extLst>
          </p:nvPr>
        </p:nvGraphicFramePr>
        <p:xfrm>
          <a:off x="323850" y="339725"/>
          <a:ext cx="8747125" cy="1246188"/>
        </p:xfrm>
        <a:graphic>
          <a:graphicData uri="http://schemas.openxmlformats.org/presentationml/2006/ole">
            <p:oleObj spid="_x0000_s104514" name="文档" r:id="rId3" imgW="8756309" imgH="1247955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251520" y="1061963"/>
            <a:ext cx="8628566" cy="1816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(3,0)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在椭圆内，所以直线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与椭圆有两个交点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设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两交点的坐标分别为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中点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的坐标为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99865295"/>
              </p:ext>
            </p:extLst>
          </p:nvPr>
        </p:nvGraphicFramePr>
        <p:xfrm>
          <a:off x="323850" y="2890838"/>
          <a:ext cx="8207375" cy="2124075"/>
        </p:xfrm>
        <a:graphic>
          <a:graphicData uri="http://schemas.openxmlformats.org/presentationml/2006/ole">
            <p:oleObj spid="_x0000_s104515" name="文档" r:id="rId4" imgW="8233646" imgH="200105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67069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02649796"/>
              </p:ext>
            </p:extLst>
          </p:nvPr>
        </p:nvGraphicFramePr>
        <p:xfrm>
          <a:off x="401712" y="411510"/>
          <a:ext cx="7883525" cy="1181100"/>
        </p:xfrm>
        <a:graphic>
          <a:graphicData uri="http://schemas.openxmlformats.org/presentationml/2006/ole">
            <p:oleObj spid="_x0000_s99453" name="文档" r:id="rId3" imgW="7883485" imgH="1184702" progId="Word.Document.12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14279186"/>
              </p:ext>
            </p:extLst>
          </p:nvPr>
        </p:nvGraphicFramePr>
        <p:xfrm>
          <a:off x="415999" y="1386235"/>
          <a:ext cx="7883525" cy="1031875"/>
        </p:xfrm>
        <a:graphic>
          <a:graphicData uri="http://schemas.openxmlformats.org/presentationml/2006/ole">
            <p:oleObj spid="_x0000_s99454" name="文档" r:id="rId4" imgW="7883485" imgH="1036569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38028113"/>
              </p:ext>
            </p:extLst>
          </p:nvPr>
        </p:nvGraphicFramePr>
        <p:xfrm>
          <a:off x="393774" y="2314923"/>
          <a:ext cx="7994650" cy="2057400"/>
        </p:xfrm>
        <a:graphic>
          <a:graphicData uri="http://schemas.openxmlformats.org/presentationml/2006/ole">
            <p:oleObj spid="_x0000_s99455" name="文档" r:id="rId5" imgW="8024197" imgH="2072418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04529448"/>
              </p:ext>
            </p:extLst>
          </p:nvPr>
        </p:nvGraphicFramePr>
        <p:xfrm>
          <a:off x="393774" y="3840510"/>
          <a:ext cx="7685088" cy="1047750"/>
        </p:xfrm>
        <a:graphic>
          <a:graphicData uri="http://schemas.openxmlformats.org/presentationml/2006/ole">
            <p:oleObj spid="_x0000_s99456" name="文档" r:id="rId6" imgW="7682673" imgH="105134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230923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03940" y="1131590"/>
            <a:ext cx="8128500" cy="3017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点评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直线与圆锥曲线弦的问题包括求弦的方程，弦长，弦的位置确定，弦中点坐标轨迹等问题，解决这些问题的总体思路是设相关量，找等量关系，利用几何性质列方程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组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，不等式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组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或利用一元二次方程根与系数的关系，使问题解决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8024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08035735"/>
              </p:ext>
            </p:extLst>
          </p:nvPr>
        </p:nvGraphicFramePr>
        <p:xfrm>
          <a:off x="345436" y="1779662"/>
          <a:ext cx="7683500" cy="1090612"/>
        </p:xfrm>
        <a:graphic>
          <a:graphicData uri="http://schemas.openxmlformats.org/presentationml/2006/ole">
            <p:oleObj spid="_x0000_s128100" name="文档" r:id="rId3" imgW="7710024" imgH="1098201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218483" y="-6890"/>
            <a:ext cx="8890021" cy="1816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变式训练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在平面直角坐标系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xOy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中，已知椭圆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的中心在原点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，焦点在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轴上，短轴长为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，离心率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求椭圆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的方程；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59541828"/>
              </p:ext>
            </p:extLst>
          </p:nvPr>
        </p:nvGraphicFramePr>
        <p:xfrm>
          <a:off x="323850" y="2427734"/>
          <a:ext cx="7685088" cy="2249487"/>
        </p:xfrm>
        <a:graphic>
          <a:graphicData uri="http://schemas.openxmlformats.org/presentationml/2006/ole">
            <p:oleObj spid="_x0000_s128101" name="文档" r:id="rId4" imgW="7710024" imgH="2259476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75682975"/>
              </p:ext>
            </p:extLst>
          </p:nvPr>
        </p:nvGraphicFramePr>
        <p:xfrm>
          <a:off x="296554" y="4289450"/>
          <a:ext cx="7685088" cy="1090612"/>
        </p:xfrm>
        <a:graphic>
          <a:graphicData uri="http://schemas.openxmlformats.org/presentationml/2006/ole">
            <p:oleObj spid="_x0000_s128102" name="文档" r:id="rId5" imgW="7710024" imgH="1100003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38331262"/>
              </p:ext>
            </p:extLst>
          </p:nvPr>
        </p:nvGraphicFramePr>
        <p:xfrm>
          <a:off x="6791115" y="476694"/>
          <a:ext cx="695325" cy="1074738"/>
        </p:xfrm>
        <a:graphic>
          <a:graphicData uri="http://schemas.openxmlformats.org/presentationml/2006/ole">
            <p:oleObj spid="_x0000_s128103" name="文档" r:id="rId6" imgW="694627" imgH="107415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841829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10348592"/>
              </p:ext>
            </p:extLst>
          </p:nvPr>
        </p:nvGraphicFramePr>
        <p:xfrm>
          <a:off x="228600" y="2590800"/>
          <a:ext cx="7597775" cy="769938"/>
        </p:xfrm>
        <a:graphic>
          <a:graphicData uri="http://schemas.openxmlformats.org/presentationml/2006/ole">
            <p:oleObj spid="_x0000_s107639" name="文档" r:id="rId3" imgW="7671877" imgH="777787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134800" y="51470"/>
            <a:ext cx="8802001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为椭圆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上满足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AOB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的面积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任意两点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为线段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的中点，射线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交椭圆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于点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     	  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求实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的值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两点关于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轴对称时，设直线</a:t>
            </a:r>
            <a:r>
              <a:rPr lang="en-US" altLang="zh-CN" sz="2600" i="1" kern="100" dirty="0">
                <a:latin typeface="Times New Roman"/>
                <a:ea typeface="华文细黑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的方程为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smtClean="0">
                <a:latin typeface="Times New Roman"/>
                <a:ea typeface="华文细黑"/>
              </a:rPr>
              <a:t>m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34456093"/>
              </p:ext>
            </p:extLst>
          </p:nvPr>
        </p:nvGraphicFramePr>
        <p:xfrm>
          <a:off x="5881216" y="-41010"/>
          <a:ext cx="635000" cy="998538"/>
        </p:xfrm>
        <a:graphic>
          <a:graphicData uri="http://schemas.openxmlformats.org/presentationml/2006/ole">
            <p:oleObj spid="_x0000_s107640" name="文档" r:id="rId4" imgW="635466" imgH="998956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94126890"/>
              </p:ext>
            </p:extLst>
          </p:nvPr>
        </p:nvGraphicFramePr>
        <p:xfrm>
          <a:off x="7077747" y="615068"/>
          <a:ext cx="1533525" cy="831850"/>
        </p:xfrm>
        <a:graphic>
          <a:graphicData uri="http://schemas.openxmlformats.org/presentationml/2006/ole">
            <p:oleObj spid="_x0000_s107641" name="文档" r:id="rId5" imgW="1540056" imgH="837974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18912036"/>
              </p:ext>
            </p:extLst>
          </p:nvPr>
        </p:nvGraphicFramePr>
        <p:xfrm>
          <a:off x="228600" y="3184525"/>
          <a:ext cx="7597775" cy="1098550"/>
        </p:xfrm>
        <a:graphic>
          <a:graphicData uri="http://schemas.openxmlformats.org/presentationml/2006/ole">
            <p:oleObj spid="_x0000_s107642" name="文档" r:id="rId6" imgW="7671877" imgH="1115501" progId="Word.Document.12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317686"/>
              </p:ext>
            </p:extLst>
          </p:nvPr>
        </p:nvGraphicFramePr>
        <p:xfrm>
          <a:off x="228600" y="4065488"/>
          <a:ext cx="7597775" cy="1098550"/>
        </p:xfrm>
        <a:graphic>
          <a:graphicData uri="http://schemas.openxmlformats.org/presentationml/2006/ole">
            <p:oleObj spid="_x0000_s107643" name="文档" r:id="rId7" imgW="7671877" imgH="111730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18884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98004268"/>
              </p:ext>
            </p:extLst>
          </p:nvPr>
        </p:nvGraphicFramePr>
        <p:xfrm>
          <a:off x="535012" y="385239"/>
          <a:ext cx="7331075" cy="1165225"/>
        </p:xfrm>
        <a:graphic>
          <a:graphicData uri="http://schemas.openxmlformats.org/presentationml/2006/ole">
            <p:oleObj spid="_x0000_s105615" name="文档" r:id="rId3" imgW="7357704" imgH="1177854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88578651"/>
              </p:ext>
            </p:extLst>
          </p:nvPr>
        </p:nvGraphicFramePr>
        <p:xfrm>
          <a:off x="535012" y="1301896"/>
          <a:ext cx="7331075" cy="1171575"/>
        </p:xfrm>
        <a:graphic>
          <a:graphicData uri="http://schemas.openxmlformats.org/presentationml/2006/ole">
            <p:oleObj spid="_x0000_s105616" name="文档" r:id="rId4" imgW="7357704" imgH="1177854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73365688"/>
              </p:ext>
            </p:extLst>
          </p:nvPr>
        </p:nvGraphicFramePr>
        <p:xfrm>
          <a:off x="531068" y="2185439"/>
          <a:ext cx="7353300" cy="1171575"/>
        </p:xfrm>
        <a:graphic>
          <a:graphicData uri="http://schemas.openxmlformats.org/presentationml/2006/ole">
            <p:oleObj spid="_x0000_s105617" name="文档" r:id="rId5" imgW="7357704" imgH="1180737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38982455"/>
              </p:ext>
            </p:extLst>
          </p:nvPr>
        </p:nvGraphicFramePr>
        <p:xfrm>
          <a:off x="524244" y="3030088"/>
          <a:ext cx="7353300" cy="1171575"/>
        </p:xfrm>
        <a:graphic>
          <a:graphicData uri="http://schemas.openxmlformats.org/presentationml/2006/ole">
            <p:oleObj spid="_x0000_s105618" name="文档" r:id="rId6" imgW="7357704" imgH="1180737" progId="Word.Document.12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7511834"/>
              </p:ext>
            </p:extLst>
          </p:nvPr>
        </p:nvGraphicFramePr>
        <p:xfrm>
          <a:off x="512147" y="3704431"/>
          <a:ext cx="7329488" cy="1171575"/>
        </p:xfrm>
        <a:graphic>
          <a:graphicData uri="http://schemas.openxmlformats.org/presentationml/2006/ole">
            <p:oleObj spid="_x0000_s105619" name="文档" r:id="rId7" imgW="7357704" imgH="118253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076441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84260088"/>
              </p:ext>
            </p:extLst>
          </p:nvPr>
        </p:nvGraphicFramePr>
        <p:xfrm>
          <a:off x="316009" y="1100097"/>
          <a:ext cx="7353300" cy="1654175"/>
        </p:xfrm>
        <a:graphic>
          <a:graphicData uri="http://schemas.openxmlformats.org/presentationml/2006/ole">
            <p:oleObj spid="_x0000_s143416" name="文档" r:id="rId3" imgW="7357704" imgH="1661178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230506" y="339502"/>
            <a:ext cx="8733982" cy="6165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spc="-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spc="-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spc="-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两点关于</a:t>
            </a:r>
            <a:r>
              <a:rPr lang="en-US" altLang="zh-CN" sz="2600" i="1" kern="100" spc="-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轴不对称时，设直线</a:t>
            </a:r>
            <a:r>
              <a:rPr lang="en-US" altLang="zh-CN" sz="2600" i="1" kern="100" spc="-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的方程为</a:t>
            </a:r>
            <a:r>
              <a:rPr lang="en-US" altLang="zh-CN" sz="2600" i="1" kern="100" spc="-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spc="-100" dirty="0" err="1">
                <a:latin typeface="Times New Roman"/>
                <a:ea typeface="华文细黑"/>
                <a:cs typeface="Courier New"/>
              </a:rPr>
              <a:t>kx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spc="-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spc="-100" dirty="0">
              <a:effectLst/>
              <a:latin typeface="宋体"/>
              <a:cs typeface="Courier New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0015" y="2399723"/>
            <a:ext cx="8099577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Δ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16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4(1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)(2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22535267"/>
              </p:ext>
            </p:extLst>
          </p:nvPr>
        </p:nvGraphicFramePr>
        <p:xfrm>
          <a:off x="289187" y="3634045"/>
          <a:ext cx="7353300" cy="1303337"/>
        </p:xfrm>
        <a:graphic>
          <a:graphicData uri="http://schemas.openxmlformats.org/presentationml/2006/ole">
            <p:oleObj spid="_x0000_s143417" name="文档" r:id="rId4" imgW="7357704" imgH="130436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323683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61824789"/>
              </p:ext>
            </p:extLst>
          </p:nvPr>
        </p:nvGraphicFramePr>
        <p:xfrm>
          <a:off x="531390" y="627534"/>
          <a:ext cx="7353300" cy="1171575"/>
        </p:xfrm>
        <a:graphic>
          <a:graphicData uri="http://schemas.openxmlformats.org/presentationml/2006/ole">
            <p:oleObj spid="_x0000_s138344" name="文档" r:id="rId3" imgW="7356792" imgH="1176364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65622739"/>
              </p:ext>
            </p:extLst>
          </p:nvPr>
        </p:nvGraphicFramePr>
        <p:xfrm>
          <a:off x="531390" y="1757809"/>
          <a:ext cx="7167563" cy="1165225"/>
        </p:xfrm>
        <a:graphic>
          <a:graphicData uri="http://schemas.openxmlformats.org/presentationml/2006/ole">
            <p:oleObj spid="_x0000_s138345" name="文档" r:id="rId4" imgW="7195759" imgH="1176052" progId="Word.Document.12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29121795"/>
              </p:ext>
            </p:extLst>
          </p:nvPr>
        </p:nvGraphicFramePr>
        <p:xfrm>
          <a:off x="531390" y="2716659"/>
          <a:ext cx="7167563" cy="1173163"/>
        </p:xfrm>
        <a:graphic>
          <a:graphicData uri="http://schemas.openxmlformats.org/presentationml/2006/ole">
            <p:oleObj spid="_x0000_s138346" name="文档" r:id="rId5" imgW="7195759" imgH="1177854" progId="Word.Document.12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04467475"/>
              </p:ext>
            </p:extLst>
          </p:nvPr>
        </p:nvGraphicFramePr>
        <p:xfrm>
          <a:off x="531390" y="3499297"/>
          <a:ext cx="7167563" cy="1187450"/>
        </p:xfrm>
        <a:graphic>
          <a:graphicData uri="http://schemas.openxmlformats.org/presentationml/2006/ole">
            <p:oleObj spid="_x0000_s138347" name="文档" r:id="rId6" imgW="7195759" imgH="119839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202148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30676033"/>
              </p:ext>
            </p:extLst>
          </p:nvPr>
        </p:nvGraphicFramePr>
        <p:xfrm>
          <a:off x="471488" y="700088"/>
          <a:ext cx="7331075" cy="1173162"/>
        </p:xfrm>
        <a:graphic>
          <a:graphicData uri="http://schemas.openxmlformats.org/presentationml/2006/ole">
            <p:oleObj spid="_x0000_s144478" name="文档" r:id="rId3" imgW="7357704" imgH="1179296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50324551"/>
              </p:ext>
            </p:extLst>
          </p:nvPr>
        </p:nvGraphicFramePr>
        <p:xfrm>
          <a:off x="476969" y="1491630"/>
          <a:ext cx="7191375" cy="1171575"/>
        </p:xfrm>
        <a:graphic>
          <a:graphicData uri="http://schemas.openxmlformats.org/presentationml/2006/ole">
            <p:oleObj spid="_x0000_s144479" name="文档" r:id="rId4" imgW="7195759" imgH="1177854" progId="Word.Document.12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192756"/>
              </p:ext>
            </p:extLst>
          </p:nvPr>
        </p:nvGraphicFramePr>
        <p:xfrm>
          <a:off x="479425" y="2286000"/>
          <a:ext cx="7167563" cy="1216025"/>
        </p:xfrm>
        <a:graphic>
          <a:graphicData uri="http://schemas.openxmlformats.org/presentationml/2006/ole">
            <p:oleObj spid="_x0000_s144480" name="文档" r:id="rId5" imgW="7195759" imgH="1223988" progId="Word.Document.12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32690453"/>
              </p:ext>
            </p:extLst>
          </p:nvPr>
        </p:nvGraphicFramePr>
        <p:xfrm>
          <a:off x="546100" y="3355975"/>
          <a:ext cx="7167563" cy="1185863"/>
        </p:xfrm>
        <a:graphic>
          <a:graphicData uri="http://schemas.openxmlformats.org/presentationml/2006/ole">
            <p:oleObj spid="_x0000_s144481" name="文档" r:id="rId6" imgW="7195759" imgH="119839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922238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4431" y="1131590"/>
            <a:ext cx="8180573" cy="301723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预测在今后高考中，主要围绕着直线与椭圆的位置关系进行命题，有时会与向量的共线、模和数量积等联系起来；对于方程的求解，不要忽视轨迹的求解形式，后面的设问将是对最值、定值、定点、参数范围的考查，探索类和存在性问题考查的概率也很高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86602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07865913"/>
              </p:ext>
            </p:extLst>
          </p:nvPr>
        </p:nvGraphicFramePr>
        <p:xfrm>
          <a:off x="497855" y="1240855"/>
          <a:ext cx="7167562" cy="1171575"/>
        </p:xfrm>
        <a:graphic>
          <a:graphicData uri="http://schemas.openxmlformats.org/presentationml/2006/ole">
            <p:oleObj spid="_x0000_s139364" name="文档" r:id="rId3" imgW="7195759" imgH="1179296" progId="Word.Document.12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67267641"/>
              </p:ext>
            </p:extLst>
          </p:nvPr>
        </p:nvGraphicFramePr>
        <p:xfrm>
          <a:off x="489917" y="1993330"/>
          <a:ext cx="7610475" cy="1547812"/>
        </p:xfrm>
        <a:graphic>
          <a:graphicData uri="http://schemas.openxmlformats.org/presentationml/2006/ole">
            <p:oleObj spid="_x0000_s139365" name="文档" r:id="rId4" imgW="7634090" imgH="1555935" progId="Word.Document.12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45417234"/>
              </p:ext>
            </p:extLst>
          </p:nvPr>
        </p:nvGraphicFramePr>
        <p:xfrm>
          <a:off x="489917" y="2707705"/>
          <a:ext cx="7167563" cy="1173162"/>
        </p:xfrm>
        <a:graphic>
          <a:graphicData uri="http://schemas.openxmlformats.org/presentationml/2006/ole">
            <p:oleObj spid="_x0000_s139366" name="文档" r:id="rId5" imgW="7195759" imgH="1182539" progId="Word.Document.12">
              <p:embed/>
            </p:oleObj>
          </a:graphicData>
        </a:graphic>
      </p:graphicFrame>
      <p:sp>
        <p:nvSpPr>
          <p:cNvPr id="3" name="矩形 2"/>
          <p:cNvSpPr/>
          <p:nvPr/>
        </p:nvSpPr>
        <p:spPr>
          <a:xfrm>
            <a:off x="417587" y="555526"/>
            <a:ext cx="6915676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令</a:t>
            </a:r>
            <a:r>
              <a:rPr lang="pt-BR" altLang="zh-CN" sz="2600" i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pt-BR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pt-BR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pt-BR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pt-BR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代入上式得：</a:t>
            </a:r>
            <a:r>
              <a:rPr lang="pt-BR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pt-BR" altLang="zh-CN" sz="2600" i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pt-BR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pt-BR" altLang="zh-CN" sz="2600" kern="100" dirty="0">
                <a:latin typeface="Times New Roman"/>
                <a:ea typeface="华文细黑"/>
                <a:cs typeface="Courier New"/>
              </a:rPr>
              <a:t>16</a:t>
            </a:r>
            <a:r>
              <a:rPr lang="pt-BR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pt-BR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pt-BR" altLang="zh-CN" sz="2600" i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pt-BR" altLang="zh-CN" sz="2600" kern="100" dirty="0">
                <a:latin typeface="Times New Roman"/>
                <a:ea typeface="华文细黑"/>
                <a:cs typeface="Courier New"/>
              </a:rPr>
              <a:t>16</a:t>
            </a:r>
            <a:r>
              <a:rPr lang="pt-BR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pt-BR" altLang="zh-CN" sz="2600" kern="100" baseline="30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pt-BR" altLang="zh-CN" sz="2600" kern="100" dirty="0">
                <a:latin typeface="Times New Roman"/>
                <a:ea typeface="华文细黑"/>
                <a:cs typeface="Courier New"/>
              </a:rPr>
              <a:t>0.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5909632"/>
              </p:ext>
            </p:extLst>
          </p:nvPr>
        </p:nvGraphicFramePr>
        <p:xfrm>
          <a:off x="489917" y="3563367"/>
          <a:ext cx="7167563" cy="1173163"/>
        </p:xfrm>
        <a:graphic>
          <a:graphicData uri="http://schemas.openxmlformats.org/presentationml/2006/ole">
            <p:oleObj spid="_x0000_s139367" name="文档" r:id="rId6" imgW="7195759" imgH="118398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426707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79339631"/>
              </p:ext>
            </p:extLst>
          </p:nvPr>
        </p:nvGraphicFramePr>
        <p:xfrm>
          <a:off x="331788" y="1062038"/>
          <a:ext cx="7167562" cy="1171575"/>
        </p:xfrm>
        <a:graphic>
          <a:graphicData uri="http://schemas.openxmlformats.org/presentationml/2006/ole">
            <p:oleObj spid="_x0000_s145479" name="文档" r:id="rId3" imgW="7195759" imgH="1180737" progId="Word.Document.12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25620211"/>
              </p:ext>
            </p:extLst>
          </p:nvPr>
        </p:nvGraphicFramePr>
        <p:xfrm>
          <a:off x="323850" y="2066925"/>
          <a:ext cx="7629525" cy="1552575"/>
        </p:xfrm>
        <a:graphic>
          <a:graphicData uri="http://schemas.openxmlformats.org/presentationml/2006/ole">
            <p:oleObj spid="_x0000_s145480" name="文档" r:id="rId4" imgW="7634090" imgH="1557737" progId="Word.Document.12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90083419"/>
              </p:ext>
            </p:extLst>
          </p:nvPr>
        </p:nvGraphicFramePr>
        <p:xfrm>
          <a:off x="323850" y="2979738"/>
          <a:ext cx="8201025" cy="2079625"/>
        </p:xfrm>
        <a:graphic>
          <a:graphicData uri="http://schemas.openxmlformats.org/presentationml/2006/ole">
            <p:oleObj spid="_x0000_s145481" name="文档" r:id="rId5" imgW="8202697" imgH="2090439" progId="Word.Document.12">
              <p:embed/>
            </p:oleObj>
          </a:graphicData>
        </a:graphic>
      </p:graphicFrame>
      <p:sp>
        <p:nvSpPr>
          <p:cNvPr id="3" name="矩形 2"/>
          <p:cNvSpPr/>
          <p:nvPr/>
        </p:nvSpPr>
        <p:spPr>
          <a:xfrm>
            <a:off x="312042" y="195486"/>
            <a:ext cx="3611886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为椭圆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上一点，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8325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59067" y="4554278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62859496"/>
              </p:ext>
            </p:extLst>
          </p:nvPr>
        </p:nvGraphicFramePr>
        <p:xfrm>
          <a:off x="619820" y="1131590"/>
          <a:ext cx="7883525" cy="1836738"/>
        </p:xfrm>
        <a:graphic>
          <a:graphicData uri="http://schemas.openxmlformats.org/presentationml/2006/ole">
            <p:oleObj spid="_x0000_s77911" name="文档" r:id="rId5" imgW="7910116" imgH="1848596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539552" y="2065933"/>
            <a:ext cx="2935419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经检验，适合</a:t>
            </a:r>
            <a:r>
              <a:rPr lang="zh-CN" altLang="zh-CN" sz="2600" kern="100">
                <a:latin typeface="Times New Roman"/>
                <a:ea typeface="华文细黑"/>
                <a:cs typeface="Times New Roman"/>
              </a:rPr>
              <a:t>题意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41965411"/>
              </p:ext>
            </p:extLst>
          </p:nvPr>
        </p:nvGraphicFramePr>
        <p:xfrm>
          <a:off x="611882" y="2893715"/>
          <a:ext cx="7883525" cy="1017588"/>
        </p:xfrm>
        <a:graphic>
          <a:graphicData uri="http://schemas.openxmlformats.org/presentationml/2006/ole">
            <p:oleObj spid="_x0000_s77912" name="文档" r:id="rId6" imgW="7883485" imgH="103152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180468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95566417"/>
              </p:ext>
            </p:extLst>
          </p:nvPr>
        </p:nvGraphicFramePr>
        <p:xfrm>
          <a:off x="295699" y="3074988"/>
          <a:ext cx="8074025" cy="1209675"/>
        </p:xfrm>
        <a:graphic>
          <a:graphicData uri="http://schemas.openxmlformats.org/presentationml/2006/ole">
            <p:oleObj spid="_x0000_s129104" name="文档" r:id="rId3" imgW="8074940" imgH="1214256" progId="Word.Document.12">
              <p:embed/>
            </p:oleObj>
          </a:graphicData>
        </a:graphic>
      </p:graphicFrame>
      <p:sp>
        <p:nvSpPr>
          <p:cNvPr id="20" name="矩形 19"/>
          <p:cNvSpPr/>
          <p:nvPr/>
        </p:nvSpPr>
        <p:spPr>
          <a:xfrm>
            <a:off x="165864" y="699542"/>
            <a:ext cx="8802001" cy="2417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1.(2015·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北京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已知椭圆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，过点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(1,0)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且不过点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(2,1)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的直线与椭圆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交于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两点，直线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交于点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求椭圆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的离心率；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4162848"/>
              </p:ext>
            </p:extLst>
          </p:nvPr>
        </p:nvGraphicFramePr>
        <p:xfrm>
          <a:off x="257599" y="3841750"/>
          <a:ext cx="8097838" cy="803275"/>
        </p:xfrm>
        <a:graphic>
          <a:graphicData uri="http://schemas.openxmlformats.org/presentationml/2006/ole">
            <p:oleObj spid="_x0000_s129105" name="文档" r:id="rId4" imgW="8100492" imgH="806981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72546783"/>
              </p:ext>
            </p:extLst>
          </p:nvPr>
        </p:nvGraphicFramePr>
        <p:xfrm>
          <a:off x="227280" y="4299942"/>
          <a:ext cx="8096250" cy="1104900"/>
        </p:xfrm>
        <a:graphic>
          <a:graphicData uri="http://schemas.openxmlformats.org/presentationml/2006/ole">
            <p:oleObj spid="_x0000_s129106" name="文档" r:id="rId5" imgW="8100492" imgH="1110816" progId="Word.Document.12">
              <p:embed/>
            </p:oleObj>
          </a:graphicData>
        </a:graphic>
      </p:graphicFrame>
      <p:sp>
        <p:nvSpPr>
          <p:cNvPr id="21" name="任意多边形 20">
            <a:hlinkClick r:id="rId6" action="ppaction://hlinksldjump"/>
          </p:cNvPr>
          <p:cNvSpPr/>
          <p:nvPr/>
        </p:nvSpPr>
        <p:spPr>
          <a:xfrm>
            <a:off x="694826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2" name="任意多边形 21">
            <a:hlinkClick r:id="rId7" action="ppaction://hlinksldjump"/>
          </p:cNvPr>
          <p:cNvSpPr/>
          <p:nvPr/>
        </p:nvSpPr>
        <p:spPr>
          <a:xfrm>
            <a:off x="743124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4" name="任意多边形 23">
            <a:hlinkClick r:id="rId8" action="ppaction://hlinksldjump"/>
          </p:cNvPr>
          <p:cNvSpPr/>
          <p:nvPr/>
        </p:nvSpPr>
        <p:spPr>
          <a:xfrm>
            <a:off x="791422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6" name="任意多边形 25">
            <a:hlinkClick r:id="rId9" action="ppaction://hlinksldjump"/>
          </p:cNvPr>
          <p:cNvSpPr/>
          <p:nvPr/>
        </p:nvSpPr>
        <p:spPr>
          <a:xfrm>
            <a:off x="839720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5487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17388788"/>
              </p:ext>
            </p:extLst>
          </p:nvPr>
        </p:nvGraphicFramePr>
        <p:xfrm>
          <a:off x="321479" y="3723878"/>
          <a:ext cx="7640638" cy="1298575"/>
        </p:xfrm>
        <a:graphic>
          <a:graphicData uri="http://schemas.openxmlformats.org/presentationml/2006/ole">
            <p:oleObj spid="_x0000_s146457" name="文档" r:id="rId3" imgW="7662520" imgH="1307966" progId="Word.Document.12">
              <p:embed/>
            </p:oleObj>
          </a:graphicData>
        </a:graphic>
      </p:graphicFrame>
      <p:sp>
        <p:nvSpPr>
          <p:cNvPr id="20" name="矩形 19"/>
          <p:cNvSpPr/>
          <p:nvPr/>
        </p:nvSpPr>
        <p:spPr>
          <a:xfrm>
            <a:off x="244696" y="771550"/>
            <a:ext cx="8890021" cy="3017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垂直于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轴，求直线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的斜率；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过点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(1,0)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且垂直于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轴，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所以可设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的方程为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(3,2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任意多边形 17">
            <a:hlinkClick r:id="rId4" action="ppaction://hlinksldjump"/>
          </p:cNvPr>
          <p:cNvSpPr/>
          <p:nvPr/>
        </p:nvSpPr>
        <p:spPr>
          <a:xfrm>
            <a:off x="694826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1" name="任意多边形 20">
            <a:hlinkClick r:id="rId5" action="ppaction://hlinksldjump"/>
          </p:cNvPr>
          <p:cNvSpPr/>
          <p:nvPr/>
        </p:nvSpPr>
        <p:spPr>
          <a:xfrm>
            <a:off x="743124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2" name="任意多边形 21">
            <a:hlinkClick r:id="rId6" action="ppaction://hlinksldjump"/>
          </p:cNvPr>
          <p:cNvSpPr/>
          <p:nvPr/>
        </p:nvSpPr>
        <p:spPr>
          <a:xfrm>
            <a:off x="791422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4" name="任意多边形 23">
            <a:hlinkClick r:id="rId7" action="ppaction://hlinksldjump"/>
          </p:cNvPr>
          <p:cNvSpPr/>
          <p:nvPr/>
        </p:nvSpPr>
        <p:spPr>
          <a:xfrm>
            <a:off x="839720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8108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82115818"/>
              </p:ext>
            </p:extLst>
          </p:nvPr>
        </p:nvGraphicFramePr>
        <p:xfrm>
          <a:off x="311316" y="2697451"/>
          <a:ext cx="8340725" cy="1282700"/>
        </p:xfrm>
        <a:graphic>
          <a:graphicData uri="http://schemas.openxmlformats.org/presentationml/2006/ole">
            <p:oleObj spid="_x0000_s140317" name="文档" r:id="rId3" imgW="8370400" imgH="1290666" progId="Word.Document.12">
              <p:embed/>
            </p:oleObj>
          </a:graphicData>
        </a:graphic>
      </p:graphicFrame>
      <p:sp>
        <p:nvSpPr>
          <p:cNvPr id="20" name="矩形 19"/>
          <p:cNvSpPr/>
          <p:nvPr/>
        </p:nvSpPr>
        <p:spPr>
          <a:xfrm>
            <a:off x="218483" y="844127"/>
            <a:ext cx="8890021" cy="1816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试判断直线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的位置关系，并说明理由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平行，证明如下：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的斜率不存在时，由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可知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BM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1048" y="3522071"/>
            <a:ext cx="4572000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BM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当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直线</a:t>
            </a:r>
            <a:r>
              <a:rPr lang="en-US" altLang="zh-CN" sz="2600" i="1" kern="100" dirty="0">
                <a:latin typeface="Times New Roman"/>
                <a:ea typeface="华文细黑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的斜率存在时，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21" name="任意多边形 20">
            <a:hlinkClick r:id="rId4" action="ppaction://hlinksldjump"/>
          </p:cNvPr>
          <p:cNvSpPr/>
          <p:nvPr/>
        </p:nvSpPr>
        <p:spPr>
          <a:xfrm>
            <a:off x="694826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2" name="任意多边形 21">
            <a:hlinkClick r:id="rId5" action="ppaction://hlinksldjump"/>
          </p:cNvPr>
          <p:cNvSpPr/>
          <p:nvPr/>
        </p:nvSpPr>
        <p:spPr>
          <a:xfrm>
            <a:off x="743124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4" name="任意多边形 23">
            <a:hlinkClick r:id="rId6" action="ppaction://hlinksldjump"/>
          </p:cNvPr>
          <p:cNvSpPr/>
          <p:nvPr/>
        </p:nvSpPr>
        <p:spPr>
          <a:xfrm>
            <a:off x="791422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6" name="任意多边形 25">
            <a:hlinkClick r:id="rId7" action="ppaction://hlinksldjump"/>
          </p:cNvPr>
          <p:cNvSpPr/>
          <p:nvPr/>
        </p:nvSpPr>
        <p:spPr>
          <a:xfrm>
            <a:off x="839720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62685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25831710"/>
              </p:ext>
            </p:extLst>
          </p:nvPr>
        </p:nvGraphicFramePr>
        <p:xfrm>
          <a:off x="309563" y="1697677"/>
          <a:ext cx="8553450" cy="1201738"/>
        </p:xfrm>
        <a:graphic>
          <a:graphicData uri="http://schemas.openxmlformats.org/presentationml/2006/ole">
            <p:oleObj spid="_x0000_s141380" name="文档" r:id="rId3" imgW="8552498" imgH="1207048" progId="Word.Document.12">
              <p:embed/>
            </p:oleObj>
          </a:graphicData>
        </a:graphic>
      </p:graphicFrame>
      <p:sp>
        <p:nvSpPr>
          <p:cNvPr id="20" name="矩形 19"/>
          <p:cNvSpPr/>
          <p:nvPr/>
        </p:nvSpPr>
        <p:spPr>
          <a:xfrm>
            <a:off x="186336" y="973926"/>
            <a:ext cx="8890021" cy="616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设其方程为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≠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，设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1" name="任意多边形 20">
            <a:hlinkClick r:id="rId4" action="ppaction://hlinksldjump"/>
          </p:cNvPr>
          <p:cNvSpPr/>
          <p:nvPr/>
        </p:nvSpPr>
        <p:spPr>
          <a:xfrm>
            <a:off x="694826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2" name="任意多边形 21">
            <a:hlinkClick r:id="rId5" action="ppaction://hlinksldjump"/>
          </p:cNvPr>
          <p:cNvSpPr/>
          <p:nvPr/>
        </p:nvSpPr>
        <p:spPr>
          <a:xfrm>
            <a:off x="743124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4" name="任意多边形 23">
            <a:hlinkClick r:id="rId6" action="ppaction://hlinksldjump"/>
          </p:cNvPr>
          <p:cNvSpPr/>
          <p:nvPr/>
        </p:nvSpPr>
        <p:spPr>
          <a:xfrm>
            <a:off x="791422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6" name="任意多边形 25">
            <a:hlinkClick r:id="rId7" action="ppaction://hlinksldjump"/>
          </p:cNvPr>
          <p:cNvSpPr/>
          <p:nvPr/>
        </p:nvSpPr>
        <p:spPr>
          <a:xfrm>
            <a:off x="839720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3780464"/>
              </p:ext>
            </p:extLst>
          </p:nvPr>
        </p:nvGraphicFramePr>
        <p:xfrm>
          <a:off x="323850" y="2559690"/>
          <a:ext cx="8524875" cy="1201737"/>
        </p:xfrm>
        <a:graphic>
          <a:graphicData uri="http://schemas.openxmlformats.org/presentationml/2006/ole">
            <p:oleObj spid="_x0000_s141381" name="文档" r:id="rId8" imgW="8552498" imgH="1207769" progId="Word.Document.12">
              <p:embed/>
            </p:oleObj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04045117"/>
              </p:ext>
            </p:extLst>
          </p:nvPr>
        </p:nvGraphicFramePr>
        <p:xfrm>
          <a:off x="296232" y="3499073"/>
          <a:ext cx="8523288" cy="1304925"/>
        </p:xfrm>
        <a:graphic>
          <a:graphicData uri="http://schemas.openxmlformats.org/presentationml/2006/ole">
            <p:oleObj spid="_x0000_s141382" name="文档" r:id="rId9" imgW="8552498" imgH="131625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927961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13038516"/>
              </p:ext>
            </p:extLst>
          </p:nvPr>
        </p:nvGraphicFramePr>
        <p:xfrm>
          <a:off x="361950" y="987574"/>
          <a:ext cx="8531225" cy="1460500"/>
        </p:xfrm>
        <a:graphic>
          <a:graphicData uri="http://schemas.openxmlformats.org/presentationml/2006/ole">
            <p:oleObj spid="_x0000_s147519" name="文档" r:id="rId3" imgW="8531985" imgH="1466190" progId="Word.Document.12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71610594"/>
              </p:ext>
            </p:extLst>
          </p:nvPr>
        </p:nvGraphicFramePr>
        <p:xfrm>
          <a:off x="346075" y="1873399"/>
          <a:ext cx="8466138" cy="1636712"/>
        </p:xfrm>
        <a:graphic>
          <a:graphicData uri="http://schemas.openxmlformats.org/presentationml/2006/ole">
            <p:oleObj spid="_x0000_s147520" name="文档" r:id="rId4" imgW="8490959" imgH="1648924" progId="Word.Document.12">
              <p:embed/>
            </p:oleObj>
          </a:graphicData>
        </a:graphic>
      </p:graphicFrame>
      <p:sp>
        <p:nvSpPr>
          <p:cNvPr id="21" name="任意多边形 20">
            <a:hlinkClick r:id="rId5" action="ppaction://hlinksldjump"/>
          </p:cNvPr>
          <p:cNvSpPr/>
          <p:nvPr/>
        </p:nvSpPr>
        <p:spPr>
          <a:xfrm>
            <a:off x="694826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2" name="任意多边形 21">
            <a:hlinkClick r:id="rId6" action="ppaction://hlinksldjump"/>
          </p:cNvPr>
          <p:cNvSpPr/>
          <p:nvPr/>
        </p:nvSpPr>
        <p:spPr>
          <a:xfrm>
            <a:off x="743124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4" name="任意多边形 23">
            <a:hlinkClick r:id="rId7" action="ppaction://hlinksldjump"/>
          </p:cNvPr>
          <p:cNvSpPr/>
          <p:nvPr/>
        </p:nvSpPr>
        <p:spPr>
          <a:xfrm>
            <a:off x="791422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6" name="任意多边形 25">
            <a:hlinkClick r:id="rId8" action="ppaction://hlinksldjump"/>
          </p:cNvPr>
          <p:cNvSpPr/>
          <p:nvPr/>
        </p:nvSpPr>
        <p:spPr>
          <a:xfrm>
            <a:off x="839720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15285807"/>
              </p:ext>
            </p:extLst>
          </p:nvPr>
        </p:nvGraphicFramePr>
        <p:xfrm>
          <a:off x="361950" y="3258740"/>
          <a:ext cx="7712075" cy="1857375"/>
        </p:xfrm>
        <a:graphic>
          <a:graphicData uri="http://schemas.openxmlformats.org/presentationml/2006/ole">
            <p:oleObj spid="_x0000_s147521" name="文档" r:id="rId9" imgW="7711823" imgH="186805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586802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94439345"/>
              </p:ext>
            </p:extLst>
          </p:nvPr>
        </p:nvGraphicFramePr>
        <p:xfrm>
          <a:off x="303056" y="864030"/>
          <a:ext cx="8772525" cy="1562100"/>
        </p:xfrm>
        <a:graphic>
          <a:graphicData uri="http://schemas.openxmlformats.org/presentationml/2006/ole">
            <p:oleObj spid="_x0000_s142394" name="文档" r:id="rId3" imgW="8783320" imgH="1561381" progId="Word.Document.12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89899664"/>
              </p:ext>
            </p:extLst>
          </p:nvPr>
        </p:nvGraphicFramePr>
        <p:xfrm>
          <a:off x="303378" y="1870803"/>
          <a:ext cx="8466138" cy="1636712"/>
        </p:xfrm>
        <a:graphic>
          <a:graphicData uri="http://schemas.openxmlformats.org/presentationml/2006/ole">
            <p:oleObj spid="_x0000_s142395" name="文档" r:id="rId4" imgW="8490959" imgH="1649284" progId="Word.Document.12">
              <p:embed/>
            </p:oleObj>
          </a:graphicData>
        </a:graphic>
      </p:graphicFrame>
      <p:sp>
        <p:nvSpPr>
          <p:cNvPr id="37" name="任意多边形 36">
            <a:hlinkClick r:id="rId5" action="ppaction://hlinksldjump"/>
          </p:cNvPr>
          <p:cNvSpPr/>
          <p:nvPr/>
        </p:nvSpPr>
        <p:spPr>
          <a:xfrm>
            <a:off x="694826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6" action="ppaction://hlinksldjump"/>
          </p:cNvPr>
          <p:cNvSpPr/>
          <p:nvPr/>
        </p:nvSpPr>
        <p:spPr>
          <a:xfrm>
            <a:off x="743124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7" action="ppaction://hlinksldjump"/>
          </p:cNvPr>
          <p:cNvSpPr/>
          <p:nvPr/>
        </p:nvSpPr>
        <p:spPr>
          <a:xfrm>
            <a:off x="791422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8" action="ppaction://hlinksldjump"/>
          </p:cNvPr>
          <p:cNvSpPr/>
          <p:nvPr/>
        </p:nvSpPr>
        <p:spPr>
          <a:xfrm>
            <a:off x="839720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1048" y="3127478"/>
            <a:ext cx="8099577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BM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DE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BM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综上可知，直线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平行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2362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任意多边形 21">
            <a:hlinkClick r:id="rId3" action="ppaction://hlinksldjump"/>
          </p:cNvPr>
          <p:cNvSpPr/>
          <p:nvPr/>
        </p:nvSpPr>
        <p:spPr>
          <a:xfrm>
            <a:off x="694826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3" name="任意多边形 22">
            <a:hlinkClick r:id="rId4" action="ppaction://hlinksldjump"/>
          </p:cNvPr>
          <p:cNvSpPr/>
          <p:nvPr/>
        </p:nvSpPr>
        <p:spPr>
          <a:xfrm>
            <a:off x="743124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4" name="任意多边形 23">
            <a:hlinkClick r:id="rId5" action="ppaction://hlinksldjump"/>
          </p:cNvPr>
          <p:cNvSpPr/>
          <p:nvPr/>
        </p:nvSpPr>
        <p:spPr>
          <a:xfrm>
            <a:off x="791422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5" name="任意多边形 24">
            <a:hlinkClick r:id="rId6" action="ppaction://hlinksldjump"/>
          </p:cNvPr>
          <p:cNvSpPr/>
          <p:nvPr/>
        </p:nvSpPr>
        <p:spPr>
          <a:xfrm>
            <a:off x="839720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48508087"/>
              </p:ext>
            </p:extLst>
          </p:nvPr>
        </p:nvGraphicFramePr>
        <p:xfrm>
          <a:off x="165552" y="699542"/>
          <a:ext cx="8661400" cy="1100137"/>
        </p:xfrm>
        <a:graphic>
          <a:graphicData uri="http://schemas.openxmlformats.org/presentationml/2006/ole">
            <p:oleObj spid="_x0000_s78951" name="文档" r:id="rId7" imgW="8661950" imgH="1100227" progId="Word.Document.12">
              <p:embed/>
            </p:oleObj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14327484"/>
              </p:ext>
            </p:extLst>
          </p:nvPr>
        </p:nvGraphicFramePr>
        <p:xfrm>
          <a:off x="6831700" y="915566"/>
          <a:ext cx="2514600" cy="671512"/>
        </p:xfrm>
        <a:graphic>
          <a:graphicData uri="http://schemas.openxmlformats.org/presentationml/2006/ole">
            <p:oleObj spid="_x0000_s78952" name="文档" r:id="rId8" imgW="2517932" imgH="671389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55968" y="1433582"/>
            <a:ext cx="7654660" cy="12526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40000"/>
              </a:lnSpc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设过右焦点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F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倾斜角为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θ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的直线交椭圆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于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两点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.</a:t>
            </a: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求椭圆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的方程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99165100"/>
              </p:ext>
            </p:extLst>
          </p:nvPr>
        </p:nvGraphicFramePr>
        <p:xfrm>
          <a:off x="185151" y="2520214"/>
          <a:ext cx="8628063" cy="2300287"/>
        </p:xfrm>
        <a:graphic>
          <a:graphicData uri="http://schemas.openxmlformats.org/presentationml/2006/ole">
            <p:oleObj spid="_x0000_s78953" name="文档" r:id="rId9" imgW="8661950" imgH="2304691" progId="Word.Document.12">
              <p:embed/>
            </p:oleObj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08460153"/>
              </p:ext>
            </p:extLst>
          </p:nvPr>
        </p:nvGraphicFramePr>
        <p:xfrm>
          <a:off x="148448" y="4339233"/>
          <a:ext cx="4899025" cy="1112837"/>
        </p:xfrm>
        <a:graphic>
          <a:graphicData uri="http://schemas.openxmlformats.org/presentationml/2006/ole">
            <p:oleObj spid="_x0000_s78954" name="文档" r:id="rId10" imgW="4944808" imgH="112535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957276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3125446" y="1563641"/>
            <a:ext cx="3820981" cy="5864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</a:t>
            </a:r>
            <a:r>
              <a:rPr lang="zh-CN" altLang="en-US" sz="3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考题型精析</a:t>
            </a:r>
            <a:endParaRPr lang="zh-CN" altLang="en-US" sz="3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>
            <a:hlinkClick r:id="rId2" action="ppaction://hlinksldjump"/>
          </p:cNvPr>
          <p:cNvSpPr/>
          <p:nvPr/>
        </p:nvSpPr>
        <p:spPr>
          <a:xfrm>
            <a:off x="2483768" y="1563638"/>
            <a:ext cx="595256" cy="5864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矩形 13">
            <a:hlinkClick r:id="rId3" action="ppaction://hlinksldjump"/>
          </p:cNvPr>
          <p:cNvSpPr/>
          <p:nvPr/>
        </p:nvSpPr>
        <p:spPr>
          <a:xfrm>
            <a:off x="3127283" y="2931793"/>
            <a:ext cx="3820981" cy="5864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3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高考题</a:t>
            </a:r>
            <a:r>
              <a:rPr lang="zh-CN" altLang="en-US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型精练</a:t>
            </a:r>
          </a:p>
        </p:txBody>
      </p:sp>
      <p:sp>
        <p:nvSpPr>
          <p:cNvPr id="15" name="矩形 14">
            <a:hlinkClick r:id="rId3" action="ppaction://hlinksldjump"/>
          </p:cNvPr>
          <p:cNvSpPr/>
          <p:nvPr/>
        </p:nvSpPr>
        <p:spPr>
          <a:xfrm>
            <a:off x="2483767" y="2931790"/>
            <a:ext cx="597093" cy="5864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70811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37818"/>
              </p:ext>
            </p:extLst>
          </p:nvPr>
        </p:nvGraphicFramePr>
        <p:xfrm>
          <a:off x="271297" y="1875631"/>
          <a:ext cx="8650288" cy="847725"/>
        </p:xfrm>
        <a:graphic>
          <a:graphicData uri="http://schemas.openxmlformats.org/presentationml/2006/ole">
            <p:oleObj spid="_x0000_s148541" name="文档" r:id="rId3" imgW="8658708" imgH="849342" progId="Word.Document.12">
              <p:embed/>
            </p:oleObj>
          </a:graphicData>
        </a:graphic>
      </p:graphicFrame>
      <p:sp>
        <p:nvSpPr>
          <p:cNvPr id="22" name="任意多边形 21">
            <a:hlinkClick r:id="rId4" action="ppaction://hlinksldjump"/>
          </p:cNvPr>
          <p:cNvSpPr/>
          <p:nvPr/>
        </p:nvSpPr>
        <p:spPr>
          <a:xfrm>
            <a:off x="694826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3" name="任意多边形 22">
            <a:hlinkClick r:id="rId5" action="ppaction://hlinksldjump"/>
          </p:cNvPr>
          <p:cNvSpPr/>
          <p:nvPr/>
        </p:nvSpPr>
        <p:spPr>
          <a:xfrm>
            <a:off x="743124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4" name="任意多边形 23">
            <a:hlinkClick r:id="rId6" action="ppaction://hlinksldjump"/>
          </p:cNvPr>
          <p:cNvSpPr/>
          <p:nvPr/>
        </p:nvSpPr>
        <p:spPr>
          <a:xfrm>
            <a:off x="791422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5" name="任意多边形 24">
            <a:hlinkClick r:id="rId7" action="ppaction://hlinksldjump"/>
          </p:cNvPr>
          <p:cNvSpPr/>
          <p:nvPr/>
        </p:nvSpPr>
        <p:spPr>
          <a:xfrm>
            <a:off x="839720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07345028"/>
              </p:ext>
            </p:extLst>
          </p:nvPr>
        </p:nvGraphicFramePr>
        <p:xfrm>
          <a:off x="255040" y="1066601"/>
          <a:ext cx="6067425" cy="1273175"/>
        </p:xfrm>
        <a:graphic>
          <a:graphicData uri="http://schemas.openxmlformats.org/presentationml/2006/ole">
            <p:oleObj spid="_x0000_s148542" name="文档" r:id="rId8" imgW="6067901" imgH="1273365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175610" y="2587044"/>
            <a:ext cx="4756430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则直线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的方程为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7400974"/>
              </p:ext>
            </p:extLst>
          </p:nvPr>
        </p:nvGraphicFramePr>
        <p:xfrm>
          <a:off x="236538" y="3225006"/>
          <a:ext cx="8620125" cy="1651000"/>
        </p:xfrm>
        <a:graphic>
          <a:graphicData uri="http://schemas.openxmlformats.org/presentationml/2006/ole">
            <p:oleObj spid="_x0000_s148543" name="文档" r:id="rId9" imgW="8658708" imgH="165663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501330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任意多边形 21">
            <a:hlinkClick r:id="rId3" action="ppaction://hlinksldjump"/>
          </p:cNvPr>
          <p:cNvSpPr/>
          <p:nvPr/>
        </p:nvSpPr>
        <p:spPr>
          <a:xfrm>
            <a:off x="694826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3" name="任意多边形 22">
            <a:hlinkClick r:id="rId4" action="ppaction://hlinksldjump"/>
          </p:cNvPr>
          <p:cNvSpPr/>
          <p:nvPr/>
        </p:nvSpPr>
        <p:spPr>
          <a:xfrm>
            <a:off x="743124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4" name="任意多边形 23">
            <a:hlinkClick r:id="rId5" action="ppaction://hlinksldjump"/>
          </p:cNvPr>
          <p:cNvSpPr/>
          <p:nvPr/>
        </p:nvSpPr>
        <p:spPr>
          <a:xfrm>
            <a:off x="791422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5" name="任意多边形 24">
            <a:hlinkClick r:id="rId6" action="ppaction://hlinksldjump"/>
          </p:cNvPr>
          <p:cNvSpPr/>
          <p:nvPr/>
        </p:nvSpPr>
        <p:spPr>
          <a:xfrm>
            <a:off x="839720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5536" y="915566"/>
            <a:ext cx="4067139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69302066"/>
              </p:ext>
            </p:extLst>
          </p:nvPr>
        </p:nvGraphicFramePr>
        <p:xfrm>
          <a:off x="460720" y="1621998"/>
          <a:ext cx="6067425" cy="1266825"/>
        </p:xfrm>
        <a:graphic>
          <a:graphicData uri="http://schemas.openxmlformats.org/presentationml/2006/ole">
            <p:oleObj spid="_x0000_s149582" name="文档" r:id="rId7" imgW="6067901" imgH="1266157" progId="Word.Document.12">
              <p:embed/>
            </p:oleObj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30776911"/>
              </p:ext>
            </p:extLst>
          </p:nvPr>
        </p:nvGraphicFramePr>
        <p:xfrm>
          <a:off x="465138" y="2640013"/>
          <a:ext cx="7616825" cy="1290637"/>
        </p:xfrm>
        <a:graphic>
          <a:graphicData uri="http://schemas.openxmlformats.org/presentationml/2006/ole">
            <p:oleObj spid="_x0000_s149583" name="文档" r:id="rId8" imgW="7619335" imgH="1296072" progId="Word.Document.12">
              <p:embed/>
            </p:oleObj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09213959"/>
              </p:ext>
            </p:extLst>
          </p:nvPr>
        </p:nvGraphicFramePr>
        <p:xfrm>
          <a:off x="451016" y="3677849"/>
          <a:ext cx="7596187" cy="1290637"/>
        </p:xfrm>
        <a:graphic>
          <a:graphicData uri="http://schemas.openxmlformats.org/presentationml/2006/ole">
            <p:oleObj spid="_x0000_s149584" name="文档" r:id="rId9" imgW="7619335" imgH="129859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898778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66207244"/>
              </p:ext>
            </p:extLst>
          </p:nvPr>
        </p:nvGraphicFramePr>
        <p:xfrm>
          <a:off x="570557" y="1153988"/>
          <a:ext cx="7883525" cy="825500"/>
        </p:xfrm>
        <a:graphic>
          <a:graphicData uri="http://schemas.openxmlformats.org/presentationml/2006/ole">
            <p:oleObj spid="_x0000_s150628" name="文档" r:id="rId3" imgW="7883485" imgH="828967" progId="Word.Document.12">
              <p:embed/>
            </p:oleObj>
          </a:graphicData>
        </a:graphic>
      </p:graphicFrame>
      <p:sp>
        <p:nvSpPr>
          <p:cNvPr id="22" name="任意多边形 21">
            <a:hlinkClick r:id="rId4" action="ppaction://hlinksldjump"/>
          </p:cNvPr>
          <p:cNvSpPr/>
          <p:nvPr/>
        </p:nvSpPr>
        <p:spPr>
          <a:xfrm>
            <a:off x="694826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3" name="任意多边形 22">
            <a:hlinkClick r:id="rId5" action="ppaction://hlinksldjump"/>
          </p:cNvPr>
          <p:cNvSpPr/>
          <p:nvPr/>
        </p:nvSpPr>
        <p:spPr>
          <a:xfrm>
            <a:off x="743124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4" name="任意多边形 23">
            <a:hlinkClick r:id="rId6" action="ppaction://hlinksldjump"/>
          </p:cNvPr>
          <p:cNvSpPr/>
          <p:nvPr/>
        </p:nvSpPr>
        <p:spPr>
          <a:xfrm>
            <a:off x="791422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5" name="任意多边形 24">
            <a:hlinkClick r:id="rId7" action="ppaction://hlinksldjump"/>
          </p:cNvPr>
          <p:cNvSpPr/>
          <p:nvPr/>
        </p:nvSpPr>
        <p:spPr>
          <a:xfrm>
            <a:off x="839720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53124421"/>
              </p:ext>
            </p:extLst>
          </p:nvPr>
        </p:nvGraphicFramePr>
        <p:xfrm>
          <a:off x="570557" y="2226009"/>
          <a:ext cx="7889875" cy="1201737"/>
        </p:xfrm>
        <a:graphic>
          <a:graphicData uri="http://schemas.openxmlformats.org/presentationml/2006/ole">
            <p:oleObj spid="_x0000_s150629" name="文档" r:id="rId8" imgW="7883485" imgH="1207048" progId="Word.Document.12">
              <p:embed/>
            </p:oleObj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05169465"/>
              </p:ext>
            </p:extLst>
          </p:nvPr>
        </p:nvGraphicFramePr>
        <p:xfrm>
          <a:off x="570557" y="3530252"/>
          <a:ext cx="7853363" cy="1201738"/>
        </p:xfrm>
        <a:graphic>
          <a:graphicData uri="http://schemas.openxmlformats.org/presentationml/2006/ole">
            <p:oleObj spid="_x0000_s150630" name="文档" r:id="rId9" imgW="7883485" imgH="120776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723760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任意多边形 21">
            <a:hlinkClick r:id="rId3" action="ppaction://hlinksldjump"/>
          </p:cNvPr>
          <p:cNvSpPr/>
          <p:nvPr/>
        </p:nvSpPr>
        <p:spPr>
          <a:xfrm>
            <a:off x="694826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3" name="任意多边形 22">
            <a:hlinkClick r:id="rId4" action="ppaction://hlinksldjump"/>
          </p:cNvPr>
          <p:cNvSpPr/>
          <p:nvPr/>
        </p:nvSpPr>
        <p:spPr>
          <a:xfrm>
            <a:off x="743124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4" name="任意多边形 23">
            <a:hlinkClick r:id="rId5" action="ppaction://hlinksldjump"/>
          </p:cNvPr>
          <p:cNvSpPr/>
          <p:nvPr/>
        </p:nvSpPr>
        <p:spPr>
          <a:xfrm>
            <a:off x="791422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5" name="任意多边形 24">
            <a:hlinkClick r:id="rId6" action="ppaction://hlinksldjump"/>
          </p:cNvPr>
          <p:cNvSpPr/>
          <p:nvPr/>
        </p:nvSpPr>
        <p:spPr>
          <a:xfrm>
            <a:off x="839720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28428328"/>
              </p:ext>
            </p:extLst>
          </p:nvPr>
        </p:nvGraphicFramePr>
        <p:xfrm>
          <a:off x="467544" y="1059582"/>
          <a:ext cx="7778750" cy="1187450"/>
        </p:xfrm>
        <a:graphic>
          <a:graphicData uri="http://schemas.openxmlformats.org/presentationml/2006/ole">
            <p:oleObj spid="_x0000_s156768" name="文档" r:id="rId7" imgW="7883485" imgH="1209571" progId="Word.Document.12">
              <p:embed/>
            </p:oleObj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16727441"/>
              </p:ext>
            </p:extLst>
          </p:nvPr>
        </p:nvGraphicFramePr>
        <p:xfrm>
          <a:off x="465658" y="1995686"/>
          <a:ext cx="7778750" cy="1187450"/>
        </p:xfrm>
        <a:graphic>
          <a:graphicData uri="http://schemas.openxmlformats.org/presentationml/2006/ole">
            <p:oleObj spid="_x0000_s156769" name="文档" r:id="rId8" imgW="7883485" imgH="1211013" progId="Word.Document.12">
              <p:embed/>
            </p:oleObj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86204224"/>
              </p:ext>
            </p:extLst>
          </p:nvPr>
        </p:nvGraphicFramePr>
        <p:xfrm>
          <a:off x="465138" y="2607072"/>
          <a:ext cx="7778750" cy="1195388"/>
        </p:xfrm>
        <a:graphic>
          <a:graphicData uri="http://schemas.openxmlformats.org/presentationml/2006/ole">
            <p:oleObj spid="_x0000_s156770" name="文档" r:id="rId9" imgW="7883485" imgH="1212815" progId="Word.Document.12">
              <p:embed/>
            </p:oleObj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8990926"/>
              </p:ext>
            </p:extLst>
          </p:nvPr>
        </p:nvGraphicFramePr>
        <p:xfrm>
          <a:off x="465138" y="3507185"/>
          <a:ext cx="7778750" cy="1195387"/>
        </p:xfrm>
        <a:graphic>
          <a:graphicData uri="http://schemas.openxmlformats.org/presentationml/2006/ole">
            <p:oleObj spid="_x0000_s156771" name="文档" r:id="rId10" imgW="7883485" imgH="121425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49243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任意多边形 21">
            <a:hlinkClick r:id="rId3" action="ppaction://hlinksldjump"/>
          </p:cNvPr>
          <p:cNvSpPr/>
          <p:nvPr/>
        </p:nvSpPr>
        <p:spPr>
          <a:xfrm>
            <a:off x="694826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3" name="任意多边形 22">
            <a:hlinkClick r:id="rId4" action="ppaction://hlinksldjump"/>
          </p:cNvPr>
          <p:cNvSpPr/>
          <p:nvPr/>
        </p:nvSpPr>
        <p:spPr>
          <a:xfrm>
            <a:off x="743124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4" name="任意多边形 23">
            <a:hlinkClick r:id="rId5" action="ppaction://hlinksldjump"/>
          </p:cNvPr>
          <p:cNvSpPr/>
          <p:nvPr/>
        </p:nvSpPr>
        <p:spPr>
          <a:xfrm>
            <a:off x="791422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5" name="任意多边形 24">
            <a:hlinkClick r:id="rId6" action="ppaction://hlinksldjump"/>
          </p:cNvPr>
          <p:cNvSpPr/>
          <p:nvPr/>
        </p:nvSpPr>
        <p:spPr>
          <a:xfrm>
            <a:off x="839720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0576" y="1038478"/>
            <a:ext cx="8733982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设过右焦点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且与直线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垂直的直线交椭圆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，求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的最小值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过右焦点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且与直线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垂直的直线交椭圆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，同理可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得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21546978"/>
              </p:ext>
            </p:extLst>
          </p:nvPr>
        </p:nvGraphicFramePr>
        <p:xfrm>
          <a:off x="323528" y="3545110"/>
          <a:ext cx="6067425" cy="1258888"/>
        </p:xfrm>
        <a:graphic>
          <a:graphicData uri="http://schemas.openxmlformats.org/presentationml/2006/ole">
            <p:oleObj spid="_x0000_s164884" name="文档" r:id="rId7" imgW="6067901" imgH="125894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205316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任意多边形 21">
            <a:hlinkClick r:id="rId3" action="ppaction://hlinksldjump"/>
          </p:cNvPr>
          <p:cNvSpPr/>
          <p:nvPr/>
        </p:nvSpPr>
        <p:spPr>
          <a:xfrm>
            <a:off x="694826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3" name="任意多边形 22">
            <a:hlinkClick r:id="rId4" action="ppaction://hlinksldjump"/>
          </p:cNvPr>
          <p:cNvSpPr/>
          <p:nvPr/>
        </p:nvSpPr>
        <p:spPr>
          <a:xfrm>
            <a:off x="743124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4" name="任意多边形 23">
            <a:hlinkClick r:id="rId5" action="ppaction://hlinksldjump"/>
          </p:cNvPr>
          <p:cNvSpPr/>
          <p:nvPr/>
        </p:nvSpPr>
        <p:spPr>
          <a:xfrm>
            <a:off x="791422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5" name="任意多边形 24">
            <a:hlinkClick r:id="rId6" action="ppaction://hlinksldjump"/>
          </p:cNvPr>
          <p:cNvSpPr/>
          <p:nvPr/>
        </p:nvSpPr>
        <p:spPr>
          <a:xfrm>
            <a:off x="839720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91151260"/>
              </p:ext>
            </p:extLst>
          </p:nvPr>
        </p:nvGraphicFramePr>
        <p:xfrm>
          <a:off x="539552" y="987574"/>
          <a:ext cx="6067425" cy="1258888"/>
        </p:xfrm>
        <a:graphic>
          <a:graphicData uri="http://schemas.openxmlformats.org/presentationml/2006/ole">
            <p:oleObj spid="_x0000_s163895" name="文档" r:id="rId7" imgW="6067901" imgH="1260390" progId="Word.Document.12">
              <p:embed/>
            </p:oleObj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58908881"/>
              </p:ext>
            </p:extLst>
          </p:nvPr>
        </p:nvGraphicFramePr>
        <p:xfrm>
          <a:off x="471488" y="1851670"/>
          <a:ext cx="6046787" cy="1416050"/>
        </p:xfrm>
        <a:graphic>
          <a:graphicData uri="http://schemas.openxmlformats.org/presentationml/2006/ole">
            <p:oleObj spid="_x0000_s163896" name="文档" r:id="rId8" imgW="6067901" imgH="1424382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453896" y="2934146"/>
            <a:ext cx="4572000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sin 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θ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[0,1]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所以当且仅当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sin 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θ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18323603"/>
              </p:ext>
            </p:extLst>
          </p:nvPr>
        </p:nvGraphicFramePr>
        <p:xfrm>
          <a:off x="539552" y="4313590"/>
          <a:ext cx="6067425" cy="784225"/>
        </p:xfrm>
        <a:graphic>
          <a:graphicData uri="http://schemas.openxmlformats.org/presentationml/2006/ole">
            <p:oleObj spid="_x0000_s163897" name="文档" r:id="rId9" imgW="6067901" imgH="78463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911265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20370399"/>
              </p:ext>
            </p:extLst>
          </p:nvPr>
        </p:nvGraphicFramePr>
        <p:xfrm>
          <a:off x="331788" y="3366641"/>
          <a:ext cx="7786687" cy="1385888"/>
        </p:xfrm>
        <a:graphic>
          <a:graphicData uri="http://schemas.openxmlformats.org/presentationml/2006/ole">
            <p:oleObj spid="_x0000_s86086" name="文档" r:id="rId3" imgW="7814748" imgH="1393746" progId="Word.Document.12">
              <p:embed/>
            </p:oleObj>
          </a:graphicData>
        </a:graphic>
      </p:graphicFrame>
      <p:sp>
        <p:nvSpPr>
          <p:cNvPr id="24" name="矩形 23"/>
          <p:cNvSpPr/>
          <p:nvPr/>
        </p:nvSpPr>
        <p:spPr>
          <a:xfrm>
            <a:off x="184363" y="915566"/>
            <a:ext cx="8890021" cy="2417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已知抛物线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的顶点为原点，其焦点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到直线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的距离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上的点，过点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作抛物线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的两条切线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，其中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为切点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求抛物线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的方程；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23260261"/>
              </p:ext>
            </p:extLst>
          </p:nvPr>
        </p:nvGraphicFramePr>
        <p:xfrm>
          <a:off x="3310117" y="1419622"/>
          <a:ext cx="854075" cy="989013"/>
        </p:xfrm>
        <a:graphic>
          <a:graphicData uri="http://schemas.openxmlformats.org/presentationml/2006/ole">
            <p:oleObj spid="_x0000_s86087" name="文档" r:id="rId4" imgW="854244" imgH="989607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217400" y="4227934"/>
            <a:ext cx="4397358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所以抛物线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的方程为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5" name="任意多边形 24">
            <a:hlinkClick r:id="rId5" action="ppaction://hlinksldjump"/>
          </p:cNvPr>
          <p:cNvSpPr/>
          <p:nvPr/>
        </p:nvSpPr>
        <p:spPr>
          <a:xfrm>
            <a:off x="694826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6" name="任意多边形 25">
            <a:hlinkClick r:id="rId6" action="ppaction://hlinksldjump"/>
          </p:cNvPr>
          <p:cNvSpPr/>
          <p:nvPr/>
        </p:nvSpPr>
        <p:spPr>
          <a:xfrm>
            <a:off x="743124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7" name="任意多边形 26">
            <a:hlinkClick r:id="rId7" action="ppaction://hlinksldjump"/>
          </p:cNvPr>
          <p:cNvSpPr/>
          <p:nvPr/>
        </p:nvSpPr>
        <p:spPr>
          <a:xfrm>
            <a:off x="791422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8" name="任意多边形 27">
            <a:hlinkClick r:id="rId8" action="ppaction://hlinksldjump"/>
          </p:cNvPr>
          <p:cNvSpPr/>
          <p:nvPr/>
        </p:nvSpPr>
        <p:spPr>
          <a:xfrm>
            <a:off x="839720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4630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74792949"/>
              </p:ext>
            </p:extLst>
          </p:nvPr>
        </p:nvGraphicFramePr>
        <p:xfrm>
          <a:off x="323850" y="1636713"/>
          <a:ext cx="8731250" cy="1179512"/>
        </p:xfrm>
        <a:graphic>
          <a:graphicData uri="http://schemas.openxmlformats.org/presentationml/2006/ole">
            <p:oleObj spid="_x0000_s151645" name="文档" r:id="rId3" imgW="8769274" imgH="1188648" progId="Word.Document.12">
              <p:embed/>
            </p:oleObj>
          </a:graphicData>
        </a:graphic>
      </p:graphicFrame>
      <p:sp>
        <p:nvSpPr>
          <p:cNvPr id="24" name="矩形 23"/>
          <p:cNvSpPr/>
          <p:nvPr/>
        </p:nvSpPr>
        <p:spPr>
          <a:xfrm>
            <a:off x="218483" y="915566"/>
            <a:ext cx="8890021" cy="616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上的定点时，求直线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的方程；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13265264"/>
              </p:ext>
            </p:extLst>
          </p:nvPr>
        </p:nvGraphicFramePr>
        <p:xfrm>
          <a:off x="309880" y="2355726"/>
          <a:ext cx="7624762" cy="1187450"/>
        </p:xfrm>
        <a:graphic>
          <a:graphicData uri="http://schemas.openxmlformats.org/presentationml/2006/ole">
            <p:oleObj spid="_x0000_s151646" name="文档" r:id="rId4" imgW="7652803" imgH="1196956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86680265"/>
              </p:ext>
            </p:extLst>
          </p:nvPr>
        </p:nvGraphicFramePr>
        <p:xfrm>
          <a:off x="265113" y="3148013"/>
          <a:ext cx="7624762" cy="1187450"/>
        </p:xfrm>
        <a:graphic>
          <a:graphicData uri="http://schemas.openxmlformats.org/presentationml/2006/ole">
            <p:oleObj spid="_x0000_s151647" name="文档" r:id="rId5" imgW="7652803" imgH="1196956" progId="Word.Document.12">
              <p:embed/>
            </p:oleObj>
          </a:graphicData>
        </a:graphic>
      </p:graphicFrame>
      <p:sp>
        <p:nvSpPr>
          <p:cNvPr id="25" name="任意多边形 24">
            <a:hlinkClick r:id="rId6" action="ppaction://hlinksldjump"/>
          </p:cNvPr>
          <p:cNvSpPr/>
          <p:nvPr/>
        </p:nvSpPr>
        <p:spPr>
          <a:xfrm>
            <a:off x="694826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6" name="任意多边形 25">
            <a:hlinkClick r:id="rId7" action="ppaction://hlinksldjump"/>
          </p:cNvPr>
          <p:cNvSpPr/>
          <p:nvPr/>
        </p:nvSpPr>
        <p:spPr>
          <a:xfrm>
            <a:off x="743124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7" name="任意多边形 26">
            <a:hlinkClick r:id="rId8" action="ppaction://hlinksldjump"/>
          </p:cNvPr>
          <p:cNvSpPr/>
          <p:nvPr/>
        </p:nvSpPr>
        <p:spPr>
          <a:xfrm>
            <a:off x="791422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8" name="任意多边形 27">
            <a:hlinkClick r:id="rId9" action="ppaction://hlinksldjump"/>
          </p:cNvPr>
          <p:cNvSpPr/>
          <p:nvPr/>
        </p:nvSpPr>
        <p:spPr>
          <a:xfrm>
            <a:off x="839720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37182299"/>
              </p:ext>
            </p:extLst>
          </p:nvPr>
        </p:nvGraphicFramePr>
        <p:xfrm>
          <a:off x="264473" y="3912517"/>
          <a:ext cx="7551738" cy="1179513"/>
        </p:xfrm>
        <a:graphic>
          <a:graphicData uri="http://schemas.openxmlformats.org/presentationml/2006/ole">
            <p:oleObj spid="_x0000_s151648" name="文档" r:id="rId10" imgW="7652803" imgH="119839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883302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51520" y="1275606"/>
            <a:ext cx="8512738" cy="301723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同理可得切线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的方程为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在切线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s-E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s-E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s-E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s-E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s-E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s-E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s-E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s-E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s-E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s-E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s-E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s-E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s-E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s-E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s-E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s-E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s-E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s-E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s-E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s-E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s-E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s-E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s-E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s-E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为方程</a:t>
            </a:r>
            <a:r>
              <a:rPr lang="es-E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s-E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es-E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s-E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s-E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s-E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0 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的两组解，所以直线</a:t>
            </a:r>
            <a:r>
              <a:rPr lang="es-E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的方程为</a:t>
            </a:r>
            <a:r>
              <a:rPr lang="es-E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s-E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es-E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s-E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s-E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s-E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es-E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25" name="任意多边形 24">
            <a:hlinkClick r:id="rId2" action="ppaction://hlinksldjump"/>
          </p:cNvPr>
          <p:cNvSpPr/>
          <p:nvPr/>
        </p:nvSpPr>
        <p:spPr>
          <a:xfrm>
            <a:off x="694826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6" name="任意多边形 25">
            <a:hlinkClick r:id="rId3" action="ppaction://hlinksldjump"/>
          </p:cNvPr>
          <p:cNvSpPr/>
          <p:nvPr/>
        </p:nvSpPr>
        <p:spPr>
          <a:xfrm>
            <a:off x="743124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7" name="任意多边形 26">
            <a:hlinkClick r:id="rId4" action="ppaction://hlinksldjump"/>
          </p:cNvPr>
          <p:cNvSpPr/>
          <p:nvPr/>
        </p:nvSpPr>
        <p:spPr>
          <a:xfrm>
            <a:off x="791422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8" name="任意多边形 27">
            <a:hlinkClick r:id="rId5" action="ppaction://hlinksldjump"/>
          </p:cNvPr>
          <p:cNvSpPr/>
          <p:nvPr/>
        </p:nvSpPr>
        <p:spPr>
          <a:xfrm>
            <a:off x="839720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5219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02024635"/>
              </p:ext>
            </p:extLst>
          </p:nvPr>
        </p:nvGraphicFramePr>
        <p:xfrm>
          <a:off x="306727" y="2607097"/>
          <a:ext cx="7816850" cy="1387475"/>
        </p:xfrm>
        <a:graphic>
          <a:graphicData uri="http://schemas.openxmlformats.org/presentationml/2006/ole">
            <p:oleObj spid="_x0000_s152654" name="文档" r:id="rId3" imgW="7843539" imgH="1393746" progId="Word.Document.12">
              <p:embed/>
            </p:oleObj>
          </a:graphicData>
        </a:graphic>
      </p:graphicFrame>
      <p:sp>
        <p:nvSpPr>
          <p:cNvPr id="24" name="矩形 23"/>
          <p:cNvSpPr/>
          <p:nvPr/>
        </p:nvSpPr>
        <p:spPr>
          <a:xfrm>
            <a:off x="237872" y="806897"/>
            <a:ext cx="8890021" cy="1816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上移动时，求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|·|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的最小值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由抛物线定义知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|·|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29748186"/>
              </p:ext>
            </p:extLst>
          </p:nvPr>
        </p:nvGraphicFramePr>
        <p:xfrm>
          <a:off x="271231" y="3707854"/>
          <a:ext cx="7600950" cy="800100"/>
        </p:xfrm>
        <a:graphic>
          <a:graphicData uri="http://schemas.openxmlformats.org/presentationml/2006/ole">
            <p:oleObj spid="_x0000_s152655" name="文档" r:id="rId4" imgW="7605300" imgH="802656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37557540"/>
              </p:ext>
            </p:extLst>
          </p:nvPr>
        </p:nvGraphicFramePr>
        <p:xfrm>
          <a:off x="270909" y="4305578"/>
          <a:ext cx="7600950" cy="800100"/>
        </p:xfrm>
        <a:graphic>
          <a:graphicData uri="http://schemas.openxmlformats.org/presentationml/2006/ole">
            <p:oleObj spid="_x0000_s152656" name="文档" r:id="rId5" imgW="7605300" imgH="804098" progId="Word.Document.12">
              <p:embed/>
            </p:oleObj>
          </a:graphicData>
        </a:graphic>
      </p:graphicFrame>
      <p:sp>
        <p:nvSpPr>
          <p:cNvPr id="25" name="任意多边形 24">
            <a:hlinkClick r:id="rId6" action="ppaction://hlinksldjump"/>
          </p:cNvPr>
          <p:cNvSpPr/>
          <p:nvPr/>
        </p:nvSpPr>
        <p:spPr>
          <a:xfrm>
            <a:off x="694826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6" name="任意多边形 25">
            <a:hlinkClick r:id="rId7" action="ppaction://hlinksldjump"/>
          </p:cNvPr>
          <p:cNvSpPr/>
          <p:nvPr/>
        </p:nvSpPr>
        <p:spPr>
          <a:xfrm>
            <a:off x="743124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7" name="任意多边形 26">
            <a:hlinkClick r:id="rId8" action="ppaction://hlinksldjump"/>
          </p:cNvPr>
          <p:cNvSpPr/>
          <p:nvPr/>
        </p:nvSpPr>
        <p:spPr>
          <a:xfrm>
            <a:off x="791422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8" name="任意多边形 27">
            <a:hlinkClick r:id="rId9" action="ppaction://hlinksldjump"/>
          </p:cNvPr>
          <p:cNvSpPr/>
          <p:nvPr/>
        </p:nvSpPr>
        <p:spPr>
          <a:xfrm>
            <a:off x="839720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7395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hlinkClick r:id="rId2" action="ppaction://hlinksldjump"/>
          </p:cNvPr>
          <p:cNvSpPr txBox="1"/>
          <p:nvPr/>
        </p:nvSpPr>
        <p:spPr>
          <a:xfrm>
            <a:off x="827584" y="2490103"/>
            <a:ext cx="7728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题型一　直线与圆锥曲线位置关系的判断及应用</a:t>
            </a:r>
            <a:endParaRPr lang="zh-CN" altLang="en-US" sz="2800" b="1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>
            <a:hlinkClick r:id="rId3" action="ppaction://hlinksldjump"/>
          </p:cNvPr>
          <p:cNvSpPr txBox="1"/>
          <p:nvPr/>
        </p:nvSpPr>
        <p:spPr>
          <a:xfrm>
            <a:off x="827584" y="3416682"/>
            <a:ext cx="5933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题型二　直线与圆锥曲线的弦的问题</a:t>
            </a:r>
            <a:endParaRPr lang="zh-CN" altLang="en-US" sz="2800" b="1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01592" y="4507673"/>
            <a:ext cx="762896" cy="6563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7584" y="1203597"/>
            <a:ext cx="4087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常考题型精析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-13652" y="1857194"/>
            <a:ext cx="7920000" cy="0"/>
          </a:xfrm>
          <a:prstGeom prst="line">
            <a:avLst/>
          </a:prstGeom>
          <a:ln>
            <a:solidFill>
              <a:srgbClr val="FC92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-13652" y="1923678"/>
            <a:ext cx="7920000" cy="0"/>
          </a:xfrm>
          <a:prstGeom prst="line">
            <a:avLst/>
          </a:prstGeom>
          <a:ln w="57150">
            <a:solidFill>
              <a:srgbClr val="FC92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70811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75075176"/>
              </p:ext>
            </p:extLst>
          </p:nvPr>
        </p:nvGraphicFramePr>
        <p:xfrm>
          <a:off x="355550" y="1235541"/>
          <a:ext cx="7816850" cy="736600"/>
        </p:xfrm>
        <a:graphic>
          <a:graphicData uri="http://schemas.openxmlformats.org/presentationml/2006/ole">
            <p:oleObj spid="_x0000_s153710" name="文档" r:id="rId3" imgW="7819427" imgH="740304" progId="Word.Document.12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15122220"/>
              </p:ext>
            </p:extLst>
          </p:nvPr>
        </p:nvGraphicFramePr>
        <p:xfrm>
          <a:off x="323850" y="2019617"/>
          <a:ext cx="7600950" cy="800100"/>
        </p:xfrm>
        <a:graphic>
          <a:graphicData uri="http://schemas.openxmlformats.org/presentationml/2006/ole">
            <p:oleObj spid="_x0000_s153711" name="文档" r:id="rId4" imgW="7605300" imgH="804098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79662591"/>
              </p:ext>
            </p:extLst>
          </p:nvPr>
        </p:nvGraphicFramePr>
        <p:xfrm>
          <a:off x="323850" y="2680513"/>
          <a:ext cx="7581900" cy="1003300"/>
        </p:xfrm>
        <a:graphic>
          <a:graphicData uri="http://schemas.openxmlformats.org/presentationml/2006/ole">
            <p:oleObj spid="_x0000_s153712" name="文档" r:id="rId5" imgW="7605300" imgH="1012421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25727159"/>
              </p:ext>
            </p:extLst>
          </p:nvPr>
        </p:nvGraphicFramePr>
        <p:xfrm>
          <a:off x="323528" y="3526149"/>
          <a:ext cx="8154988" cy="1023937"/>
        </p:xfrm>
        <a:graphic>
          <a:graphicData uri="http://schemas.openxmlformats.org/presentationml/2006/ole">
            <p:oleObj spid="_x0000_s153713" name="文档" r:id="rId6" imgW="8160231" imgH="1029361" progId="Word.Document.12">
              <p:embed/>
            </p:oleObj>
          </a:graphicData>
        </a:graphic>
      </p:graphicFrame>
      <p:sp>
        <p:nvSpPr>
          <p:cNvPr id="25" name="任意多边形 24">
            <a:hlinkClick r:id="rId7" action="ppaction://hlinksldjump"/>
          </p:cNvPr>
          <p:cNvSpPr/>
          <p:nvPr/>
        </p:nvSpPr>
        <p:spPr>
          <a:xfrm>
            <a:off x="694826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6" name="任意多边形 25">
            <a:hlinkClick r:id="rId8" action="ppaction://hlinksldjump"/>
          </p:cNvPr>
          <p:cNvSpPr/>
          <p:nvPr/>
        </p:nvSpPr>
        <p:spPr>
          <a:xfrm>
            <a:off x="743124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7" name="任意多边形 26">
            <a:hlinkClick r:id="rId9" action="ppaction://hlinksldjump"/>
          </p:cNvPr>
          <p:cNvSpPr/>
          <p:nvPr/>
        </p:nvSpPr>
        <p:spPr>
          <a:xfrm>
            <a:off x="791422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8" name="任意多边形 27">
            <a:hlinkClick r:id="rId10" action="ppaction://hlinksldjump"/>
          </p:cNvPr>
          <p:cNvSpPr/>
          <p:nvPr/>
        </p:nvSpPr>
        <p:spPr>
          <a:xfrm>
            <a:off x="839720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2548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-11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22609" y="2107083"/>
            <a:ext cx="2235055" cy="219285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矩形 26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94095" y="771550"/>
            <a:ext cx="8802001" cy="3208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</a:rPr>
              <a:t>4.(2014·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辽宁</a:t>
            </a:r>
            <a:r>
              <a:rPr lang="en-US" altLang="zh-CN" sz="2600" kern="100" dirty="0" smtClean="0">
                <a:latin typeface="Times New Roman"/>
                <a:ea typeface="华文细黑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圆</a:t>
            </a:r>
            <a:r>
              <a:rPr lang="en-US" altLang="zh-CN" sz="2600" i="1" kern="100" dirty="0" smtClean="0">
                <a:latin typeface="Times New Roman"/>
                <a:ea typeface="华文细黑"/>
              </a:rPr>
              <a:t>x</a:t>
            </a:r>
            <a:r>
              <a:rPr lang="en-US" altLang="zh-CN" sz="2600" kern="100" baseline="30000" dirty="0" smtClean="0">
                <a:latin typeface="Times New Roman"/>
                <a:ea typeface="华文细黑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 smtClean="0">
                <a:latin typeface="Times New Roman"/>
                <a:ea typeface="华文细黑"/>
              </a:rPr>
              <a:t>y</a:t>
            </a:r>
            <a:r>
              <a:rPr lang="en-US" altLang="zh-CN" sz="2600" kern="100" baseline="30000" dirty="0" smtClean="0">
                <a:latin typeface="Times New Roman"/>
                <a:ea typeface="华文细黑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</a:rPr>
              <a:t>4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的切线与</a:t>
            </a:r>
            <a:r>
              <a:rPr lang="en-US" altLang="zh-CN" sz="2600" i="1" kern="100" dirty="0" smtClean="0">
                <a:latin typeface="Times New Roman"/>
                <a:ea typeface="华文细黑"/>
              </a:rPr>
              <a:t>x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轴正半轴，</a:t>
            </a:r>
            <a:r>
              <a:rPr lang="en-US" altLang="zh-CN" sz="2600" i="1" kern="100" dirty="0" smtClean="0">
                <a:latin typeface="Times New Roman"/>
                <a:ea typeface="华文细黑"/>
              </a:rPr>
              <a:t>y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轴正半轴围成一个三角形，当该三角形面积最小时，切点为</a:t>
            </a:r>
            <a:r>
              <a:rPr lang="en-US" altLang="zh-CN" sz="2600" i="1" kern="100" dirty="0" smtClean="0">
                <a:latin typeface="Times New Roman"/>
                <a:ea typeface="华文细黑"/>
              </a:rPr>
              <a:t>P</a:t>
            </a:r>
            <a:r>
              <a:rPr lang="en-US" altLang="zh-CN" sz="2600" kern="100" dirty="0" smtClean="0">
                <a:latin typeface="Times New Roman"/>
                <a:ea typeface="华文细黑"/>
              </a:rPr>
              <a:t>(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如图</a:t>
            </a:r>
            <a:r>
              <a:rPr lang="en-US" altLang="zh-CN" sz="2600" kern="100" dirty="0" smtClean="0">
                <a:latin typeface="Times New Roman"/>
                <a:ea typeface="华文细黑"/>
              </a:rPr>
              <a:t>).</a:t>
            </a:r>
          </a:p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双曲线</a:t>
            </a:r>
            <a:r>
              <a:rPr lang="en-US" altLang="zh-CN" sz="2600" i="1" kern="100" dirty="0" smtClean="0">
                <a:latin typeface="Times New Roman"/>
                <a:ea typeface="华文细黑"/>
              </a:rPr>
              <a:t>C</a:t>
            </a:r>
            <a:r>
              <a:rPr lang="en-US" altLang="zh-CN" sz="2600" kern="100" baseline="-25000" dirty="0" smtClean="0">
                <a:latin typeface="Times New Roman"/>
                <a:ea typeface="华文细黑"/>
              </a:rPr>
              <a:t>1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endParaRPr lang="en-US" altLang="zh-CN" sz="2600" kern="100" spc="-100" dirty="0" smtClean="0">
              <a:latin typeface="宋体"/>
              <a:cs typeface="Courier New"/>
            </a:endParaRPr>
          </a:p>
          <a:p>
            <a:pPr algn="just">
              <a:lnSpc>
                <a:spcPct val="16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求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的方程；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6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设切点坐标为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&gt;0)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68682708"/>
              </p:ext>
            </p:extLst>
          </p:nvPr>
        </p:nvGraphicFramePr>
        <p:xfrm>
          <a:off x="250825" y="4044280"/>
          <a:ext cx="7883525" cy="1047750"/>
        </p:xfrm>
        <a:graphic>
          <a:graphicData uri="http://schemas.openxmlformats.org/presentationml/2006/ole">
            <p:oleObj spid="_x0000_s130115" name="文档" r:id="rId4" imgW="7883485" imgH="1051346" progId="Word.Document.12">
              <p:embed/>
            </p:oleObj>
          </a:graphicData>
        </a:graphic>
      </p:graphicFrame>
      <p:sp>
        <p:nvSpPr>
          <p:cNvPr id="22" name="任意多边形 21">
            <a:hlinkClick r:id="rId5" action="ppaction://hlinksldjump"/>
          </p:cNvPr>
          <p:cNvSpPr/>
          <p:nvPr/>
        </p:nvSpPr>
        <p:spPr>
          <a:xfrm>
            <a:off x="694826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4" name="任意多边形 23">
            <a:hlinkClick r:id="rId6" action="ppaction://hlinksldjump"/>
          </p:cNvPr>
          <p:cNvSpPr/>
          <p:nvPr/>
        </p:nvSpPr>
        <p:spPr>
          <a:xfrm>
            <a:off x="743124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5" name="任意多边形 24">
            <a:hlinkClick r:id="rId7" action="ppaction://hlinksldjump"/>
          </p:cNvPr>
          <p:cNvSpPr/>
          <p:nvPr/>
        </p:nvSpPr>
        <p:spPr>
          <a:xfrm>
            <a:off x="791422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6" name="任意多边形 25">
            <a:hlinkClick r:id="rId8" action="ppaction://hlinksldjump"/>
          </p:cNvPr>
          <p:cNvSpPr/>
          <p:nvPr/>
        </p:nvSpPr>
        <p:spPr>
          <a:xfrm>
            <a:off x="839720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53885531"/>
              </p:ext>
            </p:extLst>
          </p:nvPr>
        </p:nvGraphicFramePr>
        <p:xfrm>
          <a:off x="1863538" y="2103451"/>
          <a:ext cx="5554662" cy="1006475"/>
        </p:xfrm>
        <a:graphic>
          <a:graphicData uri="http://schemas.openxmlformats.org/presentationml/2006/ole">
            <p:oleObj spid="_x0000_s130116" name="文档" r:id="rId9" imgW="5603299" imgH="101710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517247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任意多边形 21">
            <a:hlinkClick r:id="rId3" action="ppaction://hlinksldjump"/>
          </p:cNvPr>
          <p:cNvSpPr/>
          <p:nvPr/>
        </p:nvSpPr>
        <p:spPr>
          <a:xfrm>
            <a:off x="694826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4" name="任意多边形 23">
            <a:hlinkClick r:id="rId4" action="ppaction://hlinksldjump"/>
          </p:cNvPr>
          <p:cNvSpPr/>
          <p:nvPr/>
        </p:nvSpPr>
        <p:spPr>
          <a:xfrm>
            <a:off x="743124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5" name="任意多边形 24">
            <a:hlinkClick r:id="rId5" action="ppaction://hlinksldjump"/>
          </p:cNvPr>
          <p:cNvSpPr/>
          <p:nvPr/>
        </p:nvSpPr>
        <p:spPr>
          <a:xfrm>
            <a:off x="791422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6" name="任意多边形 25">
            <a:hlinkClick r:id="rId6" action="ppaction://hlinksldjump"/>
          </p:cNvPr>
          <p:cNvSpPr/>
          <p:nvPr/>
        </p:nvSpPr>
        <p:spPr>
          <a:xfrm>
            <a:off x="839720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7221" y="692718"/>
            <a:ext cx="8561888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即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0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0</a:t>
            </a:r>
            <a:r>
              <a:rPr lang="en-US" altLang="zh-CN" sz="2600" i="1" kern="100" dirty="0">
                <a:latin typeface="Times New Roman"/>
                <a:ea typeface="华文细黑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，此时，两个坐标轴的正半轴与切线围成的三角形面积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为</a:t>
            </a:r>
            <a:endParaRPr lang="zh-CN" altLang="en-US" sz="26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19755614"/>
              </p:ext>
            </p:extLst>
          </p:nvPr>
        </p:nvGraphicFramePr>
        <p:xfrm>
          <a:off x="2326104" y="1282430"/>
          <a:ext cx="2566988" cy="1074738"/>
        </p:xfrm>
        <a:graphic>
          <a:graphicData uri="http://schemas.openxmlformats.org/presentationml/2006/ole">
            <p:oleObj spid="_x0000_s165967" name="文档" r:id="rId7" imgW="2566520" imgH="1074150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18337030"/>
              </p:ext>
            </p:extLst>
          </p:nvPr>
        </p:nvGraphicFramePr>
        <p:xfrm>
          <a:off x="323528" y="2009334"/>
          <a:ext cx="7188200" cy="688975"/>
        </p:xfrm>
        <a:graphic>
          <a:graphicData uri="http://schemas.openxmlformats.org/presentationml/2006/ole">
            <p:oleObj spid="_x0000_s165968" name="文档" r:id="rId8" imgW="7187841" imgH="688403" progId="Word.Document.12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6876256" y="2026750"/>
            <a:ext cx="236795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0</a:t>
            </a:r>
            <a:r>
              <a:rPr lang="en-US" altLang="zh-CN" sz="2600" i="1" kern="100" dirty="0">
                <a:latin typeface="Times New Roman"/>
                <a:ea typeface="华文细黑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</a:rPr>
              <a:t>有最大值，</a:t>
            </a:r>
            <a:endParaRPr lang="zh-CN" altLang="zh-CN" sz="2600" kern="100" dirty="0">
              <a:latin typeface="Times New Roman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51743504"/>
              </p:ext>
            </p:extLst>
          </p:nvPr>
        </p:nvGraphicFramePr>
        <p:xfrm>
          <a:off x="312738" y="2670101"/>
          <a:ext cx="7185025" cy="693737"/>
        </p:xfrm>
        <a:graphic>
          <a:graphicData uri="http://schemas.openxmlformats.org/presentationml/2006/ole">
            <p:oleObj spid="_x0000_s165969" name="文档" r:id="rId9" imgW="7187841" imgH="695611" progId="Word.Document.12">
              <p:embed/>
            </p:oleObj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69361902"/>
              </p:ext>
            </p:extLst>
          </p:nvPr>
        </p:nvGraphicFramePr>
        <p:xfrm>
          <a:off x="291152" y="3037918"/>
          <a:ext cx="7185025" cy="1652587"/>
        </p:xfrm>
        <a:graphic>
          <a:graphicData uri="http://schemas.openxmlformats.org/presentationml/2006/ole">
            <p:oleObj spid="_x0000_s165970" name="文档" r:id="rId10" imgW="7187841" imgH="1661178" progId="Word.Document.12">
              <p:embed/>
            </p:oleObj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78661597"/>
              </p:ext>
            </p:extLst>
          </p:nvPr>
        </p:nvGraphicFramePr>
        <p:xfrm>
          <a:off x="287767" y="4354534"/>
          <a:ext cx="7185025" cy="990600"/>
        </p:xfrm>
        <a:graphic>
          <a:graphicData uri="http://schemas.openxmlformats.org/presentationml/2006/ole">
            <p:oleObj spid="_x0000_s165971" name="文档" r:id="rId11" imgW="7187841" imgH="100593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090981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任意多边形 23">
            <a:hlinkClick r:id="rId3" action="ppaction://hlinksldjump"/>
          </p:cNvPr>
          <p:cNvSpPr/>
          <p:nvPr/>
        </p:nvSpPr>
        <p:spPr>
          <a:xfrm>
            <a:off x="694826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5" name="任意多边形 24">
            <a:hlinkClick r:id="rId4" action="ppaction://hlinksldjump"/>
          </p:cNvPr>
          <p:cNvSpPr/>
          <p:nvPr/>
        </p:nvSpPr>
        <p:spPr>
          <a:xfrm>
            <a:off x="743124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6" name="任意多边形 25">
            <a:hlinkClick r:id="rId5" action="ppaction://hlinksldjump"/>
          </p:cNvPr>
          <p:cNvSpPr/>
          <p:nvPr/>
        </p:nvSpPr>
        <p:spPr>
          <a:xfrm>
            <a:off x="791422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8" name="任意多边形 27">
            <a:hlinkClick r:id="rId6" action="ppaction://hlinksldjump"/>
          </p:cNvPr>
          <p:cNvSpPr/>
          <p:nvPr/>
        </p:nvSpPr>
        <p:spPr>
          <a:xfrm>
            <a:off x="839720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930" y="685894"/>
            <a:ext cx="8998630" cy="114672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40000"/>
              </a:lnSpc>
              <a:tabLst>
                <a:tab pos="1890395" algn="l"/>
              </a:tabLst>
            </a:pPr>
            <a:r>
              <a:rPr lang="en-US" altLang="zh-CN" sz="2600" kern="100" spc="-5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spc="-5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椭圆</a:t>
            </a:r>
            <a:r>
              <a:rPr lang="en-US" altLang="zh-CN" sz="2600" i="1" kern="100" spc="-5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spc="-5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spc="-5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过点</a:t>
            </a:r>
            <a:r>
              <a:rPr lang="en-US" altLang="zh-CN" sz="2600" i="1" kern="100" spc="-5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spc="-5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且与</a:t>
            </a:r>
            <a:r>
              <a:rPr lang="en-US" altLang="zh-CN" sz="2600" i="1" kern="100" spc="-5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spc="-5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spc="-5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有相同的焦点，直线</a:t>
            </a:r>
            <a:r>
              <a:rPr lang="en-US" altLang="zh-CN" sz="2600" i="1" kern="100" spc="-5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spc="-5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过</a:t>
            </a:r>
            <a:r>
              <a:rPr lang="en-US" altLang="zh-CN" sz="2600" i="1" kern="100" spc="-5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spc="-5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spc="-5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的右焦点且与</a:t>
            </a:r>
            <a:r>
              <a:rPr lang="en-US" altLang="zh-CN" sz="2600" i="1" kern="100" spc="-5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spc="-5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spc="-5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交于</a:t>
            </a:r>
            <a:r>
              <a:rPr lang="en-US" altLang="zh-CN" sz="2600" i="1" kern="100" spc="-5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spc="-5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spc="-5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spc="-5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两点，若以线段</a:t>
            </a:r>
            <a:r>
              <a:rPr lang="en-US" altLang="zh-CN" sz="2600" i="1" kern="100" spc="-5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spc="-5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为直径的圆过点</a:t>
            </a:r>
            <a:r>
              <a:rPr lang="en-US" altLang="zh-CN" sz="2600" i="1" kern="100" spc="-5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spc="-5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，求</a:t>
            </a:r>
            <a:r>
              <a:rPr lang="en-US" altLang="zh-CN" sz="2600" i="1" kern="100" spc="-5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spc="-5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的方程</a:t>
            </a:r>
            <a:r>
              <a:rPr lang="en-US" altLang="zh-CN" sz="2600" kern="100" spc="-5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spc="-5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8837627"/>
              </p:ext>
            </p:extLst>
          </p:nvPr>
        </p:nvGraphicFramePr>
        <p:xfrm>
          <a:off x="179512" y="1817550"/>
          <a:ext cx="7559675" cy="777875"/>
        </p:xfrm>
        <a:graphic>
          <a:graphicData uri="http://schemas.openxmlformats.org/presentationml/2006/ole">
            <p:oleObj spid="_x0000_s155746" name="文档" r:id="rId7" imgW="7560315" imgH="777427" progId="Word.Document.12">
              <p:embed/>
            </p:oleObj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99735812"/>
              </p:ext>
            </p:extLst>
          </p:nvPr>
        </p:nvGraphicFramePr>
        <p:xfrm>
          <a:off x="155101" y="2355726"/>
          <a:ext cx="7537450" cy="1076325"/>
        </p:xfrm>
        <a:graphic>
          <a:graphicData uri="http://schemas.openxmlformats.org/presentationml/2006/ole">
            <p:oleObj spid="_x0000_s155747" name="文档" r:id="rId8" imgW="7560315" imgH="1088470" progId="Word.Document.12">
              <p:embed/>
            </p:oleObj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92772726"/>
              </p:ext>
            </p:extLst>
          </p:nvPr>
        </p:nvGraphicFramePr>
        <p:xfrm>
          <a:off x="124070" y="3106870"/>
          <a:ext cx="7537450" cy="1084263"/>
        </p:xfrm>
        <a:graphic>
          <a:graphicData uri="http://schemas.openxmlformats.org/presentationml/2006/ole">
            <p:oleObj spid="_x0000_s155748" name="文档" r:id="rId9" imgW="7560315" imgH="1090272" progId="Word.Document.12">
              <p:embed/>
            </p:oleObj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72195033"/>
              </p:ext>
            </p:extLst>
          </p:nvPr>
        </p:nvGraphicFramePr>
        <p:xfrm>
          <a:off x="93856" y="3926254"/>
          <a:ext cx="7537450" cy="1084263"/>
        </p:xfrm>
        <a:graphic>
          <a:graphicData uri="http://schemas.openxmlformats.org/presentationml/2006/ole">
            <p:oleObj spid="_x0000_s155749" name="文档" r:id="rId10" imgW="7560315" imgH="1091714" progId="Word.Document.12">
              <p:embed/>
            </p:oleObj>
          </a:graphicData>
        </a:graphic>
      </p:graphicFrame>
      <p:sp>
        <p:nvSpPr>
          <p:cNvPr id="11" name="矩形 10"/>
          <p:cNvSpPr/>
          <p:nvPr/>
        </p:nvSpPr>
        <p:spPr>
          <a:xfrm>
            <a:off x="-15190" y="4499625"/>
            <a:ext cx="3342582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显然，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不是直线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1683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任意多边形 23">
            <a:hlinkClick r:id="rId3" action="ppaction://hlinksldjump"/>
          </p:cNvPr>
          <p:cNvSpPr/>
          <p:nvPr/>
        </p:nvSpPr>
        <p:spPr>
          <a:xfrm>
            <a:off x="694826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5" name="任意多边形 24">
            <a:hlinkClick r:id="rId4" action="ppaction://hlinksldjump"/>
          </p:cNvPr>
          <p:cNvSpPr/>
          <p:nvPr/>
        </p:nvSpPr>
        <p:spPr>
          <a:xfrm>
            <a:off x="743124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6" name="任意多边形 25">
            <a:hlinkClick r:id="rId5" action="ppaction://hlinksldjump"/>
          </p:cNvPr>
          <p:cNvSpPr/>
          <p:nvPr/>
        </p:nvSpPr>
        <p:spPr>
          <a:xfrm>
            <a:off x="791422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8" name="任意多边形 27">
            <a:hlinkClick r:id="rId6" action="ppaction://hlinksldjump"/>
          </p:cNvPr>
          <p:cNvSpPr/>
          <p:nvPr/>
        </p:nvSpPr>
        <p:spPr>
          <a:xfrm>
            <a:off x="839720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14751949"/>
              </p:ext>
            </p:extLst>
          </p:nvPr>
        </p:nvGraphicFramePr>
        <p:xfrm>
          <a:off x="328152" y="1014785"/>
          <a:ext cx="8123237" cy="800100"/>
        </p:xfrm>
        <a:graphic>
          <a:graphicData uri="http://schemas.openxmlformats.org/presentationml/2006/ole">
            <p:oleObj spid="_x0000_s158772" name="文档" r:id="rId7" imgW="8123164" imgH="799773" progId="Word.Document.12">
              <p:embed/>
            </p:oleObj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49106219"/>
              </p:ext>
            </p:extLst>
          </p:nvPr>
        </p:nvGraphicFramePr>
        <p:xfrm>
          <a:off x="348624" y="1532489"/>
          <a:ext cx="8096250" cy="1651000"/>
        </p:xfrm>
        <a:graphic>
          <a:graphicData uri="http://schemas.openxmlformats.org/presentationml/2006/ole">
            <p:oleObj spid="_x0000_s158773" name="文档" r:id="rId8" imgW="8123164" imgH="1661178" progId="Word.Document.12">
              <p:embed/>
            </p:oleObj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76135900"/>
              </p:ext>
            </p:extLst>
          </p:nvPr>
        </p:nvGraphicFramePr>
        <p:xfrm>
          <a:off x="361950" y="2816225"/>
          <a:ext cx="8745538" cy="2205038"/>
        </p:xfrm>
        <a:graphic>
          <a:graphicData uri="http://schemas.openxmlformats.org/presentationml/2006/ole">
            <p:oleObj spid="_x0000_s158774" name="文档" r:id="rId9" imgW="8781879" imgH="221123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380961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任意多边形 23">
            <a:hlinkClick r:id="rId3" action="ppaction://hlinksldjump"/>
          </p:cNvPr>
          <p:cNvSpPr/>
          <p:nvPr/>
        </p:nvSpPr>
        <p:spPr>
          <a:xfrm>
            <a:off x="694826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5" name="任意多边形 24">
            <a:hlinkClick r:id="rId4" action="ppaction://hlinksldjump"/>
          </p:cNvPr>
          <p:cNvSpPr/>
          <p:nvPr/>
        </p:nvSpPr>
        <p:spPr>
          <a:xfrm>
            <a:off x="743124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6" name="任意多边形 25">
            <a:hlinkClick r:id="rId5" action="ppaction://hlinksldjump"/>
          </p:cNvPr>
          <p:cNvSpPr/>
          <p:nvPr/>
        </p:nvSpPr>
        <p:spPr>
          <a:xfrm>
            <a:off x="791422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8" name="任意多边形 27">
            <a:hlinkClick r:id="rId6" action="ppaction://hlinksldjump"/>
          </p:cNvPr>
          <p:cNvSpPr/>
          <p:nvPr/>
        </p:nvSpPr>
        <p:spPr>
          <a:xfrm>
            <a:off x="839720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35769971"/>
              </p:ext>
            </p:extLst>
          </p:nvPr>
        </p:nvGraphicFramePr>
        <p:xfrm>
          <a:off x="467544" y="984518"/>
          <a:ext cx="6956425" cy="784225"/>
        </p:xfrm>
        <a:graphic>
          <a:graphicData uri="http://schemas.openxmlformats.org/presentationml/2006/ole">
            <p:oleObj spid="_x0000_s159842" name="文档" r:id="rId7" imgW="6956080" imgH="784635" progId="Word.Document.12">
              <p:embed/>
            </p:oleObj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91915656"/>
              </p:ext>
            </p:extLst>
          </p:nvPr>
        </p:nvGraphicFramePr>
        <p:xfrm>
          <a:off x="493713" y="1497013"/>
          <a:ext cx="8555037" cy="2293937"/>
        </p:xfrm>
        <a:graphic>
          <a:graphicData uri="http://schemas.openxmlformats.org/presentationml/2006/ole">
            <p:oleObj spid="_x0000_s159843" name="文档" r:id="rId8" imgW="8591360" imgH="2302534" progId="Word.Document.12">
              <p:embed/>
            </p:oleObj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28702639"/>
              </p:ext>
            </p:extLst>
          </p:nvPr>
        </p:nvGraphicFramePr>
        <p:xfrm>
          <a:off x="323528" y="3432790"/>
          <a:ext cx="7867650" cy="1187450"/>
        </p:xfrm>
        <a:graphic>
          <a:graphicData uri="http://schemas.openxmlformats.org/presentationml/2006/ole">
            <p:oleObj spid="_x0000_s159844" name="文档" r:id="rId9" imgW="7870170" imgH="1191910" progId="Word.Document.12">
              <p:embed/>
            </p:oleObj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05567957"/>
              </p:ext>
            </p:extLst>
          </p:nvPr>
        </p:nvGraphicFramePr>
        <p:xfrm>
          <a:off x="294636" y="4164078"/>
          <a:ext cx="7845425" cy="979488"/>
        </p:xfrm>
        <a:graphic>
          <a:graphicData uri="http://schemas.openxmlformats.org/presentationml/2006/ole">
            <p:oleObj spid="_x0000_s159845" name="文档" r:id="rId10" imgW="7844618" imgH="98502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806195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07251349"/>
              </p:ext>
            </p:extLst>
          </p:nvPr>
        </p:nvGraphicFramePr>
        <p:xfrm>
          <a:off x="398463" y="914400"/>
          <a:ext cx="8569325" cy="819150"/>
        </p:xfrm>
        <a:graphic>
          <a:graphicData uri="http://schemas.openxmlformats.org/presentationml/2006/ole">
            <p:oleObj spid="_x0000_s162891" name="文档" r:id="rId3" imgW="8578755" imgH="819509" progId="Word.Document.12">
              <p:embed/>
            </p:oleObj>
          </a:graphicData>
        </a:graphic>
      </p:graphicFrame>
      <p:sp>
        <p:nvSpPr>
          <p:cNvPr id="24" name="任意多边形 23">
            <a:hlinkClick r:id="rId4" action="ppaction://hlinksldjump"/>
          </p:cNvPr>
          <p:cNvSpPr/>
          <p:nvPr/>
        </p:nvSpPr>
        <p:spPr>
          <a:xfrm>
            <a:off x="694826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5" name="任意多边形 24">
            <a:hlinkClick r:id="rId5" action="ppaction://hlinksldjump"/>
          </p:cNvPr>
          <p:cNvSpPr/>
          <p:nvPr/>
        </p:nvSpPr>
        <p:spPr>
          <a:xfrm>
            <a:off x="743124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6" name="任意多边形 25">
            <a:hlinkClick r:id="rId6" action="ppaction://hlinksldjump"/>
          </p:cNvPr>
          <p:cNvSpPr/>
          <p:nvPr/>
        </p:nvSpPr>
        <p:spPr>
          <a:xfrm>
            <a:off x="791422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8" name="任意多边形 27">
            <a:hlinkClick r:id="rId7" action="ppaction://hlinksldjump"/>
          </p:cNvPr>
          <p:cNvSpPr/>
          <p:nvPr/>
        </p:nvSpPr>
        <p:spPr>
          <a:xfrm>
            <a:off x="839720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55030076"/>
              </p:ext>
            </p:extLst>
          </p:nvPr>
        </p:nvGraphicFramePr>
        <p:xfrm>
          <a:off x="398463" y="1628822"/>
          <a:ext cx="7720012" cy="819150"/>
        </p:xfrm>
        <a:graphic>
          <a:graphicData uri="http://schemas.openxmlformats.org/presentationml/2006/ole">
            <p:oleObj spid="_x0000_s162892" name="文档" r:id="rId8" imgW="7745652" imgH="823200" progId="Word.Document.12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13591849"/>
              </p:ext>
            </p:extLst>
          </p:nvPr>
        </p:nvGraphicFramePr>
        <p:xfrm>
          <a:off x="368300" y="2211710"/>
          <a:ext cx="7721600" cy="1023938"/>
        </p:xfrm>
        <a:graphic>
          <a:graphicData uri="http://schemas.openxmlformats.org/presentationml/2006/ole">
            <p:oleObj spid="_x0000_s162893" name="文档" r:id="rId9" imgW="7745652" imgH="1031523" progId="Word.Document.12">
              <p:embed/>
            </p:oleObj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60564436"/>
              </p:ext>
            </p:extLst>
          </p:nvPr>
        </p:nvGraphicFramePr>
        <p:xfrm>
          <a:off x="339725" y="3021881"/>
          <a:ext cx="8258175" cy="1062037"/>
        </p:xfrm>
        <a:graphic>
          <a:graphicData uri="http://schemas.openxmlformats.org/presentationml/2006/ole">
            <p:oleObj spid="_x0000_s162894" name="文档" r:id="rId10" imgW="8260277" imgH="1066484" progId="Word.Document.12">
              <p:embed/>
            </p:oleObj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27868856"/>
              </p:ext>
            </p:extLst>
          </p:nvPr>
        </p:nvGraphicFramePr>
        <p:xfrm>
          <a:off x="330352" y="3885977"/>
          <a:ext cx="8258175" cy="1062037"/>
        </p:xfrm>
        <a:graphic>
          <a:graphicData uri="http://schemas.openxmlformats.org/presentationml/2006/ole">
            <p:oleObj spid="_x0000_s162895" name="文档" r:id="rId11" imgW="8284749" imgH="1067926" progId="Word.Document.12">
              <p:embed/>
            </p:oleObj>
          </a:graphicData>
        </a:graphic>
      </p:graphicFrame>
      <p:pic>
        <p:nvPicPr>
          <p:cNvPr id="14" name="图片 13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02768" y="4437134"/>
            <a:ext cx="762896" cy="65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61220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03192" y="168999"/>
            <a:ext cx="7728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题型一　直线与圆锥曲线位置关系的判断及应用</a:t>
            </a:r>
          </a:p>
        </p:txBody>
      </p:sp>
      <p:sp>
        <p:nvSpPr>
          <p:cNvPr id="3" name="矩形 2"/>
          <p:cNvSpPr/>
          <p:nvPr/>
        </p:nvSpPr>
        <p:spPr>
          <a:xfrm>
            <a:off x="131955" y="1117430"/>
            <a:ext cx="8714852" cy="2417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(1)(2015·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福建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已知椭圆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的右焦点为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，短轴的一个端点为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交椭圆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两点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到直线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的距离不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小于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则椭圆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的离心率的取值范围是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50516518"/>
              </p:ext>
            </p:extLst>
          </p:nvPr>
        </p:nvGraphicFramePr>
        <p:xfrm>
          <a:off x="4892103" y="1117430"/>
          <a:ext cx="1081088" cy="808038"/>
        </p:xfrm>
        <a:graphic>
          <a:graphicData uri="http://schemas.openxmlformats.org/presentationml/2006/ole">
            <p:oleObj spid="_x0000_s135241" name="文档" r:id="rId3" imgW="1086929" imgH="808768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475564"/>
              </p:ext>
            </p:extLst>
          </p:nvPr>
        </p:nvGraphicFramePr>
        <p:xfrm>
          <a:off x="219203" y="3672493"/>
          <a:ext cx="8824913" cy="1036637"/>
        </p:xfrm>
        <a:graphic>
          <a:graphicData uri="http://schemas.openxmlformats.org/presentationml/2006/ole">
            <p:oleObj spid="_x0000_s135242" name="文档" r:id="rId4" imgW="8832660" imgH="1034451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64878905"/>
              </p:ext>
            </p:extLst>
          </p:nvPr>
        </p:nvGraphicFramePr>
        <p:xfrm>
          <a:off x="7965587" y="2361987"/>
          <a:ext cx="296863" cy="806450"/>
        </p:xfrm>
        <a:graphic>
          <a:graphicData uri="http://schemas.openxmlformats.org/presentationml/2006/ole">
            <p:oleObj spid="_x0000_s135243" name="文档" r:id="rId5" imgW="302325" imgH="80876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55487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22611" y="855218"/>
            <a:ext cx="8081837" cy="3516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设左焦点为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，连接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则四边形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AFBF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为平行四边形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pic>
        <p:nvPicPr>
          <p:cNvPr id="7" name="图片 6" descr="SXT13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01816" y="1491630"/>
            <a:ext cx="2714600" cy="22504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984090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3578241"/>
              </p:ext>
            </p:extLst>
          </p:nvPr>
        </p:nvGraphicFramePr>
        <p:xfrm>
          <a:off x="395536" y="673508"/>
          <a:ext cx="7910512" cy="1241425"/>
        </p:xfrm>
        <a:graphic>
          <a:graphicData uri="http://schemas.openxmlformats.org/presentationml/2006/ole">
            <p:oleObj spid="_x0000_s70726" name="文档" r:id="rId3" imgW="7910116" imgH="1243451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306503" y="3226317"/>
            <a:ext cx="8802001" cy="1217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故选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0668" y="1562513"/>
            <a:ext cx="1768433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55941430"/>
              </p:ext>
            </p:extLst>
          </p:nvPr>
        </p:nvGraphicFramePr>
        <p:xfrm>
          <a:off x="374015" y="2218205"/>
          <a:ext cx="8267700" cy="1211262"/>
        </p:xfrm>
        <a:graphic>
          <a:graphicData uri="http://schemas.openxmlformats.org/presentationml/2006/ole">
            <p:oleObj spid="_x0000_s70727" name="文档" r:id="rId4" imgW="8268195" imgH="121281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082467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08037193"/>
              </p:ext>
            </p:extLst>
          </p:nvPr>
        </p:nvGraphicFramePr>
        <p:xfrm>
          <a:off x="308288" y="2179354"/>
          <a:ext cx="7648575" cy="1200150"/>
        </p:xfrm>
        <a:graphic>
          <a:graphicData uri="http://schemas.openxmlformats.org/presentationml/2006/ole">
            <p:oleObj spid="_x0000_s72841" name="文档" r:id="rId3" imgW="7652803" imgH="1203083" progId="Word.Document.12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179512" y="326196"/>
            <a:ext cx="8714852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设焦点在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轴上的椭圆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的方程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   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，其离心率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求椭圆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的方程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90566350"/>
              </p:ext>
            </p:extLst>
          </p:nvPr>
        </p:nvGraphicFramePr>
        <p:xfrm>
          <a:off x="5494769" y="307146"/>
          <a:ext cx="1549400" cy="836613"/>
        </p:xfrm>
        <a:graphic>
          <a:graphicData uri="http://schemas.openxmlformats.org/presentationml/2006/ole">
            <p:oleObj spid="_x0000_s72842" name="文档" r:id="rId4" imgW="1549442" imgH="837138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13996921"/>
              </p:ext>
            </p:extLst>
          </p:nvPr>
        </p:nvGraphicFramePr>
        <p:xfrm>
          <a:off x="297240" y="2948582"/>
          <a:ext cx="7648575" cy="1200150"/>
        </p:xfrm>
        <a:graphic>
          <a:graphicData uri="http://schemas.openxmlformats.org/presentationml/2006/ole">
            <p:oleObj spid="_x0000_s72843" name="文档" r:id="rId5" imgW="7652803" imgH="1204886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42306473"/>
              </p:ext>
            </p:extLst>
          </p:nvPr>
        </p:nvGraphicFramePr>
        <p:xfrm>
          <a:off x="281940" y="3879497"/>
          <a:ext cx="7650163" cy="1204913"/>
        </p:xfrm>
        <a:graphic>
          <a:graphicData uri="http://schemas.openxmlformats.org/presentationml/2006/ole">
            <p:oleObj spid="_x0000_s72844" name="文档" r:id="rId6" imgW="7652803" imgH="1206327" progId="Word.Document.12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70196409"/>
              </p:ext>
            </p:extLst>
          </p:nvPr>
        </p:nvGraphicFramePr>
        <p:xfrm>
          <a:off x="1280160" y="867186"/>
          <a:ext cx="419100" cy="990600"/>
        </p:xfrm>
        <a:graphic>
          <a:graphicData uri="http://schemas.openxmlformats.org/presentationml/2006/ole">
            <p:oleObj spid="_x0000_s72845" name="文档" r:id="rId7" imgW="422175" imgH="99230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586884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4764</TotalTime>
  <Words>1469</Words>
  <Application>Microsoft Office PowerPoint</Application>
  <PresentationFormat>全屏显示(16:9)</PresentationFormat>
  <Paragraphs>225</Paragraphs>
  <Slides>56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58" baseType="lpstr">
      <vt:lpstr>Office 主题</vt:lpstr>
      <vt:lpstr>文档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XKW</cp:lastModifiedBy>
  <cp:revision>655</cp:revision>
  <dcterms:modified xsi:type="dcterms:W3CDTF">2016-03-03T01:06:11Z</dcterms:modified>
</cp:coreProperties>
</file>