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4039" r:id="rId2"/>
  </p:sldMasterIdLst>
  <p:notesMasterIdLst>
    <p:notesMasterId r:id="rId25"/>
  </p:notesMasterIdLst>
  <p:sldIdLst>
    <p:sldId id="531" r:id="rId3"/>
    <p:sldId id="532" r:id="rId4"/>
    <p:sldId id="533" r:id="rId5"/>
    <p:sldId id="430" r:id="rId6"/>
    <p:sldId id="431" r:id="rId7"/>
    <p:sldId id="455" r:id="rId8"/>
    <p:sldId id="457" r:id="rId9"/>
    <p:sldId id="534" r:id="rId10"/>
    <p:sldId id="535" r:id="rId11"/>
    <p:sldId id="537" r:id="rId12"/>
    <p:sldId id="536" r:id="rId13"/>
    <p:sldId id="538" r:id="rId14"/>
    <p:sldId id="539" r:id="rId15"/>
    <p:sldId id="540" r:id="rId16"/>
    <p:sldId id="541" r:id="rId17"/>
    <p:sldId id="438" r:id="rId18"/>
    <p:sldId id="426" r:id="rId19"/>
    <p:sldId id="427" r:id="rId20"/>
    <p:sldId id="439" r:id="rId21"/>
    <p:sldId id="542" r:id="rId22"/>
    <p:sldId id="476" r:id="rId23"/>
    <p:sldId id="543" r:id="rId24"/>
  </p:sldIdLst>
  <p:sldSz cx="9144000" cy="5143500" type="screen16x9"/>
  <p:notesSz cx="6796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FDFC"/>
    <a:srgbClr val="0000FF"/>
    <a:srgbClr val="E9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4545" autoAdjust="0"/>
  </p:normalViewPr>
  <p:slideViewPr>
    <p:cSldViewPr>
      <p:cViewPr>
        <p:scale>
          <a:sx n="100" d="100"/>
          <a:sy n="100" d="100"/>
        </p:scale>
        <p:origin x="-672" y="-636"/>
      </p:cViewPr>
      <p:guideLst>
        <p:guide orient="horz" pos="1566"/>
        <p:guide pos="2922"/>
      </p:guideLst>
    </p:cSldViewPr>
  </p:slideViewPr>
  <p:outlineViewPr>
    <p:cViewPr>
      <p:scale>
        <a:sx n="33" d="100"/>
        <a:sy n="33" d="100"/>
      </p:scale>
      <p:origin x="0" y="5190"/>
    </p:cViewPr>
  </p:outlineViewPr>
  <p:notesTextViewPr>
    <p:cViewPr>
      <p:scale>
        <a:sx n="200" d="100"/>
        <a:sy n="2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86046CB-4961-44C3-B61D-2479CBB228F1}" type="datetimeFigureOut">
              <a:rPr lang="zh-CN" altLang="en-US"/>
              <a:pPr>
                <a:defRPr/>
              </a:pPr>
              <a:t>2016-09-12</a:t>
            </a:fld>
            <a:endParaRPr lang="en-US">
              <a:ea typeface="宋体" pitchFamily="2" charset="-122"/>
            </a:endParaRPr>
          </a:p>
        </p:txBody>
      </p:sp>
      <p:sp>
        <p:nvSpPr>
          <p:cNvPr id="7578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71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D6C9D1B-FFA2-4F49-BCC2-0EE7671CCC47}" type="slidenum">
              <a:rPr lang="zh-CN" altLang="en-US"/>
              <a:pPr>
                <a:defRPr/>
              </a:pPr>
              <a:t>‹#›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655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0BD297-C12E-4D0B-A068-B73415234BFE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0BD297-C12E-4D0B-A068-B73415234BFE}" type="slidenum">
              <a:rPr lang="zh-CN" altLang="en-US" smtClean="0"/>
              <a:pPr>
                <a:buFont typeface="Arial" charset="0"/>
                <a:buNone/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C9D1B-FFA2-4F49-BCC2-0EE7671CCC47}" type="slidenum">
              <a:rPr lang="zh-CN" altLang="en-US" smtClean="0"/>
              <a:pPr>
                <a:defRPr/>
              </a:pPr>
              <a:t>4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62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876C3E-D489-46AC-88AE-4FB167F86F9E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057B65-6AF5-41FF-BB62-318E9298712A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057B65-6AF5-41FF-BB62-318E9298712A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EC3448-5D55-47BD-BBE2-71C037E6EA36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eyefulpresentations.co.uk/" TargetMode="External"/><Relationship Id="rId11" Type="http://schemas.openxmlformats.org/officeDocument/2006/relationships/image" Target="../media/image12.jpeg"/><Relationship Id="rId5" Type="http://schemas.openxmlformats.org/officeDocument/2006/relationships/hyperlink" Target="mailto:info@eyefulpresentations.co.uk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hyperlink" Target="http://www.tianya.cn/publicforum/content/no20/1/317960.shtml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"/>
          <p:cNvSpPr>
            <a:spLocks/>
          </p:cNvSpPr>
          <p:nvPr/>
        </p:nvSpPr>
        <p:spPr bwMode="gray">
          <a:xfrm>
            <a:off x="0" y="4536282"/>
            <a:ext cx="2762250" cy="607219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7 h 510"/>
              <a:gd name="T4" fmla="*/ 2147483647 w 1740"/>
              <a:gd name="T5" fmla="*/ 2147483647 h 510"/>
              <a:gd name="T6" fmla="*/ 2147483647 w 1740"/>
              <a:gd name="T7" fmla="*/ 2147483647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1"/>
          <p:cNvSpPr>
            <a:spLocks/>
          </p:cNvSpPr>
          <p:nvPr/>
        </p:nvSpPr>
        <p:spPr bwMode="gray">
          <a:xfrm>
            <a:off x="2590800" y="3529012"/>
            <a:ext cx="6400800" cy="1614488"/>
          </a:xfrm>
          <a:custGeom>
            <a:avLst/>
            <a:gdLst>
              <a:gd name="T0" fmla="*/ 2147483647 w 4032"/>
              <a:gd name="T1" fmla="*/ 0 h 1356"/>
              <a:gd name="T2" fmla="*/ 2147483647 w 4032"/>
              <a:gd name="T3" fmla="*/ 2147483647 h 1356"/>
              <a:gd name="T4" fmla="*/ 2147483647 w 4032"/>
              <a:gd name="T5" fmla="*/ 2147483647 h 1356"/>
              <a:gd name="T6" fmla="*/ 2147483647 w 4032"/>
              <a:gd name="T7" fmla="*/ 2147483647 h 1356"/>
              <a:gd name="T8" fmla="*/ 0 w 4032"/>
              <a:gd name="T9" fmla="*/ 2147483647 h 1356"/>
              <a:gd name="T10" fmla="*/ 2147483647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2"/>
          <p:cNvSpPr>
            <a:spLocks/>
          </p:cNvSpPr>
          <p:nvPr/>
        </p:nvSpPr>
        <p:spPr bwMode="gray">
          <a:xfrm>
            <a:off x="4400550" y="585787"/>
            <a:ext cx="4743450" cy="3786188"/>
          </a:xfrm>
          <a:custGeom>
            <a:avLst/>
            <a:gdLst>
              <a:gd name="T0" fmla="*/ 2147483647 w 2988"/>
              <a:gd name="T1" fmla="*/ 2147483647 h 3180"/>
              <a:gd name="T2" fmla="*/ 2147483647 w 2988"/>
              <a:gd name="T3" fmla="*/ 0 h 3180"/>
              <a:gd name="T4" fmla="*/ 2147483647 w 2988"/>
              <a:gd name="T5" fmla="*/ 2147483647 h 3180"/>
              <a:gd name="T6" fmla="*/ 2147483647 w 2988"/>
              <a:gd name="T7" fmla="*/ 2147483647 h 3180"/>
              <a:gd name="T8" fmla="*/ 2147483647 w 2988"/>
              <a:gd name="T9" fmla="*/ 2147483647 h 3180"/>
              <a:gd name="T10" fmla="*/ 0 w 2988"/>
              <a:gd name="T11" fmla="*/ 2147483647 h 3180"/>
              <a:gd name="T12" fmla="*/ 2147483647 w 2988"/>
              <a:gd name="T13" fmla="*/ 2147483647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3"/>
          <p:cNvSpPr>
            <a:spLocks/>
          </p:cNvSpPr>
          <p:nvPr/>
        </p:nvSpPr>
        <p:spPr bwMode="gray">
          <a:xfrm>
            <a:off x="4800600" y="0"/>
            <a:ext cx="3276600" cy="1807369"/>
          </a:xfrm>
          <a:custGeom>
            <a:avLst/>
            <a:gdLst>
              <a:gd name="T0" fmla="*/ 0 w 2064"/>
              <a:gd name="T1" fmla="*/ 0 h 1518"/>
              <a:gd name="T2" fmla="*/ 2147483647 w 2064"/>
              <a:gd name="T3" fmla="*/ 2147483647 h 1518"/>
              <a:gd name="T4" fmla="*/ 2147483647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9"/>
          <p:cNvSpPr>
            <a:spLocks/>
          </p:cNvSpPr>
          <p:nvPr/>
        </p:nvSpPr>
        <p:spPr bwMode="gray">
          <a:xfrm>
            <a:off x="1" y="1"/>
            <a:ext cx="6583363" cy="5450681"/>
          </a:xfrm>
          <a:custGeom>
            <a:avLst/>
            <a:gdLst>
              <a:gd name="T0" fmla="*/ 0 w 4014"/>
              <a:gd name="T1" fmla="*/ 0 h 4455"/>
              <a:gd name="T2" fmla="*/ 2147483647 w 4014"/>
              <a:gd name="T3" fmla="*/ 0 h 4455"/>
              <a:gd name="T4" fmla="*/ 2147483647 w 4014"/>
              <a:gd name="T5" fmla="*/ 2147483647 h 4455"/>
              <a:gd name="T6" fmla="*/ 0 w 4014"/>
              <a:gd name="T7" fmla="*/ 2147483647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5"/>
          <p:cNvSpPr>
            <a:spLocks/>
          </p:cNvSpPr>
          <p:nvPr/>
        </p:nvSpPr>
        <p:spPr bwMode="gray">
          <a:xfrm>
            <a:off x="1" y="0"/>
            <a:ext cx="6372225" cy="530423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buFontTx/>
              <a:buNone/>
              <a:defRPr/>
            </a:pPr>
            <a:endParaRPr lang="zh-CN" altLang="en-US" sz="3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gray">
          <a:xfrm>
            <a:off x="250825" y="1191"/>
            <a:ext cx="0" cy="451127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gray">
          <a:xfrm>
            <a:off x="1293813" y="1191"/>
            <a:ext cx="0" cy="465534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gray">
          <a:xfrm>
            <a:off x="2338388" y="1191"/>
            <a:ext cx="0" cy="463748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gray">
          <a:xfrm>
            <a:off x="3382963" y="1192"/>
            <a:ext cx="0" cy="447913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gray">
          <a:xfrm>
            <a:off x="4427538" y="1192"/>
            <a:ext cx="0" cy="408741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gray">
          <a:xfrm rot="5400000">
            <a:off x="2913063" y="-2717403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54"/>
          <p:cNvSpPr>
            <a:spLocks noChangeShapeType="1"/>
          </p:cNvSpPr>
          <p:nvPr/>
        </p:nvSpPr>
        <p:spPr bwMode="gray">
          <a:xfrm rot="5400000">
            <a:off x="3006725" y="-2012156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55"/>
          <p:cNvSpPr>
            <a:spLocks noChangeShapeType="1"/>
          </p:cNvSpPr>
          <p:nvPr/>
        </p:nvSpPr>
        <p:spPr bwMode="gray">
          <a:xfrm rot="5400000">
            <a:off x="3011488" y="-1218009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gray">
          <a:xfrm rot="5400000">
            <a:off x="2907507" y="-313928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gray">
          <a:xfrm rot="5400000">
            <a:off x="2666207" y="726281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gray">
          <a:xfrm rot="5400000">
            <a:off x="2115344" y="2077244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gray">
          <a:xfrm>
            <a:off x="2362201" y="208360"/>
            <a:ext cx="1012825" cy="769144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Rectangle 60"/>
          <p:cNvSpPr>
            <a:spLocks noChangeArrowheads="1"/>
          </p:cNvSpPr>
          <p:nvPr/>
        </p:nvSpPr>
        <p:spPr bwMode="gray">
          <a:xfrm>
            <a:off x="285750" y="1820466"/>
            <a:ext cx="1012825" cy="769144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3" name="Rectangle 61"/>
          <p:cNvSpPr>
            <a:spLocks noChangeArrowheads="1"/>
          </p:cNvSpPr>
          <p:nvPr/>
        </p:nvSpPr>
        <p:spPr bwMode="gray">
          <a:xfrm>
            <a:off x="1" y="203598"/>
            <a:ext cx="250825" cy="769144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gray">
          <a:xfrm>
            <a:off x="1331914" y="1191"/>
            <a:ext cx="1012825" cy="1762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5" name="Freeform 64"/>
          <p:cNvSpPr>
            <a:spLocks/>
          </p:cNvSpPr>
          <p:nvPr/>
        </p:nvSpPr>
        <p:spPr bwMode="gray">
          <a:xfrm>
            <a:off x="2365375" y="3406378"/>
            <a:ext cx="1009650" cy="775097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2147483647 h 651"/>
              <a:gd name="T4" fmla="*/ 2147483647 w 636"/>
              <a:gd name="T5" fmla="*/ 2147483647 h 651"/>
              <a:gd name="T6" fmla="*/ 2147483647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85750" y="1826419"/>
            <a:ext cx="1012825" cy="769144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7" name="Group 71"/>
          <p:cNvGrpSpPr>
            <a:grpSpLocks/>
          </p:cNvGrpSpPr>
          <p:nvPr/>
        </p:nvGrpSpPr>
        <p:grpSpPr bwMode="auto">
          <a:xfrm>
            <a:off x="8077201" y="0"/>
            <a:ext cx="1076325" cy="5143500"/>
            <a:chOff x="5088" y="0"/>
            <a:chExt cx="678" cy="4320"/>
          </a:xfrm>
        </p:grpSpPr>
        <p:sp>
          <p:nvSpPr>
            <p:cNvPr id="2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>
                <a:gd name="T0" fmla="*/ 0 w 672"/>
                <a:gd name="T1" fmla="*/ 353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588 h 720"/>
                <a:gd name="T8" fmla="*/ 0 w 672"/>
                <a:gd name="T9" fmla="*/ 353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>
                <a:gd name="T0" fmla="*/ 26 w 212"/>
                <a:gd name="T1" fmla="*/ 0 h 824"/>
                <a:gd name="T2" fmla="*/ 0 w 212"/>
                <a:gd name="T3" fmla="*/ 82 h 824"/>
                <a:gd name="T4" fmla="*/ 22 w 212"/>
                <a:gd name="T5" fmla="*/ 824 h 824"/>
                <a:gd name="T6" fmla="*/ 28 w 212"/>
                <a:gd name="T7" fmla="*/ 822 h 824"/>
                <a:gd name="T8" fmla="*/ 26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80"/>
          <p:cNvSpPr>
            <a:spLocks noChangeArrowheads="1"/>
          </p:cNvSpPr>
          <p:nvPr/>
        </p:nvSpPr>
        <p:spPr bwMode="gray">
          <a:xfrm>
            <a:off x="5495925" y="1000125"/>
            <a:ext cx="660400" cy="769144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" name="Line 81"/>
          <p:cNvSpPr>
            <a:spLocks noChangeShapeType="1"/>
          </p:cNvSpPr>
          <p:nvPr/>
        </p:nvSpPr>
        <p:spPr bwMode="gray">
          <a:xfrm>
            <a:off x="5480050" y="1191"/>
            <a:ext cx="0" cy="3178969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82"/>
          <p:cNvSpPr>
            <a:spLocks noChangeArrowheads="1"/>
          </p:cNvSpPr>
          <p:nvPr/>
        </p:nvSpPr>
        <p:spPr bwMode="gray">
          <a:xfrm>
            <a:off x="4457701" y="2621756"/>
            <a:ext cx="1012825" cy="769144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3" name="Picture 83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2667001" y="457200"/>
            <a:ext cx="2663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3813572"/>
            <a:ext cx="6400800" cy="3429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413273"/>
            <a:ext cx="8229600" cy="1102519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805363"/>
            <a:ext cx="2133600" cy="235744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805363"/>
            <a:ext cx="2895600" cy="235744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805363"/>
            <a:ext cx="2133600" cy="235744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7BE643A8-0C06-457B-A209-297F131BEB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8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0095B53A-61E8-4274-B130-327C4FAA670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155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079"/>
            <a:ext cx="2057400" cy="435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079"/>
            <a:ext cx="6019800" cy="43505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9A42FEEC-2EEB-4FE5-AE85-96B4B02639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85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4079"/>
            <a:ext cx="8229600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EA7DFC7D-6A0B-4974-B606-515D8A66B3B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66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845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65993-49CF-4023-AA5E-9538FF105686}" type="datetime1">
              <a:rPr lang="zh-CN" altLang="en-US"/>
              <a:pPr>
                <a:defRPr/>
              </a:pPr>
              <a:t>2016-09-12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68454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845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61FE-474E-4A0E-BA55-DD4B5F0008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0882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7" descr="PPECLOGO-eff-0-1" hidden="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624" y="1812477"/>
            <a:ext cx="148167" cy="11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>
            <a:spLocks/>
          </p:cNvSpPr>
          <p:nvPr userDrawn="1"/>
        </p:nvSpPr>
        <p:spPr bwMode="auto">
          <a:xfrm>
            <a:off x="3572563" y="2409876"/>
            <a:ext cx="2376488" cy="269875"/>
          </a:xfrm>
          <a:custGeom>
            <a:avLst/>
            <a:gdLst>
              <a:gd name="T0" fmla="*/ 0 w 1996"/>
              <a:gd name="T1" fmla="*/ 0 h 272"/>
              <a:gd name="T2" fmla="*/ 998 w 1996"/>
              <a:gd name="T3" fmla="*/ 0 h 272"/>
              <a:gd name="T4" fmla="*/ 1134 w 1996"/>
              <a:gd name="T5" fmla="*/ 91 h 272"/>
              <a:gd name="T6" fmla="*/ 1996 w 1996"/>
              <a:gd name="T7" fmla="*/ 91 h 272"/>
              <a:gd name="T8" fmla="*/ 1996 w 1996"/>
              <a:gd name="T9" fmla="*/ 272 h 272"/>
              <a:gd name="T10" fmla="*/ 0 w 1996"/>
              <a:gd name="T11" fmla="*/ 272 h 272"/>
              <a:gd name="T12" fmla="*/ 0 w 1996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3572563" y="2392016"/>
            <a:ext cx="2376488" cy="269875"/>
          </a:xfrm>
          <a:custGeom>
            <a:avLst/>
            <a:gdLst>
              <a:gd name="T0" fmla="*/ 0 w 1996"/>
              <a:gd name="T1" fmla="*/ 0 h 272"/>
              <a:gd name="T2" fmla="*/ 998 w 1996"/>
              <a:gd name="T3" fmla="*/ 0 h 272"/>
              <a:gd name="T4" fmla="*/ 1134 w 1996"/>
              <a:gd name="T5" fmla="*/ 91 h 272"/>
              <a:gd name="T6" fmla="*/ 1996 w 1996"/>
              <a:gd name="T7" fmla="*/ 91 h 272"/>
              <a:gd name="T8" fmla="*/ 1996 w 1996"/>
              <a:gd name="T9" fmla="*/ 272 h 272"/>
              <a:gd name="T10" fmla="*/ 0 w 1996"/>
              <a:gd name="T11" fmla="*/ 272 h 272"/>
              <a:gd name="T12" fmla="*/ 0 w 1996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999"/>
            </a:sysClr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4760809" y="0"/>
            <a:ext cx="34289" cy="5144691"/>
          </a:xfrm>
          <a:prstGeom prst="rect">
            <a:avLst/>
          </a:prstGeom>
          <a:gradFill rotWithShape="1">
            <a:gsLst>
              <a:gs pos="0">
                <a:srgbClr val="EEECE1"/>
              </a:gs>
              <a:gs pos="50000">
                <a:srgbClr val="EEECE1">
                  <a:gamma/>
                  <a:tint val="0"/>
                  <a:invGamma/>
                </a:srgbClr>
              </a:gs>
              <a:gs pos="100000">
                <a:srgbClr val="EEECE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4733423" y="0"/>
            <a:ext cx="34289" cy="5144691"/>
          </a:xfrm>
          <a:prstGeom prst="rect">
            <a:avLst/>
          </a:prstGeom>
          <a:gradFill rotWithShape="1">
            <a:gsLst>
              <a:gs pos="0">
                <a:srgbClr val="EEECE1"/>
              </a:gs>
              <a:gs pos="50000">
                <a:srgbClr val="EEECE1">
                  <a:gamma/>
                  <a:tint val="0"/>
                  <a:invGamma/>
                </a:srgbClr>
              </a:gs>
              <a:gs pos="100000">
                <a:srgbClr val="EEECE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6" name="Line 25"/>
          <p:cNvSpPr>
            <a:spLocks noChangeShapeType="1"/>
          </p:cNvSpPr>
          <p:nvPr userDrawn="1"/>
        </p:nvSpPr>
        <p:spPr bwMode="auto">
          <a:xfrm>
            <a:off x="-1" y="2409875"/>
            <a:ext cx="9142810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auto">
          <a:xfrm>
            <a:off x="0" y="2679750"/>
            <a:ext cx="9142809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grpSp>
        <p:nvGrpSpPr>
          <p:cNvPr id="8" name="Group 27"/>
          <p:cNvGrpSpPr>
            <a:grpSpLocks/>
          </p:cNvGrpSpPr>
          <p:nvPr userDrawn="1"/>
        </p:nvGrpSpPr>
        <p:grpSpPr bwMode="auto">
          <a:xfrm>
            <a:off x="3734488" y="2497187"/>
            <a:ext cx="2143125" cy="148829"/>
            <a:chOff x="1987" y="2010"/>
            <a:chExt cx="1800" cy="150"/>
          </a:xfrm>
        </p:grpSpPr>
        <p:sp>
          <p:nvSpPr>
            <p:cNvPr id="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169" latinLnBrk="1">
                <a:buFontTx/>
                <a:buNone/>
              </a:pPr>
              <a:r>
                <a:rPr kumimoji="1" lang="en-US" altLang="zh-CN" sz="3000" kern="10" dirty="0">
                  <a:solidFill>
                    <a:srgbClr val="FFFFFF"/>
                  </a:solidFill>
                  <a:latin typeface="Arial Black"/>
                  <a:ea typeface="微软雅黑" pitchFamily="34" charset="-122"/>
                </a:rPr>
                <a:t>THANKS</a:t>
              </a:r>
              <a:endParaRPr kumimoji="1" lang="zh-CN" altLang="en-US" sz="3000" kern="10" dirty="0">
                <a:solidFill>
                  <a:srgbClr val="FFFFFF"/>
                </a:solidFill>
                <a:latin typeface="Arial Black"/>
                <a:ea typeface="微软雅黑" pitchFamily="34" charset="-122"/>
              </a:endParaRPr>
            </a:p>
          </p:txBody>
        </p:sp>
        <p:sp>
          <p:nvSpPr>
            <p:cNvPr id="1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169" latinLnBrk="1">
                <a:buFontTx/>
                <a:buNone/>
              </a:pPr>
              <a:r>
                <a:rPr kumimoji="1" lang="en-US" altLang="zh-CN" sz="3000" i="1" kern="10" dirty="0">
                  <a:solidFill>
                    <a:srgbClr val="FFFFFF"/>
                  </a:solidFill>
                  <a:latin typeface="돋움"/>
                  <a:ea typeface="돋움"/>
                </a:rPr>
                <a:t>for your time</a:t>
              </a:r>
              <a:endParaRPr kumimoji="1" lang="zh-CN" altLang="en-US" sz="3000" i="1" kern="10" dirty="0">
                <a:solidFill>
                  <a:srgbClr val="FFFFFF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11" name="AutoShape 30"/>
          <p:cNvSpPr>
            <a:spLocks noChangeArrowheads="1"/>
          </p:cNvSpPr>
          <p:nvPr userDrawn="1"/>
        </p:nvSpPr>
        <p:spPr bwMode="auto">
          <a:xfrm>
            <a:off x="3507079" y="2464446"/>
            <a:ext cx="414338" cy="344290"/>
          </a:xfrm>
          <a:prstGeom prst="star16">
            <a:avLst>
              <a:gd name="adj" fmla="val 22046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2" name="AutoShape 31"/>
          <p:cNvSpPr>
            <a:spLocks noChangeArrowheads="1"/>
          </p:cNvSpPr>
          <p:nvPr userDrawn="1"/>
        </p:nvSpPr>
        <p:spPr bwMode="auto">
          <a:xfrm>
            <a:off x="3414210" y="2398961"/>
            <a:ext cx="594122" cy="477242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3" name="AutoShape 32"/>
          <p:cNvSpPr>
            <a:spLocks noChangeArrowheads="1"/>
          </p:cNvSpPr>
          <p:nvPr userDrawn="1"/>
        </p:nvSpPr>
        <p:spPr bwMode="auto">
          <a:xfrm rot="-2690537">
            <a:off x="3343966" y="2350345"/>
            <a:ext cx="735806" cy="590351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4" name="Line 33"/>
          <p:cNvSpPr>
            <a:spLocks noChangeShapeType="1"/>
          </p:cNvSpPr>
          <p:nvPr userDrawn="1"/>
        </p:nvSpPr>
        <p:spPr bwMode="auto">
          <a:xfrm flipV="1">
            <a:off x="3572563" y="0"/>
            <a:ext cx="0" cy="5144691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5" name="Line 34"/>
          <p:cNvSpPr>
            <a:spLocks noChangeShapeType="1"/>
          </p:cNvSpPr>
          <p:nvPr userDrawn="1"/>
        </p:nvSpPr>
        <p:spPr bwMode="auto">
          <a:xfrm flipV="1">
            <a:off x="5949050" y="0"/>
            <a:ext cx="0" cy="5144691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6" name="AutoShape 35"/>
          <p:cNvSpPr>
            <a:spLocks noChangeArrowheads="1"/>
          </p:cNvSpPr>
          <p:nvPr userDrawn="1"/>
        </p:nvSpPr>
        <p:spPr bwMode="auto">
          <a:xfrm flipH="1">
            <a:off x="5599009" y="2430711"/>
            <a:ext cx="569119" cy="457399"/>
          </a:xfrm>
          <a:prstGeom prst="star4">
            <a:avLst>
              <a:gd name="adj" fmla="val 5519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7" name="AutoShape 36"/>
          <p:cNvSpPr>
            <a:spLocks noChangeArrowheads="1"/>
          </p:cNvSpPr>
          <p:nvPr userDrawn="1"/>
        </p:nvSpPr>
        <p:spPr bwMode="auto">
          <a:xfrm rot="18909463" flipV="1">
            <a:off x="5650206" y="2463453"/>
            <a:ext cx="469106" cy="377031"/>
          </a:xfrm>
          <a:prstGeom prst="star4">
            <a:avLst>
              <a:gd name="adj" fmla="val 5481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defTabSz="914169" latinLnBrk="1">
              <a:buFontTx/>
              <a:buNone/>
              <a:defRPr/>
            </a:pPr>
            <a:endParaRPr kumimoji="1" lang="zh-CN" altLang="en-US" sz="2100" kern="0" dirty="0">
              <a:solidFill>
                <a:srgbClr val="000000"/>
              </a:solidFill>
              <a:latin typeface="Calibri"/>
              <a:ea typeface="微软雅黑" pitchFamily="34" charset="-122"/>
            </a:endParaRPr>
          </a:p>
        </p:txBody>
      </p:sp>
      <p:pic>
        <p:nvPicPr>
          <p:cNvPr id="18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68" y="3476502"/>
            <a:ext cx="2181600" cy="1363500"/>
          </a:xfrm>
          <a:prstGeom prst="rect">
            <a:avLst/>
          </a:prstGeom>
          <a:noFill/>
          <a:ln w="28575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8046" y="3476502"/>
            <a:ext cx="2181600" cy="1363500"/>
          </a:xfrm>
          <a:prstGeom prst="rect">
            <a:avLst/>
          </a:prstGeom>
          <a:noFill/>
          <a:ln w="28575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6823" y="3476502"/>
            <a:ext cx="2181600" cy="1363500"/>
          </a:xfrm>
          <a:prstGeom prst="rect">
            <a:avLst/>
          </a:prstGeom>
          <a:noFill/>
          <a:ln w="28575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60">
            <a:hlinkClick r:id="rId5"/>
          </p:cNvPr>
          <p:cNvSpPr>
            <a:spLocks noChangeArrowheads="1"/>
          </p:cNvSpPr>
          <p:nvPr userDrawn="1"/>
        </p:nvSpPr>
        <p:spPr bwMode="auto">
          <a:xfrm>
            <a:off x="4475608" y="2067933"/>
            <a:ext cx="333008" cy="392906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22" name="Oval 61">
            <a:hlinkClick r:id="rId6"/>
          </p:cNvPr>
          <p:cNvSpPr>
            <a:spLocks noChangeArrowheads="1"/>
          </p:cNvSpPr>
          <p:nvPr userDrawn="1"/>
        </p:nvSpPr>
        <p:spPr bwMode="auto">
          <a:xfrm>
            <a:off x="4484579" y="2674256"/>
            <a:ext cx="315065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23" name="矩形​​ 5"/>
          <p:cNvSpPr>
            <a:spLocks noChangeArrowheads="1"/>
          </p:cNvSpPr>
          <p:nvPr userDrawn="1"/>
        </p:nvSpPr>
        <p:spPr bwMode="auto">
          <a:xfrm>
            <a:off x="1" y="304095"/>
            <a:ext cx="9142809" cy="3059422"/>
          </a:xfrm>
          <a:prstGeom prst="rect">
            <a:avLst/>
          </a:prstGeom>
          <a:solidFill>
            <a:srgbClr val="00ADDC"/>
          </a:solidFill>
          <a:ln w="9525" cmpd="sng">
            <a:noFill/>
            <a:miter lim="800000"/>
            <a:headEnd/>
            <a:tailEnd/>
          </a:ln>
        </p:spPr>
        <p:txBody>
          <a:bodyPr lIns="215945" tIns="34281" rIns="68563" bIns="34281" anchor="b"/>
          <a:lstStyle/>
          <a:p>
            <a:pPr defTabSz="914169">
              <a:buFontTx/>
              <a:buNone/>
            </a:pPr>
            <a:endParaRPr lang="zh-CN" altLang="zh-CN" sz="21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 userDrawn="1"/>
        </p:nvSpPr>
        <p:spPr bwMode="auto">
          <a:xfrm>
            <a:off x="5103021" y="3164498"/>
            <a:ext cx="138513" cy="34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3" tIns="34281" rIns="68563" bIns="34281">
            <a:spAutoFit/>
          </a:bodyPr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Line 33"/>
          <p:cNvSpPr>
            <a:spLocks noChangeShapeType="1"/>
          </p:cNvSpPr>
          <p:nvPr userDrawn="1"/>
        </p:nvSpPr>
        <p:spPr bwMode="auto">
          <a:xfrm flipV="1">
            <a:off x="4640920" y="1253542"/>
            <a:ext cx="1190" cy="2025254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6" name="Line 5"/>
          <p:cNvSpPr>
            <a:spLocks noChangeShapeType="1"/>
          </p:cNvSpPr>
          <p:nvPr userDrawn="1"/>
        </p:nvSpPr>
        <p:spPr bwMode="auto">
          <a:xfrm>
            <a:off x="0" y="2935005"/>
            <a:ext cx="1442235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7" name="Freeform 18"/>
          <p:cNvSpPr>
            <a:spLocks/>
          </p:cNvSpPr>
          <p:nvPr userDrawn="1"/>
        </p:nvSpPr>
        <p:spPr bwMode="auto">
          <a:xfrm>
            <a:off x="1436282" y="2075968"/>
            <a:ext cx="151209" cy="959942"/>
          </a:xfrm>
          <a:custGeom>
            <a:avLst/>
            <a:gdLst>
              <a:gd name="T0" fmla="*/ 127 w 127"/>
              <a:gd name="T1" fmla="*/ 0 h 1075"/>
              <a:gd name="T2" fmla="*/ 0 w 127"/>
              <a:gd name="T3" fmla="*/ 1075 h 1075"/>
              <a:gd name="T4" fmla="*/ 127 w 127"/>
              <a:gd name="T5" fmla="*/ 0 h 1075"/>
              <a:gd name="T6" fmla="*/ 0 60000 65536"/>
              <a:gd name="T7" fmla="*/ 0 60000 65536"/>
              <a:gd name="T8" fmla="*/ 0 60000 65536"/>
              <a:gd name="T9" fmla="*/ 0 w 127"/>
              <a:gd name="T10" fmla="*/ 0 h 1075"/>
              <a:gd name="T11" fmla="*/ 127 w 127"/>
              <a:gd name="T12" fmla="*/ 1075 h 1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075">
                <a:moveTo>
                  <a:pt x="127" y="0"/>
                </a:moveTo>
                <a:lnTo>
                  <a:pt x="0" y="107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 flipH="1">
            <a:off x="1442235" y="2055430"/>
            <a:ext cx="150019" cy="891183"/>
          </a:xfrm>
          <a:prstGeom prst="line">
            <a:avLst/>
          </a:prstGeom>
          <a:noFill/>
          <a:ln w="33338">
            <a:solidFill>
              <a:sysClr val="window" lastClr="FFFFFF"/>
            </a:solidFill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  <a:defRPr/>
            </a:pPr>
            <a:endParaRPr lang="zh-CN" altLang="en-US" kern="0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9" name="Freeform 20"/>
          <p:cNvSpPr>
            <a:spLocks/>
          </p:cNvSpPr>
          <p:nvPr userDrawn="1"/>
        </p:nvSpPr>
        <p:spPr bwMode="auto">
          <a:xfrm>
            <a:off x="2449501" y="1921483"/>
            <a:ext cx="5954" cy="1354634"/>
          </a:xfrm>
          <a:custGeom>
            <a:avLst/>
            <a:gdLst>
              <a:gd name="T0" fmla="*/ 0 w 5"/>
              <a:gd name="T1" fmla="*/ 0 h 1517"/>
              <a:gd name="T2" fmla="*/ 5 w 5"/>
              <a:gd name="T3" fmla="*/ 1517 h 1517"/>
              <a:gd name="T4" fmla="*/ 0 w 5"/>
              <a:gd name="T5" fmla="*/ 0 h 1517"/>
              <a:gd name="T6" fmla="*/ 0 60000 65536"/>
              <a:gd name="T7" fmla="*/ 0 60000 65536"/>
              <a:gd name="T8" fmla="*/ 0 60000 65536"/>
              <a:gd name="T9" fmla="*/ 0 w 5"/>
              <a:gd name="T10" fmla="*/ 0 h 1517"/>
              <a:gd name="T11" fmla="*/ 5 w 5"/>
              <a:gd name="T12" fmla="*/ 1517 h 15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517">
                <a:moveTo>
                  <a:pt x="0" y="0"/>
                </a:moveTo>
                <a:lnTo>
                  <a:pt x="5" y="15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30" name="Line 21"/>
          <p:cNvSpPr>
            <a:spLocks noChangeShapeType="1"/>
          </p:cNvSpPr>
          <p:nvPr userDrawn="1"/>
        </p:nvSpPr>
        <p:spPr bwMode="auto">
          <a:xfrm>
            <a:off x="2351870" y="1921483"/>
            <a:ext cx="5954" cy="1354634"/>
          </a:xfrm>
          <a:prstGeom prst="line">
            <a:avLst/>
          </a:prstGeom>
          <a:noFill/>
          <a:ln w="33338">
            <a:solidFill>
              <a:sysClr val="window" lastClr="FFFFFF"/>
            </a:solidFill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  <a:defRPr/>
            </a:pPr>
            <a:endParaRPr lang="zh-CN" altLang="en-US" kern="0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31" name="Oval 22"/>
          <p:cNvSpPr>
            <a:spLocks noChangeArrowheads="1"/>
          </p:cNvSpPr>
          <p:nvPr userDrawn="1"/>
        </p:nvSpPr>
        <p:spPr bwMode="auto">
          <a:xfrm>
            <a:off x="4259584" y="519522"/>
            <a:ext cx="756082" cy="734021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课件制作</a:t>
            </a:r>
          </a:p>
        </p:txBody>
      </p:sp>
      <p:grpSp>
        <p:nvGrpSpPr>
          <p:cNvPr id="32" name="Group 55"/>
          <p:cNvGrpSpPr>
            <a:grpSpLocks/>
          </p:cNvGrpSpPr>
          <p:nvPr userDrawn="1"/>
        </p:nvGrpSpPr>
        <p:grpSpPr bwMode="auto">
          <a:xfrm>
            <a:off x="4430572" y="1474109"/>
            <a:ext cx="423077" cy="392907"/>
            <a:chOff x="3202" y="1887"/>
            <a:chExt cx="554" cy="556"/>
          </a:xfrm>
        </p:grpSpPr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3202" y="1887"/>
              <a:ext cx="554" cy="556"/>
            </a:xfrm>
            <a:prstGeom prst="ellipse">
              <a:avLst/>
            </a:prstGeom>
            <a:solidFill>
              <a:srgbClr val="4F81BD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169">
                <a:buFontTx/>
                <a:buNone/>
                <a:defRPr/>
              </a:pPr>
              <a:endParaRPr lang="zh-CN" altLang="en-US" kern="0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3414" y="1973"/>
              <a:ext cx="132" cy="382"/>
            </a:xfrm>
            <a:custGeom>
              <a:avLst/>
              <a:gdLst>
                <a:gd name="T0" fmla="*/ 73 w 74"/>
                <a:gd name="T1" fmla="*/ 185 h 213"/>
                <a:gd name="T2" fmla="*/ 67 w 74"/>
                <a:gd name="T3" fmla="*/ 176 h 213"/>
                <a:gd name="T4" fmla="*/ 53 w 74"/>
                <a:gd name="T5" fmla="*/ 162 h 213"/>
                <a:gd name="T6" fmla="*/ 44 w 74"/>
                <a:gd name="T7" fmla="*/ 156 h 213"/>
                <a:gd name="T8" fmla="*/ 41 w 74"/>
                <a:gd name="T9" fmla="*/ 157 h 213"/>
                <a:gd name="T10" fmla="*/ 41 w 74"/>
                <a:gd name="T11" fmla="*/ 146 h 213"/>
                <a:gd name="T12" fmla="*/ 41 w 74"/>
                <a:gd name="T13" fmla="*/ 77 h 213"/>
                <a:gd name="T14" fmla="*/ 43 w 74"/>
                <a:gd name="T15" fmla="*/ 63 h 213"/>
                <a:gd name="T16" fmla="*/ 48 w 74"/>
                <a:gd name="T17" fmla="*/ 61 h 213"/>
                <a:gd name="T18" fmla="*/ 56 w 74"/>
                <a:gd name="T19" fmla="*/ 54 h 213"/>
                <a:gd name="T20" fmla="*/ 68 w 74"/>
                <a:gd name="T21" fmla="*/ 33 h 213"/>
                <a:gd name="T22" fmla="*/ 70 w 74"/>
                <a:gd name="T23" fmla="*/ 23 h 213"/>
                <a:gd name="T24" fmla="*/ 68 w 74"/>
                <a:gd name="T25" fmla="*/ 19 h 213"/>
                <a:gd name="T26" fmla="*/ 60 w 74"/>
                <a:gd name="T27" fmla="*/ 13 h 213"/>
                <a:gd name="T28" fmla="*/ 43 w 74"/>
                <a:gd name="T29" fmla="*/ 3 h 213"/>
                <a:gd name="T30" fmla="*/ 29 w 74"/>
                <a:gd name="T31" fmla="*/ 7 h 213"/>
                <a:gd name="T32" fmla="*/ 5 w 74"/>
                <a:gd name="T33" fmla="*/ 48 h 213"/>
                <a:gd name="T34" fmla="*/ 0 w 74"/>
                <a:gd name="T35" fmla="*/ 57 h 213"/>
                <a:gd name="T36" fmla="*/ 0 w 74"/>
                <a:gd name="T37" fmla="*/ 68 h 213"/>
                <a:gd name="T38" fmla="*/ 0 w 74"/>
                <a:gd name="T39" fmla="*/ 160 h 213"/>
                <a:gd name="T40" fmla="*/ 0 w 74"/>
                <a:gd name="T41" fmla="*/ 171 h 213"/>
                <a:gd name="T42" fmla="*/ 8 w 74"/>
                <a:gd name="T43" fmla="*/ 178 h 213"/>
                <a:gd name="T44" fmla="*/ 39 w 74"/>
                <a:gd name="T45" fmla="*/ 209 h 213"/>
                <a:gd name="T46" fmla="*/ 54 w 74"/>
                <a:gd name="T47" fmla="*/ 209 h 213"/>
                <a:gd name="T48" fmla="*/ 66 w 74"/>
                <a:gd name="T49" fmla="*/ 197 h 213"/>
                <a:gd name="T50" fmla="*/ 72 w 74"/>
                <a:gd name="T51" fmla="*/ 188 h 213"/>
                <a:gd name="T52" fmla="*/ 73 w 74"/>
                <a:gd name="T53" fmla="*/ 185 h 2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213"/>
                <a:gd name="T83" fmla="*/ 74 w 74"/>
                <a:gd name="T84" fmla="*/ 213 h 21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213">
                  <a:moveTo>
                    <a:pt x="73" y="185"/>
                  </a:moveTo>
                  <a:cubicBezTo>
                    <a:pt x="74" y="184"/>
                    <a:pt x="72" y="180"/>
                    <a:pt x="67" y="176"/>
                  </a:cubicBezTo>
                  <a:cubicBezTo>
                    <a:pt x="53" y="162"/>
                    <a:pt x="53" y="162"/>
                    <a:pt x="53" y="162"/>
                  </a:cubicBezTo>
                  <a:cubicBezTo>
                    <a:pt x="49" y="158"/>
                    <a:pt x="45" y="155"/>
                    <a:pt x="44" y="156"/>
                  </a:cubicBezTo>
                  <a:cubicBezTo>
                    <a:pt x="43" y="157"/>
                    <a:pt x="42" y="158"/>
                    <a:pt x="41" y="157"/>
                  </a:cubicBezTo>
                  <a:cubicBezTo>
                    <a:pt x="41" y="157"/>
                    <a:pt x="41" y="152"/>
                    <a:pt x="41" y="146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2"/>
                    <a:pt x="42" y="65"/>
                    <a:pt x="43" y="63"/>
                  </a:cubicBezTo>
                  <a:cubicBezTo>
                    <a:pt x="44" y="61"/>
                    <a:pt x="46" y="60"/>
                    <a:pt x="48" y="61"/>
                  </a:cubicBezTo>
                  <a:cubicBezTo>
                    <a:pt x="50" y="62"/>
                    <a:pt x="53" y="59"/>
                    <a:pt x="56" y="54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28"/>
                    <a:pt x="72" y="23"/>
                    <a:pt x="70" y="23"/>
                  </a:cubicBezTo>
                  <a:cubicBezTo>
                    <a:pt x="68" y="22"/>
                    <a:pt x="67" y="20"/>
                    <a:pt x="68" y="19"/>
                  </a:cubicBezTo>
                  <a:cubicBezTo>
                    <a:pt x="68" y="19"/>
                    <a:pt x="65" y="16"/>
                    <a:pt x="60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8" y="0"/>
                    <a:pt x="31" y="2"/>
                    <a:pt x="29" y="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53"/>
                    <a:pt x="0" y="57"/>
                    <a:pt x="0" y="57"/>
                  </a:cubicBezTo>
                  <a:cubicBezTo>
                    <a:pt x="0" y="57"/>
                    <a:pt x="0" y="62"/>
                    <a:pt x="0" y="6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0" y="171"/>
                    <a:pt x="0" y="171"/>
                  </a:cubicBezTo>
                  <a:cubicBezTo>
                    <a:pt x="0" y="171"/>
                    <a:pt x="4" y="174"/>
                    <a:pt x="8" y="178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3" y="213"/>
                    <a:pt x="50" y="213"/>
                    <a:pt x="54" y="209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70" y="193"/>
                    <a:pt x="73" y="189"/>
                    <a:pt x="72" y="188"/>
                  </a:cubicBezTo>
                  <a:cubicBezTo>
                    <a:pt x="72" y="188"/>
                    <a:pt x="72" y="186"/>
                    <a:pt x="73" y="185"/>
                  </a:cubicBezTo>
                  <a:close/>
                </a:path>
              </a:pathLst>
            </a:custGeom>
            <a:solidFill>
              <a:srgbClr val="FFFFFF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169">
                <a:buFontTx/>
                <a:buNone/>
                <a:defRPr/>
              </a:pPr>
              <a:endParaRPr lang="zh-CN" altLang="en-US" kern="0" dirty="0">
                <a:solidFill>
                  <a:srgbClr val="FFFFFF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35" name="Group 63"/>
          <p:cNvGrpSpPr>
            <a:grpSpLocks/>
          </p:cNvGrpSpPr>
          <p:nvPr userDrawn="1"/>
        </p:nvGrpSpPr>
        <p:grpSpPr bwMode="auto">
          <a:xfrm>
            <a:off x="4430573" y="2067933"/>
            <a:ext cx="423075" cy="392906"/>
            <a:chOff x="3073" y="2610"/>
            <a:chExt cx="438" cy="440"/>
          </a:xfrm>
        </p:grpSpPr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181" y="2748"/>
              <a:ext cx="222" cy="164"/>
            </a:xfrm>
            <a:prstGeom prst="rect">
              <a:avLst/>
            </a:prstGeom>
            <a:solidFill>
              <a:srgbClr val="FFFFFF"/>
            </a:solidFill>
            <a:ln w="11113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169">
                <a:buFontTx/>
                <a:buNone/>
                <a:defRPr/>
              </a:pPr>
              <a:endParaRPr lang="zh-CN" altLang="en-US" kern="0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3182" y="2748"/>
              <a:ext cx="220" cy="110"/>
            </a:xfrm>
            <a:custGeom>
              <a:avLst/>
              <a:gdLst>
                <a:gd name="T0" fmla="*/ 0 w 278"/>
                <a:gd name="T1" fmla="*/ 0 h 140"/>
                <a:gd name="T2" fmla="*/ 138 w 278"/>
                <a:gd name="T3" fmla="*/ 140 h 140"/>
                <a:gd name="T4" fmla="*/ 278 w 278"/>
                <a:gd name="T5" fmla="*/ 0 h 140"/>
                <a:gd name="T6" fmla="*/ 0 w 278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"/>
                <a:gd name="T13" fmla="*/ 0 h 140"/>
                <a:gd name="T14" fmla="*/ 278 w 278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4F81B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169">
                <a:buFontTx/>
                <a:buNone/>
                <a:defRPr/>
              </a:pPr>
              <a:endParaRPr lang="zh-CN" altLang="en-US" kern="0" dirty="0">
                <a:solidFill>
                  <a:srgbClr val="FFFFFF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3073" y="2610"/>
              <a:ext cx="438" cy="440"/>
            </a:xfrm>
            <a:prstGeom prst="ellipse">
              <a:avLst/>
            </a:prstGeom>
            <a:solidFill>
              <a:srgbClr val="4F81BD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169">
                <a:buFontTx/>
                <a:buNone/>
                <a:defRPr/>
              </a:pPr>
              <a:endParaRPr lang="zh-CN" altLang="en-US" kern="0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9" name="Group 64"/>
          <p:cNvGrpSpPr>
            <a:grpSpLocks/>
          </p:cNvGrpSpPr>
          <p:nvPr userDrawn="1"/>
        </p:nvGrpSpPr>
        <p:grpSpPr bwMode="auto">
          <a:xfrm>
            <a:off x="4430573" y="2674256"/>
            <a:ext cx="423075" cy="391121"/>
            <a:chOff x="3073" y="3289"/>
            <a:chExt cx="438" cy="438"/>
          </a:xfrm>
        </p:grpSpPr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173" y="3389"/>
              <a:ext cx="240" cy="241"/>
            </a:xfrm>
            <a:custGeom>
              <a:avLst/>
              <a:gdLst>
                <a:gd name="T0" fmla="*/ 303 w 303"/>
                <a:gd name="T1" fmla="*/ 263 h 305"/>
                <a:gd name="T2" fmla="*/ 171 w 303"/>
                <a:gd name="T3" fmla="*/ 131 h 305"/>
                <a:gd name="T4" fmla="*/ 223 w 303"/>
                <a:gd name="T5" fmla="*/ 77 h 305"/>
                <a:gd name="T6" fmla="*/ 0 w 303"/>
                <a:gd name="T7" fmla="*/ 0 h 305"/>
                <a:gd name="T8" fmla="*/ 76 w 303"/>
                <a:gd name="T9" fmla="*/ 224 h 305"/>
                <a:gd name="T10" fmla="*/ 129 w 303"/>
                <a:gd name="T11" fmla="*/ 170 h 305"/>
                <a:gd name="T12" fmla="*/ 262 w 303"/>
                <a:gd name="T13" fmla="*/ 305 h 305"/>
                <a:gd name="T14" fmla="*/ 303 w 303"/>
                <a:gd name="T15" fmla="*/ 263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3"/>
                <a:gd name="T25" fmla="*/ 0 h 305"/>
                <a:gd name="T26" fmla="*/ 303 w 303"/>
                <a:gd name="T27" fmla="*/ 305 h 3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solidFill>
              <a:sysClr val="window" lastClr="FFFFFF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169">
                <a:buFontTx/>
                <a:buNone/>
                <a:defRPr/>
              </a:pPr>
              <a:endParaRPr lang="zh-CN" altLang="en-US" kern="0" dirty="0">
                <a:solidFill>
                  <a:srgbClr val="FFFFFF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1" name="Oval 30"/>
            <p:cNvSpPr>
              <a:spLocks noChangeArrowheads="1"/>
            </p:cNvSpPr>
            <p:nvPr/>
          </p:nvSpPr>
          <p:spPr bwMode="auto">
            <a:xfrm>
              <a:off x="3073" y="3289"/>
              <a:ext cx="438" cy="438"/>
            </a:xfrm>
            <a:prstGeom prst="ellipse">
              <a:avLst/>
            </a:prstGeom>
            <a:solidFill>
              <a:srgbClr val="4F81BD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169">
                <a:buFontTx/>
                <a:buNone/>
                <a:defRPr/>
              </a:pPr>
              <a:endParaRPr lang="zh-CN" altLang="en-US" kern="0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2" name="Line 43"/>
          <p:cNvSpPr>
            <a:spLocks noChangeShapeType="1"/>
          </p:cNvSpPr>
          <p:nvPr userDrawn="1"/>
        </p:nvSpPr>
        <p:spPr bwMode="auto">
          <a:xfrm>
            <a:off x="992177" y="2159015"/>
            <a:ext cx="1191" cy="89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3" name="Line 45"/>
          <p:cNvSpPr>
            <a:spLocks noChangeShapeType="1"/>
          </p:cNvSpPr>
          <p:nvPr userDrawn="1"/>
        </p:nvSpPr>
        <p:spPr bwMode="auto">
          <a:xfrm>
            <a:off x="3217458" y="682936"/>
            <a:ext cx="1190" cy="89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4" name="Freeform 11"/>
          <p:cNvSpPr>
            <a:spLocks/>
          </p:cNvSpPr>
          <p:nvPr userDrawn="1"/>
        </p:nvSpPr>
        <p:spPr bwMode="auto">
          <a:xfrm>
            <a:off x="865975" y="2053642"/>
            <a:ext cx="735806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ysClr val="window" lastClr="FFFFFF"/>
          </a:solidFill>
          <a:ln w="11113" cap="flat">
            <a:solidFill>
              <a:sysClr val="window" lastClr="FFFFFF"/>
            </a:solidFill>
            <a:prstDash val="solid"/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  <a:defRPr/>
            </a:pPr>
            <a:endParaRPr lang="zh-CN" altLang="en-US" kern="0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5" name="Freeform 13"/>
          <p:cNvSpPr>
            <a:spLocks/>
          </p:cNvSpPr>
          <p:nvPr userDrawn="1"/>
        </p:nvSpPr>
        <p:spPr bwMode="auto">
          <a:xfrm>
            <a:off x="1577965" y="1844690"/>
            <a:ext cx="1175147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8563" tIns="34281" rIns="68563" bIns="34281"/>
          <a:lstStyle/>
          <a:p>
            <a:pPr defTabSz="914169">
              <a:buFontTx/>
              <a:buNone/>
              <a:defRPr/>
            </a:pPr>
            <a:endParaRPr lang="zh-CN" altLang="en-US" kern="0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6" name="Freeform 15"/>
          <p:cNvSpPr>
            <a:spLocks/>
          </p:cNvSpPr>
          <p:nvPr userDrawn="1"/>
        </p:nvSpPr>
        <p:spPr bwMode="auto">
          <a:xfrm>
            <a:off x="945747" y="709725"/>
            <a:ext cx="1906190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8563" tIns="34281" rIns="68563" bIns="34281"/>
          <a:lstStyle/>
          <a:p>
            <a:pPr defTabSz="914169">
              <a:buFontTx/>
              <a:buNone/>
              <a:defRPr/>
            </a:pPr>
            <a:endParaRPr lang="zh-CN" altLang="en-US" kern="0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7" name="Freeform 16"/>
          <p:cNvSpPr>
            <a:spLocks/>
          </p:cNvSpPr>
          <p:nvPr userDrawn="1"/>
        </p:nvSpPr>
        <p:spPr bwMode="auto">
          <a:xfrm>
            <a:off x="704045" y="1333912"/>
            <a:ext cx="244079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ysClr val="window" lastClr="FFFFFF"/>
          </a:solidFill>
          <a:ln w="11113" cap="flat">
            <a:solidFill>
              <a:sysClr val="window" lastClr="FFFFFF"/>
            </a:solidFill>
            <a:prstDash val="solid"/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  <a:defRPr/>
            </a:pPr>
            <a:endParaRPr lang="zh-CN" altLang="en-US" kern="0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8" name="Freeform 17"/>
          <p:cNvSpPr>
            <a:spLocks/>
          </p:cNvSpPr>
          <p:nvPr userDrawn="1"/>
        </p:nvSpPr>
        <p:spPr bwMode="auto">
          <a:xfrm>
            <a:off x="2755493" y="714190"/>
            <a:ext cx="981075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8563" tIns="34281" rIns="68563" bIns="34281"/>
          <a:lstStyle/>
          <a:p>
            <a:pPr defTabSz="914169">
              <a:buFontTx/>
              <a:buNone/>
              <a:defRPr/>
            </a:pPr>
            <a:endParaRPr lang="zh-CN" altLang="en-US" kern="0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9" name="Line 51"/>
          <p:cNvSpPr>
            <a:spLocks noChangeShapeType="1"/>
          </p:cNvSpPr>
          <p:nvPr userDrawn="1"/>
        </p:nvSpPr>
        <p:spPr bwMode="auto">
          <a:xfrm>
            <a:off x="2347110" y="3274332"/>
            <a:ext cx="2303402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68563" tIns="34281" rIns="68563" bIns="34281"/>
          <a:lstStyle/>
          <a:p>
            <a:pPr defTabSz="914169">
              <a:buFontTx/>
              <a:buNone/>
            </a:pPr>
            <a:endParaRPr lang="zh-CN" altLang="en-US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 userDrawn="1"/>
        </p:nvSpPr>
        <p:spPr bwMode="auto">
          <a:xfrm>
            <a:off x="5090568" y="1545532"/>
            <a:ext cx="3464663" cy="26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3" tIns="34281" rIns="68563" bIns="34281" anchor="ctr"/>
          <a:lstStyle/>
          <a:p>
            <a:pPr defTabSz="914169">
              <a:spcBef>
                <a:spcPct val="50000"/>
              </a:spcBef>
              <a:buFontTx/>
              <a:buNone/>
            </a:pPr>
            <a:r>
              <a:rPr lang="en-US" altLang="zh-CN" sz="1700" dirty="0">
                <a:solidFill>
                  <a:srgbClr val="FFFFFF"/>
                </a:solidFill>
                <a:ea typeface="微软雅黑" pitchFamily="34" charset="-122"/>
              </a:rPr>
              <a:t>user.qzone.qq.com/11020228</a:t>
            </a:r>
            <a:endParaRPr lang="en-GB" altLang="zh-CN" sz="17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 userDrawn="1"/>
        </p:nvSpPr>
        <p:spPr bwMode="auto">
          <a:xfrm>
            <a:off x="5036563" y="2134456"/>
            <a:ext cx="3356651" cy="26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3" tIns="34281" rIns="68563" bIns="34281" anchor="ctr"/>
          <a:lstStyle/>
          <a:p>
            <a:pPr defTabSz="914169">
              <a:spcBef>
                <a:spcPct val="50000"/>
              </a:spcBef>
              <a:buFontTx/>
              <a:buNone/>
            </a:pPr>
            <a:r>
              <a:rPr lang="en-US" altLang="zh-CN" sz="1700" dirty="0">
                <a:solidFill>
                  <a:srgbClr val="FFFFFF"/>
                </a:solidFill>
                <a:ea typeface="微软雅黑" pitchFamily="34" charset="-122"/>
              </a:rPr>
              <a:t>11020228@qq.com</a:t>
            </a:r>
          </a:p>
        </p:txBody>
      </p:sp>
      <p:sp>
        <p:nvSpPr>
          <p:cNvPr id="52" name="Text Box 59"/>
          <p:cNvSpPr txBox="1">
            <a:spLocks noChangeArrowheads="1"/>
          </p:cNvSpPr>
          <p:nvPr userDrawn="1"/>
        </p:nvSpPr>
        <p:spPr bwMode="auto">
          <a:xfrm>
            <a:off x="5090568" y="2746837"/>
            <a:ext cx="3747311" cy="26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3" tIns="34281" rIns="68563" bIns="34281" anchor="ctr"/>
          <a:lstStyle/>
          <a:p>
            <a:pPr defTabSz="914169">
              <a:spcBef>
                <a:spcPct val="50000"/>
              </a:spcBef>
              <a:buFontTx/>
              <a:buNone/>
            </a:pPr>
            <a:r>
              <a:rPr lang="en-US" altLang="zh-CN" sz="1700" dirty="0">
                <a:solidFill>
                  <a:srgbClr val="FFFFFF"/>
                </a:solidFill>
                <a:ea typeface="微软雅黑" pitchFamily="34" charset="-122"/>
              </a:rPr>
              <a:t>www.weibo.com/teliss</a:t>
            </a:r>
            <a:endParaRPr lang="en-GB" altLang="zh-CN" sz="17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53" name="Text Box 62"/>
          <p:cNvSpPr txBox="1">
            <a:spLocks noChangeArrowheads="1"/>
          </p:cNvSpPr>
          <p:nvPr userDrawn="1"/>
        </p:nvSpPr>
        <p:spPr bwMode="auto">
          <a:xfrm>
            <a:off x="5090568" y="661918"/>
            <a:ext cx="3572675" cy="44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3" tIns="34281" rIns="68563" bIns="34281" anchor="ctr"/>
          <a:lstStyle/>
          <a:p>
            <a:pPr defTabSz="914169">
              <a:spcBef>
                <a:spcPct val="50000"/>
              </a:spcBef>
              <a:buFontTx/>
              <a:buNone/>
            </a:pPr>
            <a:r>
              <a:rPr lang="zh-CN" altLang="en-US" sz="17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课件制作：布衣公子</a:t>
            </a:r>
            <a:r>
              <a:rPr lang="en-US" altLang="zh-CN" sz="17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/@</a:t>
            </a:r>
            <a:r>
              <a:rPr lang="en-US" altLang="zh-CN" sz="17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teliss</a:t>
            </a:r>
            <a:endParaRPr lang="en-GB" altLang="zh-CN" sz="17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 rot="20445248">
            <a:off x="1030450" y="1115092"/>
            <a:ext cx="2241605" cy="700174"/>
          </a:xfrm>
          <a:prstGeom prst="rect">
            <a:avLst/>
          </a:prstGeom>
          <a:noFill/>
        </p:spPr>
        <p:txBody>
          <a:bodyPr wrap="none" lIns="68563" tIns="34281" rIns="68563" bIns="34281">
            <a:spAutoFit/>
          </a:bodyPr>
          <a:lstStyle/>
          <a:p>
            <a:pPr defTabSz="914169">
              <a:buFontTx/>
              <a:buNone/>
              <a:defRPr/>
            </a:pPr>
            <a:r>
              <a:rPr lang="zh-CN" altLang="en-US" sz="4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55" name="Picture 3" descr="C:\Documents and Settings\tdz\桌面\QQzon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5608" y="1517246"/>
            <a:ext cx="337812" cy="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083" y="2724264"/>
            <a:ext cx="342857" cy="30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377" y="2110783"/>
            <a:ext cx="270272" cy="3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9" descr="E:\仝德志文件，勿删！\03-参考文档\！PPT图片及版面资源\06-PPT精选插图\05-头像\嘿嘿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5639" y="546241"/>
            <a:ext cx="640001" cy="6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C:\Documents and Settings\tdz\桌面\新建文件夹\欢迎02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5601" y="3476502"/>
            <a:ext cx="2181600" cy="1363500"/>
          </a:xfrm>
          <a:prstGeom prst="rect">
            <a:avLst/>
          </a:prstGeom>
          <a:noFill/>
          <a:ln w="28575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3151 0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21600000">
                                      <p:cBhvr>
                                        <p:cTn id="8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21600000">
                                      <p:cBhvr>
                                        <p:cTn id="8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0800000">
                                      <p:cBhvr>
                                        <p:cTn id="1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10800000">
                                      <p:cBhvr>
                                        <p:cTn id="1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500"/>
                            </p:stCondLst>
                            <p:childTnLst>
                              <p:par>
                                <p:cTn id="128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8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23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800"/>
                            </p:stCondLst>
                            <p:childTnLst>
                              <p:par>
                                <p:cTn id="1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300"/>
                            </p:stCondLst>
                            <p:childTnLst>
                              <p:par>
                                <p:cTn id="1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8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43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48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3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8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63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800"/>
                            </p:stCondLst>
                            <p:childTnLst>
                              <p:par>
                                <p:cTn id="2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7300"/>
                            </p:stCondLst>
                            <p:childTnLst>
                              <p:par>
                                <p:cTn id="2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78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83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8800"/>
                            </p:stCondLst>
                            <p:childTnLst>
                              <p:par>
                                <p:cTn id="2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93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98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3" grpId="0" animBg="1"/>
      <p:bldP spid="23" grpId="1" animBg="1"/>
      <p:bldP spid="25" grpId="0" animBg="1"/>
      <p:bldP spid="26" grpId="0" animBg="1"/>
      <p:bldP spid="28" grpId="0" animBg="1"/>
      <p:bldP spid="30" grpId="0" animBg="1"/>
      <p:bldP spid="3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14317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/>
          <p:cNvSpPr/>
          <p:nvPr userDrawn="1"/>
        </p:nvSpPr>
        <p:spPr bwMode="auto">
          <a:xfrm>
            <a:off x="1117875" y="3891494"/>
            <a:ext cx="2448966" cy="432048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>
            <a:noFill/>
            <a:round/>
            <a:headEnd type="oval" w="med" len="med"/>
            <a:tailEnd/>
          </a:ln>
          <a:extLst/>
        </p:spPr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2" name="标题 1"/>
          <p:cNvSpPr txBox="1">
            <a:spLocks/>
          </p:cNvSpPr>
          <p:nvPr userDrawn="1"/>
        </p:nvSpPr>
        <p:spPr>
          <a:xfrm>
            <a:off x="5112284" y="342871"/>
            <a:ext cx="3671589" cy="911246"/>
          </a:xfrm>
          <a:prstGeom prst="rect">
            <a:avLst/>
          </a:prstGeom>
        </p:spPr>
        <p:txBody>
          <a:bodyPr vert="horz" lIns="68563" tIns="34281" rIns="68563" bIns="34281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zh-CN" altLang="en-US" sz="5400" b="1" dirty="0">
                <a:solidFill>
                  <a:srgbClr val="FC6F18"/>
                </a:solidFill>
                <a:latin typeface="微软雅黑" pitchFamily="34" charset="-122"/>
                <a:ea typeface="微软雅黑" pitchFamily="34" charset="-122"/>
              </a:rPr>
              <a:t>我的黄金十年</a:t>
            </a:r>
          </a:p>
        </p:txBody>
      </p:sp>
      <p:grpSp>
        <p:nvGrpSpPr>
          <p:cNvPr id="63" name="组合 62"/>
          <p:cNvGrpSpPr/>
          <p:nvPr userDrawn="1"/>
        </p:nvGrpSpPr>
        <p:grpSpPr>
          <a:xfrm>
            <a:off x="3253" y="204370"/>
            <a:ext cx="1525302" cy="369332"/>
            <a:chOff x="8525122" y="157879"/>
            <a:chExt cx="651124" cy="492441"/>
          </a:xfrm>
        </p:grpSpPr>
        <p:sp>
          <p:nvSpPr>
            <p:cNvPr id="64" name="矩形 63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69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TextBox 16"/>
            <p:cNvSpPr txBox="1"/>
            <p:nvPr/>
          </p:nvSpPr>
          <p:spPr>
            <a:xfrm>
              <a:off x="8525122" y="157879"/>
              <a:ext cx="651124" cy="492441"/>
            </a:xfrm>
            <a:prstGeom prst="rect">
              <a:avLst/>
            </a:prstGeom>
            <a:solidFill>
              <a:srgbClr val="1094EE"/>
            </a:solidFill>
          </p:spPr>
          <p:txBody>
            <a:bodyPr wrap="square" rtlCol="0">
              <a:spAutoFit/>
            </a:bodyPr>
            <a:lstStyle/>
            <a:p>
              <a:pPr algn="r" defTabSz="914169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/>
                  <a:ea typeface="专业字体设计服务/WWW.ZTSGC.COM/" pitchFamily="2" charset="-122"/>
                </a:rPr>
                <a:t>  </a:t>
              </a:r>
              <a:r>
                <a:rPr lang="zh-CN" altLang="en-US" kern="0" dirty="0">
                  <a:solidFill>
                    <a:prstClr val="white"/>
                  </a:solidFill>
                  <a:latin typeface="Calibri"/>
                  <a:ea typeface="微软雅黑" pitchFamily="34" charset="-122"/>
                </a:rPr>
                <a:t>片尾广告</a:t>
              </a:r>
            </a:p>
          </p:txBody>
        </p:sp>
      </p:grpSp>
      <p:sp>
        <p:nvSpPr>
          <p:cNvPr id="66" name="矩形 65"/>
          <p:cNvSpPr/>
          <p:nvPr userDrawn="1"/>
        </p:nvSpPr>
        <p:spPr>
          <a:xfrm>
            <a:off x="5506820" y="1235402"/>
            <a:ext cx="3123039" cy="592452"/>
          </a:xfrm>
          <a:prstGeom prst="rect">
            <a:avLst/>
          </a:prstGeom>
          <a:noFill/>
        </p:spPr>
        <p:txBody>
          <a:bodyPr wrap="square" lIns="68563" tIns="34281" rIns="68563" bIns="34281">
            <a:spAutoFit/>
          </a:bodyPr>
          <a:lstStyle/>
          <a:p>
            <a:pPr defTabSz="914169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7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一位平凡</a:t>
            </a:r>
            <a:r>
              <a:rPr lang="en-US" altLang="zh-CN" sz="17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7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后的职场与情感历程</a:t>
            </a:r>
          </a:p>
        </p:txBody>
      </p:sp>
      <p:pic>
        <p:nvPicPr>
          <p:cNvPr id="67" name="Picture 3" descr="D:\Teliss_Tong\Copy\定期备份\工作备份\！PPT图片及版面资源\06-PPT精选插图\05-头像\1000mb.ru (42)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28" y="1163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19"/>
          <p:cNvSpPr txBox="1"/>
          <p:nvPr userDrawn="1"/>
        </p:nvSpPr>
        <p:spPr>
          <a:xfrm>
            <a:off x="5112284" y="1869672"/>
            <a:ext cx="3671589" cy="1637866"/>
          </a:xfrm>
          <a:prstGeom prst="rect">
            <a:avLst/>
          </a:prstGeom>
          <a:noFill/>
        </p:spPr>
        <p:txBody>
          <a:bodyPr wrap="square" lIns="68563" tIns="34281" rIns="68563" bIns="34281" rtlCol="0">
            <a:spAutoFit/>
          </a:bodyPr>
          <a:lstStyle/>
          <a:p>
            <a:pPr indent="-342873" defTabSz="914169" fontAlgn="auto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FontTx/>
              <a:buNone/>
            </a:pPr>
            <a:r>
              <a:rPr lang="zh-CN" altLang="en-US" sz="12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我将毕业后的第一个十年称之为“黄金十年”，第二个十年称之为“白金十年”，第三个十年称之为“钻石十年”，以此来形容人生当中最青春蓬勃、年富力强和激情满怀的宝贵三十年。</a:t>
            </a:r>
            <a:endParaRPr lang="en-US" altLang="zh-CN" sz="1200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873" defTabSz="914169" fontAlgn="auto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FontTx/>
              <a:buNone/>
            </a:pPr>
            <a:r>
              <a:rPr lang="zh-CN" altLang="en-US" sz="12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“我的黄金十年”写的就是毕业后，第一个十年所发生的职场与情感的那些事儿</a:t>
            </a:r>
            <a:r>
              <a:rPr lang="en-US" altLang="zh-CN" sz="12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200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5327489" y="4102064"/>
            <a:ext cx="3277054" cy="484730"/>
          </a:xfrm>
          <a:prstGeom prst="rect">
            <a:avLst/>
          </a:prstGeom>
        </p:spPr>
        <p:txBody>
          <a:bodyPr wrap="square" lIns="68563" tIns="34281" rIns="68563" bIns="34281">
            <a:spAutoFit/>
          </a:bodyPr>
          <a:lstStyle/>
          <a:p>
            <a:pPr defTabSz="91416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900" dirty="0">
                <a:solidFill>
                  <a:srgbClr val="1094EE"/>
                </a:solidFill>
                <a:latin typeface="Arial"/>
                <a:ea typeface="微软雅黑" pitchFamily="34" charset="-122"/>
                <a:cs typeface="Arial"/>
                <a:hlinkClick r:id="rId4"/>
              </a:rPr>
              <a:t>http://www.tianya.cn/publicforum/content/no20/1/317960.shtml</a:t>
            </a:r>
            <a:endParaRPr lang="en-US" altLang="zh-CN" sz="900" dirty="0">
              <a:solidFill>
                <a:srgbClr val="1094EE"/>
              </a:solidFill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5614831" y="4387089"/>
            <a:ext cx="2343524" cy="3449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63" tIns="34281" rIns="68563" bIns="34281" anchor="ctr"/>
          <a:lstStyle/>
          <a:p>
            <a:pPr algn="ctr" defTabSz="914169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kern="0" dirty="0"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自传体小说，请您多多捧场</a:t>
            </a:r>
            <a:r>
              <a:rPr lang="zh-CN" altLang="en-US" sz="1200" kern="0" dirty="0"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：）</a:t>
            </a:r>
            <a:endParaRPr lang="zh-CN" altLang="en-US" sz="1200" kern="0" dirty="0">
              <a:solidFill>
                <a:prstClr val="white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" name="Picture 2" descr="D:\Teliss_Tong\Copy\定期备份\工作备份\！PPT图片及版面资源\06-PPT精选插图\04-图标\54D742BB28AE93477AE1424E5D991B5D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099" y="4380952"/>
            <a:ext cx="297034" cy="2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图片 7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875" y="1254864"/>
            <a:ext cx="2448966" cy="24489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3" name="文本框 72"/>
          <p:cNvSpPr txBox="1"/>
          <p:nvPr userDrawn="1"/>
        </p:nvSpPr>
        <p:spPr>
          <a:xfrm>
            <a:off x="1117875" y="3914533"/>
            <a:ext cx="244896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914169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布衣公众号：</a:t>
            </a:r>
            <a:r>
              <a:rPr lang="en-US" altLang="zh-CN" sz="2100" b="1" dirty="0" err="1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hr-ppt</a:t>
            </a:r>
            <a:endParaRPr lang="zh-CN" altLang="en-US" sz="2100" b="1" dirty="0">
              <a:solidFill>
                <a:srgbClr val="FF66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5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7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7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7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6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  <p:bldP spid="68" grpId="0"/>
      <p:bldP spid="69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8906" y="80738"/>
            <a:ext cx="270000" cy="2700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40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96466" y="325409"/>
            <a:ext cx="124200" cy="1242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40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47929" y="250088"/>
            <a:ext cx="1755224" cy="238527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931" y="978645"/>
            <a:ext cx="1890000" cy="2834959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tdz\桌面\xpic5216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9177" y="978627"/>
            <a:ext cx="1890000" cy="2833617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33423" y="978644"/>
            <a:ext cx="1890000" cy="2833583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Documents and Settings\tdz\桌面\01.jp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7669" y="977359"/>
            <a:ext cx="1890000" cy="2836154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 userDrawn="1"/>
        </p:nvGrpSpPr>
        <p:grpSpPr>
          <a:xfrm>
            <a:off x="304931" y="4030509"/>
            <a:ext cx="1890000" cy="432047"/>
            <a:chOff x="406574" y="5374011"/>
            <a:chExt cx="2520000" cy="576063"/>
          </a:xfrm>
        </p:grpSpPr>
        <p:sp>
          <p:nvSpPr>
            <p:cNvPr id="30" name="TextBox 29">
              <a:hlinkClick r:id="" action="ppaction://hlinkshowjump?jump=nextslide"/>
            </p:cNvPr>
            <p:cNvSpPr txBox="1"/>
            <p:nvPr/>
          </p:nvSpPr>
          <p:spPr>
            <a:xfrm>
              <a:off x="406574" y="5479480"/>
              <a:ext cx="2520000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72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3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为什么需要时间管理</a:t>
              </a:r>
              <a:endParaRPr lang="en-US" altLang="zh-CN" sz="1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419041" y="5374011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06574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33" name="组合 32"/>
          <p:cNvGrpSpPr/>
          <p:nvPr userDrawn="1"/>
        </p:nvGrpSpPr>
        <p:grpSpPr>
          <a:xfrm>
            <a:off x="2519177" y="4030508"/>
            <a:ext cx="1890210" cy="432048"/>
            <a:chOff x="3358902" y="5374010"/>
            <a:chExt cx="2520280" cy="576064"/>
          </a:xfrm>
        </p:grpSpPr>
        <p:sp>
          <p:nvSpPr>
            <p:cNvPr id="34" name="TextBox 33">
              <a:hlinkClick r:id="" action="ppaction://hlinkshowjump?jump=nextslide"/>
            </p:cNvPr>
            <p:cNvSpPr txBox="1"/>
            <p:nvPr/>
          </p:nvSpPr>
          <p:spPr>
            <a:xfrm>
              <a:off x="3358902" y="5479481"/>
              <a:ext cx="2520000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72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3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时间与时间管理概述</a:t>
              </a:r>
              <a:endParaRPr lang="en-US" altLang="zh-CN" sz="1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3371649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>
            <a:xfrm flipV="1">
              <a:off x="3359182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37" name="组合 36"/>
          <p:cNvGrpSpPr/>
          <p:nvPr userDrawn="1"/>
        </p:nvGrpSpPr>
        <p:grpSpPr>
          <a:xfrm>
            <a:off x="4712078" y="4030508"/>
            <a:ext cx="1911345" cy="432048"/>
            <a:chOff x="6282770" y="5374010"/>
            <a:chExt cx="2548460" cy="576064"/>
          </a:xfrm>
        </p:grpSpPr>
        <p:sp>
          <p:nvSpPr>
            <p:cNvPr id="38" name="TextBox 37">
              <a:hlinkClick r:id="" action="ppaction://hlinkshowjump?jump=nextslide"/>
            </p:cNvPr>
            <p:cNvSpPr txBox="1"/>
            <p:nvPr/>
          </p:nvSpPr>
          <p:spPr>
            <a:xfrm>
              <a:off x="6282770" y="5479551"/>
              <a:ext cx="2548460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72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3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时间管理的基本原理</a:t>
              </a:r>
              <a:endParaRPr lang="en-US" altLang="zh-CN" sz="1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323697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>
            <a:xfrm flipV="1">
              <a:off x="6311230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41" name="组合 40"/>
          <p:cNvGrpSpPr/>
          <p:nvPr userDrawn="1"/>
        </p:nvGrpSpPr>
        <p:grpSpPr>
          <a:xfrm>
            <a:off x="6947669" y="4030508"/>
            <a:ext cx="1890001" cy="432048"/>
            <a:chOff x="9263558" y="5374010"/>
            <a:chExt cx="2520001" cy="576064"/>
          </a:xfrm>
        </p:grpSpPr>
        <p:sp>
          <p:nvSpPr>
            <p:cNvPr id="42" name="TextBox 41">
              <a:hlinkClick r:id="" action="ppaction://hlinkshowjump?jump=nextslide"/>
            </p:cNvPr>
            <p:cNvSpPr txBox="1"/>
            <p:nvPr/>
          </p:nvSpPr>
          <p:spPr>
            <a:xfrm>
              <a:off x="9263558" y="5479481"/>
              <a:ext cx="2520001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72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3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时间管理的具体实施</a:t>
              </a:r>
              <a:endParaRPr lang="en-US" altLang="zh-CN" sz="1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9276025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>
            <a:xfrm flipV="1">
              <a:off x="9263558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sp>
        <p:nvSpPr>
          <p:cNvPr id="45" name="矩形 44"/>
          <p:cNvSpPr/>
          <p:nvPr userDrawn="1"/>
        </p:nvSpPr>
        <p:spPr>
          <a:xfrm>
            <a:off x="8166440" y="227004"/>
            <a:ext cx="820176" cy="276999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100">
                <a:solidFill>
                  <a:srgbClr val="92D050"/>
                </a:solidFill>
                <a:latin typeface="Calibri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‹#›</a:t>
            </a:fld>
            <a:r>
              <a:rPr lang="zh-CN" altLang="en-US" sz="1100" dirty="0">
                <a:solidFill>
                  <a:srgbClr val="92D050"/>
                </a:solidFill>
                <a:latin typeface="Calibri"/>
              </a:rPr>
              <a:t>  </a:t>
            </a: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cxnSp>
        <p:nvCxnSpPr>
          <p:cNvPr id="46" name="直接连接符 45"/>
          <p:cNvCxnSpPr/>
          <p:nvPr userDrawn="1"/>
        </p:nvCxnSpPr>
        <p:spPr>
          <a:xfrm flipH="1">
            <a:off x="8166441" y="504003"/>
            <a:ext cx="977560" cy="0"/>
          </a:xfrm>
          <a:prstGeom prst="line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42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8906" y="80738"/>
            <a:ext cx="270000" cy="2700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40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96466" y="325409"/>
            <a:ext cx="124200" cy="1242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40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47929" y="250088"/>
            <a:ext cx="1755224" cy="238527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166440" y="227004"/>
            <a:ext cx="820176" cy="276999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100">
                <a:solidFill>
                  <a:srgbClr val="92D050"/>
                </a:solidFill>
                <a:latin typeface="Calibri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‹#›</a:t>
            </a:fld>
            <a:r>
              <a:rPr lang="zh-CN" altLang="en-US" sz="1100" dirty="0">
                <a:solidFill>
                  <a:srgbClr val="92D050"/>
                </a:solidFill>
                <a:latin typeface="Calibri"/>
              </a:rPr>
              <a:t>  </a:t>
            </a: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8166441" y="504003"/>
            <a:ext cx="977560" cy="0"/>
          </a:xfrm>
          <a:prstGeom prst="line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2197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7907897" y="657158"/>
            <a:ext cx="1589933" cy="27003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68580" tIns="34290" rIns="68580" bIns="34290" rtlCol="0" anchor="ctr"/>
          <a:lstStyle/>
          <a:p>
            <a:pPr algn="ctr" defTabSz="914169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1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7929" y="250088"/>
            <a:ext cx="1755224" cy="238527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64336" y="103987"/>
            <a:ext cx="477054" cy="1358795"/>
          </a:xfrm>
          <a:prstGeom prst="rect">
            <a:avLst/>
          </a:prstGeom>
          <a:noFill/>
        </p:spPr>
        <p:txBody>
          <a:bodyPr vert="eaVert" wrap="square" lIns="68580" tIns="34290" rIns="68580" bIns="34290" rtlCol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spc="38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为什么需要时间管理</a:t>
            </a:r>
          </a:p>
        </p:txBody>
      </p:sp>
    </p:spTree>
    <p:extLst>
      <p:ext uri="{BB962C8B-B14F-4D97-AF65-F5344CB8AC3E}">
        <p14:creationId xmlns:p14="http://schemas.microsoft.com/office/powerpoint/2010/main" val="289206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47D3701E-4925-4441-A330-D42A6C7DC6F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02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 rot="5400000">
            <a:off x="7907897" y="657158"/>
            <a:ext cx="1589933" cy="27003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68580" tIns="34290" rIns="68580" bIns="34290" rtlCol="0" anchor="ctr"/>
          <a:lstStyle/>
          <a:p>
            <a:pPr algn="ctr" defTabSz="914169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1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64336" y="103987"/>
            <a:ext cx="477054" cy="1358795"/>
          </a:xfrm>
          <a:prstGeom prst="rect">
            <a:avLst/>
          </a:prstGeom>
          <a:noFill/>
        </p:spPr>
        <p:txBody>
          <a:bodyPr vert="eaVert" wrap="square" lIns="68580" tIns="34290" rIns="68580" bIns="34290" rtlCol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spc="38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时间与时间管理概述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7929" y="250088"/>
            <a:ext cx="1755224" cy="238527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289657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 rot="5400000">
            <a:off x="7907897" y="657158"/>
            <a:ext cx="1589933" cy="27003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68580" tIns="34290" rIns="68580" bIns="34290" rtlCol="0" anchor="ctr"/>
          <a:lstStyle/>
          <a:p>
            <a:pPr algn="ctr" defTabSz="914169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1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64336" y="103987"/>
            <a:ext cx="477054" cy="1358795"/>
          </a:xfrm>
          <a:prstGeom prst="rect">
            <a:avLst/>
          </a:prstGeom>
          <a:noFill/>
        </p:spPr>
        <p:txBody>
          <a:bodyPr vert="eaVert" wrap="square" lIns="68580" tIns="34290" rIns="68580" bIns="34290" rtlCol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spc="38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时间管理的基本原理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7929" y="250088"/>
            <a:ext cx="1755224" cy="238527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5" name="燕尾形 4"/>
          <p:cNvSpPr/>
          <p:nvPr userDrawn="1"/>
        </p:nvSpPr>
        <p:spPr>
          <a:xfrm rot="5400000">
            <a:off x="8135800" y="1970203"/>
            <a:ext cx="1134127" cy="270030"/>
          </a:xfrm>
          <a:prstGeom prst="chevron">
            <a:avLst>
              <a:gd name="adj" fmla="val 36111"/>
            </a:avLst>
          </a:prstGeom>
          <a:solidFill>
            <a:srgbClr val="F88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1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60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 rot="5400000">
            <a:off x="7907897" y="657158"/>
            <a:ext cx="1589933" cy="27003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68580" tIns="34290" rIns="68580" bIns="34290" rtlCol="0" anchor="ctr"/>
          <a:lstStyle/>
          <a:p>
            <a:pPr algn="ctr" defTabSz="914169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1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64336" y="103987"/>
            <a:ext cx="477054" cy="1358795"/>
          </a:xfrm>
          <a:prstGeom prst="rect">
            <a:avLst/>
          </a:prstGeom>
          <a:noFill/>
        </p:spPr>
        <p:txBody>
          <a:bodyPr vert="eaVert" wrap="square" lIns="68580" tIns="34290" rIns="68580" bIns="34290" rtlCol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spc="38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时间管理的具体实施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7929" y="250088"/>
            <a:ext cx="1755224" cy="238527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" name="燕尾形 5"/>
          <p:cNvSpPr/>
          <p:nvPr userDrawn="1"/>
        </p:nvSpPr>
        <p:spPr>
          <a:xfrm rot="5400000">
            <a:off x="8135800" y="1970203"/>
            <a:ext cx="1134127" cy="270030"/>
          </a:xfrm>
          <a:prstGeom prst="chevron">
            <a:avLst>
              <a:gd name="adj" fmla="val 36111"/>
            </a:avLst>
          </a:prstGeom>
          <a:solidFill>
            <a:srgbClr val="F88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1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18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845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65993-49CF-4023-AA5E-9538FF105686}" type="datetime1">
              <a:rPr lang="zh-CN" altLang="en-US"/>
              <a:pPr>
                <a:defRPr/>
              </a:pPr>
              <a:t>2016-09-12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68454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845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61FE-474E-4A0E-BA55-DD4B5F0008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0882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B5ECC3FE-7A51-4C32-8011-9EC9951EB97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52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005E5E88-11DE-4FAA-B056-A496D97C4A3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78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29148835-4380-47BD-9DFC-3ED90F801F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0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422305BE-1684-4BEA-9417-DEFCA69A1AF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5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1564B37B-5D24-413C-A7E0-E3F2DA76ED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2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C3C36E08-A185-44E8-88B6-14FEE21670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4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40B2781B-7E73-498B-B72C-40614F60507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7144"/>
            <a:ext cx="9156700" cy="5154216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buFontTx/>
              <a:buNone/>
              <a:defRPr/>
            </a:pPr>
            <a:endParaRPr lang="zh-CN" altLang="en-US" sz="3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4125516"/>
            <a:ext cx="1441451" cy="1019175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2147483647 h 1100"/>
              <a:gd name="T4" fmla="*/ 2147483647 w 1089"/>
              <a:gd name="T5" fmla="*/ 2147483647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13"/>
          <p:cNvSpPr>
            <a:spLocks noChangeShapeType="1"/>
          </p:cNvSpPr>
          <p:nvPr/>
        </p:nvSpPr>
        <p:spPr bwMode="gray">
          <a:xfrm>
            <a:off x="527050" y="1"/>
            <a:ext cx="0" cy="4432697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14"/>
          <p:cNvSpPr>
            <a:spLocks noChangeShapeType="1"/>
          </p:cNvSpPr>
          <p:nvPr/>
        </p:nvSpPr>
        <p:spPr bwMode="gray">
          <a:xfrm>
            <a:off x="1677988" y="0"/>
            <a:ext cx="0" cy="51244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gray">
          <a:xfrm>
            <a:off x="2830513" y="1"/>
            <a:ext cx="0" cy="5145881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6"/>
          <p:cNvSpPr>
            <a:spLocks noChangeShapeType="1"/>
          </p:cNvSpPr>
          <p:nvPr/>
        </p:nvSpPr>
        <p:spPr bwMode="gray">
          <a:xfrm>
            <a:off x="3983038" y="0"/>
            <a:ext cx="0" cy="5156597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gray">
          <a:xfrm>
            <a:off x="5133975" y="291704"/>
            <a:ext cx="0" cy="4864894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gray">
          <a:xfrm>
            <a:off x="6286500" y="464344"/>
            <a:ext cx="0" cy="4692254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9"/>
          <p:cNvSpPr>
            <a:spLocks noChangeShapeType="1"/>
          </p:cNvSpPr>
          <p:nvPr/>
        </p:nvSpPr>
        <p:spPr bwMode="gray">
          <a:xfrm>
            <a:off x="7439025" y="579835"/>
            <a:ext cx="0" cy="45767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gray">
          <a:xfrm>
            <a:off x="8591550" y="675085"/>
            <a:ext cx="0" cy="448151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22"/>
          <p:cNvSpPr>
            <a:spLocks noChangeShapeType="1"/>
          </p:cNvSpPr>
          <p:nvPr/>
        </p:nvSpPr>
        <p:spPr bwMode="gray">
          <a:xfrm rot="5400000">
            <a:off x="2595563" y="-2281238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23"/>
          <p:cNvSpPr>
            <a:spLocks noChangeShapeType="1"/>
          </p:cNvSpPr>
          <p:nvPr/>
        </p:nvSpPr>
        <p:spPr bwMode="gray">
          <a:xfrm rot="5400000">
            <a:off x="4578350" y="-3422253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24"/>
          <p:cNvSpPr>
            <a:spLocks noChangeShapeType="1"/>
          </p:cNvSpPr>
          <p:nvPr/>
        </p:nvSpPr>
        <p:spPr bwMode="gray">
          <a:xfrm rot="5400000">
            <a:off x="4578350" y="-2579290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25"/>
          <p:cNvSpPr>
            <a:spLocks noChangeShapeType="1"/>
          </p:cNvSpPr>
          <p:nvPr/>
        </p:nvSpPr>
        <p:spPr bwMode="gray">
          <a:xfrm rot="5400000">
            <a:off x="4579938" y="-1735931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26"/>
          <p:cNvSpPr>
            <a:spLocks noChangeShapeType="1"/>
          </p:cNvSpPr>
          <p:nvPr/>
        </p:nvSpPr>
        <p:spPr bwMode="gray">
          <a:xfrm rot="5400000">
            <a:off x="4579938" y="-892969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27"/>
          <p:cNvSpPr>
            <a:spLocks noChangeShapeType="1"/>
          </p:cNvSpPr>
          <p:nvPr/>
        </p:nvSpPr>
        <p:spPr bwMode="gray">
          <a:xfrm rot="5400000">
            <a:off x="4905376" y="315119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28"/>
          <p:cNvSpPr>
            <a:spLocks noChangeArrowheads="1"/>
          </p:cNvSpPr>
          <p:nvPr/>
        </p:nvSpPr>
        <p:spPr bwMode="gray">
          <a:xfrm>
            <a:off x="4005263" y="2019300"/>
            <a:ext cx="1128712" cy="809625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3" name="Rectangle 29"/>
          <p:cNvSpPr>
            <a:spLocks noChangeArrowheads="1"/>
          </p:cNvSpPr>
          <p:nvPr/>
        </p:nvSpPr>
        <p:spPr bwMode="gray">
          <a:xfrm>
            <a:off x="7459664" y="3702844"/>
            <a:ext cx="1120775" cy="8096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4" name="Rectangle 30"/>
          <p:cNvSpPr>
            <a:spLocks noChangeArrowheads="1"/>
          </p:cNvSpPr>
          <p:nvPr/>
        </p:nvSpPr>
        <p:spPr bwMode="gray">
          <a:xfrm>
            <a:off x="549276" y="2856310"/>
            <a:ext cx="1128713" cy="8096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5" name="Rectangle 31"/>
          <p:cNvSpPr>
            <a:spLocks noChangeArrowheads="1"/>
          </p:cNvSpPr>
          <p:nvPr/>
        </p:nvSpPr>
        <p:spPr bwMode="gray">
          <a:xfrm>
            <a:off x="6307138" y="4548188"/>
            <a:ext cx="1128712" cy="59769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30361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7" name="Rectangle 33"/>
          <p:cNvSpPr>
            <a:spLocks noChangeArrowheads="1"/>
          </p:cNvSpPr>
          <p:nvPr/>
        </p:nvSpPr>
        <p:spPr bwMode="gray">
          <a:xfrm>
            <a:off x="2852739" y="3704035"/>
            <a:ext cx="1120775" cy="8096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8" name="Rectangle 34"/>
          <p:cNvSpPr>
            <a:spLocks noChangeArrowheads="1"/>
          </p:cNvSpPr>
          <p:nvPr/>
        </p:nvSpPr>
        <p:spPr bwMode="gray">
          <a:xfrm>
            <a:off x="6300789" y="1175147"/>
            <a:ext cx="1120775" cy="8096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>
                <a:solidFill>
                  <a:srgbClr val="000000"/>
                </a:solidFill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>
                <a:solidFill>
                  <a:srgbClr val="000000"/>
                </a:solidFill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>
                <a:solidFill>
                  <a:srgbClr val="000000"/>
                </a:solidFill>
                <a:ea typeface="Gulim" pitchFamily="34" charset="-127"/>
              </a:defRPr>
            </a:lvl1pPr>
          </a:lstStyle>
          <a:p>
            <a:fld id="{78A906F9-06B6-4806-8170-9CBFD49D83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1"/>
            <a:ext cx="5105400" cy="554831"/>
          </a:xfrm>
          <a:custGeom>
            <a:avLst/>
            <a:gdLst>
              <a:gd name="T0" fmla="*/ 2147483647 w 3130"/>
              <a:gd name="T1" fmla="*/ 2147483647 h 453"/>
              <a:gd name="T2" fmla="*/ 2147483647 w 3130"/>
              <a:gd name="T3" fmla="*/ 0 h 453"/>
              <a:gd name="T4" fmla="*/ 0 w 3130"/>
              <a:gd name="T5" fmla="*/ 0 h 453"/>
              <a:gd name="T6" fmla="*/ 2147483647 w 3130"/>
              <a:gd name="T7" fmla="*/ 2147483647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44079"/>
            <a:ext cx="8229600" cy="695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55" name="Picture 37" descr="wat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629401" y="-285750"/>
            <a:ext cx="2417763" cy="149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8" descr="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740733" flipH="1">
            <a:off x="49213" y="4294585"/>
            <a:ext cx="12239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5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60" grpId="0" animBg="1"/>
      <p:bldP spid="1026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8906" y="80738"/>
            <a:ext cx="270000" cy="2700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40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96466" y="325409"/>
            <a:ext cx="124200" cy="1242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40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797766" y="4590163"/>
            <a:ext cx="926381" cy="33086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80" tIns="34290" rIns="68580" bIns="34290" rtlCol="0">
            <a:spAutoFit/>
          </a:bodyPr>
          <a:lstStyle/>
          <a:p>
            <a:pPr algn="ctr" defTabSz="914169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700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700" dirty="0"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0" y="4894604"/>
            <a:ext cx="7649747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20" name="直接连接符 19"/>
          <p:cNvCxnSpPr/>
          <p:nvPr userDrawn="1"/>
        </p:nvCxnSpPr>
        <p:spPr>
          <a:xfrm flipV="1">
            <a:off x="7649747" y="4570568"/>
            <a:ext cx="0" cy="323850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 userDrawn="1"/>
        </p:nvCxnSpPr>
        <p:spPr>
          <a:xfrm flipV="1">
            <a:off x="7712849" y="4677724"/>
            <a:ext cx="0" cy="216694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</a:ln>
          <a:effectLst/>
        </p:spPr>
      </p:cxnSp>
      <p:sp>
        <p:nvSpPr>
          <p:cNvPr id="22" name="矩形 21"/>
          <p:cNvSpPr/>
          <p:nvPr userDrawn="1"/>
        </p:nvSpPr>
        <p:spPr>
          <a:xfrm>
            <a:off x="342873" y="4635020"/>
            <a:ext cx="820176" cy="276999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100">
                <a:solidFill>
                  <a:srgbClr val="92D050"/>
                </a:solidFill>
                <a:latin typeface="Calibri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‹#›</a:t>
            </a:fld>
            <a:r>
              <a:rPr lang="zh-CN" altLang="en-US" sz="1100" dirty="0">
                <a:solidFill>
                  <a:srgbClr val="92D050"/>
                </a:solidFill>
                <a:latin typeface="Calibri"/>
              </a:rPr>
              <a:t>  </a:t>
            </a:r>
            <a:r>
              <a:rPr lang="zh-CN" altLang="en-US" sz="11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3716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88628" y="2822364"/>
            <a:ext cx="3707490" cy="106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629" tIns="40814" rIns="81629" bIns="40814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defTabSz="815735">
              <a:buFontTx/>
              <a:buNone/>
            </a:pPr>
            <a:r>
              <a:rPr lang="zh-CN" altLang="en-US" sz="32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高三</a:t>
            </a:r>
            <a:r>
              <a:rPr lang="en-US" altLang="zh-CN" sz="32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(8)</a:t>
            </a:r>
            <a:r>
              <a:rPr lang="zh-CN" altLang="en-US" sz="32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班 主题班会</a:t>
            </a:r>
            <a:endParaRPr lang="en-US" altLang="zh-CN" sz="3200" dirty="0" smtClean="0">
              <a:solidFill>
                <a:srgbClr val="00B0F0"/>
              </a:solidFill>
              <a:latin typeface="Broadway" pitchFamily="82" charset="0"/>
              <a:ea typeface="微软雅黑" pitchFamily="34" charset="-122"/>
            </a:endParaRPr>
          </a:p>
          <a:p>
            <a:pPr algn="ctr" defTabSz="815735">
              <a:buFontTx/>
              <a:buNone/>
            </a:pPr>
            <a:r>
              <a:rPr lang="en-US" altLang="zh-CN" sz="32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2016-9-14</a:t>
            </a:r>
            <a:endParaRPr lang="zh-CN" altLang="en-US" sz="3200" dirty="0">
              <a:solidFill>
                <a:srgbClr val="00B0F0"/>
              </a:solidFill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626654" y="1792796"/>
            <a:ext cx="6669622" cy="75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467" tIns="30233" rIns="60467" bIns="30233">
            <a:spAutoFit/>
          </a:bodyPr>
          <a:lstStyle/>
          <a:p>
            <a:pPr defTabSz="815735">
              <a:buFontTx/>
              <a:buNone/>
            </a:pPr>
            <a:r>
              <a:rPr lang="zh-CN" altLang="en-US" sz="45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第一次六校联考成绩分析</a:t>
            </a:r>
            <a:endParaRPr lang="en-US" altLang="zh-CN" sz="4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724" y="2601734"/>
            <a:ext cx="5299737" cy="12895"/>
          </a:xfrm>
          <a:prstGeom prst="rect">
            <a:avLst/>
          </a:prstGeom>
        </p:spPr>
      </p:pic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868382" y="1147166"/>
            <a:ext cx="2102644" cy="2102644"/>
            <a:chOff x="3170321" y="673768"/>
            <a:chExt cx="2803358" cy="2803358"/>
          </a:xfrm>
        </p:grpSpPr>
        <p:grpSp>
          <p:nvGrpSpPr>
            <p:cNvPr id="10" name="组合 13"/>
            <p:cNvGrpSpPr>
              <a:grpSpLocks/>
            </p:cNvGrpSpPr>
            <p:nvPr/>
          </p:nvGrpSpPr>
          <p:grpSpPr bwMode="auto">
            <a:xfrm>
              <a:off x="3170321" y="673768"/>
              <a:ext cx="2803358" cy="2803358"/>
              <a:chOff x="3236195" y="673768"/>
              <a:chExt cx="2803358" cy="280335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36195" y="673768"/>
                <a:ext cx="2803358" cy="2803358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400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18" name="组合 9"/>
              <p:cNvGrpSpPr>
                <a:grpSpLocks/>
              </p:cNvGrpSpPr>
              <p:nvPr/>
            </p:nvGrpSpPr>
            <p:grpSpPr bwMode="auto">
              <a:xfrm>
                <a:off x="4576914" y="850232"/>
                <a:ext cx="121921" cy="2465270"/>
                <a:chOff x="4444867" y="850232"/>
                <a:chExt cx="121921" cy="2465270"/>
              </a:xfrm>
            </p:grpSpPr>
            <p:pic>
              <p:nvPicPr>
                <p:cNvPr id="22" name="图片 6" descr="1.png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4867" y="3064042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图片 8" descr="1.png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4868" y="850232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9" name="组合 10"/>
              <p:cNvGrpSpPr>
                <a:grpSpLocks/>
              </p:cNvGrpSpPr>
              <p:nvPr/>
            </p:nvGrpSpPr>
            <p:grpSpPr bwMode="auto">
              <a:xfrm rot="5400000">
                <a:off x="4576914" y="850231"/>
                <a:ext cx="121920" cy="2465271"/>
                <a:chOff x="4444867" y="850231"/>
                <a:chExt cx="121920" cy="2465271"/>
              </a:xfrm>
            </p:grpSpPr>
            <p:pic>
              <p:nvPicPr>
                <p:cNvPr id="20" name="图片 11" descr="1.png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4867" y="3064042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" name="图片 12" descr="1.png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4867" y="850231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" name="组合 15"/>
            <p:cNvGrpSpPr>
              <a:grpSpLocks/>
            </p:cNvGrpSpPr>
            <p:nvPr/>
          </p:nvGrpSpPr>
          <p:grpSpPr bwMode="auto">
            <a:xfrm>
              <a:off x="3724977" y="1350343"/>
              <a:ext cx="1624664" cy="1556888"/>
              <a:chOff x="3724977" y="1350343"/>
              <a:chExt cx="1624664" cy="1556888"/>
            </a:xfrm>
          </p:grpSpPr>
          <p:pic>
            <p:nvPicPr>
              <p:cNvPr id="15" name="图片 7" descr="1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977" y="1350343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4" descr="1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4861" y="2770071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组合 16"/>
            <p:cNvGrpSpPr>
              <a:grpSpLocks/>
            </p:cNvGrpSpPr>
            <p:nvPr/>
          </p:nvGrpSpPr>
          <p:grpSpPr bwMode="auto">
            <a:xfrm flipH="1">
              <a:off x="3749033" y="1350343"/>
              <a:ext cx="1624664" cy="1556888"/>
              <a:chOff x="3724977" y="1350343"/>
              <a:chExt cx="1624664" cy="1556888"/>
            </a:xfrm>
          </p:grpSpPr>
          <p:pic>
            <p:nvPicPr>
              <p:cNvPr id="13" name="图片 17" descr="1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977" y="1350343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8" descr="1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4861" y="2770071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4" name="组合 22"/>
          <p:cNvGrpSpPr>
            <a:grpSpLocks/>
          </p:cNvGrpSpPr>
          <p:nvPr/>
        </p:nvGrpSpPr>
        <p:grpSpPr bwMode="auto">
          <a:xfrm>
            <a:off x="4892319" y="1526976"/>
            <a:ext cx="54769" cy="1412081"/>
            <a:chOff x="4535905" y="1179094"/>
            <a:chExt cx="72190" cy="1883444"/>
          </a:xfrm>
        </p:grpSpPr>
        <p:sp>
          <p:nvSpPr>
            <p:cNvPr id="25" name="圆角矩形 24"/>
            <p:cNvSpPr/>
            <p:nvPr/>
          </p:nvSpPr>
          <p:spPr>
            <a:xfrm>
              <a:off x="4535905" y="1179094"/>
              <a:ext cx="72190" cy="944898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40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35905" y="2117639"/>
              <a:ext cx="72190" cy="94489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40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7" name="组合 23"/>
          <p:cNvGrpSpPr>
            <a:grpSpLocks/>
          </p:cNvGrpSpPr>
          <p:nvPr/>
        </p:nvGrpSpPr>
        <p:grpSpPr bwMode="auto">
          <a:xfrm rot="5400000">
            <a:off x="4892915" y="1788318"/>
            <a:ext cx="53578" cy="878681"/>
            <a:chOff x="4535905" y="1179094"/>
            <a:chExt cx="72190" cy="1883444"/>
          </a:xfrm>
        </p:grpSpPr>
        <p:sp>
          <p:nvSpPr>
            <p:cNvPr id="28" name="圆角矩形 27"/>
            <p:cNvSpPr/>
            <p:nvPr/>
          </p:nvSpPr>
          <p:spPr>
            <a:xfrm>
              <a:off x="4535905" y="1179094"/>
              <a:ext cx="72190" cy="94427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40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535905" y="2118264"/>
              <a:ext cx="72190" cy="94427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40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626654" y="1791648"/>
            <a:ext cx="6822018" cy="75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467" tIns="30233" rIns="60467" bIns="30233">
            <a:spAutoFit/>
          </a:bodyPr>
          <a:lstStyle/>
          <a:p>
            <a:pPr defTabSz="815735">
              <a:buFontTx/>
              <a:buNone/>
            </a:pPr>
            <a:r>
              <a:rPr lang="zh-CN" altLang="en-US" sz="45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第一次六校联考成绩分析</a:t>
            </a:r>
            <a:endParaRPr lang="en-US" altLang="zh-CN" sz="4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Picture 2" descr="PPECLOGO-eff-0-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0816" y="1735956"/>
            <a:ext cx="795262" cy="59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PECLOGO-eff-0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970" y="656834"/>
            <a:ext cx="2260298" cy="17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PPECLOGO-eff-0-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1208" y="2399303"/>
            <a:ext cx="393095" cy="2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PECLOGO-eff-0-1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886" y="1749184"/>
            <a:ext cx="300869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PECLOGO-eff-0-2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8994" y="1501611"/>
            <a:ext cx="736298" cy="56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" descr="PPECLOGO-eff-5-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087" y="1975971"/>
            <a:ext cx="1108227" cy="8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PECLOGO-eff-5-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4934" y="2155510"/>
            <a:ext cx="1375833" cy="10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PPECLOGO-eff-5-4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5207" y="1615003"/>
            <a:ext cx="837596" cy="6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PPECLOGO-eff-0-1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7731" y="2289690"/>
            <a:ext cx="391584" cy="2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 descr="PPECLOGO-eff-0-1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1791" y="1344750"/>
            <a:ext cx="391583" cy="2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PPECLOGO-eff2-1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1459" y="1667920"/>
            <a:ext cx="1273024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5" descr="PPECLOGO-eff2-1-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8351" y="1660361"/>
            <a:ext cx="328084" cy="2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PPECLOGO-eff2-1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136" y="2064796"/>
            <a:ext cx="527655" cy="4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7" descr="PPECLOGO-eff2-1-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887" y="1752963"/>
            <a:ext cx="270631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PPECLOGO-eff2-1-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9373" y="2155509"/>
            <a:ext cx="211667" cy="17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550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140" dur="1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142" dur="1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800"/>
                            </p:stCondLst>
                            <p:childTnLst>
                              <p:par>
                                <p:cTn id="1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39635 -7.40741E-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39636 4.07407E-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39636 4.07407E-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800"/>
                            </p:stCondLst>
                            <p:childTnLst>
                              <p:par>
                                <p:cTn id="15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400"/>
                            </p:stCondLst>
                            <p:childTnLst>
                              <p:par>
                                <p:cTn id="158" presetID="50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4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9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30" grpId="0"/>
      <p:bldP spid="3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93800"/>
              </p:ext>
            </p:extLst>
          </p:nvPr>
        </p:nvGraphicFramePr>
        <p:xfrm>
          <a:off x="1600278" y="666800"/>
          <a:ext cx="6414086" cy="4419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782"/>
                <a:gridCol w="1600158"/>
                <a:gridCol w="1050029"/>
                <a:gridCol w="1273148"/>
                <a:gridCol w="676863"/>
                <a:gridCol w="1128106"/>
              </a:tblGrid>
              <a:tr h="32083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  <a:r>
                        <a:rPr lang="en-US" altLang="zh-CN" sz="2800" b="1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理科英语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6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班级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文理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英语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罗冰绡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公仲泽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287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东莞中学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孙慧欣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广州市第二中学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张语婷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287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惠州一中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黄之楠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苏欣桐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广州市第二中学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邝展域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287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鹿邑一高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王秋梅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李绮妮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陈锦辉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3182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肖芙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  <a:tr h="287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焦作一中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秦伊宁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8" marR="8458" marT="84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07133"/>
              </p:ext>
            </p:extLst>
          </p:nvPr>
        </p:nvGraphicFramePr>
        <p:xfrm>
          <a:off x="1524078" y="666800"/>
          <a:ext cx="6476832" cy="449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398"/>
                <a:gridCol w="1285603"/>
                <a:gridCol w="1285603"/>
                <a:gridCol w="1285603"/>
                <a:gridCol w="683484"/>
                <a:gridCol w="1139141"/>
              </a:tblGrid>
              <a:tr h="3296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  <a:r>
                        <a:rPr lang="en-US" altLang="zh-CN" sz="2800" b="1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理科语文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4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班级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文理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语文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珠海一中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李晨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深圳实验学校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叶海伦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深圳实验学校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罗雄焕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珠海一中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王欣童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鹿邑一高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赵薇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周口一高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李润泽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王辰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深圳实验学校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谢天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8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柳妍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  <a:tr h="304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周口一高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周斯加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1" marR="6471" marT="647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24924"/>
              </p:ext>
            </p:extLst>
          </p:nvPr>
        </p:nvGraphicFramePr>
        <p:xfrm>
          <a:off x="1295486" y="666800"/>
          <a:ext cx="7086414" cy="4465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448"/>
                <a:gridCol w="1406599"/>
                <a:gridCol w="1406599"/>
                <a:gridCol w="1406599"/>
                <a:gridCol w="747813"/>
                <a:gridCol w="1246356"/>
              </a:tblGrid>
              <a:tr h="34289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  <a:r>
                        <a:rPr lang="en-US" altLang="zh-CN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生物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名次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学校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班级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生物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项城正泰高中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胡嘉乐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西华一高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王康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王富超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武陟一中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牛思源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项城正泰高中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刘永科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惠州一中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杨晓阳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黄培升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焦作一中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买晴雨</a:t>
                      </a:r>
                      <a:endParaRPr lang="zh-CN" alt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周口一高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刘宗睿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深圳实验学校</a:t>
                      </a:r>
                      <a:endParaRPr lang="zh-CN" alt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许涵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756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杨绎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07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78193"/>
              </p:ext>
            </p:extLst>
          </p:nvPr>
        </p:nvGraphicFramePr>
        <p:xfrm>
          <a:off x="1247863" y="685850"/>
          <a:ext cx="6849996" cy="4438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341"/>
                <a:gridCol w="1359673"/>
                <a:gridCol w="1359673"/>
                <a:gridCol w="1359673"/>
                <a:gridCol w="722863"/>
                <a:gridCol w="1204773"/>
              </a:tblGrid>
              <a:tr h="41712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  <a:r>
                        <a:rPr lang="en-US" altLang="zh-CN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化学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班级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文理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化学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项城正泰高中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胡嘉乐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商水一高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钊梦辉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张越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东莞中学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曾煜文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深圳实验学校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杨诗琪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鹿邑一高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任盼婷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李阳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任悦悦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冯波波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西华一高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牟宁平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深圳实验学校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杨舒静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66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69791"/>
              </p:ext>
            </p:extLst>
          </p:nvPr>
        </p:nvGraphicFramePr>
        <p:xfrm>
          <a:off x="914496" y="666798"/>
          <a:ext cx="7924590" cy="43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640"/>
                <a:gridCol w="1572972"/>
                <a:gridCol w="1572972"/>
                <a:gridCol w="1572972"/>
                <a:gridCol w="836262"/>
                <a:gridCol w="1393772"/>
              </a:tblGrid>
              <a:tr h="53899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前</a:t>
                      </a:r>
                      <a:r>
                        <a:rPr lang="en-US" altLang="zh-CN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名</a:t>
                      </a:r>
                      <a:r>
                        <a:rPr lang="en-US" altLang="zh-CN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物理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名次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学校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班级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姓名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文理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物理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项城正泰高中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09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胡嘉乐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110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淮阳一高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31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冯波波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110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淮阳一高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30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徐驰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107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项城正泰高中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09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熊艺豪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107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深圳实验学校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陈润欣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107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珠海一中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13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王超鹏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107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7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淮阳一高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32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王夏瑞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106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7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中山纪念中学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11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陈麒安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106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9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淮阳一高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30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杨玉坤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105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50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9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焦作一中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07</a:t>
                      </a:r>
                      <a:endParaRPr lang="en-US" altLang="zh-CN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吕岱霖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</a:rPr>
                        <a:t>105</a:t>
                      </a:r>
                      <a:endParaRPr lang="en-US" altLang="zh-CN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5086"/>
              </p:ext>
            </p:extLst>
          </p:nvPr>
        </p:nvGraphicFramePr>
        <p:xfrm>
          <a:off x="1143090" y="666800"/>
          <a:ext cx="7353169" cy="444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289"/>
                <a:gridCol w="1459549"/>
                <a:gridCol w="1459549"/>
                <a:gridCol w="1459549"/>
                <a:gridCol w="775962"/>
                <a:gridCol w="1293271"/>
              </a:tblGrid>
              <a:tr h="40718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  <a:r>
                        <a:rPr lang="en-US" altLang="zh-CN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综合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名次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学校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班级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理科综合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项城正泰高中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胡嘉乐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冯波波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深圳实验学校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杨诗琪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陈麒安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altLang="zh-CN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项城正泰高中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熊艺豪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焦作一中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买晴雨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西华一高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王康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鹿邑一高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丁诗浩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鹿邑一高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任盼婷</a:t>
                      </a:r>
                      <a:endParaRPr lang="zh-CN" alt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商水一高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altLang="zh-CN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钊梦辉</a:t>
                      </a:r>
                      <a:endParaRPr lang="zh-CN" alt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  <a:endParaRPr lang="en-US" altLang="zh-CN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99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990616" y="1352614"/>
            <a:ext cx="784847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      清华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、北大、浙大、香港大学</a:t>
            </a:r>
            <a:endParaRPr lang="en-US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50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      复旦、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厦门大学、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中国科技大学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130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   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中大</a:t>
            </a:r>
            <a:endParaRPr lang="en-US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150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    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华南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理工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250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    华南师大            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330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   重本线</a:t>
            </a:r>
            <a:endParaRPr lang="en-US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714" y="781064"/>
            <a:ext cx="6308665" cy="800112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Arial" charset="0"/>
              <a:buNone/>
              <a:defRPr/>
            </a:pP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高中部理科大概排名位置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：</a:t>
            </a:r>
            <a:endParaRPr lang="en-US" altLang="zh-CN" sz="3600" kern="0" dirty="0"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5"/>
          <p:cNvGrpSpPr>
            <a:grpSpLocks/>
          </p:cNvGrpSpPr>
          <p:nvPr/>
        </p:nvGrpSpPr>
        <p:grpSpPr bwMode="auto">
          <a:xfrm>
            <a:off x="1908175" y="1894285"/>
            <a:ext cx="5111750" cy="1446550"/>
            <a:chOff x="0" y="0"/>
            <a:chExt cx="5112568" cy="1446120"/>
          </a:xfrm>
        </p:grpSpPr>
        <p:sp>
          <p:nvSpPr>
            <p:cNvPr id="43012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44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800" i="1" dirty="0" smtClean="0">
                  <a:solidFill>
                    <a:srgbClr val="0066CC"/>
                  </a:solidFill>
                  <a:ea typeface="微软雅黑" pitchFamily="34" charset="-122"/>
                  <a:sym typeface="Calibri" pitchFamily="34" charset="0"/>
                </a:rPr>
                <a:t>2</a:t>
              </a:r>
              <a:endParaRPr lang="zh-CN" altLang="en-US" sz="1800" dirty="0"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43013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600">
                  <a:ea typeface="微软雅黑" pitchFamily="34" charset="-122"/>
                  <a:sym typeface="Calibri" pitchFamily="34" charset="0"/>
                </a:rPr>
                <a:t>本学期时间安排</a:t>
              </a:r>
            </a:p>
          </p:txBody>
        </p:sp>
        <p:grpSp>
          <p:nvGrpSpPr>
            <p:cNvPr id="43014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43015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43016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170" y="133414"/>
            <a:ext cx="5638800" cy="723944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高三</a:t>
            </a:r>
            <a:r>
              <a:rPr lang="en-US" altLang="zh-CN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——</a:t>
            </a:r>
            <a:r>
              <a:rPr lang="zh-CN" altLang="en-US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奋斗的岁月</a:t>
            </a:r>
            <a:endParaRPr lang="en-US" altLang="zh-CN" sz="44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71450"/>
            <a:ext cx="5638800" cy="45720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本学期时间安排</a:t>
            </a:r>
            <a:endParaRPr lang="en-US" altLang="zh-CN" sz="44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6318" y="895394"/>
            <a:ext cx="92757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 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-16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日：中秋节放假，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日上周四的课</a:t>
            </a:r>
            <a:endParaRPr lang="en-US" altLang="zh-CN" sz="28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 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-4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日，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日：国庆节放假</a:t>
            </a:r>
            <a:endParaRPr lang="en-US" altLang="zh-CN" sz="28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 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日：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高三第二次六校联考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4. 12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-2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日：校运会开幕式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5. 12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-20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日：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高三第三次六校联考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6. 1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日：寒假，暂时不确定</a:t>
            </a:r>
            <a:endParaRPr lang="en-US" altLang="zh-CN" sz="28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14300"/>
            <a:ext cx="5638800" cy="781094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如何</a:t>
            </a:r>
            <a:r>
              <a:rPr lang="zh-CN" altLang="en-US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正确</a:t>
            </a: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r>
              <a:rPr lang="zh-CN" altLang="en-US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成绩</a:t>
            </a:r>
            <a:endParaRPr lang="en-US" altLang="zh-CN" sz="44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282" y="819196"/>
            <a:ext cx="8915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1.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要</a:t>
            </a:r>
            <a:r>
              <a:rPr lang="zh-CN" altLang="en-US" sz="2800" kern="0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学会理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综的答题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技巧：</a:t>
            </a:r>
            <a:endParaRPr lang="en-US" altLang="zh-CN" sz="2800" kern="0" dirty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>
                <a:latin typeface="方正小标宋简体" pitchFamily="65" charset="-122"/>
                <a:ea typeface="方正小标宋简体" pitchFamily="65" charset="-122"/>
              </a:rPr>
              <a:t>     </a:t>
            </a:r>
            <a:r>
              <a:rPr lang="zh-CN" altLang="en-US" sz="2800" kern="0" dirty="0" smtClean="0">
                <a:latin typeface="方正小标宋简体" pitchFamily="65" charset="-122"/>
                <a:ea typeface="方正小标宋简体" pitchFamily="65" charset="-122"/>
              </a:rPr>
              <a:t>时间分配；做题顺序；难题的把握；合理舍弃；</a:t>
            </a:r>
            <a:endParaRPr lang="en-US" altLang="zh-CN" sz="2800" kern="0" dirty="0" smtClean="0"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>
                <a:latin typeface="方正小标宋简体" pitchFamily="65" charset="-122"/>
                <a:ea typeface="方正小标宋简体" pitchFamily="65" charset="-122"/>
              </a:rPr>
              <a:t> </a:t>
            </a:r>
            <a:r>
              <a:rPr lang="en-US" altLang="zh-CN" sz="2800" kern="0" dirty="0" smtClean="0">
                <a:latin typeface="方正小标宋简体" pitchFamily="65" charset="-122"/>
                <a:ea typeface="方正小标宋简体" pitchFamily="65" charset="-122"/>
              </a:rPr>
              <a:t>    </a:t>
            </a:r>
            <a:r>
              <a:rPr lang="zh-CN" altLang="en-US" sz="2800" kern="0" dirty="0" smtClean="0">
                <a:latin typeface="方正小标宋简体" pitchFamily="65" charset="-122"/>
                <a:ea typeface="方正小标宋简体" pitchFamily="65" charset="-122"/>
              </a:rPr>
              <a:t>如何训练，才能做到精力长时间高度集中；</a:t>
            </a:r>
            <a:endParaRPr lang="en-US" altLang="zh-CN" sz="2800" kern="0" dirty="0" smtClean="0"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>
                <a:latin typeface="方正小标宋简体" pitchFamily="65" charset="-122"/>
                <a:ea typeface="方正小标宋简体" pitchFamily="65" charset="-122"/>
              </a:rPr>
              <a:t> </a:t>
            </a:r>
            <a:r>
              <a:rPr lang="en-US" altLang="zh-CN" sz="2800" kern="0" dirty="0" smtClean="0">
                <a:latin typeface="方正小标宋简体" pitchFamily="65" charset="-122"/>
                <a:ea typeface="方正小标宋简体" pitchFamily="65" charset="-122"/>
              </a:rPr>
              <a:t>    </a:t>
            </a:r>
            <a:r>
              <a:rPr lang="zh-CN" altLang="en-US" sz="2800" kern="0" dirty="0" smtClean="0">
                <a:latin typeface="方正小标宋简体" pitchFamily="65" charset="-122"/>
                <a:ea typeface="方正小标宋简体" pitchFamily="65" charset="-122"/>
              </a:rPr>
              <a:t>如何在最短的时间内抢分；</a:t>
            </a:r>
            <a:endParaRPr lang="en-US" altLang="zh-CN" sz="2800" kern="0" dirty="0"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2.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英语要保证优势； </a:t>
            </a:r>
            <a:r>
              <a:rPr lang="en-US" altLang="zh-CN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3.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数学难度还会加大；</a:t>
            </a:r>
            <a:endParaRPr lang="en-US" altLang="zh-CN" sz="2800" kern="0" dirty="0" smtClean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4.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第一六校联考只是摸底，一轮复习后又会重新洗牌；</a:t>
            </a:r>
            <a:endParaRPr lang="en-US" altLang="zh-CN" sz="2800" kern="0" dirty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895394"/>
            <a:ext cx="8534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kern="0" dirty="0" smtClean="0">
                <a:latin typeface="黑体" pitchFamily="49" charset="-122"/>
                <a:ea typeface="黑体" pitchFamily="49" charset="-122"/>
              </a:rPr>
              <a:t>1-2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周</a:t>
            </a:r>
            <a:r>
              <a:rPr lang="zh-CN" altLang="en-US" sz="3200" kern="0" dirty="0">
                <a:latin typeface="黑体" pitchFamily="49" charset="-122"/>
                <a:ea typeface="黑体" pitchFamily="49" charset="-122"/>
              </a:rPr>
              <a:t>扣分：</a:t>
            </a:r>
            <a:endParaRPr lang="en-US" altLang="zh-CN" sz="3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宿舍</a:t>
            </a:r>
            <a:r>
              <a:rPr lang="zh-CN" altLang="en-US" sz="3200" kern="0" dirty="0">
                <a:latin typeface="黑体" pitchFamily="49" charset="-122"/>
                <a:ea typeface="黑体" pitchFamily="49" charset="-122"/>
              </a:rPr>
              <a:t>迟到：</a:t>
            </a:r>
            <a:r>
              <a:rPr lang="zh-CN" altLang="en-US" sz="32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林宏鸿、陈成寓、刘宇鑫、张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枫林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王雨萌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sz="3200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" y="57216"/>
            <a:ext cx="4339650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方正大标宋简体" pitchFamily="65" charset="-122"/>
                <a:ea typeface="方正大标宋简体" pitchFamily="65" charset="-122"/>
              </a:rPr>
              <a:t>前两周班级</a:t>
            </a:r>
            <a:r>
              <a:rPr lang="zh-CN" altLang="en-US" sz="3600" dirty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方正大标宋简体" pitchFamily="65" charset="-122"/>
                <a:ea typeface="方正大标宋简体" pitchFamily="65" charset="-122"/>
              </a:rPr>
              <a:t>具体情况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308" y="3333730"/>
            <a:ext cx="8558800" cy="16312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4000" dirty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提出严厉批评</a:t>
            </a: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，高三的班级常规</a:t>
            </a:r>
            <a:endParaRPr lang="en-US" altLang="zh-CN" sz="4000" dirty="0" smtClean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  <a:p>
            <a:pPr algn="ctr" eaLnBrk="0" hangingPunct="0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应当成为自觉的惯例</a:t>
            </a: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！</a:t>
            </a:r>
            <a:endParaRPr lang="en-US" altLang="zh-CN" sz="40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5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4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14300"/>
            <a:ext cx="5638800" cy="781094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如何</a:t>
            </a:r>
            <a:r>
              <a:rPr lang="zh-CN" altLang="en-US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正确</a:t>
            </a: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r>
              <a:rPr lang="zh-CN" altLang="en-US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成绩</a:t>
            </a:r>
            <a:endParaRPr lang="en-US" altLang="zh-CN" sz="44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282" y="819196"/>
            <a:ext cx="8915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5.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需要有紧迫感，但无需焦虑；</a:t>
            </a:r>
            <a:endParaRPr lang="en-US" altLang="zh-CN" sz="2800" kern="0" dirty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>
                <a:latin typeface="方正小标宋简体" pitchFamily="65" charset="-122"/>
                <a:ea typeface="方正小标宋简体" pitchFamily="65" charset="-122"/>
              </a:rPr>
              <a:t>     </a:t>
            </a:r>
            <a:r>
              <a:rPr lang="zh-CN" altLang="en-US" sz="2800" kern="0" dirty="0" smtClean="0">
                <a:latin typeface="方正小标宋简体" pitchFamily="65" charset="-122"/>
                <a:ea typeface="方正小标宋简体" pitchFamily="65" charset="-122"/>
              </a:rPr>
              <a:t>一轮复习才刚刚开始，慢慢知识的全面性能够把握；</a:t>
            </a:r>
            <a:endParaRPr lang="en-US" altLang="zh-CN" sz="2800" kern="0" dirty="0"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6.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薄弱学科加强，多花时间，多积累</a:t>
            </a:r>
            <a:r>
              <a:rPr lang="en-US" altLang="zh-CN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,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错题本</a:t>
            </a:r>
            <a:r>
              <a:rPr lang="zh-CN" altLang="en-US" sz="2800" kern="0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、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精选本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；</a:t>
            </a:r>
            <a:endParaRPr lang="en-US" altLang="zh-CN" sz="2800" kern="0" dirty="0" smtClean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7.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合理作息，保证上课效率；</a:t>
            </a:r>
            <a:endParaRPr lang="en-US" altLang="zh-CN" sz="2800" kern="0" dirty="0" smtClean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8. </a:t>
            </a:r>
            <a:r>
              <a:rPr lang="zh-CN" altLang="en-US" sz="28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感恩父母，学习压力很大，但爸妈是无辜的，请多点体谅跟感恩！</a:t>
            </a:r>
            <a:endParaRPr lang="en-US" altLang="zh-CN" sz="2800" kern="0" dirty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546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14300"/>
            <a:ext cx="5638800" cy="45720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如何正确看待成绩</a:t>
            </a:r>
            <a:endParaRPr lang="en-US" altLang="zh-CN" sz="44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480" y="666800"/>
            <a:ext cx="89154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9. </a:t>
            </a:r>
            <a:r>
              <a:rPr lang="en-US" altLang="zh-CN" sz="2400" kern="0" dirty="0">
                <a:latin typeface="方正小标宋简体" pitchFamily="65" charset="-122"/>
                <a:ea typeface="方正小标宋简体" pitchFamily="65" charset="-122"/>
              </a:rPr>
              <a:t>300</a:t>
            </a: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名以后的</a:t>
            </a:r>
            <a:r>
              <a:rPr lang="zh-CN" altLang="en-US" sz="2400" kern="0" dirty="0" smtClean="0">
                <a:latin typeface="方正小标宋简体" pitchFamily="65" charset="-122"/>
                <a:ea typeface="方正小标宋简体" pitchFamily="65" charset="-122"/>
              </a:rPr>
              <a:t>孩子也</a:t>
            </a: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不用过度着急：</a:t>
            </a:r>
            <a:endParaRPr lang="en-US" altLang="zh-CN" sz="2400" kern="0" dirty="0"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kern="0" dirty="0">
                <a:latin typeface="方正小标宋简体" pitchFamily="65" charset="-122"/>
                <a:ea typeface="方正小标宋简体" pitchFamily="65" charset="-122"/>
              </a:rPr>
              <a:t>      </a:t>
            </a: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实践证明，这部分孩子的进步空间最大，只要学习态度端正，专心致志，大一轮复习既是新的挑战，也刚好是新的起点，逆流而上，黑马就这么诞生的：</a:t>
            </a:r>
            <a:endParaRPr lang="en-US" altLang="zh-CN" sz="2400" kern="0" dirty="0"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   对于</a:t>
            </a:r>
            <a:r>
              <a:rPr lang="zh-CN" altLang="en-US" sz="2400" kern="0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贪玩的</a:t>
            </a: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孩子</a:t>
            </a:r>
            <a:r>
              <a:rPr lang="en-US" altLang="zh-CN" sz="2400" kern="0" dirty="0">
                <a:latin typeface="方正小标宋简体" pitchFamily="65" charset="-122"/>
                <a:ea typeface="方正小标宋简体" pitchFamily="65" charset="-122"/>
              </a:rPr>
              <a:t>, </a:t>
            </a:r>
            <a:r>
              <a:rPr lang="zh-CN" altLang="en-US" sz="2400" kern="0" dirty="0" smtClean="0">
                <a:latin typeface="方正小标宋简体" pitchFamily="65" charset="-122"/>
                <a:ea typeface="方正小标宋简体" pitchFamily="65" charset="-122"/>
              </a:rPr>
              <a:t>要</a:t>
            </a: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严格要求，加强其紧迫性；</a:t>
            </a:r>
            <a:endParaRPr lang="en-US" altLang="zh-CN" sz="2400" kern="0" dirty="0">
              <a:latin typeface="方正小标宋简体" pitchFamily="65" charset="-122"/>
              <a:ea typeface="方正小标宋简体" pitchFamily="65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kern="0" dirty="0">
                <a:latin typeface="方正小标宋简体" pitchFamily="65" charset="-122"/>
                <a:ea typeface="方正小标宋简体" pitchFamily="65" charset="-122"/>
              </a:rPr>
              <a:t>   </a:t>
            </a: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对于</a:t>
            </a:r>
            <a:r>
              <a:rPr lang="zh-CN" altLang="en-US" sz="2400" kern="0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学习困难的</a:t>
            </a:r>
            <a:r>
              <a:rPr lang="zh-CN" altLang="en-US" sz="2400" kern="0" dirty="0">
                <a:latin typeface="方正小标宋简体" pitchFamily="65" charset="-122"/>
                <a:ea typeface="方正小标宋简体" pitchFamily="65" charset="-122"/>
              </a:rPr>
              <a:t>孩子，家长们要以关心鼓励为主，做好精神后盾，辅之以必要的家教辅导，充分利用好假期时间，同时要做好心理准备，打一场持久战，不着急、不过度苛求。</a:t>
            </a:r>
            <a:endParaRPr lang="en-US" altLang="zh-CN" sz="2400" kern="0" dirty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1_140606181942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" r="44000" b="18130"/>
          <a:stretch>
            <a:fillRect/>
          </a:stretch>
        </p:blipFill>
        <p:spPr bwMode="auto">
          <a:xfrm>
            <a:off x="1371684" y="362008"/>
            <a:ext cx="463708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72158" y="2167164"/>
            <a:ext cx="3047920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lnSpc>
                <a:spcPct val="125000"/>
              </a:lnSpc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高三加油！</a:t>
            </a:r>
            <a:endParaRPr lang="en-US" altLang="zh-CN" sz="40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8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0" y="57216"/>
            <a:ext cx="4339650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方正大标宋简体" pitchFamily="65" charset="-122"/>
                <a:ea typeface="方正大标宋简体" pitchFamily="65" charset="-122"/>
              </a:rPr>
              <a:t>前两周班级</a:t>
            </a:r>
            <a:r>
              <a:rPr lang="zh-CN" altLang="en-US" sz="3600" dirty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方正大标宋简体" pitchFamily="65" charset="-122"/>
                <a:ea typeface="方正大标宋简体" pitchFamily="65" charset="-122"/>
              </a:rPr>
              <a:t>具体情况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158" y="1276384"/>
            <a:ext cx="3047920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71500" indent="-571500" algn="ctr" eaLnBrk="0" hangingPunct="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倒计时牌</a:t>
            </a:r>
            <a:endParaRPr lang="en-US" altLang="zh-CN" sz="40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0733" y="2495552"/>
            <a:ext cx="3047920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71500" indent="-571500" algn="ctr" eaLnBrk="0" hangingPunct="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励志标语</a:t>
            </a:r>
            <a:endParaRPr lang="en-US" altLang="zh-CN" sz="40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3564" y="3614926"/>
            <a:ext cx="3047920" cy="80457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71500" indent="-571500" algn="ctr" eaLnBrk="0" hangingPunct="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大合照</a:t>
            </a:r>
            <a:endParaRPr lang="en-US" altLang="zh-CN" sz="40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9704" y="742998"/>
            <a:ext cx="5648255" cy="3905250"/>
            <a:chOff x="762100" y="904877"/>
            <a:chExt cx="5648255" cy="39052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8"/>
            <a:stretch/>
          </p:blipFill>
          <p:spPr>
            <a:xfrm>
              <a:off x="762100" y="904877"/>
              <a:ext cx="5648255" cy="39052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>
              <a:off x="2047943" y="1315835"/>
              <a:ext cx="966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FFF"/>
                  </a:solidFill>
                  <a:latin typeface="方正平和简体" panose="03000509000000000000" pitchFamily="65" charset="-122"/>
                  <a:ea typeface="方正平和简体" panose="03000509000000000000" pitchFamily="65" charset="-122"/>
                </a:rPr>
                <a:t>2017</a:t>
              </a:r>
              <a:endParaRPr lang="zh-CN" altLang="en-US" sz="3600" b="1" dirty="0">
                <a:solidFill>
                  <a:srgbClr val="FFFFFF"/>
                </a:solidFill>
                <a:latin typeface="方正平和简体" panose="03000509000000000000" pitchFamily="65" charset="-122"/>
                <a:ea typeface="方正平和简体" panose="03000509000000000000" pitchFamily="65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14545" y="1876441"/>
            <a:ext cx="1781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rgbClr val="FFFFFF"/>
                </a:solidFill>
                <a:latin typeface="Miriam" panose="020B0502050101010101" pitchFamily="34" charset="-79"/>
                <a:ea typeface="方正少儿简体" panose="03000509000000000000" pitchFamily="65" charset="-122"/>
                <a:cs typeface="Miriam" panose="020B0502050101010101" pitchFamily="34" charset="-79"/>
              </a:rPr>
              <a:t>267</a:t>
            </a:r>
            <a:endParaRPr lang="zh-CN" altLang="en-US" sz="8800" b="1" dirty="0">
              <a:solidFill>
                <a:srgbClr val="FFFFFF"/>
              </a:solidFill>
              <a:latin typeface="Miriam" panose="020B0502050101010101" pitchFamily="34" charset="-79"/>
              <a:ea typeface="方正少儿简体" panose="03000509000000000000" pitchFamily="65" charset="-122"/>
              <a:cs typeface="Miriam" panose="020B0502050101010101" pitchFamily="34" charset="-79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870" y="4500378"/>
            <a:ext cx="77378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lnSpc>
                <a:spcPct val="125000"/>
              </a:lnSpc>
              <a:defRPr/>
            </a:pPr>
            <a:r>
              <a:rPr lang="zh-CN" altLang="en-US" sz="32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让结局不留遗憾，让过程更加完美！</a:t>
            </a:r>
            <a:endParaRPr lang="en-US" altLang="zh-CN" sz="32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5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5"/>
          <p:cNvGrpSpPr>
            <a:grpSpLocks/>
          </p:cNvGrpSpPr>
          <p:nvPr/>
        </p:nvGrpSpPr>
        <p:grpSpPr bwMode="auto">
          <a:xfrm>
            <a:off x="1295401" y="1556147"/>
            <a:ext cx="6824663" cy="1818084"/>
            <a:chOff x="0" y="0"/>
            <a:chExt cx="5112568" cy="1352148"/>
          </a:xfrm>
        </p:grpSpPr>
        <p:sp>
          <p:nvSpPr>
            <p:cNvPr id="47108" name="TextBox 7"/>
            <p:cNvSpPr>
              <a:spLocks noChangeArrowheads="1"/>
            </p:cNvSpPr>
            <p:nvPr/>
          </p:nvSpPr>
          <p:spPr bwMode="auto">
            <a:xfrm>
              <a:off x="0" y="0"/>
              <a:ext cx="609076" cy="107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800" i="1" dirty="0" smtClean="0">
                  <a:solidFill>
                    <a:srgbClr val="0066CC"/>
                  </a:solidFill>
                  <a:ea typeface="微软雅黑" pitchFamily="34" charset="-122"/>
                  <a:sym typeface="Calibri" pitchFamily="34" charset="0"/>
                </a:rPr>
                <a:t>1</a:t>
              </a:r>
              <a:endParaRPr lang="zh-CN" altLang="en-US" sz="1800" dirty="0"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4710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ea typeface="微软雅黑" pitchFamily="34" charset="-122"/>
                  <a:sym typeface="Calibri" pitchFamily="34" charset="0"/>
                </a:rPr>
                <a:t> </a:t>
              </a:r>
              <a:r>
                <a:rPr lang="zh-CN" altLang="en-US" dirty="0" smtClean="0">
                  <a:ea typeface="微软雅黑" pitchFamily="34" charset="-122"/>
                  <a:sym typeface="Calibri" pitchFamily="34" charset="0"/>
                </a:rPr>
                <a:t>第一次六校联考成绩分析</a:t>
              </a:r>
              <a:endParaRPr lang="zh-CN" altLang="en-US" dirty="0">
                <a:ea typeface="微软雅黑" pitchFamily="34" charset="-122"/>
                <a:sym typeface="Calibri" pitchFamily="34" charset="0"/>
              </a:endParaRPr>
            </a:p>
          </p:txBody>
        </p:sp>
        <p:grpSp>
          <p:nvGrpSpPr>
            <p:cNvPr id="4711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4711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4711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170" y="133414"/>
            <a:ext cx="5638800" cy="723944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44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高三</a:t>
            </a:r>
            <a:r>
              <a:rPr lang="en-US" altLang="zh-CN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——</a:t>
            </a:r>
            <a:r>
              <a:rPr lang="zh-CN" altLang="en-US" sz="44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奋斗的岁月</a:t>
            </a:r>
            <a:endParaRPr lang="en-US" altLang="zh-CN" sz="44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76078" y="57216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127500" y="884635"/>
            <a:ext cx="5289550" cy="457200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Arial" charset="0"/>
              <a:buNone/>
              <a:defRPr/>
            </a:pPr>
            <a:r>
              <a:rPr lang="zh-CN" altLang="en-US" sz="32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（理科考试人数：</a:t>
            </a:r>
            <a:r>
              <a:rPr lang="en-US" altLang="zh-CN" sz="32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376</a:t>
            </a:r>
            <a:r>
              <a:rPr lang="zh-CN" altLang="en-US" sz="32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）</a:t>
            </a:r>
            <a:endParaRPr lang="en-US" altLang="zh-CN" sz="32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12813" y="884635"/>
            <a:ext cx="3886200" cy="457200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各科平均分对比</a:t>
            </a:r>
            <a:endParaRPr lang="en-US" altLang="zh-CN" sz="32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56677"/>
              </p:ext>
            </p:extLst>
          </p:nvPr>
        </p:nvGraphicFramePr>
        <p:xfrm>
          <a:off x="948835" y="1733572"/>
          <a:ext cx="4724276" cy="3185782"/>
        </p:xfrm>
        <a:graphic>
          <a:graphicData uri="http://schemas.openxmlformats.org/drawingml/2006/table">
            <a:tbl>
              <a:tblPr/>
              <a:tblGrid>
                <a:gridCol w="1021214"/>
                <a:gridCol w="1796775"/>
                <a:gridCol w="1906287"/>
              </a:tblGrid>
              <a:tr h="469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学科</a:t>
                      </a:r>
                    </a:p>
                  </a:txBody>
                  <a:tcPr marL="99461" marR="99461" marT="37293" marB="372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班平均分</a:t>
                      </a:r>
                    </a:p>
                  </a:txBody>
                  <a:tcPr marL="99461" marR="99461" marT="37293" marB="372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年级平均分</a:t>
                      </a:r>
                    </a:p>
                  </a:txBody>
                  <a:tcPr marL="99461" marR="99461" marT="37293" marB="372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27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语文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104.3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105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527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数学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107.2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113.7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  <a:tr h="4527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英语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124.8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126.1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527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物理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47.1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53.5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  <a:tr h="4527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化学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59.3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59.9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527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生物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55.5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55.7</a:t>
                      </a:r>
                    </a:p>
                  </a:txBody>
                  <a:tcPr marL="10360" marR="10360" marT="776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685902" y="2571750"/>
            <a:ext cx="5106949" cy="1066772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638772" y="1962166"/>
            <a:ext cx="3505228" cy="2895524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Arial" charset="0"/>
              <a:buNone/>
              <a:defRPr/>
            </a:pPr>
            <a:r>
              <a:rPr lang="zh-CN" altLang="en-US" sz="30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  数学和英语的差距不断在缩小</a:t>
            </a:r>
            <a:r>
              <a:rPr lang="zh-CN" altLang="en-US" sz="30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，</a:t>
            </a:r>
            <a:r>
              <a:rPr lang="en-US" altLang="zh-CN" sz="30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8</a:t>
            </a:r>
            <a:r>
              <a:rPr lang="zh-CN" altLang="en-US" sz="30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班孩子们</a:t>
            </a:r>
            <a:r>
              <a:rPr lang="zh-CN" altLang="en-US" sz="30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的时间分配是合理的，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能够重视薄弱科目，值得肯定和鼓励！</a:t>
            </a:r>
            <a:endParaRPr lang="en-US" altLang="zh-CN" sz="3000" kern="0" dirty="0"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260" y="1504978"/>
            <a:ext cx="2400384" cy="160015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班级</a:t>
            </a:r>
            <a:r>
              <a:rPr lang="zh-CN" altLang="en-US" sz="3200" kern="0" dirty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前十</a:t>
            </a:r>
            <a:r>
              <a:rPr lang="zh-CN" altLang="en-US" sz="3200" kern="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名</a:t>
            </a:r>
            <a:endParaRPr lang="en-US" altLang="zh-CN" sz="3200" kern="0" dirty="0" smtClean="0"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  <a:cs typeface="+mj-cs"/>
            </a:endParaRPr>
          </a:p>
          <a:p>
            <a:pPr algn="ctr" eaLnBrk="0" hangingPunc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实力</a:t>
            </a:r>
            <a:r>
              <a:rPr lang="zh-CN" altLang="en-US" sz="3200" kern="0" dirty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突出</a:t>
            </a:r>
            <a:endParaRPr lang="en-US" altLang="zh-CN" sz="3200" kern="0" dirty="0"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94394"/>
              </p:ext>
            </p:extLst>
          </p:nvPr>
        </p:nvGraphicFramePr>
        <p:xfrm>
          <a:off x="3126677" y="666800"/>
          <a:ext cx="4493243" cy="4446138"/>
        </p:xfrm>
        <a:graphic>
          <a:graphicData uri="http://schemas.openxmlformats.org/drawingml/2006/table">
            <a:tbl>
              <a:tblPr/>
              <a:tblGrid>
                <a:gridCol w="1313642"/>
                <a:gridCol w="1460649"/>
                <a:gridCol w="1718952"/>
              </a:tblGrid>
              <a:tr h="3905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</a:p>
                  </a:txBody>
                  <a:tcPr marL="75184" marR="75184" marT="28194" marB="281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总分</a:t>
                      </a:r>
                    </a:p>
                  </a:txBody>
                  <a:tcPr marL="75184" marR="75184" marT="28194" marB="281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年级排名</a:t>
                      </a:r>
                    </a:p>
                  </a:txBody>
                  <a:tcPr marL="75184" marR="75184" marT="28194" marB="281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李诗怡</a:t>
                      </a:r>
                      <a:endParaRPr lang="zh-CN" altLang="en-US" sz="2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王雨萌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曹月萍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郭梦琦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龙竞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王泳傲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魏晓淑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周梓晴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康深杰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杨凯睿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49222"/>
              </p:ext>
            </p:extLst>
          </p:nvPr>
        </p:nvGraphicFramePr>
        <p:xfrm>
          <a:off x="1581228" y="1352582"/>
          <a:ext cx="6248236" cy="2666930"/>
        </p:xfrm>
        <a:graphic>
          <a:graphicData uri="http://schemas.openxmlformats.org/drawingml/2006/table">
            <a:tbl>
              <a:tblPr/>
              <a:tblGrid>
                <a:gridCol w="2132323"/>
                <a:gridCol w="1881384"/>
                <a:gridCol w="2234529"/>
              </a:tblGrid>
              <a:tr h="880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分数排名阶段</a:t>
                      </a:r>
                    </a:p>
                  </a:txBody>
                  <a:tcPr marL="104693" marR="104693" marT="39257" marB="3925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人数</a:t>
                      </a:r>
                    </a:p>
                  </a:txBody>
                  <a:tcPr marL="104693" marR="104693" marT="39257" marB="3925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考百分比</a:t>
                      </a:r>
                    </a:p>
                  </a:txBody>
                  <a:tcPr marL="104693" marR="104693" marT="39257" marB="3925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1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1-100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14.6%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101-200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36.6%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201-300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17.1%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9"/>
                    </a:solidFill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301-376</a:t>
                      </a:r>
                      <a:endParaRPr lang="zh-CN" altLang="en-US" sz="2400" b="1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31.7%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747" marR="12747" marT="956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FC"/>
                    </a:solidFill>
                  </a:tcPr>
                </a:tc>
              </a:tr>
            </a:tbl>
          </a:graphicData>
        </a:graphic>
      </p:graphicFrame>
      <p:sp>
        <p:nvSpPr>
          <p:cNvPr id="11" name="椭圆 7"/>
          <p:cNvSpPr>
            <a:spLocks noChangeArrowheads="1"/>
          </p:cNvSpPr>
          <p:nvPr/>
        </p:nvSpPr>
        <p:spPr bwMode="auto">
          <a:xfrm>
            <a:off x="1409728" y="3095615"/>
            <a:ext cx="6629226" cy="914376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62258" y="742998"/>
            <a:ext cx="4953000" cy="457200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方正大标宋简体" pitchFamily="65" charset="-122"/>
                <a:ea typeface="方正大标宋简体" pitchFamily="65" charset="-122"/>
                <a:cs typeface="+mj-cs"/>
              </a:rPr>
              <a:t>分数排名各阶段人数</a:t>
            </a:r>
            <a:endParaRPr lang="en-US" altLang="zh-CN" sz="32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66892" y="4133808"/>
            <a:ext cx="8077108" cy="971592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Arial" charset="0"/>
              <a:buNone/>
              <a:defRPr/>
            </a:pPr>
            <a:r>
              <a:rPr lang="zh-CN" altLang="en-US" sz="30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     </a:t>
            </a:r>
            <a:r>
              <a:rPr lang="en-US" altLang="zh-CN" sz="30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250-350</a:t>
            </a:r>
            <a:r>
              <a:rPr lang="zh-CN" altLang="en-US" sz="30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名，分数紧密，差距不大，再多拿十来分，排名上升几十名。</a:t>
            </a:r>
            <a:endParaRPr lang="en-US" altLang="zh-CN" sz="3000" kern="0" dirty="0"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438456" y="1276384"/>
            <a:ext cx="3657504" cy="609584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Wingdings" pitchFamily="2" charset="2"/>
              <a:buChar char="Ø"/>
              <a:defRPr/>
            </a:pPr>
            <a:r>
              <a:rPr lang="zh-CN" altLang="en-US" sz="32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本次联考重本线</a:t>
            </a:r>
            <a:endParaRPr lang="en-US" altLang="zh-CN" sz="32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57624" y="2190760"/>
            <a:ext cx="2057346" cy="942898"/>
          </a:xfrm>
          <a:prstGeom prst="rect">
            <a:avLst/>
          </a:prstGeom>
        </p:spPr>
        <p:txBody>
          <a:bodyPr/>
          <a:lstStyle/>
          <a:p>
            <a:pPr eaLnBrk="0" hangingPunct="0">
              <a:buFont typeface="Arial" charset="0"/>
              <a:buNone/>
              <a:defRPr/>
            </a:pPr>
            <a:r>
              <a:rPr lang="en-US" altLang="zh-CN" sz="5400" kern="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416</a:t>
            </a:r>
            <a:r>
              <a:rPr lang="zh-CN" altLang="en-US" sz="5400" kern="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  <a:cs typeface="+mj-cs"/>
              </a:rPr>
              <a:t>分</a:t>
            </a:r>
            <a:endParaRPr lang="en-US" altLang="zh-CN" sz="5400" kern="0" dirty="0"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1606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46582"/>
              </p:ext>
            </p:extLst>
          </p:nvPr>
        </p:nvGraphicFramePr>
        <p:xfrm>
          <a:off x="1600278" y="685391"/>
          <a:ext cx="6351812" cy="4464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007"/>
                <a:gridCol w="1580131"/>
                <a:gridCol w="941443"/>
                <a:gridCol w="1260787"/>
                <a:gridCol w="670291"/>
                <a:gridCol w="1117153"/>
              </a:tblGrid>
              <a:tr h="36881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  <a:r>
                        <a:rPr lang="en-US" altLang="zh-CN" sz="2400" b="1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r>
                        <a:rPr lang="zh-CN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数学</a:t>
                      </a:r>
                      <a:endParaRPr lang="zh-CN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0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班级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文理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理科数学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3727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中山纪念中学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何可歌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惠州一中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纪美彤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武陟一中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祝玉冰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焦作一中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秦伊宁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周口一高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秦宁宇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周口一高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郝宇宸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周口一高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范云天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焦作一中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孙志豪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东莞中学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尹嘉豪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冯波波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淮阳一高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李凯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武陟一中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雒佳欣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25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鹿邑一高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杨奥威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  <a:tr h="3727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广州市第二中学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尹思乐</a:t>
                      </a:r>
                      <a:endParaRPr lang="zh-CN" altLang="en-US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理科</a:t>
                      </a:r>
                      <a:endParaRPr lang="zh-CN" altLang="en-US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altLang="zh-CN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43" marR="9343" marT="9343" marB="0" anchor="ctr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76078" y="28641"/>
            <a:ext cx="5410174" cy="609650"/>
          </a:xfrm>
          <a:prstGeom prst="rect">
            <a:avLst/>
          </a:prstGeom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第一次六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校联考</a:t>
            </a:r>
            <a:r>
              <a:rPr lang="zh-CN" altLang="en-US" sz="3600" kern="0" dirty="0">
                <a:latin typeface="方正大标宋简体" pitchFamily="65" charset="-122"/>
                <a:ea typeface="方正大标宋简体" pitchFamily="65" charset="-122"/>
              </a:rPr>
              <a:t>成绩</a:t>
            </a:r>
            <a:r>
              <a:rPr lang="zh-CN" altLang="en-US" sz="3600" kern="0" dirty="0" smtClean="0">
                <a:latin typeface="方正大标宋简体" pitchFamily="65" charset="-122"/>
                <a:ea typeface="方正大标宋简体" pitchFamily="65" charset="-122"/>
                <a:cs typeface="+mj-cs"/>
              </a:rPr>
              <a:t>分析</a:t>
            </a:r>
            <a:endParaRPr lang="en-US" altLang="zh-CN" sz="3600" kern="0" dirty="0">
              <a:latin typeface="方正大标宋简体" pitchFamily="65" charset="-122"/>
              <a:ea typeface="方正大标宋简体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93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0TGp_general_light_ani">
  <a:themeElements>
    <a:clrScheme name="580TGp_general_light_ani 1">
      <a:dk1>
        <a:srgbClr val="000000"/>
      </a:dk1>
      <a:lt1>
        <a:srgbClr val="FDF58D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EF9C5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580TGp_general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얕은샘물M" pitchFamily="18" charset="-127"/>
            <a:ea typeface="HY얕은샘물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얕은샘물M" pitchFamily="18" charset="-127"/>
            <a:ea typeface="HY얕은샘물M" pitchFamily="18" charset="-127"/>
          </a:defRPr>
        </a:defPPr>
      </a:lstStyle>
    </a:lnDef>
  </a:objectDefaults>
  <a:extraClrSchemeLst>
    <a:extraClrScheme>
      <a:clrScheme name="580TGp_general_light_ani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_ani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_ani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</TotalTime>
  <Pages>0</Pages>
  <Words>1637</Words>
  <Characters>0</Characters>
  <Application>Microsoft Office PowerPoint</Application>
  <DocSecurity>0</DocSecurity>
  <PresentationFormat>全屏显示(16:9)</PresentationFormat>
  <Lines>0</Lines>
  <Paragraphs>669</Paragraphs>
  <Slides>22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580TGp_general_light_ani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145</cp:revision>
  <cp:lastPrinted>2016-06-14T10:43:48Z</cp:lastPrinted>
  <dcterms:created xsi:type="dcterms:W3CDTF">2013-09-21T09:21:28Z</dcterms:created>
  <dcterms:modified xsi:type="dcterms:W3CDTF">2016-09-12T07:57:49Z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