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63"/>
  </p:notesMasterIdLst>
  <p:handoutMasterIdLst>
    <p:handoutMasterId r:id="rId64"/>
  </p:handoutMasterIdLst>
  <p:sldIdLst>
    <p:sldId id="307" r:id="rId2"/>
    <p:sldId id="533" r:id="rId3"/>
    <p:sldId id="882" r:id="rId4"/>
    <p:sldId id="836" r:id="rId5"/>
    <p:sldId id="309" r:id="rId6"/>
    <p:sldId id="842" r:id="rId7"/>
    <p:sldId id="843" r:id="rId8"/>
    <p:sldId id="844" r:id="rId9"/>
    <p:sldId id="845" r:id="rId10"/>
    <p:sldId id="848" r:id="rId11"/>
    <p:sldId id="857" r:id="rId12"/>
    <p:sldId id="607" r:id="rId13"/>
    <p:sldId id="858" r:id="rId14"/>
    <p:sldId id="859" r:id="rId15"/>
    <p:sldId id="860" r:id="rId16"/>
    <p:sldId id="315" r:id="rId17"/>
    <p:sldId id="469" r:id="rId18"/>
    <p:sldId id="749" r:id="rId19"/>
    <p:sldId id="618" r:id="rId20"/>
    <p:sldId id="753" r:id="rId21"/>
    <p:sldId id="755" r:id="rId22"/>
    <p:sldId id="889" r:id="rId23"/>
    <p:sldId id="756" r:id="rId24"/>
    <p:sldId id="888" r:id="rId25"/>
    <p:sldId id="892" r:id="rId26"/>
    <p:sldId id="893" r:id="rId27"/>
    <p:sldId id="841" r:id="rId28"/>
    <p:sldId id="883" r:id="rId29"/>
    <p:sldId id="467" r:id="rId30"/>
    <p:sldId id="539" r:id="rId31"/>
    <p:sldId id="477" r:id="rId32"/>
    <p:sldId id="784" r:id="rId33"/>
    <p:sldId id="785" r:id="rId34"/>
    <p:sldId id="864" r:id="rId35"/>
    <p:sldId id="900" r:id="rId36"/>
    <p:sldId id="865" r:id="rId37"/>
    <p:sldId id="868" r:id="rId38"/>
    <p:sldId id="869" r:id="rId39"/>
    <p:sldId id="780" r:id="rId40"/>
    <p:sldId id="657" r:id="rId41"/>
    <p:sldId id="884" r:id="rId42"/>
    <p:sldId id="816" r:id="rId43"/>
    <p:sldId id="872" r:id="rId44"/>
    <p:sldId id="817" r:id="rId45"/>
    <p:sldId id="819" r:id="rId46"/>
    <p:sldId id="820" r:id="rId47"/>
    <p:sldId id="821" r:id="rId48"/>
    <p:sldId id="822" r:id="rId49"/>
    <p:sldId id="510" r:id="rId50"/>
    <p:sldId id="885" r:id="rId51"/>
    <p:sldId id="700" r:id="rId52"/>
    <p:sldId id="704" r:id="rId53"/>
    <p:sldId id="706" r:id="rId54"/>
    <p:sldId id="712" r:id="rId55"/>
    <p:sldId id="714" r:id="rId56"/>
    <p:sldId id="832" r:id="rId57"/>
    <p:sldId id="901" r:id="rId58"/>
    <p:sldId id="902" r:id="rId59"/>
    <p:sldId id="903" r:id="rId60"/>
    <p:sldId id="904" r:id="rId61"/>
    <p:sldId id="905" r:id="rId62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0000CC"/>
    <a:srgbClr val="0066FF"/>
    <a:srgbClr val="0033CC"/>
    <a:srgbClr val="FFFFFF"/>
    <a:srgbClr val="292929"/>
    <a:srgbClr val="66FFFF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2254" autoAdjust="0"/>
  </p:normalViewPr>
  <p:slideViewPr>
    <p:cSldViewPr>
      <p:cViewPr>
        <p:scale>
          <a:sx n="75" d="100"/>
          <a:sy n="75" d="100"/>
        </p:scale>
        <p:origin x="-678" y="-774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2016-09-29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2016-09-29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91taoke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解题探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解题探究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269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37112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l" defTabSz="1219140" rtl="0" eaLnBrk="1" latinLnBrk="0" hangingPunct="1">
              <a:defRPr/>
            </a:pPr>
            <a:r>
              <a:rPr lang="zh-CN" altLang="zh-CN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误区警示 </a:t>
            </a:r>
            <a:r>
              <a:rPr lang="en-US" altLang="zh-CN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</a:t>
            </a:r>
            <a:r>
              <a:rPr lang="zh-CN" altLang="zh-CN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方法技巧</a:t>
            </a:r>
            <a:endParaRPr lang="zh-CN" altLang="en-US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74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归纳总结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02329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反思归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1219140" rtl="0" eaLnBrk="1" latinLnBrk="0" hangingPunct="1">
              <a:defRPr/>
            </a:pPr>
            <a:r>
              <a:rPr lang="zh-CN" altLang="en-US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反思归纳</a:t>
            </a:r>
            <a:endParaRPr lang="zh-CN" altLang="en-US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945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gray">
          <a:xfrm>
            <a:off x="0" y="2216059"/>
            <a:ext cx="12190413" cy="222302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lIns="91375" tIns="45688" rIns="91375" bIns="45688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790218" y="2235464"/>
            <a:ext cx="5113300" cy="1410354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7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7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793174" y="3468210"/>
            <a:ext cx="5471896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</a:p>
        </p:txBody>
      </p:sp>
      <p:sp>
        <p:nvSpPr>
          <p:cNvPr id="5" name="标题 1">
            <a:hlinkClick r:id="rId2"/>
          </p:cNvPr>
          <p:cNvSpPr txBox="1">
            <a:spLocks/>
          </p:cNvSpPr>
          <p:nvPr userDrawn="1"/>
        </p:nvSpPr>
        <p:spPr>
          <a:xfrm>
            <a:off x="5896103" y="3429794"/>
            <a:ext cx="3968431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83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6"/>
          <p:cNvSpPr>
            <a:spLocks noChangeArrowheads="1"/>
          </p:cNvSpPr>
          <p:nvPr userDrawn="1"/>
        </p:nvSpPr>
        <p:spPr bwMode="gray">
          <a:xfrm>
            <a:off x="-370369" y="10718"/>
            <a:ext cx="12880358" cy="6160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lIns="121898" tIns="60948" rIns="121898" bIns="60948" anchor="ctr"/>
          <a:lstStyle/>
          <a:p>
            <a:pPr algn="ctr">
              <a:defRPr/>
            </a:pPr>
            <a:endParaRPr lang="zh-CN" altLang="en-US" sz="2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97922553"/>
              </p:ext>
            </p:extLst>
          </p:nvPr>
        </p:nvGraphicFramePr>
        <p:xfrm>
          <a:off x="201223" y="43238"/>
          <a:ext cx="11653880" cy="51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</a:tblGrid>
              <a:tr h="519643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7" name="Picture 7" descr="C:\Users\Administrator\Desktop\一轮幻灯片用人教\made-in-chin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74" y="-26590"/>
            <a:ext cx="12215887" cy="688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8187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F:\张丽\2015\一轮\化学\新建文件夹 (5)\第二章  第1讲-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6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75" y="-26590"/>
            <a:ext cx="12215887" cy="688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7901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59" y="-26590"/>
            <a:ext cx="1891295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6176" y="991413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考试标准</a:t>
              </a:r>
              <a:endParaRPr lang="zh-CN" altLang="en-US" sz="30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646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考纲要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考纲要求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7379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深度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深度思考</a:t>
              </a:r>
              <a:endParaRPr lang="zh-CN" altLang="en-US" sz="3000" kern="12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197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4033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知识梳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知识梳理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7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0" r:id="rId2"/>
    <p:sldLayoutId id="2147483811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8" r:id="rId12"/>
    <p:sldLayoutId id="2147483826" r:id="rId13"/>
    <p:sldLayoutId id="2147483827" r:id="rId14"/>
    <p:sldLayoutId id="2147483812" r:id="rId15"/>
    <p:sldLayoutId id="2147483813" r:id="rId16"/>
    <p:sldLayoutId id="2147483817" r:id="rId17"/>
    <p:sldLayoutId id="2147483815" r:id="rId18"/>
    <p:sldLayoutId id="2147483816" r:id="rId19"/>
    <p:sldLayoutId id="2147483829" r:id="rId20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emf"/><Relationship Id="rId5" Type="http://schemas.openxmlformats.org/officeDocument/2006/relationships/package" Target="../embeddings/Microsoft_Word_Document9.docx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21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16.xml"/><Relationship Id="rId6" Type="http://schemas.openxmlformats.org/officeDocument/2006/relationships/slide" Target="slide21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7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emf"/><Relationship Id="rId5" Type="http://schemas.openxmlformats.org/officeDocument/2006/relationships/package" Target="../embeddings/Microsoft_Word_Document12.docx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16.xml"/><Relationship Id="rId6" Type="http://schemas.openxmlformats.org/officeDocument/2006/relationships/slide" Target="slide21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slide" Target="slide49.xml"/><Relationship Id="rId5" Type="http://schemas.openxmlformats.org/officeDocument/2006/relationships/slide" Target="slide40.xml"/><Relationship Id="rId4" Type="http://schemas.openxmlformats.org/officeDocument/2006/relationships/slide" Target="slide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16.xml"/><Relationship Id="rId6" Type="http://schemas.openxmlformats.org/officeDocument/2006/relationships/slide" Target="slide21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package" Target="../embeddings/Microsoft_Word_Document19.docx"/><Relationship Id="rId18" Type="http://schemas.openxmlformats.org/officeDocument/2006/relationships/image" Target="../media/image34.emf"/><Relationship Id="rId3" Type="http://schemas.openxmlformats.org/officeDocument/2006/relationships/package" Target="../embeddings/Microsoft_Word_Document14.docx"/><Relationship Id="rId7" Type="http://schemas.openxmlformats.org/officeDocument/2006/relationships/package" Target="../embeddings/Microsoft_Word_Document16.docx"/><Relationship Id="rId12" Type="http://schemas.openxmlformats.org/officeDocument/2006/relationships/image" Target="../media/image31.emf"/><Relationship Id="rId17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3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emf"/><Relationship Id="rId11" Type="http://schemas.openxmlformats.org/officeDocument/2006/relationships/package" Target="../embeddings/Microsoft_Word_Document18.docx"/><Relationship Id="rId5" Type="http://schemas.openxmlformats.org/officeDocument/2006/relationships/package" Target="../embeddings/Microsoft_Word_Document15.docx"/><Relationship Id="rId15" Type="http://schemas.openxmlformats.org/officeDocument/2006/relationships/package" Target="../embeddings/Microsoft_Word_Document20.docx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package" Target="../embeddings/Microsoft_Word_Document17.docx"/><Relationship Id="rId14" Type="http://schemas.openxmlformats.org/officeDocument/2006/relationships/image" Target="../media/image3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24.docx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9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2.vml"/><Relationship Id="rId5" Type="http://schemas.openxmlformats.org/officeDocument/2006/relationships/package" Target="../embeddings/Microsoft_Word_Document27.docx"/><Relationship Id="rId4" Type="http://schemas.openxmlformats.org/officeDocument/2006/relationships/image" Target="../media/image4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7" Type="http://schemas.openxmlformats.org/officeDocument/2006/relationships/slide" Target="slide37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36.xml"/><Relationship Id="rId5" Type="http://schemas.openxmlformats.org/officeDocument/2006/relationships/slide" Target="slide34.xml"/><Relationship Id="rId4" Type="http://schemas.openxmlformats.org/officeDocument/2006/relationships/slide" Target="slide3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slide" Target="slide32.xml"/><Relationship Id="rId7" Type="http://schemas.openxmlformats.org/officeDocument/2006/relationships/slide" Target="slide37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6.xml"/><Relationship Id="rId6" Type="http://schemas.openxmlformats.org/officeDocument/2006/relationships/slide" Target="slide36.xml"/><Relationship Id="rId5" Type="http://schemas.openxmlformats.org/officeDocument/2006/relationships/slide" Target="slide34.xml"/><Relationship Id="rId4" Type="http://schemas.openxmlformats.org/officeDocument/2006/relationships/slide" Target="slide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7" Type="http://schemas.openxmlformats.org/officeDocument/2006/relationships/slide" Target="slide37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6.xml"/><Relationship Id="rId6" Type="http://schemas.openxmlformats.org/officeDocument/2006/relationships/slide" Target="slide36.xml"/><Relationship Id="rId5" Type="http://schemas.openxmlformats.org/officeDocument/2006/relationships/slide" Target="slide34.xml"/><Relationship Id="rId4" Type="http://schemas.openxmlformats.org/officeDocument/2006/relationships/slide" Target="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7" Type="http://schemas.openxmlformats.org/officeDocument/2006/relationships/slide" Target="slide37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6.xml"/><Relationship Id="rId6" Type="http://schemas.openxmlformats.org/officeDocument/2006/relationships/slide" Target="slide36.xml"/><Relationship Id="rId5" Type="http://schemas.openxmlformats.org/officeDocument/2006/relationships/slide" Target="slide34.xml"/><Relationship Id="rId4" Type="http://schemas.openxmlformats.org/officeDocument/2006/relationships/slide" Target="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1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3" Type="http://schemas.openxmlformats.org/officeDocument/2006/relationships/slide" Target="slide31.xml"/><Relationship Id="rId7" Type="http://schemas.openxmlformats.org/officeDocument/2006/relationships/slide" Target="slide36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Relationship Id="rId6" Type="http://schemas.openxmlformats.org/officeDocument/2006/relationships/slide" Target="slide34.xml"/><Relationship Id="rId5" Type="http://schemas.openxmlformats.org/officeDocument/2006/relationships/slide" Target="slide33.xml"/><Relationship Id="rId4" Type="http://schemas.openxmlformats.org/officeDocument/2006/relationships/slide" Target="slide3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3" Type="http://schemas.openxmlformats.org/officeDocument/2006/relationships/slide" Target="slide31.xml"/><Relationship Id="rId7" Type="http://schemas.openxmlformats.org/officeDocument/2006/relationships/slide" Target="slide36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Relationship Id="rId6" Type="http://schemas.openxmlformats.org/officeDocument/2006/relationships/slide" Target="slide34.xml"/><Relationship Id="rId5" Type="http://schemas.openxmlformats.org/officeDocument/2006/relationships/slide" Target="slide33.xml"/><Relationship Id="rId4" Type="http://schemas.openxmlformats.org/officeDocument/2006/relationships/slide" Target="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7.jpeg"/><Relationship Id="rId4" Type="http://schemas.openxmlformats.org/officeDocument/2006/relationships/image" Target="../media/image4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46.xml"/><Relationship Id="rId4" Type="http://schemas.openxmlformats.org/officeDocument/2006/relationships/slide" Target="slide4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3" Type="http://schemas.openxmlformats.org/officeDocument/2006/relationships/package" Target="../embeddings/Microsoft_Word_Document29.docx"/><Relationship Id="rId7" Type="http://schemas.openxmlformats.org/officeDocument/2006/relationships/slide" Target="slide4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slide" Target="slide45.xml"/><Relationship Id="rId5" Type="http://schemas.openxmlformats.org/officeDocument/2006/relationships/slide" Target="slide44.xml"/><Relationship Id="rId4" Type="http://schemas.openxmlformats.org/officeDocument/2006/relationships/image" Target="../media/image4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41.xml"/><Relationship Id="rId4" Type="http://schemas.openxmlformats.org/officeDocument/2006/relationships/slide" Target="slide4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1.xml"/><Relationship Id="rId5" Type="http://schemas.openxmlformats.org/officeDocument/2006/relationships/slide" Target="slide46.xml"/><Relationship Id="rId4" Type="http://schemas.openxmlformats.org/officeDocument/2006/relationships/slide" Target="slide4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3" Type="http://schemas.openxmlformats.org/officeDocument/2006/relationships/package" Target="../embeddings/Microsoft_Word_Document30.docx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package" Target="../embeddings/Microsoft_Word_Document31.docx"/><Relationship Id="rId11" Type="http://schemas.openxmlformats.org/officeDocument/2006/relationships/slide" Target="slide41.xml"/><Relationship Id="rId5" Type="http://schemas.openxmlformats.org/officeDocument/2006/relationships/image" Target="../media/image52.png"/><Relationship Id="rId10" Type="http://schemas.openxmlformats.org/officeDocument/2006/relationships/slide" Target="slide46.xml"/><Relationship Id="rId4" Type="http://schemas.openxmlformats.org/officeDocument/2006/relationships/image" Target="../media/image50.emf"/><Relationship Id="rId9" Type="http://schemas.openxmlformats.org/officeDocument/2006/relationships/slide" Target="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1.xml"/><Relationship Id="rId5" Type="http://schemas.openxmlformats.org/officeDocument/2006/relationships/slide" Target="slide46.xml"/><Relationship Id="rId4" Type="http://schemas.openxmlformats.org/officeDocument/2006/relationships/slide" Target="slide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41.xml"/><Relationship Id="rId4" Type="http://schemas.openxmlformats.org/officeDocument/2006/relationships/slide" Target="slid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41.xml"/><Relationship Id="rId4" Type="http://schemas.openxmlformats.org/officeDocument/2006/relationships/slide" Target="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52.xml"/><Relationship Id="rId3" Type="http://schemas.openxmlformats.org/officeDocument/2006/relationships/slide" Target="slide57.xml"/><Relationship Id="rId7" Type="http://schemas.openxmlformats.org/officeDocument/2006/relationships/slide" Target="slide51.xml"/><Relationship Id="rId2" Type="http://schemas.openxmlformats.org/officeDocument/2006/relationships/slide" Target="slide5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1.xml"/><Relationship Id="rId11" Type="http://schemas.openxmlformats.org/officeDocument/2006/relationships/slide" Target="slide55.xml"/><Relationship Id="rId5" Type="http://schemas.openxmlformats.org/officeDocument/2006/relationships/slide" Target="slide59.xml"/><Relationship Id="rId10" Type="http://schemas.openxmlformats.org/officeDocument/2006/relationships/slide" Target="slide54.xml"/><Relationship Id="rId4" Type="http://schemas.openxmlformats.org/officeDocument/2006/relationships/slide" Target="slide58.xml"/><Relationship Id="rId9" Type="http://schemas.openxmlformats.org/officeDocument/2006/relationships/slide" Target="slide5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package" Target="../embeddings/Microsoft_Word_Document32.docx"/><Relationship Id="rId7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5.emf"/><Relationship Id="rId5" Type="http://schemas.openxmlformats.org/officeDocument/2006/relationships/package" Target="../embeddings/Microsoft_Word_Document33.docx"/><Relationship Id="rId4" Type="http://schemas.openxmlformats.org/officeDocument/2006/relationships/image" Target="../media/image54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53.xml"/><Relationship Id="rId3" Type="http://schemas.openxmlformats.org/officeDocument/2006/relationships/slide" Target="slide58.xml"/><Relationship Id="rId7" Type="http://schemas.openxmlformats.org/officeDocument/2006/relationships/slide" Target="slide52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1.xml"/><Relationship Id="rId11" Type="http://schemas.openxmlformats.org/officeDocument/2006/relationships/slide" Target="slide50.xml"/><Relationship Id="rId5" Type="http://schemas.openxmlformats.org/officeDocument/2006/relationships/slide" Target="slide61.xml"/><Relationship Id="rId10" Type="http://schemas.openxmlformats.org/officeDocument/2006/relationships/slide" Target="slide55.xml"/><Relationship Id="rId4" Type="http://schemas.openxmlformats.org/officeDocument/2006/relationships/slide" Target="slide59.xml"/><Relationship Id="rId9" Type="http://schemas.openxmlformats.org/officeDocument/2006/relationships/slide" Target="slide5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53.xml"/><Relationship Id="rId3" Type="http://schemas.openxmlformats.org/officeDocument/2006/relationships/slide" Target="slide58.xml"/><Relationship Id="rId7" Type="http://schemas.openxmlformats.org/officeDocument/2006/relationships/slide" Target="slide52.xml"/><Relationship Id="rId12" Type="http://schemas.openxmlformats.org/officeDocument/2006/relationships/slide" Target="slide50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1.xml"/><Relationship Id="rId11" Type="http://schemas.openxmlformats.org/officeDocument/2006/relationships/image" Target="../media/image38.png"/><Relationship Id="rId5" Type="http://schemas.openxmlformats.org/officeDocument/2006/relationships/slide" Target="slide61.xml"/><Relationship Id="rId10" Type="http://schemas.openxmlformats.org/officeDocument/2006/relationships/slide" Target="slide55.xml"/><Relationship Id="rId4" Type="http://schemas.openxmlformats.org/officeDocument/2006/relationships/slide" Target="slide59.xml"/><Relationship Id="rId9" Type="http://schemas.openxmlformats.org/officeDocument/2006/relationships/slide" Target="slide54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52.xml"/><Relationship Id="rId13" Type="http://schemas.openxmlformats.org/officeDocument/2006/relationships/package" Target="../embeddings/Microsoft_Word_Document35.docx"/><Relationship Id="rId3" Type="http://schemas.openxmlformats.org/officeDocument/2006/relationships/slide" Target="slide57.xml"/><Relationship Id="rId7" Type="http://schemas.openxmlformats.org/officeDocument/2006/relationships/slide" Target="slide51.xml"/><Relationship Id="rId12" Type="http://schemas.openxmlformats.org/officeDocument/2006/relationships/slide" Target="slide5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slide" Target="slide61.xml"/><Relationship Id="rId11" Type="http://schemas.openxmlformats.org/officeDocument/2006/relationships/slide" Target="slide55.xml"/><Relationship Id="rId5" Type="http://schemas.openxmlformats.org/officeDocument/2006/relationships/slide" Target="slide59.xml"/><Relationship Id="rId10" Type="http://schemas.openxmlformats.org/officeDocument/2006/relationships/slide" Target="slide54.xml"/><Relationship Id="rId4" Type="http://schemas.openxmlformats.org/officeDocument/2006/relationships/slide" Target="slide58.xml"/><Relationship Id="rId9" Type="http://schemas.openxmlformats.org/officeDocument/2006/relationships/slide" Target="slide53.xml"/><Relationship Id="rId14" Type="http://schemas.openxmlformats.org/officeDocument/2006/relationships/image" Target="../media/image58.e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1.gif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36.doc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package" Target="../embeddings/Microsoft_Word_Document1.docx"/><Relationship Id="rId7" Type="http://schemas.openxmlformats.org/officeDocument/2006/relationships/package" Target="../embeddings/Microsoft_Word_Document3.docx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11" Type="http://schemas.openxmlformats.org/officeDocument/2006/relationships/package" Target="../embeddings/Microsoft_Word_Document5.docx"/><Relationship Id="rId5" Type="http://schemas.openxmlformats.org/officeDocument/2006/relationships/package" Target="../embeddings/Microsoft_Word_Document2.docx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package" Target="../embeddings/Microsoft_Word_Document4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Word_Document7.docx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5474" y="4082528"/>
            <a:ext cx="7272808" cy="1507505"/>
          </a:xfrm>
          <a:prstGeom prst="rect">
            <a:avLst/>
          </a:prstGeom>
          <a:solidFill>
            <a:srgbClr val="E55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52408" y="4501203"/>
            <a:ext cx="63626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zh-CN" sz="32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14</a:t>
            </a:r>
            <a:r>
              <a:rPr lang="zh-CN" altLang="zh-CN" sz="32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讲　碳、硅及无机非金属材料</a:t>
            </a:r>
            <a:endParaRPr lang="zh-CN" altLang="en-US" sz="3200" b="1" dirty="0">
              <a:solidFill>
                <a:schemeClr val="bg1"/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25474" y="4082529"/>
            <a:ext cx="936104" cy="1507504"/>
            <a:chOff x="1636272" y="4786031"/>
            <a:chExt cx="839787" cy="1212851"/>
          </a:xfrm>
        </p:grpSpPr>
        <p:sp>
          <p:nvSpPr>
            <p:cNvPr id="8" name="矩形 7"/>
            <p:cNvSpPr/>
            <p:nvPr/>
          </p:nvSpPr>
          <p:spPr>
            <a:xfrm>
              <a:off x="1636272" y="4786031"/>
              <a:ext cx="839787" cy="1212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636272" y="4786032"/>
              <a:ext cx="839787" cy="1212850"/>
            </a:xfrm>
            <a:custGeom>
              <a:avLst/>
              <a:gdLst/>
              <a:ahLst/>
              <a:cxnLst/>
              <a:rect l="l" t="t" r="r" b="b"/>
              <a:pathLst>
                <a:path w="839788" h="1212850">
                  <a:moveTo>
                    <a:pt x="491011" y="1041838"/>
                  </a:moveTo>
                  <a:lnTo>
                    <a:pt x="579890" y="1041838"/>
                  </a:lnTo>
                  <a:cubicBezTo>
                    <a:pt x="567974" y="1050563"/>
                    <a:pt x="552966" y="1058442"/>
                    <a:pt x="534864" y="1065474"/>
                  </a:cubicBezTo>
                  <a:cubicBezTo>
                    <a:pt x="517024" y="1059223"/>
                    <a:pt x="502406" y="1051345"/>
                    <a:pt x="491011" y="1041838"/>
                  </a:cubicBezTo>
                  <a:close/>
                  <a:moveTo>
                    <a:pt x="488081" y="1019960"/>
                  </a:moveTo>
                  <a:cubicBezTo>
                    <a:pt x="473496" y="1037801"/>
                    <a:pt x="454223" y="1052582"/>
                    <a:pt x="430261" y="1064302"/>
                  </a:cubicBezTo>
                  <a:cubicBezTo>
                    <a:pt x="433777" y="1067688"/>
                    <a:pt x="436968" y="1071269"/>
                    <a:pt x="439833" y="1075045"/>
                  </a:cubicBezTo>
                  <a:cubicBezTo>
                    <a:pt x="454353" y="1067623"/>
                    <a:pt x="467799" y="1058344"/>
                    <a:pt x="480170" y="1047210"/>
                  </a:cubicBezTo>
                  <a:cubicBezTo>
                    <a:pt x="490067" y="1056391"/>
                    <a:pt x="502341" y="1064497"/>
                    <a:pt x="516991" y="1071529"/>
                  </a:cubicBezTo>
                  <a:cubicBezTo>
                    <a:pt x="498890" y="1076738"/>
                    <a:pt x="473691" y="1082012"/>
                    <a:pt x="441396" y="1087352"/>
                  </a:cubicBezTo>
                  <a:cubicBezTo>
                    <a:pt x="444912" y="1091910"/>
                    <a:pt x="447907" y="1096337"/>
                    <a:pt x="450381" y="1100635"/>
                  </a:cubicBezTo>
                  <a:cubicBezTo>
                    <a:pt x="483263" y="1094188"/>
                    <a:pt x="511294" y="1086928"/>
                    <a:pt x="534474" y="1078854"/>
                  </a:cubicBezTo>
                  <a:cubicBezTo>
                    <a:pt x="557133" y="1087384"/>
                    <a:pt x="584317" y="1093863"/>
                    <a:pt x="616027" y="1098291"/>
                  </a:cubicBezTo>
                  <a:cubicBezTo>
                    <a:pt x="618631" y="1093472"/>
                    <a:pt x="621692" y="1088133"/>
                    <a:pt x="625208" y="1082273"/>
                  </a:cubicBezTo>
                  <a:cubicBezTo>
                    <a:pt x="598056" y="1080254"/>
                    <a:pt x="574290" y="1076576"/>
                    <a:pt x="553910" y="1071236"/>
                  </a:cubicBezTo>
                  <a:cubicBezTo>
                    <a:pt x="573574" y="1062381"/>
                    <a:pt x="589721" y="1052321"/>
                    <a:pt x="602353" y="1041057"/>
                  </a:cubicBezTo>
                  <a:lnTo>
                    <a:pt x="602353" y="1030509"/>
                  </a:lnTo>
                  <a:lnTo>
                    <a:pt x="496676" y="1030509"/>
                  </a:lnTo>
                  <a:cubicBezTo>
                    <a:pt x="499671" y="1027123"/>
                    <a:pt x="502601" y="1023607"/>
                    <a:pt x="505466" y="1019960"/>
                  </a:cubicBezTo>
                  <a:close/>
                  <a:moveTo>
                    <a:pt x="774250" y="1002966"/>
                  </a:moveTo>
                  <a:cubicBezTo>
                    <a:pt x="736094" y="1016770"/>
                    <a:pt x="691036" y="1031550"/>
                    <a:pt x="639077" y="1047308"/>
                  </a:cubicBezTo>
                  <a:lnTo>
                    <a:pt x="645132" y="1064107"/>
                  </a:lnTo>
                  <a:cubicBezTo>
                    <a:pt x="685892" y="1049912"/>
                    <a:pt x="728932" y="1035197"/>
                    <a:pt x="774250" y="1019960"/>
                  </a:cubicBezTo>
                  <a:cubicBezTo>
                    <a:pt x="773859" y="1017356"/>
                    <a:pt x="773859" y="1011691"/>
                    <a:pt x="774250" y="1002966"/>
                  </a:cubicBezTo>
                  <a:close/>
                  <a:moveTo>
                    <a:pt x="30797" y="988902"/>
                  </a:moveTo>
                  <a:lnTo>
                    <a:pt x="30797" y="1006091"/>
                  </a:lnTo>
                  <a:lnTo>
                    <a:pt x="224962" y="1006091"/>
                  </a:lnTo>
                  <a:lnTo>
                    <a:pt x="224962" y="988902"/>
                  </a:lnTo>
                  <a:close/>
                  <a:moveTo>
                    <a:pt x="473431" y="987534"/>
                  </a:moveTo>
                  <a:lnTo>
                    <a:pt x="588289" y="987534"/>
                  </a:lnTo>
                  <a:lnTo>
                    <a:pt x="588289" y="1003161"/>
                  </a:lnTo>
                  <a:lnTo>
                    <a:pt x="473431" y="1003161"/>
                  </a:lnTo>
                  <a:close/>
                  <a:moveTo>
                    <a:pt x="326538" y="983042"/>
                  </a:moveTo>
                  <a:lnTo>
                    <a:pt x="326538" y="1071139"/>
                  </a:lnTo>
                  <a:cubicBezTo>
                    <a:pt x="326538" y="1086245"/>
                    <a:pt x="334481" y="1093798"/>
                    <a:pt x="350369" y="1093798"/>
                  </a:cubicBezTo>
                  <a:lnTo>
                    <a:pt x="384357" y="1093798"/>
                  </a:lnTo>
                  <a:cubicBezTo>
                    <a:pt x="400245" y="1093798"/>
                    <a:pt x="409295" y="1086701"/>
                    <a:pt x="411509" y="1072506"/>
                  </a:cubicBezTo>
                  <a:cubicBezTo>
                    <a:pt x="413072" y="1063911"/>
                    <a:pt x="414244" y="1054665"/>
                    <a:pt x="415025" y="1044768"/>
                  </a:cubicBezTo>
                  <a:cubicBezTo>
                    <a:pt x="406300" y="1041382"/>
                    <a:pt x="401417" y="1039494"/>
                    <a:pt x="400375" y="1039103"/>
                  </a:cubicBezTo>
                  <a:cubicBezTo>
                    <a:pt x="399724" y="1049782"/>
                    <a:pt x="398682" y="1059353"/>
                    <a:pt x="397249" y="1067818"/>
                  </a:cubicBezTo>
                  <a:cubicBezTo>
                    <a:pt x="395947" y="1075631"/>
                    <a:pt x="390738" y="1079538"/>
                    <a:pt x="381623" y="1079538"/>
                  </a:cubicBezTo>
                  <a:lnTo>
                    <a:pt x="355057" y="1079538"/>
                  </a:lnTo>
                  <a:cubicBezTo>
                    <a:pt x="345941" y="1079538"/>
                    <a:pt x="341383" y="1075501"/>
                    <a:pt x="341383" y="1067427"/>
                  </a:cubicBezTo>
                  <a:lnTo>
                    <a:pt x="341383" y="1042229"/>
                  </a:lnTo>
                  <a:cubicBezTo>
                    <a:pt x="361177" y="1032071"/>
                    <a:pt x="381037" y="1017877"/>
                    <a:pt x="400961" y="999645"/>
                  </a:cubicBezTo>
                  <a:lnTo>
                    <a:pt x="388655" y="990465"/>
                  </a:lnTo>
                  <a:cubicBezTo>
                    <a:pt x="374200" y="1004399"/>
                    <a:pt x="358443" y="1016314"/>
                    <a:pt x="341383" y="1026211"/>
                  </a:cubicBezTo>
                  <a:lnTo>
                    <a:pt x="341383" y="983042"/>
                  </a:lnTo>
                  <a:close/>
                  <a:moveTo>
                    <a:pt x="473431" y="960578"/>
                  </a:moveTo>
                  <a:lnTo>
                    <a:pt x="588289" y="960578"/>
                  </a:lnTo>
                  <a:lnTo>
                    <a:pt x="588289" y="976010"/>
                  </a:lnTo>
                  <a:lnTo>
                    <a:pt x="473431" y="976010"/>
                  </a:lnTo>
                  <a:close/>
                  <a:moveTo>
                    <a:pt x="671503" y="955304"/>
                  </a:moveTo>
                  <a:lnTo>
                    <a:pt x="663103" y="968001"/>
                  </a:lnTo>
                  <a:cubicBezTo>
                    <a:pt x="682637" y="976856"/>
                    <a:pt x="704970" y="988120"/>
                    <a:pt x="730104" y="1001794"/>
                  </a:cubicBezTo>
                  <a:lnTo>
                    <a:pt x="739089" y="986948"/>
                  </a:lnTo>
                  <a:cubicBezTo>
                    <a:pt x="721379" y="977833"/>
                    <a:pt x="698850" y="967285"/>
                    <a:pt x="671503" y="955304"/>
                  </a:cubicBezTo>
                  <a:close/>
                  <a:moveTo>
                    <a:pt x="643374" y="923269"/>
                  </a:moveTo>
                  <a:lnTo>
                    <a:pt x="643374" y="939286"/>
                  </a:lnTo>
                  <a:lnTo>
                    <a:pt x="789291" y="939286"/>
                  </a:lnTo>
                  <a:cubicBezTo>
                    <a:pt x="788770" y="978354"/>
                    <a:pt x="787858" y="1013514"/>
                    <a:pt x="786556" y="1044768"/>
                  </a:cubicBezTo>
                  <a:cubicBezTo>
                    <a:pt x="786035" y="1055968"/>
                    <a:pt x="783626" y="1063911"/>
                    <a:pt x="779329" y="1068599"/>
                  </a:cubicBezTo>
                  <a:cubicBezTo>
                    <a:pt x="774771" y="1073287"/>
                    <a:pt x="767087" y="1075566"/>
                    <a:pt x="756279" y="1075436"/>
                  </a:cubicBezTo>
                  <a:cubicBezTo>
                    <a:pt x="747944" y="1075436"/>
                    <a:pt x="735443" y="1074850"/>
                    <a:pt x="718774" y="1073678"/>
                  </a:cubicBezTo>
                  <a:cubicBezTo>
                    <a:pt x="720337" y="1080710"/>
                    <a:pt x="721379" y="1086766"/>
                    <a:pt x="721899" y="1091844"/>
                  </a:cubicBezTo>
                  <a:cubicBezTo>
                    <a:pt x="735052" y="1092365"/>
                    <a:pt x="747228" y="1092626"/>
                    <a:pt x="758427" y="1092626"/>
                  </a:cubicBezTo>
                  <a:cubicBezTo>
                    <a:pt x="786947" y="1092626"/>
                    <a:pt x="801792" y="1078041"/>
                    <a:pt x="802964" y="1048870"/>
                  </a:cubicBezTo>
                  <a:cubicBezTo>
                    <a:pt x="804136" y="1026602"/>
                    <a:pt x="805373" y="984735"/>
                    <a:pt x="806676" y="923269"/>
                  </a:cubicBezTo>
                  <a:close/>
                  <a:moveTo>
                    <a:pt x="354080" y="909009"/>
                  </a:moveTo>
                  <a:cubicBezTo>
                    <a:pt x="340797" y="937398"/>
                    <a:pt x="322501" y="960318"/>
                    <a:pt x="299190" y="977768"/>
                  </a:cubicBezTo>
                  <a:cubicBezTo>
                    <a:pt x="303097" y="981284"/>
                    <a:pt x="306613" y="985060"/>
                    <a:pt x="309739" y="989097"/>
                  </a:cubicBezTo>
                  <a:cubicBezTo>
                    <a:pt x="328621" y="973991"/>
                    <a:pt x="345550" y="953937"/>
                    <a:pt x="360526" y="928933"/>
                  </a:cubicBezTo>
                  <a:cubicBezTo>
                    <a:pt x="375632" y="955239"/>
                    <a:pt x="393603" y="974577"/>
                    <a:pt x="414439" y="986948"/>
                  </a:cubicBezTo>
                  <a:cubicBezTo>
                    <a:pt x="417304" y="983042"/>
                    <a:pt x="420820" y="978744"/>
                    <a:pt x="424987" y="974056"/>
                  </a:cubicBezTo>
                  <a:cubicBezTo>
                    <a:pt x="402719" y="962727"/>
                    <a:pt x="384292" y="942998"/>
                    <a:pt x="369707" y="914869"/>
                  </a:cubicBezTo>
                  <a:lnTo>
                    <a:pt x="373223" y="909009"/>
                  </a:lnTo>
                  <a:close/>
                  <a:moveTo>
                    <a:pt x="265006" y="907056"/>
                  </a:moveTo>
                  <a:cubicBezTo>
                    <a:pt x="262662" y="916692"/>
                    <a:pt x="259863" y="926915"/>
                    <a:pt x="256607" y="937724"/>
                  </a:cubicBezTo>
                  <a:lnTo>
                    <a:pt x="232580" y="937724"/>
                  </a:lnTo>
                  <a:lnTo>
                    <a:pt x="232580" y="951006"/>
                  </a:lnTo>
                  <a:lnTo>
                    <a:pt x="252700" y="951006"/>
                  </a:lnTo>
                  <a:cubicBezTo>
                    <a:pt x="247491" y="967675"/>
                    <a:pt x="241501" y="985581"/>
                    <a:pt x="234729" y="1004724"/>
                  </a:cubicBezTo>
                  <a:lnTo>
                    <a:pt x="234729" y="1017030"/>
                  </a:lnTo>
                  <a:lnTo>
                    <a:pt x="272625" y="1017030"/>
                  </a:lnTo>
                  <a:lnTo>
                    <a:pt x="272625" y="1044964"/>
                  </a:lnTo>
                  <a:cubicBezTo>
                    <a:pt x="259211" y="1046526"/>
                    <a:pt x="245147" y="1047959"/>
                    <a:pt x="230432" y="1049261"/>
                  </a:cubicBezTo>
                  <a:lnTo>
                    <a:pt x="231994" y="1063911"/>
                  </a:lnTo>
                  <a:cubicBezTo>
                    <a:pt x="245408" y="1062218"/>
                    <a:pt x="258951" y="1060525"/>
                    <a:pt x="272625" y="1058832"/>
                  </a:cubicBezTo>
                  <a:lnTo>
                    <a:pt x="272625" y="1100439"/>
                  </a:lnTo>
                  <a:lnTo>
                    <a:pt x="286689" y="1100439"/>
                  </a:lnTo>
                  <a:lnTo>
                    <a:pt x="286689" y="1057270"/>
                  </a:lnTo>
                  <a:cubicBezTo>
                    <a:pt x="295544" y="1056228"/>
                    <a:pt x="304464" y="1055186"/>
                    <a:pt x="313450" y="1054144"/>
                  </a:cubicBezTo>
                  <a:cubicBezTo>
                    <a:pt x="313710" y="1047763"/>
                    <a:pt x="313906" y="1042945"/>
                    <a:pt x="314036" y="1039689"/>
                  </a:cubicBezTo>
                  <a:cubicBezTo>
                    <a:pt x="305311" y="1040992"/>
                    <a:pt x="296195" y="1042229"/>
                    <a:pt x="286689" y="1043401"/>
                  </a:cubicBezTo>
                  <a:lnTo>
                    <a:pt x="286689" y="1017030"/>
                  </a:lnTo>
                  <a:lnTo>
                    <a:pt x="311692" y="1017030"/>
                  </a:lnTo>
                  <a:lnTo>
                    <a:pt x="311692" y="1003747"/>
                  </a:lnTo>
                  <a:lnTo>
                    <a:pt x="286689" y="1003747"/>
                  </a:lnTo>
                  <a:lnTo>
                    <a:pt x="286689" y="960969"/>
                  </a:lnTo>
                  <a:lnTo>
                    <a:pt x="272625" y="960969"/>
                  </a:lnTo>
                  <a:lnTo>
                    <a:pt x="272625" y="1003747"/>
                  </a:lnTo>
                  <a:lnTo>
                    <a:pt x="249184" y="1003747"/>
                  </a:lnTo>
                  <a:cubicBezTo>
                    <a:pt x="255174" y="987079"/>
                    <a:pt x="261165" y="969498"/>
                    <a:pt x="267155" y="951006"/>
                  </a:cubicBezTo>
                  <a:lnTo>
                    <a:pt x="314622" y="951006"/>
                  </a:lnTo>
                  <a:lnTo>
                    <a:pt x="314622" y="937724"/>
                  </a:lnTo>
                  <a:lnTo>
                    <a:pt x="271453" y="937724"/>
                  </a:lnTo>
                  <a:cubicBezTo>
                    <a:pt x="274317" y="928868"/>
                    <a:pt x="277182" y="919753"/>
                    <a:pt x="280047" y="910376"/>
                  </a:cubicBezTo>
                  <a:close/>
                  <a:moveTo>
                    <a:pt x="476556" y="906274"/>
                  </a:moveTo>
                  <a:cubicBezTo>
                    <a:pt x="464315" y="928933"/>
                    <a:pt x="448884" y="947556"/>
                    <a:pt x="430261" y="962141"/>
                  </a:cubicBezTo>
                  <a:cubicBezTo>
                    <a:pt x="434038" y="966568"/>
                    <a:pt x="437033" y="970670"/>
                    <a:pt x="439247" y="974447"/>
                  </a:cubicBezTo>
                  <a:cubicBezTo>
                    <a:pt x="446474" y="968001"/>
                    <a:pt x="453376" y="961099"/>
                    <a:pt x="459953" y="953741"/>
                  </a:cubicBezTo>
                  <a:lnTo>
                    <a:pt x="459953" y="1022304"/>
                  </a:lnTo>
                  <a:lnTo>
                    <a:pt x="473431" y="1022304"/>
                  </a:lnTo>
                  <a:lnTo>
                    <a:pt x="473431" y="1015272"/>
                  </a:lnTo>
                  <a:lnTo>
                    <a:pt x="588289" y="1015272"/>
                  </a:lnTo>
                  <a:lnTo>
                    <a:pt x="588289" y="1020351"/>
                  </a:lnTo>
                  <a:lnTo>
                    <a:pt x="601963" y="1020351"/>
                  </a:lnTo>
                  <a:lnTo>
                    <a:pt x="601963" y="948467"/>
                  </a:lnTo>
                  <a:lnTo>
                    <a:pt x="464445" y="948467"/>
                  </a:lnTo>
                  <a:cubicBezTo>
                    <a:pt x="468222" y="944039"/>
                    <a:pt x="471868" y="939416"/>
                    <a:pt x="475384" y="934598"/>
                  </a:cubicBezTo>
                  <a:lnTo>
                    <a:pt x="621496" y="934598"/>
                  </a:lnTo>
                  <a:lnTo>
                    <a:pt x="621496" y="922097"/>
                  </a:lnTo>
                  <a:lnTo>
                    <a:pt x="484077" y="922097"/>
                  </a:lnTo>
                  <a:cubicBezTo>
                    <a:pt x="487397" y="917018"/>
                    <a:pt x="490621" y="911744"/>
                    <a:pt x="493746" y="906274"/>
                  </a:cubicBezTo>
                  <a:close/>
                  <a:moveTo>
                    <a:pt x="377695" y="562609"/>
                  </a:moveTo>
                  <a:cubicBezTo>
                    <a:pt x="380219" y="562535"/>
                    <a:pt x="381927" y="564167"/>
                    <a:pt x="383486" y="565281"/>
                  </a:cubicBezTo>
                  <a:cubicBezTo>
                    <a:pt x="385045" y="566395"/>
                    <a:pt x="386456" y="567286"/>
                    <a:pt x="387050" y="569290"/>
                  </a:cubicBezTo>
                  <a:cubicBezTo>
                    <a:pt x="387644" y="571295"/>
                    <a:pt x="388980" y="572705"/>
                    <a:pt x="387050" y="577308"/>
                  </a:cubicBezTo>
                  <a:cubicBezTo>
                    <a:pt x="385120" y="581911"/>
                    <a:pt x="378660" y="590745"/>
                    <a:pt x="375468" y="596907"/>
                  </a:cubicBezTo>
                  <a:lnTo>
                    <a:pt x="373531" y="601176"/>
                  </a:lnTo>
                  <a:lnTo>
                    <a:pt x="373362" y="600651"/>
                  </a:lnTo>
                  <a:cubicBezTo>
                    <a:pt x="371375" y="596879"/>
                    <a:pt x="368730" y="596572"/>
                    <a:pt x="368340" y="593343"/>
                  </a:cubicBezTo>
                  <a:cubicBezTo>
                    <a:pt x="367820" y="589037"/>
                    <a:pt x="371236" y="583395"/>
                    <a:pt x="371904" y="579980"/>
                  </a:cubicBezTo>
                  <a:cubicBezTo>
                    <a:pt x="372572" y="576565"/>
                    <a:pt x="372498" y="575229"/>
                    <a:pt x="372349" y="572854"/>
                  </a:cubicBezTo>
                  <a:cubicBezTo>
                    <a:pt x="372201" y="570478"/>
                    <a:pt x="370567" y="569736"/>
                    <a:pt x="371013" y="565726"/>
                  </a:cubicBezTo>
                  <a:lnTo>
                    <a:pt x="371200" y="564810"/>
                  </a:lnTo>
                  <a:lnTo>
                    <a:pt x="372172" y="564498"/>
                  </a:lnTo>
                  <a:cubicBezTo>
                    <a:pt x="375120" y="563389"/>
                    <a:pt x="375802" y="562665"/>
                    <a:pt x="377695" y="562609"/>
                  </a:cubicBezTo>
                  <a:close/>
                  <a:moveTo>
                    <a:pt x="597223" y="524280"/>
                  </a:moveTo>
                  <a:cubicBezTo>
                    <a:pt x="594806" y="524399"/>
                    <a:pt x="592524" y="524819"/>
                    <a:pt x="590899" y="525351"/>
                  </a:cubicBezTo>
                  <a:cubicBezTo>
                    <a:pt x="587650" y="526415"/>
                    <a:pt x="587034" y="530000"/>
                    <a:pt x="584849" y="531400"/>
                  </a:cubicBezTo>
                  <a:cubicBezTo>
                    <a:pt x="582664" y="532801"/>
                    <a:pt x="579695" y="532577"/>
                    <a:pt x="577790" y="533753"/>
                  </a:cubicBezTo>
                  <a:cubicBezTo>
                    <a:pt x="575885" y="534930"/>
                    <a:pt x="573700" y="536217"/>
                    <a:pt x="573420" y="538458"/>
                  </a:cubicBezTo>
                  <a:cubicBezTo>
                    <a:pt x="573140" y="540699"/>
                    <a:pt x="575661" y="543892"/>
                    <a:pt x="576109" y="547197"/>
                  </a:cubicBezTo>
                  <a:cubicBezTo>
                    <a:pt x="576557" y="550502"/>
                    <a:pt x="575941" y="554479"/>
                    <a:pt x="576109" y="558288"/>
                  </a:cubicBezTo>
                  <a:cubicBezTo>
                    <a:pt x="576277" y="562097"/>
                    <a:pt x="576950" y="567474"/>
                    <a:pt x="577118" y="570051"/>
                  </a:cubicBezTo>
                  <a:cubicBezTo>
                    <a:pt x="577286" y="572628"/>
                    <a:pt x="577006" y="571060"/>
                    <a:pt x="577118" y="573748"/>
                  </a:cubicBezTo>
                  <a:cubicBezTo>
                    <a:pt x="577230" y="576437"/>
                    <a:pt x="577902" y="582151"/>
                    <a:pt x="577790" y="586184"/>
                  </a:cubicBezTo>
                  <a:cubicBezTo>
                    <a:pt x="577678" y="590217"/>
                    <a:pt x="577342" y="596659"/>
                    <a:pt x="576445" y="597947"/>
                  </a:cubicBezTo>
                  <a:cubicBezTo>
                    <a:pt x="575549" y="599236"/>
                    <a:pt x="573980" y="595202"/>
                    <a:pt x="572412" y="593914"/>
                  </a:cubicBezTo>
                  <a:cubicBezTo>
                    <a:pt x="570843" y="592625"/>
                    <a:pt x="569218" y="591898"/>
                    <a:pt x="567033" y="590217"/>
                  </a:cubicBezTo>
                  <a:cubicBezTo>
                    <a:pt x="564848" y="588537"/>
                    <a:pt x="562103" y="585623"/>
                    <a:pt x="559302" y="583831"/>
                  </a:cubicBezTo>
                  <a:cubicBezTo>
                    <a:pt x="556501" y="582039"/>
                    <a:pt x="552691" y="580078"/>
                    <a:pt x="550226" y="579462"/>
                  </a:cubicBezTo>
                  <a:cubicBezTo>
                    <a:pt x="547761" y="578846"/>
                    <a:pt x="546025" y="579294"/>
                    <a:pt x="544511" y="580134"/>
                  </a:cubicBezTo>
                  <a:cubicBezTo>
                    <a:pt x="542998" y="580975"/>
                    <a:pt x="542886" y="583719"/>
                    <a:pt x="541150" y="584503"/>
                  </a:cubicBezTo>
                  <a:cubicBezTo>
                    <a:pt x="539413" y="585287"/>
                    <a:pt x="535716" y="584559"/>
                    <a:pt x="534091" y="584839"/>
                  </a:cubicBezTo>
                  <a:cubicBezTo>
                    <a:pt x="532466" y="585119"/>
                    <a:pt x="531290" y="584727"/>
                    <a:pt x="531402" y="586184"/>
                  </a:cubicBezTo>
                  <a:cubicBezTo>
                    <a:pt x="531514" y="587640"/>
                    <a:pt x="533755" y="591730"/>
                    <a:pt x="534763" y="593577"/>
                  </a:cubicBezTo>
                  <a:cubicBezTo>
                    <a:pt x="535772" y="595426"/>
                    <a:pt x="536892" y="595594"/>
                    <a:pt x="537452" y="597275"/>
                  </a:cubicBezTo>
                  <a:cubicBezTo>
                    <a:pt x="538012" y="598956"/>
                    <a:pt x="538124" y="600412"/>
                    <a:pt x="538124" y="603660"/>
                  </a:cubicBezTo>
                  <a:cubicBezTo>
                    <a:pt x="538124" y="606910"/>
                    <a:pt x="537060" y="613351"/>
                    <a:pt x="537452" y="616769"/>
                  </a:cubicBezTo>
                  <a:cubicBezTo>
                    <a:pt x="537844" y="620185"/>
                    <a:pt x="540365" y="621978"/>
                    <a:pt x="540477" y="624162"/>
                  </a:cubicBezTo>
                  <a:cubicBezTo>
                    <a:pt x="540589" y="626347"/>
                    <a:pt x="539245" y="628140"/>
                    <a:pt x="538124" y="629876"/>
                  </a:cubicBezTo>
                  <a:cubicBezTo>
                    <a:pt x="537004" y="631612"/>
                    <a:pt x="535323" y="632901"/>
                    <a:pt x="533755" y="634581"/>
                  </a:cubicBezTo>
                  <a:cubicBezTo>
                    <a:pt x="533755" y="634581"/>
                    <a:pt x="530786" y="638838"/>
                    <a:pt x="528713" y="639959"/>
                  </a:cubicBezTo>
                  <a:cubicBezTo>
                    <a:pt x="526640" y="641079"/>
                    <a:pt x="523447" y="640407"/>
                    <a:pt x="521318" y="641303"/>
                  </a:cubicBezTo>
                  <a:cubicBezTo>
                    <a:pt x="519188" y="642199"/>
                    <a:pt x="517564" y="644608"/>
                    <a:pt x="515939" y="645337"/>
                  </a:cubicBezTo>
                  <a:cubicBezTo>
                    <a:pt x="514314" y="646065"/>
                    <a:pt x="513698" y="645505"/>
                    <a:pt x="511569" y="645673"/>
                  </a:cubicBezTo>
                  <a:cubicBezTo>
                    <a:pt x="511569" y="645673"/>
                    <a:pt x="505127" y="645673"/>
                    <a:pt x="503166" y="646345"/>
                  </a:cubicBezTo>
                  <a:cubicBezTo>
                    <a:pt x="501205" y="647017"/>
                    <a:pt x="500757" y="647970"/>
                    <a:pt x="499805" y="649705"/>
                  </a:cubicBezTo>
                  <a:cubicBezTo>
                    <a:pt x="498852" y="651442"/>
                    <a:pt x="497844" y="655139"/>
                    <a:pt x="497452" y="656764"/>
                  </a:cubicBezTo>
                  <a:cubicBezTo>
                    <a:pt x="497059" y="658388"/>
                    <a:pt x="498908" y="658612"/>
                    <a:pt x="497452" y="659452"/>
                  </a:cubicBezTo>
                  <a:cubicBezTo>
                    <a:pt x="495995" y="660292"/>
                    <a:pt x="490784" y="661021"/>
                    <a:pt x="488711" y="661805"/>
                  </a:cubicBezTo>
                  <a:cubicBezTo>
                    <a:pt x="486638" y="662589"/>
                    <a:pt x="486582" y="663766"/>
                    <a:pt x="485014" y="664158"/>
                  </a:cubicBezTo>
                  <a:cubicBezTo>
                    <a:pt x="483445" y="664550"/>
                    <a:pt x="483389" y="663934"/>
                    <a:pt x="479300" y="664158"/>
                  </a:cubicBezTo>
                  <a:cubicBezTo>
                    <a:pt x="475210" y="664382"/>
                    <a:pt x="464565" y="664494"/>
                    <a:pt x="460475" y="665502"/>
                  </a:cubicBezTo>
                  <a:cubicBezTo>
                    <a:pt x="456386" y="666511"/>
                    <a:pt x="455881" y="667910"/>
                    <a:pt x="454761" y="670207"/>
                  </a:cubicBezTo>
                  <a:cubicBezTo>
                    <a:pt x="453640" y="672504"/>
                    <a:pt x="452408" y="676425"/>
                    <a:pt x="453753" y="679282"/>
                  </a:cubicBezTo>
                  <a:cubicBezTo>
                    <a:pt x="455097" y="682139"/>
                    <a:pt x="460363" y="685220"/>
                    <a:pt x="462828" y="687348"/>
                  </a:cubicBezTo>
                  <a:cubicBezTo>
                    <a:pt x="465293" y="689477"/>
                    <a:pt x="466133" y="690877"/>
                    <a:pt x="468542" y="692054"/>
                  </a:cubicBezTo>
                  <a:cubicBezTo>
                    <a:pt x="470952" y="693230"/>
                    <a:pt x="475826" y="695134"/>
                    <a:pt x="477283" y="694407"/>
                  </a:cubicBezTo>
                  <a:cubicBezTo>
                    <a:pt x="478739" y="693678"/>
                    <a:pt x="478907" y="690765"/>
                    <a:pt x="479972" y="689701"/>
                  </a:cubicBezTo>
                  <a:cubicBezTo>
                    <a:pt x="481036" y="688636"/>
                    <a:pt x="481540" y="688917"/>
                    <a:pt x="483669" y="688020"/>
                  </a:cubicBezTo>
                  <a:cubicBezTo>
                    <a:pt x="485798" y="687124"/>
                    <a:pt x="489271" y="686003"/>
                    <a:pt x="492745" y="684324"/>
                  </a:cubicBezTo>
                  <a:cubicBezTo>
                    <a:pt x="496219" y="682643"/>
                    <a:pt x="500197" y="680234"/>
                    <a:pt x="504510" y="677937"/>
                  </a:cubicBezTo>
                  <a:cubicBezTo>
                    <a:pt x="508824" y="675642"/>
                    <a:pt x="514258" y="672616"/>
                    <a:pt x="518628" y="670543"/>
                  </a:cubicBezTo>
                  <a:cubicBezTo>
                    <a:pt x="522999" y="668471"/>
                    <a:pt x="526136" y="667686"/>
                    <a:pt x="530730" y="665502"/>
                  </a:cubicBezTo>
                  <a:cubicBezTo>
                    <a:pt x="535323" y="663318"/>
                    <a:pt x="540533" y="658892"/>
                    <a:pt x="546193" y="657436"/>
                  </a:cubicBezTo>
                  <a:cubicBezTo>
                    <a:pt x="551851" y="655980"/>
                    <a:pt x="560198" y="657044"/>
                    <a:pt x="564680" y="656764"/>
                  </a:cubicBezTo>
                  <a:cubicBezTo>
                    <a:pt x="569161" y="656484"/>
                    <a:pt x="570507" y="655588"/>
                    <a:pt x="573084" y="655756"/>
                  </a:cubicBezTo>
                  <a:cubicBezTo>
                    <a:pt x="575661" y="655924"/>
                    <a:pt x="578798" y="656260"/>
                    <a:pt x="580143" y="657771"/>
                  </a:cubicBezTo>
                  <a:cubicBezTo>
                    <a:pt x="581487" y="659284"/>
                    <a:pt x="581263" y="662421"/>
                    <a:pt x="581151" y="664830"/>
                  </a:cubicBezTo>
                  <a:cubicBezTo>
                    <a:pt x="581039" y="667238"/>
                    <a:pt x="579415" y="669871"/>
                    <a:pt x="579471" y="672224"/>
                  </a:cubicBezTo>
                  <a:cubicBezTo>
                    <a:pt x="579527" y="674577"/>
                    <a:pt x="581095" y="676761"/>
                    <a:pt x="581487" y="678946"/>
                  </a:cubicBezTo>
                  <a:cubicBezTo>
                    <a:pt x="581880" y="681131"/>
                    <a:pt x="581375" y="683091"/>
                    <a:pt x="581824" y="685332"/>
                  </a:cubicBezTo>
                  <a:cubicBezTo>
                    <a:pt x="582272" y="687572"/>
                    <a:pt x="584737" y="691270"/>
                    <a:pt x="584176" y="692390"/>
                  </a:cubicBezTo>
                  <a:cubicBezTo>
                    <a:pt x="583616" y="693510"/>
                    <a:pt x="580031" y="692782"/>
                    <a:pt x="578462" y="692054"/>
                  </a:cubicBezTo>
                  <a:cubicBezTo>
                    <a:pt x="576894" y="691325"/>
                    <a:pt x="576726" y="689757"/>
                    <a:pt x="574765" y="688020"/>
                  </a:cubicBezTo>
                  <a:cubicBezTo>
                    <a:pt x="572804" y="686284"/>
                    <a:pt x="569330" y="682867"/>
                    <a:pt x="566697" y="681635"/>
                  </a:cubicBezTo>
                  <a:cubicBezTo>
                    <a:pt x="564064" y="680402"/>
                    <a:pt x="561599" y="679842"/>
                    <a:pt x="558966" y="680626"/>
                  </a:cubicBezTo>
                  <a:cubicBezTo>
                    <a:pt x="556333" y="681411"/>
                    <a:pt x="553531" y="684884"/>
                    <a:pt x="550898" y="686340"/>
                  </a:cubicBezTo>
                  <a:cubicBezTo>
                    <a:pt x="548265" y="687796"/>
                    <a:pt x="545856" y="687908"/>
                    <a:pt x="543166" y="689365"/>
                  </a:cubicBezTo>
                  <a:cubicBezTo>
                    <a:pt x="540477" y="690821"/>
                    <a:pt x="538012" y="693510"/>
                    <a:pt x="534763" y="695078"/>
                  </a:cubicBezTo>
                  <a:cubicBezTo>
                    <a:pt x="531514" y="696647"/>
                    <a:pt x="527480" y="696983"/>
                    <a:pt x="523671" y="698775"/>
                  </a:cubicBezTo>
                  <a:cubicBezTo>
                    <a:pt x="519861" y="700568"/>
                    <a:pt x="514594" y="703929"/>
                    <a:pt x="511905" y="705833"/>
                  </a:cubicBezTo>
                  <a:cubicBezTo>
                    <a:pt x="509216" y="707738"/>
                    <a:pt x="506695" y="708242"/>
                    <a:pt x="507536" y="710203"/>
                  </a:cubicBezTo>
                  <a:cubicBezTo>
                    <a:pt x="508376" y="712164"/>
                    <a:pt x="513642" y="717261"/>
                    <a:pt x="516947" y="717597"/>
                  </a:cubicBezTo>
                  <a:cubicBezTo>
                    <a:pt x="520253" y="717933"/>
                    <a:pt x="524343" y="713787"/>
                    <a:pt x="527368" y="712220"/>
                  </a:cubicBezTo>
                  <a:cubicBezTo>
                    <a:pt x="527368" y="712220"/>
                    <a:pt x="531738" y="709026"/>
                    <a:pt x="535099" y="708186"/>
                  </a:cubicBezTo>
                  <a:cubicBezTo>
                    <a:pt x="538460" y="707346"/>
                    <a:pt x="542886" y="708466"/>
                    <a:pt x="547537" y="707178"/>
                  </a:cubicBezTo>
                  <a:cubicBezTo>
                    <a:pt x="552187" y="705889"/>
                    <a:pt x="558517" y="701521"/>
                    <a:pt x="562999" y="700456"/>
                  </a:cubicBezTo>
                  <a:cubicBezTo>
                    <a:pt x="567481" y="699392"/>
                    <a:pt x="571852" y="699112"/>
                    <a:pt x="574429" y="700792"/>
                  </a:cubicBezTo>
                  <a:cubicBezTo>
                    <a:pt x="577006" y="702473"/>
                    <a:pt x="577958" y="705497"/>
                    <a:pt x="578462" y="710539"/>
                  </a:cubicBezTo>
                  <a:cubicBezTo>
                    <a:pt x="578840" y="714319"/>
                    <a:pt x="577769" y="720653"/>
                    <a:pt x="577446" y="726065"/>
                  </a:cubicBezTo>
                  <a:cubicBezTo>
                    <a:pt x="577447" y="726759"/>
                    <a:pt x="577448" y="727453"/>
                    <a:pt x="577449" y="728148"/>
                  </a:cubicBezTo>
                  <a:lnTo>
                    <a:pt x="576781" y="730369"/>
                  </a:lnTo>
                  <a:cubicBezTo>
                    <a:pt x="574709" y="734065"/>
                    <a:pt x="571628" y="737875"/>
                    <a:pt x="569386" y="740788"/>
                  </a:cubicBezTo>
                  <a:cubicBezTo>
                    <a:pt x="567145" y="743700"/>
                    <a:pt x="564848" y="745437"/>
                    <a:pt x="563335" y="747845"/>
                  </a:cubicBezTo>
                  <a:cubicBezTo>
                    <a:pt x="561823" y="750254"/>
                    <a:pt x="562887" y="752886"/>
                    <a:pt x="560310" y="755239"/>
                  </a:cubicBezTo>
                  <a:cubicBezTo>
                    <a:pt x="557733" y="757592"/>
                    <a:pt x="551739" y="758657"/>
                    <a:pt x="547873" y="761961"/>
                  </a:cubicBezTo>
                  <a:cubicBezTo>
                    <a:pt x="544007" y="765266"/>
                    <a:pt x="540701" y="771876"/>
                    <a:pt x="537116" y="775069"/>
                  </a:cubicBezTo>
                  <a:cubicBezTo>
                    <a:pt x="533531" y="778262"/>
                    <a:pt x="530450" y="778598"/>
                    <a:pt x="526360" y="781118"/>
                  </a:cubicBezTo>
                  <a:cubicBezTo>
                    <a:pt x="522270" y="783639"/>
                    <a:pt x="516723" y="787505"/>
                    <a:pt x="512578" y="790193"/>
                  </a:cubicBezTo>
                  <a:cubicBezTo>
                    <a:pt x="512578" y="790193"/>
                    <a:pt x="505407" y="793946"/>
                    <a:pt x="501485" y="797252"/>
                  </a:cubicBezTo>
                  <a:cubicBezTo>
                    <a:pt x="497564" y="800556"/>
                    <a:pt x="493081" y="806885"/>
                    <a:pt x="489047" y="810023"/>
                  </a:cubicBezTo>
                  <a:cubicBezTo>
                    <a:pt x="485014" y="813160"/>
                    <a:pt x="479860" y="813832"/>
                    <a:pt x="477283" y="816072"/>
                  </a:cubicBezTo>
                  <a:cubicBezTo>
                    <a:pt x="474706" y="818313"/>
                    <a:pt x="472297" y="821954"/>
                    <a:pt x="473585" y="823467"/>
                  </a:cubicBezTo>
                  <a:cubicBezTo>
                    <a:pt x="474874" y="824979"/>
                    <a:pt x="481148" y="825875"/>
                    <a:pt x="485014" y="825148"/>
                  </a:cubicBezTo>
                  <a:cubicBezTo>
                    <a:pt x="488879" y="824419"/>
                    <a:pt x="492072" y="821058"/>
                    <a:pt x="496779" y="819097"/>
                  </a:cubicBezTo>
                  <a:cubicBezTo>
                    <a:pt x="501485" y="817136"/>
                    <a:pt x="508432" y="815569"/>
                    <a:pt x="513250" y="813384"/>
                  </a:cubicBezTo>
                  <a:cubicBezTo>
                    <a:pt x="518068" y="811199"/>
                    <a:pt x="520590" y="809182"/>
                    <a:pt x="525688" y="805990"/>
                  </a:cubicBezTo>
                  <a:cubicBezTo>
                    <a:pt x="530786" y="802797"/>
                    <a:pt x="538405" y="797587"/>
                    <a:pt x="543839" y="794226"/>
                  </a:cubicBezTo>
                  <a:cubicBezTo>
                    <a:pt x="549274" y="790865"/>
                    <a:pt x="553083" y="790249"/>
                    <a:pt x="558293" y="785824"/>
                  </a:cubicBezTo>
                  <a:cubicBezTo>
                    <a:pt x="563503" y="781398"/>
                    <a:pt x="570563" y="772436"/>
                    <a:pt x="575101" y="767675"/>
                  </a:cubicBezTo>
                  <a:cubicBezTo>
                    <a:pt x="579639" y="762913"/>
                    <a:pt x="581375" y="762129"/>
                    <a:pt x="585521" y="757256"/>
                  </a:cubicBezTo>
                  <a:cubicBezTo>
                    <a:pt x="588630" y="753601"/>
                    <a:pt x="593378" y="747646"/>
                    <a:pt x="596929" y="742793"/>
                  </a:cubicBezTo>
                  <a:lnTo>
                    <a:pt x="599633" y="738925"/>
                  </a:lnTo>
                  <a:lnTo>
                    <a:pt x="600312" y="738435"/>
                  </a:lnTo>
                  <a:cubicBezTo>
                    <a:pt x="605690" y="733673"/>
                    <a:pt x="610228" y="725943"/>
                    <a:pt x="615438" y="718941"/>
                  </a:cubicBezTo>
                  <a:cubicBezTo>
                    <a:pt x="620648" y="711939"/>
                    <a:pt x="626475" y="702641"/>
                    <a:pt x="631573" y="696423"/>
                  </a:cubicBezTo>
                  <a:cubicBezTo>
                    <a:pt x="636671" y="690205"/>
                    <a:pt x="641377" y="685611"/>
                    <a:pt x="646026" y="681635"/>
                  </a:cubicBezTo>
                  <a:cubicBezTo>
                    <a:pt x="650677" y="677657"/>
                    <a:pt x="657064" y="675809"/>
                    <a:pt x="659473" y="672560"/>
                  </a:cubicBezTo>
                  <a:cubicBezTo>
                    <a:pt x="661882" y="669311"/>
                    <a:pt x="661041" y="664942"/>
                    <a:pt x="660481" y="662141"/>
                  </a:cubicBezTo>
                  <a:cubicBezTo>
                    <a:pt x="659921" y="659340"/>
                    <a:pt x="656952" y="657828"/>
                    <a:pt x="656111" y="655756"/>
                  </a:cubicBezTo>
                  <a:cubicBezTo>
                    <a:pt x="655271" y="653683"/>
                    <a:pt x="656223" y="651890"/>
                    <a:pt x="655439" y="649705"/>
                  </a:cubicBezTo>
                  <a:cubicBezTo>
                    <a:pt x="654655" y="647521"/>
                    <a:pt x="653983" y="643544"/>
                    <a:pt x="651406" y="642648"/>
                  </a:cubicBezTo>
                  <a:cubicBezTo>
                    <a:pt x="648829" y="641751"/>
                    <a:pt x="643618" y="643880"/>
                    <a:pt x="639976" y="644328"/>
                  </a:cubicBezTo>
                  <a:cubicBezTo>
                    <a:pt x="636335" y="644777"/>
                    <a:pt x="631461" y="644328"/>
                    <a:pt x="629556" y="645337"/>
                  </a:cubicBezTo>
                  <a:cubicBezTo>
                    <a:pt x="627651" y="646345"/>
                    <a:pt x="629388" y="649201"/>
                    <a:pt x="628548" y="650378"/>
                  </a:cubicBezTo>
                  <a:cubicBezTo>
                    <a:pt x="627707" y="651554"/>
                    <a:pt x="625466" y="650658"/>
                    <a:pt x="624514" y="652394"/>
                  </a:cubicBezTo>
                  <a:cubicBezTo>
                    <a:pt x="623562" y="654131"/>
                    <a:pt x="622890" y="657884"/>
                    <a:pt x="622833" y="660797"/>
                  </a:cubicBezTo>
                  <a:cubicBezTo>
                    <a:pt x="622777" y="663710"/>
                    <a:pt x="624850" y="668022"/>
                    <a:pt x="624178" y="669871"/>
                  </a:cubicBezTo>
                  <a:cubicBezTo>
                    <a:pt x="623506" y="671720"/>
                    <a:pt x="620536" y="672280"/>
                    <a:pt x="618799" y="671888"/>
                  </a:cubicBezTo>
                  <a:cubicBezTo>
                    <a:pt x="617062" y="671496"/>
                    <a:pt x="613981" y="671272"/>
                    <a:pt x="613757" y="667518"/>
                  </a:cubicBezTo>
                  <a:cubicBezTo>
                    <a:pt x="613533" y="663766"/>
                    <a:pt x="616278" y="653739"/>
                    <a:pt x="617454" y="649369"/>
                  </a:cubicBezTo>
                  <a:cubicBezTo>
                    <a:pt x="618631" y="645000"/>
                    <a:pt x="618295" y="643600"/>
                    <a:pt x="620816" y="641303"/>
                  </a:cubicBezTo>
                  <a:cubicBezTo>
                    <a:pt x="623338" y="639006"/>
                    <a:pt x="628772" y="636878"/>
                    <a:pt x="632581" y="635590"/>
                  </a:cubicBezTo>
                  <a:cubicBezTo>
                    <a:pt x="636391" y="634301"/>
                    <a:pt x="640200" y="634189"/>
                    <a:pt x="643674" y="633573"/>
                  </a:cubicBezTo>
                  <a:cubicBezTo>
                    <a:pt x="643674" y="633573"/>
                    <a:pt x="647484" y="631948"/>
                    <a:pt x="653422" y="631892"/>
                  </a:cubicBezTo>
                  <a:cubicBezTo>
                    <a:pt x="659361" y="631836"/>
                    <a:pt x="672023" y="633237"/>
                    <a:pt x="679305" y="633237"/>
                  </a:cubicBezTo>
                  <a:cubicBezTo>
                    <a:pt x="686588" y="633237"/>
                    <a:pt x="692527" y="633125"/>
                    <a:pt x="697120" y="631892"/>
                  </a:cubicBezTo>
                  <a:cubicBezTo>
                    <a:pt x="701715" y="630660"/>
                    <a:pt x="706869" y="629036"/>
                    <a:pt x="706869" y="625843"/>
                  </a:cubicBezTo>
                  <a:cubicBezTo>
                    <a:pt x="706869" y="622650"/>
                    <a:pt x="700315" y="615928"/>
                    <a:pt x="697120" y="612735"/>
                  </a:cubicBezTo>
                  <a:cubicBezTo>
                    <a:pt x="693927" y="609543"/>
                    <a:pt x="691238" y="606910"/>
                    <a:pt x="687709" y="606686"/>
                  </a:cubicBezTo>
                  <a:cubicBezTo>
                    <a:pt x="684179" y="606462"/>
                    <a:pt x="679586" y="610775"/>
                    <a:pt x="675944" y="611391"/>
                  </a:cubicBezTo>
                  <a:cubicBezTo>
                    <a:pt x="672303" y="612007"/>
                    <a:pt x="668436" y="610047"/>
                    <a:pt x="665859" y="610383"/>
                  </a:cubicBezTo>
                  <a:cubicBezTo>
                    <a:pt x="663282" y="610719"/>
                    <a:pt x="663394" y="612679"/>
                    <a:pt x="660481" y="613407"/>
                  </a:cubicBezTo>
                  <a:cubicBezTo>
                    <a:pt x="657568" y="614136"/>
                    <a:pt x="653086" y="613855"/>
                    <a:pt x="648380" y="614752"/>
                  </a:cubicBezTo>
                  <a:cubicBezTo>
                    <a:pt x="643674" y="615648"/>
                    <a:pt x="636671" y="618225"/>
                    <a:pt x="632245" y="618785"/>
                  </a:cubicBezTo>
                  <a:cubicBezTo>
                    <a:pt x="627819" y="619346"/>
                    <a:pt x="624570" y="619009"/>
                    <a:pt x="621825" y="618113"/>
                  </a:cubicBezTo>
                  <a:cubicBezTo>
                    <a:pt x="619079" y="617217"/>
                    <a:pt x="616726" y="615424"/>
                    <a:pt x="615774" y="613407"/>
                  </a:cubicBezTo>
                  <a:cubicBezTo>
                    <a:pt x="614821" y="611391"/>
                    <a:pt x="614485" y="608758"/>
                    <a:pt x="616110" y="606013"/>
                  </a:cubicBezTo>
                  <a:cubicBezTo>
                    <a:pt x="617735" y="603268"/>
                    <a:pt x="621601" y="599852"/>
                    <a:pt x="625522" y="596939"/>
                  </a:cubicBezTo>
                  <a:cubicBezTo>
                    <a:pt x="629444" y="594026"/>
                    <a:pt x="634878" y="591170"/>
                    <a:pt x="639640" y="588537"/>
                  </a:cubicBezTo>
                  <a:cubicBezTo>
                    <a:pt x="644402" y="585904"/>
                    <a:pt x="650341" y="583663"/>
                    <a:pt x="654095" y="581143"/>
                  </a:cubicBezTo>
                  <a:cubicBezTo>
                    <a:pt x="657848" y="578622"/>
                    <a:pt x="661489" y="575989"/>
                    <a:pt x="662162" y="573413"/>
                  </a:cubicBezTo>
                  <a:cubicBezTo>
                    <a:pt x="662834" y="570836"/>
                    <a:pt x="660537" y="567923"/>
                    <a:pt x="658128" y="565682"/>
                  </a:cubicBezTo>
                  <a:cubicBezTo>
                    <a:pt x="655719" y="563442"/>
                    <a:pt x="650565" y="560809"/>
                    <a:pt x="647708" y="559969"/>
                  </a:cubicBezTo>
                  <a:cubicBezTo>
                    <a:pt x="644850" y="559128"/>
                    <a:pt x="643337" y="559856"/>
                    <a:pt x="640985" y="560641"/>
                  </a:cubicBezTo>
                  <a:cubicBezTo>
                    <a:pt x="638632" y="561425"/>
                    <a:pt x="635550" y="563274"/>
                    <a:pt x="633590" y="564673"/>
                  </a:cubicBezTo>
                  <a:cubicBezTo>
                    <a:pt x="631629" y="566074"/>
                    <a:pt x="631069" y="568371"/>
                    <a:pt x="629220" y="569043"/>
                  </a:cubicBezTo>
                  <a:cubicBezTo>
                    <a:pt x="627371" y="569715"/>
                    <a:pt x="623842" y="569323"/>
                    <a:pt x="622497" y="568707"/>
                  </a:cubicBezTo>
                  <a:cubicBezTo>
                    <a:pt x="621153" y="568091"/>
                    <a:pt x="620704" y="567250"/>
                    <a:pt x="621153" y="565346"/>
                  </a:cubicBezTo>
                  <a:cubicBezTo>
                    <a:pt x="621601" y="563442"/>
                    <a:pt x="623114" y="559856"/>
                    <a:pt x="625186" y="557279"/>
                  </a:cubicBezTo>
                  <a:cubicBezTo>
                    <a:pt x="627259" y="554703"/>
                    <a:pt x="632581" y="552294"/>
                    <a:pt x="633590" y="549886"/>
                  </a:cubicBezTo>
                  <a:cubicBezTo>
                    <a:pt x="634598" y="547477"/>
                    <a:pt x="634038" y="545572"/>
                    <a:pt x="631237" y="542828"/>
                  </a:cubicBezTo>
                  <a:cubicBezTo>
                    <a:pt x="628436" y="540083"/>
                    <a:pt x="621265" y="536385"/>
                    <a:pt x="616782" y="533417"/>
                  </a:cubicBezTo>
                  <a:cubicBezTo>
                    <a:pt x="612300" y="530448"/>
                    <a:pt x="608659" y="526359"/>
                    <a:pt x="604345" y="525015"/>
                  </a:cubicBezTo>
                  <a:cubicBezTo>
                    <a:pt x="602188" y="524343"/>
                    <a:pt x="599639" y="524161"/>
                    <a:pt x="597223" y="524280"/>
                  </a:cubicBezTo>
                  <a:close/>
                  <a:moveTo>
                    <a:pt x="566024" y="465526"/>
                  </a:moveTo>
                  <a:cubicBezTo>
                    <a:pt x="569834" y="465638"/>
                    <a:pt x="573654" y="465562"/>
                    <a:pt x="577454" y="465862"/>
                  </a:cubicBezTo>
                  <a:cubicBezTo>
                    <a:pt x="577953" y="465901"/>
                    <a:pt x="578413" y="466213"/>
                    <a:pt x="578798" y="466534"/>
                  </a:cubicBezTo>
                  <a:cubicBezTo>
                    <a:pt x="579109" y="466793"/>
                    <a:pt x="579246" y="467207"/>
                    <a:pt x="579470" y="467543"/>
                  </a:cubicBezTo>
                  <a:cubicBezTo>
                    <a:pt x="578145" y="469530"/>
                    <a:pt x="579625" y="467673"/>
                    <a:pt x="577454" y="469223"/>
                  </a:cubicBezTo>
                  <a:cubicBezTo>
                    <a:pt x="577067" y="469500"/>
                    <a:pt x="576841" y="469968"/>
                    <a:pt x="576445" y="470232"/>
                  </a:cubicBezTo>
                  <a:cubicBezTo>
                    <a:pt x="575728" y="470710"/>
                    <a:pt x="572862" y="470890"/>
                    <a:pt x="572748" y="470904"/>
                  </a:cubicBezTo>
                  <a:cubicBezTo>
                    <a:pt x="572300" y="471127"/>
                    <a:pt x="571864" y="471378"/>
                    <a:pt x="571403" y="471575"/>
                  </a:cubicBezTo>
                  <a:cubicBezTo>
                    <a:pt x="571078" y="471715"/>
                    <a:pt x="570672" y="471690"/>
                    <a:pt x="570395" y="471911"/>
                  </a:cubicBezTo>
                  <a:cubicBezTo>
                    <a:pt x="568573" y="473368"/>
                    <a:pt x="570983" y="472583"/>
                    <a:pt x="568713" y="473592"/>
                  </a:cubicBezTo>
                  <a:cubicBezTo>
                    <a:pt x="568066" y="473880"/>
                    <a:pt x="567369" y="474040"/>
                    <a:pt x="566697" y="474264"/>
                  </a:cubicBezTo>
                  <a:cubicBezTo>
                    <a:pt x="563772" y="475239"/>
                    <a:pt x="566041" y="474581"/>
                    <a:pt x="559638" y="474937"/>
                  </a:cubicBezTo>
                  <a:cubicBezTo>
                    <a:pt x="559302" y="475273"/>
                    <a:pt x="559045" y="475714"/>
                    <a:pt x="558629" y="475945"/>
                  </a:cubicBezTo>
                  <a:cubicBezTo>
                    <a:pt x="557960" y="476317"/>
                    <a:pt x="556136" y="476736"/>
                    <a:pt x="555268" y="476953"/>
                  </a:cubicBezTo>
                  <a:cubicBezTo>
                    <a:pt x="554820" y="477289"/>
                    <a:pt x="554435" y="477734"/>
                    <a:pt x="553924" y="477962"/>
                  </a:cubicBezTo>
                  <a:cubicBezTo>
                    <a:pt x="553401" y="478194"/>
                    <a:pt x="552813" y="478260"/>
                    <a:pt x="552243" y="478298"/>
                  </a:cubicBezTo>
                  <a:cubicBezTo>
                    <a:pt x="549446" y="478484"/>
                    <a:pt x="546641" y="478522"/>
                    <a:pt x="543839" y="478634"/>
                  </a:cubicBezTo>
                  <a:cubicBezTo>
                    <a:pt x="542352" y="479377"/>
                    <a:pt x="543839" y="478746"/>
                    <a:pt x="543166" y="478634"/>
                  </a:cubicBezTo>
                  <a:cubicBezTo>
                    <a:pt x="543222" y="477794"/>
                    <a:pt x="543951" y="474656"/>
                    <a:pt x="544175" y="473592"/>
                  </a:cubicBezTo>
                  <a:cubicBezTo>
                    <a:pt x="544287" y="473144"/>
                    <a:pt x="544255" y="472632"/>
                    <a:pt x="544511" y="472247"/>
                  </a:cubicBezTo>
                  <a:cubicBezTo>
                    <a:pt x="544943" y="471601"/>
                    <a:pt x="545902" y="471508"/>
                    <a:pt x="546529" y="471239"/>
                  </a:cubicBezTo>
                  <a:cubicBezTo>
                    <a:pt x="549392" y="470013"/>
                    <a:pt x="546225" y="470733"/>
                    <a:pt x="551235" y="470232"/>
                  </a:cubicBezTo>
                  <a:cubicBezTo>
                    <a:pt x="551683" y="470120"/>
                    <a:pt x="550674" y="470400"/>
                    <a:pt x="552579" y="469896"/>
                  </a:cubicBezTo>
                  <a:cubicBezTo>
                    <a:pt x="554484" y="469391"/>
                    <a:pt x="560422" y="467935"/>
                    <a:pt x="562663" y="467207"/>
                  </a:cubicBezTo>
                  <a:cubicBezTo>
                    <a:pt x="564904" y="466478"/>
                    <a:pt x="566024" y="465526"/>
                    <a:pt x="566024" y="465526"/>
                  </a:cubicBezTo>
                  <a:close/>
                  <a:moveTo>
                    <a:pt x="584785" y="430116"/>
                  </a:moveTo>
                  <a:lnTo>
                    <a:pt x="584387" y="432768"/>
                  </a:lnTo>
                  <a:cubicBezTo>
                    <a:pt x="584093" y="434328"/>
                    <a:pt x="583952" y="435743"/>
                    <a:pt x="584513" y="437199"/>
                  </a:cubicBezTo>
                  <a:lnTo>
                    <a:pt x="585880" y="439416"/>
                  </a:lnTo>
                  <a:lnTo>
                    <a:pt x="582905" y="440353"/>
                  </a:lnTo>
                  <a:cubicBezTo>
                    <a:pt x="581414" y="440809"/>
                    <a:pt x="580101" y="441173"/>
                    <a:pt x="579134" y="441328"/>
                  </a:cubicBezTo>
                  <a:cubicBezTo>
                    <a:pt x="576235" y="441790"/>
                    <a:pt x="575416" y="440298"/>
                    <a:pt x="574479" y="440185"/>
                  </a:cubicBezTo>
                  <a:lnTo>
                    <a:pt x="573899" y="440443"/>
                  </a:lnTo>
                  <a:lnTo>
                    <a:pt x="573557" y="440033"/>
                  </a:lnTo>
                  <a:cubicBezTo>
                    <a:pt x="572892" y="439118"/>
                    <a:pt x="572342" y="438166"/>
                    <a:pt x="572076" y="437199"/>
                  </a:cubicBezTo>
                  <a:lnTo>
                    <a:pt x="571820" y="434244"/>
                  </a:lnTo>
                  <a:lnTo>
                    <a:pt x="575936" y="432970"/>
                  </a:lnTo>
                  <a:cubicBezTo>
                    <a:pt x="579092" y="431854"/>
                    <a:pt x="579807" y="431203"/>
                    <a:pt x="584176" y="430236"/>
                  </a:cubicBezTo>
                  <a:close/>
                  <a:moveTo>
                    <a:pt x="641321" y="425867"/>
                  </a:moveTo>
                  <a:cubicBezTo>
                    <a:pt x="641321" y="425867"/>
                    <a:pt x="644850" y="426203"/>
                    <a:pt x="647372" y="426875"/>
                  </a:cubicBezTo>
                  <a:cubicBezTo>
                    <a:pt x="649893" y="427547"/>
                    <a:pt x="652638" y="429228"/>
                    <a:pt x="656448" y="429900"/>
                  </a:cubicBezTo>
                  <a:cubicBezTo>
                    <a:pt x="660257" y="430572"/>
                    <a:pt x="666755" y="429228"/>
                    <a:pt x="670229" y="430908"/>
                  </a:cubicBezTo>
                  <a:cubicBezTo>
                    <a:pt x="673703" y="432589"/>
                    <a:pt x="676448" y="435669"/>
                    <a:pt x="677289" y="439983"/>
                  </a:cubicBezTo>
                  <a:cubicBezTo>
                    <a:pt x="678129" y="444296"/>
                    <a:pt x="677289" y="452251"/>
                    <a:pt x="675272" y="456787"/>
                  </a:cubicBezTo>
                  <a:cubicBezTo>
                    <a:pt x="673255" y="461325"/>
                    <a:pt x="669501" y="463789"/>
                    <a:pt x="665187" y="467207"/>
                  </a:cubicBezTo>
                  <a:cubicBezTo>
                    <a:pt x="660873" y="470624"/>
                    <a:pt x="654543" y="474376"/>
                    <a:pt x="649389" y="477289"/>
                  </a:cubicBezTo>
                  <a:cubicBezTo>
                    <a:pt x="644234" y="480203"/>
                    <a:pt x="639360" y="482611"/>
                    <a:pt x="634262" y="484683"/>
                  </a:cubicBezTo>
                  <a:cubicBezTo>
                    <a:pt x="629164" y="486756"/>
                    <a:pt x="621825" y="489277"/>
                    <a:pt x="618799" y="489725"/>
                  </a:cubicBezTo>
                  <a:cubicBezTo>
                    <a:pt x="615774" y="490172"/>
                    <a:pt x="617847" y="488941"/>
                    <a:pt x="616110" y="487372"/>
                  </a:cubicBezTo>
                  <a:cubicBezTo>
                    <a:pt x="614807" y="486196"/>
                    <a:pt x="612812" y="482625"/>
                    <a:pt x="610619" y="481054"/>
                  </a:cubicBezTo>
                  <a:lnTo>
                    <a:pt x="610279" y="480942"/>
                  </a:lnTo>
                  <a:lnTo>
                    <a:pt x="610818" y="480115"/>
                  </a:lnTo>
                  <a:cubicBezTo>
                    <a:pt x="611810" y="478658"/>
                    <a:pt x="612791" y="477331"/>
                    <a:pt x="613757" y="476281"/>
                  </a:cubicBezTo>
                  <a:cubicBezTo>
                    <a:pt x="617622" y="472079"/>
                    <a:pt x="622889" y="470904"/>
                    <a:pt x="624850" y="467543"/>
                  </a:cubicBezTo>
                  <a:cubicBezTo>
                    <a:pt x="626811" y="464181"/>
                    <a:pt x="628940" y="460261"/>
                    <a:pt x="625522" y="456115"/>
                  </a:cubicBezTo>
                  <a:cubicBezTo>
                    <a:pt x="622105" y="451971"/>
                    <a:pt x="609163" y="445864"/>
                    <a:pt x="604345" y="442672"/>
                  </a:cubicBezTo>
                  <a:lnTo>
                    <a:pt x="603868" y="442274"/>
                  </a:lnTo>
                  <a:lnTo>
                    <a:pt x="604345" y="441905"/>
                  </a:lnTo>
                  <a:cubicBezTo>
                    <a:pt x="606474" y="438936"/>
                    <a:pt x="604401" y="432046"/>
                    <a:pt x="604682" y="427116"/>
                  </a:cubicBezTo>
                  <a:cubicBezTo>
                    <a:pt x="604690" y="427014"/>
                    <a:pt x="604698" y="426912"/>
                    <a:pt x="604707" y="426810"/>
                  </a:cubicBezTo>
                  <a:lnTo>
                    <a:pt x="606698" y="426539"/>
                  </a:lnTo>
                  <a:cubicBezTo>
                    <a:pt x="612132" y="425867"/>
                    <a:pt x="611012" y="426315"/>
                    <a:pt x="616782" y="426203"/>
                  </a:cubicBezTo>
                  <a:close/>
                  <a:moveTo>
                    <a:pt x="578840" y="411068"/>
                  </a:moveTo>
                  <a:cubicBezTo>
                    <a:pt x="581487" y="410984"/>
                    <a:pt x="584121" y="411432"/>
                    <a:pt x="585185" y="412665"/>
                  </a:cubicBezTo>
                  <a:cubicBezTo>
                    <a:pt x="585717" y="413281"/>
                    <a:pt x="585990" y="414258"/>
                    <a:pt x="586099" y="415440"/>
                  </a:cubicBezTo>
                  <a:cubicBezTo>
                    <a:pt x="586089" y="415997"/>
                    <a:pt x="586078" y="416555"/>
                    <a:pt x="586068" y="417113"/>
                  </a:cubicBezTo>
                  <a:lnTo>
                    <a:pt x="580143" y="418473"/>
                  </a:lnTo>
                  <a:lnTo>
                    <a:pt x="571551" y="420980"/>
                  </a:lnTo>
                  <a:lnTo>
                    <a:pt x="571257" y="417181"/>
                  </a:lnTo>
                  <a:cubicBezTo>
                    <a:pt x="571137" y="415228"/>
                    <a:pt x="571292" y="413561"/>
                    <a:pt x="572412" y="412665"/>
                  </a:cubicBezTo>
                  <a:cubicBezTo>
                    <a:pt x="573532" y="411769"/>
                    <a:pt x="576193" y="411152"/>
                    <a:pt x="578840" y="411068"/>
                  </a:cubicBezTo>
                  <a:close/>
                  <a:moveTo>
                    <a:pt x="322009" y="406264"/>
                  </a:moveTo>
                  <a:cubicBezTo>
                    <a:pt x="318074" y="405968"/>
                    <a:pt x="319633" y="410050"/>
                    <a:pt x="317108" y="411164"/>
                  </a:cubicBezTo>
                  <a:cubicBezTo>
                    <a:pt x="314583" y="412278"/>
                    <a:pt x="308866" y="412055"/>
                    <a:pt x="306862" y="412946"/>
                  </a:cubicBezTo>
                  <a:cubicBezTo>
                    <a:pt x="304857" y="413837"/>
                    <a:pt x="306193" y="415395"/>
                    <a:pt x="305080" y="416508"/>
                  </a:cubicBezTo>
                  <a:cubicBezTo>
                    <a:pt x="303966" y="417622"/>
                    <a:pt x="300996" y="418513"/>
                    <a:pt x="300179" y="419627"/>
                  </a:cubicBezTo>
                  <a:cubicBezTo>
                    <a:pt x="299363" y="420740"/>
                    <a:pt x="298694" y="421112"/>
                    <a:pt x="300179" y="423191"/>
                  </a:cubicBezTo>
                  <a:cubicBezTo>
                    <a:pt x="301664" y="425268"/>
                    <a:pt x="307381" y="429278"/>
                    <a:pt x="309089" y="432099"/>
                  </a:cubicBezTo>
                  <a:cubicBezTo>
                    <a:pt x="310797" y="434919"/>
                    <a:pt x="310351" y="433880"/>
                    <a:pt x="310425" y="440117"/>
                  </a:cubicBezTo>
                  <a:cubicBezTo>
                    <a:pt x="310500" y="446352"/>
                    <a:pt x="309386" y="463427"/>
                    <a:pt x="309534" y="469515"/>
                  </a:cubicBezTo>
                  <a:cubicBezTo>
                    <a:pt x="309683" y="475602"/>
                    <a:pt x="310277" y="474340"/>
                    <a:pt x="311316" y="476641"/>
                  </a:cubicBezTo>
                  <a:cubicBezTo>
                    <a:pt x="312356" y="478943"/>
                    <a:pt x="315251" y="478201"/>
                    <a:pt x="315771" y="483323"/>
                  </a:cubicBezTo>
                  <a:cubicBezTo>
                    <a:pt x="316291" y="488446"/>
                    <a:pt x="315028" y="502179"/>
                    <a:pt x="314435" y="507376"/>
                  </a:cubicBezTo>
                  <a:cubicBezTo>
                    <a:pt x="313841" y="512572"/>
                    <a:pt x="312950" y="509825"/>
                    <a:pt x="312207" y="514503"/>
                  </a:cubicBezTo>
                  <a:cubicBezTo>
                    <a:pt x="311465" y="519179"/>
                    <a:pt x="309757" y="531577"/>
                    <a:pt x="309980" y="535438"/>
                  </a:cubicBezTo>
                  <a:cubicBezTo>
                    <a:pt x="310203" y="539298"/>
                    <a:pt x="312430" y="535661"/>
                    <a:pt x="313544" y="537664"/>
                  </a:cubicBezTo>
                  <a:cubicBezTo>
                    <a:pt x="314657" y="539669"/>
                    <a:pt x="316439" y="544050"/>
                    <a:pt x="316662" y="547464"/>
                  </a:cubicBezTo>
                  <a:lnTo>
                    <a:pt x="316199" y="552071"/>
                  </a:lnTo>
                  <a:lnTo>
                    <a:pt x="315882" y="552114"/>
                  </a:lnTo>
                  <a:cubicBezTo>
                    <a:pt x="314713" y="552179"/>
                    <a:pt x="314249" y="552030"/>
                    <a:pt x="312207" y="552364"/>
                  </a:cubicBezTo>
                  <a:cubicBezTo>
                    <a:pt x="312207" y="552364"/>
                    <a:pt x="302036" y="554740"/>
                    <a:pt x="299289" y="554592"/>
                  </a:cubicBezTo>
                  <a:cubicBezTo>
                    <a:pt x="296541" y="554443"/>
                    <a:pt x="297284" y="552661"/>
                    <a:pt x="295725" y="551473"/>
                  </a:cubicBezTo>
                  <a:cubicBezTo>
                    <a:pt x="294165" y="550285"/>
                    <a:pt x="290972" y="549023"/>
                    <a:pt x="289933" y="547464"/>
                  </a:cubicBezTo>
                  <a:cubicBezTo>
                    <a:pt x="288893" y="545905"/>
                    <a:pt x="289784" y="545015"/>
                    <a:pt x="289487" y="542119"/>
                  </a:cubicBezTo>
                  <a:cubicBezTo>
                    <a:pt x="289190" y="539224"/>
                    <a:pt x="289042" y="533062"/>
                    <a:pt x="288151" y="530092"/>
                  </a:cubicBezTo>
                  <a:cubicBezTo>
                    <a:pt x="287260" y="527123"/>
                    <a:pt x="285329" y="526678"/>
                    <a:pt x="284141" y="524302"/>
                  </a:cubicBezTo>
                  <a:cubicBezTo>
                    <a:pt x="282953" y="521926"/>
                    <a:pt x="282508" y="518511"/>
                    <a:pt x="281023" y="515839"/>
                  </a:cubicBezTo>
                  <a:cubicBezTo>
                    <a:pt x="279538" y="513166"/>
                    <a:pt x="277088" y="510122"/>
                    <a:pt x="275232" y="508267"/>
                  </a:cubicBezTo>
                  <a:cubicBezTo>
                    <a:pt x="273376" y="506411"/>
                    <a:pt x="272708" y="505520"/>
                    <a:pt x="269886" y="504703"/>
                  </a:cubicBezTo>
                  <a:cubicBezTo>
                    <a:pt x="267065" y="503887"/>
                    <a:pt x="261792" y="503590"/>
                    <a:pt x="258303" y="503367"/>
                  </a:cubicBezTo>
                  <a:cubicBezTo>
                    <a:pt x="256558" y="503256"/>
                    <a:pt x="254962" y="503126"/>
                    <a:pt x="253431" y="503089"/>
                  </a:cubicBezTo>
                  <a:cubicBezTo>
                    <a:pt x="251899" y="503051"/>
                    <a:pt x="250433" y="503107"/>
                    <a:pt x="248948" y="503367"/>
                  </a:cubicBezTo>
                  <a:cubicBezTo>
                    <a:pt x="245978" y="503887"/>
                    <a:pt x="241969" y="505223"/>
                    <a:pt x="240483" y="506485"/>
                  </a:cubicBezTo>
                  <a:cubicBezTo>
                    <a:pt x="238998" y="507747"/>
                    <a:pt x="239666" y="509157"/>
                    <a:pt x="240037" y="510939"/>
                  </a:cubicBezTo>
                  <a:cubicBezTo>
                    <a:pt x="240409" y="512721"/>
                    <a:pt x="241969" y="514800"/>
                    <a:pt x="242711" y="517176"/>
                  </a:cubicBezTo>
                  <a:cubicBezTo>
                    <a:pt x="243454" y="519550"/>
                    <a:pt x="243676" y="523486"/>
                    <a:pt x="244493" y="525193"/>
                  </a:cubicBezTo>
                  <a:cubicBezTo>
                    <a:pt x="245310" y="526900"/>
                    <a:pt x="247017" y="526307"/>
                    <a:pt x="247611" y="527420"/>
                  </a:cubicBezTo>
                  <a:cubicBezTo>
                    <a:pt x="248205" y="528533"/>
                    <a:pt x="247908" y="529944"/>
                    <a:pt x="248057" y="531874"/>
                  </a:cubicBezTo>
                  <a:cubicBezTo>
                    <a:pt x="248205" y="533805"/>
                    <a:pt x="248428" y="536106"/>
                    <a:pt x="248502" y="539001"/>
                  </a:cubicBezTo>
                  <a:cubicBezTo>
                    <a:pt x="248577" y="541897"/>
                    <a:pt x="249245" y="546350"/>
                    <a:pt x="248502" y="549246"/>
                  </a:cubicBezTo>
                  <a:cubicBezTo>
                    <a:pt x="247760" y="552141"/>
                    <a:pt x="244345" y="554740"/>
                    <a:pt x="244048" y="556372"/>
                  </a:cubicBezTo>
                  <a:cubicBezTo>
                    <a:pt x="243751" y="558006"/>
                    <a:pt x="246646" y="557783"/>
                    <a:pt x="246721" y="559045"/>
                  </a:cubicBezTo>
                  <a:cubicBezTo>
                    <a:pt x="246795" y="560307"/>
                    <a:pt x="245533" y="562535"/>
                    <a:pt x="244493" y="563945"/>
                  </a:cubicBezTo>
                  <a:cubicBezTo>
                    <a:pt x="243454" y="565355"/>
                    <a:pt x="242711" y="566469"/>
                    <a:pt x="240483" y="567508"/>
                  </a:cubicBezTo>
                  <a:cubicBezTo>
                    <a:pt x="238255" y="568548"/>
                    <a:pt x="233355" y="568993"/>
                    <a:pt x="231128" y="570181"/>
                  </a:cubicBezTo>
                  <a:cubicBezTo>
                    <a:pt x="228900" y="571369"/>
                    <a:pt x="228826" y="573744"/>
                    <a:pt x="227119" y="574635"/>
                  </a:cubicBezTo>
                  <a:cubicBezTo>
                    <a:pt x="225411" y="575526"/>
                    <a:pt x="223481" y="574709"/>
                    <a:pt x="220882" y="575526"/>
                  </a:cubicBezTo>
                  <a:cubicBezTo>
                    <a:pt x="218283" y="576342"/>
                    <a:pt x="215462" y="578867"/>
                    <a:pt x="211526" y="579535"/>
                  </a:cubicBezTo>
                  <a:cubicBezTo>
                    <a:pt x="207591" y="580203"/>
                    <a:pt x="200686" y="578941"/>
                    <a:pt x="197271" y="579535"/>
                  </a:cubicBezTo>
                  <a:cubicBezTo>
                    <a:pt x="193855" y="580129"/>
                    <a:pt x="194821" y="582282"/>
                    <a:pt x="191034" y="583098"/>
                  </a:cubicBezTo>
                  <a:cubicBezTo>
                    <a:pt x="187247" y="583915"/>
                    <a:pt x="178857" y="583692"/>
                    <a:pt x="174551" y="584434"/>
                  </a:cubicBezTo>
                  <a:cubicBezTo>
                    <a:pt x="170244" y="585177"/>
                    <a:pt x="168091" y="586884"/>
                    <a:pt x="165196" y="587553"/>
                  </a:cubicBezTo>
                  <a:cubicBezTo>
                    <a:pt x="162299" y="588221"/>
                    <a:pt x="162447" y="587330"/>
                    <a:pt x="157176" y="588444"/>
                  </a:cubicBezTo>
                  <a:cubicBezTo>
                    <a:pt x="151904" y="589557"/>
                    <a:pt x="137500" y="591562"/>
                    <a:pt x="133565" y="594234"/>
                  </a:cubicBezTo>
                  <a:cubicBezTo>
                    <a:pt x="129630" y="596907"/>
                    <a:pt x="133565" y="601657"/>
                    <a:pt x="133565" y="604479"/>
                  </a:cubicBezTo>
                  <a:lnTo>
                    <a:pt x="133565" y="611160"/>
                  </a:lnTo>
                  <a:cubicBezTo>
                    <a:pt x="136683" y="614278"/>
                    <a:pt x="147524" y="620365"/>
                    <a:pt x="152276" y="623187"/>
                  </a:cubicBezTo>
                  <a:cubicBezTo>
                    <a:pt x="157028" y="626008"/>
                    <a:pt x="158661" y="627938"/>
                    <a:pt x="162076" y="628087"/>
                  </a:cubicBezTo>
                  <a:cubicBezTo>
                    <a:pt x="165493" y="628235"/>
                    <a:pt x="167869" y="627419"/>
                    <a:pt x="172769" y="624077"/>
                  </a:cubicBezTo>
                  <a:cubicBezTo>
                    <a:pt x="177669" y="620736"/>
                    <a:pt x="185910" y="611605"/>
                    <a:pt x="191480" y="608042"/>
                  </a:cubicBezTo>
                  <a:cubicBezTo>
                    <a:pt x="197048" y="604479"/>
                    <a:pt x="200092" y="603365"/>
                    <a:pt x="204844" y="600916"/>
                  </a:cubicBezTo>
                  <a:cubicBezTo>
                    <a:pt x="209596" y="598466"/>
                    <a:pt x="213679" y="595867"/>
                    <a:pt x="219991" y="593343"/>
                  </a:cubicBezTo>
                  <a:cubicBezTo>
                    <a:pt x="226302" y="590819"/>
                    <a:pt x="235880" y="587924"/>
                    <a:pt x="242711" y="585771"/>
                  </a:cubicBezTo>
                  <a:cubicBezTo>
                    <a:pt x="249542" y="583618"/>
                    <a:pt x="256224" y="581688"/>
                    <a:pt x="260976" y="580426"/>
                  </a:cubicBezTo>
                  <a:cubicBezTo>
                    <a:pt x="265727" y="579164"/>
                    <a:pt x="267956" y="578644"/>
                    <a:pt x="271223" y="578199"/>
                  </a:cubicBezTo>
                  <a:cubicBezTo>
                    <a:pt x="274489" y="577753"/>
                    <a:pt x="276865" y="578273"/>
                    <a:pt x="280578" y="577753"/>
                  </a:cubicBezTo>
                  <a:cubicBezTo>
                    <a:pt x="284290" y="577233"/>
                    <a:pt x="290304" y="576120"/>
                    <a:pt x="293497" y="575080"/>
                  </a:cubicBezTo>
                  <a:cubicBezTo>
                    <a:pt x="296690" y="574041"/>
                    <a:pt x="297581" y="572111"/>
                    <a:pt x="299734" y="571518"/>
                  </a:cubicBezTo>
                  <a:cubicBezTo>
                    <a:pt x="301887" y="570924"/>
                    <a:pt x="303966" y="571146"/>
                    <a:pt x="306416" y="571518"/>
                  </a:cubicBezTo>
                  <a:cubicBezTo>
                    <a:pt x="308254" y="571796"/>
                    <a:pt x="308796" y="572743"/>
                    <a:pt x="311240" y="573324"/>
                  </a:cubicBezTo>
                  <a:lnTo>
                    <a:pt x="313434" y="573612"/>
                  </a:lnTo>
                  <a:lnTo>
                    <a:pt x="313439" y="573622"/>
                  </a:lnTo>
                  <a:cubicBezTo>
                    <a:pt x="313646" y="574111"/>
                    <a:pt x="313841" y="574709"/>
                    <a:pt x="313989" y="575526"/>
                  </a:cubicBezTo>
                  <a:cubicBezTo>
                    <a:pt x="314583" y="578793"/>
                    <a:pt x="315400" y="585325"/>
                    <a:pt x="315771" y="588889"/>
                  </a:cubicBezTo>
                  <a:cubicBezTo>
                    <a:pt x="316142" y="592452"/>
                    <a:pt x="316142" y="594382"/>
                    <a:pt x="316217" y="596907"/>
                  </a:cubicBezTo>
                  <a:cubicBezTo>
                    <a:pt x="316291" y="599431"/>
                    <a:pt x="316217" y="601880"/>
                    <a:pt x="316217" y="604033"/>
                  </a:cubicBezTo>
                  <a:cubicBezTo>
                    <a:pt x="316217" y="604033"/>
                    <a:pt x="316365" y="606706"/>
                    <a:pt x="316217" y="609824"/>
                  </a:cubicBezTo>
                  <a:cubicBezTo>
                    <a:pt x="316068" y="612942"/>
                    <a:pt x="314732" y="619846"/>
                    <a:pt x="315326" y="622741"/>
                  </a:cubicBezTo>
                  <a:cubicBezTo>
                    <a:pt x="315919" y="625637"/>
                    <a:pt x="319187" y="624671"/>
                    <a:pt x="319781" y="627196"/>
                  </a:cubicBezTo>
                  <a:cubicBezTo>
                    <a:pt x="320375" y="629719"/>
                    <a:pt x="319558" y="635139"/>
                    <a:pt x="318890" y="637886"/>
                  </a:cubicBezTo>
                  <a:cubicBezTo>
                    <a:pt x="318222" y="640632"/>
                    <a:pt x="317183" y="643379"/>
                    <a:pt x="315771" y="643676"/>
                  </a:cubicBezTo>
                  <a:cubicBezTo>
                    <a:pt x="314360" y="643973"/>
                    <a:pt x="312875" y="641746"/>
                    <a:pt x="310425" y="639667"/>
                  </a:cubicBezTo>
                  <a:cubicBezTo>
                    <a:pt x="307975" y="637589"/>
                    <a:pt x="303892" y="633209"/>
                    <a:pt x="301070" y="631204"/>
                  </a:cubicBezTo>
                  <a:cubicBezTo>
                    <a:pt x="298249" y="629201"/>
                    <a:pt x="296244" y="628829"/>
                    <a:pt x="293497" y="627641"/>
                  </a:cubicBezTo>
                  <a:cubicBezTo>
                    <a:pt x="290749" y="626453"/>
                    <a:pt x="287482" y="625414"/>
                    <a:pt x="284587" y="624077"/>
                  </a:cubicBezTo>
                  <a:cubicBezTo>
                    <a:pt x="281691" y="622741"/>
                    <a:pt x="278647" y="619846"/>
                    <a:pt x="276123" y="619624"/>
                  </a:cubicBezTo>
                  <a:cubicBezTo>
                    <a:pt x="273598" y="619401"/>
                    <a:pt x="271519" y="621627"/>
                    <a:pt x="269441" y="622741"/>
                  </a:cubicBezTo>
                  <a:cubicBezTo>
                    <a:pt x="267362" y="623855"/>
                    <a:pt x="266025" y="623558"/>
                    <a:pt x="263649" y="626305"/>
                  </a:cubicBezTo>
                  <a:cubicBezTo>
                    <a:pt x="261273" y="629052"/>
                    <a:pt x="258600" y="636179"/>
                    <a:pt x="255184" y="639222"/>
                  </a:cubicBezTo>
                  <a:cubicBezTo>
                    <a:pt x="251769" y="642266"/>
                    <a:pt x="247463" y="642414"/>
                    <a:pt x="243157" y="644567"/>
                  </a:cubicBezTo>
                  <a:cubicBezTo>
                    <a:pt x="238849" y="646720"/>
                    <a:pt x="233429" y="650060"/>
                    <a:pt x="229346" y="652139"/>
                  </a:cubicBezTo>
                  <a:cubicBezTo>
                    <a:pt x="225262" y="654218"/>
                    <a:pt x="223184" y="656000"/>
                    <a:pt x="218655" y="657040"/>
                  </a:cubicBezTo>
                  <a:cubicBezTo>
                    <a:pt x="214125" y="658078"/>
                    <a:pt x="206255" y="657633"/>
                    <a:pt x="202171" y="658375"/>
                  </a:cubicBezTo>
                  <a:cubicBezTo>
                    <a:pt x="198087" y="659117"/>
                    <a:pt x="194449" y="658969"/>
                    <a:pt x="194152" y="661493"/>
                  </a:cubicBezTo>
                  <a:cubicBezTo>
                    <a:pt x="193855" y="664018"/>
                    <a:pt x="197939" y="669214"/>
                    <a:pt x="200389" y="673520"/>
                  </a:cubicBezTo>
                  <a:cubicBezTo>
                    <a:pt x="202839" y="677825"/>
                    <a:pt x="204918" y="684879"/>
                    <a:pt x="208853" y="687328"/>
                  </a:cubicBezTo>
                  <a:cubicBezTo>
                    <a:pt x="212788" y="689778"/>
                    <a:pt x="220511" y="687625"/>
                    <a:pt x="224000" y="688219"/>
                  </a:cubicBezTo>
                  <a:cubicBezTo>
                    <a:pt x="227490" y="688813"/>
                    <a:pt x="227044" y="689852"/>
                    <a:pt x="229791" y="690892"/>
                  </a:cubicBezTo>
                  <a:cubicBezTo>
                    <a:pt x="232539" y="691931"/>
                    <a:pt x="237216" y="694604"/>
                    <a:pt x="240483" y="694455"/>
                  </a:cubicBezTo>
                  <a:cubicBezTo>
                    <a:pt x="243751" y="694307"/>
                    <a:pt x="248057" y="691560"/>
                    <a:pt x="249393" y="690001"/>
                  </a:cubicBezTo>
                  <a:cubicBezTo>
                    <a:pt x="250730" y="688442"/>
                    <a:pt x="248948" y="687254"/>
                    <a:pt x="248502" y="685101"/>
                  </a:cubicBezTo>
                  <a:cubicBezTo>
                    <a:pt x="248057" y="682948"/>
                    <a:pt x="245533" y="679088"/>
                    <a:pt x="246721" y="677083"/>
                  </a:cubicBezTo>
                  <a:cubicBezTo>
                    <a:pt x="247908" y="675079"/>
                    <a:pt x="253477" y="674708"/>
                    <a:pt x="255630" y="673075"/>
                  </a:cubicBezTo>
                  <a:cubicBezTo>
                    <a:pt x="257783" y="671441"/>
                    <a:pt x="258006" y="668249"/>
                    <a:pt x="259639" y="667283"/>
                  </a:cubicBezTo>
                  <a:cubicBezTo>
                    <a:pt x="261273" y="666319"/>
                    <a:pt x="263129" y="668249"/>
                    <a:pt x="265430" y="667283"/>
                  </a:cubicBezTo>
                  <a:cubicBezTo>
                    <a:pt x="267733" y="666319"/>
                    <a:pt x="270332" y="663349"/>
                    <a:pt x="273450" y="661493"/>
                  </a:cubicBezTo>
                  <a:cubicBezTo>
                    <a:pt x="276568" y="659637"/>
                    <a:pt x="280578" y="656594"/>
                    <a:pt x="284141" y="656149"/>
                  </a:cubicBezTo>
                  <a:cubicBezTo>
                    <a:pt x="287705" y="655703"/>
                    <a:pt x="291715" y="660231"/>
                    <a:pt x="294834" y="658821"/>
                  </a:cubicBezTo>
                  <a:cubicBezTo>
                    <a:pt x="297952" y="657411"/>
                    <a:pt x="300402" y="647611"/>
                    <a:pt x="302852" y="647686"/>
                  </a:cubicBezTo>
                  <a:cubicBezTo>
                    <a:pt x="305302" y="647760"/>
                    <a:pt x="308272" y="655109"/>
                    <a:pt x="309534" y="659266"/>
                  </a:cubicBezTo>
                  <a:cubicBezTo>
                    <a:pt x="310797" y="663424"/>
                    <a:pt x="310500" y="667878"/>
                    <a:pt x="310425" y="672629"/>
                  </a:cubicBezTo>
                  <a:cubicBezTo>
                    <a:pt x="310351" y="677380"/>
                    <a:pt x="308792" y="683394"/>
                    <a:pt x="309089" y="687773"/>
                  </a:cubicBezTo>
                  <a:cubicBezTo>
                    <a:pt x="309386" y="692154"/>
                    <a:pt x="311836" y="696236"/>
                    <a:pt x="312207" y="698909"/>
                  </a:cubicBezTo>
                  <a:cubicBezTo>
                    <a:pt x="312486" y="700914"/>
                    <a:pt x="310467" y="702334"/>
                    <a:pt x="310474" y="703169"/>
                  </a:cubicBezTo>
                  <a:lnTo>
                    <a:pt x="310513" y="703199"/>
                  </a:lnTo>
                  <a:lnTo>
                    <a:pt x="309980" y="703809"/>
                  </a:lnTo>
                  <a:cubicBezTo>
                    <a:pt x="308643" y="706259"/>
                    <a:pt x="310351" y="711307"/>
                    <a:pt x="308643" y="714499"/>
                  </a:cubicBezTo>
                  <a:cubicBezTo>
                    <a:pt x="306936" y="717691"/>
                    <a:pt x="303298" y="718879"/>
                    <a:pt x="299734" y="722962"/>
                  </a:cubicBezTo>
                  <a:cubicBezTo>
                    <a:pt x="296170" y="727045"/>
                    <a:pt x="291790" y="733429"/>
                    <a:pt x="287260" y="738998"/>
                  </a:cubicBezTo>
                  <a:cubicBezTo>
                    <a:pt x="282731" y="744565"/>
                    <a:pt x="280281" y="749243"/>
                    <a:pt x="272559" y="756369"/>
                  </a:cubicBezTo>
                  <a:cubicBezTo>
                    <a:pt x="264836" y="763496"/>
                    <a:pt x="249765" y="775077"/>
                    <a:pt x="240929" y="781758"/>
                  </a:cubicBezTo>
                  <a:cubicBezTo>
                    <a:pt x="232093" y="788439"/>
                    <a:pt x="225114" y="792746"/>
                    <a:pt x="219546" y="796458"/>
                  </a:cubicBezTo>
                  <a:cubicBezTo>
                    <a:pt x="213976" y="800169"/>
                    <a:pt x="211303" y="801060"/>
                    <a:pt x="207517" y="804030"/>
                  </a:cubicBezTo>
                  <a:cubicBezTo>
                    <a:pt x="203730" y="806999"/>
                    <a:pt x="199944" y="812419"/>
                    <a:pt x="196825" y="814275"/>
                  </a:cubicBezTo>
                  <a:cubicBezTo>
                    <a:pt x="193707" y="816130"/>
                    <a:pt x="192148" y="813087"/>
                    <a:pt x="188806" y="815166"/>
                  </a:cubicBezTo>
                  <a:cubicBezTo>
                    <a:pt x="185465" y="817244"/>
                    <a:pt x="180342" y="824520"/>
                    <a:pt x="176778" y="826746"/>
                  </a:cubicBezTo>
                  <a:cubicBezTo>
                    <a:pt x="173214" y="828974"/>
                    <a:pt x="169205" y="827340"/>
                    <a:pt x="167423" y="828528"/>
                  </a:cubicBezTo>
                  <a:cubicBezTo>
                    <a:pt x="165641" y="829716"/>
                    <a:pt x="167274" y="831646"/>
                    <a:pt x="166087" y="833874"/>
                  </a:cubicBezTo>
                  <a:cubicBezTo>
                    <a:pt x="164899" y="836100"/>
                    <a:pt x="162522" y="839293"/>
                    <a:pt x="160294" y="841891"/>
                  </a:cubicBezTo>
                  <a:cubicBezTo>
                    <a:pt x="158067" y="844489"/>
                    <a:pt x="155543" y="847459"/>
                    <a:pt x="152721" y="849463"/>
                  </a:cubicBezTo>
                  <a:cubicBezTo>
                    <a:pt x="149900" y="851468"/>
                    <a:pt x="146782" y="851468"/>
                    <a:pt x="143366" y="853917"/>
                  </a:cubicBezTo>
                  <a:cubicBezTo>
                    <a:pt x="139951" y="856367"/>
                    <a:pt x="131412" y="862381"/>
                    <a:pt x="132228" y="864162"/>
                  </a:cubicBezTo>
                  <a:cubicBezTo>
                    <a:pt x="133045" y="865944"/>
                    <a:pt x="144480" y="865053"/>
                    <a:pt x="148267" y="864608"/>
                  </a:cubicBezTo>
                  <a:cubicBezTo>
                    <a:pt x="152053" y="864162"/>
                    <a:pt x="152573" y="862010"/>
                    <a:pt x="154949" y="861490"/>
                  </a:cubicBezTo>
                  <a:cubicBezTo>
                    <a:pt x="157324" y="860971"/>
                    <a:pt x="159255" y="862158"/>
                    <a:pt x="162522" y="861490"/>
                  </a:cubicBezTo>
                  <a:cubicBezTo>
                    <a:pt x="165790" y="860822"/>
                    <a:pt x="171061" y="858669"/>
                    <a:pt x="174551" y="857481"/>
                  </a:cubicBezTo>
                  <a:cubicBezTo>
                    <a:pt x="174551" y="857481"/>
                    <a:pt x="179228" y="856145"/>
                    <a:pt x="183460" y="854363"/>
                  </a:cubicBezTo>
                  <a:cubicBezTo>
                    <a:pt x="187692" y="852582"/>
                    <a:pt x="194746" y="848721"/>
                    <a:pt x="199944" y="846791"/>
                  </a:cubicBezTo>
                  <a:cubicBezTo>
                    <a:pt x="205141" y="844860"/>
                    <a:pt x="209670" y="845528"/>
                    <a:pt x="214644" y="842782"/>
                  </a:cubicBezTo>
                  <a:cubicBezTo>
                    <a:pt x="219620" y="840035"/>
                    <a:pt x="224966" y="833725"/>
                    <a:pt x="229791" y="830310"/>
                  </a:cubicBezTo>
                  <a:cubicBezTo>
                    <a:pt x="234617" y="826895"/>
                    <a:pt x="238924" y="825484"/>
                    <a:pt x="243602" y="822293"/>
                  </a:cubicBezTo>
                  <a:cubicBezTo>
                    <a:pt x="248280" y="819100"/>
                    <a:pt x="253700" y="813830"/>
                    <a:pt x="257857" y="811157"/>
                  </a:cubicBezTo>
                  <a:cubicBezTo>
                    <a:pt x="262015" y="808484"/>
                    <a:pt x="264391" y="809152"/>
                    <a:pt x="268550" y="806257"/>
                  </a:cubicBezTo>
                  <a:cubicBezTo>
                    <a:pt x="272708" y="803362"/>
                    <a:pt x="277459" y="798090"/>
                    <a:pt x="282805" y="793785"/>
                  </a:cubicBezTo>
                  <a:cubicBezTo>
                    <a:pt x="288151" y="789479"/>
                    <a:pt x="296170" y="785174"/>
                    <a:pt x="300625" y="780422"/>
                  </a:cubicBezTo>
                  <a:cubicBezTo>
                    <a:pt x="305080" y="775671"/>
                    <a:pt x="305971" y="770920"/>
                    <a:pt x="309534" y="765278"/>
                  </a:cubicBezTo>
                  <a:cubicBezTo>
                    <a:pt x="313098" y="759636"/>
                    <a:pt x="317480" y="751543"/>
                    <a:pt x="322009" y="746570"/>
                  </a:cubicBezTo>
                  <a:cubicBezTo>
                    <a:pt x="326538" y="741596"/>
                    <a:pt x="331883" y="739963"/>
                    <a:pt x="336709" y="735434"/>
                  </a:cubicBezTo>
                  <a:cubicBezTo>
                    <a:pt x="341535" y="730906"/>
                    <a:pt x="346733" y="724372"/>
                    <a:pt x="350966" y="719399"/>
                  </a:cubicBezTo>
                  <a:cubicBezTo>
                    <a:pt x="355198" y="714425"/>
                    <a:pt x="358761" y="710342"/>
                    <a:pt x="362102" y="705590"/>
                  </a:cubicBezTo>
                  <a:cubicBezTo>
                    <a:pt x="363773" y="703215"/>
                    <a:pt x="365648" y="700765"/>
                    <a:pt x="367281" y="698297"/>
                  </a:cubicBezTo>
                  <a:lnTo>
                    <a:pt x="368575" y="696130"/>
                  </a:lnTo>
                  <a:lnTo>
                    <a:pt x="370957" y="693564"/>
                  </a:lnTo>
                  <a:cubicBezTo>
                    <a:pt x="372516" y="691077"/>
                    <a:pt x="373203" y="688367"/>
                    <a:pt x="375022" y="685991"/>
                  </a:cubicBezTo>
                  <a:cubicBezTo>
                    <a:pt x="378660" y="681241"/>
                    <a:pt x="380813" y="676192"/>
                    <a:pt x="383486" y="671293"/>
                  </a:cubicBezTo>
                  <a:cubicBezTo>
                    <a:pt x="384823" y="668843"/>
                    <a:pt x="386419" y="666004"/>
                    <a:pt x="387830" y="663359"/>
                  </a:cubicBezTo>
                  <a:lnTo>
                    <a:pt x="388928" y="661216"/>
                  </a:lnTo>
                  <a:lnTo>
                    <a:pt x="389277" y="661048"/>
                  </a:lnTo>
                  <a:cubicBezTo>
                    <a:pt x="396851" y="656891"/>
                    <a:pt x="398708" y="646720"/>
                    <a:pt x="403088" y="642340"/>
                  </a:cubicBezTo>
                  <a:cubicBezTo>
                    <a:pt x="407469" y="637960"/>
                    <a:pt x="411107" y="637663"/>
                    <a:pt x="415561" y="634768"/>
                  </a:cubicBezTo>
                  <a:cubicBezTo>
                    <a:pt x="420017" y="631872"/>
                    <a:pt x="425882" y="628755"/>
                    <a:pt x="429818" y="624968"/>
                  </a:cubicBezTo>
                  <a:cubicBezTo>
                    <a:pt x="433753" y="621182"/>
                    <a:pt x="436945" y="616357"/>
                    <a:pt x="439172" y="612051"/>
                  </a:cubicBezTo>
                  <a:cubicBezTo>
                    <a:pt x="441400" y="607745"/>
                    <a:pt x="442439" y="604256"/>
                    <a:pt x="443182" y="599134"/>
                  </a:cubicBezTo>
                  <a:cubicBezTo>
                    <a:pt x="443924" y="594011"/>
                    <a:pt x="443924" y="585845"/>
                    <a:pt x="443627" y="581317"/>
                  </a:cubicBezTo>
                  <a:cubicBezTo>
                    <a:pt x="443330" y="576788"/>
                    <a:pt x="441103" y="574189"/>
                    <a:pt x="441400" y="571963"/>
                  </a:cubicBezTo>
                  <a:cubicBezTo>
                    <a:pt x="441697" y="569736"/>
                    <a:pt x="443033" y="569216"/>
                    <a:pt x="445410" y="567954"/>
                  </a:cubicBezTo>
                  <a:cubicBezTo>
                    <a:pt x="447786" y="566692"/>
                    <a:pt x="451127" y="565058"/>
                    <a:pt x="455656" y="564390"/>
                  </a:cubicBezTo>
                  <a:cubicBezTo>
                    <a:pt x="460185" y="563723"/>
                    <a:pt x="465828" y="563871"/>
                    <a:pt x="472585" y="563945"/>
                  </a:cubicBezTo>
                  <a:cubicBezTo>
                    <a:pt x="479341" y="564020"/>
                    <a:pt x="491072" y="564984"/>
                    <a:pt x="496196" y="564835"/>
                  </a:cubicBezTo>
                  <a:cubicBezTo>
                    <a:pt x="501319" y="564687"/>
                    <a:pt x="501839" y="564613"/>
                    <a:pt x="503324" y="563054"/>
                  </a:cubicBezTo>
                  <a:cubicBezTo>
                    <a:pt x="504809" y="561495"/>
                    <a:pt x="504215" y="558154"/>
                    <a:pt x="505106" y="555482"/>
                  </a:cubicBezTo>
                  <a:cubicBezTo>
                    <a:pt x="505997" y="552810"/>
                    <a:pt x="509264" y="549766"/>
                    <a:pt x="508670" y="547018"/>
                  </a:cubicBezTo>
                  <a:cubicBezTo>
                    <a:pt x="508076" y="544272"/>
                    <a:pt x="505477" y="541600"/>
                    <a:pt x="501542" y="539001"/>
                  </a:cubicBezTo>
                  <a:cubicBezTo>
                    <a:pt x="497607" y="536402"/>
                    <a:pt x="489513" y="533805"/>
                    <a:pt x="485058" y="531429"/>
                  </a:cubicBezTo>
                  <a:cubicBezTo>
                    <a:pt x="480604" y="529053"/>
                    <a:pt x="478079" y="525936"/>
                    <a:pt x="474813" y="524748"/>
                  </a:cubicBezTo>
                  <a:cubicBezTo>
                    <a:pt x="471546" y="523560"/>
                    <a:pt x="467610" y="523486"/>
                    <a:pt x="465457" y="524302"/>
                  </a:cubicBezTo>
                  <a:cubicBezTo>
                    <a:pt x="463304" y="525119"/>
                    <a:pt x="463972" y="529053"/>
                    <a:pt x="461893" y="529647"/>
                  </a:cubicBezTo>
                  <a:cubicBezTo>
                    <a:pt x="459814" y="530241"/>
                    <a:pt x="455656" y="527717"/>
                    <a:pt x="452983" y="527865"/>
                  </a:cubicBezTo>
                  <a:cubicBezTo>
                    <a:pt x="450310" y="528014"/>
                    <a:pt x="447860" y="530241"/>
                    <a:pt x="445856" y="530538"/>
                  </a:cubicBezTo>
                  <a:cubicBezTo>
                    <a:pt x="443850" y="530835"/>
                    <a:pt x="442885" y="528830"/>
                    <a:pt x="440954" y="529647"/>
                  </a:cubicBezTo>
                  <a:cubicBezTo>
                    <a:pt x="439024" y="530464"/>
                    <a:pt x="436351" y="534473"/>
                    <a:pt x="434272" y="535438"/>
                  </a:cubicBezTo>
                  <a:cubicBezTo>
                    <a:pt x="432193" y="536402"/>
                    <a:pt x="430412" y="534993"/>
                    <a:pt x="428481" y="535438"/>
                  </a:cubicBezTo>
                  <a:cubicBezTo>
                    <a:pt x="426551" y="535884"/>
                    <a:pt x="425957" y="537293"/>
                    <a:pt x="422690" y="538110"/>
                  </a:cubicBezTo>
                  <a:cubicBezTo>
                    <a:pt x="419423" y="538927"/>
                    <a:pt x="412220" y="539966"/>
                    <a:pt x="408879" y="540337"/>
                  </a:cubicBezTo>
                  <a:cubicBezTo>
                    <a:pt x="405538" y="540709"/>
                    <a:pt x="406355" y="540189"/>
                    <a:pt x="402643" y="540337"/>
                  </a:cubicBezTo>
                  <a:cubicBezTo>
                    <a:pt x="398930" y="540486"/>
                    <a:pt x="391950" y="541599"/>
                    <a:pt x="386604" y="541228"/>
                  </a:cubicBezTo>
                  <a:cubicBezTo>
                    <a:pt x="382595" y="540950"/>
                    <a:pt x="381468" y="538458"/>
                    <a:pt x="376738" y="537887"/>
                  </a:cubicBezTo>
                  <a:lnTo>
                    <a:pt x="374890" y="537814"/>
                  </a:lnTo>
                  <a:lnTo>
                    <a:pt x="374772" y="535125"/>
                  </a:lnTo>
                  <a:cubicBezTo>
                    <a:pt x="374758" y="533744"/>
                    <a:pt x="374818" y="532487"/>
                    <a:pt x="375022" y="531429"/>
                  </a:cubicBezTo>
                  <a:cubicBezTo>
                    <a:pt x="375839" y="527197"/>
                    <a:pt x="377769" y="525639"/>
                    <a:pt x="379922" y="523411"/>
                  </a:cubicBezTo>
                  <a:cubicBezTo>
                    <a:pt x="382075" y="521184"/>
                    <a:pt x="384154" y="520664"/>
                    <a:pt x="387941" y="518066"/>
                  </a:cubicBezTo>
                  <a:cubicBezTo>
                    <a:pt x="391727" y="515468"/>
                    <a:pt x="397742" y="511459"/>
                    <a:pt x="402643" y="507822"/>
                  </a:cubicBezTo>
                  <a:cubicBezTo>
                    <a:pt x="407543" y="504184"/>
                    <a:pt x="412963" y="500174"/>
                    <a:pt x="417343" y="496240"/>
                  </a:cubicBezTo>
                  <a:cubicBezTo>
                    <a:pt x="421725" y="492305"/>
                    <a:pt x="427887" y="487777"/>
                    <a:pt x="428927" y="484214"/>
                  </a:cubicBezTo>
                  <a:cubicBezTo>
                    <a:pt x="429966" y="480650"/>
                    <a:pt x="426031" y="477458"/>
                    <a:pt x="423581" y="474860"/>
                  </a:cubicBezTo>
                  <a:cubicBezTo>
                    <a:pt x="421131" y="472261"/>
                    <a:pt x="417417" y="469663"/>
                    <a:pt x="414225" y="468624"/>
                  </a:cubicBezTo>
                  <a:cubicBezTo>
                    <a:pt x="411032" y="467584"/>
                    <a:pt x="407914" y="468179"/>
                    <a:pt x="404425" y="468624"/>
                  </a:cubicBezTo>
                  <a:cubicBezTo>
                    <a:pt x="400935" y="469069"/>
                    <a:pt x="397000" y="472038"/>
                    <a:pt x="393288" y="471296"/>
                  </a:cubicBezTo>
                  <a:cubicBezTo>
                    <a:pt x="389574" y="470554"/>
                    <a:pt x="384897" y="467436"/>
                    <a:pt x="382150" y="464169"/>
                  </a:cubicBezTo>
                  <a:cubicBezTo>
                    <a:pt x="379403" y="460903"/>
                    <a:pt x="377992" y="456077"/>
                    <a:pt x="376804" y="451698"/>
                  </a:cubicBezTo>
                  <a:cubicBezTo>
                    <a:pt x="375616" y="447317"/>
                    <a:pt x="375765" y="441230"/>
                    <a:pt x="375022" y="437889"/>
                  </a:cubicBezTo>
                  <a:cubicBezTo>
                    <a:pt x="374280" y="434548"/>
                    <a:pt x="374651" y="434103"/>
                    <a:pt x="372349" y="431654"/>
                  </a:cubicBezTo>
                  <a:cubicBezTo>
                    <a:pt x="370048" y="429204"/>
                    <a:pt x="366483" y="426308"/>
                    <a:pt x="361211" y="423191"/>
                  </a:cubicBezTo>
                  <a:cubicBezTo>
                    <a:pt x="355940" y="420072"/>
                    <a:pt x="347253" y="415766"/>
                    <a:pt x="340719" y="412946"/>
                  </a:cubicBezTo>
                  <a:cubicBezTo>
                    <a:pt x="334185" y="410124"/>
                    <a:pt x="325944" y="406561"/>
                    <a:pt x="322009" y="406264"/>
                  </a:cubicBezTo>
                  <a:close/>
                  <a:moveTo>
                    <a:pt x="566689" y="347456"/>
                  </a:moveTo>
                  <a:cubicBezTo>
                    <a:pt x="568601" y="347267"/>
                    <a:pt x="570590" y="347449"/>
                    <a:pt x="571627" y="348233"/>
                  </a:cubicBezTo>
                  <a:cubicBezTo>
                    <a:pt x="572663" y="349018"/>
                    <a:pt x="572201" y="351159"/>
                    <a:pt x="572089" y="353295"/>
                  </a:cubicBezTo>
                  <a:lnTo>
                    <a:pt x="572406" y="356248"/>
                  </a:lnTo>
                  <a:lnTo>
                    <a:pt x="572178" y="358184"/>
                  </a:lnTo>
                  <a:cubicBezTo>
                    <a:pt x="572254" y="360591"/>
                    <a:pt x="573000" y="363889"/>
                    <a:pt x="572076" y="364603"/>
                  </a:cubicBezTo>
                  <a:cubicBezTo>
                    <a:pt x="570843" y="365556"/>
                    <a:pt x="566473" y="363259"/>
                    <a:pt x="565016" y="361914"/>
                  </a:cubicBezTo>
                  <a:lnTo>
                    <a:pt x="562945" y="356309"/>
                  </a:lnTo>
                  <a:lnTo>
                    <a:pt x="563191" y="354939"/>
                  </a:lnTo>
                  <a:cubicBezTo>
                    <a:pt x="562865" y="352865"/>
                    <a:pt x="561122" y="349955"/>
                    <a:pt x="562214" y="348906"/>
                  </a:cubicBezTo>
                  <a:cubicBezTo>
                    <a:pt x="562942" y="348205"/>
                    <a:pt x="564777" y="347645"/>
                    <a:pt x="566689" y="347456"/>
                  </a:cubicBezTo>
                  <a:close/>
                  <a:moveTo>
                    <a:pt x="567789" y="302804"/>
                  </a:moveTo>
                  <a:cubicBezTo>
                    <a:pt x="569274" y="302985"/>
                    <a:pt x="570731" y="303601"/>
                    <a:pt x="571403" y="304778"/>
                  </a:cubicBezTo>
                  <a:cubicBezTo>
                    <a:pt x="572748" y="307131"/>
                    <a:pt x="572916" y="315757"/>
                    <a:pt x="572076" y="317550"/>
                  </a:cubicBezTo>
                  <a:cubicBezTo>
                    <a:pt x="571235" y="319343"/>
                    <a:pt x="567705" y="317886"/>
                    <a:pt x="566360" y="315533"/>
                  </a:cubicBezTo>
                  <a:cubicBezTo>
                    <a:pt x="565016" y="313180"/>
                    <a:pt x="562439" y="304554"/>
                    <a:pt x="564008" y="303433"/>
                  </a:cubicBezTo>
                  <a:cubicBezTo>
                    <a:pt x="564792" y="302873"/>
                    <a:pt x="566305" y="302622"/>
                    <a:pt x="567789" y="302804"/>
                  </a:cubicBezTo>
                  <a:close/>
                  <a:moveTo>
                    <a:pt x="565352" y="223107"/>
                  </a:moveTo>
                  <a:cubicBezTo>
                    <a:pt x="566977" y="223219"/>
                    <a:pt x="567873" y="223443"/>
                    <a:pt x="568377" y="224788"/>
                  </a:cubicBezTo>
                  <a:cubicBezTo>
                    <a:pt x="568755" y="225796"/>
                    <a:pt x="567558" y="228442"/>
                    <a:pt x="567692" y="230034"/>
                  </a:cubicBezTo>
                  <a:lnTo>
                    <a:pt x="567934" y="230435"/>
                  </a:lnTo>
                  <a:lnTo>
                    <a:pt x="566652" y="230839"/>
                  </a:lnTo>
                  <a:cubicBezTo>
                    <a:pt x="562634" y="231871"/>
                    <a:pt x="558853" y="232280"/>
                    <a:pt x="558853" y="232280"/>
                  </a:cubicBezTo>
                  <a:cubicBezTo>
                    <a:pt x="557004" y="232700"/>
                    <a:pt x="557834" y="231734"/>
                    <a:pt x="557159" y="232075"/>
                  </a:cubicBezTo>
                  <a:lnTo>
                    <a:pt x="555964" y="232863"/>
                  </a:lnTo>
                  <a:lnTo>
                    <a:pt x="555767" y="232234"/>
                  </a:lnTo>
                  <a:cubicBezTo>
                    <a:pt x="554754" y="230764"/>
                    <a:pt x="552621" y="229703"/>
                    <a:pt x="552915" y="228484"/>
                  </a:cubicBezTo>
                  <a:cubicBezTo>
                    <a:pt x="553308" y="226861"/>
                    <a:pt x="556557" y="225012"/>
                    <a:pt x="558630" y="224116"/>
                  </a:cubicBezTo>
                  <a:cubicBezTo>
                    <a:pt x="560702" y="223219"/>
                    <a:pt x="563728" y="222995"/>
                    <a:pt x="565352" y="223107"/>
                  </a:cubicBezTo>
                  <a:close/>
                  <a:moveTo>
                    <a:pt x="550103" y="157107"/>
                  </a:moveTo>
                  <a:cubicBezTo>
                    <a:pt x="546539" y="157443"/>
                    <a:pt x="542746" y="158913"/>
                    <a:pt x="538797" y="159249"/>
                  </a:cubicBezTo>
                  <a:cubicBezTo>
                    <a:pt x="533531" y="159698"/>
                    <a:pt x="526584" y="159529"/>
                    <a:pt x="521990" y="159922"/>
                  </a:cubicBezTo>
                  <a:cubicBezTo>
                    <a:pt x="517395" y="160314"/>
                    <a:pt x="510001" y="160762"/>
                    <a:pt x="508544" y="162947"/>
                  </a:cubicBezTo>
                  <a:cubicBezTo>
                    <a:pt x="507088" y="165131"/>
                    <a:pt x="510729" y="168604"/>
                    <a:pt x="513250" y="173029"/>
                  </a:cubicBezTo>
                  <a:cubicBezTo>
                    <a:pt x="515771" y="177454"/>
                    <a:pt x="519861" y="182944"/>
                    <a:pt x="523671" y="189498"/>
                  </a:cubicBezTo>
                  <a:cubicBezTo>
                    <a:pt x="527481" y="196052"/>
                    <a:pt x="533363" y="206135"/>
                    <a:pt x="536108" y="212352"/>
                  </a:cubicBezTo>
                  <a:cubicBezTo>
                    <a:pt x="538853" y="218570"/>
                    <a:pt x="539077" y="221707"/>
                    <a:pt x="540141" y="226805"/>
                  </a:cubicBezTo>
                  <a:cubicBezTo>
                    <a:pt x="541206" y="231902"/>
                    <a:pt x="540533" y="240248"/>
                    <a:pt x="542494" y="242937"/>
                  </a:cubicBezTo>
                  <a:lnTo>
                    <a:pt x="542965" y="243258"/>
                  </a:lnTo>
                  <a:lnTo>
                    <a:pt x="541709" y="244380"/>
                  </a:lnTo>
                  <a:cubicBezTo>
                    <a:pt x="537675" y="248244"/>
                    <a:pt x="535827" y="253286"/>
                    <a:pt x="531625" y="256143"/>
                  </a:cubicBezTo>
                  <a:cubicBezTo>
                    <a:pt x="527423" y="259000"/>
                    <a:pt x="520869" y="259728"/>
                    <a:pt x="516498" y="261521"/>
                  </a:cubicBezTo>
                  <a:cubicBezTo>
                    <a:pt x="512128" y="263313"/>
                    <a:pt x="508655" y="265889"/>
                    <a:pt x="505406" y="266898"/>
                  </a:cubicBezTo>
                  <a:cubicBezTo>
                    <a:pt x="502157" y="267906"/>
                    <a:pt x="500084" y="266618"/>
                    <a:pt x="497003" y="267570"/>
                  </a:cubicBezTo>
                  <a:cubicBezTo>
                    <a:pt x="493920" y="268522"/>
                    <a:pt x="489943" y="271940"/>
                    <a:pt x="486918" y="272612"/>
                  </a:cubicBezTo>
                  <a:cubicBezTo>
                    <a:pt x="483892" y="273284"/>
                    <a:pt x="481091" y="272556"/>
                    <a:pt x="478851" y="271603"/>
                  </a:cubicBezTo>
                  <a:cubicBezTo>
                    <a:pt x="476610" y="270651"/>
                    <a:pt x="475489" y="267738"/>
                    <a:pt x="473472" y="266898"/>
                  </a:cubicBezTo>
                  <a:cubicBezTo>
                    <a:pt x="471456" y="266057"/>
                    <a:pt x="468037" y="265442"/>
                    <a:pt x="466749" y="266562"/>
                  </a:cubicBezTo>
                  <a:cubicBezTo>
                    <a:pt x="465460" y="267682"/>
                    <a:pt x="465404" y="271435"/>
                    <a:pt x="465740" y="273620"/>
                  </a:cubicBezTo>
                  <a:cubicBezTo>
                    <a:pt x="466077" y="275804"/>
                    <a:pt x="465740" y="276925"/>
                    <a:pt x="469102" y="280342"/>
                  </a:cubicBezTo>
                  <a:cubicBezTo>
                    <a:pt x="472464" y="283759"/>
                    <a:pt x="477562" y="292554"/>
                    <a:pt x="485909" y="294121"/>
                  </a:cubicBezTo>
                  <a:cubicBezTo>
                    <a:pt x="494257" y="295690"/>
                    <a:pt x="510840" y="290425"/>
                    <a:pt x="519187" y="289753"/>
                  </a:cubicBezTo>
                  <a:cubicBezTo>
                    <a:pt x="527535" y="289080"/>
                    <a:pt x="533026" y="288464"/>
                    <a:pt x="535995" y="290089"/>
                  </a:cubicBezTo>
                  <a:cubicBezTo>
                    <a:pt x="538964" y="291713"/>
                    <a:pt x="536219" y="295242"/>
                    <a:pt x="537003" y="299499"/>
                  </a:cubicBezTo>
                  <a:cubicBezTo>
                    <a:pt x="537787" y="303756"/>
                    <a:pt x="540757" y="310254"/>
                    <a:pt x="540701" y="315632"/>
                  </a:cubicBezTo>
                  <a:cubicBezTo>
                    <a:pt x="540645" y="321010"/>
                    <a:pt x="537227" y="325771"/>
                    <a:pt x="536667" y="331764"/>
                  </a:cubicBezTo>
                  <a:cubicBezTo>
                    <a:pt x="536107" y="337758"/>
                    <a:pt x="534538" y="347113"/>
                    <a:pt x="537339" y="351594"/>
                  </a:cubicBezTo>
                  <a:lnTo>
                    <a:pt x="537948" y="352158"/>
                  </a:lnTo>
                  <a:lnTo>
                    <a:pt x="538148" y="353184"/>
                  </a:lnTo>
                  <a:cubicBezTo>
                    <a:pt x="538391" y="354548"/>
                    <a:pt x="538559" y="355935"/>
                    <a:pt x="538461" y="357209"/>
                  </a:cubicBezTo>
                  <a:cubicBezTo>
                    <a:pt x="538069" y="362306"/>
                    <a:pt x="536892" y="370260"/>
                    <a:pt x="536780" y="375694"/>
                  </a:cubicBezTo>
                  <a:cubicBezTo>
                    <a:pt x="536668" y="381128"/>
                    <a:pt x="538573" y="386001"/>
                    <a:pt x="537788" y="389810"/>
                  </a:cubicBezTo>
                  <a:cubicBezTo>
                    <a:pt x="537004" y="393619"/>
                    <a:pt x="533531" y="396140"/>
                    <a:pt x="532074" y="398548"/>
                  </a:cubicBezTo>
                  <a:cubicBezTo>
                    <a:pt x="530618" y="400957"/>
                    <a:pt x="529833" y="401293"/>
                    <a:pt x="529049" y="404263"/>
                  </a:cubicBezTo>
                  <a:cubicBezTo>
                    <a:pt x="528265" y="407231"/>
                    <a:pt x="528489" y="413729"/>
                    <a:pt x="527368" y="416361"/>
                  </a:cubicBezTo>
                  <a:cubicBezTo>
                    <a:pt x="526248" y="418994"/>
                    <a:pt x="524231" y="419218"/>
                    <a:pt x="522326" y="420059"/>
                  </a:cubicBezTo>
                  <a:cubicBezTo>
                    <a:pt x="520422" y="420899"/>
                    <a:pt x="519692" y="420843"/>
                    <a:pt x="515939" y="421403"/>
                  </a:cubicBezTo>
                  <a:cubicBezTo>
                    <a:pt x="512185" y="421964"/>
                    <a:pt x="503166" y="421851"/>
                    <a:pt x="499805" y="423420"/>
                  </a:cubicBezTo>
                  <a:cubicBezTo>
                    <a:pt x="496443" y="424988"/>
                    <a:pt x="495771" y="429357"/>
                    <a:pt x="495771" y="430814"/>
                  </a:cubicBezTo>
                  <a:cubicBezTo>
                    <a:pt x="495771" y="432270"/>
                    <a:pt x="496219" y="432551"/>
                    <a:pt x="499805" y="432158"/>
                  </a:cubicBezTo>
                  <a:cubicBezTo>
                    <a:pt x="503390" y="431766"/>
                    <a:pt x="512634" y="429021"/>
                    <a:pt x="517283" y="428461"/>
                  </a:cubicBezTo>
                  <a:cubicBezTo>
                    <a:pt x="521934" y="427901"/>
                    <a:pt x="525912" y="427901"/>
                    <a:pt x="527704" y="428797"/>
                  </a:cubicBezTo>
                  <a:cubicBezTo>
                    <a:pt x="529497" y="429693"/>
                    <a:pt x="525071" y="432046"/>
                    <a:pt x="528041" y="433838"/>
                  </a:cubicBezTo>
                  <a:lnTo>
                    <a:pt x="530106" y="434752"/>
                  </a:lnTo>
                  <a:lnTo>
                    <a:pt x="525982" y="435739"/>
                  </a:lnTo>
                  <a:cubicBezTo>
                    <a:pt x="523573" y="436272"/>
                    <a:pt x="521682" y="436650"/>
                    <a:pt x="518628" y="437630"/>
                  </a:cubicBezTo>
                  <a:cubicBezTo>
                    <a:pt x="512521" y="439591"/>
                    <a:pt x="506191" y="441888"/>
                    <a:pt x="499805" y="444688"/>
                  </a:cubicBezTo>
                  <a:cubicBezTo>
                    <a:pt x="493417" y="447489"/>
                    <a:pt x="484061" y="453538"/>
                    <a:pt x="480308" y="454435"/>
                  </a:cubicBezTo>
                  <a:cubicBezTo>
                    <a:pt x="476554" y="455331"/>
                    <a:pt x="478067" y="451859"/>
                    <a:pt x="477283" y="450066"/>
                  </a:cubicBezTo>
                  <a:cubicBezTo>
                    <a:pt x="476498" y="448273"/>
                    <a:pt x="476555" y="445360"/>
                    <a:pt x="475602" y="443679"/>
                  </a:cubicBezTo>
                  <a:cubicBezTo>
                    <a:pt x="474650" y="442000"/>
                    <a:pt x="473866" y="441608"/>
                    <a:pt x="471569" y="439983"/>
                  </a:cubicBezTo>
                  <a:cubicBezTo>
                    <a:pt x="469271" y="438358"/>
                    <a:pt x="463781" y="433877"/>
                    <a:pt x="461820" y="433934"/>
                  </a:cubicBezTo>
                  <a:cubicBezTo>
                    <a:pt x="459859" y="433989"/>
                    <a:pt x="460979" y="438134"/>
                    <a:pt x="459803" y="440319"/>
                  </a:cubicBezTo>
                  <a:cubicBezTo>
                    <a:pt x="458627" y="442504"/>
                    <a:pt x="455321" y="443679"/>
                    <a:pt x="454761" y="447041"/>
                  </a:cubicBezTo>
                  <a:cubicBezTo>
                    <a:pt x="454201" y="450402"/>
                    <a:pt x="455377" y="456507"/>
                    <a:pt x="456442" y="460485"/>
                  </a:cubicBezTo>
                  <a:cubicBezTo>
                    <a:pt x="457506" y="464461"/>
                    <a:pt x="458626" y="465974"/>
                    <a:pt x="461147" y="470904"/>
                  </a:cubicBezTo>
                  <a:cubicBezTo>
                    <a:pt x="463668" y="475833"/>
                    <a:pt x="467590" y="483619"/>
                    <a:pt x="471569" y="490060"/>
                  </a:cubicBezTo>
                  <a:cubicBezTo>
                    <a:pt x="475546" y="496503"/>
                    <a:pt x="481260" y="505802"/>
                    <a:pt x="485014" y="509554"/>
                  </a:cubicBezTo>
                  <a:cubicBezTo>
                    <a:pt x="488767" y="513307"/>
                    <a:pt x="491512" y="512579"/>
                    <a:pt x="494089" y="512579"/>
                  </a:cubicBezTo>
                  <a:cubicBezTo>
                    <a:pt x="496667" y="512579"/>
                    <a:pt x="499861" y="511010"/>
                    <a:pt x="500477" y="509554"/>
                  </a:cubicBezTo>
                  <a:cubicBezTo>
                    <a:pt x="501093" y="508098"/>
                    <a:pt x="500869" y="506138"/>
                    <a:pt x="500141" y="503505"/>
                  </a:cubicBezTo>
                  <a:cubicBezTo>
                    <a:pt x="499412" y="500872"/>
                    <a:pt x="498404" y="498408"/>
                    <a:pt x="496107" y="493758"/>
                  </a:cubicBezTo>
                  <a:cubicBezTo>
                    <a:pt x="493809" y="489109"/>
                    <a:pt x="488487" y="480426"/>
                    <a:pt x="486358" y="475609"/>
                  </a:cubicBezTo>
                  <a:cubicBezTo>
                    <a:pt x="484230" y="470792"/>
                    <a:pt x="480532" y="468495"/>
                    <a:pt x="483333" y="464854"/>
                  </a:cubicBezTo>
                  <a:cubicBezTo>
                    <a:pt x="486134" y="461213"/>
                    <a:pt x="496947" y="456956"/>
                    <a:pt x="503166" y="453762"/>
                  </a:cubicBezTo>
                  <a:cubicBezTo>
                    <a:pt x="509384" y="450570"/>
                    <a:pt x="514426" y="447601"/>
                    <a:pt x="520646" y="445696"/>
                  </a:cubicBezTo>
                  <a:cubicBezTo>
                    <a:pt x="526864" y="443791"/>
                    <a:pt x="531962" y="444240"/>
                    <a:pt x="540477" y="442336"/>
                  </a:cubicBezTo>
                  <a:cubicBezTo>
                    <a:pt x="542606" y="441860"/>
                    <a:pt x="545170" y="441243"/>
                    <a:pt x="547931" y="440555"/>
                  </a:cubicBezTo>
                  <a:lnTo>
                    <a:pt x="549109" y="440254"/>
                  </a:lnTo>
                  <a:lnTo>
                    <a:pt x="552180" y="440855"/>
                  </a:lnTo>
                  <a:cubicBezTo>
                    <a:pt x="554190" y="441163"/>
                    <a:pt x="556053" y="441485"/>
                    <a:pt x="557957" y="442241"/>
                  </a:cubicBezTo>
                  <a:cubicBezTo>
                    <a:pt x="561767" y="443753"/>
                    <a:pt x="565016" y="447898"/>
                    <a:pt x="568377" y="448627"/>
                  </a:cubicBezTo>
                  <a:lnTo>
                    <a:pt x="571024" y="448617"/>
                  </a:lnTo>
                  <a:lnTo>
                    <a:pt x="569049" y="450738"/>
                  </a:lnTo>
                  <a:cubicBezTo>
                    <a:pt x="564512" y="453538"/>
                    <a:pt x="551739" y="455779"/>
                    <a:pt x="546193" y="457460"/>
                  </a:cubicBezTo>
                  <a:cubicBezTo>
                    <a:pt x="540645" y="459140"/>
                    <a:pt x="538909" y="460317"/>
                    <a:pt x="535772" y="460821"/>
                  </a:cubicBezTo>
                  <a:cubicBezTo>
                    <a:pt x="532634" y="461325"/>
                    <a:pt x="528881" y="461045"/>
                    <a:pt x="527368" y="460485"/>
                  </a:cubicBezTo>
                  <a:cubicBezTo>
                    <a:pt x="525856" y="459925"/>
                    <a:pt x="527648" y="458356"/>
                    <a:pt x="526696" y="457460"/>
                  </a:cubicBezTo>
                  <a:cubicBezTo>
                    <a:pt x="525744" y="456563"/>
                    <a:pt x="523391" y="455499"/>
                    <a:pt x="521654" y="455107"/>
                  </a:cubicBezTo>
                  <a:cubicBezTo>
                    <a:pt x="519917" y="454715"/>
                    <a:pt x="517395" y="454379"/>
                    <a:pt x="516275" y="455107"/>
                  </a:cubicBezTo>
                  <a:cubicBezTo>
                    <a:pt x="515155" y="455835"/>
                    <a:pt x="516275" y="458524"/>
                    <a:pt x="514930" y="459477"/>
                  </a:cubicBezTo>
                  <a:cubicBezTo>
                    <a:pt x="513586" y="460429"/>
                    <a:pt x="506919" y="459477"/>
                    <a:pt x="506191" y="461157"/>
                  </a:cubicBezTo>
                  <a:cubicBezTo>
                    <a:pt x="505463" y="462837"/>
                    <a:pt x="509216" y="465974"/>
                    <a:pt x="510561" y="469559"/>
                  </a:cubicBezTo>
                  <a:cubicBezTo>
                    <a:pt x="511905" y="473144"/>
                    <a:pt x="512297" y="478242"/>
                    <a:pt x="514258" y="482667"/>
                  </a:cubicBezTo>
                  <a:cubicBezTo>
                    <a:pt x="516219" y="487092"/>
                    <a:pt x="519076" y="492301"/>
                    <a:pt x="522326" y="496111"/>
                  </a:cubicBezTo>
                  <a:cubicBezTo>
                    <a:pt x="525576" y="499919"/>
                    <a:pt x="530113" y="504121"/>
                    <a:pt x="533755" y="505521"/>
                  </a:cubicBezTo>
                  <a:cubicBezTo>
                    <a:pt x="537396" y="506922"/>
                    <a:pt x="541038" y="505746"/>
                    <a:pt x="544175" y="504513"/>
                  </a:cubicBezTo>
                  <a:cubicBezTo>
                    <a:pt x="547313" y="503281"/>
                    <a:pt x="548546" y="499303"/>
                    <a:pt x="552579" y="498128"/>
                  </a:cubicBezTo>
                  <a:cubicBezTo>
                    <a:pt x="556613" y="496951"/>
                    <a:pt x="564176" y="498015"/>
                    <a:pt x="568377" y="497455"/>
                  </a:cubicBezTo>
                  <a:cubicBezTo>
                    <a:pt x="572580" y="496895"/>
                    <a:pt x="574373" y="494654"/>
                    <a:pt x="577790" y="494766"/>
                  </a:cubicBezTo>
                  <a:cubicBezTo>
                    <a:pt x="581207" y="494878"/>
                    <a:pt x="584905" y="498464"/>
                    <a:pt x="588882" y="498128"/>
                  </a:cubicBezTo>
                  <a:cubicBezTo>
                    <a:pt x="592860" y="497791"/>
                    <a:pt x="597511" y="496391"/>
                    <a:pt x="601656" y="492749"/>
                  </a:cubicBezTo>
                  <a:lnTo>
                    <a:pt x="602465" y="491830"/>
                  </a:lnTo>
                  <a:lnTo>
                    <a:pt x="604345" y="492413"/>
                  </a:lnTo>
                  <a:cubicBezTo>
                    <a:pt x="605802" y="493702"/>
                    <a:pt x="603393" y="494486"/>
                    <a:pt x="606698" y="497119"/>
                  </a:cubicBezTo>
                  <a:cubicBezTo>
                    <a:pt x="610003" y="499751"/>
                    <a:pt x="616894" y="506474"/>
                    <a:pt x="624178" y="508211"/>
                  </a:cubicBezTo>
                  <a:cubicBezTo>
                    <a:pt x="631461" y="509946"/>
                    <a:pt x="643057" y="508323"/>
                    <a:pt x="650397" y="507538"/>
                  </a:cubicBezTo>
                  <a:cubicBezTo>
                    <a:pt x="657736" y="506754"/>
                    <a:pt x="662834" y="505690"/>
                    <a:pt x="668212" y="503505"/>
                  </a:cubicBezTo>
                  <a:cubicBezTo>
                    <a:pt x="673591" y="501320"/>
                    <a:pt x="678017" y="497679"/>
                    <a:pt x="682667" y="494430"/>
                  </a:cubicBezTo>
                  <a:cubicBezTo>
                    <a:pt x="687317" y="491181"/>
                    <a:pt x="692583" y="487148"/>
                    <a:pt x="696112" y="484011"/>
                  </a:cubicBezTo>
                  <a:cubicBezTo>
                    <a:pt x="699642" y="480874"/>
                    <a:pt x="701883" y="478858"/>
                    <a:pt x="703844" y="475609"/>
                  </a:cubicBezTo>
                  <a:cubicBezTo>
                    <a:pt x="705805" y="472360"/>
                    <a:pt x="707485" y="468271"/>
                    <a:pt x="707878" y="464517"/>
                  </a:cubicBezTo>
                  <a:cubicBezTo>
                    <a:pt x="708270" y="460765"/>
                    <a:pt x="707373" y="457011"/>
                    <a:pt x="706197" y="453090"/>
                  </a:cubicBezTo>
                  <a:cubicBezTo>
                    <a:pt x="705020" y="449170"/>
                    <a:pt x="703452" y="445640"/>
                    <a:pt x="700819" y="440991"/>
                  </a:cubicBezTo>
                  <a:cubicBezTo>
                    <a:pt x="698186" y="436342"/>
                    <a:pt x="694879" y="429620"/>
                    <a:pt x="690398" y="425194"/>
                  </a:cubicBezTo>
                  <a:cubicBezTo>
                    <a:pt x="685916" y="420769"/>
                    <a:pt x="679586" y="416232"/>
                    <a:pt x="673927" y="414440"/>
                  </a:cubicBezTo>
                  <a:cubicBezTo>
                    <a:pt x="668268" y="412647"/>
                    <a:pt x="665915" y="414720"/>
                    <a:pt x="656448" y="414440"/>
                  </a:cubicBezTo>
                  <a:cubicBezTo>
                    <a:pt x="649347" y="414230"/>
                    <a:pt x="637928" y="413011"/>
                    <a:pt x="627298" y="412699"/>
                  </a:cubicBezTo>
                  <a:cubicBezTo>
                    <a:pt x="623754" y="412595"/>
                    <a:pt x="620297" y="412591"/>
                    <a:pt x="617118" y="412759"/>
                  </a:cubicBezTo>
                  <a:lnTo>
                    <a:pt x="605868" y="413901"/>
                  </a:lnTo>
                  <a:lnTo>
                    <a:pt x="606026" y="412329"/>
                  </a:lnTo>
                  <a:cubicBezTo>
                    <a:pt x="606362" y="408743"/>
                    <a:pt x="606698" y="405607"/>
                    <a:pt x="606698" y="405607"/>
                  </a:cubicBezTo>
                  <a:cubicBezTo>
                    <a:pt x="606978" y="402806"/>
                    <a:pt x="607819" y="398380"/>
                    <a:pt x="607707" y="395524"/>
                  </a:cubicBezTo>
                  <a:cubicBezTo>
                    <a:pt x="607595" y="392667"/>
                    <a:pt x="606138" y="391659"/>
                    <a:pt x="606026" y="388465"/>
                  </a:cubicBezTo>
                  <a:cubicBezTo>
                    <a:pt x="605914" y="385273"/>
                    <a:pt x="606978" y="380735"/>
                    <a:pt x="607034" y="376367"/>
                  </a:cubicBezTo>
                  <a:cubicBezTo>
                    <a:pt x="607090" y="371997"/>
                    <a:pt x="606866" y="366060"/>
                    <a:pt x="606362" y="362250"/>
                  </a:cubicBezTo>
                  <a:cubicBezTo>
                    <a:pt x="605858" y="358442"/>
                    <a:pt x="605746" y="357770"/>
                    <a:pt x="604009" y="353512"/>
                  </a:cubicBezTo>
                  <a:lnTo>
                    <a:pt x="603389" y="351504"/>
                  </a:lnTo>
                  <a:lnTo>
                    <a:pt x="603140" y="349564"/>
                  </a:lnTo>
                  <a:cubicBezTo>
                    <a:pt x="602972" y="348352"/>
                    <a:pt x="602832" y="347015"/>
                    <a:pt x="602888" y="345544"/>
                  </a:cubicBezTo>
                  <a:cubicBezTo>
                    <a:pt x="603112" y="339663"/>
                    <a:pt x="602552" y="328740"/>
                    <a:pt x="602215" y="322017"/>
                  </a:cubicBezTo>
                  <a:cubicBezTo>
                    <a:pt x="601879" y="315295"/>
                    <a:pt x="601655" y="309862"/>
                    <a:pt x="600871" y="305213"/>
                  </a:cubicBezTo>
                  <a:cubicBezTo>
                    <a:pt x="600087" y="300564"/>
                    <a:pt x="598126" y="297987"/>
                    <a:pt x="597510" y="294121"/>
                  </a:cubicBezTo>
                  <a:cubicBezTo>
                    <a:pt x="596893" y="290257"/>
                    <a:pt x="597790" y="284935"/>
                    <a:pt x="597174" y="282023"/>
                  </a:cubicBezTo>
                  <a:cubicBezTo>
                    <a:pt x="596557" y="279109"/>
                    <a:pt x="594204" y="278941"/>
                    <a:pt x="593811" y="276645"/>
                  </a:cubicBezTo>
                  <a:cubicBezTo>
                    <a:pt x="593419" y="274349"/>
                    <a:pt x="592299" y="271211"/>
                    <a:pt x="594820" y="268242"/>
                  </a:cubicBezTo>
                  <a:cubicBezTo>
                    <a:pt x="597342" y="265274"/>
                    <a:pt x="604064" y="262249"/>
                    <a:pt x="608938" y="258831"/>
                  </a:cubicBezTo>
                  <a:cubicBezTo>
                    <a:pt x="613812" y="255415"/>
                    <a:pt x="620535" y="251157"/>
                    <a:pt x="624065" y="247740"/>
                  </a:cubicBezTo>
                  <a:cubicBezTo>
                    <a:pt x="627594" y="244324"/>
                    <a:pt x="630059" y="241915"/>
                    <a:pt x="630115" y="238330"/>
                  </a:cubicBezTo>
                  <a:cubicBezTo>
                    <a:pt x="630171" y="234745"/>
                    <a:pt x="627034" y="229479"/>
                    <a:pt x="624401" y="226231"/>
                  </a:cubicBezTo>
                  <a:cubicBezTo>
                    <a:pt x="621768" y="222982"/>
                    <a:pt x="617397" y="221021"/>
                    <a:pt x="614316" y="218837"/>
                  </a:cubicBezTo>
                  <a:cubicBezTo>
                    <a:pt x="611235" y="216652"/>
                    <a:pt x="608490" y="213683"/>
                    <a:pt x="605913" y="213123"/>
                  </a:cubicBezTo>
                  <a:cubicBezTo>
                    <a:pt x="603336" y="212563"/>
                    <a:pt x="601655" y="214243"/>
                    <a:pt x="598854" y="215476"/>
                  </a:cubicBezTo>
                  <a:cubicBezTo>
                    <a:pt x="596753" y="216400"/>
                    <a:pt x="592320" y="218774"/>
                    <a:pt x="590235" y="219902"/>
                  </a:cubicBezTo>
                  <a:lnTo>
                    <a:pt x="589393" y="220360"/>
                  </a:lnTo>
                  <a:lnTo>
                    <a:pt x="589345" y="220019"/>
                  </a:lnTo>
                  <a:cubicBezTo>
                    <a:pt x="589064" y="219326"/>
                    <a:pt x="588518" y="218711"/>
                    <a:pt x="588210" y="218066"/>
                  </a:cubicBezTo>
                  <a:cubicBezTo>
                    <a:pt x="587594" y="216778"/>
                    <a:pt x="584737" y="215994"/>
                    <a:pt x="585185" y="214705"/>
                  </a:cubicBezTo>
                  <a:cubicBezTo>
                    <a:pt x="585633" y="213416"/>
                    <a:pt x="588602" y="212744"/>
                    <a:pt x="590899" y="210335"/>
                  </a:cubicBezTo>
                  <a:cubicBezTo>
                    <a:pt x="593196" y="207927"/>
                    <a:pt x="597959" y="204454"/>
                    <a:pt x="598967" y="200253"/>
                  </a:cubicBezTo>
                  <a:cubicBezTo>
                    <a:pt x="599976" y="196052"/>
                    <a:pt x="598407" y="188938"/>
                    <a:pt x="596951" y="185129"/>
                  </a:cubicBezTo>
                  <a:cubicBezTo>
                    <a:pt x="595493" y="181320"/>
                    <a:pt x="593196" y="179863"/>
                    <a:pt x="590227" y="177398"/>
                  </a:cubicBezTo>
                  <a:cubicBezTo>
                    <a:pt x="587258" y="174934"/>
                    <a:pt x="583168" y="172469"/>
                    <a:pt x="579135" y="170341"/>
                  </a:cubicBezTo>
                  <a:cubicBezTo>
                    <a:pt x="575101" y="168212"/>
                    <a:pt x="570283" y="166811"/>
                    <a:pt x="566024" y="164626"/>
                  </a:cubicBezTo>
                  <a:cubicBezTo>
                    <a:pt x="561767" y="162443"/>
                    <a:pt x="558125" y="158129"/>
                    <a:pt x="553588" y="157233"/>
                  </a:cubicBezTo>
                  <a:cubicBezTo>
                    <a:pt x="552453" y="157009"/>
                    <a:pt x="551291" y="156994"/>
                    <a:pt x="550103" y="157107"/>
                  </a:cubicBezTo>
                  <a:close/>
                  <a:moveTo>
                    <a:pt x="0" y="0"/>
                  </a:moveTo>
                  <a:lnTo>
                    <a:pt x="839788" y="0"/>
                  </a:lnTo>
                  <a:lnTo>
                    <a:pt x="839788" y="1212850"/>
                  </a:lnTo>
                  <a:lnTo>
                    <a:pt x="0" y="12128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37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7" r="50000"/>
          <a:stretch/>
        </p:blipFill>
        <p:spPr>
          <a:xfrm>
            <a:off x="12700" y="16668"/>
            <a:ext cx="1370309" cy="3362325"/>
          </a:xfrm>
          <a:prstGeom prst="rect">
            <a:avLst/>
          </a:prstGeom>
        </p:spPr>
      </p:pic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61867134"/>
              </p:ext>
            </p:extLst>
          </p:nvPr>
        </p:nvGraphicFramePr>
        <p:xfrm>
          <a:off x="-54818" y="3962068"/>
          <a:ext cx="1757363" cy="270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Image" r:id="rId4" imgW="2387302" imgH="3669841" progId="Photoshop.Image.7">
                  <p:embed/>
                </p:oleObj>
              </mc:Choice>
              <mc:Fallback>
                <p:oleObj name="Image" r:id="rId4" imgW="2387302" imgH="3669841" progId="Photoshop.Image.7">
                  <p:embed/>
                  <p:pic>
                    <p:nvPicPr>
                      <p:cNvPr id="0" name="对象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4818" y="3962068"/>
                        <a:ext cx="1757363" cy="270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50190"/>
              </p:ext>
            </p:extLst>
          </p:nvPr>
        </p:nvGraphicFramePr>
        <p:xfrm>
          <a:off x="842813" y="130126"/>
          <a:ext cx="9649073" cy="6118988"/>
        </p:xfrm>
        <a:graphic>
          <a:graphicData uri="http://schemas.openxmlformats.org/drawingml/2006/table">
            <a:tbl>
              <a:tblPr/>
              <a:tblGrid>
                <a:gridCol w="1151481"/>
                <a:gridCol w="949636"/>
                <a:gridCol w="3341088"/>
                <a:gridCol w="4206868"/>
              </a:tblGrid>
              <a:tr h="45005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化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学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性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质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0318" marR="303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与水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反应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0318" marR="303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不反应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0318" marR="303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CO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＋</a:t>
                      </a:r>
                      <a:r>
                        <a:rPr lang="en-US" sz="2800" kern="100" dirty="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H</a:t>
                      </a:r>
                      <a:r>
                        <a:rPr lang="en-US" sz="2800" kern="100" baseline="-25000" dirty="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800" kern="100" dirty="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O</a:t>
                      </a:r>
                      <a:r>
                        <a:rPr lang="en-US" sz="2800" kern="100" dirty="0" smtClean="0">
                          <a:effectLst/>
                          <a:latin typeface="ZBFH"/>
                          <a:ea typeface="华文细黑"/>
                          <a:cs typeface="Courier New"/>
                        </a:rPr>
                        <a:t>    </a:t>
                      </a:r>
                      <a:r>
                        <a:rPr lang="en-US" sz="2800" kern="100" baseline="0" dirty="0" smtClean="0">
                          <a:effectLst/>
                          <a:latin typeface="ZBFH"/>
                          <a:ea typeface="华文细黑"/>
                          <a:cs typeface="Courier New"/>
                        </a:rPr>
                        <a:t>  </a:t>
                      </a:r>
                      <a:r>
                        <a:rPr lang="en-US" sz="2800" kern="100" dirty="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H</a:t>
                      </a:r>
                      <a:r>
                        <a:rPr lang="en-US" sz="2800" kern="100" baseline="-25000" dirty="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800" kern="100" dirty="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CO</a:t>
                      </a:r>
                      <a:r>
                        <a:rPr lang="en-US" sz="2800" kern="100" baseline="-25000" dirty="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0318" marR="303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5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与酸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反应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0318" marR="303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只与氢氟酸反应：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800" u="sng" kern="100" dirty="0" smtClean="0">
                        <a:effectLst/>
                        <a:latin typeface="Times New Roman"/>
                        <a:ea typeface="华文细黑"/>
                        <a:cs typeface="Courier New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800" u="sng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0318" marR="303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不反应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0318" marR="303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2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与碱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反应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0318" marR="303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u="sng" kern="100" dirty="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                                    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u="sng" kern="100" dirty="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                           </a:t>
                      </a:r>
                      <a:r>
                        <a:rPr lang="en-US" sz="2800" kern="100" dirty="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盛碱液的试剂瓶</a:t>
                      </a:r>
                      <a:r>
                        <a:rPr lang="zh-CN" sz="28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用</a:t>
                      </a:r>
                      <a:r>
                        <a:rPr lang="en-US" altLang="zh-CN" sz="2800" u="sng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         </a:t>
                      </a:r>
                      <a:r>
                        <a:rPr lang="zh-CN" sz="28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塞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0318" marR="303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CO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少量</a:t>
                      </a:r>
                      <a:r>
                        <a:rPr lang="zh-CN" sz="28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：</a:t>
                      </a:r>
                      <a:r>
                        <a:rPr lang="en-US" sz="2800" u="sng" kern="100" dirty="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                           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u="sng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                            </a:t>
                      </a:r>
                      <a:r>
                        <a:rPr lang="zh-CN" sz="28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CO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过量</a:t>
                      </a:r>
                      <a:r>
                        <a:rPr lang="zh-CN" sz="28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：</a:t>
                      </a:r>
                      <a:endParaRPr lang="en-US" altLang="zh-CN" sz="2800" kern="100" dirty="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zh-CN" sz="2800" kern="100" dirty="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0318" marR="303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2971213" y="1926690"/>
            <a:ext cx="3232036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</a:rPr>
              <a:t>SiO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</a:rPr>
              <a:t>4HF</a:t>
            </a:r>
            <a:r>
              <a:rPr lang="en-US" altLang="zh-CN" sz="2800" kern="100" spc="-80" dirty="0" smtClean="0">
                <a:solidFill>
                  <a:srgbClr val="0000FF"/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</a:rPr>
              <a:t>=</a:t>
            </a:r>
          </a:p>
          <a:p>
            <a:pPr>
              <a:lnSpc>
                <a:spcPct val="140000"/>
              </a:lnSpc>
            </a:pPr>
            <a:r>
              <a:rPr lang="en-US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</a:rPr>
              <a:t>SiF</a:t>
            </a:r>
            <a:r>
              <a:rPr lang="en-US" altLang="zh-CN" sz="2800" kern="100" baseline="-25000" dirty="0" smtClean="0">
                <a:solidFill>
                  <a:srgbClr val="0000FF"/>
                </a:solidFill>
                <a:latin typeface="Times New Roman"/>
                <a:ea typeface="华文细黑"/>
              </a:rPr>
              <a:t>4</a:t>
            </a:r>
            <a:r>
              <a:rPr lang="en-US" altLang="zh-CN" sz="2800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</a:rPr>
              <a:t>2H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</a:rPr>
              <a:t>O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022013" y="2578398"/>
            <a:ext cx="31281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015754" y="3141762"/>
            <a:ext cx="23502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990355" y="3444249"/>
            <a:ext cx="34690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en-US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2NaOH</a:t>
            </a:r>
            <a:r>
              <a:rPr lang="en-US" altLang="zh-CN" sz="2800" kern="100" spc="-8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=</a:t>
            </a: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en-US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O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028454" y="4115966"/>
            <a:ext cx="31281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103986" y="5433318"/>
            <a:ext cx="10810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218486" y="494596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橡胶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7841086" y="3912642"/>
            <a:ext cx="25449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704782" y="3239170"/>
            <a:ext cx="3469084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2NaOH</a:t>
            </a:r>
            <a:r>
              <a:rPr lang="en-US" altLang="zh-CN" sz="2800" kern="100" spc="-8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=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40822" y="4031258"/>
            <a:ext cx="2340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</a:rPr>
              <a:t>Na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</a:rPr>
              <a:t>CO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</a:rPr>
              <a:t>3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</a:rPr>
              <a:t>O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36720" y="4620022"/>
            <a:ext cx="2685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en-US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NaOH</a:t>
            </a:r>
            <a:r>
              <a:rPr lang="en-US" altLang="zh-CN" sz="2800" kern="100" spc="-8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=</a:t>
            </a:r>
          </a:p>
        </p:txBody>
      </p:sp>
      <p:sp>
        <p:nvSpPr>
          <p:cNvPr id="28" name="矩形 27"/>
          <p:cNvSpPr/>
          <p:nvPr/>
        </p:nvSpPr>
        <p:spPr>
          <a:xfrm>
            <a:off x="6335961" y="5461576"/>
            <a:ext cx="1481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899598" y="5170686"/>
            <a:ext cx="24844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358958" y="5984796"/>
            <a:ext cx="14593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14754" y="346150"/>
            <a:ext cx="7649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/>
              <a:t>⇌</a:t>
            </a:r>
          </a:p>
        </p:txBody>
      </p:sp>
    </p:spTree>
    <p:extLst>
      <p:ext uri="{BB962C8B-B14F-4D97-AF65-F5344CB8AC3E}">
        <p14:creationId xmlns:p14="http://schemas.microsoft.com/office/powerpoint/2010/main" val="420943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9" grpId="0"/>
      <p:bldP spid="22" grpId="0"/>
      <p:bldP spid="24" grpId="0"/>
      <p:bldP spid="26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67407"/>
              </p:ext>
            </p:extLst>
          </p:nvPr>
        </p:nvGraphicFramePr>
        <p:xfrm>
          <a:off x="766614" y="309809"/>
          <a:ext cx="10729192" cy="5809743"/>
        </p:xfrm>
        <a:graphic>
          <a:graphicData uri="http://schemas.openxmlformats.org/drawingml/2006/table">
            <a:tbl>
              <a:tblPr/>
              <a:tblGrid>
                <a:gridCol w="594036"/>
                <a:gridCol w="1381760"/>
                <a:gridCol w="3341088"/>
                <a:gridCol w="5412308"/>
              </a:tblGrid>
              <a:tr h="1575175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化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学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性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质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0318" marR="303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与盐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反应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如与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Na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CO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反应</a:t>
                      </a:r>
                      <a:r>
                        <a:rPr lang="zh-CN" sz="28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：</a:t>
                      </a:r>
                      <a:endParaRPr lang="en-US" sz="2800" kern="100" dirty="0" smtClean="0">
                        <a:effectLst/>
                        <a:latin typeface="Times New Roman"/>
                        <a:ea typeface="华文细黑"/>
                        <a:cs typeface="Courier New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zh-CN" sz="2800" kern="100" dirty="0" smtClean="0">
                        <a:effectLst/>
                        <a:latin typeface="Times New Roman"/>
                        <a:ea typeface="华文细黑"/>
                        <a:cs typeface="Courier New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zh-CN" sz="2800" kern="100" dirty="0" smtClean="0">
                        <a:effectLst/>
                        <a:latin typeface="Times New Roman"/>
                        <a:ea typeface="华文细黑"/>
                        <a:cs typeface="Courier New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如与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Na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SiO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反应</a:t>
                      </a:r>
                      <a:r>
                        <a:rPr lang="zh-CN" sz="28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：</a:t>
                      </a:r>
                      <a:r>
                        <a:rPr lang="en-US" sz="2800" u="sng" kern="100" dirty="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                        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u="sng" kern="100" dirty="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                                                      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或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Na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SiO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＋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2H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O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＋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2CO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足量</a:t>
                      </a:r>
                      <a:r>
                        <a:rPr lang="en-US" sz="2800" kern="100" dirty="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spc="-80" dirty="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==</a:t>
                      </a:r>
                      <a:r>
                        <a:rPr lang="en-US" sz="2800" kern="100" dirty="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=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H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SiO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r>
                        <a:rPr lang="en-US" sz="2800" kern="100" dirty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↓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＋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2NaHCO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2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与碱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性氧化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物反应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如与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CaO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反应</a:t>
                      </a:r>
                      <a:r>
                        <a:rPr lang="zh-CN" sz="28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：</a:t>
                      </a:r>
                      <a:endParaRPr lang="en-US" sz="2800" kern="100" dirty="0" smtClean="0">
                        <a:effectLst/>
                        <a:latin typeface="Times New Roman"/>
                        <a:ea typeface="华文细黑"/>
                        <a:cs typeface="Courier New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zh-CN" sz="2800" kern="100" dirty="0" smtClean="0">
                        <a:effectLst/>
                        <a:latin typeface="Times New Roman"/>
                        <a:ea typeface="华文细黑"/>
                        <a:cs typeface="Courier New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zh-CN" sz="2800" kern="100" dirty="0" smtClean="0">
                        <a:effectLst/>
                        <a:latin typeface="Times New Roman"/>
                        <a:ea typeface="华文细黑"/>
                        <a:cs typeface="Courier New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如与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Na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O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反应</a:t>
                      </a:r>
                      <a:r>
                        <a:rPr lang="zh-CN" sz="28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：</a:t>
                      </a:r>
                      <a:endParaRPr lang="en-US" sz="2800" kern="100" dirty="0" smtClean="0">
                        <a:effectLst/>
                        <a:latin typeface="Times New Roman"/>
                        <a:ea typeface="华文细黑"/>
                        <a:cs typeface="Courier New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zh-CN" sz="2800" kern="100" dirty="0" smtClean="0">
                        <a:effectLst/>
                        <a:latin typeface="Times New Roman"/>
                        <a:ea typeface="华文细黑"/>
                        <a:cs typeface="Courier New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7707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用途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2800" b="0" i="0" u="none" strike="noStrike" kern="1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华文细黑"/>
                          <a:cs typeface="Times New Roman"/>
                        </a:rPr>
                        <a:t>光导纤维、光学仪器、电子部件</a:t>
                      </a:r>
                      <a:endParaRPr lang="zh-CN" sz="1050" kern="100" spc="-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28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华文细黑"/>
                          <a:cs typeface="Times New Roman"/>
                        </a:rPr>
                        <a:t>制饮料、制碳酸盐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649120"/>
              </p:ext>
            </p:extLst>
          </p:nvPr>
        </p:nvGraphicFramePr>
        <p:xfrm>
          <a:off x="2857500" y="1236514"/>
          <a:ext cx="34417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" name="文档" r:id="rId3" imgW="3449057" imgH="1498734" progId="Word.Document.12">
                  <p:embed/>
                </p:oleObj>
              </mc:Choice>
              <mc:Fallback>
                <p:oleObj name="文档" r:id="rId3" imgW="3449057" imgH="14987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7500" y="1236514"/>
                        <a:ext cx="34417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048599" y="261442"/>
            <a:ext cx="57352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                               Na</a:t>
            </a:r>
            <a:r>
              <a:rPr lang="en-US" altLang="zh-CN" sz="2800" kern="100" baseline="-25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en-US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en-US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＋</a:t>
            </a:r>
            <a:endParaRPr lang="en-US" altLang="zh-CN" sz="2800" kern="100" dirty="0" smtClean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不足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spc="-8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=H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↓</a:t>
            </a:r>
            <a:r>
              <a:rPr lang="zh-CN" altLang="en-US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3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8916218" y="938430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126587" y="1590019"/>
            <a:ext cx="51916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833638" y="1909118"/>
            <a:ext cx="31683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873270" y="2641898"/>
            <a:ext cx="2501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580124" y="3167162"/>
            <a:ext cx="25462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en-US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=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8580124" y="3690382"/>
            <a:ext cx="28563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167214" y="3940086"/>
            <a:ext cx="1342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158057" y="4450606"/>
            <a:ext cx="15038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747953"/>
              </p:ext>
            </p:extLst>
          </p:nvPr>
        </p:nvGraphicFramePr>
        <p:xfrm>
          <a:off x="2822922" y="3493294"/>
          <a:ext cx="33909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" name="文档" r:id="rId5" imgW="3449057" imgH="1498734" progId="Word.Document.12">
                  <p:embed/>
                </p:oleObj>
              </mc:Choice>
              <mc:Fallback>
                <p:oleObj name="文档" r:id="rId5" imgW="3449057" imgH="14987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2922" y="3493294"/>
                        <a:ext cx="3390900" cy="147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2816440" y="4188242"/>
            <a:ext cx="3160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795538" y="4810646"/>
            <a:ext cx="13286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51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 bwMode="auto">
          <a:xfrm>
            <a:off x="406574" y="837506"/>
            <a:ext cx="2213745" cy="615696"/>
          </a:xfrm>
          <a:prstGeom prst="rect">
            <a:avLst/>
          </a:prstGeom>
          <a:noFill/>
        </p:spPr>
        <p:txBody>
          <a:bodyPr lIns="121898" tIns="60948" rIns="121898" bIns="609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9pPr>
          </a:lstStyle>
          <a:p>
            <a:pPr lvl="0"/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深度思考</a:t>
            </a:r>
          </a:p>
        </p:txBody>
      </p:sp>
      <p:sp>
        <p:nvSpPr>
          <p:cNvPr id="9" name="矩形 8"/>
          <p:cNvSpPr/>
          <p:nvPr/>
        </p:nvSpPr>
        <p:spPr>
          <a:xfrm>
            <a:off x="294408" y="1627349"/>
            <a:ext cx="11388152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从元素周期表的位置看，碳和硅均为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Ⅳ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族元素，自然界中有碳的多种单质存在，自然界中有硅的单质吗？为什么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没有，因为硅有很强的亲氧性，在地壳形成时硅与氧易结合，难分离，因而硅在自然界中主要以氧化物和硅酸盐的形式存在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75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23678" y="1292176"/>
            <a:ext cx="11388152" cy="133809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从元素周期表的位置看，硅的还原性比碳强，但碳能与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反应制取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，试从化学平衡的角度认识该反应发生的原因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650718"/>
              </p:ext>
            </p:extLst>
          </p:nvPr>
        </p:nvGraphicFramePr>
        <p:xfrm>
          <a:off x="410270" y="2846462"/>
          <a:ext cx="111506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4" name="文档" r:id="rId3" imgW="11173907" imgH="2098067" progId="Word.Document.12">
                  <p:embed/>
                </p:oleObj>
              </mc:Choice>
              <mc:Fallback>
                <p:oleObj name="文档" r:id="rId3" imgW="11173907" imgH="20980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270" y="2846462"/>
                        <a:ext cx="1115060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86220" y="4365898"/>
            <a:ext cx="6694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因反应在高温条件下进行，不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00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23678" y="693490"/>
            <a:ext cx="11604176" cy="425960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写出除去下列气体中混有的杂质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括号内为杂质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可采取的方法：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(1)CO(CO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(CO)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(HCl)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26170" y="1519486"/>
            <a:ext cx="477887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通过盛有浓</a:t>
            </a:r>
            <a:r>
              <a:rPr lang="en-US" altLang="zh-CN" sz="2600" b="1" kern="100" dirty="0">
                <a:solidFill>
                  <a:srgbClr val="FF0000"/>
                </a:solidFill>
                <a:latin typeface="Times New Roman"/>
                <a:ea typeface="华文细黑"/>
              </a:rPr>
              <a:t>NaOH</a:t>
            </a:r>
            <a:r>
              <a:rPr lang="zh-CN" altLang="zh-CN" sz="26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溶液的洗气瓶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54114" y="2192958"/>
            <a:ext cx="52325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通过盛放灼热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</a:rPr>
              <a:t>CuO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的硬质玻璃管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48198" y="2853730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通过盛放灼热铜网的硬质玻璃管</a:t>
            </a:r>
            <a:endParaRPr lang="zh-CN" altLang="en-US" sz="2800" b="1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69269" y="3530407"/>
            <a:ext cx="89011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通过盛有饱和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NaHCO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3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溶液或酸性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KMnO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4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溶液的洗气瓶</a:t>
            </a:r>
            <a:endParaRPr lang="zh-CN" altLang="en-US" sz="2800" b="1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21792" y="4234582"/>
            <a:ext cx="5849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通过盛有饱和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NaHCO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3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溶液的洗气瓶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56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94408" y="-77562"/>
            <a:ext cx="11705454" cy="286441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如何用所提供的试剂和方法除去各粉末状混合物中的杂质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括号内为杂质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。将所选答案的编号填入下表内相应的空格内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如果不需要外加试剂，则对应答案栏可空着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可供选择的试剂：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盐酸　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氢氧化钠溶液　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氧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气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7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水　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E.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二氧化碳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可选用的操作：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水洗　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加热　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高温灼烧　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过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滤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700" kern="100" dirty="0" smtClean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结晶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896828"/>
              </p:ext>
            </p:extLst>
          </p:nvPr>
        </p:nvGraphicFramePr>
        <p:xfrm>
          <a:off x="635299" y="2807122"/>
          <a:ext cx="10801199" cy="3388740"/>
        </p:xfrm>
        <a:graphic>
          <a:graphicData uri="http://schemas.openxmlformats.org/drawingml/2006/table">
            <a:tbl>
              <a:tblPr/>
              <a:tblGrid>
                <a:gridCol w="1769773"/>
                <a:gridCol w="3474218"/>
                <a:gridCol w="2778604"/>
                <a:gridCol w="2778604"/>
              </a:tblGrid>
              <a:tr h="590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7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 </a:t>
                      </a:r>
                      <a:endParaRPr lang="zh-CN" sz="27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7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粉末状混合物</a:t>
                      </a:r>
                      <a:endParaRPr lang="zh-CN" sz="27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7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选择的试剂</a:t>
                      </a:r>
                      <a:endParaRPr lang="zh-CN" sz="27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7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选用的操作</a:t>
                      </a:r>
                      <a:endParaRPr lang="zh-CN" sz="27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(1)</a:t>
                      </a:r>
                      <a:endParaRPr lang="zh-CN" sz="27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CaCO</a:t>
                      </a:r>
                      <a:r>
                        <a:rPr lang="en-US" sz="27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r>
                        <a:rPr lang="en-US" sz="27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(SiO</a:t>
                      </a:r>
                      <a:r>
                        <a:rPr lang="en-US" sz="27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7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  <a:endParaRPr lang="zh-CN" sz="27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7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 </a:t>
                      </a:r>
                      <a:endParaRPr lang="zh-CN" sz="27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7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 </a:t>
                      </a:r>
                      <a:endParaRPr lang="zh-CN" sz="27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(2)</a:t>
                      </a:r>
                      <a:endParaRPr lang="zh-CN" sz="27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NaCl(SiO</a:t>
                      </a:r>
                      <a:r>
                        <a:rPr lang="en-US" sz="27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7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  <a:endParaRPr lang="zh-CN" sz="27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 </a:t>
                      </a:r>
                      <a:endParaRPr lang="zh-CN" sz="27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7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 </a:t>
                      </a:r>
                      <a:endParaRPr lang="zh-CN" sz="27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(3)</a:t>
                      </a:r>
                      <a:endParaRPr lang="zh-CN" sz="27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SiO</a:t>
                      </a:r>
                      <a:r>
                        <a:rPr lang="en-US" sz="27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7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(Fe</a:t>
                      </a:r>
                      <a:r>
                        <a:rPr lang="en-US" sz="27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7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O</a:t>
                      </a:r>
                      <a:r>
                        <a:rPr lang="en-US" sz="27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r>
                        <a:rPr lang="en-US" sz="27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  <a:endParaRPr lang="zh-CN" sz="27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 </a:t>
                      </a:r>
                      <a:endParaRPr lang="zh-CN" sz="27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 </a:t>
                      </a:r>
                      <a:endParaRPr lang="zh-CN" sz="27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(4)</a:t>
                      </a:r>
                      <a:endParaRPr lang="zh-CN" sz="27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SiO</a:t>
                      </a:r>
                      <a:r>
                        <a:rPr lang="en-US" sz="27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7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(CaCO</a:t>
                      </a:r>
                      <a:r>
                        <a:rPr lang="en-US" sz="27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r>
                        <a:rPr lang="en-US" sz="27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  <a:endParaRPr lang="zh-CN" sz="27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 </a:t>
                      </a:r>
                      <a:endParaRPr lang="zh-CN" sz="27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 </a:t>
                      </a:r>
                      <a:endParaRPr lang="zh-CN" sz="27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(5)</a:t>
                      </a:r>
                      <a:endParaRPr lang="zh-CN" sz="27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SiO</a:t>
                      </a:r>
                      <a:r>
                        <a:rPr lang="en-US" sz="27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7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(NH</a:t>
                      </a:r>
                      <a:r>
                        <a:rPr lang="en-US" sz="27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</a:t>
                      </a:r>
                      <a:r>
                        <a:rPr lang="en-US" sz="27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Cl)</a:t>
                      </a:r>
                      <a:endParaRPr lang="zh-CN" sz="27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7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 </a:t>
                      </a:r>
                      <a:endParaRPr lang="zh-CN" sz="27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7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 </a:t>
                      </a:r>
                      <a:endParaRPr lang="zh-CN" sz="27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33902" y="3418835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9705731" y="339343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④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6945267" y="4079607"/>
            <a:ext cx="518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9697347" y="4037191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④</a:t>
            </a:r>
            <a:endParaRPr lang="zh-CN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6959302" y="4653930"/>
            <a:ext cx="518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en-US" sz="3600" dirty="0"/>
          </a:p>
        </p:txBody>
      </p:sp>
      <p:sp>
        <p:nvSpPr>
          <p:cNvPr id="10" name="矩形 9"/>
          <p:cNvSpPr/>
          <p:nvPr/>
        </p:nvSpPr>
        <p:spPr>
          <a:xfrm>
            <a:off x="9722747" y="4655671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④</a:t>
            </a:r>
            <a:endParaRPr lang="zh-CN" altLang="en-US" sz="3600" dirty="0"/>
          </a:p>
        </p:txBody>
      </p:sp>
      <p:sp>
        <p:nvSpPr>
          <p:cNvPr id="11" name="矩形 10"/>
          <p:cNvSpPr/>
          <p:nvPr/>
        </p:nvSpPr>
        <p:spPr>
          <a:xfrm>
            <a:off x="6959302" y="5302002"/>
            <a:ext cx="518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en-US" sz="3600" dirty="0"/>
          </a:p>
        </p:txBody>
      </p:sp>
      <p:sp>
        <p:nvSpPr>
          <p:cNvPr id="14" name="矩形 13"/>
          <p:cNvSpPr/>
          <p:nvPr/>
        </p:nvSpPr>
        <p:spPr>
          <a:xfrm>
            <a:off x="9722747" y="5302002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④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9743955" y="5734050"/>
            <a:ext cx="6463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②</a:t>
            </a:r>
            <a:endParaRPr lang="zh-CN" altLang="zh-CN" sz="36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199662" y="4005858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⑤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98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9" grpId="0"/>
      <p:bldP spid="7" grpId="0"/>
      <p:bldP spid="10" grpId="0"/>
      <p:bldP spid="11" grpId="0"/>
      <p:bldP spid="14" grpId="0"/>
      <p:bldP spid="15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3678" y="570682"/>
            <a:ext cx="11388152" cy="60836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题组一　对比掌握碳、硅单质、氧化物的性质和用途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下列对于碳和硅的叙述中，正确的是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其氧化物都能与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溶液反应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其单质在加热时都能跟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其氧化物都能溶于水生成相应的酸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碳和硅两种元素共有两种单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质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不溶于水不能生成相应的酸，也不能与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溶液反应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不溶于水，也不能生成相应的酸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碳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有金刚石、石墨、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60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等同素异形体，硅有晶体硅和无定形硅等，所以两种元素共有多种单质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44783" y="1256854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</a:rPr>
              <a:t>B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61928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12146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599498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05339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53101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97994" y="1883515"/>
            <a:ext cx="63610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为不成盐氧化物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不与酸碱反应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12388" y="2421682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6" name="矩形 15"/>
          <p:cNvSpPr/>
          <p:nvPr/>
        </p:nvSpPr>
        <p:spPr>
          <a:xfrm>
            <a:off x="5447134" y="1917626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23198" y="3133051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26213" y="3094951"/>
            <a:ext cx="31101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不和水反应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37026" y="3671015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07174" y="3666135"/>
            <a:ext cx="63642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很多结构不同的单质，同素异形体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  <p:bldP spid="16" grpId="0"/>
      <p:bldP spid="17" grpId="0"/>
      <p:bldP spid="18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1167" y="693490"/>
            <a:ext cx="10834506" cy="32729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下列叙述正确的是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利用高纯硅可以制成光电池，将光能直接转化为电能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均易与血红蛋白结合而中毒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可用于制造光导纤维和半导体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反应可直接制备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11555" y="790898"/>
            <a:ext cx="518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</a:rPr>
              <a:t>A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61928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12146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599498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05339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53101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71270" y="3477940"/>
            <a:ext cx="42931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分解能得到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69566" y="1529572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" name="矩形 13"/>
          <p:cNvSpPr/>
          <p:nvPr/>
        </p:nvSpPr>
        <p:spPr>
          <a:xfrm>
            <a:off x="6743278" y="2175902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90656" y="2756828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45499" y="2709714"/>
            <a:ext cx="5030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单质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才能导电，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导光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67214" y="3421083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6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4418" y="-170606"/>
            <a:ext cx="11388152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二氧化硅广泛存在于自然界中，在日常生活、生产、科研及新型材料等方面有着重要的用途。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～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所表现的化学性质或作用进行判断，其中正确的是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2NaOH</a:t>
            </a:r>
            <a:r>
              <a:rPr lang="en-US" altLang="zh-CN" sz="2800" kern="100" spc="-80" dirty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=Na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宋体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2C            Si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2CO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4HF</a:t>
            </a:r>
            <a:r>
              <a:rPr lang="en-US" altLang="zh-CN" sz="2800" kern="100" spc="-80" dirty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=SiF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+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         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宋体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3C            SiC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2CO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↑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401431"/>
              </p:ext>
            </p:extLst>
          </p:nvPr>
        </p:nvGraphicFramePr>
        <p:xfrm>
          <a:off x="1918742" y="2998242"/>
          <a:ext cx="12382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2" name="文档" r:id="rId3" imgW="1238852" imgH="863311" progId="Word.Document.12">
                  <p:embed/>
                </p:oleObj>
              </mc:Choice>
              <mc:Fallback>
                <p:oleObj name="文档" r:id="rId3" imgW="1238852" imgH="863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8742" y="2998242"/>
                        <a:ext cx="123825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607391"/>
              </p:ext>
            </p:extLst>
          </p:nvPr>
        </p:nvGraphicFramePr>
        <p:xfrm>
          <a:off x="2436750" y="4247778"/>
          <a:ext cx="12382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3" name="文档" r:id="rId5" imgW="1238852" imgH="863311" progId="Word.Document.12">
                  <p:embed/>
                </p:oleObj>
              </mc:Choice>
              <mc:Fallback>
                <p:oleObj name="文档" r:id="rId5" imgW="1238852" imgH="863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6750" y="4247778"/>
                        <a:ext cx="123825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816606"/>
              </p:ext>
            </p:extLst>
          </p:nvPr>
        </p:nvGraphicFramePr>
        <p:xfrm>
          <a:off x="1906284" y="5504008"/>
          <a:ext cx="12382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4" name="文档" r:id="rId7" imgW="1238852" imgH="863311" progId="Word.Document.12">
                  <p:embed/>
                </p:oleObj>
              </mc:Choice>
              <mc:Fallback>
                <p:oleObj name="文档" r:id="rId7" imgW="1238852" imgH="863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6284" y="5504008"/>
                        <a:ext cx="123825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5715930" y="1662712"/>
            <a:ext cx="6779283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作为玻璃的成分被消耗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用于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刻蚀玻璃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表现出氧化性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表现了酸性氧化物的通性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符合用难挥发性的酸酐制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取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易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挥发性的酸酐的道理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e.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未参加氧化还原反应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A.ace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B.bde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  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C.cde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D.ab</a:t>
            </a: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19142" y="2052931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18742" y="2421682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HF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才可以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91150" y="3213770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6" name="矩形 15"/>
          <p:cNvSpPr/>
          <p:nvPr/>
        </p:nvSpPr>
        <p:spPr>
          <a:xfrm>
            <a:off x="5562122" y="3861842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0140" y="3501802"/>
            <a:ext cx="5311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不是因为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HF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的酸性，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亲氟元素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91150" y="4581922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9" name="矩形 18"/>
          <p:cNvSpPr/>
          <p:nvPr/>
        </p:nvSpPr>
        <p:spPr>
          <a:xfrm>
            <a:off x="5591150" y="5746244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" name="矩形 2"/>
          <p:cNvSpPr/>
          <p:nvPr/>
        </p:nvSpPr>
        <p:spPr>
          <a:xfrm>
            <a:off x="5260138" y="1039016"/>
            <a:ext cx="492443" cy="818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2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0550" y="5131901"/>
            <a:ext cx="678391" cy="818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+4</a:t>
            </a:r>
            <a:endParaRPr lang="zh-CN" altLang="zh-CN" sz="12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80766" y="5143472"/>
            <a:ext cx="678391" cy="818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+4</a:t>
            </a:r>
            <a:endParaRPr lang="zh-CN" altLang="zh-CN" sz="12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79977" y="5143472"/>
            <a:ext cx="569387" cy="818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-4</a:t>
            </a:r>
            <a:endParaRPr lang="zh-CN" altLang="zh-CN" sz="12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20096" y="5157985"/>
            <a:ext cx="415498" cy="818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</a:t>
            </a:r>
            <a:endParaRPr lang="zh-CN" altLang="zh-CN" sz="12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43125" y="5157986"/>
            <a:ext cx="678391" cy="818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+2</a:t>
            </a:r>
            <a:endParaRPr lang="zh-CN" altLang="zh-CN" sz="12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061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8531" y="-21217"/>
            <a:ext cx="11458743" cy="174327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题组二　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CO</a:t>
            </a:r>
            <a:r>
              <a:rPr lang="en-US" altLang="zh-CN" sz="2800" b="1" kern="100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与盐或碱溶液反应的规律</a:t>
            </a: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用四种溶液进行实验，下表中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操作及现象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对应关系错误的是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156191"/>
              </p:ext>
            </p:extLst>
          </p:nvPr>
        </p:nvGraphicFramePr>
        <p:xfrm>
          <a:off x="516682" y="1743265"/>
          <a:ext cx="11089232" cy="4634665"/>
        </p:xfrm>
        <a:graphic>
          <a:graphicData uri="http://schemas.openxmlformats.org/drawingml/2006/table">
            <a:tbl>
              <a:tblPr/>
              <a:tblGrid>
                <a:gridCol w="1102839"/>
                <a:gridCol w="7281998"/>
                <a:gridCol w="2704395"/>
              </a:tblGrid>
              <a:tr h="50732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选项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0318" marR="303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操作及现象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0318" marR="303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溶液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0318" marR="303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098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A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0318" marR="303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通入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CO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，溶液变浑浊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0318" marR="303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饱和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Na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CO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溶液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0318" marR="303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098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B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0318" marR="303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通入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CO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，溶液变浑浊，继续通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CO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至过量，浑浊消失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0318" marR="303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Na</a:t>
                      </a:r>
                      <a:r>
                        <a:rPr lang="en-US" sz="28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SiO</a:t>
                      </a:r>
                      <a:r>
                        <a:rPr lang="en-US" sz="28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溶液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0318" marR="303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098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0318" marR="303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通入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CO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，溶液变浑浊，再加入品红溶液，红色褪去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0318" marR="303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Ca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</a:t>
                      </a:r>
                      <a:r>
                        <a:rPr lang="en-US" sz="2800" kern="100" dirty="0" err="1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ClO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溶液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0318" marR="303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831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D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0318" marR="303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通入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CO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，溶液变浑浊，继续通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CO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至过量，浑浊消失，再加入足量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NaOH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溶液，又变浑浊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0318" marR="303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澄清石灰水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0318" marR="303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61928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12146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599498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05339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53101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02718" y="981522"/>
            <a:ext cx="492443" cy="818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36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9113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1270670" y="1850913"/>
            <a:ext cx="9310759" cy="2851975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21898" tIns="60948" rIns="121898" bIns="60948" anchor="ctr">
            <a:spAutoFit/>
          </a:bodyPr>
          <a:lstStyle>
            <a:lvl1pPr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b="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en-US" sz="2800" b="0" kern="100" dirty="0">
                <a:latin typeface="Times New Roman"/>
                <a:ea typeface="华文细黑"/>
                <a:cs typeface="Courier New"/>
              </a:rPr>
              <a:t>了解</a:t>
            </a:r>
            <a:r>
              <a:rPr lang="en-US" altLang="zh-CN" sz="2800" b="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en-US" sz="2800" b="0" kern="100" dirty="0">
                <a:latin typeface="Times New Roman"/>
                <a:ea typeface="华文细黑"/>
                <a:cs typeface="Courier New"/>
              </a:rPr>
              <a:t>、</a:t>
            </a:r>
            <a:r>
              <a:rPr lang="en-US" altLang="zh-CN" sz="2800" b="0" kern="100" dirty="0">
                <a:latin typeface="Times New Roman"/>
                <a:ea typeface="华文细黑"/>
                <a:cs typeface="Courier New"/>
              </a:rPr>
              <a:t>Si</a:t>
            </a:r>
            <a:r>
              <a:rPr lang="zh-CN" altLang="en-US" sz="2800" b="0" kern="100" dirty="0">
                <a:latin typeface="Times New Roman"/>
                <a:ea typeface="华文细黑"/>
                <a:cs typeface="Courier New"/>
              </a:rPr>
              <a:t>元素单质及其重要化合物的主要性质及应用。</a:t>
            </a:r>
            <a:endParaRPr lang="en-US" altLang="zh-CN" sz="2800" b="0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b="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en-US" sz="2800" b="0" kern="100" dirty="0">
                <a:latin typeface="Times New Roman"/>
                <a:ea typeface="华文细黑"/>
                <a:cs typeface="Courier New"/>
              </a:rPr>
              <a:t>了解</a:t>
            </a:r>
            <a:r>
              <a:rPr lang="en-US" altLang="zh-CN" sz="2800" b="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en-US" sz="2800" b="0" kern="100" dirty="0">
                <a:latin typeface="Times New Roman"/>
                <a:ea typeface="华文细黑"/>
                <a:cs typeface="Courier New"/>
              </a:rPr>
              <a:t>、</a:t>
            </a:r>
            <a:r>
              <a:rPr lang="en-US" altLang="zh-CN" sz="2800" b="0" kern="100" dirty="0">
                <a:latin typeface="Times New Roman"/>
                <a:ea typeface="华文细黑"/>
                <a:cs typeface="Courier New"/>
              </a:rPr>
              <a:t>Si</a:t>
            </a:r>
            <a:r>
              <a:rPr lang="zh-CN" altLang="en-US" sz="2800" b="0" kern="100" dirty="0">
                <a:latin typeface="Times New Roman"/>
                <a:ea typeface="华文细黑"/>
                <a:cs typeface="Courier New"/>
              </a:rPr>
              <a:t>元素单质及其重要化合物对环境质量的影响。</a:t>
            </a:r>
            <a:endParaRPr lang="en-US" altLang="zh-CN" sz="2800" b="0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b="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en-US" sz="2800" b="0" kern="100" dirty="0">
                <a:latin typeface="Times New Roman"/>
                <a:ea typeface="华文细黑"/>
                <a:cs typeface="Courier New"/>
              </a:rPr>
              <a:t>以新材料、新技术为背景考查</a:t>
            </a:r>
            <a:r>
              <a:rPr lang="en-US" altLang="zh-CN" sz="2800" b="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en-US" sz="2800" b="0" kern="100" dirty="0">
                <a:latin typeface="Times New Roman"/>
                <a:ea typeface="华文细黑"/>
                <a:cs typeface="Courier New"/>
              </a:rPr>
              <a:t>、</a:t>
            </a:r>
            <a:r>
              <a:rPr lang="en-US" altLang="zh-CN" sz="2800" b="0" kern="100" dirty="0">
                <a:latin typeface="Times New Roman"/>
                <a:ea typeface="华文细黑"/>
                <a:cs typeface="Courier New"/>
              </a:rPr>
              <a:t>Si</a:t>
            </a:r>
            <a:r>
              <a:rPr lang="zh-CN" altLang="en-US" sz="2800" b="0" kern="100" dirty="0">
                <a:latin typeface="Times New Roman"/>
                <a:ea typeface="华文细黑"/>
                <a:cs typeface="Courier New"/>
              </a:rPr>
              <a:t>元素及其重要化合物的性质及应用。</a:t>
            </a:r>
          </a:p>
        </p:txBody>
      </p:sp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-25474" y="6382122"/>
            <a:ext cx="1680887" cy="471312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考点一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hlinkClick r:id="rId4" action="ppaction://hlinksldjump"/>
          </p:cNvPr>
          <p:cNvSpPr/>
          <p:nvPr/>
        </p:nvSpPr>
        <p:spPr>
          <a:xfrm>
            <a:off x="1774726" y="6382122"/>
            <a:ext cx="1680887" cy="471312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考点二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hlinkClick r:id="rId5" action="ppaction://hlinksldjump"/>
          </p:cNvPr>
          <p:cNvSpPr/>
          <p:nvPr/>
        </p:nvSpPr>
        <p:spPr>
          <a:xfrm>
            <a:off x="3574926" y="6369059"/>
            <a:ext cx="3323509" cy="471312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探究高考　明确考向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>
            <a:hlinkClick r:id="rId6" action="ppaction://hlinksldjump"/>
          </p:cNvPr>
          <p:cNvSpPr/>
          <p:nvPr/>
        </p:nvSpPr>
        <p:spPr>
          <a:xfrm>
            <a:off x="7006607" y="6369059"/>
            <a:ext cx="1680887" cy="471312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200" dirty="0" smtClean="0">
                <a:latin typeface="Times New Roman" pitchFamily="18" charset="0"/>
                <a:ea typeface="微软雅黑" pitchFamily="34" charset="-122"/>
              </a:rPr>
              <a:t>练出高分</a:t>
            </a:r>
            <a:endParaRPr lang="zh-CN" altLang="en-US" sz="2200" dirty="0">
              <a:latin typeface="Times New Roman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087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678" y="309593"/>
            <a:ext cx="11388152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cs typeface="Times New Roman"/>
              </a:rPr>
              <a:t>A</a:t>
            </a:r>
            <a:r>
              <a:rPr lang="zh-CN" altLang="en-US" sz="2800" kern="100" dirty="0" smtClean="0">
                <a:latin typeface="Times New Roman"/>
                <a:cs typeface="Times New Roman"/>
              </a:rPr>
              <a:t>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的溶解度大于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的溶解度，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spc="-80" dirty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=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2NaHCO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↓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因而会析出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spc="-80" dirty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=Na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↓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spc="-80" dirty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=2NaHCO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不反应，浑浊不会消失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Ca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ClO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 smtClean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CaCO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↓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2HClO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，溶液变浑浊后加入品红溶液，被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HClO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氧化褪色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项，首先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Ca(OH)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=CaCO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↓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，继续通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，生成可溶于水的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Ca(HCO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，再加入足量的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Ca(HCO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 smtClean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=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CaCO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↓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，溶液又变浑浊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800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61928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12146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599498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05339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53101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154622" y="5518026"/>
            <a:ext cx="98987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15911" y="6166098"/>
            <a:ext cx="41502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80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7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5474" y="-98598"/>
            <a:ext cx="11205850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标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准状况下，将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3.36 L 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气体通入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200 mL 1.00 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溶液中，充分反应后溶液中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(CO   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(HCO  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的比值为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不考虑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HCO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       B.1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      C.2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      D.1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3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237764"/>
              </p:ext>
            </p:extLst>
          </p:nvPr>
        </p:nvGraphicFramePr>
        <p:xfrm>
          <a:off x="4414062" y="683035"/>
          <a:ext cx="590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" name="文档" r:id="rId3" imgW="591164" imgH="799589" progId="Word.Document.12">
                  <p:embed/>
                </p:oleObj>
              </mc:Choice>
              <mc:Fallback>
                <p:oleObj name="文档" r:id="rId3" imgW="591164" imgH="7995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4062" y="683035"/>
                        <a:ext cx="590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764117"/>
              </p:ext>
            </p:extLst>
          </p:nvPr>
        </p:nvGraphicFramePr>
        <p:xfrm>
          <a:off x="6193054" y="662323"/>
          <a:ext cx="590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" name="文档" r:id="rId5" imgW="591164" imgH="800309" progId="Word.Document.12">
                  <p:embed/>
                </p:oleObj>
              </mc:Choice>
              <mc:Fallback>
                <p:oleObj name="文档" r:id="rId5" imgW="591164" imgH="8003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93054" y="662323"/>
                        <a:ext cx="590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203502"/>
              </p:ext>
            </p:extLst>
          </p:nvPr>
        </p:nvGraphicFramePr>
        <p:xfrm>
          <a:off x="9670646" y="667011"/>
          <a:ext cx="590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" name="文档" r:id="rId7" imgW="591164" imgH="800309" progId="Word.Document.12">
                  <p:embed/>
                </p:oleObj>
              </mc:Choice>
              <mc:Fallback>
                <p:oleObj name="文档" r:id="rId7" imgW="591164" imgH="8003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70646" y="667011"/>
                        <a:ext cx="590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001730"/>
              </p:ext>
            </p:extLst>
          </p:nvPr>
        </p:nvGraphicFramePr>
        <p:xfrm>
          <a:off x="11051498" y="646882"/>
          <a:ext cx="590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" name="文档" r:id="rId9" imgW="591164" imgH="800309" progId="Word.Document.12">
                  <p:embed/>
                </p:oleObj>
              </mc:Choice>
              <mc:Fallback>
                <p:oleObj name="文档" r:id="rId9" imgW="591164" imgH="8003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051498" y="646882"/>
                        <a:ext cx="590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25474" y="4725938"/>
            <a:ext cx="11388152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反应产物为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，设其物质的量分别为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493159"/>
              </p:ext>
            </p:extLst>
          </p:nvPr>
        </p:nvGraphicFramePr>
        <p:xfrm>
          <a:off x="171400" y="5518894"/>
          <a:ext cx="777875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9" name="文档" r:id="rId11" imgW="7779519" imgH="1510880" progId="Word.Document.12">
                  <p:embed/>
                </p:oleObj>
              </mc:Choice>
              <mc:Fallback>
                <p:oleObj name="文档" r:id="rId11" imgW="7779519" imgH="15108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1400" y="5518894"/>
                        <a:ext cx="7778750" cy="151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694235"/>
              </p:ext>
            </p:extLst>
          </p:nvPr>
        </p:nvGraphicFramePr>
        <p:xfrm>
          <a:off x="118542" y="2421682"/>
          <a:ext cx="8791575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" name="文档" r:id="rId13" imgW="8791448" imgH="1258922" progId="Word.Document.12">
                  <p:embed/>
                </p:oleObj>
              </mc:Choice>
              <mc:Fallback>
                <p:oleObj name="文档" r:id="rId13" imgW="8791448" imgH="12589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8542" y="2421682"/>
                        <a:ext cx="8791575" cy="1258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70122" y="3210422"/>
            <a:ext cx="87358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0.200 L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1.00 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0.200 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017839"/>
              </p:ext>
            </p:extLst>
          </p:nvPr>
        </p:nvGraphicFramePr>
        <p:xfrm>
          <a:off x="118392" y="3899098"/>
          <a:ext cx="8791575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1" name="文档" r:id="rId15" imgW="8791448" imgH="1260725" progId="Word.Document.12">
                  <p:embed/>
                </p:oleObj>
              </mc:Choice>
              <mc:Fallback>
                <p:oleObj name="文档" r:id="rId15" imgW="8791448" imgH="12607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8392" y="3899098"/>
                        <a:ext cx="8791575" cy="1258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84722"/>
              </p:ext>
            </p:extLst>
          </p:nvPr>
        </p:nvGraphicFramePr>
        <p:xfrm>
          <a:off x="6455246" y="5435157"/>
          <a:ext cx="777875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2" name="文档" r:id="rId17" imgW="7779519" imgH="1511240" progId="Word.Document.12">
                  <p:embed/>
                </p:oleObj>
              </mc:Choice>
              <mc:Fallback>
                <p:oleObj name="文档" r:id="rId17" imgW="7779519" imgH="1511240" progId="Word.Document.12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5246" y="5435157"/>
                        <a:ext cx="777875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 flipH="1">
            <a:off x="1515160" y="1113967"/>
            <a:ext cx="504056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36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8930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878" y="4978944"/>
            <a:ext cx="8933188" cy="187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09071" y="-63739"/>
            <a:ext cx="11458743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2.CO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与碱反应产物的定量判断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Ca(OH)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等强碱溶液的反应与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气体的通入量有关，当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通入少量时生成碳酸盐，当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通入过量时生成碳酸氢盐；当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的通入量介于两者之间时，既有正盐又有酸式盐生成，因此推断时一定要注意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与碱之间量的关系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溶液反应为例：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kern="100" dirty="0" smtClean="0">
                <a:latin typeface="Times New Roman"/>
                <a:ea typeface="华文细黑"/>
                <a:cs typeface="Courier New"/>
              </a:rPr>
              <a:t>少量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2NaOH</a:t>
            </a:r>
            <a:r>
              <a:rPr lang="en-US" altLang="zh-CN" sz="2800" kern="100" spc="-80" dirty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=Na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kern="100" dirty="0">
                <a:latin typeface="Times New Roman"/>
                <a:ea typeface="华文细黑"/>
                <a:cs typeface="Courier New"/>
              </a:rPr>
              <a:t>过量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NaOH</a:t>
            </a:r>
            <a:r>
              <a:rPr lang="en-US" altLang="zh-CN" sz="2800" kern="100" spc="-80" dirty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=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59102" y="4331990"/>
            <a:ext cx="6916964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8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b="1" kern="100" baseline="300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b="1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(CO</a:t>
            </a:r>
            <a:r>
              <a:rPr lang="en-US" altLang="zh-CN" sz="2800" b="1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的值不同时产物如下：</a:t>
            </a:r>
            <a:endParaRPr lang="zh-CN" altLang="zh-CN" sz="1050" b="1" kern="100" dirty="0">
              <a:solidFill>
                <a:srgbClr val="0000FF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113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7597" y="1045394"/>
            <a:ext cx="11296938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1.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熟记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硅及其化合物的特殊性质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硅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单质的特殊性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①Si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的还原性大于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却能在高温下还原出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2C           Si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2CO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非金属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单质一般不跟非氧化性酸反应，但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能与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HF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Si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4HF</a:t>
            </a:r>
            <a:r>
              <a:rPr lang="en-US" altLang="zh-CN" sz="2800" kern="100" spc="-80" dirty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=SiF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③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非金属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单质大多为非导体，但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为半导体。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746245"/>
              </p:ext>
            </p:extLst>
          </p:nvPr>
        </p:nvGraphicFramePr>
        <p:xfrm>
          <a:off x="3390801" y="2900652"/>
          <a:ext cx="12382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4" name="文档" r:id="rId3" imgW="1238852" imgH="863311" progId="Word.Document.12">
                  <p:embed/>
                </p:oleObj>
              </mc:Choice>
              <mc:Fallback>
                <p:oleObj name="文档" r:id="rId3" imgW="1238852" imgH="86331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801" y="2900652"/>
                        <a:ext cx="12382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8" name="矩形 7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774726" y="36707"/>
            <a:ext cx="37112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l" defTabSz="1219140" rtl="0" eaLnBrk="1" latinLnBrk="0" hangingPunct="1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归纳</a:t>
            </a: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总结</a:t>
            </a:r>
            <a:r>
              <a:rPr lang="zh-CN" altLang="zh-CN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zh-CN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思维建模</a:t>
            </a:r>
            <a:endParaRPr lang="zh-CN" altLang="en-US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83238" y="4365898"/>
            <a:ext cx="2424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是亲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5246" y="3061043"/>
            <a:ext cx="49199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是气体，离开反应体系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8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7597" y="549474"/>
            <a:ext cx="11296938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含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硅化合物的特殊性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①SiO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的酸酐，但它不溶于水，不能直接与水作用制备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酸性氧化物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一般不与酸反应，但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能跟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HF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SiO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4HF</a:t>
            </a:r>
            <a:r>
              <a:rPr lang="en-US" altLang="zh-CN" sz="2800" kern="100" spc="-80" dirty="0" smtClean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=SiF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③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无机酸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一般易溶于水，但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难溶于水；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④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的酸性大于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，所以在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溶液中通入少量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能发生下列反应：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spc="-80" dirty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=H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↓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，但在高温下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           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也能发生。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328083"/>
              </p:ext>
            </p:extLst>
          </p:nvPr>
        </p:nvGraphicFramePr>
        <p:xfrm>
          <a:off x="2748930" y="4954662"/>
          <a:ext cx="12382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8" name="文档" r:id="rId3" imgW="1238852" imgH="838110" progId="Word.Document.12">
                  <p:embed/>
                </p:oleObj>
              </mc:Choice>
              <mc:Fallback>
                <p:oleObj name="文档" r:id="rId3" imgW="1238852" imgH="8381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8930" y="4954662"/>
                        <a:ext cx="123825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519142" y="2565698"/>
            <a:ext cx="2424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是亲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8" name="矩形 7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774726" y="36707"/>
            <a:ext cx="37112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l" defTabSz="1219140" rtl="0" eaLnBrk="1" latinLnBrk="0" hangingPunct="1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归纳</a:t>
            </a: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总结</a:t>
            </a:r>
            <a:r>
              <a:rPr lang="zh-CN" altLang="zh-CN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zh-CN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思维建模</a:t>
            </a:r>
            <a:endParaRPr lang="zh-CN" altLang="en-US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574" y="5797347"/>
            <a:ext cx="84208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是气体，利用高沸点酸酐制备易挥发酸酐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6534" y="693490"/>
            <a:ext cx="3744416" cy="69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108850" tIns="54425" rIns="108850" bIns="54425">
            <a:spAutoFit/>
          </a:bodyPr>
          <a:lstStyle/>
          <a:p>
            <a:pPr marL="571500" indent="-571500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3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硅</a:t>
            </a:r>
            <a:r>
              <a:rPr lang="zh-CN" altLang="en-US" sz="3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元素的应用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26916" y="2192131"/>
            <a:ext cx="2423269" cy="69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SiO</a:t>
            </a:r>
            <a:r>
              <a:rPr lang="en-US" altLang="zh-CN" sz="3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385764" y="2148346"/>
            <a:ext cx="9317954" cy="157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水晶、玛瑙、沙土</a:t>
            </a:r>
            <a:r>
              <a:rPr lang="zh-CN" alt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石英坩埚、光导纤维、</a:t>
            </a:r>
            <a:endParaRPr lang="en-US" altLang="zh-CN" sz="3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石英玻璃、普通玻璃</a:t>
            </a:r>
            <a:endParaRPr lang="zh-CN" alt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26917" y="1438962"/>
            <a:ext cx="2723796" cy="69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硅单质：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50198" y="4431635"/>
            <a:ext cx="2016920" cy="69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SiC</a:t>
            </a:r>
            <a:r>
              <a:rPr lang="zh-CN" altLang="en-US" sz="3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198662" y="4380594"/>
            <a:ext cx="9959736" cy="1497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600"/>
              </a:spcBef>
            </a:pPr>
            <a:r>
              <a:rPr lang="zh-CN" alt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俗称金刚砂，具有金刚石结构，硬度大，可用作砂纸、砂轮的磨料等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50726" y="3671210"/>
            <a:ext cx="2920620" cy="69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硅酸盐：</a:t>
            </a:r>
            <a:endParaRPr lang="zh-CN" altLang="en-US" sz="3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1846734" y="3671210"/>
            <a:ext cx="8134131" cy="69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普通</a:t>
            </a:r>
            <a:r>
              <a:rPr lang="zh-CN" alt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玻璃、陶瓷、水泥、砖瓦等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143839" y="1438962"/>
            <a:ext cx="8559879" cy="69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太阳能电池</a:t>
            </a:r>
            <a:r>
              <a:rPr lang="zh-CN" alt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、计算机芯片等</a:t>
            </a:r>
            <a:r>
              <a:rPr lang="zh-CN" altLang="en-US" sz="3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（半导体）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665581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15" name="矩形 14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直角三角形 15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774726" y="36707"/>
            <a:ext cx="37112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l" defTabSz="1219140" rtl="0" eaLnBrk="1" latinLnBrk="0" hangingPunct="1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归纳</a:t>
            </a: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总结</a:t>
            </a:r>
            <a:r>
              <a:rPr lang="zh-CN" altLang="zh-CN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zh-CN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思维建模</a:t>
            </a:r>
            <a:endParaRPr lang="zh-CN" altLang="en-US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31242" y="5950066"/>
            <a:ext cx="2016920" cy="69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zh-CN" sz="3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3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3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1571402" y="6022082"/>
            <a:ext cx="3855287" cy="69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耐高温结构陶瓷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5663158" y="6013566"/>
            <a:ext cx="6527255" cy="69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硅胶</a:t>
            </a:r>
            <a:r>
              <a:rPr lang="en-US" altLang="zh-CN" sz="3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(SiO</a:t>
            </a:r>
            <a:r>
              <a:rPr lang="en-US" altLang="zh-CN" sz="3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▪</a:t>
            </a:r>
            <a:r>
              <a:rPr lang="en-US" altLang="zh-CN" sz="3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xH</a:t>
            </a:r>
            <a:r>
              <a:rPr lang="en-US" altLang="zh-CN" sz="3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O)</a:t>
            </a:r>
            <a:r>
              <a:rPr lang="zh-CN" altLang="en-US" sz="3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3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9551590" y="5975466"/>
            <a:ext cx="1728192" cy="69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干燥剂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255446" y="2192131"/>
            <a:ext cx="2016224" cy="74214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1756" y="5928585"/>
            <a:ext cx="5221362" cy="83399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13952" y="4431635"/>
            <a:ext cx="3821014" cy="74214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曲线连接符 5"/>
          <p:cNvCxnSpPr/>
          <p:nvPr/>
        </p:nvCxnSpPr>
        <p:spPr>
          <a:xfrm rot="16200000" flipH="1">
            <a:off x="8520844" y="3695191"/>
            <a:ext cx="2367730" cy="845892"/>
          </a:xfrm>
          <a:prstGeom prst="curvedConnector3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/>
          <p:nvPr/>
        </p:nvCxnSpPr>
        <p:spPr>
          <a:xfrm>
            <a:off x="3934966" y="4802705"/>
            <a:ext cx="4991819" cy="715321"/>
          </a:xfrm>
          <a:prstGeom prst="curvedConnector3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24" idx="6"/>
          </p:cNvCxnSpPr>
          <p:nvPr/>
        </p:nvCxnSpPr>
        <p:spPr>
          <a:xfrm flipV="1">
            <a:off x="5303118" y="5878066"/>
            <a:ext cx="3960440" cy="467519"/>
          </a:xfrm>
          <a:prstGeom prst="curvedConnector3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8975526" y="5229994"/>
            <a:ext cx="3089840" cy="60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新型非金属材料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69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/>
      <p:bldP spid="13317" grpId="0"/>
      <p:bldP spid="13318" grpId="0"/>
      <p:bldP spid="13319" grpId="0"/>
      <p:bldP spid="13320" grpId="0"/>
      <p:bldP spid="13323" grpId="0"/>
      <p:bldP spid="13324" grpId="0"/>
      <p:bldP spid="18" grpId="0"/>
      <p:bldP spid="19" grpId="0"/>
      <p:bldP spid="20" grpId="0"/>
      <p:bldP spid="21" grpId="0"/>
      <p:bldP spid="4" grpId="0" animBg="1"/>
      <p:bldP spid="24" grpId="0" animBg="1"/>
      <p:bldP spid="25" grpId="0" animBg="1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104399" y="1366557"/>
            <a:ext cx="9172901" cy="2810618"/>
            <a:chOff x="1458809" y="1413570"/>
            <a:chExt cx="9172901" cy="2810618"/>
          </a:xfrm>
        </p:grpSpPr>
        <p:grpSp>
          <p:nvGrpSpPr>
            <p:cNvPr id="27" name="组合 26"/>
            <p:cNvGrpSpPr/>
            <p:nvPr/>
          </p:nvGrpSpPr>
          <p:grpSpPr>
            <a:xfrm>
              <a:off x="1458809" y="1413570"/>
              <a:ext cx="9172901" cy="2810618"/>
              <a:chOff x="1458809" y="1413570"/>
              <a:chExt cx="9172901" cy="2810618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458809" y="1413570"/>
                <a:ext cx="9172901" cy="2810618"/>
                <a:chOff x="1458809" y="1413570"/>
                <a:chExt cx="9172901" cy="2810618"/>
              </a:xfrm>
            </p:grpSpPr>
            <p:pic>
              <p:nvPicPr>
                <p:cNvPr id="47106" name="Picture 2" descr="7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58809" y="1413570"/>
                  <a:ext cx="9172901" cy="28084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" name="矩形 1"/>
                <p:cNvSpPr/>
                <p:nvPr/>
              </p:nvSpPr>
              <p:spPr>
                <a:xfrm>
                  <a:off x="4595637" y="2927908"/>
                  <a:ext cx="4792434" cy="12962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5" name="矩形 14"/>
              <p:cNvSpPr/>
              <p:nvPr/>
            </p:nvSpPr>
            <p:spPr>
              <a:xfrm>
                <a:off x="4261477" y="3303375"/>
                <a:ext cx="346860" cy="5965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>
              <a:off x="4261477" y="3343500"/>
              <a:ext cx="0" cy="475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-169490" y="477466"/>
            <a:ext cx="4398118" cy="817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单质硅的冶炼：</a:t>
            </a:r>
            <a:endParaRPr lang="zh-CN" altLang="zh-CN" sz="1200" b="1" kern="100" dirty="0">
              <a:solidFill>
                <a:srgbClr val="FF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23" name="矩形 22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4" name="直角三角形 23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1774726" y="36707"/>
            <a:ext cx="37112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l" defTabSz="1219140" rtl="0" eaLnBrk="1" latinLnBrk="0" hangingPunct="1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归纳</a:t>
            </a: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总结</a:t>
            </a:r>
            <a:r>
              <a:rPr lang="zh-CN" altLang="zh-CN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zh-CN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思维建模</a:t>
            </a:r>
            <a:endParaRPr lang="zh-CN" altLang="en-US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69056" y="2844817"/>
            <a:ext cx="792748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563268" y="1595281"/>
            <a:ext cx="129614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973044" y="1595281"/>
            <a:ext cx="1060617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-97482" y="4135189"/>
            <a:ext cx="2504210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粗硅的冶炼：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598628" y="3899942"/>
            <a:ext cx="4576698" cy="701078"/>
            <a:chOff x="2598628" y="3899942"/>
            <a:chExt cx="4576698" cy="701078"/>
          </a:xfrm>
        </p:grpSpPr>
        <p:sp>
          <p:nvSpPr>
            <p:cNvPr id="29" name="矩形 28"/>
            <p:cNvSpPr/>
            <p:nvPr/>
          </p:nvSpPr>
          <p:spPr>
            <a:xfrm>
              <a:off x="2598628" y="4133020"/>
              <a:ext cx="4576698" cy="46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2C + </a:t>
              </a: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SiO</a:t>
              </a:r>
              <a:r>
                <a:rPr lang="en-US" altLang="zh-CN" sz="32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=== Si + 2CO</a:t>
              </a:r>
              <a:endPara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8797" y="38999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00FF"/>
                  </a:solidFill>
                </a:rPr>
                <a:t>高温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-72082" y="5388858"/>
            <a:ext cx="2504210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硅的精炼：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232174" y="4653930"/>
            <a:ext cx="6383312" cy="707542"/>
            <a:chOff x="2232174" y="4653930"/>
            <a:chExt cx="6383312" cy="707542"/>
          </a:xfrm>
        </p:grpSpPr>
        <p:sp>
          <p:nvSpPr>
            <p:cNvPr id="32" name="矩形 31"/>
            <p:cNvSpPr/>
            <p:nvPr/>
          </p:nvSpPr>
          <p:spPr>
            <a:xfrm>
              <a:off x="2232174" y="4893472"/>
              <a:ext cx="6383312" cy="46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Si(s) + 3HCl ==== SiHCl</a:t>
              </a:r>
              <a:r>
                <a:rPr lang="en-US" altLang="zh-CN" sz="3200" b="1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(g) +H</a:t>
              </a:r>
              <a:r>
                <a:rPr lang="en-US" altLang="zh-CN" sz="3200" b="1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95367" y="4653930"/>
              <a:ext cx="10021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525K</a:t>
              </a:r>
              <a:endPara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左大括号 7"/>
          <p:cNvSpPr/>
          <p:nvPr/>
        </p:nvSpPr>
        <p:spPr>
          <a:xfrm>
            <a:off x="2078374" y="5194225"/>
            <a:ext cx="191900" cy="938273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2232174" y="5579665"/>
            <a:ext cx="6383312" cy="739244"/>
            <a:chOff x="2232174" y="5579665"/>
            <a:chExt cx="6383312" cy="739244"/>
          </a:xfrm>
        </p:grpSpPr>
        <p:sp>
          <p:nvSpPr>
            <p:cNvPr id="36" name="矩形 35"/>
            <p:cNvSpPr/>
            <p:nvPr/>
          </p:nvSpPr>
          <p:spPr>
            <a:xfrm>
              <a:off x="2232174" y="5850909"/>
              <a:ext cx="6383312" cy="46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SiHCl</a:t>
              </a:r>
              <a:r>
                <a:rPr lang="en-US" altLang="zh-CN" sz="32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(g) </a:t>
              </a:r>
              <a:r>
                <a:rPr lang="en-US" altLang="zh-CN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+H</a:t>
              </a:r>
              <a:r>
                <a:rPr lang="en-US" altLang="zh-CN" sz="3200" b="1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==== </a:t>
              </a: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Si(s) + 3HCl </a:t>
              </a:r>
              <a:endParaRPr lang="zh-CN" altLang="en-US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83038" y="5579665"/>
              <a:ext cx="1181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1357K</a:t>
              </a:r>
              <a:endPara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左大括号 39"/>
          <p:cNvSpPr/>
          <p:nvPr/>
        </p:nvSpPr>
        <p:spPr>
          <a:xfrm>
            <a:off x="8153085" y="5177312"/>
            <a:ext cx="191900" cy="938273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8314754" y="4649713"/>
            <a:ext cx="3943475" cy="680887"/>
            <a:chOff x="8314754" y="4649713"/>
            <a:chExt cx="3943475" cy="680887"/>
          </a:xfrm>
        </p:grpSpPr>
        <p:sp>
          <p:nvSpPr>
            <p:cNvPr id="38" name="矩形 37"/>
            <p:cNvSpPr/>
            <p:nvPr/>
          </p:nvSpPr>
          <p:spPr>
            <a:xfrm>
              <a:off x="8314754" y="4862600"/>
              <a:ext cx="3943475" cy="46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Si(s) + Cl</a:t>
              </a:r>
              <a:r>
                <a:rPr lang="en-US" altLang="zh-CN" sz="3200" b="1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== SiCl</a:t>
              </a:r>
              <a:r>
                <a:rPr lang="en-US" altLang="zh-CN" sz="3200" b="1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(g)</a:t>
              </a:r>
              <a:endParaRPr lang="zh-CN" altLang="en-US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060215" y="464971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00FF"/>
                  </a:solidFill>
                </a:rPr>
                <a:t>高温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304261" y="5590034"/>
            <a:ext cx="3927057" cy="677741"/>
            <a:chOff x="8304261" y="5590034"/>
            <a:chExt cx="3927057" cy="677741"/>
          </a:xfrm>
        </p:grpSpPr>
        <p:sp>
          <p:nvSpPr>
            <p:cNvPr id="39" name="矩形 38"/>
            <p:cNvSpPr/>
            <p:nvPr/>
          </p:nvSpPr>
          <p:spPr>
            <a:xfrm>
              <a:off x="8304261" y="5799775"/>
              <a:ext cx="3927057" cy="46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SiCl</a:t>
              </a:r>
              <a:r>
                <a:rPr lang="en-US" altLang="zh-CN" sz="3200" b="1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+2H</a:t>
              </a:r>
              <a:r>
                <a:rPr lang="en-US" altLang="zh-CN" sz="3200" b="1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==Si+4HCl</a:t>
              </a:r>
              <a:endParaRPr lang="zh-CN" altLang="en-US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975507" y="559003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00FF"/>
                  </a:solidFill>
                </a:rPr>
                <a:t>高温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4172" y="179860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SiO</a:t>
            </a:r>
            <a:r>
              <a:rPr lang="en-US" altLang="zh-CN" sz="3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600" dirty="0"/>
          </a:p>
        </p:txBody>
      </p:sp>
      <p:sp>
        <p:nvSpPr>
          <p:cNvPr id="10" name="矩形 9"/>
          <p:cNvSpPr/>
          <p:nvPr/>
        </p:nvSpPr>
        <p:spPr>
          <a:xfrm>
            <a:off x="412204" y="3094749"/>
            <a:ext cx="518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600" dirty="0"/>
          </a:p>
        </p:txBody>
      </p:sp>
      <p:sp>
        <p:nvSpPr>
          <p:cNvPr id="45" name="矩形 44"/>
          <p:cNvSpPr/>
          <p:nvPr/>
        </p:nvSpPr>
        <p:spPr>
          <a:xfrm>
            <a:off x="3275952" y="1279944"/>
            <a:ext cx="5693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zh-CN" altLang="en-US" sz="3600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4004096" y="1154725"/>
            <a:ext cx="0" cy="2929036"/>
          </a:xfrm>
          <a:prstGeom prst="line">
            <a:avLst/>
          </a:prstGeom>
          <a:ln w="635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475723"/>
              </p:ext>
            </p:extLst>
          </p:nvPr>
        </p:nvGraphicFramePr>
        <p:xfrm>
          <a:off x="4088581" y="2853730"/>
          <a:ext cx="841533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8" name="文档" r:id="rId4" imgW="8431293" imgH="1293053" progId="Word.Document.12">
                  <p:embed/>
                </p:oleObj>
              </mc:Choice>
              <mc:Fallback>
                <p:oleObj name="文档" r:id="rId4" imgW="8431293" imgH="1293053" progId="Word.Document.12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8581" y="2853730"/>
                        <a:ext cx="8415337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下箭头 12"/>
          <p:cNvSpPr/>
          <p:nvPr/>
        </p:nvSpPr>
        <p:spPr>
          <a:xfrm>
            <a:off x="9247856" y="3735392"/>
            <a:ext cx="432048" cy="95425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84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28" grpId="0" animBg="1"/>
      <p:bldP spid="30" grpId="0"/>
      <p:bldP spid="33" grpId="0"/>
      <p:bldP spid="8" grpId="0" animBg="1"/>
      <p:bldP spid="40" grpId="0" animBg="1"/>
      <p:bldP spid="9" grpId="0"/>
      <p:bldP spid="10" grpId="0"/>
      <p:bldP spid="45" grpId="0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22598" y="2537822"/>
            <a:ext cx="11161240" cy="116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zh-CN" sz="5800" b="1" dirty="0">
                <a:solidFill>
                  <a:schemeClr val="bg1"/>
                </a:solidFill>
                <a:latin typeface="+mj-ea"/>
                <a:ea typeface="+mj-ea"/>
              </a:rPr>
              <a:t>考点</a:t>
            </a:r>
            <a:r>
              <a:rPr lang="zh-CN" altLang="zh-CN" sz="5800" b="1" dirty="0" smtClean="0">
                <a:solidFill>
                  <a:schemeClr val="bg1"/>
                </a:solidFill>
                <a:latin typeface="+mj-ea"/>
                <a:ea typeface="+mj-ea"/>
              </a:rPr>
              <a:t>二</a:t>
            </a:r>
            <a:r>
              <a:rPr lang="en-US" altLang="zh-CN" sz="5800" b="1" dirty="0" smtClean="0">
                <a:solidFill>
                  <a:schemeClr val="bg1"/>
                </a:solidFill>
                <a:latin typeface="+mj-ea"/>
                <a:ea typeface="+mj-ea"/>
              </a:rPr>
              <a:t>   </a:t>
            </a:r>
            <a:r>
              <a:rPr lang="zh-CN" altLang="zh-CN" sz="5800" b="1" dirty="0" smtClean="0">
                <a:solidFill>
                  <a:schemeClr val="bg1"/>
                </a:solidFill>
                <a:latin typeface="+mj-ea"/>
                <a:ea typeface="+mj-ea"/>
              </a:rPr>
              <a:t>硅酸盐</a:t>
            </a:r>
            <a:r>
              <a:rPr lang="zh-CN" altLang="zh-CN" sz="5800" b="1" dirty="0">
                <a:solidFill>
                  <a:schemeClr val="bg1"/>
                </a:solidFill>
                <a:latin typeface="+mj-ea"/>
                <a:ea typeface="+mj-ea"/>
              </a:rPr>
              <a:t>及无机非金属材料</a:t>
            </a:r>
          </a:p>
        </p:txBody>
      </p:sp>
    </p:spTree>
    <p:extLst>
      <p:ext uri="{BB962C8B-B14F-4D97-AF65-F5344CB8AC3E}">
        <p14:creationId xmlns:p14="http://schemas.microsoft.com/office/powerpoint/2010/main" val="31580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94408" y="765498"/>
            <a:ext cx="11388152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硅酸和硅酸钠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硅酸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硅酸不溶于水，其酸性比碳酸弱，硅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酸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能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不能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使紫色石蕊溶液变红色。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硅酸不稳定，受热易分解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硅酸能与碱溶液反应，如与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溶液反应的化学方程式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硅酸在水中易聚合形成胶体。硅胶吸附水分能力强，常用作干燥剂。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612397"/>
              </p:ext>
            </p:extLst>
          </p:nvPr>
        </p:nvGraphicFramePr>
        <p:xfrm>
          <a:off x="6237808" y="3155632"/>
          <a:ext cx="12255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3" name="文档" r:id="rId3" imgW="1226251" imgH="792388" progId="Word.Document.12">
                  <p:embed/>
                </p:oleObj>
              </mc:Choice>
              <mc:Fallback>
                <p:oleObj name="文档" r:id="rId3" imgW="1226251" imgH="7923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7808" y="3155632"/>
                        <a:ext cx="1225550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462643" y="216022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不能</a:t>
            </a:r>
            <a:endParaRPr lang="zh-CN" altLang="en-US" sz="2800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0039" y="3371656"/>
            <a:ext cx="3990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3                  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O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72339" y="4045128"/>
            <a:ext cx="16033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＋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3189" y="4680500"/>
            <a:ext cx="4283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2NaOH</a:t>
            </a:r>
            <a:r>
              <a:rPr lang="en-US" altLang="zh-CN" sz="2800" kern="100" spc="-8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=Na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O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68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4424" y="693490"/>
            <a:ext cx="11275398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硅酸钠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白色、可溶于水的粉末状固体，其水溶液俗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称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有黏性，水溶液显碱性。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它能与酸性比硅酸强的酸反应，分别写出以下化学方程式：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与盐酸反应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水溶液反应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	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用途：黏合剂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矿物胶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耐火阻燃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材料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，木材防腐剂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b="1" kern="100" dirty="0">
              <a:solidFill>
                <a:srgbClr val="FF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47930" y="1441215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水玻璃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40094" y="3296531"/>
            <a:ext cx="58387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2HCl</a:t>
            </a:r>
            <a:r>
              <a:rPr lang="en-US" altLang="zh-CN" sz="2800" kern="100" spc="-8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=2NaCl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↓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6520" y="3961495"/>
            <a:ext cx="6899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spc="-8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=H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↓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7750" y="5229994"/>
            <a:ext cx="1177758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用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硅酸钠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溶液泡过的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滤纸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点不燃，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电影院幕布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浸泡水玻璃，防止易燃；</a:t>
            </a:r>
            <a:endParaRPr lang="zh-CN" altLang="zh-CN" sz="105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082" y="5859482"/>
            <a:ext cx="85459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火车铁轨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所用枕木用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硅酸钠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溶液浸泡，防止腐蚀；</a:t>
            </a:r>
            <a:endParaRPr lang="zh-CN" altLang="zh-CN" sz="105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0206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3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5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04056" y="2565206"/>
            <a:ext cx="11711830" cy="13234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121898" tIns="60948" rIns="121898" bIns="60948" anchor="ctr">
            <a:spAutoFit/>
          </a:bodyPr>
          <a:lstStyle>
            <a:lvl1pPr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zh-CN" sz="6500" dirty="0">
                <a:solidFill>
                  <a:schemeClr val="bg1"/>
                </a:solidFill>
                <a:latin typeface="+mj-ea"/>
                <a:ea typeface="+mj-ea"/>
              </a:rPr>
              <a:t>考点</a:t>
            </a:r>
            <a:r>
              <a:rPr lang="zh-CN" altLang="zh-CN" sz="6500" dirty="0" smtClean="0">
                <a:solidFill>
                  <a:schemeClr val="bg1"/>
                </a:solidFill>
                <a:latin typeface="+mj-ea"/>
                <a:ea typeface="+mj-ea"/>
              </a:rPr>
              <a:t>一</a:t>
            </a:r>
            <a:r>
              <a:rPr lang="en-US" altLang="zh-CN" sz="6500" dirty="0" smtClean="0">
                <a:solidFill>
                  <a:schemeClr val="bg1"/>
                </a:solidFill>
                <a:latin typeface="+mj-ea"/>
                <a:ea typeface="+mj-ea"/>
              </a:rPr>
              <a:t>   </a:t>
            </a:r>
            <a:r>
              <a:rPr lang="zh-CN" altLang="zh-CN" sz="6500" dirty="0" smtClean="0">
                <a:solidFill>
                  <a:schemeClr val="bg1"/>
                </a:solidFill>
                <a:latin typeface="+mj-ea"/>
                <a:ea typeface="+mj-ea"/>
              </a:rPr>
              <a:t>碳</a:t>
            </a:r>
            <a:r>
              <a:rPr lang="zh-CN" altLang="zh-CN" sz="6500" dirty="0">
                <a:solidFill>
                  <a:schemeClr val="bg1"/>
                </a:solidFill>
                <a:latin typeface="+mj-ea"/>
                <a:ea typeface="+mj-ea"/>
              </a:rPr>
              <a:t>、硅单质及氧化物</a:t>
            </a:r>
            <a:endParaRPr lang="zh-CN" altLang="en-US" sz="65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89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20243" y="-47798"/>
            <a:ext cx="11275398" cy="18035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无机非金属材料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传统无机非金属材料，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如水泥、玻璃、陶瓷等硅酸盐材料。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常见硅酸盐材料比较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3062"/>
              </p:ext>
            </p:extLst>
          </p:nvPr>
        </p:nvGraphicFramePr>
        <p:xfrm>
          <a:off x="779314" y="1760910"/>
          <a:ext cx="10432904" cy="2029325"/>
        </p:xfrm>
        <a:graphic>
          <a:graphicData uri="http://schemas.openxmlformats.org/drawingml/2006/table">
            <a:tbl>
              <a:tblPr/>
              <a:tblGrid>
                <a:gridCol w="2194921"/>
                <a:gridCol w="2940768"/>
                <a:gridCol w="3475218"/>
                <a:gridCol w="1821997"/>
              </a:tblGrid>
              <a:tr h="6150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 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509" marR="485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水泥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509" marR="485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玻璃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509" marR="485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陶瓷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509" marR="485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1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生产原料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509" marR="485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石灰石、黏土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509" marR="485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纯碱、石灰石、石英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509" marR="485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黏土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509" marR="485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主要设备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509" marR="485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水泥回转窑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509" marR="485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玻璃窑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509" marR="485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陶瓷窑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509" marR="485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78368" y="3983178"/>
            <a:ext cx="115214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玻璃生产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中的两个重要反应：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           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CaCO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            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158452"/>
              </p:ext>
            </p:extLst>
          </p:nvPr>
        </p:nvGraphicFramePr>
        <p:xfrm>
          <a:off x="7764090" y="3908450"/>
          <a:ext cx="12525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0" name="文档" r:id="rId3" imgW="1251813" imgH="825510" progId="Word.Document.12">
                  <p:embed/>
                </p:oleObj>
              </mc:Choice>
              <mc:Fallback>
                <p:oleObj name="文档" r:id="rId3" imgW="1251813" imgH="825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4090" y="3908450"/>
                        <a:ext cx="1252538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899969" y="4047778"/>
            <a:ext cx="2739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↑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848277"/>
              </p:ext>
            </p:extLst>
          </p:nvPr>
        </p:nvGraphicFramePr>
        <p:xfrm>
          <a:off x="2638822" y="4517263"/>
          <a:ext cx="12525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1" name="文档" r:id="rId5" imgW="1251813" imgH="825510" progId="Word.Document.12">
                  <p:embed/>
                </p:oleObj>
              </mc:Choice>
              <mc:Fallback>
                <p:oleObj name="文档" r:id="rId5" imgW="1251813" imgH="825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8822" y="4517263"/>
                        <a:ext cx="1252538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3686760" y="4670450"/>
            <a:ext cx="2598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CaSiO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↑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8582" y="5264433"/>
            <a:ext cx="11521493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 pitchFamily="2" charset="-122"/>
                <a:cs typeface="Courier New"/>
              </a:rPr>
              <a:t>(2)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 pitchFamily="2" charset="-122"/>
                <a:cs typeface="Times New Roman"/>
              </a:rPr>
              <a:t>新型无机非金属材料，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如高温结构陶瓷、光导纤维、生物陶瓷、压电陶瓷等</a:t>
            </a:r>
            <a:r>
              <a:rPr lang="zh-CN" altLang="zh-CN" sz="2800" kern="100" dirty="0" smtClean="0">
                <a:latin typeface="Times New Roman"/>
                <a:ea typeface="华文细黑" pitchFamily="2" charset="-122"/>
                <a:cs typeface="Times New Roman"/>
              </a:rPr>
              <a:t>。</a:t>
            </a:r>
            <a:endParaRPr lang="zh-CN" altLang="zh-CN" sz="2800" kern="100" dirty="0">
              <a:latin typeface="宋体"/>
              <a:ea typeface="华文细黑" pitchFamily="2" charset="-122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5206" y="4661351"/>
            <a:ext cx="633670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玻璃</a:t>
            </a:r>
            <a:r>
              <a:rPr lang="zh-CN" altLang="en-US" sz="2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的主要成分</a:t>
            </a:r>
            <a:r>
              <a:rPr lang="en-US" altLang="zh-CN" sz="2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:Na</a:t>
            </a:r>
            <a:r>
              <a:rPr lang="en-US" altLang="zh-CN" sz="26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2</a:t>
            </a:r>
            <a:r>
              <a:rPr lang="en-US" altLang="zh-CN" sz="2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SiO</a:t>
            </a:r>
            <a:r>
              <a:rPr lang="en-US" altLang="zh-CN" sz="26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3</a:t>
            </a:r>
            <a:r>
              <a:rPr lang="zh-CN" altLang="en-US" sz="2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CaSiO</a:t>
            </a:r>
            <a:r>
              <a:rPr lang="en-US" altLang="zh-CN" sz="26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3</a:t>
            </a:r>
            <a:r>
              <a:rPr lang="zh-CN" altLang="en-US" sz="2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SiO</a:t>
            </a:r>
            <a:r>
              <a:rPr lang="en-US" altLang="zh-CN" sz="26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2</a:t>
            </a:r>
            <a:endParaRPr lang="zh-CN" altLang="en-US" sz="26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1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9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8369" y="914395"/>
            <a:ext cx="11232086" cy="467563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题组一　无机非金属材料成分的辨别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下列关于硅单质及其化合物的说法正确的是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水玻璃是一种矿物胶，既不易燃烧也不易腐蚀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水泥、玻璃、沙子都是硅酸盐制品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高纯度的硅单质广泛用于制作光导纤维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陶瓷是人类应用很早的硅酸盐材料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D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③④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975526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477704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95574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409634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88725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356745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" name="矩形 1"/>
          <p:cNvSpPr/>
          <p:nvPr/>
        </p:nvSpPr>
        <p:spPr>
          <a:xfrm>
            <a:off x="7823398" y="1557586"/>
            <a:ext cx="518091" cy="818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36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027890" y="3026774"/>
            <a:ext cx="792088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333774" y="3642420"/>
            <a:ext cx="116914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82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4566" y="837619"/>
            <a:ext cx="11449272" cy="576052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硅是构成无机非金属材料的一种主要元素，下列有关硅的化合物的叙述错误的是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氮化硅陶瓷是一种新型无机非金属材料，其化学式为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碳化硅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(SiC)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的硬度大，熔点高，可用于制作高温结构陶瓷和轴承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光导纤维是一种新型无机非金属材料，其主要成分为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二氧化硅为立体网状结构，其晶体中硅原子和硅氧单键个数之比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项，在氮化硅中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元素为－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价，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元素为＋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价，则化学式为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晶体中，一个硅原子与周围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个氧原子形成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个硅氧单键，错误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0854" y="1386845"/>
            <a:ext cx="518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</a:rPr>
              <a:t>D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975526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477704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95574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409634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88725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356745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293237" y="3416457"/>
            <a:ext cx="3970683" cy="3435572"/>
            <a:chOff x="8245203" y="-26590"/>
            <a:chExt cx="3970683" cy="3435572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88" t="11044" r="11745"/>
            <a:stretch/>
          </p:blipFill>
          <p:spPr>
            <a:xfrm>
              <a:off x="8245203" y="45418"/>
              <a:ext cx="3898675" cy="336356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 flipH="1">
              <a:off x="10991750" y="-26590"/>
              <a:ext cx="12241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SiO</a:t>
              </a:r>
              <a:r>
                <a:rPr lang="en-US" altLang="zh-CN" sz="4000" b="1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4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 flipH="1">
            <a:off x="3286894" y="6085379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Si ~ 2 O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5447134" y="6085379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Si ~4 Si-O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键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53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1462" y="450127"/>
            <a:ext cx="11163760" cy="52119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题组二　复杂硅酸盐的成分及性质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青石棉是一种致癌物质，是《鹿特丹公约》中受限制的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种化学品之一，其化学式为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。青石棉用稀硝酸溶液处理时，还原产物只有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。下列说法不正确的是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青石棉是一种硅酸盐材料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青石棉中含有一定量的石英晶体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青石棉的化学组成可表示为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O·3FeO·Fe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·8SiO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D.1 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青石棉能使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mol HNO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被还原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975526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477704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95574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409634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88725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356745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" name="椭圆 1"/>
          <p:cNvSpPr/>
          <p:nvPr/>
        </p:nvSpPr>
        <p:spPr>
          <a:xfrm>
            <a:off x="8183438" y="1879526"/>
            <a:ext cx="118935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24700" y="3840431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372828" y="4594116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" name="矩形 13"/>
          <p:cNvSpPr/>
          <p:nvPr/>
        </p:nvSpPr>
        <p:spPr>
          <a:xfrm>
            <a:off x="6204476" y="5242188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6871" y="4173690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64316" y="3164047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6" name="椭圆 15"/>
          <p:cNvSpPr/>
          <p:nvPr/>
        </p:nvSpPr>
        <p:spPr>
          <a:xfrm>
            <a:off x="4511030" y="3789630"/>
            <a:ext cx="1440160" cy="584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曲线连接符 20"/>
          <p:cNvCxnSpPr/>
          <p:nvPr/>
        </p:nvCxnSpPr>
        <p:spPr>
          <a:xfrm>
            <a:off x="6479653" y="2393188"/>
            <a:ext cx="3205521" cy="532550"/>
          </a:xfrm>
          <a:prstGeom prst="curvedConnector3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91102" y="2493690"/>
            <a:ext cx="2348720" cy="1114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硅酸盐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含石英晶体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67214" y="3789834"/>
            <a:ext cx="6046848" cy="541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只是写成氧化物的形式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不代表真实组成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曲线连接符 23"/>
          <p:cNvCxnSpPr/>
          <p:nvPr/>
        </p:nvCxnSpPr>
        <p:spPr>
          <a:xfrm>
            <a:off x="4890806" y="5596131"/>
            <a:ext cx="1060384" cy="532550"/>
          </a:xfrm>
          <a:prstGeom prst="curvedConnector3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79182" y="593091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45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3" grpId="0"/>
      <p:bldP spid="14" grpId="0"/>
      <p:bldP spid="4" grpId="0"/>
      <p:bldP spid="15" grpId="0"/>
      <p:bldP spid="16" grpId="0" animBg="1"/>
      <p:bldP spid="22" grpId="0"/>
      <p:bldP spid="23" grpId="0"/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76062" y="909514"/>
            <a:ext cx="11163760" cy="39192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4.(2013·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上海，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硅与铝同周期。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是硅酸盐玻璃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CaSi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的主要成分，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CaSi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也可写成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O·CaO·6SiO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。盛放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溶液的试剂瓶若用玻璃瓶塞容易形成粘性的硅酸盐而无法打开，发生反应的化学方程式为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。长石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是铝硅酸盐，不同类长石其氧原子的物质的量分数相同。由钠长石化学式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NaAlSi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可推知钙长石的化学式为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1274" y="4772546"/>
            <a:ext cx="11120877" cy="130734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根据不同类长石其氧原子的物质的量分数相同，结合化合价代数和是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可写出钙长石的化学式。</a:t>
            </a:r>
            <a:endParaRPr lang="en-US" altLang="zh-CN" sz="2800" kern="100" dirty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91021" y="2752694"/>
            <a:ext cx="553388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2NaOH </a:t>
            </a:r>
            <a:r>
              <a:rPr lang="en-US" altLang="zh-CN" sz="2800" b="1" kern="100" spc="-600" dirty="0" smtClean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==== 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O</a:t>
            </a:r>
            <a:endParaRPr lang="zh-CN" altLang="zh-CN" sz="28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98934" y="4052466"/>
            <a:ext cx="1922321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CaAl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Si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8</a:t>
            </a:r>
            <a:endParaRPr lang="zh-CN" altLang="zh-CN" sz="28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1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975526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477704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95574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409634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88725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356745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2034292" y="2262590"/>
            <a:ext cx="61926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45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550" y="2277666"/>
            <a:ext cx="11162534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各元素的化合价保持不变，且满足化合价代数和为零，各元素原子个数比符合原来的组成。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620042"/>
              </p:ext>
            </p:extLst>
          </p:nvPr>
        </p:nvGraphicFramePr>
        <p:xfrm>
          <a:off x="334566" y="4077866"/>
          <a:ext cx="109474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文档" r:id="rId3" imgW="10949368" imgH="2149037" progId="Word.Document.12">
                  <p:embed/>
                </p:oleObj>
              </mc:Choice>
              <mc:Fallback>
                <p:oleObj name="文档" r:id="rId3" imgW="10949368" imgH="21490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566" y="4077866"/>
                        <a:ext cx="10947400" cy="214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2558" y="30317"/>
            <a:ext cx="11541892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硅酸盐改写成氧化物形式的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方法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氧化物的书写顺序：活泼金属氧化物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→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较活泼金属氧化物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→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二氧化硅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→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水，不同氧化物间以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隔开。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3279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98747" y="-26590"/>
            <a:ext cx="10943790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题组三　化工生产中的硅及化合物的转化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如图是利用二氧化硅制备硅及其化合物的流程，下列说法正确的是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0482" name="Picture 2" descr="7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918" y="1341562"/>
            <a:ext cx="6842607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975526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477704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5574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409634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88725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356745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11" name="矩形 10"/>
          <p:cNvSpPr/>
          <p:nvPr/>
        </p:nvSpPr>
        <p:spPr>
          <a:xfrm>
            <a:off x="433462" y="4290551"/>
            <a:ext cx="10835436" cy="230759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属于两性氧化物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盛放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溶液的试剂瓶能用玻璃塞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硅胶吸水后可重复再生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图中所示转化反应都是氧化还原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反应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34766" y="391468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酸性氧化物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95006" y="5518026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6" name="矩形 15"/>
          <p:cNvSpPr/>
          <p:nvPr/>
        </p:nvSpPr>
        <p:spPr>
          <a:xfrm>
            <a:off x="6455246" y="6085379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06680" y="4941962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39742" y="4752360"/>
            <a:ext cx="521168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凡碱性溶液均不用玻璃塞，例如</a:t>
            </a:r>
            <a:endParaRPr lang="en-US" altLang="zh-CN" sz="2800" b="1" kern="100" dirty="0" smtClean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           Na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2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CO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3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Na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2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SiO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3</a:t>
            </a:r>
            <a:endParaRPr lang="zh-CN" alt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31765" y="4384824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6030" y="1222946"/>
            <a:ext cx="518091" cy="818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36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959302" y="2652782"/>
            <a:ext cx="3754594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1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6" grpId="0"/>
      <p:bldP spid="17" grpId="0"/>
      <p:bldP spid="18" grpId="0"/>
      <p:bldP spid="19" grpId="0"/>
      <p:bldP spid="3" grpId="0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88762" y="577023"/>
            <a:ext cx="11163760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氮化硅可用作高温陶瓷复合材料，在航空航天、汽车发动机、机械等领域有着广泛的应用。由石英砂合成氮化硅粉末的路线如下图所示：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1506" name="Picture 2" descr="HX17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177" y="2089191"/>
            <a:ext cx="7732461" cy="203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88762" y="4177768"/>
            <a:ext cx="11163760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中各元素的化合价与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相同。请回答下列问题：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石英砂不能与碱性物质共同存放，以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为例，用化学反应方程式表示其原因：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975526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477704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5574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409634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88725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356745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" name="矩形 1"/>
          <p:cNvSpPr/>
          <p:nvPr/>
        </p:nvSpPr>
        <p:spPr>
          <a:xfrm>
            <a:off x="3956927" y="5335101"/>
            <a:ext cx="62427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32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2NaOH</a:t>
            </a:r>
            <a:r>
              <a:rPr lang="en-US" altLang="zh-CN" sz="3200" b="1" kern="100" spc="-8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=Na</a:t>
            </a:r>
            <a:r>
              <a:rPr lang="en-US" altLang="zh-CN" sz="32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32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32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32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O</a:t>
            </a:r>
          </a:p>
        </p:txBody>
      </p:sp>
      <p:sp>
        <p:nvSpPr>
          <p:cNvPr id="3" name="矩形 2"/>
          <p:cNvSpPr/>
          <p:nvPr/>
        </p:nvSpPr>
        <p:spPr>
          <a:xfrm>
            <a:off x="970528" y="2159050"/>
            <a:ext cx="14141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(s)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5591150" y="1701602"/>
            <a:ext cx="9589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Si(s)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9932682" y="2159050"/>
            <a:ext cx="1550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SiCl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(g)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9002466" y="3349075"/>
            <a:ext cx="10951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Si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4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4799062" y="270971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杂质成为炉渣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5597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542" y="141018"/>
            <a:ext cx="11953328" cy="645712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图示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的变化中，属于氧化还原反应的是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(3)SiCl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在潮湿的空气中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剧烈水解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，产生白雾，军事工业中用于制造烟雾剂。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水解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的化学反应方程式为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在反应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 mol Si(NH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在高温下加热可得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mol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氮化硅粉末和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 mol 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气体，则氮化硅的化学式为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在高温下将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两种气体的气氛中，也能反应生成氮化硅，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两种气体在一定条件下化合生成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写出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两种气体反应的化学方程式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97907" y="-146357"/>
            <a:ext cx="1107996" cy="8170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①②</a:t>
            </a:r>
            <a:endParaRPr lang="zh-CN" altLang="zh-CN" sz="12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43078" y="1181078"/>
            <a:ext cx="4288353" cy="736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3200" b="1" kern="100" dirty="0" smtClean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水解反应：化合价不变</a:t>
            </a:r>
            <a:endParaRPr lang="zh-CN" altLang="zh-CN" sz="11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58459" y="1828188"/>
            <a:ext cx="6564939" cy="737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SiCl</a:t>
            </a:r>
            <a:r>
              <a:rPr lang="en-US" altLang="zh-CN" sz="32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32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3H</a:t>
            </a:r>
            <a:r>
              <a:rPr lang="en-US" altLang="zh-CN" sz="32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3200" b="1" kern="100" spc="-8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=4HCl</a:t>
            </a:r>
            <a:r>
              <a:rPr lang="en-US" altLang="zh-CN" sz="32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sz="32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32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32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32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↓</a:t>
            </a:r>
            <a:endParaRPr lang="zh-CN" altLang="zh-CN" sz="11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0508" y="3242798"/>
            <a:ext cx="10951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Si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4</a:t>
            </a:r>
            <a:endParaRPr lang="zh-CN" altLang="en-US" sz="32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311230" y="2981030"/>
            <a:ext cx="5134739" cy="952820"/>
            <a:chOff x="6311230" y="2917733"/>
            <a:chExt cx="5134739" cy="952820"/>
          </a:xfrm>
        </p:grpSpPr>
        <p:sp>
          <p:nvSpPr>
            <p:cNvPr id="16" name="矩形 15"/>
            <p:cNvSpPr/>
            <p:nvPr/>
          </p:nvSpPr>
          <p:spPr>
            <a:xfrm>
              <a:off x="6311230" y="3285778"/>
              <a:ext cx="513473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kern="100" dirty="0" smtClean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3Si(NH</a:t>
              </a:r>
              <a:r>
                <a:rPr lang="en-US" altLang="zh-CN" sz="3200" b="1" kern="100" baseline="-25000" dirty="0" smtClean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2</a:t>
              </a:r>
              <a:r>
                <a:rPr lang="en-US" altLang="zh-CN" sz="3200" b="1" kern="100" dirty="0" smtClean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)</a:t>
              </a:r>
              <a:r>
                <a:rPr lang="en-US" altLang="zh-CN" sz="3200" b="1" kern="100" baseline="-25000" dirty="0" smtClean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4</a:t>
              </a:r>
              <a:r>
                <a:rPr lang="en-US" altLang="zh-CN" sz="3200" b="1" kern="100" dirty="0" smtClean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====Si</a:t>
              </a:r>
              <a:r>
                <a:rPr lang="en-US" altLang="zh-CN" sz="3200" b="1" kern="100" baseline="-25000" dirty="0" smtClean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3</a:t>
              </a:r>
              <a:r>
                <a:rPr lang="en-US" altLang="zh-CN" sz="3200" b="1" kern="100" dirty="0" smtClean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N</a:t>
              </a:r>
              <a:r>
                <a:rPr lang="en-US" altLang="zh-CN" sz="3200" b="1" kern="100" baseline="-25000" dirty="0" smtClean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4</a:t>
              </a:r>
              <a:r>
                <a:rPr lang="en-US" altLang="zh-CN" sz="3200" b="1" kern="100" dirty="0" smtClean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 + 8NH</a:t>
              </a:r>
              <a:r>
                <a:rPr lang="en-US" altLang="zh-CN" sz="3200" b="1" kern="100" baseline="-25000" dirty="0" smtClean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3</a:t>
              </a:r>
              <a:endParaRPr lang="zh-CN" altLang="en-US" sz="32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072715" y="2917733"/>
              <a:ext cx="902811" cy="6560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en-US" sz="2800" b="1" kern="100" dirty="0">
                  <a:solidFill>
                    <a:srgbClr val="FF0000"/>
                  </a:solidFill>
                  <a:latin typeface="宋体"/>
                  <a:ea typeface="华文细黑"/>
                  <a:cs typeface="Times New Roman"/>
                </a:rPr>
                <a:t>高温</a:t>
              </a:r>
              <a:endParaRPr lang="zh-CN" altLang="zh-CN" sz="1050" b="1" kern="100" dirty="0">
                <a:solidFill>
                  <a:srgbClr val="FF0000"/>
                </a:solidFill>
                <a:latin typeface="宋体"/>
                <a:cs typeface="Courier New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469010" y="4259779"/>
            <a:ext cx="6174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32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en-US" sz="3200" dirty="0"/>
          </a:p>
        </p:txBody>
      </p:sp>
      <p:sp>
        <p:nvSpPr>
          <p:cNvPr id="21" name="矩形 20"/>
          <p:cNvSpPr/>
          <p:nvPr/>
        </p:nvSpPr>
        <p:spPr>
          <a:xfrm>
            <a:off x="4121043" y="4259779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32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en-US" sz="32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2350790" y="5374010"/>
            <a:ext cx="7622600" cy="1006371"/>
            <a:chOff x="2350790" y="5374010"/>
            <a:chExt cx="7622600" cy="1006371"/>
          </a:xfrm>
        </p:grpSpPr>
        <p:sp>
          <p:nvSpPr>
            <p:cNvPr id="17" name="矩形 16"/>
            <p:cNvSpPr/>
            <p:nvPr/>
          </p:nvSpPr>
          <p:spPr>
            <a:xfrm>
              <a:off x="2350790" y="5734050"/>
              <a:ext cx="76226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kern="100" dirty="0" smtClean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3SiCl</a:t>
              </a:r>
              <a:r>
                <a:rPr lang="en-US" altLang="zh-CN" sz="3600" b="1" kern="100" baseline="-25000" dirty="0" smtClean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4</a:t>
              </a:r>
              <a:r>
                <a:rPr lang="zh-CN" altLang="zh-CN" sz="3600" b="1" kern="100" dirty="0">
                  <a:solidFill>
                    <a:srgbClr val="FF0000"/>
                  </a:solidFill>
                  <a:latin typeface="Times New Roman"/>
                  <a:ea typeface="华文细黑"/>
                  <a:cs typeface="Times New Roman"/>
                </a:rPr>
                <a:t>＋</a:t>
              </a:r>
              <a:r>
                <a:rPr lang="en-US" altLang="zh-CN" sz="3600" b="1" kern="100" dirty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2N</a:t>
              </a:r>
              <a:r>
                <a:rPr lang="en-US" altLang="zh-CN" sz="3600" b="1" kern="100" baseline="-25000" dirty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2</a:t>
              </a:r>
              <a:r>
                <a:rPr lang="zh-CN" altLang="zh-CN" sz="3600" b="1" kern="100" dirty="0">
                  <a:solidFill>
                    <a:srgbClr val="FF0000"/>
                  </a:solidFill>
                  <a:latin typeface="Times New Roman"/>
                  <a:ea typeface="华文细黑"/>
                  <a:cs typeface="Times New Roman"/>
                </a:rPr>
                <a:t>＋</a:t>
              </a:r>
              <a:r>
                <a:rPr lang="en-US" altLang="zh-CN" sz="3600" b="1" kern="100" dirty="0" smtClean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6H</a:t>
              </a:r>
              <a:r>
                <a:rPr lang="en-US" altLang="zh-CN" sz="3600" b="1" kern="100" baseline="-25000" dirty="0" smtClean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2</a:t>
              </a:r>
              <a:r>
                <a:rPr lang="en-US" altLang="zh-CN" sz="3600" b="1" kern="100" dirty="0" smtClean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====Si</a:t>
              </a:r>
              <a:r>
                <a:rPr lang="en-US" altLang="zh-CN" sz="3600" b="1" kern="100" baseline="-25000" dirty="0" smtClean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3</a:t>
              </a:r>
              <a:r>
                <a:rPr lang="en-US" altLang="zh-CN" sz="3600" b="1" kern="100" dirty="0" smtClean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N</a:t>
              </a:r>
              <a:r>
                <a:rPr lang="en-US" altLang="zh-CN" sz="3600" b="1" kern="100" baseline="-25000" dirty="0" smtClean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4</a:t>
              </a:r>
              <a:r>
                <a:rPr lang="zh-CN" altLang="zh-CN" sz="3600" b="1" kern="100" dirty="0">
                  <a:solidFill>
                    <a:srgbClr val="FF0000"/>
                  </a:solidFill>
                  <a:latin typeface="Times New Roman"/>
                  <a:ea typeface="华文细黑"/>
                  <a:cs typeface="Times New Roman"/>
                </a:rPr>
                <a:t>＋</a:t>
              </a:r>
              <a:r>
                <a:rPr lang="en-US" altLang="zh-CN" sz="3600" b="1" kern="100" dirty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12HCl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068692" y="5374010"/>
              <a:ext cx="902811" cy="6560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en-US" sz="2800" b="1" kern="100" dirty="0">
                  <a:solidFill>
                    <a:srgbClr val="FF0000"/>
                  </a:solidFill>
                  <a:latin typeface="宋体"/>
                  <a:ea typeface="华文细黑"/>
                  <a:cs typeface="Times New Roman"/>
                </a:rPr>
                <a:t>高温</a:t>
              </a:r>
              <a:endParaRPr lang="zh-CN" altLang="zh-CN" sz="1050" b="1" kern="100" dirty="0">
                <a:solidFill>
                  <a:srgbClr val="FF0000"/>
                </a:solidFill>
                <a:latin typeface="宋体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97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20" grpId="0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0" t="22005" r="9555" b="25369"/>
          <a:stretch/>
        </p:blipFill>
        <p:spPr>
          <a:xfrm>
            <a:off x="4582766" y="5327203"/>
            <a:ext cx="1653376" cy="15069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1065" y="735955"/>
            <a:ext cx="1191934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不要混淆二氧化硅和硅的用途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用于制作光导纤维的是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，用于制作半导体材料、计算机芯片及光伏电池的是晶体硅。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熟悉几种常见饰品的主要成分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水晶、石英、玛瑙的主要成分是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珍珠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的主要成分是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CaCO</a:t>
            </a:r>
            <a:r>
              <a:rPr lang="en-US" altLang="zh-CN" sz="2800" b="1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；钻石是金刚石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b="1" kern="100" dirty="0" smtClean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宝石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人造刚玉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主要成分是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Al</a:t>
            </a:r>
            <a:r>
              <a:rPr lang="en-US" altLang="zh-CN" sz="2800" b="1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b="1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89715" y="4645156"/>
            <a:ext cx="5694123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蓝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宝石是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Al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中含有 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(Ti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Fe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离子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)</a:t>
            </a:r>
            <a:endParaRPr lang="zh-CN" altLang="zh-CN" sz="105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52438" y="5509252"/>
            <a:ext cx="5043368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红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宝石是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Al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中含有 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(Cr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离子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)</a:t>
            </a:r>
            <a:endParaRPr lang="zh-CN" altLang="zh-CN" sz="105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80" b="32028"/>
          <a:stretch/>
        </p:blipFill>
        <p:spPr>
          <a:xfrm>
            <a:off x="6240656" y="2637706"/>
            <a:ext cx="1418118" cy="1449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5" t="11018" r="16032" b="17778"/>
          <a:stretch/>
        </p:blipFill>
        <p:spPr>
          <a:xfrm>
            <a:off x="10199662" y="3026119"/>
            <a:ext cx="1754769" cy="16154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6" t="19070" r="5925" b="14897"/>
          <a:stretch/>
        </p:blipFill>
        <p:spPr>
          <a:xfrm>
            <a:off x="7895406" y="2853730"/>
            <a:ext cx="1943274" cy="155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9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67694" y="765498"/>
            <a:ext cx="11388152" cy="2880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单质的存在形态、物理性质及用途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自然界中的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碳元素既有游离态，又有化合态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，而硅元素因有亲氧性，所以仅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态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。碳单质主要有金刚石、石墨、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60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等同素异形体，硅单质主要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大类。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6051" y="2277329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化合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38442" y="2940252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晶体硅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35507" y="294025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无定形硅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865376" y="3645818"/>
            <a:ext cx="8350510" cy="2261406"/>
            <a:chOff x="3839976" y="4293890"/>
            <a:chExt cx="8350510" cy="2261406"/>
          </a:xfrm>
        </p:grpSpPr>
        <p:grpSp>
          <p:nvGrpSpPr>
            <p:cNvPr id="7" name="组合 6"/>
            <p:cNvGrpSpPr/>
            <p:nvPr/>
          </p:nvGrpSpPr>
          <p:grpSpPr>
            <a:xfrm>
              <a:off x="4091116" y="4293890"/>
              <a:ext cx="8099370" cy="2261406"/>
              <a:chOff x="4091116" y="4293890"/>
              <a:chExt cx="8099370" cy="2261406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1116" y="4293890"/>
                <a:ext cx="8099370" cy="2261406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>
              <a:xfrm>
                <a:off x="7992814" y="6034782"/>
                <a:ext cx="792088" cy="461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4154082" y="4437906"/>
              <a:ext cx="933011" cy="461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839976" y="4899112"/>
              <a:ext cx="933011" cy="461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flipV="1">
              <a:off x="4197584" y="5013970"/>
              <a:ext cx="529470" cy="253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Picture 14" descr="503d269759ee3d6d3b7b729942166d224e4a20a44623fe1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60" y="4783892"/>
            <a:ext cx="1935202" cy="18142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7" t="34251" r="33773" b="23558"/>
          <a:stretch/>
        </p:blipFill>
        <p:spPr>
          <a:xfrm>
            <a:off x="46534" y="3645818"/>
            <a:ext cx="2761315" cy="1809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6" name="直接连接符 15"/>
          <p:cNvCxnSpPr/>
          <p:nvPr/>
        </p:nvCxnSpPr>
        <p:spPr>
          <a:xfrm>
            <a:off x="5879182" y="2876752"/>
            <a:ext cx="52565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5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"/>
          <p:cNvSpPr txBox="1"/>
          <p:nvPr/>
        </p:nvSpPr>
        <p:spPr>
          <a:xfrm>
            <a:off x="1342679" y="2610411"/>
            <a:ext cx="941796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+mj-ea"/>
                <a:ea typeface="+mj-ea"/>
              </a:rPr>
              <a:t>探究高考　明确考向</a:t>
            </a:r>
            <a:endParaRPr lang="zh-CN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68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7506" y="973386"/>
            <a:ext cx="10793813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高考选项正误判断，正确的划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“×”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(1)Si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都用于制造光导纤维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海南，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10D)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硅胶可用作食品干燥剂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(2015·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全国卷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7A)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既能与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溶液反应又能与浓盐酸反应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福建理综，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改编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1882" y="1701602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71070" y="2981122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29905" y="4259982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7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952886" y="45418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455064" y="45418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933100" y="45418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386994" y="454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6" name="矩形 1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04101" y="4994806"/>
            <a:ext cx="5351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与碱能反应，酸只能与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HF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酸反应</a:t>
            </a:r>
            <a:endParaRPr lang="zh-CN" altLang="en-US" sz="2800" b="1" kern="100" dirty="0">
              <a:solidFill>
                <a:srgbClr val="FF0000"/>
              </a:solidFill>
              <a:latin typeface="Times New Roman" panose="02020603050405020304" pitchFamily="18" charset="0"/>
              <a:ea typeface="华文细黑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04099" y="2347933"/>
            <a:ext cx="3716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Si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作芯片、太阳能电池</a:t>
            </a:r>
            <a:endParaRPr lang="zh-CN" altLang="en-US" sz="2800" b="1" kern="100" dirty="0">
              <a:solidFill>
                <a:srgbClr val="FF0000"/>
              </a:solidFill>
              <a:latin typeface="Times New Roman" panose="02020603050405020304" pitchFamily="18" charset="0"/>
              <a:ea typeface="华文细黑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86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2" grpId="0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974" y="693490"/>
            <a:ext cx="11120877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既能和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溶液反应又能和氢氟酸反应，所以是两性氧化物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(2015·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安徽理综，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9D)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合成纤维和光导纤维都是新型无机非金属材料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2012·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新课标全国卷，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8D)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403893"/>
              </p:ext>
            </p:extLst>
          </p:nvPr>
        </p:nvGraphicFramePr>
        <p:xfrm>
          <a:off x="615950" y="4160019"/>
          <a:ext cx="109855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0" name="文档" r:id="rId3" imgW="10987511" imgH="2012762" progId="Word.Document.12">
                  <p:embed/>
                </p:oleObj>
              </mc:Choice>
              <mc:Fallback>
                <p:oleObj name="文档" r:id="rId3" imgW="10987511" imgH="20127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5950" y="4160019"/>
                        <a:ext cx="10985500" cy="200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775122" y="141357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89354" y="2699058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46666" y="4255790"/>
            <a:ext cx="647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zh-CN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455064" y="45418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933100" y="45418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386994" y="454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6" name="矩形 1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952886" y="45418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7" name="椭圆 6"/>
          <p:cNvSpPr/>
          <p:nvPr/>
        </p:nvSpPr>
        <p:spPr>
          <a:xfrm>
            <a:off x="6311230" y="731590"/>
            <a:ext cx="1224136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990750" y="1538422"/>
            <a:ext cx="9660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HF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酸是唯一能反应的酸，且不是因为其酸性，是因为亲氟；</a:t>
            </a:r>
            <a:endParaRPr lang="zh-CN" altLang="en-US" sz="2800" b="1" kern="100" dirty="0">
              <a:solidFill>
                <a:srgbClr val="FF0000"/>
              </a:solidFill>
              <a:latin typeface="Times New Roman" panose="02020603050405020304" pitchFamily="18" charset="0"/>
              <a:ea typeface="华文细黑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22036" y="2638009"/>
            <a:ext cx="1472769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34566" y="3501802"/>
            <a:ext cx="7247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合成纤维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涤纶、尼龙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)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属于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有机高分子材料；</a:t>
            </a:r>
            <a:endParaRPr lang="zh-CN" altLang="en-US" sz="2800" b="1" kern="100" dirty="0">
              <a:solidFill>
                <a:srgbClr val="FF0000"/>
              </a:solidFill>
              <a:latin typeface="Times New Roman" panose="02020603050405020304" pitchFamily="18" charset="0"/>
              <a:ea typeface="华文细黑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63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9" grpId="0"/>
      <p:bldP spid="20" grpId="0" animBg="1"/>
      <p:bldP spid="2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974" y="812106"/>
            <a:ext cx="11120877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(7)SiO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HF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反应，因而氢氟酸不能保存在玻璃瓶中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(2013·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广东理综，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10D)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高温下用焦炭还原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制取粗硅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(2013·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广东理综，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11C)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硅酸钠溶液应保存在带玻璃塞的试剂瓶中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(2012·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海南，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4B)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水玻璃可用于生产黏合剂和防火剂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(2010·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江苏，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4B)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47672" y="909514"/>
            <a:ext cx="647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00837" y="2205658"/>
            <a:ext cx="647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01888" y="3476402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72709" y="4738638"/>
            <a:ext cx="647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zh-CN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455064" y="45418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933100" y="45418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386994" y="454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52886" y="45418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矩形 13"/>
          <p:cNvSpPr/>
          <p:nvPr/>
        </p:nvSpPr>
        <p:spPr>
          <a:xfrm>
            <a:off x="1637048" y="4202718"/>
            <a:ext cx="53222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Na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SiO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3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溶液呈碱性，用橡胶塞；</a:t>
            </a:r>
            <a:endParaRPr lang="zh-CN" altLang="en-US" sz="2800" b="1" kern="100" dirty="0">
              <a:solidFill>
                <a:srgbClr val="FF0000"/>
              </a:solidFill>
              <a:latin typeface="Times New Roman" panose="02020603050405020304" pitchFamily="18" charset="0"/>
              <a:ea typeface="华文细黑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222998" y="3439527"/>
            <a:ext cx="1472769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5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4" grpId="0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1869" y="485974"/>
            <a:ext cx="11185087" cy="15968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2.(2011·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海南，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改编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碳捕捉技术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是指通过一定的方法将工业生产中产生的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分离出来并利用。如可利用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溶液来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捕捉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，其基本过程如下图所示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部分条件及物质未标出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5602" name="Picture 2" descr="HX17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351" y="2072548"/>
            <a:ext cx="7200193" cy="1558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455064" y="45418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933100" y="45418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386994" y="454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7" name="矩形 16"/>
          <p:cNvSpPr/>
          <p:nvPr/>
        </p:nvSpPr>
        <p:spPr>
          <a:xfrm>
            <a:off x="550591" y="3582318"/>
            <a:ext cx="10277594" cy="3157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下列有关该方法的叙述中正确的是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能耗大是该方法的一大缺点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整个过程中，只有一种物质可以循环利用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反应分离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环节中，分离物质的基本操作是蒸发结晶、过滤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该方法可减少碳排放，捕捉到的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还可用来制备甲醇等产品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①②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②③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①④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952886" y="45418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1" name="矩形 10"/>
          <p:cNvSpPr/>
          <p:nvPr/>
        </p:nvSpPr>
        <p:spPr>
          <a:xfrm>
            <a:off x="4231506" y="2089086"/>
            <a:ext cx="1215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NaOH</a:t>
            </a:r>
            <a:endParaRPr lang="zh-CN" altLang="en-US" sz="2800" b="1" kern="100" dirty="0">
              <a:solidFill>
                <a:srgbClr val="FF0000"/>
              </a:solidFill>
              <a:latin typeface="Times New Roman" panose="02020603050405020304" pitchFamily="18" charset="0"/>
              <a:ea typeface="华文细黑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71666" y="2076386"/>
            <a:ext cx="1431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Na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CO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3</a:t>
            </a:r>
            <a:endParaRPr lang="zh-CN" altLang="en-US" sz="2800" b="1" kern="100" baseline="-25000" dirty="0">
              <a:solidFill>
                <a:srgbClr val="FF0000"/>
              </a:solidFill>
              <a:latin typeface="Times New Roman" panose="02020603050405020304" pitchFamily="18" charset="0"/>
              <a:ea typeface="华文细黑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07374" y="2061642"/>
            <a:ext cx="1368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CaCO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3</a:t>
            </a:r>
            <a:endParaRPr lang="zh-CN" altLang="en-US" sz="2800" b="1" kern="100" baseline="-25000" dirty="0">
              <a:solidFill>
                <a:srgbClr val="FF0000"/>
              </a:solidFill>
              <a:latin typeface="Times New Roman" panose="02020603050405020304" pitchFamily="18" charset="0"/>
              <a:ea typeface="华文细黑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463358" y="5128270"/>
            <a:ext cx="1512168" cy="50405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298442" y="4562758"/>
            <a:ext cx="4413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err="1">
                <a:solidFill>
                  <a:srgbClr val="FF0000"/>
                </a:solidFill>
                <a:latin typeface="Times New Roman"/>
                <a:ea typeface="华文细黑"/>
              </a:rPr>
              <a:t>NaOH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b="1" kern="100" dirty="0" err="1">
                <a:solidFill>
                  <a:srgbClr val="FF0000"/>
                </a:solidFill>
                <a:latin typeface="Times New Roman"/>
                <a:ea typeface="华文细黑"/>
              </a:rPr>
              <a:t>CaO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均可循环利用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95406" y="6003498"/>
            <a:ext cx="44732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</a:rPr>
              <a:t>CO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</a:rPr>
              <a:t>3H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</a:rPr>
              <a:t>→CH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</a:rPr>
              <a:t>3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</a:rPr>
              <a:t>OH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</a:rPr>
              <a:t>H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</a:rPr>
              <a:t>O</a:t>
            </a:r>
            <a:endParaRPr lang="en-US" altLang="zh-CN" sz="2800" b="1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27054" y="4005858"/>
            <a:ext cx="750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zh-CN" sz="44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75126" y="4077866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</a:rPr>
              <a:t>需要高温分解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93152" y="5540673"/>
            <a:ext cx="750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zh-CN" sz="44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43278" y="4581922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841363" y="505334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07174" y="3586004"/>
            <a:ext cx="5549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2010601030101010101" pitchFamily="2" charset="-122"/>
                <a:cs typeface="Times New Roman" panose="02020603050405020304" pitchFamily="18" charset="0"/>
              </a:rPr>
              <a:t>D</a:t>
            </a:r>
            <a:endParaRPr lang="zh-CN" altLang="zh-CN" sz="4000" b="1" kern="100" dirty="0">
              <a:solidFill>
                <a:srgbClr val="FF0000"/>
              </a:solidFill>
              <a:latin typeface="Times New Roman" panose="02020603050405020304" pitchFamily="18" charset="0"/>
              <a:ea typeface="方正中等线简体" panose="02010601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24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5" grpId="0"/>
      <p:bldP spid="6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88762" y="621482"/>
            <a:ext cx="11163760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[2014·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天津理综，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7(4)]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熔点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1 410 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是良好的半导体材料。由粗硅制纯硅过程如下：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330215"/>
              </p:ext>
            </p:extLst>
          </p:nvPr>
        </p:nvGraphicFramePr>
        <p:xfrm>
          <a:off x="1918742" y="1921818"/>
          <a:ext cx="84153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8" name="文档" r:id="rId3" imgW="8414582" imgH="1294886" progId="Word.Document.12">
                  <p:embed/>
                </p:oleObj>
              </mc:Choice>
              <mc:Fallback>
                <p:oleObj name="文档" r:id="rId3" imgW="8414582" imgH="12948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8742" y="1921818"/>
                        <a:ext cx="8415338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86181" y="4203788"/>
            <a:ext cx="11163760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写出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的电子式：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；在上述由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制纯硅的反应中，测得每生成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1.12 kg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纯硅需吸收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kJ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热量，写出该反应的热化学方程式：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7650" name="图片 1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485" y="3050475"/>
            <a:ext cx="2135057" cy="170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765422"/>
              </p:ext>
            </p:extLst>
          </p:nvPr>
        </p:nvGraphicFramePr>
        <p:xfrm>
          <a:off x="690512" y="5412730"/>
          <a:ext cx="668813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9" name="文档" r:id="rId6" imgW="6687600" imgH="1104451" progId="Word.Document.12">
                  <p:embed/>
                </p:oleObj>
              </mc:Choice>
              <mc:Fallback>
                <p:oleObj name="文档" r:id="rId6" imgW="6687600" imgH="11044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0512" y="5412730"/>
                        <a:ext cx="6688138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7050637" y="5596890"/>
            <a:ext cx="3826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</a:rPr>
              <a:t>Δ</a:t>
            </a:r>
            <a:r>
              <a:rPr lang="en-US" altLang="zh-CN" sz="2800" i="1" kern="100">
                <a:solidFill>
                  <a:srgbClr val="E36C0A"/>
                </a:solidFill>
                <a:latin typeface="Times New Roman"/>
                <a:ea typeface="华文细黑"/>
              </a:rPr>
              <a:t>H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＝＋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0.025</a:t>
            </a:r>
            <a:r>
              <a:rPr lang="en-US" altLang="zh-CN" sz="2800" i="1" kern="100" dirty="0">
                <a:solidFill>
                  <a:srgbClr val="E36C0A"/>
                </a:solidFill>
                <a:latin typeface="Times New Roman"/>
                <a:ea typeface="华文细黑"/>
              </a:rPr>
              <a:t>a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 kJ·mol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</a:rPr>
              <a:t>1</a:t>
            </a:r>
            <a:endParaRPr lang="zh-CN" altLang="en-US" sz="2800" dirty="0"/>
          </a:p>
        </p:txBody>
      </p:sp>
      <p:sp>
        <p:nvSpPr>
          <p:cNvPr id="1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455064" y="45418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933100" y="45418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386994" y="454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2" name="矩形 2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952886" y="45418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5200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29012" y="760736"/>
            <a:ext cx="11074344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[2012·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重庆理综，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26(1)(2)(3)]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金刚石、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具有优良的耐磨、耐腐蚀特性，应用广泛。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碳与短周期元素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的单质化合仅能生成两种常见气态化合物，其中一种化合物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非极性分子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，碳元素在周期表中的位置是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的电子式为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形成两种气态化合物，说明是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，其中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是非极性分子，碳元素位于第二周期第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Ⅳ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族，根据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的结构式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spc="-80" dirty="0" smtClean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spc="-80" dirty="0" smtClean="0">
                <a:latin typeface="Times New Roman"/>
                <a:ea typeface="华文细黑"/>
                <a:cs typeface="Courier New"/>
              </a:rPr>
              <a:t>=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写出其电子式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00987" y="277696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第二周</a:t>
            </a:r>
            <a:r>
              <a:rPr lang="zh-CN" altLang="zh-CN" sz="2800" b="1" kern="10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期</a:t>
            </a:r>
            <a:r>
              <a:rPr lang="zh-CN" altLang="zh-CN" sz="2800" b="1" kern="10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第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528" y="3425032"/>
            <a:ext cx="1162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Ⅳ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</a:rPr>
              <a:t>A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族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48042" y="3386932"/>
            <a:ext cx="1422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氧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</a:rPr>
              <a:t>(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</a:rPr>
              <a:t>O)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80" y="3400976"/>
            <a:ext cx="1985614" cy="444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455064" y="45418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933100" y="45418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386994" y="454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952886" y="45418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664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3182" y="1084907"/>
            <a:ext cx="11275398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一定条件下，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还原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可制备金刚石，反应结束冷却至室温后，回收其中的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的实验操作名称为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除去粗产品中少量钠的试剂为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室温下为液体，固液混合物用过滤方法分离，粗产品金刚石中混有少量的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，可利用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的化学性质将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与水或乙醇反应，然后过滤除去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56491" y="183117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过滤</a:t>
            </a:r>
            <a:endParaRPr lang="zh-CN" altLang="en-US" sz="2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65480" y="2472785"/>
            <a:ext cx="18614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水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</a:rPr>
              <a:t>(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或乙醇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</a:rPr>
              <a:t>)</a:t>
            </a:r>
            <a:endParaRPr lang="zh-CN" altLang="en-US" sz="2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455064" y="45418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933100" y="45418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386994" y="454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52886" y="45418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" name="矩形 2"/>
          <p:cNvSpPr/>
          <p:nvPr/>
        </p:nvSpPr>
        <p:spPr>
          <a:xfrm>
            <a:off x="2350790" y="479207"/>
            <a:ext cx="71929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4Na(s) + CCl</a:t>
            </a:r>
            <a:r>
              <a:rPr lang="en-US" altLang="zh-CN" sz="36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(l) ===C</a:t>
            </a:r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 </a:t>
            </a:r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+4NaCl(s</a:t>
            </a:r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6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40482" y="1269554"/>
            <a:ext cx="11275398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碳还原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，其粗产品中杂质为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。现将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20.0 g SiC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粗产品加入到过量的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溶液中充分反应，收集到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 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氢气，过滤得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固体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11.4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，滤液稀释到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，生成氢气的离子方程式为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，硅酸盐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的物质的量浓度为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455064" y="45418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933100" y="45418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386994" y="454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52886" y="45418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" name="矩形 1"/>
          <p:cNvSpPr/>
          <p:nvPr/>
        </p:nvSpPr>
        <p:spPr>
          <a:xfrm>
            <a:off x="2566814" y="3213770"/>
            <a:ext cx="6840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2OH</a:t>
            </a:r>
            <a:r>
              <a:rPr lang="en-US" altLang="zh-CN" sz="3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O===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zh-CN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2H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endParaRPr lang="zh-CN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56082" y="3919898"/>
            <a:ext cx="20537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0.17 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/L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2047" y="4789235"/>
            <a:ext cx="91450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 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需要硅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g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，生成硅酸钠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0.05 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2047" y="5540092"/>
            <a:ext cx="117118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SiO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生成的</a:t>
            </a:r>
            <a:r>
              <a:rPr lang="zh-CN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硅酸钠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20.0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11.4 g-1.4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g)/60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g·mol</a:t>
            </a:r>
            <a:r>
              <a:rPr lang="en-US" altLang="zh-CN" sz="32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0.12 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63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1"/>
          <p:cNvSpPr txBox="1"/>
          <p:nvPr/>
        </p:nvSpPr>
        <p:spPr>
          <a:xfrm>
            <a:off x="3907484" y="2610411"/>
            <a:ext cx="428835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+mj-ea"/>
                <a:ea typeface="+mj-ea"/>
              </a:rPr>
              <a:t>练出高分</a:t>
            </a:r>
            <a:endParaRPr lang="zh-CN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94408" y="-26590"/>
            <a:ext cx="11388152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单质的结构、物理性质与用途比较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489946"/>
              </p:ext>
            </p:extLst>
          </p:nvPr>
        </p:nvGraphicFramePr>
        <p:xfrm>
          <a:off x="478582" y="1502595"/>
          <a:ext cx="11017224" cy="4815517"/>
        </p:xfrm>
        <a:graphic>
          <a:graphicData uri="http://schemas.openxmlformats.org/drawingml/2006/table">
            <a:tbl>
              <a:tblPr/>
              <a:tblGrid>
                <a:gridCol w="1189475"/>
                <a:gridCol w="5225822"/>
                <a:gridCol w="4601927"/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 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509" marR="485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碳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509" marR="485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硅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509" marR="485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61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结构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509" marR="485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金刚石</a:t>
                      </a: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：</a:t>
                      </a:r>
                      <a:r>
                        <a:rPr lang="en-US" altLang="zh-CN" sz="2800" u="sng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                   </a:t>
                      </a: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结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构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石墨：</a:t>
                      </a:r>
                      <a:r>
                        <a:rPr lang="zh-CN" sz="2800" b="1" kern="100" baseline="0" dirty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层状结构</a:t>
                      </a:r>
                      <a:endParaRPr lang="zh-CN" sz="2800" b="1" kern="100" baseline="0" dirty="0">
                        <a:solidFill>
                          <a:srgbClr val="0000FF"/>
                        </a:solidFill>
                        <a:effectLst/>
                        <a:latin typeface="宋体"/>
                        <a:cs typeface="Courier New"/>
                      </a:endParaRPr>
                    </a:p>
                  </a:txBody>
                  <a:tcPr marL="48509" marR="485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晶体硅：与金刚石类似</a:t>
                      </a: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的</a:t>
                      </a:r>
                      <a:r>
                        <a:rPr lang="en-US" altLang="zh-CN" sz="2800" u="sng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       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u="sng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                    </a:t>
                      </a: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结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构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509" marR="485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物理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性质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509" marR="485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金刚石</a:t>
                      </a:r>
                      <a:r>
                        <a:rPr lang="zh-CN" sz="2800" b="1" kern="100" baseline="0" dirty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熔点高、硬度大</a:t>
                      </a:r>
                      <a:endParaRPr lang="zh-CN" sz="2800" b="1" kern="100" baseline="0" dirty="0">
                        <a:solidFill>
                          <a:srgbClr val="0000FF"/>
                        </a:solidFill>
                        <a:effectLst/>
                        <a:latin typeface="宋体"/>
                        <a:cs typeface="Courier New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石墨熔点高、</a:t>
                      </a: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质</a:t>
                      </a:r>
                      <a:r>
                        <a:rPr lang="en-US" altLang="zh-CN" sz="2800" u="sng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       </a:t>
                      </a: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，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有滑腻感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509" marR="485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晶体硅为灰黑色固体，有金属光泽、硬度大、熔</a:t>
                      </a: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点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509" marR="485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用途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金刚石用作切割刀具</a:t>
                      </a:r>
                      <a:r>
                        <a:rPr lang="zh-CN" sz="28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，</a:t>
                      </a:r>
                      <a:r>
                        <a:rPr lang="en-US" altLang="zh-CN" sz="2800" u="sng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           </a:t>
                      </a:r>
                      <a:r>
                        <a:rPr lang="zh-CN" sz="28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用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作电极、铅笔芯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晶体硅用</a:t>
                      </a:r>
                      <a:r>
                        <a:rPr lang="zh-CN" sz="28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作</a:t>
                      </a:r>
                      <a:r>
                        <a:rPr lang="en-US" altLang="zh-CN" sz="2800" u="sng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                </a:t>
                      </a:r>
                      <a:r>
                        <a:rPr lang="zh-CN" sz="28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材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料、硅芯片和硅太阳能电池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149639" y="227914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空间网状</a:t>
            </a:r>
            <a:endParaRPr lang="zh-CN" altLang="en-US" sz="2800" b="1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94529" y="286609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空间网状</a:t>
            </a:r>
            <a:endParaRPr lang="zh-CN" altLang="en-US" sz="2800" b="1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68478" y="434016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软</a:t>
            </a:r>
            <a:endParaRPr lang="zh-CN" altLang="en-US" sz="2800" b="1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0559702" y="4805660"/>
            <a:ext cx="648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572295" y="431090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高</a:t>
            </a:r>
            <a:endParaRPr lang="zh-CN" altLang="en-US" sz="2800" b="1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36411" y="510299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石墨</a:t>
            </a:r>
            <a:endParaRPr lang="zh-CN" altLang="en-US" sz="2800" b="1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02482" y="509029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半导体</a:t>
            </a:r>
            <a:endParaRPr lang="zh-CN" altLang="en-US" sz="2800" b="1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723" y="-1190"/>
            <a:ext cx="2756989" cy="211943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6515157" y="16744"/>
            <a:ext cx="1972874" cy="2101501"/>
            <a:chOff x="6515157" y="16744"/>
            <a:chExt cx="1972874" cy="210150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82" r="47006"/>
            <a:stretch/>
          </p:blipFill>
          <p:spPr>
            <a:xfrm>
              <a:off x="6515157" y="16744"/>
              <a:ext cx="1972874" cy="2101501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7895406" y="1773610"/>
              <a:ext cx="592625" cy="3446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2666726" y="3447372"/>
            <a:ext cx="17575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782838" y="4250348"/>
            <a:ext cx="25535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943959" y="6310114"/>
            <a:ext cx="36573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742783" y="5689191"/>
            <a:ext cx="33588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06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4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811435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8245358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679281" y="4541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7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191550" y="4541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9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816009" y="4541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4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409370" y="4541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042120" y="4541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2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1616857" y="45418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20" name="矩形 19"/>
          <p:cNvSpPr/>
          <p:nvPr/>
        </p:nvSpPr>
        <p:spPr>
          <a:xfrm>
            <a:off x="315979" y="596082"/>
            <a:ext cx="11457851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下列关于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两种非金属元素的说法中，正确的是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两者结合形成的化合物是共价化合物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在自然界中都能以游离态存在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氢化物的热稳定性比较：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最高价氧化物都能与水反应生成相应的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酸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Si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都是非金属元素，结合形成的化合物是共价化合物，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正确</a:t>
            </a:r>
            <a:r>
              <a:rPr lang="zh-CN" altLang="zh-CN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Si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元素为亲氧元素，不能以游离态存在，故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错</a:t>
            </a:r>
            <a:r>
              <a:rPr lang="zh-CN" altLang="zh-CN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非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金属性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Si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，故氢化物的热稳定性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SiH</a:t>
            </a:r>
            <a:r>
              <a:rPr lang="en-US" altLang="zh-CN" sz="2800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错</a:t>
            </a:r>
            <a:r>
              <a:rPr lang="zh-CN" altLang="zh-CN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既不溶于水，也不和水反应，故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错</a:t>
            </a:r>
            <a:r>
              <a:rPr lang="zh-CN" altLang="zh-CN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52614" y="621482"/>
            <a:ext cx="5549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>
                <a:solidFill>
                  <a:srgbClr val="FF0000"/>
                </a:solidFill>
                <a:latin typeface="Times New Roman"/>
                <a:ea typeface="华文细黑"/>
              </a:rPr>
              <a:t>A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55246" y="2628995"/>
            <a:ext cx="21387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4 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&gt; 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SiH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4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1266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1419" y="765498"/>
            <a:ext cx="11185087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下列说法正确的是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高温下，可在试管内完成焦炭和石英砂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制取硅的反应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和钠在一定条件下反应可以得到金刚石和碳酸钠，反应中氧化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还原剂物质的量之比是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现代海战通过喷放液体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极易水解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和液氨可产生烟幕，其主要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成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分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从燃煤烟道灰中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GeO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提取半导体材料单质锗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(Ge)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，不涉及氧化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还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原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22798" y="4149874"/>
            <a:ext cx="647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46734" y="551802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913371" y="1485578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71070" y="909514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 smtClean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反应需要高温，普通试管承受不了</a:t>
            </a:r>
            <a:endParaRPr lang="zh-CN" altLang="en-US" sz="2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47134" y="285373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90950" y="117426"/>
            <a:ext cx="80648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玻璃的主要成分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在高温下也与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反应，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错误；</a:t>
            </a:r>
            <a:endParaRPr lang="en-US" altLang="zh-CN" sz="2800" b="1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67214" y="2853730"/>
            <a:ext cx="50261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4Na(s) + 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3CO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===2Na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+C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47895" y="2421682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3600" b="1" kern="100" dirty="0" smtClean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:</a:t>
            </a:r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4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832970" y="3002241"/>
            <a:ext cx="753988" cy="20005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888358" y="829881"/>
            <a:ext cx="5549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 smtClean="0">
                <a:solidFill>
                  <a:srgbClr val="FF0000"/>
                </a:solidFill>
                <a:latin typeface="Times New Roman"/>
                <a:ea typeface="华文细黑"/>
              </a:rPr>
              <a:t>C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1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/>
      <p:bldP spid="26" grpId="0"/>
      <p:bldP spid="27" grpId="0"/>
      <p:bldP spid="2" grpId="0"/>
      <p:bldP spid="28" grpId="0"/>
      <p:bldP spid="4" grpId="0"/>
      <p:bldP spid="3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8542" y="-26590"/>
            <a:ext cx="117373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13080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将足量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气体通入水玻璃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中，然后加热蒸干，再在高温下充分灼烧，最后得到的固体物质是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B.Na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D.SiO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4566" y="2781722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1. 2CO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b="1" kern="100" spc="-8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=H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↓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2NaHCO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34566" y="3270022"/>
            <a:ext cx="4564070" cy="863600"/>
            <a:chOff x="334566" y="3632200"/>
            <a:chExt cx="4564070" cy="863600"/>
          </a:xfrm>
        </p:grpSpPr>
        <p:sp>
          <p:nvSpPr>
            <p:cNvPr id="4" name="矩形 3"/>
            <p:cNvSpPr/>
            <p:nvPr/>
          </p:nvSpPr>
          <p:spPr>
            <a:xfrm>
              <a:off x="334566" y="3861842"/>
              <a:ext cx="45640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kern="100" dirty="0" smtClean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2. H</a:t>
              </a:r>
              <a:r>
                <a:rPr lang="en-US" altLang="zh-CN" sz="2800" b="1" kern="100" baseline="-25000" dirty="0" smtClean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2</a:t>
              </a:r>
              <a:r>
                <a:rPr lang="en-US" altLang="zh-CN" sz="2800" b="1" kern="100" dirty="0" smtClean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SiO</a:t>
              </a:r>
              <a:r>
                <a:rPr lang="en-US" altLang="zh-CN" sz="2800" b="1" kern="100" baseline="-25000" dirty="0" smtClean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3                    </a:t>
              </a:r>
              <a:r>
                <a:rPr lang="en-US" altLang="zh-CN" sz="2800" b="1" kern="100" dirty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H</a:t>
              </a:r>
              <a:r>
                <a:rPr lang="en-US" altLang="zh-CN" sz="2800" b="1" kern="100" baseline="-25000" dirty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2</a:t>
              </a:r>
              <a:r>
                <a:rPr lang="en-US" altLang="zh-CN" sz="2800" b="1" kern="100" dirty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O</a:t>
              </a:r>
              <a:r>
                <a:rPr lang="zh-CN" altLang="zh-CN" sz="2800" b="1" kern="100" dirty="0">
                  <a:solidFill>
                    <a:srgbClr val="FF0000"/>
                  </a:solidFill>
                  <a:latin typeface="Times New Roman"/>
                  <a:ea typeface="华文细黑"/>
                  <a:cs typeface="Times New Roman"/>
                </a:rPr>
                <a:t>＋</a:t>
              </a:r>
              <a:r>
                <a:rPr lang="en-US" altLang="zh-CN" sz="2800" b="1" kern="100" dirty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SiO</a:t>
              </a:r>
              <a:r>
                <a:rPr lang="en-US" altLang="zh-CN" sz="2800" b="1" kern="100" baseline="-25000" dirty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2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4908539"/>
                </p:ext>
              </p:extLst>
            </p:nvPr>
          </p:nvGraphicFramePr>
          <p:xfrm>
            <a:off x="2057400" y="3632200"/>
            <a:ext cx="1231900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05" name="文档" r:id="rId3" imgW="1244156" imgH="874775" progId="Word.Document.12">
                    <p:embed/>
                  </p:oleObj>
                </mc:Choice>
                <mc:Fallback>
                  <p:oleObj name="文档" r:id="rId3" imgW="1244156" imgH="874775" progId="Word.Document.12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7400" y="3632200"/>
                          <a:ext cx="1231900" cy="863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341491" y="4062110"/>
            <a:ext cx="11042323" cy="1092200"/>
            <a:chOff x="341491" y="4437906"/>
            <a:chExt cx="11042323" cy="1092200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0636776"/>
                </p:ext>
              </p:extLst>
            </p:nvPr>
          </p:nvGraphicFramePr>
          <p:xfrm>
            <a:off x="766614" y="4437906"/>
            <a:ext cx="10617200" cy="1092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06" name="文档" r:id="rId5" imgW="10619401" imgH="1093445" progId="Word.Document.12">
                    <p:embed/>
                  </p:oleObj>
                </mc:Choice>
                <mc:Fallback>
                  <p:oleObj name="文档" r:id="rId5" imgW="10619401" imgH="1093445" progId="Word.Document.12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614" y="4437906"/>
                          <a:ext cx="10617200" cy="1092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341491" y="4600858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kern="100" dirty="0" smtClean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3. </a:t>
              </a:r>
              <a:endParaRPr lang="zh-CN" altLang="en-US" sz="28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34566" y="4926206"/>
            <a:ext cx="11049248" cy="1689100"/>
            <a:chOff x="334566" y="5197078"/>
            <a:chExt cx="11049248" cy="1689100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2144088"/>
                </p:ext>
              </p:extLst>
            </p:nvPr>
          </p:nvGraphicFramePr>
          <p:xfrm>
            <a:off x="766614" y="5197078"/>
            <a:ext cx="10617200" cy="168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07" name="文档" r:id="rId7" imgW="10619401" imgH="1702357" progId="Word.Document.12">
                    <p:embed/>
                  </p:oleObj>
                </mc:Choice>
                <mc:Fallback>
                  <p:oleObj name="文档" r:id="rId7" imgW="10619401" imgH="1702357" progId="Word.Document.12">
                    <p:embed/>
                    <p:pic>
                      <p:nvPicPr>
                        <p:cNvPr id="0" name="对象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614" y="5197078"/>
                          <a:ext cx="10617200" cy="168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矩形 25"/>
            <p:cNvSpPr/>
            <p:nvPr/>
          </p:nvSpPr>
          <p:spPr>
            <a:xfrm>
              <a:off x="334566" y="5374010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kern="100" dirty="0" smtClean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4. </a:t>
              </a:r>
              <a:endParaRPr lang="zh-CN" altLang="en-US" sz="2800" dirty="0"/>
            </a:p>
          </p:txBody>
        </p:sp>
      </p:grpSp>
      <p:sp>
        <p:nvSpPr>
          <p:cNvPr id="29" name="矩形 28"/>
          <p:cNvSpPr/>
          <p:nvPr/>
        </p:nvSpPr>
        <p:spPr>
          <a:xfrm>
            <a:off x="6116310" y="693490"/>
            <a:ext cx="5549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 smtClean="0">
                <a:solidFill>
                  <a:srgbClr val="FF0000"/>
                </a:solidFill>
                <a:latin typeface="Times New Roman"/>
                <a:ea typeface="华文细黑"/>
              </a:rPr>
              <a:t>A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1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2598" y="1328202"/>
            <a:ext cx="10901751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用足量的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还原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13.7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某铅氧化物，把生成的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全部通入到过量的澄清石灰水中，得到的沉淀干燥后质量为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8.0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，则此铅氧化物的化学式是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A.PbO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B.Pb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	C.Pb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	D.PbO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</a:p>
        </p:txBody>
      </p:sp>
      <p:sp>
        <p:nvSpPr>
          <p:cNvPr id="4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418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075743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5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509666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943589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37751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3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811435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245358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8679281" y="4541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6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191550" y="4541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7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816009" y="4541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409370" y="4541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5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042120" y="4541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0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1616857" y="45418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5207897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589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5487" y="-102522"/>
            <a:ext cx="11457851" cy="13031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甲、乙是两种常见的化合物，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是三种常见的单质。下表所列各组物质中，物质之间通过一步反应不能实现如图所示转化的是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43010" name="Picture 2" descr="HX7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997" y="1604462"/>
            <a:ext cx="4888589" cy="2608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970019" y="1548875"/>
            <a:ext cx="748923" cy="818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36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Zn</a:t>
            </a:r>
            <a:endParaRPr lang="zh-CN" altLang="zh-CN" sz="1200" b="1" kern="100" dirty="0">
              <a:solidFill>
                <a:srgbClr val="0000FF"/>
              </a:solidFill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35166" y="1116827"/>
            <a:ext cx="7312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3200" b="1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8462576" y="1692891"/>
            <a:ext cx="1233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ZnCl</a:t>
            </a:r>
            <a:r>
              <a:rPr lang="en-US" altLang="zh-CN" sz="3200" b="1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en-US" sz="3200" dirty="0"/>
          </a:p>
        </p:txBody>
      </p:sp>
      <p:sp>
        <p:nvSpPr>
          <p:cNvPr id="21" name="矩形 20"/>
          <p:cNvSpPr/>
          <p:nvPr/>
        </p:nvSpPr>
        <p:spPr>
          <a:xfrm>
            <a:off x="8471470" y="3133051"/>
            <a:ext cx="671979" cy="818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3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Fe</a:t>
            </a:r>
            <a:endParaRPr lang="zh-CN" altLang="zh-CN" sz="1200" b="1" kern="100" dirty="0">
              <a:solidFill>
                <a:srgbClr val="0000FF"/>
              </a:solidFill>
              <a:latin typeface="宋体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21197" y="4149874"/>
            <a:ext cx="7312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3200" b="1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en-US" sz="3200" dirty="0"/>
          </a:p>
        </p:txBody>
      </p:sp>
      <p:sp>
        <p:nvSpPr>
          <p:cNvPr id="23" name="矩形 22"/>
          <p:cNvSpPr/>
          <p:nvPr/>
        </p:nvSpPr>
        <p:spPr>
          <a:xfrm>
            <a:off x="2626849" y="3295672"/>
            <a:ext cx="1164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FeCl</a:t>
            </a:r>
            <a:r>
              <a:rPr lang="en-US" altLang="zh-CN" sz="3200" b="1" kern="100" baseline="-25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3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334566" y="4579712"/>
            <a:ext cx="11521280" cy="22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45000"/>
              </a:lnSpc>
            </a:pP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      Zn</a:t>
            </a:r>
            <a:r>
              <a:rPr lang="zh-CN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FeCl</a:t>
            </a:r>
            <a:r>
              <a:rPr lang="en-US" altLang="zh-CN" sz="3200" b="1" kern="100" baseline="-250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3</a:t>
            </a:r>
            <a:r>
              <a:rPr lang="zh-CN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不能</a:t>
            </a:r>
            <a:r>
              <a:rPr lang="zh-CN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一步反应生成化合物乙</a:t>
            </a: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(ZnCl</a:t>
            </a:r>
            <a:r>
              <a:rPr lang="en-US" altLang="zh-CN" sz="3200" b="1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与单质</a:t>
            </a: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Y(Fe)</a:t>
            </a:r>
            <a:r>
              <a:rPr lang="zh-CN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，二者反应首先生成</a:t>
            </a: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ZnCl</a:t>
            </a:r>
            <a:r>
              <a:rPr lang="en-US" altLang="zh-CN" sz="3200" b="1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FeCl</a:t>
            </a:r>
            <a:r>
              <a:rPr lang="en-US" altLang="zh-CN" sz="3200" b="1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然后</a:t>
            </a: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Zn</a:t>
            </a:r>
            <a:r>
              <a:rPr lang="zh-CN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再</a:t>
            </a:r>
            <a:r>
              <a:rPr lang="zh-CN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FeCl</a:t>
            </a:r>
            <a:r>
              <a:rPr lang="en-US" altLang="zh-CN" sz="3200" b="1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反应置换出铁，不可以一步实现；</a:t>
            </a:r>
            <a:endParaRPr lang="en-US" altLang="zh-CN" sz="3200" b="1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627414" y="608276"/>
            <a:ext cx="526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 smtClean="0">
                <a:solidFill>
                  <a:srgbClr val="FF0000"/>
                </a:solidFill>
                <a:latin typeface="Times New Roman"/>
                <a:ea typeface="华文细黑"/>
              </a:rPr>
              <a:t>B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7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14892" y="621482"/>
            <a:ext cx="11296938" cy="13024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晶体硅是信息科学和能源科学中的一种重要材料，可用于制芯片和太阳能电池等。以下是工业上制取纯硅的一种方法。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418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075743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6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509666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6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943589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6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37751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67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811435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6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245358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6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8679281" y="4541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70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191550" y="4541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71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816009" y="4541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7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409370" y="4541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7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042120" y="4541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74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1616857" y="45418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pic>
        <p:nvPicPr>
          <p:cNvPr id="47106" name="Picture 2" descr="7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260" y="2017966"/>
            <a:ext cx="8342410" cy="255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414892" y="4574889"/>
            <a:ext cx="11296938" cy="13031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请回答下列问题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各元素用相应的元素符号表示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在上述生产过程中，属于置换反应的有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填反应代号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207897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9963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50254" y="1191151"/>
            <a:ext cx="10642228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三种气体在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节能减排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中作为减排目标的一种气体是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填化学式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；分别通入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W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溶液中能得到白色沉淀的气体是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______________(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填化学式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工业上合成氨的原料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的制法是先把焦炭与水蒸气反应生成水煤气，再提纯水煤气得到纯净的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，提纯水煤气得到纯净的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的化学方程式为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4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811435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8245358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679281" y="4541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7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191550" y="4541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8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816009" y="4541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409370" y="4541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042120" y="4541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1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1616857" y="45418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2" name="矩形 3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207897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050810"/>
              </p:ext>
            </p:extLst>
          </p:nvPr>
        </p:nvGraphicFramePr>
        <p:xfrm>
          <a:off x="766614" y="5268838"/>
          <a:ext cx="111252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7" name="文档" r:id="rId13" imgW="11151542" imgH="1256756" progId="Word.Document.12">
                  <p:embed/>
                </p:oleObj>
              </mc:Choice>
              <mc:Fallback>
                <p:oleObj name="文档" r:id="rId13" imgW="11151542" imgH="1256756" progId="Word.Document.12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614" y="5268838"/>
                        <a:ext cx="111252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4027040" y="4264273"/>
            <a:ext cx="3935693" cy="838183"/>
            <a:chOff x="4027040" y="4264273"/>
            <a:chExt cx="3935693" cy="838183"/>
          </a:xfrm>
        </p:grpSpPr>
        <p:sp>
          <p:nvSpPr>
            <p:cNvPr id="35" name="矩形 34"/>
            <p:cNvSpPr/>
            <p:nvPr/>
          </p:nvSpPr>
          <p:spPr>
            <a:xfrm>
              <a:off x="4027040" y="4271459"/>
              <a:ext cx="393569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3200" b="1" kern="100" dirty="0" smtClean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C+H</a:t>
              </a:r>
              <a:r>
                <a:rPr lang="en-US" altLang="zh-CN" sz="3200" b="1" kern="100" baseline="-25000" dirty="0" smtClean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2</a:t>
              </a:r>
              <a:r>
                <a:rPr lang="en-US" altLang="zh-CN" sz="3200" b="1" kern="100" dirty="0" smtClean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O ==== CO+H</a:t>
              </a:r>
              <a:r>
                <a:rPr lang="en-US" altLang="zh-CN" sz="3200" b="1" kern="100" baseline="-25000" dirty="0" smtClean="0">
                  <a:solidFill>
                    <a:srgbClr val="FF0000"/>
                  </a:solidFill>
                  <a:latin typeface="Times New Roman"/>
                  <a:ea typeface="华文细黑"/>
                  <a:cs typeface="Courier New"/>
                </a:rPr>
                <a:t>2</a:t>
              </a:r>
              <a:endParaRPr lang="zh-CN" altLang="zh-CN" sz="1100" b="1" kern="100" baseline="-25000" dirty="0">
                <a:solidFill>
                  <a:srgbClr val="FF0000"/>
                </a:solidFill>
                <a:latin typeface="宋体"/>
                <a:cs typeface="Courier New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511011" y="426427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高温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969223" y="4365898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水煤气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)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689810" y="4507805"/>
            <a:ext cx="433923" cy="4555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52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0590" y="-98598"/>
            <a:ext cx="112135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单晶硅是信息产业中重要的基础材料。通常用碳在高温下还原二氧化硅制得粗硅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含铁、铝、硼、磷等杂质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粗硅与氯气反应生成四氯化硅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反应温度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450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～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500 </a:t>
            </a:r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℃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，四氯化硅经提纯后用氢气还原可得高纯硅。以下是实验室制备四氯化硅的装置示意图。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48130" name="Picture 2" descr="HX1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197" y="2610456"/>
            <a:ext cx="7983347" cy="295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25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6574" y="-26590"/>
            <a:ext cx="11296938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相关信息如下：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四氯化硅遇水极易水解；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硼、铝、铁、磷在高温下均能与氯气直接反应生成相应的氯化物；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有关物质的物理常数见下表：</a:t>
            </a:r>
            <a:endParaRPr lang="zh-CN" altLang="zh-CN" sz="1050" b="1" kern="100" dirty="0">
              <a:solidFill>
                <a:srgbClr val="0000FF"/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995885"/>
              </p:ext>
            </p:extLst>
          </p:nvPr>
        </p:nvGraphicFramePr>
        <p:xfrm>
          <a:off x="766612" y="2810524"/>
          <a:ext cx="10441161" cy="1483366"/>
        </p:xfrm>
        <a:graphic>
          <a:graphicData uri="http://schemas.openxmlformats.org/drawingml/2006/table">
            <a:tbl>
              <a:tblPr/>
              <a:tblGrid>
                <a:gridCol w="2580286"/>
                <a:gridCol w="1669900"/>
                <a:gridCol w="1849920"/>
                <a:gridCol w="1500167"/>
                <a:gridCol w="1500167"/>
                <a:gridCol w="1340721"/>
              </a:tblGrid>
              <a:tr h="7920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物质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SiCl</a:t>
                      </a:r>
                      <a:r>
                        <a:rPr lang="en-US" sz="28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BCl</a:t>
                      </a:r>
                      <a:r>
                        <a:rPr lang="en-US" sz="28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AlCl</a:t>
                      </a:r>
                      <a:r>
                        <a:rPr lang="en-US" sz="28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FeCl</a:t>
                      </a:r>
                      <a:r>
                        <a:rPr lang="en-US" sz="28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PCl</a:t>
                      </a:r>
                      <a:r>
                        <a:rPr lang="en-US" sz="28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5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2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沸点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/</a:t>
                      </a: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℃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57.7</a:t>
                      </a:r>
                      <a:endParaRPr lang="zh-CN" sz="1050" b="1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12.8</a:t>
                      </a:r>
                      <a:endParaRPr lang="zh-CN" sz="1050" b="1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endParaRPr lang="zh-CN" sz="1050" b="1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315</a:t>
                      </a:r>
                      <a:endParaRPr lang="zh-CN" sz="1050" b="1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573014"/>
              </p:ext>
            </p:extLst>
          </p:nvPr>
        </p:nvGraphicFramePr>
        <p:xfrm>
          <a:off x="766614" y="4365898"/>
          <a:ext cx="10441160" cy="1584176"/>
        </p:xfrm>
        <a:graphic>
          <a:graphicData uri="http://schemas.openxmlformats.org/drawingml/2006/table">
            <a:tbl>
              <a:tblPr/>
              <a:tblGrid>
                <a:gridCol w="2580286"/>
                <a:gridCol w="1669900"/>
                <a:gridCol w="1849919"/>
                <a:gridCol w="1500167"/>
                <a:gridCol w="1500167"/>
                <a:gridCol w="1340721"/>
              </a:tblGrid>
              <a:tr h="7920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熔点</a:t>
                      </a:r>
                      <a:r>
                        <a:rPr lang="en-US" sz="2800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/</a:t>
                      </a:r>
                      <a:r>
                        <a:rPr lang="en-US" sz="2800" kern="100" baseline="0" dirty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℃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70.0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107.2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升华温度</a:t>
                      </a: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/</a:t>
                      </a:r>
                      <a:r>
                        <a:rPr lang="en-US" sz="2800" kern="100" baseline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℃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180</a:t>
                      </a:r>
                      <a:endParaRPr lang="zh-CN" sz="2800" b="1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300</a:t>
                      </a:r>
                      <a:endParaRPr lang="zh-CN" sz="2800" b="1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162</a:t>
                      </a:r>
                      <a:endParaRPr lang="zh-CN" sz="2800" b="1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283088" y="6022082"/>
            <a:ext cx="4764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反应温度</a:t>
            </a:r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450</a:t>
            </a:r>
            <a:r>
              <a:rPr lang="zh-CN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～</a:t>
            </a:r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500 </a:t>
            </a:r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℃</a:t>
            </a:r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3832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582" y="2987868"/>
            <a:ext cx="113052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请回答下列问题：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写出装置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中发生反应的离子方程式：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装置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管的作用是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；装置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中的试剂是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；装置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瓶需要冷却的理由是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18" name="Picture 2" descr="HX1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307" y="0"/>
            <a:ext cx="7983347" cy="295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699912"/>
              </p:ext>
            </p:extLst>
          </p:nvPr>
        </p:nvGraphicFramePr>
        <p:xfrm>
          <a:off x="1848742" y="4108202"/>
          <a:ext cx="108712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7" name="文档" r:id="rId4" imgW="10900114" imgH="1194942" progId="Word.Document.12">
                  <p:embed/>
                </p:oleObj>
              </mc:Choice>
              <mc:Fallback>
                <p:oleObj name="文档" r:id="rId4" imgW="10900114" imgH="1194942" progId="Word.Document.12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742" y="4108202"/>
                        <a:ext cx="108712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78582" y="6094090"/>
            <a:ext cx="74168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可以除去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BeCl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, 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同时便于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分离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AlCl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与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PCl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。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8782" y="4778782"/>
            <a:ext cx="6926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平衡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气压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，使分液漏斗中的</a:t>
            </a:r>
            <a:r>
              <a:rPr lang="en-US" altLang="zh-CN" sz="2800" b="1" kern="100" dirty="0" err="1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HCl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能顺利流下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91550" y="4994806"/>
            <a:ext cx="19014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　浓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18092" y="5467226"/>
            <a:ext cx="6769802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SiCl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沸点较低，用冷却液可得到液态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SiCl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4</a:t>
            </a:r>
            <a:endParaRPr lang="zh-CN" altLang="zh-CN" sz="28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27454" y="190891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室温水浴即可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7041964" y="2544279"/>
            <a:ext cx="349386" cy="597483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95206" y="3133051"/>
            <a:ext cx="2720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收集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SiCl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产品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88" y="-44788"/>
            <a:ext cx="7763594" cy="3186550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6599262" y="1053531"/>
            <a:ext cx="792088" cy="17894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095206" y="252731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防止堵塞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30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 animBg="1"/>
      <p:bldP spid="11" grpId="0"/>
      <p:bldP spid="13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94408" y="261442"/>
            <a:ext cx="11388152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碳、硅单质的化学性质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还原性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碳、硅的最外层都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个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电子，位于元素周期表的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800" u="sng" kern="100" dirty="0" smtClean="0">
                <a:latin typeface="宋体"/>
                <a:ea typeface="华文细黑"/>
                <a:cs typeface="Times New Roman"/>
              </a:rPr>
              <a:t>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族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，不容易失也不容易得电子，通常化学性质稳定，但在一定条件下也能与许多物质发生化学反应，一般表现为还原性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如图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050" name="Picture 2" descr="HX1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124" y="2888034"/>
            <a:ext cx="7783522" cy="3640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706242" y="105976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4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31510" y="1021666"/>
            <a:ext cx="803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ⅣA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521602" y="1625402"/>
            <a:ext cx="11228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06574" y="2277666"/>
            <a:ext cx="61926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9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5293" y="1256194"/>
            <a:ext cx="10856136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装置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瓶收集到的粗产物可通过精馏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类似多次蒸馏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得到高纯度四氯化硅，精馏后的残留物中，除铁元素外可能还含有的杂质元素是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_______________(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填写元素符号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42678" y="2565698"/>
            <a:ext cx="13901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Al</a:t>
            </a:r>
            <a:r>
              <a:rPr lang="zh-CN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P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8582" y="3299520"/>
            <a:ext cx="71785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BeCl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变成气体离开体系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10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"/>
          <p:cNvSpPr txBox="1"/>
          <p:nvPr/>
        </p:nvSpPr>
        <p:spPr>
          <a:xfrm>
            <a:off x="35988" y="1286549"/>
            <a:ext cx="12071871" cy="38779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化学作业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国庆假期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en-US" altLang="zh-CN" sz="4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000" b="1" dirty="0" smtClean="0">
                <a:solidFill>
                  <a:schemeClr val="bg1"/>
                </a:solidFill>
                <a:latin typeface="+mj-ea"/>
                <a:ea typeface="+mj-ea"/>
              </a:rPr>
              <a:t>1.10</a:t>
            </a:r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月</a:t>
            </a:r>
            <a:r>
              <a:rPr lang="en-US" altLang="zh-CN" sz="40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日</a:t>
            </a:r>
            <a:r>
              <a:rPr lang="en-US" altLang="zh-CN" sz="4000" b="1" dirty="0" smtClean="0">
                <a:solidFill>
                  <a:schemeClr val="bg1"/>
                </a:solidFill>
                <a:latin typeface="+mj-ea"/>
                <a:ea typeface="+mj-ea"/>
              </a:rPr>
              <a:t>-10</a:t>
            </a:r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月</a:t>
            </a:r>
            <a:r>
              <a:rPr lang="en-US" altLang="zh-CN" sz="4000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日，每天一份卷子，总共四份；</a:t>
            </a:r>
            <a:endParaRPr lang="en-US" altLang="zh-CN" sz="4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000" b="1" dirty="0" smtClean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心疼学校油印室的老师；</a:t>
            </a:r>
            <a:endParaRPr lang="en-US" altLang="zh-CN" sz="4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40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0053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94408" y="-98598"/>
            <a:ext cx="11388152" cy="2464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碳的还原性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碳有重要的用途，除了在氧气中燃烧利用其热能外，还能用于金属冶炼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、制取粗硅、生产水煤气等，完成上图转化关系中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的化学方程式。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610799"/>
              </p:ext>
            </p:extLst>
          </p:nvPr>
        </p:nvGraphicFramePr>
        <p:xfrm>
          <a:off x="419100" y="2453258"/>
          <a:ext cx="544830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" name="文档" r:id="rId3" imgW="5455636" imgH="3327393" progId="Word.Document.12">
                  <p:embed/>
                </p:oleObj>
              </mc:Choice>
              <mc:Fallback>
                <p:oleObj name="文档" r:id="rId3" imgW="5455636" imgH="33273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100" y="2453258"/>
                        <a:ext cx="5448300" cy="331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94408" y="5229994"/>
            <a:ext cx="11388152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碳的还原性还表现为可将强氧化性浓硫酸、浓硝酸分别还原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本身被氧化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83638" y="5314702"/>
            <a:ext cx="764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SO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2</a:t>
            </a:r>
            <a:endParaRPr lang="zh-CN" altLang="en-US" sz="2800" kern="100" baseline="-250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6405" y="5952118"/>
            <a:ext cx="8242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NO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2</a:t>
            </a:r>
            <a:endParaRPr lang="zh-CN" altLang="en-US" sz="2800" kern="100" baseline="-250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79609" y="5941566"/>
            <a:ext cx="803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CO</a:t>
            </a:r>
            <a:r>
              <a:rPr lang="en-US" altLang="zh-CN" sz="2800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2</a:t>
            </a:r>
            <a:endParaRPr lang="zh-CN" altLang="en-US" sz="2800" kern="100" baseline="-250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65288"/>
              </p:ext>
            </p:extLst>
          </p:nvPr>
        </p:nvGraphicFramePr>
        <p:xfrm>
          <a:off x="876300" y="2319471"/>
          <a:ext cx="3060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" name="文档" r:id="rId5" imgW="3067789" imgH="927033" progId="Word.Document.12">
                  <p:embed/>
                </p:oleObj>
              </mc:Choice>
              <mc:Fallback>
                <p:oleObj name="文档" r:id="rId5" imgW="3067789" imgH="9270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6300" y="2319471"/>
                        <a:ext cx="30607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054343"/>
              </p:ext>
            </p:extLst>
          </p:nvPr>
        </p:nvGraphicFramePr>
        <p:xfrm>
          <a:off x="876300" y="2985046"/>
          <a:ext cx="4749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" name="文档" r:id="rId7" imgW="4750914" imgH="939994" progId="Word.Document.12">
                  <p:embed/>
                </p:oleObj>
              </mc:Choice>
              <mc:Fallback>
                <p:oleObj name="文档" r:id="rId7" imgW="4750914" imgH="9399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6300" y="2985046"/>
                        <a:ext cx="47498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199897"/>
              </p:ext>
            </p:extLst>
          </p:nvPr>
        </p:nvGraphicFramePr>
        <p:xfrm>
          <a:off x="841350" y="3688730"/>
          <a:ext cx="4749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" name="文档" r:id="rId9" imgW="4750914" imgH="939994" progId="Word.Document.12">
                  <p:embed/>
                </p:oleObj>
              </mc:Choice>
              <mc:Fallback>
                <p:oleObj name="文档" r:id="rId9" imgW="4750914" imgH="9399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41350" y="3688730"/>
                        <a:ext cx="47498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598883"/>
              </p:ext>
            </p:extLst>
          </p:nvPr>
        </p:nvGraphicFramePr>
        <p:xfrm>
          <a:off x="838622" y="4387602"/>
          <a:ext cx="4749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" name="文档" r:id="rId11" imgW="4750914" imgH="939994" progId="Word.Document.12">
                  <p:embed/>
                </p:oleObj>
              </mc:Choice>
              <mc:Fallback>
                <p:oleObj name="文档" r:id="rId11" imgW="4750914" imgH="9399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8622" y="4387602"/>
                        <a:ext cx="47498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66337" y="314176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冶炼粗硅</a:t>
            </a:r>
            <a:endParaRPr lang="zh-CN" altLang="en-US" sz="2800" b="1" kern="100" baseline="-250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807174" y="3605446"/>
            <a:ext cx="6480720" cy="688444"/>
            <a:chOff x="5951190" y="3552602"/>
            <a:chExt cx="6480720" cy="688444"/>
          </a:xfrm>
        </p:grpSpPr>
        <p:sp>
          <p:nvSpPr>
            <p:cNvPr id="16" name="矩形 15"/>
            <p:cNvSpPr/>
            <p:nvPr/>
          </p:nvSpPr>
          <p:spPr>
            <a:xfrm>
              <a:off x="5951190" y="3717826"/>
              <a:ext cx="64807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kern="100" dirty="0" smtClean="0">
                  <a:solidFill>
                    <a:srgbClr val="0000FF"/>
                  </a:solidFill>
                  <a:latin typeface="Times New Roman"/>
                  <a:ea typeface="华文细黑"/>
                  <a:cs typeface="Times New Roman"/>
                </a:rPr>
                <a:t>C+2H</a:t>
              </a:r>
              <a:r>
                <a:rPr lang="en-US" altLang="zh-CN" sz="2800" b="1" kern="100" baseline="-25000" dirty="0" smtClean="0">
                  <a:solidFill>
                    <a:srgbClr val="0000FF"/>
                  </a:solidFill>
                  <a:latin typeface="Times New Roman"/>
                  <a:ea typeface="华文细黑"/>
                  <a:cs typeface="Times New Roman"/>
                </a:rPr>
                <a:t>2</a:t>
              </a:r>
              <a:r>
                <a:rPr lang="en-US" altLang="zh-CN" sz="2800" b="1" kern="100" dirty="0" smtClean="0">
                  <a:solidFill>
                    <a:srgbClr val="0000FF"/>
                  </a:solidFill>
                  <a:latin typeface="Times New Roman"/>
                  <a:ea typeface="华文细黑"/>
                  <a:cs typeface="Times New Roman"/>
                </a:rPr>
                <a:t>SO</a:t>
              </a:r>
              <a:r>
                <a:rPr lang="en-US" altLang="zh-CN" sz="2800" b="1" kern="100" baseline="-25000" dirty="0" smtClean="0">
                  <a:solidFill>
                    <a:srgbClr val="0000FF"/>
                  </a:solidFill>
                  <a:latin typeface="Times New Roman"/>
                  <a:ea typeface="华文细黑"/>
                  <a:cs typeface="Times New Roman"/>
                </a:rPr>
                <a:t>4</a:t>
              </a:r>
              <a:r>
                <a:rPr lang="en-US" altLang="zh-CN" sz="2800" b="1" kern="100" dirty="0" smtClean="0">
                  <a:solidFill>
                    <a:srgbClr val="0000FF"/>
                  </a:solidFill>
                  <a:latin typeface="Times New Roman"/>
                  <a:ea typeface="华文细黑"/>
                  <a:cs typeface="Times New Roman"/>
                </a:rPr>
                <a:t>(</a:t>
              </a:r>
              <a:r>
                <a:rPr lang="zh-CN" altLang="en-US" sz="2800" b="1" kern="100" dirty="0" smtClean="0">
                  <a:solidFill>
                    <a:srgbClr val="0000FF"/>
                  </a:solidFill>
                  <a:latin typeface="Times New Roman"/>
                  <a:ea typeface="华文细黑"/>
                  <a:cs typeface="Times New Roman"/>
                </a:rPr>
                <a:t>浓</a:t>
              </a:r>
              <a:r>
                <a:rPr lang="en-US" altLang="zh-CN" sz="2800" b="1" kern="100" dirty="0" smtClean="0">
                  <a:solidFill>
                    <a:srgbClr val="0000FF"/>
                  </a:solidFill>
                  <a:latin typeface="Times New Roman"/>
                  <a:ea typeface="华文细黑"/>
                  <a:cs typeface="Times New Roman"/>
                </a:rPr>
                <a:t>)===CO</a:t>
              </a:r>
              <a:r>
                <a:rPr lang="en-US" altLang="zh-CN" sz="2800" b="1" kern="100" baseline="-25000" dirty="0" smtClean="0">
                  <a:solidFill>
                    <a:srgbClr val="0000FF"/>
                  </a:solidFill>
                  <a:latin typeface="Times New Roman"/>
                  <a:ea typeface="华文细黑"/>
                  <a:cs typeface="Times New Roman"/>
                </a:rPr>
                <a:t>2</a:t>
              </a:r>
              <a:r>
                <a:rPr lang="en-US" altLang="zh-CN" sz="2800" b="1" kern="100" dirty="0" smtClean="0">
                  <a:solidFill>
                    <a:srgbClr val="0000FF"/>
                  </a:solidFill>
                  <a:latin typeface="Times New Roman"/>
                  <a:ea typeface="华文细黑"/>
                  <a:cs typeface="Times New Roman"/>
                </a:rPr>
                <a:t>↑+2SO</a:t>
              </a:r>
              <a:r>
                <a:rPr lang="en-US" altLang="zh-CN" sz="2800" b="1" kern="100" baseline="-25000" dirty="0" smtClean="0">
                  <a:solidFill>
                    <a:srgbClr val="0000FF"/>
                  </a:solidFill>
                  <a:latin typeface="Times New Roman"/>
                  <a:ea typeface="华文细黑"/>
                  <a:cs typeface="Times New Roman"/>
                </a:rPr>
                <a:t>2</a:t>
              </a:r>
              <a:r>
                <a:rPr lang="en-US" altLang="zh-CN" sz="2800" b="1" kern="100" dirty="0" smtClean="0">
                  <a:solidFill>
                    <a:srgbClr val="0000FF"/>
                  </a:solidFill>
                  <a:latin typeface="Times New Roman"/>
                  <a:ea typeface="华文细黑"/>
                  <a:cs typeface="Times New Roman"/>
                </a:rPr>
                <a:t>↑+2H</a:t>
              </a:r>
              <a:r>
                <a:rPr lang="en-US" altLang="zh-CN" sz="2800" b="1" kern="100" baseline="-25000" dirty="0" smtClean="0">
                  <a:solidFill>
                    <a:srgbClr val="0000FF"/>
                  </a:solidFill>
                  <a:latin typeface="Times New Roman"/>
                  <a:ea typeface="华文细黑"/>
                  <a:cs typeface="Times New Roman"/>
                </a:rPr>
                <a:t>2</a:t>
              </a:r>
              <a:r>
                <a:rPr lang="en-US" altLang="zh-CN" sz="2800" b="1" kern="100" dirty="0" smtClean="0">
                  <a:solidFill>
                    <a:srgbClr val="0000FF"/>
                  </a:solidFill>
                  <a:latin typeface="Times New Roman"/>
                  <a:ea typeface="华文细黑"/>
                  <a:cs typeface="Times New Roman"/>
                </a:rPr>
                <a:t>O</a:t>
              </a:r>
              <a:endParaRPr lang="zh-CN" altLang="en-US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27454" y="355260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</a:rPr>
                <a:t>△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735166" y="4365898"/>
            <a:ext cx="6336959" cy="696853"/>
            <a:chOff x="5879182" y="4264273"/>
            <a:chExt cx="6336959" cy="696853"/>
          </a:xfrm>
        </p:grpSpPr>
        <p:sp>
          <p:nvSpPr>
            <p:cNvPr id="17" name="矩形 16"/>
            <p:cNvSpPr/>
            <p:nvPr/>
          </p:nvSpPr>
          <p:spPr>
            <a:xfrm>
              <a:off x="5879182" y="4437906"/>
              <a:ext cx="633695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kern="100" dirty="0" smtClean="0">
                  <a:solidFill>
                    <a:srgbClr val="0000FF"/>
                  </a:solidFill>
                  <a:latin typeface="Times New Roman"/>
                  <a:ea typeface="华文细黑"/>
                  <a:cs typeface="Times New Roman"/>
                </a:rPr>
                <a:t>C+4HNO</a:t>
              </a:r>
              <a:r>
                <a:rPr lang="en-US" altLang="zh-CN" sz="2800" b="1" kern="100" baseline="-25000" dirty="0" smtClean="0">
                  <a:solidFill>
                    <a:srgbClr val="0000FF"/>
                  </a:solidFill>
                  <a:latin typeface="Times New Roman"/>
                  <a:ea typeface="华文细黑"/>
                  <a:cs typeface="Times New Roman"/>
                </a:rPr>
                <a:t>3</a:t>
              </a:r>
              <a:r>
                <a:rPr lang="en-US" altLang="zh-CN" sz="2800" b="1" kern="100" dirty="0" smtClean="0">
                  <a:solidFill>
                    <a:srgbClr val="0000FF"/>
                  </a:solidFill>
                  <a:latin typeface="Times New Roman"/>
                  <a:ea typeface="华文细黑"/>
                  <a:cs typeface="Times New Roman"/>
                </a:rPr>
                <a:t>(</a:t>
              </a:r>
              <a:r>
                <a:rPr lang="zh-CN" altLang="en-US" sz="2800" b="1" kern="100" dirty="0" smtClean="0">
                  <a:solidFill>
                    <a:srgbClr val="0000FF"/>
                  </a:solidFill>
                  <a:latin typeface="Times New Roman"/>
                  <a:ea typeface="华文细黑"/>
                  <a:cs typeface="Times New Roman"/>
                </a:rPr>
                <a:t>浓</a:t>
              </a:r>
              <a:r>
                <a:rPr lang="en-US" altLang="zh-CN" sz="2800" b="1" kern="100" dirty="0" smtClean="0">
                  <a:solidFill>
                    <a:srgbClr val="0000FF"/>
                  </a:solidFill>
                  <a:latin typeface="Times New Roman"/>
                  <a:ea typeface="华文细黑"/>
                  <a:cs typeface="Times New Roman"/>
                </a:rPr>
                <a:t>)===CO</a:t>
              </a:r>
              <a:r>
                <a:rPr lang="en-US" altLang="zh-CN" sz="2800" b="1" kern="100" baseline="-25000" dirty="0">
                  <a:solidFill>
                    <a:srgbClr val="0000FF"/>
                  </a:solidFill>
                  <a:latin typeface="Times New Roman"/>
                  <a:ea typeface="华文细黑"/>
                  <a:cs typeface="Times New Roman"/>
                </a:rPr>
                <a:t>2</a:t>
              </a:r>
              <a:r>
                <a:rPr lang="en-US" altLang="zh-CN" sz="2800" b="1" kern="100" dirty="0">
                  <a:solidFill>
                    <a:srgbClr val="0000FF"/>
                  </a:solidFill>
                  <a:latin typeface="Times New Roman"/>
                  <a:ea typeface="华文细黑"/>
                  <a:cs typeface="Times New Roman"/>
                </a:rPr>
                <a:t>↑</a:t>
              </a:r>
              <a:r>
                <a:rPr lang="en-US" altLang="zh-CN" sz="2800" b="1" kern="100" dirty="0" smtClean="0">
                  <a:solidFill>
                    <a:srgbClr val="0000FF"/>
                  </a:solidFill>
                  <a:latin typeface="Times New Roman"/>
                  <a:ea typeface="华文细黑"/>
                  <a:cs typeface="Times New Roman"/>
                </a:rPr>
                <a:t>+4NO</a:t>
              </a:r>
              <a:r>
                <a:rPr lang="en-US" altLang="zh-CN" sz="2800" b="1" kern="100" baseline="-25000" dirty="0" smtClean="0">
                  <a:solidFill>
                    <a:srgbClr val="0000FF"/>
                  </a:solidFill>
                  <a:latin typeface="Times New Roman"/>
                  <a:ea typeface="华文细黑"/>
                  <a:cs typeface="Times New Roman"/>
                </a:rPr>
                <a:t>2</a:t>
              </a:r>
              <a:r>
                <a:rPr lang="en-US" altLang="zh-CN" sz="2800" b="1" kern="100" dirty="0">
                  <a:solidFill>
                    <a:srgbClr val="0000FF"/>
                  </a:solidFill>
                  <a:latin typeface="Times New Roman"/>
                  <a:ea typeface="华文细黑"/>
                  <a:cs typeface="Times New Roman"/>
                </a:rPr>
                <a:t> ↑ </a:t>
              </a:r>
              <a:r>
                <a:rPr lang="en-US" altLang="zh-CN" sz="2800" b="1" kern="100" dirty="0" smtClean="0">
                  <a:solidFill>
                    <a:srgbClr val="0000FF"/>
                  </a:solidFill>
                  <a:latin typeface="Times New Roman"/>
                  <a:ea typeface="华文细黑"/>
                  <a:cs typeface="Times New Roman"/>
                </a:rPr>
                <a:t>+2H</a:t>
              </a:r>
              <a:r>
                <a:rPr lang="en-US" altLang="zh-CN" sz="2800" b="1" kern="100" baseline="-25000" dirty="0" smtClean="0">
                  <a:solidFill>
                    <a:srgbClr val="0000FF"/>
                  </a:solidFill>
                  <a:latin typeface="Times New Roman"/>
                  <a:ea typeface="华文细黑"/>
                  <a:cs typeface="Times New Roman"/>
                </a:rPr>
                <a:t>2</a:t>
              </a:r>
              <a:r>
                <a:rPr lang="en-US" altLang="zh-CN" sz="2800" b="1" kern="100" dirty="0" smtClean="0">
                  <a:solidFill>
                    <a:srgbClr val="0000FF"/>
                  </a:solidFill>
                  <a:latin typeface="Times New Roman"/>
                  <a:ea typeface="华文细黑"/>
                  <a:cs typeface="Times New Roman"/>
                </a:rPr>
                <a:t>O</a:t>
              </a:r>
              <a:endParaRPr lang="zh-CN" altLang="en-US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83438" y="426427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</a:rPr>
                <a:t>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2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70286" y="333450"/>
            <a:ext cx="11388152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硅的化学性质不活泼，在常温下只能与氟气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(F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应，不能与氢气、氧气、氯气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应，加热时能与氧气、氯气反应。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完成上图转化关系中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的化学方程式。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562100"/>
              </p:ext>
            </p:extLst>
          </p:nvPr>
        </p:nvGraphicFramePr>
        <p:xfrm>
          <a:off x="494978" y="3254152"/>
          <a:ext cx="84963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" name="文档" r:id="rId3" imgW="8503505" imgH="2069946" progId="Word.Document.12">
                  <p:embed/>
                </p:oleObj>
              </mc:Choice>
              <mc:Fallback>
                <p:oleObj name="文档" r:id="rId3" imgW="8503505" imgH="20699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978" y="3254152"/>
                        <a:ext cx="8496300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8953996" y="408534"/>
            <a:ext cx="19623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氢氟酸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(HF)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7852" y="106930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强碱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7741" y="107135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硫酸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07169" y="108200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硝酸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35047"/>
              </p:ext>
            </p:extLst>
          </p:nvPr>
        </p:nvGraphicFramePr>
        <p:xfrm>
          <a:off x="889000" y="2984500"/>
          <a:ext cx="3327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" name="文档" r:id="rId5" imgW="3325496" imgH="963546" progId="Word.Document.12">
                  <p:embed/>
                </p:oleObj>
              </mc:Choice>
              <mc:Fallback>
                <p:oleObj name="文档" r:id="rId5" imgW="3325496" imgH="9635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9000" y="2984500"/>
                        <a:ext cx="33274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881067" y="3784402"/>
            <a:ext cx="2597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</a:rPr>
              <a:t>Si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</a:rPr>
              <a:t>2F</a:t>
            </a:r>
            <a:r>
              <a:rPr lang="en-US" altLang="zh-CN" sz="2800" b="1" kern="100" baseline="-25000" dirty="0">
                <a:solidFill>
                  <a:srgbClr val="0000FF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b="1" kern="100" spc="-80" dirty="0">
                <a:solidFill>
                  <a:srgbClr val="0000FF"/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</a:rPr>
              <a:t>=SiF</a:t>
            </a:r>
            <a:r>
              <a:rPr lang="en-US" altLang="zh-CN" sz="2800" b="1" kern="100" baseline="-25000" dirty="0">
                <a:solidFill>
                  <a:srgbClr val="0000FF"/>
                </a:solidFill>
                <a:latin typeface="Times New Roman"/>
                <a:ea typeface="华文细黑"/>
              </a:rPr>
              <a:t>4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1067" y="4368974"/>
            <a:ext cx="6209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</a:rPr>
              <a:t>Si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</a:rPr>
              <a:t>2NaOH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</a:rPr>
              <a:t>H</a:t>
            </a:r>
            <a:r>
              <a:rPr lang="en-US" altLang="zh-CN" sz="2800" b="1" kern="100" baseline="-25000" dirty="0">
                <a:solidFill>
                  <a:srgbClr val="0000FF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 b="1" kern="100" spc="-80" dirty="0">
                <a:solidFill>
                  <a:srgbClr val="0000FF"/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</a:rPr>
              <a:t>=Na</a:t>
            </a:r>
            <a:r>
              <a:rPr lang="en-US" altLang="zh-CN" sz="2800" b="1" kern="100" baseline="-25000" dirty="0">
                <a:solidFill>
                  <a:srgbClr val="0000FF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</a:rPr>
              <a:t>SiO</a:t>
            </a:r>
            <a:r>
              <a:rPr lang="en-US" altLang="zh-CN" sz="2800" b="1" kern="100" baseline="-25000" dirty="0">
                <a:solidFill>
                  <a:srgbClr val="0000FF"/>
                </a:solidFill>
                <a:latin typeface="Times New Roman"/>
                <a:ea typeface="华文细黑"/>
              </a:rPr>
              <a:t>3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</a:rPr>
              <a:t>2H</a:t>
            </a:r>
            <a:r>
              <a:rPr lang="en-US" altLang="zh-CN" sz="2800" b="1" kern="100" baseline="-25000" dirty="0">
                <a:solidFill>
                  <a:srgbClr val="0000FF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b="1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↑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8941" y="3789834"/>
            <a:ext cx="48690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</a:rPr>
              <a:t>Si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4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</a:rPr>
              <a:t>HF</a:t>
            </a:r>
            <a:r>
              <a:rPr lang="en-US" altLang="zh-CN" sz="2800" b="1" kern="100" spc="-80" dirty="0" smtClean="0">
                <a:solidFill>
                  <a:srgbClr val="0000FF"/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</a:rPr>
              <a:t>=SiF</a:t>
            </a:r>
            <a:r>
              <a:rPr lang="en-US" altLang="zh-CN" sz="2800" b="1" kern="100" baseline="-25000" dirty="0" smtClean="0">
                <a:solidFill>
                  <a:srgbClr val="0000FF"/>
                </a:solidFill>
                <a:latin typeface="Times New Roman"/>
                <a:ea typeface="华文细黑"/>
              </a:rPr>
              <a:t>4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2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</a:rPr>
              <a:t>H</a:t>
            </a:r>
            <a:r>
              <a:rPr lang="en-US" altLang="zh-CN" sz="2800" b="1" kern="100" baseline="-25000" dirty="0" smtClean="0">
                <a:solidFill>
                  <a:srgbClr val="0000FF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↑</a:t>
            </a:r>
            <a:endParaRPr lang="zh-CN" altLang="en-US" sz="2800" b="1" baseline="-250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56507" y="3789978"/>
            <a:ext cx="1927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亲氟元素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00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/>
      <p:bldP spid="11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231387223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203" y="4077866"/>
            <a:ext cx="3495675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8255446" y="-77786"/>
            <a:ext cx="3970683" cy="3435572"/>
            <a:chOff x="8245203" y="-26590"/>
            <a:chExt cx="3970683" cy="343557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88" t="11044" r="11745"/>
            <a:stretch/>
          </p:blipFill>
          <p:spPr>
            <a:xfrm>
              <a:off x="8245203" y="45418"/>
              <a:ext cx="3898675" cy="336356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 flipH="1">
              <a:off x="10991750" y="-26590"/>
              <a:ext cx="12241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SiO</a:t>
              </a:r>
              <a:r>
                <a:rPr lang="en-US" altLang="zh-CN" sz="4000" b="1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4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-25474" y="509946"/>
            <a:ext cx="11388152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二氧化硅和二氧化碳的比较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282293"/>
              </p:ext>
            </p:extLst>
          </p:nvPr>
        </p:nvGraphicFramePr>
        <p:xfrm>
          <a:off x="262558" y="1362375"/>
          <a:ext cx="9145014" cy="4217879"/>
        </p:xfrm>
        <a:graphic>
          <a:graphicData uri="http://schemas.openxmlformats.org/drawingml/2006/table">
            <a:tbl>
              <a:tblPr/>
              <a:tblGrid>
                <a:gridCol w="1341618"/>
                <a:gridCol w="3482916"/>
                <a:gridCol w="4320480"/>
              </a:tblGrid>
              <a:tr h="5112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物质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509" marR="485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二氧化硅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509" marR="485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二氧化碳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509" marR="485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21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结构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509" marR="485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u="sng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                  </a:t>
                      </a:r>
                      <a:r>
                        <a:rPr lang="zh-CN" sz="28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结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构，</a:t>
                      </a:r>
                      <a:r>
                        <a:rPr lang="zh-CN" sz="28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不存在单个分子</a:t>
                      </a:r>
                      <a:endParaRPr lang="zh-CN" sz="2800" b="1" kern="100" dirty="0">
                        <a:solidFill>
                          <a:srgbClr val="FF0000"/>
                        </a:solidFill>
                        <a:effectLst/>
                        <a:latin typeface="宋体"/>
                        <a:cs typeface="Courier New"/>
                      </a:endParaRPr>
                    </a:p>
                  </a:txBody>
                  <a:tcPr marL="48509" marR="485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存在单个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CO</a:t>
                      </a:r>
                      <a:r>
                        <a:rPr lang="en-US" sz="28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分子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509" marR="485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74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主要物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理性质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509" marR="485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硬度大，熔、沸</a:t>
                      </a:r>
                      <a:r>
                        <a:rPr lang="zh-CN" sz="28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点</a:t>
                      </a:r>
                      <a:r>
                        <a:rPr lang="en-US" altLang="zh-CN" sz="2800" u="sng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     </a:t>
                      </a:r>
                      <a:r>
                        <a:rPr lang="zh-CN" sz="28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，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常温下为固体，不溶于水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509" marR="485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熔、沸点低，常温下为气体，微溶于水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509" marR="485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630708" y="223917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立体网状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50137" y="375133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高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21060" y="5662042"/>
            <a:ext cx="449353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可用作石英坩埚、石英玻璃</a:t>
            </a:r>
            <a:endParaRPr lang="en-US" altLang="zh-CN" sz="2800" b="1" kern="100" dirty="0" smtClean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  <a:p>
            <a:pPr algn="ctr"/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（耐高温）</a:t>
            </a:r>
            <a:endParaRPr lang="en-US" altLang="zh-CN" sz="2800" b="1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5303118" y="45418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Si ~ 2 O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5303118" y="684779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Si ~4 Si-O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键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543478" y="6022082"/>
            <a:ext cx="845893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 flipH="1">
            <a:off x="7463358" y="5890260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altLang="zh-CN" sz="40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881038" y="98262"/>
            <a:ext cx="465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(SiO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为化学式，无分子式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3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1" grpId="0"/>
      <p:bldP spid="13" grpId="0"/>
      <p:bldP spid="16" grpId="0" animBg="1"/>
      <p:bldP spid="18" grpId="0"/>
      <p:bldP spid="19" grpId="0"/>
    </p:bld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6699</TotalTime>
  <Words>4281</Words>
  <Application>Microsoft Office PowerPoint</Application>
  <PresentationFormat>自定义</PresentationFormat>
  <Paragraphs>798</Paragraphs>
  <Slides>61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61</vt:i4>
      </vt:variant>
    </vt:vector>
  </HeadingPairs>
  <TitlesOfParts>
    <vt:vector size="65" baseType="lpstr">
      <vt:lpstr>6_Office 主题</vt:lpstr>
      <vt:lpstr>文档</vt:lpstr>
      <vt:lpstr>Image</vt:lpstr>
      <vt:lpstr>Microsoft Word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851</cp:revision>
  <dcterms:created xsi:type="dcterms:W3CDTF">2014-11-27T01:03:08Z</dcterms:created>
  <dcterms:modified xsi:type="dcterms:W3CDTF">2016-09-30T01:29:46Z</dcterms:modified>
</cp:coreProperties>
</file>