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97" r:id="rId5"/>
    <p:sldId id="299" r:id="rId6"/>
    <p:sldId id="304" r:id="rId7"/>
    <p:sldId id="303" r:id="rId8"/>
    <p:sldId id="302" r:id="rId9"/>
    <p:sldId id="307" r:id="rId10"/>
    <p:sldId id="306" r:id="rId11"/>
    <p:sldId id="309" r:id="rId12"/>
    <p:sldId id="305" r:id="rId13"/>
    <p:sldId id="308" r:id="rId14"/>
    <p:sldId id="301" r:id="rId15"/>
    <p:sldId id="311" r:id="rId16"/>
    <p:sldId id="310" r:id="rId17"/>
    <p:sldId id="314" r:id="rId18"/>
    <p:sldId id="313" r:id="rId19"/>
    <p:sldId id="312" r:id="rId20"/>
    <p:sldId id="316" r:id="rId21"/>
    <p:sldId id="315" r:id="rId22"/>
    <p:sldId id="298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078" autoAdjust="0"/>
  </p:normalViewPr>
  <p:slideViewPr>
    <p:cSldViewPr>
      <p:cViewPr varScale="1">
        <p:scale>
          <a:sx n="142" d="100"/>
          <a:sy n="14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2015-11-25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8" descr="a4ae8f6da199f3fceceb2a19b551503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 b="3165"/>
          <a:stretch/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86056" y="411510"/>
            <a:ext cx="110799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</a:rPr>
              <a:t>说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”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木叶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”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16014" y="2283718"/>
            <a:ext cx="55399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林庚</a:t>
            </a: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396" y="843558"/>
            <a:ext cx="8569076" cy="1087636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latin typeface="+mn-ea"/>
              </a:rPr>
              <a:t>  “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+mn-ea"/>
              </a:rPr>
              <a:t>木叶</a:t>
            </a:r>
            <a:r>
              <a:rPr lang="zh-CN" altLang="en-US" sz="2800" b="1" dirty="0" smtClean="0">
                <a:latin typeface="+mn-ea"/>
              </a:rPr>
              <a:t>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到</a:t>
            </a:r>
            <a:r>
              <a:rPr lang="zh-CN" altLang="en-US" sz="2800" b="1" dirty="0">
                <a:latin typeface="+mn-ea"/>
              </a:rPr>
              <a:t>“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落木</a:t>
            </a:r>
            <a:r>
              <a:rPr lang="zh-CN" altLang="en-US" sz="2800" b="1" dirty="0">
                <a:latin typeface="+mn-ea"/>
              </a:rPr>
              <a:t>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其与“</a:t>
            </a:r>
            <a:r>
              <a:rPr lang="zh-CN" altLang="en-US" sz="2800" b="1" u="sng" dirty="0">
                <a:solidFill>
                  <a:srgbClr val="0000FF"/>
                </a:solidFill>
                <a:latin typeface="+mn-ea"/>
              </a:rPr>
              <a:t>树叶</a:t>
            </a:r>
            <a:r>
              <a:rPr lang="zh-CN" altLang="en-US" sz="2800" b="1" dirty="0">
                <a:latin typeface="+mn-ea"/>
              </a:rPr>
              <a:t>”或“</a:t>
            </a:r>
            <a:r>
              <a:rPr lang="zh-CN" altLang="en-US" sz="2800" b="1" u="sng" dirty="0">
                <a:solidFill>
                  <a:srgbClr val="0000FF"/>
                </a:solidFill>
                <a:latin typeface="+mn-ea"/>
              </a:rPr>
              <a:t>落叶</a:t>
            </a:r>
            <a:r>
              <a:rPr lang="zh-CN" altLang="en-US" sz="2800" b="1" dirty="0">
                <a:latin typeface="+mn-ea"/>
              </a:rPr>
              <a:t>”的不同，其</a:t>
            </a:r>
            <a:r>
              <a:rPr lang="zh-CN" altLang="en-US" sz="2800" b="1" u="sng" dirty="0">
                <a:latin typeface="+mn-ea"/>
              </a:rPr>
              <a:t>关键点</a:t>
            </a:r>
            <a:r>
              <a:rPr lang="zh-CN" altLang="en-US" sz="2800" b="1" dirty="0">
                <a:latin typeface="+mn-ea"/>
              </a:rPr>
              <a:t>在哪？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请从第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段中找答案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011307"/>
            <a:ext cx="5256584" cy="2576667"/>
          </a:xfrm>
          <a:prstGeom prst="rect">
            <a:avLst/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     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第三段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  说明“木叶”“落木”与“树叶”“落叶”的不同，关键在“木”字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3196" y="981522"/>
            <a:ext cx="2808684" cy="123018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重点研读探讨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2800" b="1" dirty="0" smtClean="0">
                <a:latin typeface="+mn-ea"/>
              </a:rPr>
              <a:t>段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9624" y="2283718"/>
            <a:ext cx="5256832" cy="23826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读第四段，请思考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 </a:t>
            </a:r>
            <a:r>
              <a:rPr lang="en-US" altLang="zh-CN" sz="2800" b="1" dirty="0" smtClean="0">
                <a:solidFill>
                  <a:schemeClr val="tx2"/>
                </a:solidFill>
                <a:latin typeface="+mn-ea"/>
              </a:rPr>
              <a:t>         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CN" sz="2800" b="1" dirty="0">
                <a:latin typeface="+mn-ea"/>
              </a:rPr>
              <a:t>“</a:t>
            </a:r>
            <a:r>
              <a:rPr lang="zh-CN" altLang="en-US" sz="2800" b="1" dirty="0">
                <a:latin typeface="+mn-ea"/>
              </a:rPr>
              <a:t>木”一般用在什么场合？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秋风叶落的季节中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    </a:t>
            </a:r>
            <a:endParaRPr lang="zh-CN" altLang="en-US" sz="2800" b="1" u="sng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96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76064" y="1112426"/>
            <a:ext cx="6084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说说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作者引用以上诗句作用何在</a:t>
            </a:r>
            <a:r>
              <a:rPr kumimoji="1" lang="zh-CN" altLang="en-US" sz="2800" b="1" u="sng" dirty="0" smtClean="0">
                <a:solidFill>
                  <a:srgbClr val="FF0000"/>
                </a:solidFill>
                <a:latin typeface="+mn-ea"/>
              </a:rPr>
              <a:t>？</a:t>
            </a:r>
            <a:endParaRPr lang="zh-CN" altLang="en-US" sz="28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55576" y="2067694"/>
            <a:ext cx="5329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“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</a:t>
            </a:r>
            <a:r>
              <a:rPr lang="zh-CN" altLang="en-US" sz="2800" b="1" dirty="0">
                <a:latin typeface="+mn-ea"/>
              </a:rPr>
              <a:t>”的第一个艺术特征：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6751" y="3291830"/>
            <a:ext cx="6481713" cy="954107"/>
          </a:xfrm>
          <a:prstGeom prst="rect">
            <a:avLst/>
          </a:prstGeom>
          <a:solidFill>
            <a:srgbClr val="FFFFCC">
              <a:alpha val="9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木”比“树”更显得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单纯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，仿佛本身就含有一个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落叶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的因素。</a:t>
            </a:r>
          </a:p>
        </p:txBody>
      </p:sp>
    </p:spTree>
    <p:extLst>
      <p:ext uri="{BB962C8B-B14F-4D97-AF65-F5344CB8AC3E}">
        <p14:creationId xmlns:p14="http://schemas.microsoft.com/office/powerpoint/2010/main" val="32669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987574"/>
            <a:ext cx="4114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精读课文第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800" b="1" dirty="0" smtClean="0">
                <a:latin typeface="+mn-ea"/>
                <a:ea typeface="+mn-ea"/>
              </a:rPr>
              <a:t>段：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1707654"/>
            <a:ext cx="6406480" cy="752078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+mn-ea"/>
              </a:rPr>
              <a:t>概括“木”在形象上的第二个特征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547664" y="2499742"/>
            <a:ext cx="7311603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木”不但让我们容易想起树干，而且还会带来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“木”所暗示的颜色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，它</a:t>
            </a:r>
            <a:r>
              <a:rPr kumimoji="1" lang="zh-CN" altLang="en-US" sz="2800" b="1" u="sng" dirty="0">
                <a:solidFill>
                  <a:srgbClr val="0000CC"/>
                </a:solidFill>
                <a:latin typeface="+mn-ea"/>
              </a:rPr>
              <a:t>可能是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透着黄色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，而且</a:t>
            </a:r>
            <a:r>
              <a:rPr kumimoji="1" lang="zh-CN" altLang="en-US" sz="2800" b="1" u="sng" dirty="0">
                <a:solidFill>
                  <a:srgbClr val="0000CC"/>
                </a:solidFill>
                <a:latin typeface="+mn-ea"/>
              </a:rPr>
              <a:t>在触觉上它可能是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</a:rPr>
              <a:t>干燥的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而不是湿润的。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带来疏朗的清秋气息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0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31590"/>
            <a:ext cx="8064896" cy="29523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根据“</a:t>
            </a:r>
            <a:r>
              <a:rPr lang="zh-CN" altLang="en-US" sz="2800" b="1" dirty="0">
                <a:solidFill>
                  <a:srgbClr val="FF0000"/>
                </a:solidFill>
              </a:rPr>
              <a:t>木</a:t>
            </a:r>
            <a:r>
              <a:rPr lang="zh-CN" altLang="en-US" sz="2800" b="1" dirty="0"/>
              <a:t>”的形象特征，品味探讨诗句“</a:t>
            </a:r>
            <a:r>
              <a:rPr lang="zh-CN" altLang="en-US" sz="2800" b="1" u="sng" dirty="0">
                <a:solidFill>
                  <a:srgbClr val="0000FF"/>
                </a:solidFill>
              </a:rPr>
              <a:t>袅袅兮秋风，洞庭波兮</a:t>
            </a:r>
            <a:r>
              <a:rPr lang="zh-CN" altLang="en-US" sz="2800" b="1" u="sng" dirty="0">
                <a:solidFill>
                  <a:srgbClr val="FF0000"/>
                </a:solidFill>
              </a:rPr>
              <a:t>木叶</a:t>
            </a:r>
            <a:r>
              <a:rPr lang="zh-CN" altLang="en-US" sz="2800" b="1" u="sng" dirty="0">
                <a:solidFill>
                  <a:srgbClr val="0000FF"/>
                </a:solidFill>
              </a:rPr>
              <a:t>下。</a:t>
            </a:r>
            <a:r>
              <a:rPr lang="zh-CN" altLang="en-US" sz="2800" b="1" dirty="0">
                <a:solidFill>
                  <a:srgbClr val="0000FF"/>
                </a:solidFill>
              </a:rPr>
              <a:t>”</a:t>
            </a:r>
            <a:r>
              <a:rPr lang="zh-CN" altLang="en-US" sz="2800" b="1" dirty="0"/>
              <a:t> 和</a:t>
            </a:r>
            <a:r>
              <a:rPr kumimoji="1" lang="zh-CN" altLang="en-US" sz="2800" b="1" dirty="0"/>
              <a:t>“</a:t>
            </a:r>
            <a:r>
              <a:rPr lang="zh-CN" altLang="en-US" sz="2800" b="1" u="sng" dirty="0">
                <a:solidFill>
                  <a:srgbClr val="0000FF"/>
                </a:solidFill>
              </a:rPr>
              <a:t>柔条纷冉冉，</a:t>
            </a:r>
            <a:r>
              <a:rPr lang="zh-CN" altLang="en-US" sz="2800" b="1" u="sng" dirty="0">
                <a:solidFill>
                  <a:srgbClr val="FF0000"/>
                </a:solidFill>
              </a:rPr>
              <a:t>落叶</a:t>
            </a:r>
            <a:r>
              <a:rPr lang="zh-CN" altLang="en-US" sz="2800" b="1" u="sng" dirty="0">
                <a:solidFill>
                  <a:srgbClr val="0000FF"/>
                </a:solidFill>
              </a:rPr>
              <a:t>何翩翩</a:t>
            </a:r>
            <a:r>
              <a:rPr lang="zh-CN" altLang="en-US" sz="2800" b="1" u="sng" dirty="0"/>
              <a:t>。”</a:t>
            </a:r>
            <a:r>
              <a:rPr lang="zh-CN" altLang="en-US" sz="2800" b="1" dirty="0"/>
              <a:t> 中“</a:t>
            </a:r>
            <a:r>
              <a:rPr lang="zh-CN" altLang="en-US" sz="2800" b="1" dirty="0">
                <a:solidFill>
                  <a:srgbClr val="FF0000"/>
                </a:solidFill>
              </a:rPr>
              <a:t>木叶</a:t>
            </a:r>
            <a:r>
              <a:rPr lang="zh-CN" altLang="en-US" sz="2800" b="1" dirty="0"/>
              <a:t>”</a:t>
            </a:r>
            <a:r>
              <a:rPr kumimoji="1" lang="zh-CN" altLang="en-US" sz="2800" b="1" dirty="0"/>
              <a:t>与“</a:t>
            </a:r>
            <a:r>
              <a:rPr lang="zh-CN" altLang="en-US" sz="2800" b="1" dirty="0">
                <a:solidFill>
                  <a:srgbClr val="FF0000"/>
                </a:solidFill>
              </a:rPr>
              <a:t>落叶</a:t>
            </a:r>
            <a:r>
              <a:rPr lang="zh-CN" altLang="en-US" sz="2800" b="1" dirty="0"/>
              <a:t>”的不同</a:t>
            </a:r>
            <a:r>
              <a:rPr lang="zh-CN" altLang="en-US" sz="2800" b="1" dirty="0" smtClean="0"/>
              <a:t>意味。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3645" y="627534"/>
            <a:ext cx="8514859" cy="10152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填写下表，归纳比较</a:t>
            </a:r>
            <a:r>
              <a:rPr lang="zh-CN" altLang="en-US" sz="2800" b="1" u="sng" dirty="0"/>
              <a:t>“（落）</a:t>
            </a:r>
            <a:r>
              <a:rPr lang="zh-CN" altLang="en-US" sz="2800" b="1" u="sng" dirty="0">
                <a:solidFill>
                  <a:srgbClr val="FF0000"/>
                </a:solidFill>
              </a:rPr>
              <a:t>木</a:t>
            </a:r>
            <a:r>
              <a:rPr lang="zh-CN" altLang="en-US" sz="2800" b="1" u="sng" dirty="0"/>
              <a:t>（叶）”</a:t>
            </a:r>
            <a:r>
              <a:rPr lang="zh-CN" altLang="en-US" sz="2800" b="1" dirty="0"/>
              <a:t>与</a:t>
            </a:r>
            <a:r>
              <a:rPr lang="zh-CN" altLang="en-US" sz="2800" b="1" u="sng" dirty="0"/>
              <a:t>“</a:t>
            </a:r>
            <a:r>
              <a:rPr lang="zh-CN" altLang="en-US" sz="2800" b="1" u="sng" dirty="0">
                <a:solidFill>
                  <a:srgbClr val="FF0000"/>
                </a:solidFill>
              </a:rPr>
              <a:t>树</a:t>
            </a:r>
            <a:r>
              <a:rPr lang="zh-CN" altLang="en-US" sz="2800" b="1" u="sng" dirty="0"/>
              <a:t>（叶）”</a:t>
            </a:r>
            <a:r>
              <a:rPr lang="zh-CN" altLang="en-US" sz="2800" b="1" dirty="0"/>
              <a:t>的不同意蕴。</a:t>
            </a:r>
            <a:endParaRPr lang="zh-CN" altLang="en-US" sz="2800" dirty="0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17632"/>
              </p:ext>
            </p:extLst>
          </p:nvPr>
        </p:nvGraphicFramePr>
        <p:xfrm>
          <a:off x="613454" y="1563638"/>
          <a:ext cx="7846978" cy="3029714"/>
        </p:xfrm>
        <a:graphic>
          <a:graphicData uri="http://schemas.openxmlformats.org/drawingml/2006/table">
            <a:tbl>
              <a:tblPr/>
              <a:tblGrid>
                <a:gridCol w="1162133"/>
                <a:gridCol w="861751"/>
                <a:gridCol w="889656"/>
                <a:gridCol w="957748"/>
                <a:gridCol w="893452"/>
                <a:gridCol w="994006"/>
                <a:gridCol w="2088232"/>
              </a:tblGrid>
              <a:tr h="466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意象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场合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外形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质感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意味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联想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8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落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木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9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树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828611" y="3507854"/>
            <a:ext cx="10873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春夏之交</a:t>
            </a:r>
            <a:r>
              <a:rPr kumimoji="1" lang="zh-CN" altLang="en-US" sz="24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1792894" y="2211710"/>
            <a:ext cx="1051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秋风叶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</a:t>
            </a:r>
            <a:endParaRPr kumimoji="1" lang="zh-CN" altLang="en-US" sz="2400" b="1" dirty="0">
              <a:solidFill>
                <a:srgbClr val="FF99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2649475" y="2211710"/>
            <a:ext cx="914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脱尽叶子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652908" y="3507854"/>
            <a:ext cx="91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枝叶繁茂</a:t>
            </a:r>
            <a:r>
              <a:rPr kumimoji="1" lang="zh-CN" altLang="en-US" sz="2400" b="1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3995738" y="4365625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4000" b="1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3514600" y="3363838"/>
            <a:ext cx="127342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褐绿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4680645" y="2222726"/>
            <a:ext cx="467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干燥</a:t>
            </a:r>
            <a:r>
              <a:rPr kumimoji="1" lang="zh-CN" altLang="en-US" sz="2400" b="1" dirty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500091" y="3579862"/>
            <a:ext cx="10043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饱含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水分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508971" y="2211710"/>
            <a:ext cx="935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空阔疏朗</a:t>
            </a:r>
            <a:r>
              <a:rPr kumimoji="1" lang="zh-CN" altLang="en-US" sz="2400" b="1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5488311" y="3579862"/>
            <a:ext cx="955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饱满绵密</a:t>
            </a:r>
            <a:endParaRPr kumimoji="1" lang="zh-CN" altLang="en-US" sz="2400" b="1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6516315" y="2091501"/>
            <a:ext cx="1943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离人的叹息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游子的漂泊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清秋的性格</a:t>
            </a: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6804025" y="5157788"/>
            <a:ext cx="1871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4000" b="1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732339" y="3579862"/>
            <a:ext cx="2016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密密层层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浓阴满地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3708003" y="2283718"/>
            <a:ext cx="55399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枯黄</a:t>
            </a:r>
          </a:p>
        </p:txBody>
      </p:sp>
    </p:spTree>
    <p:extLst>
      <p:ext uri="{BB962C8B-B14F-4D97-AF65-F5344CB8AC3E}">
        <p14:creationId xmlns:p14="http://schemas.microsoft.com/office/powerpoint/2010/main" val="24913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575" y="494040"/>
            <a:ext cx="2449513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 algn="ctr"/>
            <a:endParaRPr kumimoji="1" lang="zh-CN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5682" y="1017260"/>
            <a:ext cx="223202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发现问题（</a:t>
            </a:r>
            <a:r>
              <a:rPr kumimoji="1" lang="en-US" altLang="zh-CN" sz="2800" b="1" dirty="0">
                <a:latin typeface="+mn-ea"/>
              </a:rPr>
              <a:t>1—3</a:t>
            </a:r>
            <a:r>
              <a:rPr kumimoji="1" lang="zh-CN" altLang="en-US" sz="2800" b="1" dirty="0">
                <a:latin typeface="+mn-ea"/>
              </a:rPr>
              <a:t>）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75656" y="1986495"/>
            <a:ext cx="0" cy="13668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43808" y="3586687"/>
            <a:ext cx="529357" cy="863600"/>
          </a:xfrm>
          <a:prstGeom prst="chevro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91578" y="1017260"/>
            <a:ext cx="244792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分析问题</a:t>
            </a:r>
          </a:p>
          <a:p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4—6</a:t>
            </a:r>
            <a:r>
              <a:rPr kumimoji="1" lang="zh-CN" altLang="en-US" sz="2800" dirty="0">
                <a:latin typeface="+mn-ea"/>
              </a:rPr>
              <a:t>）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55976" y="1995413"/>
            <a:ext cx="0" cy="13684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47864" y="3481679"/>
            <a:ext cx="24495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分析“木”的两个艺术特征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796508" y="3507854"/>
            <a:ext cx="647700" cy="936625"/>
          </a:xfrm>
          <a:prstGeom prst="chevro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265168" y="1032388"/>
            <a:ext cx="26273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总结全文</a:t>
            </a:r>
          </a:p>
          <a:p>
            <a:r>
              <a:rPr kumimoji="1" lang="zh-CN" altLang="en-US" sz="2800" b="1" dirty="0">
                <a:latin typeface="+mn-ea"/>
              </a:rPr>
              <a:t>  （</a:t>
            </a:r>
            <a:r>
              <a:rPr kumimoji="1" lang="en-US" altLang="zh-CN" sz="2800" b="1" dirty="0">
                <a:latin typeface="+mn-ea"/>
              </a:rPr>
              <a:t>7</a:t>
            </a:r>
            <a:r>
              <a:rPr kumimoji="1" lang="zh-CN" altLang="en-US" sz="2800" b="1" dirty="0">
                <a:latin typeface="+mn-ea"/>
              </a:rPr>
              <a:t>）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092280" y="1923678"/>
            <a:ext cx="0" cy="13668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02264" y="3291830"/>
            <a:ext cx="2174192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艺术领域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: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一字之差</a:t>
            </a:r>
          </a:p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相隔千里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5356" y="3465191"/>
            <a:ext cx="244951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木叶”为古代诗人所钟爱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整体思路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4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771550"/>
            <a:ext cx="8568184" cy="1772793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作者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既是一位深谙诗歌妙道的学者，又是一位畅游诗歌海洋的高手，文中大量援引古诗人关于“木叶”的诗句，揣摩一下这对于阐发道理起了怎样的作用？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1600" y="2571750"/>
            <a:ext cx="8066088" cy="1815882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一是作引子，引出议论话题；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二是作为例证，使得分析说理有凭有据；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三是调节文气，更增添了文章的文化内涵。</a:t>
            </a:r>
          </a:p>
        </p:txBody>
      </p:sp>
    </p:spTree>
    <p:extLst>
      <p:ext uri="{BB962C8B-B14F-4D97-AF65-F5344CB8AC3E}">
        <p14:creationId xmlns:p14="http://schemas.microsoft.com/office/powerpoint/2010/main" val="27905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140351"/>
            <a:ext cx="7128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课文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阐释的是诗的语言的“暗示性”问题，而标题却拟为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说“木叶”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，若改为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谈谈诗歌语言的“暗示性”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，你认为如何？</a:t>
            </a:r>
          </a:p>
        </p:txBody>
      </p:sp>
    </p:spTree>
    <p:extLst>
      <p:ext uri="{BB962C8B-B14F-4D97-AF65-F5344CB8AC3E}">
        <p14:creationId xmlns:p14="http://schemas.microsoft.com/office/powerpoint/2010/main" val="191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732753"/>
            <a:ext cx="8640960" cy="332398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标题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若拟为“谈谈诗歌语言的暗示性”，整个文章的行文思路就要改变，它可能就要从理论的角度来论述，成为理论性很强的学术论文。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深奥的文学理论附丽并渗透于有关“木叶”的诗句中品读玩味，化抽象为形象，化深奥为简单，并逐层深入，既体现了作者的科学态度，也契合了读者的阅读心理。题目应是本文的一个亮点。</a:t>
            </a:r>
          </a:p>
        </p:txBody>
      </p:sp>
    </p:spTree>
    <p:extLst>
      <p:ext uri="{BB962C8B-B14F-4D97-AF65-F5344CB8AC3E}">
        <p14:creationId xmlns:p14="http://schemas.microsoft.com/office/powerpoint/2010/main" val="37129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教学目标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048" y="1075184"/>
            <a:ext cx="8100392" cy="2720702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、抓主要信息，理清层次关系，理解文章内容。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、理解诗歌中“木叶”的意蕴。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、体味诗歌中意象所表现出的感情色彩，比较同一意象在不同诗作中的细微差别，提高诗歌赏析的能力。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 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771550"/>
            <a:ext cx="8640960" cy="4001095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作者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通过说“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木叶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”，告诉人们诗歌语言是富于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暗示性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的，提倡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推敲用字用词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，更好的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把握诗歌的内涵和意境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。</a:t>
            </a: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这暗示性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仿佛是概念的影子，常常躲在概念的背后”，成为一种“潜在的力量”。我们不留心就不会察觉它的存在。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敏感而有修养的诗人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们正在于能认识语言形象中一切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潜在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的力量，把这些潜在的力量与概念中的意义</a:t>
            </a:r>
            <a:r>
              <a:rPr kumimoji="1" lang="zh-CN" altLang="en-US" sz="2800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交织组合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起来，成为丰富多彩一言难尽的言说。”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归纳主题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1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635646"/>
            <a:ext cx="8512175" cy="121264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诗歌</a:t>
            </a:r>
            <a:r>
              <a:rPr lang="zh-CN" altLang="en-US" sz="2800" b="1" dirty="0">
                <a:latin typeface="+mn-ea"/>
              </a:rPr>
              <a:t>的语言富于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暗示性</a:t>
            </a:r>
            <a:r>
              <a:rPr lang="zh-CN" altLang="en-US" sz="2800" b="1" dirty="0">
                <a:latin typeface="+mn-ea"/>
              </a:rPr>
              <a:t>，那些微妙的意味往往寄诸言外。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249270" y="2355726"/>
            <a:ext cx="0" cy="8382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3345835"/>
            <a:ext cx="8686800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鉴赏</a:t>
            </a:r>
            <a:r>
              <a:rPr lang="zh-CN" altLang="en-US" sz="2800" b="1" dirty="0">
                <a:latin typeface="+mn-ea"/>
              </a:rPr>
              <a:t>诗歌，不仅要品尝言内的意思，而且要品尝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言外意味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46190" y="768094"/>
            <a:ext cx="2353602" cy="871007"/>
          </a:xfrm>
          <a:prstGeom prst="bevel">
            <a:avLst>
              <a:gd name="adj" fmla="val 5972"/>
            </a:avLst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得到启示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520" y="699542"/>
            <a:ext cx="8712968" cy="365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结束语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我们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生长在一个诗的国度里，诗是祖先留给我们宝贵遗产，更是我们的骄傲。希望同学们在今天品味诗句的审美体验之后，能更加热爱我们的传统文化， 读诗，学诗，爱诗，成为一个个有激情，有修养的小诗人。最后，请让我把下面这首诗献给同学们，作为今天的结束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风雅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颂是诗，古乐府是诗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三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闾大夫的狂放是诗，诗仙太白的神游是诗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大江东去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是诗，把酒临风也是诗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诗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，可以静静的坐下倾听；也可以在微雨街头温柔吟唱</a:t>
            </a:r>
            <a:r>
              <a:rPr kumimoji="1"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kumimoji="1"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爱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诗，其实是在爱着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我们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生活。</a:t>
            </a:r>
            <a:endParaRPr kumimoji="1"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65920" y="882935"/>
            <a:ext cx="144016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袅</a:t>
            </a:r>
            <a:r>
              <a:rPr lang="zh-CN" altLang="en-US" sz="2800" b="1" dirty="0">
                <a:latin typeface="+mn-ea"/>
              </a:rPr>
              <a:t>袅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照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浦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褒</a:t>
            </a:r>
            <a:r>
              <a:rPr lang="zh-CN" altLang="en-US" sz="2800" b="1" dirty="0">
                <a:latin typeface="+mn-ea"/>
              </a:rPr>
              <a:t>扬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灼</a:t>
            </a:r>
            <a:r>
              <a:rPr lang="zh-CN" altLang="en-US" sz="2800" b="1" dirty="0">
                <a:latin typeface="+mn-ea"/>
              </a:rPr>
              <a:t>灼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亭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皋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+mn-ea"/>
              </a:rPr>
              <a:t>寒</a:t>
            </a:r>
            <a:r>
              <a:rPr lang="zh-CN" altLang="en-US" sz="2800" b="1" dirty="0" smtClean="0">
                <a:solidFill>
                  <a:srgbClr val="CC3300"/>
                </a:solidFill>
                <a:latin typeface="+mn-ea"/>
              </a:rPr>
              <a:t>砧</a:t>
            </a:r>
            <a:endParaRPr lang="en-US" altLang="zh-CN" sz="2800" b="1" dirty="0" smtClean="0">
              <a:solidFill>
                <a:srgbClr val="CC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903947"/>
            <a:ext cx="1493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C3300"/>
                </a:solidFill>
                <a:latin typeface="+mn-ea"/>
              </a:rPr>
              <a:t>涔</a:t>
            </a:r>
            <a:r>
              <a:rPr lang="zh-CN" altLang="en-US" sz="2800" b="1" dirty="0">
                <a:latin typeface="+mn-ea"/>
              </a:rPr>
              <a:t>阳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万能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锭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言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窸窣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迢</a:t>
            </a:r>
            <a:r>
              <a:rPr lang="zh-CN" altLang="en-US" sz="2800" b="1" dirty="0">
                <a:latin typeface="+mn-ea"/>
              </a:rPr>
              <a:t>远</a:t>
            </a:r>
          </a:p>
        </p:txBody>
      </p:sp>
      <p:sp>
        <p:nvSpPr>
          <p:cNvPr id="4" name="矩形 3"/>
          <p:cNvSpPr/>
          <p:nvPr/>
        </p:nvSpPr>
        <p:spPr>
          <a:xfrm>
            <a:off x="2502024" y="843558"/>
            <a:ext cx="989856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niǎo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pǔ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bāo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zhuó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gāo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zhēn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600223" y="892328"/>
            <a:ext cx="15647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00CC"/>
                </a:solidFill>
                <a:latin typeface="+mn-ea"/>
              </a:rPr>
              <a:t>cén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dìng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quán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xī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sū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+mn-ea"/>
              </a:rPr>
              <a:t>tiáo</a:t>
            </a:r>
            <a:endParaRPr lang="en-US" altLang="zh-CN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正音正字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778769"/>
            <a:ext cx="8352928" cy="1000893"/>
          </a:xfrm>
          <a:prstGeom prst="rect">
            <a:avLst/>
          </a:prstGeom>
        </p:spPr>
        <p:txBody>
          <a:bodyPr/>
          <a:lstStyle/>
          <a:p>
            <a:pPr indent="0"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请</a:t>
            </a:r>
            <a:r>
              <a:rPr lang="zh-CN" altLang="en-US" sz="2800" b="1" u="sng" dirty="0">
                <a:solidFill>
                  <a:srgbClr val="0000CC"/>
                </a:solidFill>
                <a:latin typeface="+mn-ea"/>
              </a:rPr>
              <a:t>快速浏览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文章第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段，说说文中引用大量诗句是为了说明一个什么现象？</a:t>
            </a:r>
            <a:endParaRPr lang="zh-CN" altLang="en-US" sz="2800" b="1" u="sng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707654"/>
            <a:ext cx="4176464" cy="302433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落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木：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latin typeface="+mn-ea"/>
              </a:rPr>
              <a:t>  </a:t>
            </a:r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辞洞庭兮落木，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  去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涔阳兮极浦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  <a:buFontTx/>
              <a:buNone/>
            </a:pPr>
            <a:endParaRPr lang="zh-CN" altLang="en-US" sz="28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无边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落木萧萧下，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  不尽长江滚滚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来。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36096" y="2355726"/>
            <a:ext cx="615553" cy="223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萧瑟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凄凉</a:t>
            </a:r>
          </a:p>
        </p:txBody>
      </p:sp>
    </p:spTree>
    <p:extLst>
      <p:ext uri="{BB962C8B-B14F-4D97-AF65-F5344CB8AC3E}">
        <p14:creationId xmlns:p14="http://schemas.microsoft.com/office/powerpoint/2010/main" val="7417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20824" y="915566"/>
            <a:ext cx="882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木：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419622"/>
            <a:ext cx="39256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秋月照层岭</a:t>
            </a:r>
            <a:r>
              <a:rPr kumimoji="1" lang="zh-CN" altLang="en-US" sz="2800" b="1" dirty="0" smtClean="0">
                <a:latin typeface="+mn-ea"/>
              </a:rPr>
              <a:t>，</a:t>
            </a:r>
            <a:endParaRPr kumimoji="1" lang="en-US" altLang="zh-CN" sz="2800" b="1" dirty="0" smtClean="0">
              <a:latin typeface="+mn-ea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寒风</a:t>
            </a:r>
            <a:r>
              <a:rPr kumimoji="1" lang="zh-CN" altLang="en-US" sz="2800" b="1" dirty="0">
                <a:latin typeface="+mn-ea"/>
              </a:rPr>
              <a:t>扫高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木。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吴均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答柳恽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》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3638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木落千山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0119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空阔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99992" y="896402"/>
            <a:ext cx="57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树：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53272" y="1447800"/>
            <a:ext cx="3763144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后皇嘉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树，</a:t>
            </a:r>
            <a:r>
              <a:rPr lang="zh-CN" altLang="en-US" sz="2800" b="1" dirty="0">
                <a:latin typeface="+mn-ea"/>
                <a:ea typeface="+mn-ea"/>
              </a:rPr>
              <a:t>橘徕服兮。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桂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树</a:t>
            </a:r>
            <a:r>
              <a:rPr lang="zh-CN" altLang="en-US" sz="2800" b="1" dirty="0">
                <a:latin typeface="+mn-ea"/>
                <a:ea typeface="+mn-ea"/>
              </a:rPr>
              <a:t>丛生兮山之幽。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65848" y="2593938"/>
            <a:ext cx="252643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庭中有</a:t>
            </a:r>
            <a:r>
              <a:rPr lang="zh-CN" altLang="en-US" sz="2800" b="1" dirty="0" smtClean="0">
                <a:latin typeface="+mn-ea"/>
              </a:rPr>
              <a:t>奇树</a:t>
            </a:r>
            <a:r>
              <a:rPr lang="en-US" altLang="zh-CN" sz="2800" b="1" dirty="0" smtClean="0">
                <a:latin typeface="+mn-ea"/>
              </a:rPr>
              <a:t>,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绿叶发华滋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0" y="392073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饱满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9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88224" y="2048530"/>
            <a:ext cx="139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树叶：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94292" y="699542"/>
            <a:ext cx="12618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庭中有奇树，绿叶发华滋。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无名氏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21884" y="689057"/>
            <a:ext cx="1261884" cy="425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皎皎云间月，灼灼叶中华。  </a:t>
            </a:r>
            <a:endParaRPr kumimoji="1"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陶渊明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拟古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166100" y="144259"/>
            <a:ext cx="126188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叶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密鸟飞碍，风轻花落迟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kumimoji="1"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萧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纲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折杨柳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2571750"/>
            <a:ext cx="2016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浓密繁华</a:t>
            </a:r>
          </a:p>
        </p:txBody>
      </p:sp>
    </p:spTree>
    <p:extLst>
      <p:ext uri="{BB962C8B-B14F-4D97-AF65-F5344CB8AC3E}">
        <p14:creationId xmlns:p14="http://schemas.microsoft.com/office/powerpoint/2010/main" val="2062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08175" y="1690231"/>
            <a:ext cx="518410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叶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密鸟飞碍，风轻花落迟。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皎皎云间月，灼灼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叶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中华。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37646" y="3488690"/>
            <a:ext cx="3816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枝繁叶茂，浓阴匝地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1040418"/>
            <a:ext cx="864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叶：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6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45840" y="705775"/>
            <a:ext cx="10464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袅袅兮秋风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，洞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庭波兮木叶下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。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屈原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九歌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164288" y="2067694"/>
            <a:ext cx="1350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叶：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03165" y="699542"/>
            <a:ext cx="1692771" cy="409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木叶下，江波连，秋月照浦云歇山。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陆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厥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临江王节士歌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  <a:endParaRPr kumimoji="1" lang="en-US" altLang="zh-CN" sz="28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27984" y="678067"/>
            <a:ext cx="1261884" cy="40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洞庭始波，木叶微脱。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谢庄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月赋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》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64288" y="2571750"/>
            <a:ext cx="1772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疏朗绵密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03078" y="699542"/>
            <a:ext cx="11326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秋风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吹木叶，还似洞庭波。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　　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 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王褒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《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渡河北</a:t>
            </a:r>
            <a:r>
              <a:rPr kumimoji="1"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1351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184434"/>
            <a:ext cx="705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“木叶”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</a:rPr>
              <a:t>是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历代诗人笔下钟爱的形象。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8" y="2067694"/>
            <a:ext cx="74168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木叶”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一用再用，且有所发展（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“落木”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），产生过许多精彩的诗句；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“树叶”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却无人过问</a:t>
            </a:r>
            <a:r>
              <a:rPr kumimoji="1"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07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1270</Words>
  <Application>Microsoft Office PowerPoint</Application>
  <PresentationFormat>全屏显示(16:9)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76</cp:revision>
  <dcterms:created xsi:type="dcterms:W3CDTF">2014-07-03T05:31:53Z</dcterms:created>
  <dcterms:modified xsi:type="dcterms:W3CDTF">2015-11-25T15:39:41Z</dcterms:modified>
</cp:coreProperties>
</file>