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374" r:id="rId3"/>
    <p:sldId id="375" r:id="rId4"/>
    <p:sldId id="262" r:id="rId5"/>
    <p:sldId id="296" r:id="rId6"/>
    <p:sldId id="366" r:id="rId7"/>
    <p:sldId id="297" r:id="rId8"/>
    <p:sldId id="299" r:id="rId9"/>
    <p:sldId id="326" r:id="rId10"/>
    <p:sldId id="376" r:id="rId11"/>
    <p:sldId id="377" r:id="rId12"/>
    <p:sldId id="301" r:id="rId13"/>
    <p:sldId id="330" r:id="rId14"/>
    <p:sldId id="327" r:id="rId15"/>
    <p:sldId id="328" r:id="rId16"/>
    <p:sldId id="371" r:id="rId17"/>
    <p:sldId id="378" r:id="rId18"/>
    <p:sldId id="372" r:id="rId19"/>
    <p:sldId id="379" r:id="rId20"/>
    <p:sldId id="373" r:id="rId21"/>
    <p:sldId id="380" r:id="rId22"/>
    <p:sldId id="303" r:id="rId23"/>
    <p:sldId id="347" r:id="rId24"/>
    <p:sldId id="348" r:id="rId25"/>
    <p:sldId id="350" r:id="rId26"/>
    <p:sldId id="355" r:id="rId27"/>
    <p:sldId id="356" r:id="rId28"/>
    <p:sldId id="319" r:id="rId29"/>
    <p:sldId id="357" r:id="rId30"/>
    <p:sldId id="359" r:id="rId31"/>
    <p:sldId id="360" r:id="rId32"/>
    <p:sldId id="361" r:id="rId33"/>
    <p:sldId id="367" r:id="rId34"/>
    <p:sldId id="363" r:id="rId35"/>
    <p:sldId id="369" r:id="rId36"/>
    <p:sldId id="258"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C6204"/>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90" d="100"/>
          <a:sy n="90" d="100"/>
        </p:scale>
        <p:origin x="-144"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2015-11-02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2015-11-02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52030"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矩形 4"/>
          <p:cNvSpPr/>
          <p:nvPr userDrawn="1"/>
        </p:nvSpPr>
        <p:spPr>
          <a:xfrm>
            <a:off x="0" y="694928"/>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长恨歌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3" y="63445"/>
            <a:ext cx="1204665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918681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长恨歌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20085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长恨歌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 </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长恨歌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384102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1"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长恨歌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0">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52" r:id="rId2"/>
    <p:sldLayoutId id="2147483663" r:id="rId3"/>
    <p:sldLayoutId id="2147483664" r:id="rId4"/>
    <p:sldLayoutId id="2147483665" r:id="rId5"/>
    <p:sldLayoutId id="2147483666" r:id="rId6"/>
    <p:sldLayoutId id="2147483649" r:id="rId7"/>
    <p:sldLayoutId id="2147483651"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12304;&#32418;&#26641;&#20027;&#20154;&#20154;&#25945;&#29256;&#36873;&#20462;%20&#21476;&#20195;&#35799;&#25991;&#12305;%20&#31532;01&#35838;%20%20&#20140;&#21095;%20&#20110;&#39745;&#26234;%20%20&#26446;&#32988;&#32032;&#12298;&#26792;&#33457;&#39042;&#12299;&#38271;&#24680;&#27468;.mp4" TargetMode="External"/><Relationship Id="rId2" Type="http://schemas.openxmlformats.org/officeDocument/2006/relationships/hyperlink" Target="&#12304;&#32418;&#26641;&#20027;&#20154;&#20154;&#25945;&#29256;&#36873;&#20462;%20&#21476;&#20195;&#35799;&#25991;&#12305;%20&#31532;01&#35838;%20&#38271;&#24680;&#27468;&#65288;&#38271;&#24680;&#27468;&#26391;&#35829;%20&#20052;&#27035;&#12289;&#19969;&#24314;&#21326;&#65289;.wm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file:///F:\2015&#36213;&#29770;\&#21516;&#27493;\&#35821;&#25991;\&#21019;&#26032;%20&#20013;&#22269;&#21476;&#20195;&#35799;&#27468;&#25955;&#25991;&#27427;&#36175;\word\Y1.TIF"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2645" y="2583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第一单元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3" name="TextBox 3"/>
          <p:cNvSpPr txBox="1"/>
          <p:nvPr/>
        </p:nvSpPr>
        <p:spPr>
          <a:xfrm>
            <a:off x="595593" y="3257769"/>
            <a:ext cx="7494307" cy="1061829"/>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6300" b="1" dirty="0" smtClean="0">
                <a:solidFill>
                  <a:srgbClr val="CD1F06"/>
                </a:solidFill>
                <a:latin typeface="微软雅黑" pitchFamily="34" charset="-122"/>
                <a:ea typeface="微软雅黑" pitchFamily="34" charset="-122"/>
              </a:rPr>
              <a:t>以意逆志  </a:t>
            </a:r>
            <a:r>
              <a:rPr lang="zh-CN" altLang="en-US" sz="6300" b="1" dirty="0" smtClean="0">
                <a:solidFill>
                  <a:srgbClr val="00B050"/>
                </a:solidFill>
                <a:latin typeface="微软雅黑" pitchFamily="34" charset="-122"/>
                <a:ea typeface="微软雅黑" pitchFamily="34" charset="-122"/>
              </a:rPr>
              <a:t>知人论世</a:t>
            </a:r>
            <a:endParaRPr lang="zh-CN" altLang="en-US" sz="6300" b="1" dirty="0">
              <a:solidFill>
                <a:srgbClr val="00B050"/>
              </a:solidFill>
              <a:latin typeface="微软雅黑" pitchFamily="34" charset="-122"/>
              <a:ea typeface="微软雅黑" pitchFamily="34" charset="-122"/>
            </a:endParaRPr>
          </a:p>
        </p:txBody>
      </p:sp>
      <p:sp>
        <p:nvSpPr>
          <p:cNvPr id="4" name="TextBox 3"/>
          <p:cNvSpPr txBox="1"/>
          <p:nvPr/>
        </p:nvSpPr>
        <p:spPr>
          <a:xfrm>
            <a:off x="4025900" y="4965700"/>
            <a:ext cx="4064000" cy="1138773"/>
          </a:xfrm>
          <a:prstGeom prst="rect">
            <a:avLst/>
          </a:prstGeom>
          <a:noFill/>
        </p:spPr>
        <p:txBody>
          <a:bodyPr wrap="square" rtlCol="0">
            <a:spAutoFit/>
          </a:bodyPr>
          <a:lstStyle/>
          <a:p>
            <a:pPr algn="ct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红树主人人教版选修 古代诗文</a:t>
            </a:r>
            <a:r>
              <a:rPr lang="en-US" altLang="zh-CN" b="1" dirty="0" smtClean="0">
                <a:latin typeface="楷体" panose="02010609060101010101" pitchFamily="49" charset="-122"/>
                <a:ea typeface="楷体" panose="02010609060101010101" pitchFamily="49" charset="-122"/>
              </a:rPr>
              <a:t>】</a:t>
            </a:r>
          </a:p>
          <a:p>
            <a:pPr algn="ctr"/>
            <a:r>
              <a:rPr lang="en-US" altLang="zh-CN" b="1" dirty="0" smtClean="0">
                <a:latin typeface="楷体" panose="02010609060101010101" pitchFamily="49" charset="-122"/>
                <a:ea typeface="楷体" panose="02010609060101010101" pitchFamily="49" charset="-122"/>
              </a:rPr>
              <a:t> </a:t>
            </a:r>
          </a:p>
          <a:p>
            <a:pPr algn="ctr"/>
            <a:r>
              <a:rPr lang="zh-CN" altLang="en-US" sz="3200" b="1" dirty="0" smtClean="0">
                <a:solidFill>
                  <a:srgbClr val="FF0000"/>
                </a:solidFill>
                <a:latin typeface="方正粗宋简体" panose="03000509000000000000" pitchFamily="65" charset="-122"/>
                <a:ea typeface="方正粗宋简体" panose="03000509000000000000" pitchFamily="65" charset="-122"/>
              </a:rPr>
              <a:t>第</a:t>
            </a:r>
            <a:r>
              <a:rPr lang="en-US" altLang="zh-CN" sz="3200" b="1" dirty="0" smtClean="0">
                <a:solidFill>
                  <a:srgbClr val="FF0000"/>
                </a:solidFill>
                <a:latin typeface="方正粗宋简体" panose="03000509000000000000" pitchFamily="65" charset="-122"/>
                <a:ea typeface="方正粗宋简体" panose="03000509000000000000" pitchFamily="65" charset="-122"/>
              </a:rPr>
              <a:t>01</a:t>
            </a:r>
            <a:r>
              <a:rPr lang="zh-CN" altLang="en-US" sz="3200" b="1" dirty="0">
                <a:solidFill>
                  <a:srgbClr val="FF0000"/>
                </a:solidFill>
                <a:latin typeface="方正粗宋简体" panose="03000509000000000000" pitchFamily="65" charset="-122"/>
                <a:ea typeface="方正粗宋简体" panose="03000509000000000000" pitchFamily="65" charset="-122"/>
              </a:rPr>
              <a:t>课 长恨歌</a:t>
            </a:r>
          </a:p>
        </p:txBody>
      </p:sp>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6*min(max(#ppt_w*#ppt_h,.3),1)-7.4)/-.7*#ppt_w"/>
                                          </p:val>
                                        </p:tav>
                                        <p:tav tm="100000">
                                          <p:val>
                                            <p:strVal val="#ppt_w"/>
                                          </p:val>
                                        </p:tav>
                                      </p:tavLst>
                                    </p:anim>
                                    <p:anim calcmode="lin" valueType="num">
                                      <p:cBhvr>
                                        <p:cTn id="13" dur="500" fill="hold"/>
                                        <p:tgtEl>
                                          <p:spTgt spid="3"/>
                                        </p:tgtEl>
                                        <p:attrNameLst>
                                          <p:attrName>ppt_h</p:attrName>
                                        </p:attrNameLst>
                                      </p:cBhvr>
                                      <p:tavLst>
                                        <p:tav tm="0">
                                          <p:val>
                                            <p:strVal val="(6*min(max(#ppt_w*#ppt_h,.3),1)-7.4)/-.7*#ppt_h"/>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326" y="42528"/>
            <a:ext cx="6666613" cy="5909310"/>
          </a:xfrm>
          <a:prstGeom prst="rect">
            <a:avLst/>
          </a:prstGeom>
          <a:gradFill>
            <a:gsLst>
              <a:gs pos="24000">
                <a:srgbClr val="FFEFD1"/>
              </a:gs>
              <a:gs pos="64999">
                <a:srgbClr val="F0EBD5"/>
              </a:gs>
              <a:gs pos="100000">
                <a:srgbClr val="D1C39F"/>
              </a:gs>
            </a:gsLst>
            <a:lin ang="5400000" scaled="0"/>
          </a:gradFill>
        </p:spPr>
        <p:txBody>
          <a:bodyPr wrap="square" rtlCol="0">
            <a:spAutoFit/>
          </a:bodyPr>
          <a:lstStyle/>
          <a:p>
            <a:endParaRPr lang="en-US" altLang="zh-CN" dirty="0" smtClean="0">
              <a:latin typeface="方正粗宋简体" panose="03000509000000000000" pitchFamily="65" charset="-122"/>
              <a:ea typeface="方正粗宋简体" panose="03000509000000000000" pitchFamily="65" charset="-122"/>
            </a:endParaRPr>
          </a:p>
          <a:p>
            <a:r>
              <a:rPr lang="zh-CN" altLang="en-US" dirty="0" smtClean="0">
                <a:latin typeface="方正粗宋简体" panose="03000509000000000000" pitchFamily="65" charset="-122"/>
                <a:ea typeface="方正粗宋简体" panose="03000509000000000000" pitchFamily="65" charset="-122"/>
              </a:rPr>
              <a:t>         </a:t>
            </a:r>
            <a:r>
              <a:rPr lang="zh-CN" altLang="en-US" sz="2000" dirty="0" smtClean="0">
                <a:latin typeface="方正粗宋简体" panose="03000509000000000000" pitchFamily="65" charset="-122"/>
                <a:ea typeface="方正粗宋简体" panose="03000509000000000000" pitchFamily="65" charset="-122"/>
              </a:rPr>
              <a:t>杨贵妃</a:t>
            </a:r>
            <a:r>
              <a:rPr lang="zh-CN" altLang="en-US" sz="2000" dirty="0">
                <a:latin typeface="方正粗宋简体" panose="03000509000000000000" pitchFamily="65" charset="-122"/>
                <a:ea typeface="方正粗宋简体" panose="03000509000000000000" pitchFamily="65" charset="-122"/>
              </a:rPr>
              <a:t>（中国四大美女之一）一般指杨玉环</a:t>
            </a:r>
          </a:p>
          <a:p>
            <a:r>
              <a:rPr lang="zh-CN" altLang="en-US" sz="2000" dirty="0" smtClean="0">
                <a:latin typeface="方正粗宋简体" panose="03000509000000000000" pitchFamily="65" charset="-122"/>
                <a:ea typeface="方正粗宋简体" panose="03000509000000000000" pitchFamily="65" charset="-122"/>
              </a:rPr>
              <a:t>        </a:t>
            </a:r>
            <a:r>
              <a:rPr lang="zh-CN" altLang="en-US" sz="2000" b="1" dirty="0" smtClean="0">
                <a:latin typeface="楷体" panose="02010609060101010101" pitchFamily="49" charset="-122"/>
                <a:ea typeface="楷体" panose="02010609060101010101" pitchFamily="49" charset="-122"/>
              </a:rPr>
              <a:t>杨</a:t>
            </a:r>
            <a:r>
              <a:rPr lang="zh-CN" altLang="en-US" sz="2000" b="1" dirty="0">
                <a:latin typeface="楷体" panose="02010609060101010101" pitchFamily="49" charset="-122"/>
                <a:ea typeface="楷体" panose="02010609060101010101" pitchFamily="49" charset="-122"/>
              </a:rPr>
              <a:t>玉环</a:t>
            </a:r>
            <a:r>
              <a:rPr lang="zh-CN" altLang="en-US" sz="2000" b="1" dirty="0" smtClean="0">
                <a:latin typeface="楷体" panose="02010609060101010101" pitchFamily="49" charset="-122"/>
                <a:ea typeface="楷体" panose="02010609060101010101" pitchFamily="49" charset="-122"/>
              </a:rPr>
              <a:t>（</a:t>
            </a:r>
            <a:r>
              <a:rPr lang="en-US" altLang="zh-CN" sz="2000" b="1" dirty="0" smtClean="0">
                <a:latin typeface="楷体" panose="02010609060101010101" pitchFamily="49" charset="-122"/>
                <a:ea typeface="楷体" panose="02010609060101010101" pitchFamily="49" charset="-122"/>
              </a:rPr>
              <a:t>719-756</a:t>
            </a:r>
            <a:r>
              <a:rPr lang="zh-CN" altLang="en-US" sz="2000" b="1" dirty="0" smtClean="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：号太真</a:t>
            </a:r>
            <a:r>
              <a:rPr lang="zh-CN" altLang="en-US" sz="2000" b="1" dirty="0" smtClean="0">
                <a:latin typeface="楷体" panose="02010609060101010101" pitchFamily="49" charset="-122"/>
                <a:ea typeface="楷体" panose="02010609060101010101" pitchFamily="49" charset="-122"/>
              </a:rPr>
              <a:t>。姿</a:t>
            </a:r>
            <a:r>
              <a:rPr lang="zh-CN" altLang="en-US" sz="2000" b="1" dirty="0">
                <a:latin typeface="楷体" panose="02010609060101010101" pitchFamily="49" charset="-122"/>
                <a:ea typeface="楷体" panose="02010609060101010101" pitchFamily="49" charset="-122"/>
              </a:rPr>
              <a:t>质丰艳，善歌舞，通音律，为唐代宫廷音乐家、舞蹈家。其音乐才华在历代后妃中鲜见，被后世誉为中国古代四大美女之一。</a:t>
            </a:r>
          </a:p>
          <a:p>
            <a:r>
              <a:rPr lang="zh-CN" altLang="en-US" sz="2000" b="1" dirty="0" smtClean="0">
                <a:latin typeface="楷体" panose="02010609060101010101" pitchFamily="49" charset="-122"/>
                <a:ea typeface="楷体" panose="02010609060101010101" pitchFamily="49" charset="-122"/>
              </a:rPr>
              <a:t>    </a:t>
            </a:r>
            <a:r>
              <a:rPr lang="zh-CN" altLang="en-US" sz="2000" b="1" dirty="0">
                <a:solidFill>
                  <a:srgbClr val="FF0000"/>
                </a:solidFill>
                <a:latin typeface="方正粗宋简体" panose="03000509000000000000" pitchFamily="65" charset="-122"/>
                <a:ea typeface="方正粗宋简体" panose="03000509000000000000" pitchFamily="65" charset="-122"/>
              </a:rPr>
              <a:t>其籍贯存在争议</a:t>
            </a:r>
            <a:r>
              <a:rPr lang="zh-CN" altLang="en-US" sz="2000" b="1" dirty="0">
                <a:latin typeface="楷体" panose="02010609060101010101" pitchFamily="49" charset="-122"/>
                <a:ea typeface="楷体" panose="02010609060101010101" pitchFamily="49" charset="-122"/>
              </a:rPr>
              <a:t>，主要有五种说法：虢州阌乡（今</a:t>
            </a:r>
            <a:r>
              <a:rPr lang="zh-CN" altLang="en-US" sz="2000" b="1" dirty="0">
                <a:solidFill>
                  <a:srgbClr val="FF0000"/>
                </a:solidFill>
                <a:latin typeface="方正粗宋简体" panose="03000509000000000000" pitchFamily="65" charset="-122"/>
                <a:ea typeface="方正粗宋简体" panose="03000509000000000000" pitchFamily="65" charset="-122"/>
              </a:rPr>
              <a:t>河南</a:t>
            </a:r>
            <a:r>
              <a:rPr lang="zh-CN" altLang="en-US" sz="2000" b="1" dirty="0">
                <a:latin typeface="楷体" panose="02010609060101010101" pitchFamily="49" charset="-122"/>
                <a:ea typeface="楷体" panose="02010609060101010101" pitchFamily="49" charset="-122"/>
              </a:rPr>
              <a:t>灵宝</a:t>
            </a:r>
            <a:r>
              <a:rPr lang="zh-CN" altLang="en-US" sz="2000" b="1" dirty="0" smtClean="0">
                <a:latin typeface="楷体" panose="02010609060101010101" pitchFamily="49" charset="-122"/>
                <a:ea typeface="楷体" panose="02010609060101010101" pitchFamily="49" charset="-122"/>
              </a:rPr>
              <a:t>）</a:t>
            </a:r>
            <a:r>
              <a:rPr lang="en-US" altLang="zh-CN" sz="2000" b="1" dirty="0" smtClean="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、蒲州永乐（今</a:t>
            </a:r>
            <a:r>
              <a:rPr lang="zh-CN" altLang="en-US" sz="2000" b="1" dirty="0">
                <a:solidFill>
                  <a:srgbClr val="FF0000"/>
                </a:solidFill>
                <a:latin typeface="方正粗宋简体" panose="03000509000000000000" pitchFamily="65" charset="-122"/>
                <a:ea typeface="方正粗宋简体" panose="03000509000000000000" pitchFamily="65" charset="-122"/>
              </a:rPr>
              <a:t>山西</a:t>
            </a:r>
            <a:r>
              <a:rPr lang="zh-CN" altLang="en-US" sz="2000" b="1" dirty="0">
                <a:latin typeface="楷体" panose="02010609060101010101" pitchFamily="49" charset="-122"/>
                <a:ea typeface="楷体" panose="02010609060101010101" pitchFamily="49" charset="-122"/>
              </a:rPr>
              <a:t>永济）说、弘农华阴（今</a:t>
            </a:r>
            <a:r>
              <a:rPr lang="zh-CN" altLang="en-US" sz="2000" b="1" dirty="0">
                <a:solidFill>
                  <a:srgbClr val="FF0000"/>
                </a:solidFill>
                <a:latin typeface="方正粗宋简体" panose="03000509000000000000" pitchFamily="65" charset="-122"/>
                <a:ea typeface="方正粗宋简体" panose="03000509000000000000" pitchFamily="65" charset="-122"/>
              </a:rPr>
              <a:t>陕西</a:t>
            </a:r>
            <a:r>
              <a:rPr lang="zh-CN" altLang="en-US" sz="2000" b="1" dirty="0">
                <a:latin typeface="楷体" panose="02010609060101010101" pitchFamily="49" charset="-122"/>
                <a:ea typeface="楷体" panose="02010609060101010101" pitchFamily="49" charset="-122"/>
              </a:rPr>
              <a:t>华阴）说、蜀州（今</a:t>
            </a:r>
            <a:r>
              <a:rPr lang="zh-CN" altLang="en-US" sz="2000" b="1" dirty="0">
                <a:solidFill>
                  <a:srgbClr val="FF0000"/>
                </a:solidFill>
                <a:latin typeface="方正粗宋简体" panose="03000509000000000000" pitchFamily="65" charset="-122"/>
                <a:ea typeface="方正粗宋简体" panose="03000509000000000000" pitchFamily="65" charset="-122"/>
              </a:rPr>
              <a:t>四川</a:t>
            </a:r>
            <a:r>
              <a:rPr lang="zh-CN" altLang="en-US" sz="2000" b="1" dirty="0">
                <a:latin typeface="楷体" panose="02010609060101010101" pitchFamily="49" charset="-122"/>
                <a:ea typeface="楷体" panose="02010609060101010101" pitchFamily="49" charset="-122"/>
              </a:rPr>
              <a:t>成都）、容州（今</a:t>
            </a:r>
            <a:r>
              <a:rPr lang="zh-CN" altLang="en-US" sz="2000" b="1" dirty="0">
                <a:solidFill>
                  <a:srgbClr val="FF0000"/>
                </a:solidFill>
                <a:latin typeface="方正粗宋简体" panose="03000509000000000000" pitchFamily="65" charset="-122"/>
                <a:ea typeface="方正粗宋简体" panose="03000509000000000000" pitchFamily="65" charset="-122"/>
              </a:rPr>
              <a:t>广西</a:t>
            </a:r>
            <a:r>
              <a:rPr lang="zh-CN" altLang="en-US" sz="2000" b="1" dirty="0">
                <a:latin typeface="楷体" panose="02010609060101010101" pitchFamily="49" charset="-122"/>
                <a:ea typeface="楷体" panose="02010609060101010101" pitchFamily="49" charset="-122"/>
              </a:rPr>
              <a:t>容县）说。她出生于宦门世家，父亲杨玄琰曾担任过蜀州司户</a:t>
            </a:r>
            <a:r>
              <a:rPr lang="zh-CN" altLang="en-US" sz="2000" b="1" dirty="0" smtClean="0">
                <a:latin typeface="楷体" panose="02010609060101010101" pitchFamily="49" charset="-122"/>
                <a:ea typeface="楷体" panose="02010609060101010101" pitchFamily="49" charset="-122"/>
              </a:rPr>
              <a:t>。</a:t>
            </a:r>
            <a:r>
              <a:rPr lang="en-US" altLang="zh-CN" sz="2000" b="1" dirty="0" smtClean="0">
                <a:latin typeface="楷体" panose="02010609060101010101" pitchFamily="49" charset="-122"/>
                <a:ea typeface="楷体" panose="02010609060101010101" pitchFamily="49" charset="-122"/>
              </a:rPr>
              <a:t> </a:t>
            </a:r>
            <a:endParaRPr lang="en-US" altLang="zh-CN" sz="2000" b="1" dirty="0">
              <a:latin typeface="楷体" panose="02010609060101010101" pitchFamily="49" charset="-122"/>
              <a:ea typeface="楷体" panose="02010609060101010101" pitchFamily="49" charset="-122"/>
            </a:endParaRPr>
          </a:p>
          <a:p>
            <a:r>
              <a:rPr lang="zh-CN" altLang="en-US" sz="2000" b="1" dirty="0" smtClean="0">
                <a:latin typeface="楷体" panose="02010609060101010101" pitchFamily="49" charset="-122"/>
                <a:ea typeface="楷体" panose="02010609060101010101" pitchFamily="49" charset="-122"/>
              </a:rPr>
              <a:t>    她</a:t>
            </a:r>
            <a:r>
              <a:rPr lang="zh-CN" altLang="en-US" sz="2000" b="1" dirty="0">
                <a:latin typeface="楷体" panose="02010609060101010101" pitchFamily="49" charset="-122"/>
                <a:ea typeface="楷体" panose="02010609060101010101" pitchFamily="49" charset="-122"/>
              </a:rPr>
              <a:t>先为唐玄宗儿子寿王</a:t>
            </a:r>
            <a:r>
              <a:rPr lang="zh-CN" altLang="en-US" sz="2000" b="1" dirty="0">
                <a:solidFill>
                  <a:srgbClr val="FF0000"/>
                </a:solidFill>
                <a:latin typeface="方正粗宋简体" panose="03000509000000000000" pitchFamily="65" charset="-122"/>
                <a:ea typeface="方正粗宋简体" panose="03000509000000000000" pitchFamily="65" charset="-122"/>
              </a:rPr>
              <a:t>李瑁</a:t>
            </a:r>
            <a:r>
              <a:rPr lang="zh-CN" altLang="en-US" sz="2000" b="1" dirty="0">
                <a:latin typeface="楷体" panose="02010609060101010101" pitchFamily="49" charset="-122"/>
                <a:ea typeface="楷体" panose="02010609060101010101" pitchFamily="49" charset="-122"/>
              </a:rPr>
              <a:t>王妃，受令出家后，又被公爹唐玄宗册封为</a:t>
            </a:r>
            <a:r>
              <a:rPr lang="zh-CN" altLang="en-US" sz="2000" b="1" dirty="0">
                <a:solidFill>
                  <a:srgbClr val="FF0000"/>
                </a:solidFill>
                <a:latin typeface="方正粗宋简体" panose="03000509000000000000" pitchFamily="65" charset="-122"/>
                <a:ea typeface="方正粗宋简体" panose="03000509000000000000" pitchFamily="65" charset="-122"/>
              </a:rPr>
              <a:t>贵妃</a:t>
            </a:r>
            <a:r>
              <a:rPr lang="zh-CN" altLang="en-US" sz="2000" b="1" dirty="0">
                <a:latin typeface="楷体" panose="02010609060101010101" pitchFamily="49" charset="-122"/>
                <a:ea typeface="楷体" panose="02010609060101010101" pitchFamily="49" charset="-122"/>
              </a:rPr>
              <a:t>。天宝十五载（</a:t>
            </a:r>
            <a:r>
              <a:rPr lang="en-US" altLang="zh-CN" sz="2000" b="1" dirty="0">
                <a:latin typeface="楷体" panose="02010609060101010101" pitchFamily="49" charset="-122"/>
                <a:ea typeface="楷体" panose="02010609060101010101" pitchFamily="49" charset="-122"/>
              </a:rPr>
              <a:t>756</a:t>
            </a:r>
            <a:r>
              <a:rPr lang="zh-CN" altLang="en-US" sz="2000" b="1" dirty="0">
                <a:latin typeface="楷体" panose="02010609060101010101" pitchFamily="49" charset="-122"/>
                <a:ea typeface="楷体" panose="02010609060101010101" pitchFamily="49" charset="-122"/>
              </a:rPr>
              <a:t>年），安禄山发动叛乱，随李隆基流亡蜀中，途经</a:t>
            </a:r>
            <a:r>
              <a:rPr lang="zh-CN" altLang="en-US" sz="2000" b="1"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马嵬驿</a:t>
            </a:r>
            <a:r>
              <a:rPr lang="zh-CN" altLang="en-US" sz="2000" b="1" dirty="0">
                <a:latin typeface="楷体" panose="02010609060101010101" pitchFamily="49" charset="-122"/>
                <a:ea typeface="楷体" panose="02010609060101010101" pitchFamily="49" charset="-122"/>
              </a:rPr>
              <a:t>，杨玉环于六月十四日，在马嵬驿死于乱军之中，香消玉殒</a:t>
            </a:r>
            <a:r>
              <a:rPr lang="zh-CN" altLang="en-US" sz="2000" b="1" dirty="0" smtClean="0">
                <a:latin typeface="楷体" panose="02010609060101010101" pitchFamily="49" charset="-122"/>
                <a:ea typeface="楷体" panose="02010609060101010101" pitchFamily="49" charset="-122"/>
              </a:rPr>
              <a:t>。</a:t>
            </a:r>
            <a:r>
              <a:rPr lang="en-US" altLang="zh-CN" sz="2000" b="1" dirty="0" smtClean="0">
                <a:latin typeface="楷体" panose="02010609060101010101" pitchFamily="49" charset="-122"/>
                <a:ea typeface="楷体" panose="02010609060101010101" pitchFamily="49" charset="-122"/>
              </a:rPr>
              <a:t> </a:t>
            </a:r>
            <a:endParaRPr lang="en-US" altLang="zh-CN" sz="2000" b="1" dirty="0">
              <a:latin typeface="楷体" panose="02010609060101010101" pitchFamily="49" charset="-122"/>
              <a:ea typeface="楷体" panose="02010609060101010101" pitchFamily="49" charset="-122"/>
            </a:endParaRPr>
          </a:p>
          <a:p>
            <a:r>
              <a:rPr lang="zh-CN" altLang="en-US" sz="2000" b="1" dirty="0" smtClean="0">
                <a:latin typeface="楷体" panose="02010609060101010101" pitchFamily="49" charset="-122"/>
                <a:ea typeface="楷体" panose="02010609060101010101" pitchFamily="49" charset="-122"/>
              </a:rPr>
              <a:t>    杜甫</a:t>
            </a:r>
            <a:r>
              <a:rPr lang="zh-CN" altLang="en-US" sz="2000" b="1" dirty="0">
                <a:latin typeface="楷体" panose="02010609060101010101" pitchFamily="49" charset="-122"/>
                <a:ea typeface="楷体" panose="02010609060101010101" pitchFamily="49" charset="-122"/>
              </a:rPr>
              <a:t>诗</a:t>
            </a:r>
            <a:r>
              <a:rPr lang="en-US" altLang="zh-CN" sz="2000" b="1" dirty="0" smtClean="0">
                <a:latin typeface="楷体" panose="02010609060101010101" pitchFamily="49" charset="-122"/>
                <a:ea typeface="楷体" panose="02010609060101010101" pitchFamily="49" charset="-122"/>
              </a:rPr>
              <a:t>《</a:t>
            </a:r>
            <a:r>
              <a:rPr lang="zh-CN" altLang="en-US" sz="2000" b="1" dirty="0">
                <a:solidFill>
                  <a:srgbClr val="FF0000"/>
                </a:solidFill>
                <a:latin typeface="方正粗宋简体" panose="03000509000000000000" pitchFamily="65" charset="-122"/>
                <a:ea typeface="方正粗宋简体" panose="03000509000000000000" pitchFamily="65" charset="-122"/>
              </a:rPr>
              <a:t>哀江头</a:t>
            </a:r>
            <a:r>
              <a:rPr lang="en-US" altLang="zh-CN" sz="2000" b="1" dirty="0" smtClean="0">
                <a:latin typeface="楷体" panose="02010609060101010101" pitchFamily="49" charset="-122"/>
                <a:ea typeface="楷体" panose="02010609060101010101" pitchFamily="49" charset="-122"/>
              </a:rPr>
              <a:t>》</a:t>
            </a:r>
            <a:r>
              <a:rPr lang="zh-CN" altLang="en-US" sz="2000" b="1" dirty="0" smtClean="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r>
              <a:rPr lang="zh-CN" altLang="en-US" sz="2000" b="1" dirty="0">
                <a:solidFill>
                  <a:srgbClr val="FF0000"/>
                </a:solidFill>
                <a:latin typeface="方正粗宋简体" panose="03000509000000000000" pitchFamily="65" charset="-122"/>
                <a:ea typeface="方正粗宋简体" panose="03000509000000000000" pitchFamily="65" charset="-122"/>
              </a:rPr>
              <a:t>明眸皓齿今何在，血污游魂归不得。清渭东流剑阁深，去住彼此无消息。人生有情泪沾臆，江花江草岂终极！</a:t>
            </a:r>
            <a:r>
              <a:rPr lang="zh-CN" altLang="en-US" sz="2000" b="1" dirty="0">
                <a:latin typeface="楷体" panose="02010609060101010101" pitchFamily="49" charset="-122"/>
                <a:ea typeface="楷体" panose="02010609060101010101" pitchFamily="49" charset="-122"/>
              </a:rPr>
              <a:t>”、白居易形容她“</a:t>
            </a:r>
            <a:r>
              <a:rPr lang="zh-CN" altLang="en-US" sz="2000" b="1" dirty="0">
                <a:solidFill>
                  <a:srgbClr val="FF0000"/>
                </a:solidFill>
                <a:latin typeface="方正粗宋简体" panose="03000509000000000000" pitchFamily="65" charset="-122"/>
                <a:ea typeface="方正粗宋简体" panose="03000509000000000000" pitchFamily="65" charset="-122"/>
              </a:rPr>
              <a:t>温泉水滑洗凝脂</a:t>
            </a:r>
            <a:r>
              <a:rPr lang="zh-CN" altLang="en-US" sz="2000" b="1" dirty="0">
                <a:latin typeface="楷体" panose="02010609060101010101" pitchFamily="49" charset="-122"/>
                <a:ea typeface="楷体" panose="02010609060101010101" pitchFamily="49" charset="-122"/>
              </a:rPr>
              <a:t>”、“</a:t>
            </a:r>
            <a:r>
              <a:rPr lang="zh-CN" altLang="en-US" sz="2000" b="1" dirty="0">
                <a:solidFill>
                  <a:srgbClr val="FF0000"/>
                </a:solidFill>
                <a:latin typeface="方正粗宋简体" panose="03000509000000000000" pitchFamily="65" charset="-122"/>
                <a:ea typeface="方正粗宋简体" panose="03000509000000000000" pitchFamily="65" charset="-122"/>
              </a:rPr>
              <a:t>回眸一笑百媚生，六宫粉黛无颜色</a:t>
            </a:r>
            <a:r>
              <a:rPr lang="zh-CN" altLang="en-US" sz="2000" b="1" dirty="0">
                <a:latin typeface="楷体" panose="02010609060101010101" pitchFamily="49" charset="-122"/>
                <a:ea typeface="楷体" panose="02010609060101010101" pitchFamily="49" charset="-122"/>
              </a:rPr>
              <a:t>”。李白的</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清平调</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则说她“</a:t>
            </a:r>
            <a:r>
              <a:rPr lang="zh-CN" altLang="en-US" sz="2000" b="1" dirty="0">
                <a:solidFill>
                  <a:srgbClr val="FF0000"/>
                </a:solidFill>
                <a:latin typeface="方正粗宋简体" panose="03000509000000000000" pitchFamily="65" charset="-122"/>
                <a:ea typeface="方正粗宋简体" panose="03000509000000000000" pitchFamily="65" charset="-122"/>
              </a:rPr>
              <a:t>云想衣裳花想容</a:t>
            </a:r>
            <a:r>
              <a:rPr lang="en-US" altLang="zh-CN" sz="2000" b="1" dirty="0">
                <a:solidFill>
                  <a:srgbClr val="FF0000"/>
                </a:solidFill>
                <a:latin typeface="方正粗宋简体" panose="03000509000000000000" pitchFamily="65" charset="-122"/>
                <a:ea typeface="方正粗宋简体" panose="03000509000000000000" pitchFamily="65" charset="-122"/>
              </a:rPr>
              <a:t>,</a:t>
            </a:r>
            <a:r>
              <a:rPr lang="zh-CN" altLang="en-US" sz="2000" b="1" dirty="0">
                <a:solidFill>
                  <a:srgbClr val="FF0000"/>
                </a:solidFill>
                <a:latin typeface="方正粗宋简体" panose="03000509000000000000" pitchFamily="65" charset="-122"/>
                <a:ea typeface="方正粗宋简体" panose="03000509000000000000" pitchFamily="65" charset="-122"/>
              </a:rPr>
              <a:t>春风拂槛露华</a:t>
            </a:r>
            <a:r>
              <a:rPr lang="zh-CN" altLang="en-US" sz="2000" b="1" dirty="0" smtClean="0">
                <a:solidFill>
                  <a:srgbClr val="FF0000"/>
                </a:solidFill>
                <a:latin typeface="方正粗宋简体" panose="03000509000000000000" pitchFamily="65" charset="-122"/>
                <a:ea typeface="方正粗宋简体" panose="03000509000000000000" pitchFamily="65" charset="-122"/>
              </a:rPr>
              <a:t>浓</a:t>
            </a:r>
            <a:r>
              <a:rPr lang="zh-CN" altLang="en-US" sz="2000" b="1" dirty="0">
                <a:latin typeface="楷体" panose="02010609060101010101" pitchFamily="49" charset="-122"/>
                <a:ea typeface="楷体" panose="02010609060101010101" pitchFamily="49" charset="-122"/>
              </a:rPr>
              <a:t>”</a:t>
            </a:r>
            <a:r>
              <a:rPr lang="zh-CN" altLang="en-US" sz="2000" b="1" dirty="0" smtClean="0">
                <a:latin typeface="楷体" panose="02010609060101010101" pitchFamily="49" charset="-122"/>
                <a:ea typeface="楷体" panose="02010609060101010101" pitchFamily="49" charset="-122"/>
              </a:rPr>
              <a:t>。</a:t>
            </a:r>
            <a:endParaRPr lang="en-US" altLang="zh-CN" sz="2000" b="1" dirty="0" smtClean="0">
              <a:latin typeface="楷体" panose="02010609060101010101" pitchFamily="49" charset="-122"/>
              <a:ea typeface="楷体" panose="02010609060101010101" pitchFamily="49" charset="-122"/>
            </a:endParaRPr>
          </a:p>
          <a:p>
            <a:endParaRPr lang="zh-CN" altLang="en-US" sz="2000" dirty="0">
              <a:latin typeface="方正粗宋简体" panose="03000509000000000000" pitchFamily="65" charset="-122"/>
              <a:ea typeface="方正粗宋简体" panose="03000509000000000000" pitchFamily="65"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078" y="-6799"/>
            <a:ext cx="5323922" cy="6266414"/>
          </a:xfrm>
          <a:prstGeom prst="rect">
            <a:avLst/>
          </a:prstGeom>
        </p:spPr>
      </p:pic>
    </p:spTree>
    <p:extLst>
      <p:ext uri="{BB962C8B-B14F-4D97-AF65-F5344CB8AC3E}">
        <p14:creationId xmlns:p14="http://schemas.microsoft.com/office/powerpoint/2010/main" val="3510295312"/>
      </p:ext>
    </p:extLst>
  </p:cSld>
  <p:clrMapOvr>
    <a:masterClrMapping/>
  </p:clrMapOvr>
  <p:transition>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0"/>
            <a:ext cx="4495800" cy="6162675"/>
          </a:xfrm>
          <a:prstGeom prst="rect">
            <a:avLst/>
          </a:prstGeom>
        </p:spPr>
      </p:pic>
      <p:sp>
        <p:nvSpPr>
          <p:cNvPr id="3" name="TextBox 2"/>
          <p:cNvSpPr txBox="1"/>
          <p:nvPr/>
        </p:nvSpPr>
        <p:spPr>
          <a:xfrm>
            <a:off x="1148316" y="457164"/>
            <a:ext cx="5773479" cy="3046988"/>
          </a:xfrm>
          <a:prstGeom prst="rect">
            <a:avLst/>
          </a:prstGeom>
          <a:noFill/>
        </p:spPr>
        <p:txBody>
          <a:bodyPr wrap="square" rtlCol="0">
            <a:spAutoFit/>
          </a:bodyPr>
          <a:lstStyle/>
          <a:p>
            <a:pPr algn="ctr"/>
            <a:r>
              <a:rPr lang="zh-CN" altLang="en-US" sz="4800" b="1" dirty="0" smtClean="0">
                <a:latin typeface="方正粗宋简体" panose="03000509000000000000" pitchFamily="65" charset="-122"/>
                <a:ea typeface="方正粗宋简体" panose="03000509000000000000" pitchFamily="65" charset="-122"/>
              </a:rPr>
              <a:t>过华清宫</a:t>
            </a:r>
            <a:r>
              <a:rPr lang="en-US" altLang="zh-CN" sz="4800" b="1" dirty="0" smtClean="0">
                <a:latin typeface="方正粗宋简体" panose="03000509000000000000" pitchFamily="65" charset="-122"/>
                <a:ea typeface="方正粗宋简体" panose="03000509000000000000" pitchFamily="65" charset="-122"/>
              </a:rPr>
              <a:t>/</a:t>
            </a:r>
            <a:r>
              <a:rPr lang="zh-CN" altLang="en-US" sz="4800" b="1" dirty="0" smtClean="0">
                <a:latin typeface="方正粗宋简体" panose="03000509000000000000" pitchFamily="65" charset="-122"/>
                <a:ea typeface="方正粗宋简体" panose="03000509000000000000" pitchFamily="65" charset="-122"/>
              </a:rPr>
              <a:t>杜</a:t>
            </a:r>
            <a:r>
              <a:rPr lang="zh-CN" altLang="en-US" sz="4800" b="1" dirty="0">
                <a:latin typeface="方正粗宋简体" panose="03000509000000000000" pitchFamily="65" charset="-122"/>
                <a:ea typeface="方正粗宋简体" panose="03000509000000000000" pitchFamily="65" charset="-122"/>
              </a:rPr>
              <a:t>牧</a:t>
            </a:r>
            <a:endParaRPr lang="en-US" altLang="zh-CN" sz="4800" b="1" dirty="0">
              <a:latin typeface="方正粗宋简体" panose="03000509000000000000" pitchFamily="65" charset="-122"/>
              <a:ea typeface="方正粗宋简体" panose="03000509000000000000" pitchFamily="65" charset="-122"/>
            </a:endParaRPr>
          </a:p>
          <a:p>
            <a:pPr algn="ctr"/>
            <a:r>
              <a:rPr lang="zh-CN" altLang="en-US" sz="3600" b="1" dirty="0">
                <a:solidFill>
                  <a:srgbClr val="FF0000"/>
                </a:solidFill>
                <a:latin typeface="方正粗宋简体" panose="03000509000000000000" pitchFamily="65" charset="-122"/>
                <a:ea typeface="方正粗宋简体" panose="03000509000000000000" pitchFamily="65" charset="-122"/>
              </a:rPr>
              <a:t>长安回望绣成堆</a:t>
            </a:r>
            <a:r>
              <a:rPr lang="zh-CN" altLang="en-US" sz="3600" b="1" dirty="0" smtClean="0">
                <a:solidFill>
                  <a:srgbClr val="FF0000"/>
                </a:solidFill>
                <a:latin typeface="方正粗宋简体" panose="03000509000000000000" pitchFamily="65" charset="-122"/>
                <a:ea typeface="方正粗宋简体" panose="03000509000000000000" pitchFamily="65" charset="-122"/>
              </a:rPr>
              <a:t>，</a:t>
            </a:r>
            <a:endParaRPr lang="en-US" altLang="zh-CN" sz="3600" b="1" dirty="0" smtClean="0">
              <a:solidFill>
                <a:srgbClr val="FF0000"/>
              </a:solidFill>
              <a:latin typeface="方正粗宋简体" panose="03000509000000000000" pitchFamily="65" charset="-122"/>
              <a:ea typeface="方正粗宋简体" panose="03000509000000000000" pitchFamily="65" charset="-122"/>
            </a:endParaRPr>
          </a:p>
          <a:p>
            <a:pPr algn="ctr"/>
            <a:r>
              <a:rPr lang="zh-CN" altLang="en-US" sz="3600" b="1" dirty="0" smtClean="0">
                <a:solidFill>
                  <a:srgbClr val="FF0000"/>
                </a:solidFill>
                <a:latin typeface="方正粗宋简体" panose="03000509000000000000" pitchFamily="65" charset="-122"/>
                <a:ea typeface="方正粗宋简体" panose="03000509000000000000" pitchFamily="65" charset="-122"/>
              </a:rPr>
              <a:t>山顶</a:t>
            </a:r>
            <a:r>
              <a:rPr lang="zh-CN" altLang="en-US" sz="3600" b="1" dirty="0">
                <a:solidFill>
                  <a:srgbClr val="FF0000"/>
                </a:solidFill>
                <a:latin typeface="方正粗宋简体" panose="03000509000000000000" pitchFamily="65" charset="-122"/>
                <a:ea typeface="方正粗宋简体" panose="03000509000000000000" pitchFamily="65" charset="-122"/>
              </a:rPr>
              <a:t>千门次第开</a:t>
            </a:r>
            <a:r>
              <a:rPr lang="zh-CN" altLang="en-US" sz="3600" b="1" dirty="0" smtClean="0">
                <a:solidFill>
                  <a:srgbClr val="FF0000"/>
                </a:solidFill>
                <a:latin typeface="方正粗宋简体" panose="03000509000000000000" pitchFamily="65" charset="-122"/>
                <a:ea typeface="方正粗宋简体" panose="03000509000000000000" pitchFamily="65" charset="-122"/>
              </a:rPr>
              <a:t>。</a:t>
            </a:r>
            <a:endParaRPr lang="en-US" altLang="zh-CN" sz="3600" b="1" dirty="0" smtClean="0">
              <a:solidFill>
                <a:srgbClr val="FF0000"/>
              </a:solidFill>
              <a:latin typeface="方正粗宋简体" panose="03000509000000000000" pitchFamily="65" charset="-122"/>
              <a:ea typeface="方正粗宋简体" panose="03000509000000000000" pitchFamily="65" charset="-122"/>
            </a:endParaRPr>
          </a:p>
          <a:p>
            <a:pPr algn="ctr"/>
            <a:r>
              <a:rPr lang="zh-CN" altLang="en-US" sz="3600" b="1" dirty="0" smtClean="0">
                <a:solidFill>
                  <a:srgbClr val="FF0000"/>
                </a:solidFill>
                <a:latin typeface="方正粗宋简体" panose="03000509000000000000" pitchFamily="65" charset="-122"/>
                <a:ea typeface="方正粗宋简体" panose="03000509000000000000" pitchFamily="65" charset="-122"/>
              </a:rPr>
              <a:t>一</a:t>
            </a:r>
            <a:r>
              <a:rPr lang="zh-CN" altLang="en-US" sz="3600" b="1" dirty="0">
                <a:solidFill>
                  <a:srgbClr val="FF0000"/>
                </a:solidFill>
                <a:latin typeface="方正粗宋简体" panose="03000509000000000000" pitchFamily="65" charset="-122"/>
                <a:ea typeface="方正粗宋简体" panose="03000509000000000000" pitchFamily="65" charset="-122"/>
              </a:rPr>
              <a:t>骑红尘妃子笑</a:t>
            </a:r>
            <a:r>
              <a:rPr lang="zh-CN" altLang="en-US" sz="3600" b="1" dirty="0" smtClean="0">
                <a:solidFill>
                  <a:srgbClr val="FF0000"/>
                </a:solidFill>
                <a:latin typeface="方正粗宋简体" panose="03000509000000000000" pitchFamily="65" charset="-122"/>
                <a:ea typeface="方正粗宋简体" panose="03000509000000000000" pitchFamily="65" charset="-122"/>
              </a:rPr>
              <a:t>，</a:t>
            </a:r>
            <a:endParaRPr lang="en-US" altLang="zh-CN" sz="3600" b="1" dirty="0" smtClean="0">
              <a:solidFill>
                <a:srgbClr val="FF0000"/>
              </a:solidFill>
              <a:latin typeface="方正粗宋简体" panose="03000509000000000000" pitchFamily="65" charset="-122"/>
              <a:ea typeface="方正粗宋简体" panose="03000509000000000000" pitchFamily="65" charset="-122"/>
            </a:endParaRPr>
          </a:p>
          <a:p>
            <a:pPr algn="ctr"/>
            <a:r>
              <a:rPr lang="zh-CN" altLang="en-US" sz="3600" b="1" dirty="0" smtClean="0">
                <a:solidFill>
                  <a:srgbClr val="FF0000"/>
                </a:solidFill>
                <a:latin typeface="方正粗宋简体" panose="03000509000000000000" pitchFamily="65" charset="-122"/>
                <a:ea typeface="方正粗宋简体" panose="03000509000000000000" pitchFamily="65" charset="-122"/>
              </a:rPr>
              <a:t>无人</a:t>
            </a:r>
            <a:r>
              <a:rPr lang="zh-CN" altLang="en-US" sz="3600" b="1" dirty="0">
                <a:solidFill>
                  <a:srgbClr val="FF0000"/>
                </a:solidFill>
                <a:latin typeface="方正粗宋简体" panose="03000509000000000000" pitchFamily="65" charset="-122"/>
                <a:ea typeface="方正粗宋简体" panose="03000509000000000000" pitchFamily="65" charset="-122"/>
              </a:rPr>
              <a:t>知是荔枝来。</a:t>
            </a:r>
          </a:p>
        </p:txBody>
      </p:sp>
      <p:sp>
        <p:nvSpPr>
          <p:cNvPr id="4" name="TextBox 3"/>
          <p:cNvSpPr txBox="1"/>
          <p:nvPr/>
        </p:nvSpPr>
        <p:spPr>
          <a:xfrm>
            <a:off x="329608" y="3848971"/>
            <a:ext cx="7134447" cy="1754326"/>
          </a:xfrm>
          <a:prstGeom prst="rect">
            <a:avLst/>
          </a:prstGeom>
          <a:noFill/>
        </p:spPr>
        <p:txBody>
          <a:bodyPr wrap="square" rtlCol="0">
            <a:spAutoFit/>
          </a:bodyPr>
          <a:lstStyle/>
          <a:p>
            <a:r>
              <a:rPr lang="zh-CN" altLang="en-US" dirty="0" smtClean="0"/>
              <a:t>        </a:t>
            </a:r>
            <a:r>
              <a:rPr lang="zh-CN" altLang="en-US" b="1" dirty="0" smtClean="0">
                <a:latin typeface="楷体" panose="02010609060101010101" pitchFamily="49" charset="-122"/>
                <a:ea typeface="楷体" panose="02010609060101010101" pitchFamily="49" charset="-122"/>
              </a:rPr>
              <a:t>在</a:t>
            </a:r>
            <a:r>
              <a:rPr lang="zh-CN" altLang="en-US" b="1" dirty="0">
                <a:latin typeface="楷体" panose="02010609060101010101" pitchFamily="49" charset="-122"/>
                <a:ea typeface="楷体" panose="02010609060101010101" pitchFamily="49" charset="-122"/>
              </a:rPr>
              <a:t>艺术上，首先，含蓄蕴藉。杜牧这首诗的艺术魅力就在于</a:t>
            </a:r>
            <a:r>
              <a:rPr lang="zh-CN" altLang="en-US" b="1" dirty="0">
                <a:solidFill>
                  <a:srgbClr val="FF0000"/>
                </a:solidFill>
                <a:latin typeface="方正粗宋简体" panose="03000509000000000000" pitchFamily="65" charset="-122"/>
                <a:ea typeface="方正粗宋简体" panose="03000509000000000000" pitchFamily="65" charset="-122"/>
              </a:rPr>
              <a:t>含蓄、精深</a:t>
            </a:r>
            <a:r>
              <a:rPr lang="zh-CN" altLang="en-US" b="1" dirty="0">
                <a:latin typeface="楷体" panose="02010609060101010101" pitchFamily="49" charset="-122"/>
                <a:ea typeface="楷体" panose="02010609060101010101" pitchFamily="49" charset="-122"/>
              </a:rPr>
              <a:t>。诗不明白说出玄宗的</a:t>
            </a:r>
            <a:r>
              <a:rPr lang="zh-CN" altLang="en-US" b="1" dirty="0">
                <a:solidFill>
                  <a:srgbClr val="FF0000"/>
                </a:solidFill>
                <a:latin typeface="方正粗宋简体" panose="03000509000000000000" pitchFamily="65" charset="-122"/>
                <a:ea typeface="方正粗宋简体" panose="03000509000000000000" pitchFamily="65" charset="-122"/>
              </a:rPr>
              <a:t>荒淫好色</a:t>
            </a:r>
            <a:r>
              <a:rPr lang="zh-CN" altLang="en-US" b="1" dirty="0">
                <a:latin typeface="楷体" panose="02010609060101010101" pitchFamily="49" charset="-122"/>
                <a:ea typeface="楷体" panose="02010609060101010101" pitchFamily="49" charset="-122"/>
              </a:rPr>
              <a:t>，贵妃的</a:t>
            </a:r>
            <a:r>
              <a:rPr lang="zh-CN" altLang="en-US" b="1" dirty="0">
                <a:solidFill>
                  <a:srgbClr val="FF0000"/>
                </a:solidFill>
                <a:latin typeface="方正粗宋简体" panose="03000509000000000000" pitchFamily="65" charset="-122"/>
                <a:ea typeface="方正粗宋简体" panose="03000509000000000000" pitchFamily="65" charset="-122"/>
              </a:rPr>
              <a:t>恃宠而骄</a:t>
            </a:r>
            <a:r>
              <a:rPr lang="zh-CN" altLang="en-US" b="1" dirty="0">
                <a:latin typeface="楷体" panose="02010609060101010101" pitchFamily="49" charset="-122"/>
                <a:ea typeface="楷体" panose="02010609060101010101" pitchFamily="49" charset="-122"/>
              </a:rPr>
              <a:t>，而是描述了送荔枝这件事来表现的，寓情于事之中。其次，</a:t>
            </a:r>
            <a:r>
              <a:rPr lang="zh-CN" altLang="en-US" b="1" dirty="0">
                <a:solidFill>
                  <a:srgbClr val="FF0000"/>
                </a:solidFill>
                <a:latin typeface="方正粗宋简体" panose="03000509000000000000" pitchFamily="65" charset="-122"/>
                <a:ea typeface="方正粗宋简体" panose="03000509000000000000" pitchFamily="65" charset="-122"/>
              </a:rPr>
              <a:t>对比手法</a:t>
            </a:r>
            <a:r>
              <a:rPr lang="zh-CN" altLang="en-US" b="1" dirty="0">
                <a:latin typeface="楷体" panose="02010609060101010101" pitchFamily="49" charset="-122"/>
                <a:ea typeface="楷体" panose="02010609060101010101" pitchFamily="49" charset="-122"/>
              </a:rPr>
              <a:t>的运用。诗歌中用“</a:t>
            </a:r>
            <a:r>
              <a:rPr lang="zh-CN" altLang="en-US" b="1" dirty="0">
                <a:solidFill>
                  <a:srgbClr val="FF0000"/>
                </a:solidFill>
                <a:latin typeface="方正粗宋简体" panose="03000509000000000000" pitchFamily="65" charset="-122"/>
                <a:ea typeface="方正粗宋简体" panose="03000509000000000000" pitchFamily="65" charset="-122"/>
              </a:rPr>
              <a:t>一骑红尘</a:t>
            </a:r>
            <a:r>
              <a:rPr lang="zh-CN" altLang="en-US" b="1" dirty="0">
                <a:latin typeface="楷体" panose="02010609060101010101" pitchFamily="49" charset="-122"/>
                <a:ea typeface="楷体" panose="02010609060101010101" pitchFamily="49" charset="-122"/>
              </a:rPr>
              <a:t>”与“</a:t>
            </a:r>
            <a:r>
              <a:rPr lang="zh-CN" altLang="en-US" b="1" dirty="0">
                <a:solidFill>
                  <a:srgbClr val="FF0000"/>
                </a:solidFill>
                <a:latin typeface="方正粗宋简体" panose="03000509000000000000" pitchFamily="65" charset="-122"/>
                <a:ea typeface="方正粗宋简体" panose="03000509000000000000" pitchFamily="65" charset="-122"/>
              </a:rPr>
              <a:t>妃子笑</a:t>
            </a:r>
            <a:r>
              <a:rPr lang="zh-CN" altLang="en-US" b="1" dirty="0">
                <a:latin typeface="楷体" panose="02010609060101010101" pitchFamily="49" charset="-122"/>
                <a:ea typeface="楷体" panose="02010609060101010101" pitchFamily="49" charset="-122"/>
              </a:rPr>
              <a:t>”构成鲜明的对比，突出了杨贵妃骄奢淫逸的生活。再次，</a:t>
            </a:r>
            <a:r>
              <a:rPr lang="zh-CN" altLang="en-US" b="1" dirty="0">
                <a:solidFill>
                  <a:srgbClr val="FF0000"/>
                </a:solidFill>
                <a:latin typeface="方正粗宋简体" panose="03000509000000000000" pitchFamily="65" charset="-122"/>
                <a:ea typeface="方正粗宋简体" panose="03000509000000000000" pitchFamily="65" charset="-122"/>
              </a:rPr>
              <a:t>语言通俗易懂，但意蕴深刻</a:t>
            </a:r>
            <a:r>
              <a:rPr lang="zh-CN" altLang="en-US" b="1" dirty="0">
                <a:latin typeface="楷体" panose="02010609060101010101" pitchFamily="49" charset="-122"/>
                <a:ea typeface="楷体" panose="02010609060101010101" pitchFamily="49" charset="-122"/>
              </a:rPr>
              <a:t>。全诗不用难字，不使用典故，不事雕琢，朴素自然，但寓意精深，表现力强。</a:t>
            </a:r>
          </a:p>
        </p:txBody>
      </p:sp>
    </p:spTree>
    <p:extLst>
      <p:ext uri="{BB962C8B-B14F-4D97-AF65-F5344CB8AC3E}">
        <p14:creationId xmlns:p14="http://schemas.microsoft.com/office/powerpoint/2010/main" val="1513953092"/>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656629" y="654358"/>
            <a:ext cx="10900371" cy="4670509"/>
          </a:xfrm>
          <a:prstGeom prst="rect">
            <a:avLst/>
          </a:prstGeom>
          <a:noFill/>
        </p:spPr>
        <p:txBody>
          <a:bodyPr wrap="square" rtlCol="0">
            <a:spAutoFit/>
          </a:bodyPr>
          <a:lstStyle/>
          <a:p>
            <a:pPr algn="ctr">
              <a:lnSpc>
                <a:spcPct val="170000"/>
              </a:lnSpc>
              <a:spcAft>
                <a:spcPts val="0"/>
              </a:spcAft>
              <a:tabLst>
                <a:tab pos="2070735" algn="l"/>
              </a:tabLst>
            </a:pPr>
            <a:r>
              <a:rPr lang="zh-CN" altLang="zh-CN" sz="3500" b="1" kern="100" dirty="0">
                <a:solidFill>
                  <a:srgbClr val="00B050"/>
                </a:solidFill>
                <a:latin typeface="Times New Roman"/>
                <a:ea typeface="微软雅黑"/>
                <a:cs typeface="Times New Roman"/>
              </a:rPr>
              <a:t>预习作业</a:t>
            </a:r>
            <a:endParaRPr lang="zh-CN" altLang="zh-CN" sz="3500" b="1" kern="100" dirty="0">
              <a:solidFill>
                <a:srgbClr val="00B050"/>
              </a:solidFill>
              <a:latin typeface="宋体"/>
              <a:cs typeface="Courier New"/>
            </a:endParaRPr>
          </a:p>
          <a:p>
            <a:pPr algn="just">
              <a:lnSpc>
                <a:spcPct val="17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1</a:t>
            </a:r>
            <a:r>
              <a:rPr lang="zh-CN" altLang="zh-CN" sz="2800" b="1" kern="100" dirty="0">
                <a:solidFill>
                  <a:schemeClr val="bg1">
                    <a:lumMod val="50000"/>
                  </a:schemeClr>
                </a:solidFill>
                <a:latin typeface="Times New Roman"/>
                <a:ea typeface="微软雅黑"/>
                <a:cs typeface="Times New Roman"/>
              </a:rPr>
              <a:t>．字音识记</a:t>
            </a:r>
            <a:endParaRPr lang="zh-CN" altLang="zh-CN" sz="2800" b="1" kern="100" dirty="0">
              <a:solidFill>
                <a:schemeClr val="bg1">
                  <a:lumMod val="50000"/>
                </a:schemeClr>
              </a:solidFill>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云</a:t>
            </a:r>
            <a:r>
              <a:rPr lang="zh-CN" altLang="zh-CN" sz="2800" kern="100" dirty="0">
                <a:solidFill>
                  <a:srgbClr val="FF0000"/>
                </a:solidFill>
                <a:latin typeface="Times New Roman"/>
                <a:ea typeface="微软雅黑"/>
                <a:cs typeface="Times New Roman"/>
              </a:rPr>
              <a:t>鬓</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宋体"/>
                <a:ea typeface="微软雅黑"/>
                <a:cs typeface="Times New Roman"/>
              </a:rPr>
              <a:t>②</a:t>
            </a:r>
            <a:r>
              <a:rPr lang="zh-CN" altLang="zh-CN" sz="2800" kern="100" dirty="0">
                <a:latin typeface="Times New Roman"/>
                <a:ea typeface="微软雅黑"/>
                <a:cs typeface="Times New Roman"/>
              </a:rPr>
              <a:t>马</a:t>
            </a:r>
            <a:r>
              <a:rPr lang="zh-CN" altLang="zh-CN" sz="2800" kern="100" dirty="0">
                <a:solidFill>
                  <a:srgbClr val="00B0F0"/>
                </a:solidFill>
                <a:latin typeface="Times New Roman"/>
                <a:ea typeface="微软雅黑"/>
                <a:cs typeface="Times New Roman"/>
              </a:rPr>
              <a:t>嵬</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宋体"/>
                <a:ea typeface="微软雅黑"/>
                <a:cs typeface="Times New Roman"/>
              </a:rPr>
              <a:t>③</a:t>
            </a:r>
            <a:r>
              <a:rPr lang="zh-CN" altLang="zh-CN" sz="2800" kern="100" dirty="0">
                <a:latin typeface="Times New Roman"/>
                <a:ea typeface="微软雅黑"/>
                <a:cs typeface="Times New Roman"/>
              </a:rPr>
              <a:t>龙</a:t>
            </a:r>
            <a:r>
              <a:rPr lang="zh-CN" altLang="zh-CN" sz="2800" kern="100" dirty="0">
                <a:solidFill>
                  <a:srgbClr val="00B0F0"/>
                </a:solidFill>
                <a:latin typeface="Times New Roman"/>
                <a:ea typeface="微软雅黑"/>
                <a:cs typeface="Times New Roman"/>
              </a:rPr>
              <a:t>驭</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④</a:t>
            </a:r>
            <a:r>
              <a:rPr lang="zh-CN" altLang="zh-CN" sz="2800" kern="100" dirty="0">
                <a:solidFill>
                  <a:srgbClr val="FF0000"/>
                </a:solidFill>
                <a:latin typeface="Times New Roman"/>
                <a:ea typeface="微软雅黑"/>
                <a:cs typeface="Times New Roman"/>
              </a:rPr>
              <a:t>衾</a:t>
            </a:r>
            <a:r>
              <a:rPr lang="zh-CN" altLang="zh-CN" sz="2800" kern="100" dirty="0">
                <a:latin typeface="Times New Roman"/>
                <a:ea typeface="微软雅黑"/>
                <a:cs typeface="Times New Roman"/>
              </a:rPr>
              <a:t>寒</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⑤</a:t>
            </a:r>
            <a:r>
              <a:rPr lang="zh-CN" altLang="zh-CN" sz="2800" kern="100" dirty="0">
                <a:solidFill>
                  <a:srgbClr val="00B0F0"/>
                </a:solidFill>
                <a:latin typeface="Times New Roman"/>
                <a:ea typeface="微软雅黑"/>
                <a:cs typeface="Times New Roman"/>
              </a:rPr>
              <a:t>鼙</a:t>
            </a:r>
            <a:r>
              <a:rPr lang="zh-CN" altLang="zh-CN" sz="2800" kern="100" dirty="0">
                <a:latin typeface="Times New Roman"/>
                <a:ea typeface="微软雅黑"/>
                <a:cs typeface="Times New Roman"/>
              </a:rPr>
              <a:t>鼓</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⑥</a:t>
            </a:r>
            <a:r>
              <a:rPr lang="zh-CN" altLang="zh-CN" sz="2800" kern="100" dirty="0">
                <a:solidFill>
                  <a:srgbClr val="00B0F0"/>
                </a:solidFill>
                <a:latin typeface="Times New Roman"/>
                <a:ea typeface="微软雅黑"/>
                <a:cs typeface="Times New Roman"/>
              </a:rPr>
              <a:t>骊</a:t>
            </a:r>
            <a:r>
              <a:rPr lang="zh-CN" altLang="zh-CN" sz="2800" kern="100" dirty="0">
                <a:latin typeface="Times New Roman"/>
                <a:ea typeface="微软雅黑"/>
                <a:cs typeface="Times New Roman"/>
              </a:rPr>
              <a:t>宫</a:t>
            </a: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⑦</a:t>
            </a:r>
            <a:r>
              <a:rPr lang="zh-CN" altLang="zh-CN" sz="2800" kern="100" dirty="0">
                <a:latin typeface="Times New Roman"/>
                <a:ea typeface="微软雅黑"/>
                <a:cs typeface="Times New Roman"/>
              </a:rPr>
              <a:t>玉</a:t>
            </a:r>
            <a:r>
              <a:rPr lang="zh-CN" altLang="zh-CN" sz="2800" kern="100" dirty="0">
                <a:solidFill>
                  <a:srgbClr val="FF0000"/>
                </a:solidFill>
                <a:latin typeface="Times New Roman"/>
                <a:ea typeface="微软雅黑"/>
                <a:cs typeface="Times New Roman"/>
              </a:rPr>
              <a:t>扃</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⑧</a:t>
            </a:r>
            <a:r>
              <a:rPr lang="zh-CN" altLang="zh-CN" sz="2800" kern="100" dirty="0">
                <a:latin typeface="Times New Roman"/>
                <a:ea typeface="微软雅黑"/>
                <a:cs typeface="Times New Roman"/>
              </a:rPr>
              <a:t>钗</a:t>
            </a:r>
            <a:r>
              <a:rPr lang="zh-CN" altLang="zh-CN" sz="2800" kern="100" dirty="0">
                <a:solidFill>
                  <a:srgbClr val="00B0F0"/>
                </a:solidFill>
                <a:latin typeface="Times New Roman"/>
                <a:ea typeface="微软雅黑"/>
                <a:cs typeface="Times New Roman"/>
              </a:rPr>
              <a:t>擘</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⑨</a:t>
            </a:r>
            <a:r>
              <a:rPr lang="zh-CN" altLang="zh-CN" sz="2800" kern="100" dirty="0">
                <a:latin typeface="Times New Roman"/>
                <a:ea typeface="微软雅黑"/>
                <a:cs typeface="Times New Roman"/>
              </a:rPr>
              <a:t>回</a:t>
            </a:r>
            <a:r>
              <a:rPr lang="zh-CN" altLang="zh-CN" sz="2800" kern="100" dirty="0">
                <a:solidFill>
                  <a:srgbClr val="00B0F0"/>
                </a:solidFill>
                <a:latin typeface="Times New Roman"/>
                <a:ea typeface="微软雅黑"/>
                <a:cs typeface="Times New Roman"/>
              </a:rPr>
              <a:t>眸</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⑩</a:t>
            </a:r>
            <a:r>
              <a:rPr lang="zh-CN" altLang="zh-CN" sz="2800" kern="100" dirty="0">
                <a:latin typeface="Times New Roman"/>
                <a:ea typeface="微软雅黑"/>
                <a:cs typeface="Times New Roman"/>
              </a:rPr>
              <a:t>霓</a:t>
            </a:r>
            <a:r>
              <a:rPr lang="zh-CN" altLang="zh-CN" sz="2800" kern="100" dirty="0">
                <a:solidFill>
                  <a:srgbClr val="FF0000"/>
                </a:solidFill>
                <a:latin typeface="Times New Roman"/>
                <a:ea typeface="微软雅黑"/>
                <a:cs typeface="Times New Roman"/>
              </a:rPr>
              <a:t>裳</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smtClean="0">
                <a:latin typeface="宋体"/>
                <a:ea typeface="MS Gothic"/>
                <a:cs typeface="MS Gothic"/>
              </a:rPr>
              <a:t>⑪</a:t>
            </a:r>
            <a:r>
              <a:rPr lang="zh-CN" altLang="zh-CN" sz="2800" kern="100" dirty="0">
                <a:latin typeface="Times New Roman"/>
                <a:ea typeface="微软雅黑"/>
                <a:cs typeface="Times New Roman"/>
              </a:rPr>
              <a:t>临</a:t>
            </a:r>
            <a:r>
              <a:rPr lang="zh-CN" altLang="zh-CN" sz="2800" kern="100" dirty="0">
                <a:solidFill>
                  <a:srgbClr val="00B0F0"/>
                </a:solidFill>
                <a:latin typeface="Times New Roman"/>
                <a:ea typeface="微软雅黑"/>
                <a:cs typeface="Times New Roman"/>
              </a:rPr>
              <a:t>邛</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smtClean="0">
                <a:latin typeface="宋体"/>
                <a:ea typeface="MS Gothic"/>
                <a:cs typeface="MS Gothic"/>
              </a:rPr>
              <a:t>⑫</a:t>
            </a:r>
            <a:r>
              <a:rPr lang="zh-CN" altLang="zh-CN" sz="2800" kern="100" dirty="0">
                <a:latin typeface="Times New Roman"/>
                <a:ea typeface="微软雅黑"/>
                <a:cs typeface="Times New Roman"/>
              </a:rPr>
              <a:t>仙</a:t>
            </a:r>
            <a:r>
              <a:rPr lang="zh-CN" altLang="zh-CN" sz="2800" kern="100" dirty="0">
                <a:solidFill>
                  <a:srgbClr val="00B0F0"/>
                </a:solidFill>
                <a:latin typeface="Times New Roman"/>
                <a:ea typeface="微软雅黑"/>
                <a:cs typeface="Times New Roman"/>
              </a:rPr>
              <a:t>袂</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effectLst/>
              <a:latin typeface="宋体"/>
              <a:cs typeface="Courier New"/>
            </a:endParaRPr>
          </a:p>
        </p:txBody>
      </p:sp>
      <p:sp>
        <p:nvSpPr>
          <p:cNvPr id="7" name="矩形 6"/>
          <p:cNvSpPr/>
          <p:nvPr/>
        </p:nvSpPr>
        <p:spPr>
          <a:xfrm>
            <a:off x="1943100" y="2273387"/>
            <a:ext cx="9080500" cy="3022366"/>
          </a:xfrm>
          <a:prstGeom prst="rect">
            <a:avLst/>
          </a:prstGeom>
        </p:spPr>
        <p:txBody>
          <a:bodyPr wrap="square">
            <a:spAutoFit/>
          </a:bodyPr>
          <a:lstStyle/>
          <a:p>
            <a:pPr algn="just">
              <a:lnSpc>
                <a:spcPct val="170000"/>
              </a:lnSpc>
              <a:spcAft>
                <a:spcPts val="0"/>
              </a:spcAft>
              <a:tabLst>
                <a:tab pos="2070735" algn="l"/>
              </a:tabLst>
            </a:pPr>
            <a:r>
              <a:rPr lang="en-US" altLang="zh-CN" sz="2800" kern="100" dirty="0" err="1">
                <a:solidFill>
                  <a:schemeClr val="accent6">
                    <a:lumMod val="75000"/>
                  </a:schemeClr>
                </a:solidFill>
                <a:latin typeface="Times New Roman"/>
                <a:ea typeface="微软雅黑"/>
                <a:cs typeface="Courier New"/>
              </a:rPr>
              <a:t>bìn</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a:solidFill>
                  <a:srgbClr val="C00000"/>
                </a:solidFill>
                <a:latin typeface="Times New Roman"/>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wéi</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yù</a:t>
            </a:r>
            <a:endParaRPr lang="en-US" altLang="zh-CN" sz="2800" kern="10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r>
              <a:rPr lang="en-US" altLang="zh-CN" sz="2800" kern="100" dirty="0" err="1" smtClean="0">
                <a:solidFill>
                  <a:schemeClr val="accent6">
                    <a:lumMod val="75000"/>
                  </a:schemeClr>
                </a:solidFill>
                <a:latin typeface="Times New Roman"/>
                <a:ea typeface="微软雅黑"/>
                <a:cs typeface="Courier New"/>
              </a:rPr>
              <a:t>qīn</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pí</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lí</a:t>
            </a:r>
            <a:endParaRPr lang="en-US" altLang="zh-CN" sz="2800" kern="100" dirty="0" smtClean="0">
              <a:solidFill>
                <a:schemeClr val="accent6">
                  <a:lumMod val="75000"/>
                </a:schemeClr>
              </a:solidFill>
              <a:latin typeface="Times New Roman"/>
              <a:ea typeface="微软雅黑"/>
              <a:cs typeface="Courier New"/>
            </a:endParaRPr>
          </a:p>
          <a:p>
            <a:pPr algn="just">
              <a:lnSpc>
                <a:spcPct val="170000"/>
              </a:lnSpc>
              <a:spcAft>
                <a:spcPts val="0"/>
              </a:spcAft>
              <a:tabLst>
                <a:tab pos="2070735" algn="l"/>
              </a:tabLst>
            </a:pPr>
            <a:r>
              <a:rPr lang="en-US" altLang="zh-CN" sz="2800" kern="100" dirty="0" err="1" smtClean="0">
                <a:solidFill>
                  <a:schemeClr val="accent6">
                    <a:lumMod val="75000"/>
                  </a:schemeClr>
                </a:solidFill>
                <a:latin typeface="Times New Roman"/>
                <a:ea typeface="微软雅黑"/>
                <a:cs typeface="Courier New"/>
              </a:rPr>
              <a:t>jiōnɡ</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bò</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móu</a:t>
            </a:r>
            <a:endParaRPr lang="en-US" altLang="zh-CN" sz="2800" kern="10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r>
              <a:rPr lang="en-US" altLang="zh-CN" sz="2800" kern="100" dirty="0" err="1" smtClean="0">
                <a:solidFill>
                  <a:schemeClr val="accent6">
                    <a:lumMod val="75000"/>
                  </a:schemeClr>
                </a:solidFill>
                <a:latin typeface="Times New Roman"/>
                <a:ea typeface="微软雅黑"/>
                <a:cs typeface="Courier New"/>
              </a:rPr>
              <a:t>ch</a:t>
            </a:r>
            <a:r>
              <a:rPr lang="en-US" altLang="zh-CN" sz="2800" kern="100" dirty="0" err="1" smtClean="0">
                <a:solidFill>
                  <a:schemeClr val="accent6">
                    <a:lumMod val="75000"/>
                  </a:schemeClr>
                </a:solidFill>
                <a:latin typeface="宋体" pitchFamily="2" charset="-122"/>
                <a:ea typeface="宋体" pitchFamily="2" charset="-122"/>
                <a:cs typeface="Courier New"/>
              </a:rPr>
              <a:t>á</a:t>
            </a:r>
            <a:r>
              <a:rPr lang="en-US" altLang="zh-CN" sz="2800" kern="100" dirty="0" err="1" smtClean="0">
                <a:solidFill>
                  <a:schemeClr val="accent6">
                    <a:lumMod val="75000"/>
                  </a:schemeClr>
                </a:solidFill>
                <a:latin typeface="Times New Roman"/>
                <a:ea typeface="微软雅黑"/>
                <a:cs typeface="Courier New"/>
              </a:rPr>
              <a:t>nɡ</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MS Gothic"/>
                <a:cs typeface="MS Gothic"/>
              </a:rPr>
              <a:t>			</a:t>
            </a:r>
            <a:r>
              <a:rPr lang="en-US" altLang="zh-CN" sz="2800" kern="100" dirty="0" err="1" smtClean="0">
                <a:solidFill>
                  <a:schemeClr val="accent6">
                    <a:lumMod val="75000"/>
                  </a:schemeClr>
                </a:solidFill>
                <a:latin typeface="Times New Roman"/>
                <a:ea typeface="微软雅黑"/>
                <a:cs typeface="Courier New"/>
              </a:rPr>
              <a:t>qiónɡ</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MS Gothic"/>
                <a:cs typeface="MS Gothic"/>
              </a:rPr>
              <a:t>			</a:t>
            </a:r>
            <a:r>
              <a:rPr lang="en-US" altLang="zh-CN" sz="2800" kern="100" dirty="0" err="1" smtClean="0">
                <a:solidFill>
                  <a:schemeClr val="accent6">
                    <a:lumMod val="75000"/>
                  </a:schemeClr>
                </a:solidFill>
                <a:latin typeface="Times New Roman"/>
                <a:ea typeface="微软雅黑"/>
                <a:cs typeface="Courier New"/>
              </a:rPr>
              <a:t>mèi</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995182753"/>
              </p:ext>
            </p:extLst>
          </p:nvPr>
        </p:nvGraphicFramePr>
        <p:xfrm>
          <a:off x="1727200" y="939800"/>
          <a:ext cx="8750300" cy="4876800"/>
        </p:xfrm>
        <a:graphic>
          <a:graphicData uri="http://schemas.openxmlformats.org/presentationml/2006/ole">
            <mc:AlternateContent xmlns:mc="http://schemas.openxmlformats.org/markup-compatibility/2006">
              <mc:Choice xmlns:v="urn:schemas-microsoft-com:vml" Requires="v">
                <p:oleObj spid="_x0000_s4416" name="文档" r:id="rId3" imgW="8760270" imgH="4868892" progId="Word.Document.12">
                  <p:embed/>
                </p:oleObj>
              </mc:Choice>
              <mc:Fallback>
                <p:oleObj name="文档" r:id="rId3" imgW="8760270" imgH="4868892" progId="Word.Document.12">
                  <p:embed/>
                  <p:pic>
                    <p:nvPicPr>
                      <p:cNvPr id="0" name=""/>
                      <p:cNvPicPr/>
                      <p:nvPr/>
                    </p:nvPicPr>
                    <p:blipFill>
                      <a:blip r:embed="rId4"/>
                      <a:stretch>
                        <a:fillRect/>
                      </a:stretch>
                    </p:blipFill>
                    <p:spPr>
                      <a:xfrm>
                        <a:off x="1727200" y="939800"/>
                        <a:ext cx="8750300" cy="4876800"/>
                      </a:xfrm>
                      <a:prstGeom prst="rect">
                        <a:avLst/>
                      </a:prstGeom>
                    </p:spPr>
                  </p:pic>
                </p:oleObj>
              </mc:Fallback>
            </mc:AlternateContent>
          </a:graphicData>
        </a:graphic>
      </p:graphicFrame>
      <p:sp>
        <p:nvSpPr>
          <p:cNvPr id="11" name="矩形 10"/>
          <p:cNvSpPr/>
          <p:nvPr/>
        </p:nvSpPr>
        <p:spPr>
          <a:xfrm>
            <a:off x="2616785" y="1869163"/>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春宵</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纸屑</a:t>
            </a:r>
            <a:endParaRPr lang="zh-CN" altLang="en-US" dirty="0"/>
          </a:p>
        </p:txBody>
      </p:sp>
      <p:sp>
        <p:nvSpPr>
          <p:cNvPr id="12" name="矩形 11"/>
          <p:cNvSpPr/>
          <p:nvPr/>
        </p:nvSpPr>
        <p:spPr>
          <a:xfrm>
            <a:off x="5525085" y="1860877"/>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闲暇</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瑕疵</a:t>
            </a:r>
            <a:endParaRPr lang="zh-CN" altLang="en-US" dirty="0"/>
          </a:p>
        </p:txBody>
      </p:sp>
      <p:sp>
        <p:nvSpPr>
          <p:cNvPr id="13" name="矩形 12"/>
          <p:cNvSpPr/>
          <p:nvPr/>
        </p:nvSpPr>
        <p:spPr>
          <a:xfrm>
            <a:off x="8458785" y="1860878"/>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光彩</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采光</a:t>
            </a:r>
            <a:endParaRPr lang="zh-CN" altLang="en-US" dirty="0"/>
          </a:p>
        </p:txBody>
      </p:sp>
      <p:sp>
        <p:nvSpPr>
          <p:cNvPr id="14" name="矩形 13"/>
          <p:cNvSpPr/>
          <p:nvPr/>
        </p:nvSpPr>
        <p:spPr>
          <a:xfrm>
            <a:off x="2618481" y="3562678"/>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踟蹰</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踌躇</a:t>
            </a:r>
            <a:endParaRPr lang="zh-CN" altLang="en-US" dirty="0"/>
          </a:p>
        </p:txBody>
      </p:sp>
      <p:sp>
        <p:nvSpPr>
          <p:cNvPr id="15" name="矩形 14"/>
          <p:cNvSpPr/>
          <p:nvPr/>
        </p:nvSpPr>
        <p:spPr>
          <a:xfrm>
            <a:off x="5537784" y="3562678"/>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缥缈</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漂泊</a:t>
            </a:r>
            <a:endParaRPr lang="zh-CN" altLang="en-US" dirty="0"/>
          </a:p>
        </p:txBody>
      </p:sp>
      <p:sp>
        <p:nvSpPr>
          <p:cNvPr id="16" name="矩形 15"/>
          <p:cNvSpPr/>
          <p:nvPr/>
        </p:nvSpPr>
        <p:spPr>
          <a:xfrm>
            <a:off x="8476694" y="3590829"/>
            <a:ext cx="902811" cy="1304203"/>
          </a:xfrm>
          <a:prstGeom prst="rect">
            <a:avLst/>
          </a:prstGeom>
        </p:spPr>
        <p:txBody>
          <a:bodyPr wrap="none">
            <a:spAutoFit/>
          </a:bodyPr>
          <a:lstStyle/>
          <a:p>
            <a:pPr lvl="0" algn="just">
              <a:lnSpc>
                <a:spcPct val="150000"/>
              </a:lnSpc>
              <a:tabLst>
                <a:tab pos="2070735" algn="l"/>
              </a:tabLst>
            </a:pPr>
            <a:r>
              <a:rPr lang="zh-CN" altLang="zh-CN" sz="2800" kern="100" dirty="0" smtClean="0">
                <a:solidFill>
                  <a:srgbClr val="F79646">
                    <a:lumMod val="75000"/>
                  </a:srgbClr>
                </a:solidFill>
                <a:latin typeface="Times New Roman"/>
                <a:ea typeface="微软雅黑"/>
                <a:cs typeface="Times New Roman"/>
              </a:rPr>
              <a:t>阑干</a:t>
            </a:r>
            <a:endParaRPr lang="en-US" altLang="zh-CN" sz="2800" kern="100" dirty="0" smtClean="0">
              <a:solidFill>
                <a:srgbClr val="F79646">
                  <a:lumMod val="75000"/>
                </a:srgbClr>
              </a:solidFill>
              <a:latin typeface="Times New Roman"/>
              <a:ea typeface="微软雅黑"/>
              <a:cs typeface="Times New Roman"/>
            </a:endParaRPr>
          </a:p>
          <a:p>
            <a:pPr lvl="0" algn="just">
              <a:lnSpc>
                <a:spcPct val="150000"/>
              </a:lnSpc>
              <a:tabLst>
                <a:tab pos="2070735" algn="l"/>
              </a:tabLst>
            </a:pPr>
            <a:r>
              <a:rPr lang="zh-CN" altLang="zh-CN" sz="2800" kern="100" dirty="0" smtClean="0">
                <a:solidFill>
                  <a:srgbClr val="F79646">
                    <a:lumMod val="75000"/>
                  </a:srgbClr>
                </a:solidFill>
                <a:latin typeface="Times New Roman"/>
                <a:ea typeface="微软雅黑"/>
                <a:cs typeface="Times New Roman"/>
              </a:rPr>
              <a:t>斑斓</a:t>
            </a:r>
            <a:endParaRPr lang="zh-CN" altLang="zh-CN" sz="2800" kern="100" dirty="0">
              <a:solidFill>
                <a:srgbClr val="F79646">
                  <a:lumMod val="75000"/>
                </a:srgbClr>
              </a:solidFill>
              <a:latin typeface="宋体"/>
              <a:cs typeface="Courier New"/>
            </a:endParaRPr>
          </a:p>
        </p:txBody>
      </p:sp>
    </p:spTree>
    <p:extLst>
      <p:ext uri="{BB962C8B-B14F-4D97-AF65-F5344CB8AC3E}">
        <p14:creationId xmlns:p14="http://schemas.microsoft.com/office/powerpoint/2010/main" val="3386601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576512" y="31085"/>
            <a:ext cx="9218488" cy="6124754"/>
          </a:xfrm>
          <a:prstGeom prst="rect">
            <a:avLst/>
          </a:prstGeom>
          <a:noFill/>
        </p:spPr>
        <p:txBody>
          <a:bodyPr wrap="square" rtlCol="0">
            <a:spAutoFit/>
          </a:bodyPr>
          <a:lstStyle/>
          <a:p>
            <a:pPr algn="just">
              <a:lnSpc>
                <a:spcPct val="20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3</a:t>
            </a:r>
            <a:r>
              <a:rPr lang="zh-CN" altLang="zh-CN" sz="2800" b="1" kern="100" dirty="0">
                <a:solidFill>
                  <a:schemeClr val="bg1">
                    <a:lumMod val="50000"/>
                  </a:schemeClr>
                </a:solidFill>
                <a:latin typeface="Times New Roman"/>
                <a:ea typeface="微软雅黑"/>
                <a:cs typeface="Times New Roman"/>
              </a:rPr>
              <a:t>．词语解释</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b="1" kern="100" dirty="0">
                <a:solidFill>
                  <a:srgbClr val="FF0000"/>
                </a:solidFill>
                <a:latin typeface="方正粗宋简体" panose="03000509000000000000" pitchFamily="65" charset="-122"/>
                <a:ea typeface="方正粗宋简体" panose="03000509000000000000" pitchFamily="65" charset="-122"/>
                <a:cs typeface="Times New Roman"/>
              </a:rPr>
              <a:t>可怜</a:t>
            </a:r>
            <a:r>
              <a:rPr lang="zh-CN" altLang="zh-CN" sz="2800" kern="100" dirty="0">
                <a:latin typeface="Times New Roman"/>
                <a:ea typeface="微软雅黑"/>
                <a:cs typeface="Times New Roman"/>
              </a:rPr>
              <a:t>光彩生门户：</a:t>
            </a:r>
            <a:r>
              <a:rPr lang="en-US" altLang="zh-CN" sz="2800" kern="100" dirty="0" smtClean="0">
                <a:latin typeface="Times New Roman"/>
                <a:ea typeface="微软雅黑"/>
                <a:cs typeface="Courier New"/>
              </a:rPr>
              <a:t>_______________________</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尽日君王</a:t>
            </a:r>
            <a:r>
              <a:rPr lang="zh-CN" altLang="zh-CN" sz="2800" b="1" kern="100" dirty="0">
                <a:solidFill>
                  <a:srgbClr val="FF0000"/>
                </a:solidFill>
                <a:latin typeface="方正粗宋简体" panose="03000509000000000000" pitchFamily="65" charset="-122"/>
                <a:ea typeface="方正粗宋简体" panose="03000509000000000000" pitchFamily="65" charset="-122"/>
                <a:cs typeface="Times New Roman"/>
              </a:rPr>
              <a:t>看不足</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_______________________</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云栈</a:t>
            </a:r>
            <a:r>
              <a:rPr lang="zh-CN" altLang="zh-CN" sz="2800" b="1" kern="100" dirty="0">
                <a:solidFill>
                  <a:srgbClr val="FF0000"/>
                </a:solidFill>
                <a:latin typeface="方正粗宋简体" panose="03000509000000000000" pitchFamily="65" charset="-122"/>
                <a:ea typeface="方正粗宋简体" panose="03000509000000000000" pitchFamily="65" charset="-122"/>
                <a:cs typeface="Times New Roman"/>
              </a:rPr>
              <a:t>萦纡</a:t>
            </a:r>
            <a:r>
              <a:rPr lang="zh-CN" altLang="zh-CN" sz="2800" kern="100" dirty="0">
                <a:latin typeface="Times New Roman"/>
                <a:ea typeface="微软雅黑"/>
                <a:cs typeface="Times New Roman"/>
              </a:rPr>
              <a:t>登剑阁：</a:t>
            </a:r>
            <a:r>
              <a:rPr lang="en-US" altLang="zh-CN" sz="2800" kern="100" dirty="0" smtClean="0">
                <a:latin typeface="Times New Roman"/>
                <a:ea typeface="微软雅黑"/>
                <a:cs typeface="Courier New"/>
              </a:rPr>
              <a:t>_______________________</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到此</a:t>
            </a:r>
            <a:r>
              <a:rPr lang="zh-CN" altLang="zh-CN" sz="2800" b="1" kern="100" dirty="0">
                <a:solidFill>
                  <a:srgbClr val="FF0000"/>
                </a:solidFill>
                <a:latin typeface="方正粗宋简体" panose="03000509000000000000" pitchFamily="65" charset="-122"/>
                <a:ea typeface="方正粗宋简体" panose="03000509000000000000" pitchFamily="65" charset="-122"/>
                <a:cs typeface="Times New Roman"/>
              </a:rPr>
              <a:t>踌躇</a:t>
            </a:r>
            <a:r>
              <a:rPr lang="zh-CN" altLang="zh-CN" sz="2800" kern="100" dirty="0">
                <a:latin typeface="Times New Roman"/>
                <a:ea typeface="微软雅黑"/>
                <a:cs typeface="Times New Roman"/>
              </a:rPr>
              <a:t>不能去：</a:t>
            </a:r>
            <a:r>
              <a:rPr lang="en-US" altLang="zh-CN" sz="2800" kern="100" dirty="0" smtClean="0">
                <a:latin typeface="Times New Roman"/>
                <a:ea typeface="微软雅黑"/>
                <a:cs typeface="Courier New"/>
              </a:rPr>
              <a:t>_______________________</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天旋地转回</a:t>
            </a:r>
            <a:r>
              <a:rPr lang="zh-CN" altLang="zh-CN" sz="2800" b="1" kern="100" dirty="0">
                <a:solidFill>
                  <a:srgbClr val="FF0000"/>
                </a:solidFill>
                <a:latin typeface="方正粗宋简体" panose="03000509000000000000" pitchFamily="65" charset="-122"/>
                <a:ea typeface="方正粗宋简体" panose="03000509000000000000" pitchFamily="65" charset="-122"/>
                <a:cs typeface="Times New Roman"/>
              </a:rPr>
              <a:t>龙驭</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_______________________</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⑥</a:t>
            </a:r>
            <a:r>
              <a:rPr lang="zh-CN" altLang="zh-CN" sz="2800" b="1" kern="100" dirty="0">
                <a:solidFill>
                  <a:srgbClr val="FF0000"/>
                </a:solidFill>
                <a:latin typeface="方正粗宋简体" panose="03000509000000000000" pitchFamily="65" charset="-122"/>
                <a:ea typeface="方正粗宋简体" panose="03000509000000000000" pitchFamily="65" charset="-122"/>
                <a:cs typeface="Times New Roman"/>
              </a:rPr>
              <a:t>耿耿</a:t>
            </a:r>
            <a:r>
              <a:rPr lang="zh-CN" altLang="zh-CN" sz="2800" kern="100" dirty="0">
                <a:latin typeface="Times New Roman"/>
                <a:ea typeface="微软雅黑"/>
                <a:cs typeface="Times New Roman"/>
              </a:rPr>
              <a:t>星河欲曙天：</a:t>
            </a:r>
            <a:r>
              <a:rPr lang="en-US" altLang="zh-CN" sz="2800" kern="100" dirty="0" smtClean="0">
                <a:latin typeface="Times New Roman"/>
                <a:ea typeface="微软雅黑"/>
                <a:cs typeface="Courier New"/>
              </a:rPr>
              <a:t>_______________________</a:t>
            </a:r>
            <a:endParaRPr lang="zh-CN" altLang="zh-CN" sz="2800" kern="100" dirty="0">
              <a:effectLst/>
              <a:latin typeface="宋体"/>
              <a:cs typeface="Courier New"/>
            </a:endParaRPr>
          </a:p>
        </p:txBody>
      </p:sp>
      <p:sp>
        <p:nvSpPr>
          <p:cNvPr id="3" name="矩形 2"/>
          <p:cNvSpPr/>
          <p:nvPr/>
        </p:nvSpPr>
        <p:spPr>
          <a:xfrm>
            <a:off x="4864100" y="859135"/>
            <a:ext cx="4178300" cy="5262979"/>
          </a:xfrm>
          <a:prstGeom prst="rect">
            <a:avLst/>
          </a:prstGeom>
        </p:spPr>
        <p:txBody>
          <a:bodyPr wrap="square">
            <a:spAutoFit/>
          </a:bodyPr>
          <a:lstStyle/>
          <a:p>
            <a:pPr algn="just">
              <a:lnSpc>
                <a:spcPct val="200000"/>
              </a:lnSpc>
              <a:spcAft>
                <a:spcPts val="0"/>
              </a:spcAft>
              <a:tabLst>
                <a:tab pos="2070735" algn="l"/>
              </a:tabLst>
            </a:pPr>
            <a:r>
              <a:rPr lang="zh-CN" altLang="zh-CN" sz="2800" b="1" kern="100" dirty="0">
                <a:solidFill>
                  <a:srgbClr val="0066FF"/>
                </a:solidFill>
                <a:latin typeface="Times New Roman"/>
                <a:ea typeface="微软雅黑"/>
                <a:cs typeface="Times New Roman"/>
              </a:rPr>
              <a:t>可爱，可</a:t>
            </a:r>
            <a:r>
              <a:rPr lang="zh-CN" altLang="zh-CN" sz="2800" b="1" kern="100" dirty="0" smtClean="0">
                <a:solidFill>
                  <a:srgbClr val="0066FF"/>
                </a:solidFill>
                <a:latin typeface="Times New Roman"/>
                <a:ea typeface="微软雅黑"/>
                <a:cs typeface="Times New Roman"/>
              </a:rPr>
              <a:t>羡</a:t>
            </a:r>
            <a:endParaRPr lang="en-US" altLang="zh-CN" sz="2800" b="1" kern="100" dirty="0" smtClean="0">
              <a:solidFill>
                <a:srgbClr val="0066FF"/>
              </a:solidFill>
              <a:latin typeface="Times New Roman"/>
              <a:ea typeface="微软雅黑"/>
              <a:cs typeface="Times New Roman"/>
            </a:endParaRPr>
          </a:p>
          <a:p>
            <a:pPr algn="just">
              <a:lnSpc>
                <a:spcPct val="200000"/>
              </a:lnSpc>
              <a:tabLst>
                <a:tab pos="2070735" algn="l"/>
              </a:tabLst>
            </a:pPr>
            <a:r>
              <a:rPr lang="zh-CN" altLang="zh-CN" sz="2800" b="1" kern="100" dirty="0">
                <a:solidFill>
                  <a:srgbClr val="0066FF"/>
                </a:solidFill>
                <a:latin typeface="Times New Roman"/>
                <a:ea typeface="微软雅黑"/>
                <a:cs typeface="Times New Roman"/>
              </a:rPr>
              <a:t>看不厌，看不够</a:t>
            </a:r>
            <a:endParaRPr lang="en-US" altLang="zh-CN" sz="2800" b="1" kern="100" dirty="0">
              <a:solidFill>
                <a:srgbClr val="0066FF"/>
              </a:solidFill>
              <a:latin typeface="Times New Roman"/>
              <a:ea typeface="微软雅黑"/>
              <a:cs typeface="Times New Roman"/>
            </a:endParaRPr>
          </a:p>
          <a:p>
            <a:pPr algn="just">
              <a:lnSpc>
                <a:spcPct val="200000"/>
              </a:lnSpc>
              <a:tabLst>
                <a:tab pos="2070735" algn="l"/>
              </a:tabLst>
            </a:pPr>
            <a:r>
              <a:rPr lang="zh-CN" altLang="zh-CN" sz="2800" b="1" kern="100" dirty="0">
                <a:solidFill>
                  <a:srgbClr val="0066FF"/>
                </a:solidFill>
                <a:latin typeface="Times New Roman"/>
                <a:ea typeface="微软雅黑"/>
                <a:cs typeface="Times New Roman"/>
              </a:rPr>
              <a:t>曲折环绕</a:t>
            </a:r>
            <a:endParaRPr lang="en-US" altLang="zh-CN" sz="2800" b="1" kern="100" dirty="0">
              <a:solidFill>
                <a:srgbClr val="0066FF"/>
              </a:solidFill>
              <a:latin typeface="Times New Roman"/>
              <a:ea typeface="微软雅黑"/>
              <a:cs typeface="Times New Roman"/>
            </a:endParaRPr>
          </a:p>
          <a:p>
            <a:pPr algn="just">
              <a:lnSpc>
                <a:spcPct val="200000"/>
              </a:lnSpc>
              <a:tabLst>
                <a:tab pos="2070735" algn="l"/>
              </a:tabLst>
            </a:pPr>
            <a:r>
              <a:rPr lang="zh-CN" altLang="zh-CN" sz="2800" b="1" kern="100" dirty="0">
                <a:solidFill>
                  <a:srgbClr val="0066FF"/>
                </a:solidFill>
                <a:latin typeface="Times New Roman"/>
                <a:ea typeface="微软雅黑"/>
                <a:cs typeface="Times New Roman"/>
              </a:rPr>
              <a:t>犹豫不决，不确定的</a:t>
            </a:r>
            <a:endParaRPr lang="en-US" altLang="zh-CN" sz="2800" b="1" kern="100" dirty="0">
              <a:solidFill>
                <a:srgbClr val="0066FF"/>
              </a:solidFill>
              <a:latin typeface="Times New Roman"/>
              <a:ea typeface="微软雅黑"/>
              <a:cs typeface="Times New Roman"/>
            </a:endParaRPr>
          </a:p>
          <a:p>
            <a:pPr algn="just">
              <a:lnSpc>
                <a:spcPct val="200000"/>
              </a:lnSpc>
              <a:tabLst>
                <a:tab pos="2070735" algn="l"/>
              </a:tabLst>
            </a:pPr>
            <a:r>
              <a:rPr lang="zh-CN" altLang="zh-CN" sz="2800" b="1" kern="100" dirty="0">
                <a:solidFill>
                  <a:srgbClr val="0066FF"/>
                </a:solidFill>
                <a:latin typeface="Times New Roman"/>
                <a:ea typeface="微软雅黑"/>
                <a:cs typeface="Times New Roman"/>
              </a:rPr>
              <a:t>皇帝的车驾</a:t>
            </a:r>
            <a:endParaRPr lang="en-US" altLang="zh-CN" sz="2800" b="1" kern="100" dirty="0">
              <a:solidFill>
                <a:srgbClr val="0066FF"/>
              </a:solidFill>
              <a:latin typeface="Times New Roman"/>
              <a:ea typeface="微软雅黑"/>
              <a:cs typeface="Times New Roman"/>
            </a:endParaRPr>
          </a:p>
          <a:p>
            <a:pPr algn="just">
              <a:lnSpc>
                <a:spcPct val="200000"/>
              </a:lnSpc>
              <a:tabLst>
                <a:tab pos="2070735" algn="l"/>
              </a:tabLst>
            </a:pPr>
            <a:r>
              <a:rPr lang="zh-CN" altLang="zh-CN" sz="2800" b="1" kern="100" dirty="0">
                <a:solidFill>
                  <a:srgbClr val="0066FF"/>
                </a:solidFill>
                <a:latin typeface="Times New Roman"/>
                <a:ea typeface="微软雅黑"/>
                <a:cs typeface="Times New Roman"/>
              </a:rPr>
              <a:t>天色微明的样子</a:t>
            </a:r>
          </a:p>
        </p:txBody>
      </p:sp>
    </p:spTree>
    <p:extLst>
      <p:ext uri="{BB962C8B-B14F-4D97-AF65-F5344CB8AC3E}">
        <p14:creationId xmlns:p14="http://schemas.microsoft.com/office/powerpoint/2010/main" val="3806141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6512" y="11851"/>
            <a:ext cx="9053388" cy="6124754"/>
          </a:xfrm>
          <a:prstGeom prst="rect">
            <a:avLst/>
          </a:prstGeom>
          <a:noFill/>
        </p:spPr>
        <p:txBody>
          <a:bodyPr wrap="square" rtlCol="0">
            <a:spAutoFit/>
          </a:bodyPr>
          <a:lstStyle/>
          <a:p>
            <a:pPr algn="just">
              <a:lnSpc>
                <a:spcPct val="20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4</a:t>
            </a:r>
            <a:r>
              <a:rPr lang="zh-CN" altLang="zh-CN" sz="2800" b="1" kern="100" dirty="0">
                <a:solidFill>
                  <a:schemeClr val="bg1">
                    <a:lumMod val="50000"/>
                  </a:schemeClr>
                </a:solidFill>
                <a:latin typeface="Times New Roman"/>
                <a:ea typeface="微软雅黑"/>
                <a:cs typeface="Times New Roman"/>
              </a:rPr>
              <a:t>．名句默写</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姊妹弟兄皆列土，</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②</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，惊破《霓裳羽衣曲》。</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③</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，圣主朝朝暮暮情。</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春风桃李花开夜，</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⑤</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，两处茫茫皆不见。</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⑥</a:t>
            </a:r>
            <a:r>
              <a:rPr lang="zh-CN" altLang="zh-CN" sz="2800" kern="100" dirty="0">
                <a:latin typeface="Times New Roman"/>
                <a:ea typeface="微软雅黑"/>
                <a:cs typeface="Times New Roman"/>
              </a:rPr>
              <a:t>玉容寂寞泪阑干，</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a:t>
            </a:r>
            <a:endParaRPr lang="zh-CN" altLang="zh-CN" sz="2800" kern="100" dirty="0">
              <a:effectLst/>
              <a:latin typeface="宋体"/>
              <a:cs typeface="Courier New"/>
            </a:endParaRPr>
          </a:p>
        </p:txBody>
      </p:sp>
      <p:sp>
        <p:nvSpPr>
          <p:cNvPr id="4" name="矩形 3"/>
          <p:cNvSpPr/>
          <p:nvPr/>
        </p:nvSpPr>
        <p:spPr>
          <a:xfrm>
            <a:off x="1982912" y="843016"/>
            <a:ext cx="6195888" cy="5262979"/>
          </a:xfrm>
          <a:prstGeom prst="rect">
            <a:avLst/>
          </a:prstGeom>
        </p:spPr>
        <p:txBody>
          <a:bodyPr wrap="square">
            <a:spAutoFit/>
          </a:bodyPr>
          <a:lstStyle/>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rgbClr val="FF0000"/>
                </a:solidFill>
                <a:latin typeface="方正粗宋简体" panose="03000509000000000000" pitchFamily="65" charset="-122"/>
                <a:ea typeface="方正粗宋简体" panose="03000509000000000000" pitchFamily="65" charset="-122"/>
                <a:cs typeface="Times New Roman"/>
              </a:rPr>
              <a:t>可怜</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光彩生</a:t>
            </a:r>
            <a:r>
              <a:rPr lang="zh-CN" altLang="zh-CN" sz="2800" kern="100" dirty="0" smtClean="0">
                <a:solidFill>
                  <a:srgbClr val="FF0000"/>
                </a:solidFill>
                <a:latin typeface="方正粗宋简体" panose="03000509000000000000" pitchFamily="65" charset="-122"/>
                <a:ea typeface="方正粗宋简体" panose="03000509000000000000" pitchFamily="65" charset="-122"/>
                <a:cs typeface="Times New Roman"/>
              </a:rPr>
              <a:t>门户</a:t>
            </a:r>
            <a:endParaRPr lang="en-US" altLang="zh-CN" sz="2800" kern="100" dirty="0" smtClean="0">
              <a:solidFill>
                <a:srgbClr val="FF0000"/>
              </a:solidFill>
              <a:latin typeface="方正粗宋简体" panose="03000509000000000000" pitchFamily="65" charset="-122"/>
              <a:ea typeface="方正粗宋简体" panose="03000509000000000000" pitchFamily="65" charset="-122"/>
              <a:cs typeface="Times New Roman"/>
            </a:endParaRPr>
          </a:p>
          <a:p>
            <a:pPr algn="just">
              <a:lnSpc>
                <a:spcPct val="200000"/>
              </a:lnSpc>
              <a:tabLst>
                <a:tab pos="2070735" algn="l"/>
              </a:tabLst>
            </a:pP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渔阳鼙鼓动地来</a:t>
            </a:r>
            <a:endParaRPr lang="en-US" altLang="zh-CN" sz="2800" kern="100" dirty="0">
              <a:solidFill>
                <a:srgbClr val="FF0000"/>
              </a:solidFill>
              <a:latin typeface="方正粗宋简体" panose="03000509000000000000" pitchFamily="65" charset="-122"/>
              <a:ea typeface="方正粗宋简体" panose="03000509000000000000" pitchFamily="65" charset="-122"/>
              <a:cs typeface="Times New Roman"/>
            </a:endParaRPr>
          </a:p>
          <a:p>
            <a:pPr algn="just">
              <a:lnSpc>
                <a:spcPct val="200000"/>
              </a:lnSpc>
              <a:tabLst>
                <a:tab pos="2070735" algn="l"/>
              </a:tabLst>
            </a:pP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蜀江水碧蜀山青</a:t>
            </a:r>
            <a:endParaRPr lang="en-US" altLang="zh-CN" sz="2800" kern="100" dirty="0">
              <a:solidFill>
                <a:srgbClr val="FF0000"/>
              </a:solidFill>
              <a:latin typeface="方正粗宋简体" panose="03000509000000000000" pitchFamily="65" charset="-122"/>
              <a:ea typeface="方正粗宋简体" panose="03000509000000000000" pitchFamily="65" charset="-122"/>
              <a:cs typeface="Times New Roman"/>
            </a:endParaRPr>
          </a:p>
          <a:p>
            <a:pPr algn="just">
              <a:lnSpc>
                <a:spcPct val="200000"/>
              </a:lnSpc>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秋雨梧桐叶落时</a:t>
            </a:r>
            <a:endParaRPr lang="en-US" altLang="zh-CN" sz="2800" kern="100" dirty="0">
              <a:solidFill>
                <a:srgbClr val="FF0000"/>
              </a:solidFill>
              <a:latin typeface="方正粗宋简体" panose="03000509000000000000" pitchFamily="65" charset="-122"/>
              <a:ea typeface="方正粗宋简体" panose="03000509000000000000" pitchFamily="65" charset="-122"/>
              <a:cs typeface="Times New Roman"/>
            </a:endParaRPr>
          </a:p>
          <a:p>
            <a:pPr algn="just">
              <a:lnSpc>
                <a:spcPct val="200000"/>
              </a:lnSpc>
              <a:tabLst>
                <a:tab pos="2070735" algn="l"/>
              </a:tabLst>
            </a:pP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上穷碧落下黄泉</a:t>
            </a:r>
            <a:endParaRPr lang="en-US" altLang="zh-CN" sz="2800" kern="100" dirty="0">
              <a:solidFill>
                <a:srgbClr val="FF0000"/>
              </a:solidFill>
              <a:latin typeface="方正粗宋简体" panose="03000509000000000000" pitchFamily="65" charset="-122"/>
              <a:ea typeface="方正粗宋简体" panose="03000509000000000000" pitchFamily="65" charset="-122"/>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梨花一枝春带雨</a:t>
            </a:r>
          </a:p>
        </p:txBody>
      </p:sp>
      <p:grpSp>
        <p:nvGrpSpPr>
          <p:cNvPr id="22" name="组合 21"/>
          <p:cNvGrpSpPr/>
          <p:nvPr/>
        </p:nvGrpSpPr>
        <p:grpSpPr>
          <a:xfrm rot="5400000">
            <a:off x="11453134" y="5661566"/>
            <a:ext cx="549128" cy="549414"/>
            <a:chOff x="11226607" y="6533712"/>
            <a:chExt cx="360000" cy="360000"/>
          </a:xfrm>
        </p:grpSpPr>
        <p:sp>
          <p:nvSpPr>
            <p:cNvPr id="23" name="椭圆 22">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4" name="燕尾形 23">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017880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575616394"/>
              </p:ext>
            </p:extLst>
          </p:nvPr>
        </p:nvGraphicFramePr>
        <p:xfrm>
          <a:off x="254000" y="186266"/>
          <a:ext cx="11782056" cy="5759874"/>
        </p:xfrm>
        <a:graphic>
          <a:graphicData uri="http://schemas.openxmlformats.org/drawingml/2006/table">
            <a:tbl>
              <a:tblPr firstRow="1" bandRow="1">
                <a:tableStyleId>{5C22544A-7EE6-4342-B048-85BDC9FD1C3A}</a:tableStyleId>
              </a:tblPr>
              <a:tblGrid>
                <a:gridCol w="4377025"/>
                <a:gridCol w="7405031"/>
              </a:tblGrid>
              <a:tr h="410634">
                <a:tc>
                  <a:txBody>
                    <a:bodyPr/>
                    <a:lstStyle/>
                    <a:p>
                      <a:pPr algn="ctr"/>
                      <a:r>
                        <a:rPr lang="zh-CN" altLang="en-US" dirty="0" smtClean="0">
                          <a:solidFill>
                            <a:srgbClr val="FFFF00"/>
                          </a:solidFill>
                          <a:latin typeface="方正粗宋简体" panose="03000509000000000000" pitchFamily="65" charset="-122"/>
                          <a:ea typeface="方正粗宋简体" panose="03000509000000000000" pitchFamily="65" charset="-122"/>
                        </a:rPr>
                        <a:t>原诗</a:t>
                      </a:r>
                      <a:endParaRPr lang="zh-CN" altLang="en-US" dirty="0">
                        <a:solidFill>
                          <a:srgbClr val="FFFF00"/>
                        </a:solidFill>
                        <a:latin typeface="方正粗宋简体" panose="03000509000000000000" pitchFamily="65" charset="-122"/>
                        <a:ea typeface="方正粗宋简体" panose="03000509000000000000" pitchFamily="65" charset="-122"/>
                      </a:endParaRPr>
                    </a:p>
                  </a:txBody>
                  <a:tcPr/>
                </a:tc>
                <a:tc>
                  <a:txBody>
                    <a:bodyPr/>
                    <a:lstStyle/>
                    <a:p>
                      <a:pPr marL="0" algn="ctr" defTabSz="914400" rtl="0" eaLnBrk="1" latinLnBrk="0" hangingPunct="1"/>
                      <a:r>
                        <a:rPr lang="zh-CN" altLang="en-US" sz="1800" b="1" kern="1200" dirty="0" smtClean="0">
                          <a:solidFill>
                            <a:srgbClr val="FFFF00"/>
                          </a:solidFill>
                          <a:latin typeface="方正粗宋简体" panose="03000509000000000000" pitchFamily="65" charset="-122"/>
                          <a:ea typeface="方正粗宋简体" panose="03000509000000000000" pitchFamily="65" charset="-122"/>
                          <a:cs typeface="+mn-cs"/>
                        </a:rPr>
                        <a:t>翻译</a:t>
                      </a:r>
                      <a:endParaRPr lang="zh-CN" altLang="en-US" sz="1800" b="1" kern="1200" dirty="0">
                        <a:solidFill>
                          <a:srgbClr val="FFFF00"/>
                        </a:solidFill>
                        <a:latin typeface="方正粗宋简体" panose="03000509000000000000" pitchFamily="65" charset="-122"/>
                        <a:ea typeface="方正粗宋简体" panose="03000509000000000000" pitchFamily="65" charset="-122"/>
                        <a:cs typeface="+mn-cs"/>
                      </a:endParaRPr>
                    </a:p>
                  </a:txBody>
                  <a:tcPr/>
                </a:tc>
              </a:tr>
              <a:tr h="694267">
                <a:tc>
                  <a:txBody>
                    <a:bodyPr/>
                    <a:lstStyle/>
                    <a:p>
                      <a:r>
                        <a:rPr lang="en-US"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         1.</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汉皇重色思倾国，御宇多年求不得。杨家有女初长成，养在深闺人未识。</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天生丽质难自弃，一朝选在君王侧</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a:t>
                      </a:r>
                      <a:r>
                        <a:rPr lang="zh-CN" altLang="zh-CN" sz="2400" b="1" u="sng" kern="1200" dirty="0" smtClean="0">
                          <a:solidFill>
                            <a:schemeClr val="dk1"/>
                          </a:solidFill>
                          <a:effectLst/>
                          <a:latin typeface="方正粗宋简体" panose="03000509000000000000" pitchFamily="65" charset="-122"/>
                          <a:ea typeface="方正粗宋简体" panose="03000509000000000000" pitchFamily="65" charset="-122"/>
                          <a:cs typeface="+mn-cs"/>
                        </a:rPr>
                        <a:t>回眸一笑百媚生，六宫粉黛无</a:t>
                      </a:r>
                      <a:r>
                        <a:rPr lang="zh-CN" altLang="zh-CN" sz="2400" b="1" u="sng" kern="1200" dirty="0" smtClean="0">
                          <a:solidFill>
                            <a:srgbClr val="C00000"/>
                          </a:solidFill>
                          <a:effectLst/>
                          <a:latin typeface="方正粗宋简体" panose="03000509000000000000" pitchFamily="65" charset="-122"/>
                          <a:ea typeface="方正粗宋简体" panose="03000509000000000000" pitchFamily="65" charset="-122"/>
                          <a:cs typeface="+mn-cs"/>
                        </a:rPr>
                        <a:t>颜色</a:t>
                      </a:r>
                      <a:r>
                        <a:rPr lang="en-US" altLang="zh-CN" sz="1400" b="1" u="sng"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en-US" sz="1400" b="1" u="sng" kern="1200" dirty="0" smtClean="0">
                          <a:solidFill>
                            <a:srgbClr val="FF0000"/>
                          </a:solidFill>
                          <a:effectLst/>
                          <a:latin typeface="方正粗宋简体" panose="03000509000000000000" pitchFamily="65" charset="-122"/>
                          <a:ea typeface="方正粗宋简体" panose="03000509000000000000" pitchFamily="65" charset="-122"/>
                          <a:cs typeface="+mn-cs"/>
                        </a:rPr>
                        <a:t>姿色</a:t>
                      </a:r>
                      <a:r>
                        <a:rPr lang="en-US" altLang="zh-CN" sz="1400" b="1" u="sng"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春寒赐浴华清池，温泉水滑洗凝脂。</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侍儿扶起娇无力，始是新承恩泽时。云鬓花颜金步摇，芙蓉帐暖度春宵。</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春宵苦短日高起，从此君王不早朝。承欢侍宴无闲暇，春从春游夜专夜</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后宫佳丽三千人，三千宠爱在一身</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金屋妆成娇侍夜，玉楼宴罢醉</a:t>
                      </a:r>
                      <a:r>
                        <a:rPr lang="zh-CN" altLang="zh-CN" sz="2400" u="sng" kern="1200" dirty="0" smtClean="0">
                          <a:solidFill>
                            <a:srgbClr val="FF0000"/>
                          </a:solidFill>
                          <a:effectLst/>
                          <a:latin typeface="方正粗宋简体" panose="03000509000000000000" pitchFamily="65" charset="-122"/>
                          <a:ea typeface="方正粗宋简体" panose="03000509000000000000" pitchFamily="65" charset="-122"/>
                          <a:cs typeface="+mn-cs"/>
                        </a:rPr>
                        <a:t>和</a:t>
                      </a:r>
                      <a:r>
                        <a:rPr lang="en-US" altLang="zh-CN" sz="1400" b="1" u="sng"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en-US" altLang="zh-CN" sz="1400" b="1" u="sng" kern="1200" dirty="0" err="1" smtClean="0">
                          <a:solidFill>
                            <a:srgbClr val="FF0000"/>
                          </a:solidFill>
                          <a:effectLst/>
                          <a:latin typeface="方正粗宋简体" panose="03000509000000000000" pitchFamily="65" charset="-122"/>
                          <a:ea typeface="方正粗宋简体" panose="03000509000000000000" pitchFamily="65" charset="-122"/>
                          <a:cs typeface="+mn-cs"/>
                        </a:rPr>
                        <a:t>hu</a:t>
                      </a:r>
                      <a:r>
                        <a:rPr lang="zh-CN" altLang="zh-CN" sz="1400" b="1" u="sng" kern="1200" dirty="0" smtClean="0">
                          <a:solidFill>
                            <a:srgbClr val="FF0000"/>
                          </a:solidFill>
                          <a:effectLst/>
                          <a:latin typeface="方正粗宋简体" panose="03000509000000000000" pitchFamily="65" charset="-122"/>
                          <a:ea typeface="方正粗宋简体" panose="03000509000000000000" pitchFamily="65" charset="-122"/>
                          <a:cs typeface="+mn-cs"/>
                        </a:rPr>
                        <a:t>ò</a:t>
                      </a:r>
                      <a:r>
                        <a:rPr lang="zh-CN" altLang="en-US" sz="1400" b="1" u="sng" kern="1200" dirty="0" smtClean="0">
                          <a:solidFill>
                            <a:srgbClr val="FF0000"/>
                          </a:solidFill>
                          <a:effectLst/>
                          <a:latin typeface="方正粗宋简体" panose="03000509000000000000" pitchFamily="65" charset="-122"/>
                          <a:ea typeface="方正粗宋简体" panose="03000509000000000000" pitchFamily="65" charset="-122"/>
                          <a:cs typeface="+mn-cs"/>
                        </a:rPr>
                        <a:t>搀和拌和</a:t>
                      </a:r>
                      <a:r>
                        <a:rPr lang="en-US" altLang="zh-CN" sz="1400" b="1" u="sng"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春。</a:t>
                      </a:r>
                      <a:endParaRPr lang="zh-CN" altLang="en-US" sz="2400" dirty="0">
                        <a:latin typeface="方正粗宋简体" panose="03000509000000000000" pitchFamily="65" charset="-122"/>
                        <a:ea typeface="方正粗宋简体" panose="03000509000000000000" pitchFamily="65" charset="-122"/>
                      </a:endParaRPr>
                    </a:p>
                  </a:txBody>
                  <a:tcPr/>
                </a:tc>
                <a:tc>
                  <a:txBody>
                    <a:bodyPr/>
                    <a:lstStyle/>
                    <a:p>
                      <a:r>
                        <a:rPr lang="en-US" altLang="zh-CN" sz="1600" kern="1200" dirty="0" smtClean="0">
                          <a:solidFill>
                            <a:schemeClr val="dk1"/>
                          </a:solidFill>
                          <a:effectLst/>
                          <a:latin typeface="楷体" panose="02010609060101010101" pitchFamily="49" charset="-122"/>
                          <a:ea typeface="楷体" panose="02010609060101010101" pitchFamily="49" charset="-122"/>
                          <a:cs typeface="+mn-cs"/>
                        </a:rPr>
                        <a:t>    </a:t>
                      </a:r>
                      <a:r>
                        <a:rPr lang="en-US" altLang="zh-CN" sz="1600" kern="1200" baseline="0" dirty="0" smtClean="0">
                          <a:solidFill>
                            <a:schemeClr val="dk1"/>
                          </a:solidFill>
                          <a:effectLst/>
                          <a:latin typeface="楷体" panose="02010609060101010101" pitchFamily="49" charset="-122"/>
                          <a:ea typeface="楷体" panose="02010609060101010101" pitchFamily="49" charset="-122"/>
                          <a:cs typeface="+mn-cs"/>
                        </a:rPr>
                        <a:t> </a:t>
                      </a:r>
                      <a:r>
                        <a:rPr lang="zh-CN" altLang="zh-CN" sz="2300" b="1" kern="1200" dirty="0" smtClean="0">
                          <a:solidFill>
                            <a:schemeClr val="dk1"/>
                          </a:solidFill>
                          <a:effectLst/>
                          <a:latin typeface="楷体" panose="02010609060101010101" pitchFamily="49" charset="-122"/>
                          <a:ea typeface="楷体" panose="02010609060101010101" pitchFamily="49" charset="-122"/>
                          <a:cs typeface="+mn-cs"/>
                        </a:rPr>
                        <a:t>唐明皇好色，日夜想找个绝代佳人；统治全国多年，竟找不到一个称心的人。杨家有个女儿才长成，十分娇艳；养在深闺中，外人不知她美丽绝伦。天生一身丽质，很难长久弃置；有朝一日，被选在皇帝身边做妃嫔。她回眸一笑时，千姿百态娇媚横生；六宫妃嫔，一个个都黯然失色万分。春寒料峭，皇上赐她到华清池沐浴；温泉水润，洗涤着凝脂一般的肌身。侍女搀扶她，如出水芙蓉软弱娉婷；初蒙皇恩润泽时，就这般娇娆涔涔。鬓发如云颜脸似花，头戴着金步摇；芙蓉帐里，与皇上度着温暖的春宵。情深春宵恨太短，一觉睡到日高起；君王深恋儿女情，从此再也不早朝。承受君欢侍君饮，终日陪伴无闲时；春从春游夜专守，双双形影不分离。后宫妃嫔有三千，个个姿色象女神；三千美色不动心，皇上只宠她一人。金屋中阿娇妆成，夜夜娇侍不离分；玉楼上酒酣宴罢，醉意伴随着春心。</a:t>
                      </a:r>
                      <a:endParaRPr lang="zh-CN" altLang="en-US" sz="2300" b="1" dirty="0">
                        <a:latin typeface="楷体" panose="02010609060101010101" pitchFamily="49" charset="-122"/>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264251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455837735"/>
              </p:ext>
            </p:extLst>
          </p:nvPr>
        </p:nvGraphicFramePr>
        <p:xfrm>
          <a:off x="254000" y="186266"/>
          <a:ext cx="11938000" cy="4525434"/>
        </p:xfrm>
        <a:graphic>
          <a:graphicData uri="http://schemas.openxmlformats.org/drawingml/2006/table">
            <a:tbl>
              <a:tblPr firstRow="1" bandRow="1">
                <a:tableStyleId>{5C22544A-7EE6-4342-B048-85BDC9FD1C3A}</a:tableStyleId>
              </a:tblPr>
              <a:tblGrid>
                <a:gridCol w="4434958"/>
                <a:gridCol w="7503042"/>
              </a:tblGrid>
              <a:tr h="410634">
                <a:tc>
                  <a:txBody>
                    <a:bodyPr/>
                    <a:lstStyle/>
                    <a:p>
                      <a:pPr algn="ctr"/>
                      <a:r>
                        <a:rPr lang="zh-CN" altLang="en-US" dirty="0" smtClean="0">
                          <a:solidFill>
                            <a:srgbClr val="FFFF00"/>
                          </a:solidFill>
                          <a:latin typeface="方正粗宋简体" panose="03000509000000000000" pitchFamily="65" charset="-122"/>
                          <a:ea typeface="方正粗宋简体" panose="03000509000000000000" pitchFamily="65" charset="-122"/>
                        </a:rPr>
                        <a:t>原诗</a:t>
                      </a:r>
                      <a:endParaRPr lang="zh-CN" altLang="en-US" dirty="0">
                        <a:solidFill>
                          <a:srgbClr val="FFFF00"/>
                        </a:solidFill>
                        <a:latin typeface="方正粗宋简体" panose="03000509000000000000" pitchFamily="65" charset="-122"/>
                        <a:ea typeface="方正粗宋简体" panose="03000509000000000000" pitchFamily="65" charset="-122"/>
                      </a:endParaRPr>
                    </a:p>
                  </a:txBody>
                  <a:tcPr/>
                </a:tc>
                <a:tc>
                  <a:txBody>
                    <a:bodyPr/>
                    <a:lstStyle/>
                    <a:p>
                      <a:pPr marL="0" algn="ctr" defTabSz="914400" rtl="0" eaLnBrk="1" latinLnBrk="0" hangingPunct="1"/>
                      <a:r>
                        <a:rPr lang="zh-CN" altLang="en-US" sz="1800" b="1" kern="1200" dirty="0" smtClean="0">
                          <a:solidFill>
                            <a:srgbClr val="FFFF00"/>
                          </a:solidFill>
                          <a:latin typeface="方正粗宋简体" panose="03000509000000000000" pitchFamily="65" charset="-122"/>
                          <a:ea typeface="方正粗宋简体" panose="03000509000000000000" pitchFamily="65" charset="-122"/>
                          <a:cs typeface="+mn-cs"/>
                        </a:rPr>
                        <a:t>翻译</a:t>
                      </a:r>
                      <a:endParaRPr lang="zh-CN" altLang="en-US" sz="1800" b="1" kern="1200" dirty="0">
                        <a:solidFill>
                          <a:srgbClr val="FFFF00"/>
                        </a:solidFill>
                        <a:latin typeface="方正粗宋简体" panose="03000509000000000000" pitchFamily="65" charset="-122"/>
                        <a:ea typeface="方正粗宋简体" panose="03000509000000000000" pitchFamily="65" charset="-122"/>
                        <a:cs typeface="+mn-cs"/>
                      </a:endParaRPr>
                    </a:p>
                  </a:txBody>
                  <a:tcPr/>
                </a:tc>
              </a:tr>
              <a:tr h="694267">
                <a:tc>
                  <a:txBody>
                    <a:bodyPr/>
                    <a:lstStyle/>
                    <a:p>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姊妹弟兄皆</a:t>
                      </a:r>
                      <a:r>
                        <a:rPr lang="zh-CN" altLang="zh-CN" sz="2400" b="1" u="sng" kern="1200" dirty="0" smtClean="0">
                          <a:solidFill>
                            <a:schemeClr val="dk1"/>
                          </a:solidFill>
                          <a:effectLst/>
                          <a:latin typeface="方正粗宋简体" panose="03000509000000000000" pitchFamily="65" charset="-122"/>
                          <a:ea typeface="方正粗宋简体" panose="03000509000000000000" pitchFamily="65" charset="-122"/>
                          <a:cs typeface="+mn-cs"/>
                        </a:rPr>
                        <a:t>列土</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u="sng" kern="1200" dirty="0" smtClean="0">
                          <a:solidFill>
                            <a:srgbClr val="FF0000"/>
                          </a:solidFill>
                          <a:effectLst/>
                          <a:latin typeface="楷体" panose="02010609060101010101" pitchFamily="49" charset="-122"/>
                          <a:ea typeface="楷体" panose="02010609060101010101" pitchFamily="49" charset="-122"/>
                          <a:cs typeface="+mn-cs"/>
                        </a:rPr>
                        <a:t>裂土受封。列，通“裂”</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a:t>
                      </a:r>
                      <a:r>
                        <a:rPr lang="zh-CN" altLang="zh-CN" sz="2400" b="1" u="sng" kern="1200" dirty="0" smtClean="0">
                          <a:solidFill>
                            <a:schemeClr val="dk1"/>
                          </a:solidFill>
                          <a:effectLst/>
                          <a:latin typeface="方正粗宋简体" panose="03000509000000000000" pitchFamily="65" charset="-122"/>
                          <a:ea typeface="方正粗宋简体" panose="03000509000000000000" pitchFamily="65" charset="-122"/>
                          <a:cs typeface="+mn-cs"/>
                        </a:rPr>
                        <a:t>可怜</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u="sng" kern="1200" dirty="0" smtClean="0">
                          <a:solidFill>
                            <a:srgbClr val="FF0000"/>
                          </a:solidFill>
                          <a:effectLst/>
                          <a:latin typeface="楷体" panose="02010609060101010101" pitchFamily="49" charset="-122"/>
                          <a:ea typeface="楷体" panose="02010609060101010101" pitchFamily="49" charset="-122"/>
                          <a:cs typeface="+mn-cs"/>
                        </a:rPr>
                        <a:t>可爱，值得羡慕</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光彩生门户。</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遂令天下父母心，不重生男重生女。</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骊</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en-US" altLang="zh-CN" sz="1400" b="0" u="sng" kern="1200" dirty="0" err="1" smtClean="0">
                          <a:solidFill>
                            <a:srgbClr val="FF0000"/>
                          </a:solidFill>
                          <a:effectLst/>
                          <a:latin typeface="楷体" panose="02010609060101010101" pitchFamily="49" charset="-122"/>
                          <a:ea typeface="楷体" panose="02010609060101010101" pitchFamily="49" charset="-122"/>
                          <a:cs typeface="+mn-cs"/>
                        </a:rPr>
                        <a:t>lí</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宫高处入青云，仙乐风飘处处闻。</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缓歌</a:t>
                      </a:r>
                      <a:r>
                        <a:rPr lang="zh-CN" altLang="en-US" sz="2400" kern="1200" dirty="0" smtClean="0">
                          <a:solidFill>
                            <a:schemeClr val="dk1"/>
                          </a:solidFill>
                          <a:effectLst/>
                          <a:latin typeface="方正粗宋简体" panose="03000509000000000000" pitchFamily="65" charset="-122"/>
                          <a:ea typeface="方正粗宋简体" panose="03000509000000000000" pitchFamily="65" charset="-122"/>
                          <a:cs typeface="+mn-cs"/>
                        </a:rPr>
                        <a:t>慢</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u="sng" kern="1200" dirty="0" smtClean="0">
                          <a:solidFill>
                            <a:srgbClr val="FF0000"/>
                          </a:solidFill>
                          <a:effectLst/>
                          <a:latin typeface="楷体" panose="02010609060101010101" pitchFamily="49" charset="-122"/>
                          <a:ea typeface="楷体" panose="02010609060101010101" pitchFamily="49" charset="-122"/>
                          <a:cs typeface="+mn-cs"/>
                        </a:rPr>
                        <a:t>曼</a:t>
                      </a:r>
                      <a:r>
                        <a:rPr lang="zh-CN" altLang="en-US"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u="sng" kern="1200" dirty="0" smtClean="0">
                          <a:solidFill>
                            <a:srgbClr val="FF0000"/>
                          </a:solidFill>
                          <a:effectLst/>
                          <a:latin typeface="楷体" panose="02010609060101010101" pitchFamily="49" charset="-122"/>
                          <a:ea typeface="楷体" panose="02010609060101010101" pitchFamily="49" charset="-122"/>
                          <a:cs typeface="+mn-cs"/>
                        </a:rPr>
                        <a:t>柔美</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舞凝丝竹，尽日君王看不足。</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渔阳鼙</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[p</a:t>
                      </a:r>
                      <a:r>
                        <a:rPr lang="zh-CN" altLang="zh-CN" sz="1400" b="0" u="sng" kern="1200" dirty="0" smtClean="0">
                          <a:solidFill>
                            <a:srgbClr val="FF0000"/>
                          </a:solidFill>
                          <a:effectLst/>
                          <a:latin typeface="楷体" panose="02010609060101010101" pitchFamily="49" charset="-122"/>
                          <a:ea typeface="楷体" panose="02010609060101010101" pitchFamily="49" charset="-122"/>
                          <a:cs typeface="+mn-cs"/>
                        </a:rPr>
                        <a:t>í古代骑兵用的小鼓，此借指战争</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鼓动地来，惊破《霓裳</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en-US" altLang="zh-CN" sz="1400" b="0" u="sng" kern="1200" dirty="0" err="1" smtClean="0">
                          <a:solidFill>
                            <a:srgbClr val="FF0000"/>
                          </a:solidFill>
                          <a:effectLst/>
                          <a:latin typeface="楷体" panose="02010609060101010101" pitchFamily="49" charset="-122"/>
                          <a:ea typeface="楷体" panose="02010609060101010101" pitchFamily="49" charset="-122"/>
                          <a:cs typeface="+mn-cs"/>
                        </a:rPr>
                        <a:t>ch</a:t>
                      </a:r>
                      <a:r>
                        <a:rPr lang="zh-CN" altLang="zh-CN" sz="1400" b="0" u="sng" kern="1200" dirty="0" smtClean="0">
                          <a:solidFill>
                            <a:srgbClr val="FF0000"/>
                          </a:solidFill>
                          <a:effectLst/>
                          <a:latin typeface="楷体" panose="02010609060101010101" pitchFamily="49" charset="-122"/>
                          <a:ea typeface="楷体" panose="02010609060101010101" pitchFamily="49" charset="-122"/>
                          <a:cs typeface="+mn-cs"/>
                        </a:rPr>
                        <a:t>á</a:t>
                      </a:r>
                      <a:r>
                        <a:rPr lang="en-US" altLang="zh-CN" sz="1400" b="0" u="sng" kern="1200" dirty="0" err="1" smtClean="0">
                          <a:solidFill>
                            <a:srgbClr val="FF0000"/>
                          </a:solidFill>
                          <a:effectLst/>
                          <a:latin typeface="楷体" panose="02010609060101010101" pitchFamily="49" charset="-122"/>
                          <a:ea typeface="楷体" panose="02010609060101010101" pitchFamily="49" charset="-122"/>
                          <a:cs typeface="+mn-cs"/>
                        </a:rPr>
                        <a:t>ng</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羽衣曲》。</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九重城阙</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en-US" altLang="zh-CN" sz="1400" b="0" u="sng" kern="1200" dirty="0" err="1" smtClean="0">
                          <a:solidFill>
                            <a:srgbClr val="FF0000"/>
                          </a:solidFill>
                          <a:effectLst/>
                          <a:latin typeface="楷体" panose="02010609060101010101" pitchFamily="49" charset="-122"/>
                          <a:ea typeface="楷体" panose="02010609060101010101" pitchFamily="49" charset="-122"/>
                          <a:cs typeface="+mn-cs"/>
                        </a:rPr>
                        <a:t>qu</a:t>
                      </a:r>
                      <a:r>
                        <a:rPr lang="zh-CN" altLang="zh-CN" sz="1400" b="0" u="sng" kern="1200" dirty="0" smtClean="0">
                          <a:solidFill>
                            <a:srgbClr val="FF0000"/>
                          </a:solidFill>
                          <a:effectLst/>
                          <a:latin typeface="楷体" panose="02010609060101010101" pitchFamily="49" charset="-122"/>
                          <a:ea typeface="楷体" panose="02010609060101010101" pitchFamily="49" charset="-122"/>
                          <a:cs typeface="+mn-cs"/>
                        </a:rPr>
                        <a:t>è</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烟尘生，千乘</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en-US" altLang="zh-CN" sz="1400" b="0" u="sng" kern="1200" dirty="0" err="1" smtClean="0">
                          <a:solidFill>
                            <a:srgbClr val="FF0000"/>
                          </a:solidFill>
                          <a:effectLst/>
                          <a:latin typeface="楷体" panose="02010609060101010101" pitchFamily="49" charset="-122"/>
                          <a:ea typeface="楷体" panose="02010609060101010101" pitchFamily="49" charset="-122"/>
                          <a:cs typeface="+mn-cs"/>
                        </a:rPr>
                        <a:t>sh</a:t>
                      </a:r>
                      <a:r>
                        <a:rPr lang="zh-CN" altLang="zh-CN" sz="1400" b="0" u="sng" kern="1200" dirty="0" smtClean="0">
                          <a:solidFill>
                            <a:srgbClr val="FF0000"/>
                          </a:solidFill>
                          <a:effectLst/>
                          <a:latin typeface="楷体" panose="02010609060101010101" pitchFamily="49" charset="-122"/>
                          <a:ea typeface="楷体" panose="02010609060101010101" pitchFamily="49" charset="-122"/>
                          <a:cs typeface="+mn-cs"/>
                        </a:rPr>
                        <a:t>è</a:t>
                      </a:r>
                      <a:r>
                        <a:rPr lang="en-US" altLang="zh-CN" sz="1400" b="0" u="sng" kern="1200" dirty="0" err="1" smtClean="0">
                          <a:solidFill>
                            <a:srgbClr val="FF0000"/>
                          </a:solidFill>
                          <a:effectLst/>
                          <a:latin typeface="楷体" panose="02010609060101010101" pitchFamily="49" charset="-122"/>
                          <a:ea typeface="楷体" panose="02010609060101010101" pitchFamily="49" charset="-122"/>
                          <a:cs typeface="+mn-cs"/>
                        </a:rPr>
                        <a:t>ng</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万骑</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[j</a:t>
                      </a:r>
                      <a:r>
                        <a:rPr lang="zh-CN" altLang="zh-CN" sz="1400" b="0" u="sng" kern="1200" dirty="0" smtClean="0">
                          <a:solidFill>
                            <a:srgbClr val="FF0000"/>
                          </a:solidFill>
                          <a:effectLst/>
                          <a:latin typeface="楷体" panose="02010609060101010101" pitchFamily="49" charset="-122"/>
                          <a:ea typeface="楷体" panose="02010609060101010101" pitchFamily="49" charset="-122"/>
                          <a:cs typeface="+mn-cs"/>
                        </a:rPr>
                        <a:t>ì</a:t>
                      </a:r>
                      <a:r>
                        <a:rPr lang="en-US" altLang="zh-CN" sz="1400" b="0" u="sng"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西南行。翠华摇摇行复止，西出都门百余里。</a:t>
                      </a:r>
                      <a:endParaRPr lang="zh-CN" altLang="en-US" sz="2400" dirty="0">
                        <a:latin typeface="方正粗宋简体" panose="03000509000000000000" pitchFamily="65" charset="-122"/>
                        <a:ea typeface="方正粗宋简体" panose="03000509000000000000" pitchFamily="65" charset="-122"/>
                      </a:endParaRPr>
                    </a:p>
                  </a:txBody>
                  <a:tcPr/>
                </a:tc>
                <a:tc>
                  <a:txBody>
                    <a:bodyPr/>
                    <a:lstStyle/>
                    <a:p>
                      <a:r>
                        <a:rPr lang="zh-CN" altLang="zh-CN" sz="2400" b="1" kern="1200" dirty="0" smtClean="0">
                          <a:solidFill>
                            <a:schemeClr val="dk1"/>
                          </a:solidFill>
                          <a:effectLst/>
                          <a:latin typeface="楷体" panose="02010609060101010101" pitchFamily="49" charset="-122"/>
                          <a:ea typeface="楷体" panose="02010609060101010101" pitchFamily="49" charset="-122"/>
                          <a:cs typeface="+mn-cs"/>
                        </a:rPr>
                        <a:t>姊妹封夫人兄弟封公卿，封地受奖；杨家门户生光彩，令人羡慕又向往。使得天下的父母，个个改变了心愿；谁都看轻生男孩，只图生个小千金。骊山北麓华清宫，玉宇琼楼耸入云；清风过处飘仙乐，四面八方都可闻。轻歌曼舞多合拍，管弦旋律尽传神；君王终日都观看，欲心难足无止境。忽然渔阳战鼓响，惊天动地震宫阙；惊坏跳舞的歌伎，停奏霓裳羽衣曲。九重城楼与宫阙，烽火连天杂烟尘；千军万马护君王，直向西南急逃奔。翠华龙旗一路摇，队伍走走又停停；西出都城百来里，来到驿站马嵬</a:t>
                      </a:r>
                      <a:r>
                        <a:rPr lang="en-US" altLang="zh-CN" sz="1400" b="1" u="sng" kern="1200" dirty="0" smtClean="0">
                          <a:solidFill>
                            <a:srgbClr val="FF0000"/>
                          </a:solidFill>
                          <a:effectLst/>
                          <a:latin typeface="楷体" panose="02010609060101010101" pitchFamily="49" charset="-122"/>
                          <a:ea typeface="楷体" panose="02010609060101010101" pitchFamily="49" charset="-122"/>
                          <a:cs typeface="+mn-cs"/>
                        </a:rPr>
                        <a:t>[w</a:t>
                      </a:r>
                      <a:r>
                        <a:rPr lang="zh-CN" altLang="zh-CN" sz="1400" b="1" u="sng" kern="1200" dirty="0" smtClean="0">
                          <a:solidFill>
                            <a:srgbClr val="FF0000"/>
                          </a:solidFill>
                          <a:effectLst/>
                          <a:latin typeface="楷体" panose="02010609060101010101" pitchFamily="49" charset="-122"/>
                          <a:ea typeface="楷体" panose="02010609060101010101" pitchFamily="49" charset="-122"/>
                          <a:cs typeface="+mn-cs"/>
                        </a:rPr>
                        <a:t>é</a:t>
                      </a:r>
                      <a:r>
                        <a:rPr lang="en-US" altLang="zh-CN" sz="1400" b="1" u="sng" kern="1200" dirty="0" err="1" smtClean="0">
                          <a:solidFill>
                            <a:srgbClr val="FF0000"/>
                          </a:solidFill>
                          <a:effectLst/>
                          <a:latin typeface="楷体" panose="02010609060101010101" pitchFamily="49" charset="-122"/>
                          <a:ea typeface="楷体" panose="02010609060101010101" pitchFamily="49" charset="-122"/>
                          <a:cs typeface="+mn-cs"/>
                        </a:rPr>
                        <a:t>i</a:t>
                      </a:r>
                      <a:r>
                        <a:rPr lang="en-US" altLang="zh-CN" sz="1400" b="1" u="sng"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b="1" kern="1200" dirty="0" smtClean="0">
                          <a:solidFill>
                            <a:schemeClr val="dk1"/>
                          </a:solidFill>
                          <a:effectLst/>
                          <a:latin typeface="楷体" panose="02010609060101010101" pitchFamily="49" charset="-122"/>
                          <a:ea typeface="楷体" panose="02010609060101010101" pitchFamily="49" charset="-122"/>
                          <a:cs typeface="+mn-cs"/>
                        </a:rPr>
                        <a:t>亭。</a:t>
                      </a:r>
                      <a:endParaRPr lang="zh-CN" altLang="en-US" sz="2400" b="1" dirty="0">
                        <a:latin typeface="楷体" panose="02010609060101010101" pitchFamily="49" charset="-122"/>
                        <a:ea typeface="楷体" panose="02010609060101010101" pitchFamily="49" charset="-122"/>
                      </a:endParaRPr>
                    </a:p>
                  </a:txBody>
                  <a:tcPr/>
                </a:tc>
              </a:tr>
            </a:tbl>
          </a:graphicData>
        </a:graphic>
      </p:graphicFrame>
      <p:sp>
        <p:nvSpPr>
          <p:cNvPr id="4" name="TextBox 3"/>
          <p:cNvSpPr txBox="1"/>
          <p:nvPr/>
        </p:nvSpPr>
        <p:spPr>
          <a:xfrm>
            <a:off x="256362" y="4824515"/>
            <a:ext cx="11715898" cy="923330"/>
          </a:xfrm>
          <a:prstGeom prst="rect">
            <a:avLst/>
          </a:prstGeom>
          <a:noFill/>
        </p:spPr>
        <p:txBody>
          <a:bodyPr wrap="square" rtlCol="0">
            <a:spAutoFit/>
          </a:bodyPr>
          <a:lstStyle/>
          <a:p>
            <a:r>
              <a:rPr lang="en-US" altLang="zh-CN" b="1" dirty="0" smtClean="0">
                <a:latin typeface="楷体_GB2312" panose="02010609030101010101" pitchFamily="49" charset="-122"/>
                <a:ea typeface="楷体_GB2312" panose="02010609030101010101" pitchFamily="49" charset="-122"/>
              </a:rPr>
              <a:t>    </a:t>
            </a:r>
            <a:r>
              <a:rPr lang="zh-CN" altLang="zh-CN" b="1" dirty="0" smtClean="0">
                <a:latin typeface="楷体_GB2312" panose="02010609030101010101" pitchFamily="49" charset="-122"/>
                <a:ea typeface="楷体_GB2312" panose="02010609030101010101" pitchFamily="49" charset="-122"/>
              </a:rPr>
              <a:t>【第</a:t>
            </a:r>
            <a:r>
              <a:rPr lang="en-US" altLang="zh-CN" b="1" dirty="0" smtClean="0">
                <a:latin typeface="楷体_GB2312" panose="02010609030101010101" pitchFamily="49" charset="-122"/>
                <a:ea typeface="楷体_GB2312" panose="02010609030101010101" pitchFamily="49" charset="-122"/>
              </a:rPr>
              <a:t>1</a:t>
            </a:r>
            <a:r>
              <a:rPr lang="zh-CN" altLang="zh-CN" b="1" dirty="0" smtClean="0">
                <a:latin typeface="楷体_GB2312" panose="02010609030101010101" pitchFamily="49" charset="-122"/>
                <a:ea typeface="楷体_GB2312" panose="02010609030101010101" pitchFamily="49" charset="-122"/>
              </a:rPr>
              <a:t>部分】</a:t>
            </a:r>
            <a:r>
              <a:rPr lang="zh-CN" altLang="zh-CN" b="1" dirty="0">
                <a:latin typeface="楷体_GB2312" panose="02010609030101010101" pitchFamily="49" charset="-122"/>
                <a:ea typeface="楷体_GB2312" panose="02010609030101010101" pitchFamily="49" charset="-122"/>
              </a:rPr>
              <a:t>叙述安史之乱前，玄宗如何好色、求色，终于得到了杨氏。而杨氏由于得宠，鸡犬升天。诗歌反复渲染玄宗之纵欲，沉湎于酒色，不理朝政，因而酿成了“</a:t>
            </a:r>
            <a:r>
              <a:rPr lang="zh-CN" altLang="zh-CN" b="1" dirty="0">
                <a:solidFill>
                  <a:srgbClr val="FF0000"/>
                </a:solidFill>
                <a:latin typeface="楷体_GB2312" panose="02010609030101010101" pitchFamily="49" charset="-122"/>
                <a:ea typeface="楷体_GB2312" panose="02010609030101010101" pitchFamily="49" charset="-122"/>
              </a:rPr>
              <a:t>渔阳鼙鼓动地来</a:t>
            </a:r>
            <a:r>
              <a:rPr lang="zh-CN" altLang="zh-CN" b="1" dirty="0">
                <a:latin typeface="楷体_GB2312" panose="02010609030101010101" pitchFamily="49" charset="-122"/>
                <a:ea typeface="楷体_GB2312" panose="02010609030101010101" pitchFamily="49" charset="-122"/>
              </a:rPr>
              <a:t>”的安史之乱。这是悲剧的基础，也是</a:t>
            </a:r>
            <a:r>
              <a:rPr lang="zh-CN" altLang="zh-CN" b="1" dirty="0">
                <a:solidFill>
                  <a:srgbClr val="FF0000"/>
                </a:solidFill>
                <a:latin typeface="楷体_GB2312" panose="02010609030101010101" pitchFamily="49" charset="-122"/>
                <a:ea typeface="楷体_GB2312" panose="02010609030101010101" pitchFamily="49" charset="-122"/>
              </a:rPr>
              <a:t>“长恨”的内因</a:t>
            </a:r>
            <a:r>
              <a:rPr lang="zh-CN" altLang="zh-CN" b="1" dirty="0" smtClean="0">
                <a:solidFill>
                  <a:srgbClr val="FF0000"/>
                </a:solidFill>
                <a:latin typeface="楷体_GB2312" panose="02010609030101010101" pitchFamily="49" charset="-122"/>
                <a:ea typeface="楷体_GB2312" panose="02010609030101010101" pitchFamily="49" charset="-122"/>
              </a:rPr>
              <a:t>。</a:t>
            </a:r>
            <a:endParaRPr lang="zh-CN" altLang="en-US" b="1" dirty="0">
              <a:solidFill>
                <a:srgbClr val="FF0000"/>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206329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995436211"/>
              </p:ext>
            </p:extLst>
          </p:nvPr>
        </p:nvGraphicFramePr>
        <p:xfrm>
          <a:off x="254000" y="186266"/>
          <a:ext cx="11938000" cy="5988474"/>
        </p:xfrm>
        <a:graphic>
          <a:graphicData uri="http://schemas.openxmlformats.org/drawingml/2006/table">
            <a:tbl>
              <a:tblPr firstRow="1" bandRow="1">
                <a:tableStyleId>{5C22544A-7EE6-4342-B048-85BDC9FD1C3A}</a:tableStyleId>
              </a:tblPr>
              <a:tblGrid>
                <a:gridCol w="4318000"/>
                <a:gridCol w="7620000"/>
              </a:tblGrid>
              <a:tr h="410634">
                <a:tc>
                  <a:txBody>
                    <a:bodyPr/>
                    <a:lstStyle/>
                    <a:p>
                      <a:pPr algn="ctr"/>
                      <a:r>
                        <a:rPr lang="zh-CN" altLang="en-US" dirty="0" smtClean="0">
                          <a:solidFill>
                            <a:srgbClr val="FFFF00"/>
                          </a:solidFill>
                          <a:latin typeface="方正粗宋简体" panose="03000509000000000000" pitchFamily="65" charset="-122"/>
                          <a:ea typeface="方正粗宋简体" panose="03000509000000000000" pitchFamily="65" charset="-122"/>
                        </a:rPr>
                        <a:t>原诗</a:t>
                      </a:r>
                      <a:endParaRPr lang="zh-CN" altLang="en-US" dirty="0">
                        <a:solidFill>
                          <a:srgbClr val="FFFF00"/>
                        </a:solidFill>
                        <a:latin typeface="方正粗宋简体" panose="03000509000000000000" pitchFamily="65" charset="-122"/>
                        <a:ea typeface="方正粗宋简体" panose="03000509000000000000" pitchFamily="65" charset="-122"/>
                      </a:endParaRPr>
                    </a:p>
                  </a:txBody>
                  <a:tcPr/>
                </a:tc>
                <a:tc>
                  <a:txBody>
                    <a:bodyPr/>
                    <a:lstStyle/>
                    <a:p>
                      <a:pPr marL="0" algn="ctr" defTabSz="914400" rtl="0" eaLnBrk="1" latinLnBrk="0" hangingPunct="1"/>
                      <a:r>
                        <a:rPr lang="zh-CN" altLang="en-US" sz="1800" b="1" kern="1200" dirty="0" smtClean="0">
                          <a:solidFill>
                            <a:srgbClr val="FFFF00"/>
                          </a:solidFill>
                          <a:latin typeface="方正粗宋简体" panose="03000509000000000000" pitchFamily="65" charset="-122"/>
                          <a:ea typeface="方正粗宋简体" panose="03000509000000000000" pitchFamily="65" charset="-122"/>
                          <a:cs typeface="+mn-cs"/>
                        </a:rPr>
                        <a:t>翻译</a:t>
                      </a:r>
                      <a:endParaRPr lang="zh-CN" altLang="en-US" sz="1800" b="1" kern="1200" dirty="0">
                        <a:solidFill>
                          <a:srgbClr val="FFFF00"/>
                        </a:solidFill>
                        <a:latin typeface="方正粗宋简体" panose="03000509000000000000" pitchFamily="65" charset="-122"/>
                        <a:ea typeface="方正粗宋简体" panose="03000509000000000000" pitchFamily="65" charset="-122"/>
                        <a:cs typeface="+mn-cs"/>
                      </a:endParaRPr>
                    </a:p>
                  </a:txBody>
                  <a:tcPr/>
                </a:tc>
              </a:tr>
              <a:tr h="694267">
                <a:tc>
                  <a:txBody>
                    <a:bodyPr/>
                    <a:lstStyle/>
                    <a:p>
                      <a:r>
                        <a:rPr lang="en-US"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         2.</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六军不发无奈何，宛转</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形容美人临死前哀怨缠绵的样子</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蛾眉</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古代美女的代称，此指杨贵妃</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马前死。</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花钿</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[di</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à</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n]</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委地无人收，翠翘金雀玉搔头</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君王掩面救不得，回看血泪相和流。</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黄埃散漫风萧索，云栈萦</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[y</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í</a:t>
                      </a:r>
                      <a:r>
                        <a:rPr lang="en-US" altLang="zh-CN" sz="1400" b="0" kern="1200" dirty="0" err="1" smtClean="0">
                          <a:solidFill>
                            <a:srgbClr val="FF0000"/>
                          </a:solidFill>
                          <a:effectLst/>
                          <a:latin typeface="楷体" panose="02010609060101010101" pitchFamily="49" charset="-122"/>
                          <a:ea typeface="楷体" panose="02010609060101010101" pitchFamily="49" charset="-122"/>
                          <a:cs typeface="+mn-cs"/>
                        </a:rPr>
                        <a:t>ng</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纡</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[y</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ū</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登剑阁。峨嵋山下少人行，旌旗无光日色薄。蜀江水碧蜀山青，圣主朝朝暮暮情。</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行宫见月伤心色，夜雨闻铃肠断声</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。天旋日转回龙驭</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[y</a:t>
                      </a:r>
                      <a:r>
                        <a:rPr lang="zh-CN"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ù</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，到此踌躇不能去。</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马嵬</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[w</a:t>
                      </a:r>
                      <a:r>
                        <a:rPr lang="zh-CN"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é</a:t>
                      </a:r>
                      <a:r>
                        <a:rPr lang="en-US" altLang="zh-CN" sz="1400" b="0" kern="1200" dirty="0" err="1" smtClean="0">
                          <a:solidFill>
                            <a:srgbClr val="FF0000"/>
                          </a:solidFill>
                          <a:effectLst/>
                          <a:latin typeface="方正粗宋简体" panose="03000509000000000000" pitchFamily="65" charset="-122"/>
                          <a:ea typeface="方正粗宋简体" panose="03000509000000000000" pitchFamily="65" charset="-122"/>
                          <a:cs typeface="+mn-cs"/>
                        </a:rPr>
                        <a:t>i</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坡下泥土中，不见玉颜空死处</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。君臣相顾尽沾衣，东望都门信马归。</a:t>
                      </a:r>
                      <a:endParaRPr lang="zh-CN" altLang="en-US" sz="2400" dirty="0">
                        <a:latin typeface="方正粗宋简体" panose="03000509000000000000" pitchFamily="65" charset="-122"/>
                        <a:ea typeface="方正粗宋简体" panose="03000509000000000000" pitchFamily="65" charset="-122"/>
                      </a:endParaRPr>
                    </a:p>
                  </a:txBody>
                  <a:tcPr/>
                </a:tc>
                <a:tc>
                  <a:txBody>
                    <a:bodyPr/>
                    <a:lstStyle/>
                    <a:p>
                      <a:r>
                        <a:rPr lang="en-US" altLang="zh-CN" sz="1600" kern="1200" dirty="0" smtClean="0">
                          <a:solidFill>
                            <a:schemeClr val="dk1"/>
                          </a:solidFill>
                          <a:effectLst/>
                          <a:latin typeface="+mn-lt"/>
                          <a:ea typeface="+mn-ea"/>
                          <a:cs typeface="+mn-cs"/>
                        </a:rPr>
                        <a:t>          </a:t>
                      </a:r>
                      <a:r>
                        <a:rPr lang="zh-CN" altLang="zh-CN" sz="2400" b="1" kern="1200" dirty="0" smtClean="0">
                          <a:solidFill>
                            <a:schemeClr val="dk1"/>
                          </a:solidFill>
                          <a:effectLst/>
                          <a:latin typeface="楷体" panose="02010609060101010101" pitchFamily="49" charset="-122"/>
                          <a:ea typeface="楷体" panose="02010609060101010101" pitchFamily="49" charset="-122"/>
                          <a:cs typeface="+mn-cs"/>
                        </a:rPr>
                        <a:t>禁卫军不走无奈何</a:t>
                      </a:r>
                      <a:r>
                        <a:rPr lang="en-US" altLang="zh-CN" sz="2400" b="1" kern="1200" dirty="0" smtClean="0">
                          <a:solidFill>
                            <a:schemeClr val="dk1"/>
                          </a:solidFill>
                          <a:effectLst/>
                          <a:latin typeface="楷体" panose="02010609060101010101" pitchFamily="49" charset="-122"/>
                          <a:ea typeface="楷体" panose="02010609060101010101" pitchFamily="49" charset="-122"/>
                          <a:cs typeface="+mn-cs"/>
                        </a:rPr>
                        <a:t>,</a:t>
                      </a:r>
                      <a:r>
                        <a:rPr lang="zh-CN" altLang="zh-CN" sz="2400" b="1" kern="1200" dirty="0" smtClean="0">
                          <a:solidFill>
                            <a:schemeClr val="dk1"/>
                          </a:solidFill>
                          <a:effectLst/>
                          <a:latin typeface="楷体" panose="02010609060101010101" pitchFamily="49" charset="-122"/>
                          <a:ea typeface="楷体" panose="02010609060101010101" pitchFamily="49" charset="-122"/>
                          <a:cs typeface="+mn-cs"/>
                        </a:rPr>
                        <a:t>缠绵委屈的美人，最终马前丧了生。贵妃头上装饰品，抛撒满地无人问；翠翘金雀玉搔头，珍贵头饰一根根。君王宠爱救不了，掩面哭成个泪人；回头再看此惨状，血泪交和涕淋淋。秋风萧索扫落叶，黄土尘埃已消遁；回环曲折穿栈道，队伍登上了剑阁门。峨嵋山下路险隘，蜀道艰难少人行；旌旗黯黯无光彩，日色淡淡近黄昏。泱</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en-US" altLang="zh-CN" sz="1400" b="0" kern="1200" dirty="0" err="1" smtClean="0">
                          <a:solidFill>
                            <a:srgbClr val="FF0000"/>
                          </a:solidFill>
                          <a:effectLst/>
                          <a:latin typeface="楷体" panose="02010609060101010101" pitchFamily="49" charset="-122"/>
                          <a:ea typeface="楷体" panose="02010609060101010101" pitchFamily="49" charset="-122"/>
                          <a:cs typeface="+mn-cs"/>
                        </a:rPr>
                        <a:t>yāng</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b="1" kern="1200" dirty="0" smtClean="0">
                          <a:solidFill>
                            <a:schemeClr val="dk1"/>
                          </a:solidFill>
                          <a:effectLst/>
                          <a:latin typeface="楷体" panose="02010609060101010101" pitchFamily="49" charset="-122"/>
                          <a:ea typeface="楷体" panose="02010609060101010101" pitchFamily="49" charset="-122"/>
                          <a:cs typeface="+mn-cs"/>
                        </a:rPr>
                        <a:t>泱蜀江水碧绿，巍巍蜀山郁青青；圣主伤心思贵妃，朝朝暮暮恋旧情。行宫之内见月色，总是伤心怀悲恨；夜雨当中闻铃声，谱下悲曲雨霖铃。天旋地转战乱平，君王起驾回京城；到了马嵬车踌躇，不忍离去断肠人。萋萋马嵬山坡下，荒凉黄土坟冢中，美人颜容再不见，地上只有她的坟。君看臣来臣望君，相看个个泪沾衣；东望京都心伤悲，任凭马儿去驰归。</a:t>
                      </a:r>
                      <a:endParaRPr lang="zh-CN" altLang="en-US" sz="2400" b="1" dirty="0">
                        <a:latin typeface="楷体" panose="02010609060101010101" pitchFamily="49" charset="-122"/>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2044025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774085078"/>
              </p:ext>
            </p:extLst>
          </p:nvPr>
        </p:nvGraphicFramePr>
        <p:xfrm>
          <a:off x="254000" y="186266"/>
          <a:ext cx="11938000" cy="4937760"/>
        </p:xfrm>
        <a:graphic>
          <a:graphicData uri="http://schemas.openxmlformats.org/drawingml/2006/table">
            <a:tbl>
              <a:tblPr firstRow="1" bandRow="1">
                <a:tableStyleId>{5C22544A-7EE6-4342-B048-85BDC9FD1C3A}</a:tableStyleId>
              </a:tblPr>
              <a:tblGrid>
                <a:gridCol w="4318000"/>
                <a:gridCol w="7620000"/>
              </a:tblGrid>
              <a:tr h="410634">
                <a:tc>
                  <a:txBody>
                    <a:bodyPr/>
                    <a:lstStyle/>
                    <a:p>
                      <a:pPr algn="ctr"/>
                      <a:r>
                        <a:rPr lang="zh-CN" altLang="en-US" sz="2400" dirty="0" smtClean="0">
                          <a:solidFill>
                            <a:srgbClr val="FFFF00"/>
                          </a:solidFill>
                          <a:latin typeface="方正粗宋简体" panose="03000509000000000000" pitchFamily="65" charset="-122"/>
                          <a:ea typeface="方正粗宋简体" panose="03000509000000000000" pitchFamily="65" charset="-122"/>
                        </a:rPr>
                        <a:t>原诗</a:t>
                      </a:r>
                      <a:endParaRPr lang="zh-CN" altLang="en-US" sz="2400" dirty="0">
                        <a:solidFill>
                          <a:srgbClr val="FFFF00"/>
                        </a:solidFill>
                        <a:latin typeface="方正粗宋简体" panose="03000509000000000000" pitchFamily="65" charset="-122"/>
                        <a:ea typeface="方正粗宋简体" panose="03000509000000000000" pitchFamily="65" charset="-122"/>
                      </a:endParaRPr>
                    </a:p>
                  </a:txBody>
                  <a:tcPr/>
                </a:tc>
                <a:tc>
                  <a:txBody>
                    <a:bodyPr/>
                    <a:lstStyle/>
                    <a:p>
                      <a:pPr marL="0" algn="ctr" defTabSz="914400" rtl="0" eaLnBrk="1" latinLnBrk="0" hangingPunct="1"/>
                      <a:r>
                        <a:rPr lang="zh-CN" altLang="en-US" sz="2400" b="1" kern="1200" dirty="0" smtClean="0">
                          <a:solidFill>
                            <a:srgbClr val="FFFF00"/>
                          </a:solidFill>
                          <a:latin typeface="方正粗宋简体" panose="03000509000000000000" pitchFamily="65" charset="-122"/>
                          <a:ea typeface="方正粗宋简体" panose="03000509000000000000" pitchFamily="65" charset="-122"/>
                          <a:cs typeface="+mn-cs"/>
                        </a:rPr>
                        <a:t>翻译</a:t>
                      </a:r>
                      <a:endParaRPr lang="zh-CN" altLang="en-US" sz="2400" b="1" kern="1200" dirty="0">
                        <a:solidFill>
                          <a:srgbClr val="FFFF00"/>
                        </a:solidFill>
                        <a:latin typeface="方正粗宋简体" panose="03000509000000000000" pitchFamily="65" charset="-122"/>
                        <a:ea typeface="方正粗宋简体" panose="03000509000000000000" pitchFamily="65" charset="-122"/>
                        <a:cs typeface="+mn-cs"/>
                      </a:endParaRPr>
                    </a:p>
                  </a:txBody>
                  <a:tcPr/>
                </a:tc>
              </a:tr>
              <a:tr h="694267">
                <a:tc>
                  <a:txBody>
                    <a:bodyPr/>
                    <a:lstStyle/>
                    <a:p>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归来池苑皆依旧，太液芙蓉未央柳。芙蓉如面柳如眉，对此如何不泪垂？</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春风桃李花开夜，秋雨梧桐叶落时</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。西宫南</a:t>
                      </a:r>
                      <a:r>
                        <a:rPr lang="zh-CN" altLang="zh-CN" sz="2400" b="0" kern="1200" dirty="0" smtClean="0">
                          <a:solidFill>
                            <a:srgbClr val="FF0000"/>
                          </a:solidFill>
                          <a:effectLst/>
                          <a:latin typeface="方正粗宋简体" panose="03000509000000000000" pitchFamily="65" charset="-122"/>
                          <a:ea typeface="方正粗宋简体" panose="03000509000000000000" pitchFamily="65" charset="-122"/>
                          <a:cs typeface="+mn-cs"/>
                        </a:rPr>
                        <a:t>苑</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多秋草，落叶满阶红不扫。梨园弟子白发新，椒房阿监青娥老。夕殿萤飞思悄然，孤灯挑尽未成眠。</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迟迟钟鼓初长夜，耿耿</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微明的样子</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u="sng" kern="1200" dirty="0" smtClean="0">
                          <a:solidFill>
                            <a:schemeClr val="dk1"/>
                          </a:solidFill>
                          <a:effectLst/>
                          <a:latin typeface="方正粗宋简体" panose="03000509000000000000" pitchFamily="65" charset="-122"/>
                          <a:ea typeface="方正粗宋简体" panose="03000509000000000000" pitchFamily="65" charset="-122"/>
                          <a:cs typeface="+mn-cs"/>
                        </a:rPr>
                        <a:t>星河欲曙天</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。鸳鸯瓦冷霜华重，翡翠衾</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[q</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ī</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n]</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寒谁与共？悠悠生死别经年，魂魄不曾来入梦</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又作“入梦来”</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400" kern="1200" dirty="0" smtClean="0">
                          <a:solidFill>
                            <a:schemeClr val="dk1"/>
                          </a:solidFill>
                          <a:effectLst/>
                          <a:latin typeface="方正粗宋简体" panose="03000509000000000000" pitchFamily="65" charset="-122"/>
                          <a:ea typeface="方正粗宋简体" panose="03000509000000000000" pitchFamily="65" charset="-122"/>
                          <a:cs typeface="+mn-cs"/>
                        </a:rPr>
                        <a:t>。</a:t>
                      </a:r>
                      <a:endParaRPr lang="zh-CN" altLang="en-US" sz="2400" dirty="0">
                        <a:latin typeface="方正粗宋简体" panose="03000509000000000000" pitchFamily="65" charset="-122"/>
                        <a:ea typeface="方正粗宋简体" panose="03000509000000000000" pitchFamily="65" charset="-122"/>
                      </a:endParaRPr>
                    </a:p>
                  </a:txBody>
                  <a:tcPr/>
                </a:tc>
                <a:tc>
                  <a:txBody>
                    <a:bodyPr/>
                    <a:lstStyle/>
                    <a:p>
                      <a:r>
                        <a:rPr lang="zh-CN" altLang="zh-CN" sz="2300" kern="1200" dirty="0" smtClean="0">
                          <a:solidFill>
                            <a:schemeClr val="dk1"/>
                          </a:solidFill>
                          <a:effectLst/>
                          <a:latin typeface="楷体" panose="02010609060101010101" pitchFamily="49" charset="-122"/>
                          <a:ea typeface="楷体" panose="02010609060101010101" pitchFamily="49" charset="-122"/>
                          <a:cs typeface="+mn-cs"/>
                        </a:rPr>
                        <a:t>回到长安进宫看，荷池花苑都依旧；太液池上芙蓉花，未央宫中垂杨柳。芙蓉恰似她的面，柳叶好比她的眉；睹物怎能不思人，触景不免双目垂。春风吹开桃李花，物是人非不胜悲；秋雨滴落梧桐叶，场面寂寞更惨凄。兴庆宫和甘露殿，处处萧条长秋草；宫内落叶满台阶，长久不见有人扫。</a:t>
                      </a:r>
                      <a:r>
                        <a:rPr lang="zh-CN" altLang="zh-CN" sz="2300" b="1" kern="1200" dirty="0" smtClean="0">
                          <a:solidFill>
                            <a:srgbClr val="FF0000"/>
                          </a:solidFill>
                          <a:effectLst/>
                          <a:latin typeface="楷体" panose="02010609060101010101" pitchFamily="49" charset="-122"/>
                          <a:ea typeface="楷体" panose="02010609060101010101" pitchFamily="49" charset="-122"/>
                          <a:cs typeface="+mn-cs"/>
                        </a:rPr>
                        <a:t>当年梨园的弟子，个个新添了白发；后妃宫中的女官，红颜退尽人衰老。</a:t>
                      </a:r>
                      <a:r>
                        <a:rPr lang="zh-CN" altLang="zh-CN" sz="2300" kern="1200" dirty="0" smtClean="0">
                          <a:solidFill>
                            <a:schemeClr val="dk1"/>
                          </a:solidFill>
                          <a:effectLst/>
                          <a:latin typeface="楷体" panose="02010609060101010101" pitchFamily="49" charset="-122"/>
                          <a:ea typeface="楷体" panose="02010609060101010101" pitchFamily="49" charset="-122"/>
                          <a:cs typeface="+mn-cs"/>
                        </a:rPr>
                        <a:t>夜间殿堂流萤飞，思想消沉心茫然；终夜思念睡不着，挑尽了孤灯心草。细数迟迟钟鼓声，愈数愈觉夜漫长；</a:t>
                      </a:r>
                      <a:r>
                        <a:rPr lang="zh-CN" altLang="zh-CN" sz="2300" b="1" kern="1200" dirty="0" smtClean="0">
                          <a:solidFill>
                            <a:srgbClr val="FF0000"/>
                          </a:solidFill>
                          <a:effectLst/>
                          <a:latin typeface="楷体" panose="02010609060101010101" pitchFamily="49" charset="-122"/>
                          <a:ea typeface="楷体" panose="02010609060101010101" pitchFamily="49" charset="-122"/>
                          <a:cs typeface="+mn-cs"/>
                        </a:rPr>
                        <a:t>遥望耿耿星河天，直到东方吐曙光</a:t>
                      </a:r>
                      <a:r>
                        <a:rPr lang="zh-CN" altLang="zh-CN" sz="2300" kern="1200" dirty="0" smtClean="0">
                          <a:solidFill>
                            <a:schemeClr val="dk1"/>
                          </a:solidFill>
                          <a:effectLst/>
                          <a:latin typeface="楷体" panose="02010609060101010101" pitchFamily="49" charset="-122"/>
                          <a:ea typeface="楷体" panose="02010609060101010101" pitchFamily="49" charset="-122"/>
                          <a:cs typeface="+mn-cs"/>
                        </a:rPr>
                        <a:t>。冷冰的鸳鸯瓦，霜花覆盖了几重；寒冷的翡翠被，谁与皇上来共用？生离死别远悠悠，至今已经过一年；美人魂魄在何方，为啥不曾来入梦？</a:t>
                      </a:r>
                      <a:endParaRPr lang="zh-CN" altLang="en-US" sz="2300" dirty="0">
                        <a:latin typeface="楷体" panose="02010609060101010101" pitchFamily="49" charset="-122"/>
                        <a:ea typeface="楷体" panose="02010609060101010101" pitchFamily="49" charset="-122"/>
                      </a:endParaRPr>
                    </a:p>
                  </a:txBody>
                  <a:tcPr/>
                </a:tc>
              </a:tr>
            </a:tbl>
          </a:graphicData>
        </a:graphic>
      </p:graphicFrame>
      <p:sp>
        <p:nvSpPr>
          <p:cNvPr id="2" name="TextBox 1"/>
          <p:cNvSpPr txBox="1"/>
          <p:nvPr/>
        </p:nvSpPr>
        <p:spPr>
          <a:xfrm>
            <a:off x="215900" y="5176883"/>
            <a:ext cx="11734800" cy="923330"/>
          </a:xfrm>
          <a:prstGeom prst="rect">
            <a:avLst/>
          </a:prstGeom>
          <a:noFill/>
        </p:spPr>
        <p:txBody>
          <a:bodyPr wrap="square" rtlCol="0">
            <a:spAutoFit/>
          </a:bodyPr>
          <a:lstStyle/>
          <a:p>
            <a:r>
              <a:rPr lang="en-US" altLang="zh-CN" dirty="0" smtClean="0"/>
              <a:t>        </a:t>
            </a:r>
            <a:r>
              <a:rPr lang="zh-CN" altLang="zh-CN" b="1" dirty="0" smtClean="0">
                <a:latin typeface="楷体_GB2312" panose="02010609030101010101" pitchFamily="49" charset="-122"/>
                <a:ea typeface="楷体_GB2312" panose="02010609030101010101" pitchFamily="49" charset="-122"/>
              </a:rPr>
              <a:t>【第</a:t>
            </a:r>
            <a:r>
              <a:rPr lang="en-US" altLang="zh-CN" b="1" dirty="0" smtClean="0">
                <a:latin typeface="楷体_GB2312" panose="02010609030101010101" pitchFamily="49" charset="-122"/>
                <a:ea typeface="楷体_GB2312" panose="02010609030101010101" pitchFamily="49" charset="-122"/>
              </a:rPr>
              <a:t>2</a:t>
            </a:r>
            <a:r>
              <a:rPr lang="zh-CN" altLang="zh-CN" b="1" dirty="0" smtClean="0">
                <a:latin typeface="楷体_GB2312" panose="02010609030101010101" pitchFamily="49" charset="-122"/>
                <a:ea typeface="楷体_GB2312" panose="02010609030101010101" pitchFamily="49" charset="-122"/>
              </a:rPr>
              <a:t>部分】</a:t>
            </a:r>
            <a:r>
              <a:rPr lang="zh-CN" altLang="zh-CN" b="1" dirty="0">
                <a:latin typeface="楷体_GB2312" panose="02010609030101010101" pitchFamily="49" charset="-122"/>
                <a:ea typeface="楷体_GB2312" panose="02010609030101010101" pitchFamily="49" charset="-122"/>
              </a:rPr>
              <a:t>具体描述了安史之乱起后，玄宗的仓皇出逃西蜀，引起了“六军”驻马要求除去祸国殃民的贵妃。“宛转娥眉马前死”是</a:t>
            </a:r>
            <a:r>
              <a:rPr lang="zh-CN" altLang="zh-CN" b="1" dirty="0">
                <a:solidFill>
                  <a:srgbClr val="FF0000"/>
                </a:solidFill>
                <a:latin typeface="方正粗宋简体" panose="03000509000000000000" pitchFamily="65" charset="-122"/>
                <a:ea typeface="方正粗宋简体" panose="03000509000000000000" pitchFamily="65" charset="-122"/>
              </a:rPr>
              <a:t>悲剧的形成</a:t>
            </a:r>
            <a:r>
              <a:rPr lang="zh-CN" altLang="zh-CN" b="1" dirty="0">
                <a:latin typeface="楷体_GB2312" panose="02010609030101010101" pitchFamily="49" charset="-122"/>
                <a:ea typeface="楷体_GB2312" panose="02010609030101010101" pitchFamily="49" charset="-122"/>
              </a:rPr>
              <a:t>。这是故事的关键情节。杨氏归阴后，造成玄宗</a:t>
            </a:r>
            <a:r>
              <a:rPr lang="zh-CN" altLang="zh-CN" b="1" dirty="0">
                <a:solidFill>
                  <a:srgbClr val="FF0000"/>
                </a:solidFill>
                <a:latin typeface="方正粗宋简体" panose="03000509000000000000" pitchFamily="65" charset="-122"/>
                <a:ea typeface="方正粗宋简体" panose="03000509000000000000" pitchFamily="65" charset="-122"/>
              </a:rPr>
              <a:t>寂寞悲伤</a:t>
            </a:r>
            <a:r>
              <a:rPr lang="zh-CN" altLang="zh-CN" b="1" dirty="0">
                <a:latin typeface="楷体_GB2312" panose="02010609030101010101" pitchFamily="49" charset="-122"/>
                <a:ea typeface="楷体_GB2312" panose="02010609030101010101" pitchFamily="49" charset="-122"/>
              </a:rPr>
              <a:t>和</a:t>
            </a:r>
            <a:r>
              <a:rPr lang="zh-CN" altLang="zh-CN" b="1" dirty="0">
                <a:solidFill>
                  <a:srgbClr val="FF0000"/>
                </a:solidFill>
                <a:latin typeface="方正粗宋简体" panose="03000509000000000000" pitchFamily="65" charset="-122"/>
                <a:ea typeface="方正粗宋简体" panose="03000509000000000000" pitchFamily="65" charset="-122"/>
              </a:rPr>
              <a:t>缠绵悱恻</a:t>
            </a:r>
            <a:r>
              <a:rPr lang="zh-CN" altLang="zh-CN" b="1" dirty="0">
                <a:latin typeface="楷体_GB2312" panose="02010609030101010101" pitchFamily="49" charset="-122"/>
                <a:ea typeface="楷体_GB2312" panose="02010609030101010101" pitchFamily="49" charset="-122"/>
              </a:rPr>
              <a:t>的</a:t>
            </a:r>
            <a:r>
              <a:rPr lang="zh-CN" altLang="zh-CN" b="1" dirty="0">
                <a:solidFill>
                  <a:srgbClr val="FF0000"/>
                </a:solidFill>
                <a:latin typeface="方正粗宋简体" panose="03000509000000000000" pitchFamily="65" charset="-122"/>
                <a:ea typeface="方正粗宋简体" panose="03000509000000000000" pitchFamily="65" charset="-122"/>
              </a:rPr>
              <a:t>相思</a:t>
            </a:r>
            <a:r>
              <a:rPr lang="zh-CN" altLang="zh-CN" b="1" dirty="0">
                <a:latin typeface="楷体_GB2312" panose="02010609030101010101" pitchFamily="49" charset="-122"/>
                <a:ea typeface="楷体_GB2312" panose="02010609030101010101" pitchFamily="49" charset="-122"/>
              </a:rPr>
              <a:t>。诗以</a:t>
            </a:r>
            <a:r>
              <a:rPr lang="zh-CN" altLang="zh-CN" b="1" dirty="0">
                <a:solidFill>
                  <a:srgbClr val="FF0000"/>
                </a:solidFill>
                <a:latin typeface="方正粗宋简体" panose="03000509000000000000" pitchFamily="65" charset="-122"/>
                <a:ea typeface="方正粗宋简体" panose="03000509000000000000" pitchFamily="65" charset="-122"/>
              </a:rPr>
              <a:t>酸恻动人</a:t>
            </a:r>
            <a:r>
              <a:rPr lang="zh-CN" altLang="zh-CN" b="1" dirty="0">
                <a:latin typeface="楷体_GB2312" panose="02010609030101010101" pitchFamily="49" charset="-122"/>
                <a:ea typeface="楷体_GB2312" panose="02010609030101010101" pitchFamily="49" charset="-122"/>
              </a:rPr>
              <a:t>的语调，描绘了玄宗这一“</a:t>
            </a:r>
            <a:r>
              <a:rPr lang="zh-CN" altLang="zh-CN" b="1" dirty="0">
                <a:solidFill>
                  <a:srgbClr val="FF0000"/>
                </a:solidFill>
                <a:latin typeface="方正粗宋简体" panose="03000509000000000000" pitchFamily="65" charset="-122"/>
                <a:ea typeface="方正粗宋简体" panose="03000509000000000000" pitchFamily="65" charset="-122"/>
              </a:rPr>
              <a:t>长恨</a:t>
            </a:r>
            <a:r>
              <a:rPr lang="zh-CN" altLang="zh-CN" b="1" dirty="0">
                <a:latin typeface="楷体_GB2312" panose="02010609030101010101" pitchFamily="49" charset="-122"/>
                <a:ea typeface="楷体_GB2312" panose="02010609030101010101" pitchFamily="49" charset="-122"/>
              </a:rPr>
              <a:t>”的心情，揪人心痛，催人泪下。 </a:t>
            </a:r>
            <a:endParaRPr lang="zh-CN" altLang="en-US" b="1"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50197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3"/>
          <p:cNvSpPr txBox="1">
            <a:spLocks/>
          </p:cNvSpPr>
          <p:nvPr/>
        </p:nvSpPr>
        <p:spPr>
          <a:xfrm>
            <a:off x="2625483" y="961601"/>
            <a:ext cx="7033754" cy="749273"/>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4500" dirty="0">
                <a:solidFill>
                  <a:srgbClr val="FC6204"/>
                </a:solidFill>
                <a:latin typeface="Times New Roman" pitchFamily="18" charset="0"/>
                <a:ea typeface="微软雅黑" pitchFamily="34" charset="-122"/>
                <a:cs typeface="Times New Roman" pitchFamily="18" charset="0"/>
              </a:rPr>
              <a:t>第</a:t>
            </a:r>
            <a:r>
              <a:rPr lang="en-US" altLang="zh-CN" sz="4500" dirty="0">
                <a:solidFill>
                  <a:srgbClr val="FC6204"/>
                </a:solidFill>
                <a:latin typeface="Times New Roman" pitchFamily="18" charset="0"/>
                <a:ea typeface="Times New Roman" pitchFamily="18" charset="0"/>
                <a:cs typeface="Times New Roman" pitchFamily="18" charset="0"/>
              </a:rPr>
              <a:t>1</a:t>
            </a:r>
            <a:r>
              <a:rPr lang="zh-CN" altLang="en-US" sz="4500" dirty="0">
                <a:solidFill>
                  <a:srgbClr val="FC6204"/>
                </a:solidFill>
                <a:latin typeface="Times New Roman" pitchFamily="18" charset="0"/>
                <a:ea typeface="微软雅黑" pitchFamily="34" charset="-122"/>
                <a:cs typeface="Times New Roman" pitchFamily="18" charset="0"/>
              </a:rPr>
              <a:t>课　长恨歌</a:t>
            </a:r>
          </a:p>
        </p:txBody>
      </p:sp>
      <p:sp>
        <p:nvSpPr>
          <p:cNvPr id="2" name="TextBox 1"/>
          <p:cNvSpPr txBox="1"/>
          <p:nvPr/>
        </p:nvSpPr>
        <p:spPr>
          <a:xfrm>
            <a:off x="523053" y="1998913"/>
            <a:ext cx="11047228" cy="3693319"/>
          </a:xfrm>
          <a:prstGeom prst="rect">
            <a:avLst/>
          </a:prstGeom>
          <a:noFill/>
        </p:spPr>
        <p:txBody>
          <a:bodyPr wrap="square" rtlCol="0">
            <a:spAutoFit/>
          </a:bodyPr>
          <a:lstStyle/>
          <a:p>
            <a:r>
              <a:rPr lang="en-US" altLang="zh-CN" b="1" dirty="0" smtClean="0"/>
              <a:t> </a:t>
            </a:r>
          </a:p>
          <a:p>
            <a:r>
              <a:rPr lang="en-US" altLang="zh-CN" b="1" dirty="0" smtClean="0">
                <a:latin typeface="方正粗宋简体" panose="03000509000000000000" pitchFamily="65" charset="-122"/>
                <a:ea typeface="方正粗宋简体" panose="03000509000000000000" pitchFamily="65" charset="-122"/>
              </a:rPr>
              <a:t>        </a:t>
            </a:r>
            <a:r>
              <a:rPr lang="zh-CN" altLang="zh-CN" dirty="0" smtClean="0">
                <a:latin typeface="方正粗宋简体" panose="03000509000000000000" pitchFamily="65" charset="-122"/>
                <a:ea typeface="方正粗宋简体" panose="03000509000000000000" pitchFamily="65" charset="-122"/>
              </a:rPr>
              <a:t>一</a:t>
            </a:r>
            <a:r>
              <a:rPr lang="zh-CN" altLang="zh-CN" dirty="0">
                <a:latin typeface="方正粗宋简体" panose="03000509000000000000" pitchFamily="65" charset="-122"/>
                <a:ea typeface="方正粗宋简体" panose="03000509000000000000" pitchFamily="65" charset="-122"/>
              </a:rPr>
              <a:t>首关于人间挚爱的倾情礼赞，一曲足以惊天地泣鬼神的爱情绝唱。为真爱本身，可以浮云名利，可以生死相拥，更可以天长地久。正是一曲李杨至死不渝的爱情故事，演绎出天上人间的不老传说。这首诗，荡气回肠，催人泪下，揭示了爱情的永恒内质。天地无情，长恨有歌。请欣赏《长恨歌》，</a:t>
            </a:r>
          </a:p>
          <a:p>
            <a:r>
              <a:rPr lang="en-US" altLang="zh-CN" dirty="0" smtClean="0">
                <a:latin typeface="方正粗宋简体" panose="03000509000000000000" pitchFamily="65" charset="-122"/>
                <a:ea typeface="方正粗宋简体" panose="03000509000000000000" pitchFamily="65" charset="-122"/>
              </a:rPr>
              <a:t>        </a:t>
            </a:r>
            <a:r>
              <a:rPr lang="zh-CN" altLang="zh-CN" dirty="0" smtClean="0">
                <a:latin typeface="方正粗宋简体" panose="03000509000000000000" pitchFamily="65" charset="-122"/>
                <a:ea typeface="方正粗宋简体" panose="03000509000000000000" pitchFamily="65" charset="-122"/>
              </a:rPr>
              <a:t>作者</a:t>
            </a:r>
            <a:r>
              <a:rPr lang="zh-CN" altLang="zh-CN" dirty="0">
                <a:latin typeface="方正粗宋简体" panose="03000509000000000000" pitchFamily="65" charset="-122"/>
                <a:ea typeface="方正粗宋简体" panose="03000509000000000000" pitchFamily="65" charset="-122"/>
              </a:rPr>
              <a:t>：白居易，演奏——箫：范睿，古筝：焦叶二胡：杨扬，朗诵：乔榛、丁建华。</a:t>
            </a:r>
            <a:endParaRPr lang="zh-CN" altLang="en-US" dirty="0">
              <a:latin typeface="方正粗宋简体" panose="03000509000000000000" pitchFamily="65" charset="-122"/>
              <a:ea typeface="方正粗宋简体" panose="03000509000000000000" pitchFamily="65" charset="-122"/>
            </a:endParaRPr>
          </a:p>
          <a:p>
            <a:endParaRPr lang="en-US" altLang="zh-CN" b="1" dirty="0">
              <a:latin typeface="方正粗宋简体" panose="03000509000000000000" pitchFamily="65" charset="-122"/>
              <a:ea typeface="方正粗宋简体" panose="03000509000000000000" pitchFamily="65" charset="-122"/>
            </a:endParaRPr>
          </a:p>
          <a:p>
            <a:r>
              <a:rPr lang="en-US" altLang="zh-CN" b="1" dirty="0" smtClean="0">
                <a:latin typeface="方正粗宋简体" panose="03000509000000000000" pitchFamily="65" charset="-122"/>
                <a:ea typeface="方正粗宋简体" panose="03000509000000000000" pitchFamily="65" charset="-122"/>
              </a:rPr>
              <a:t>      </a:t>
            </a:r>
            <a:r>
              <a:rPr lang="zh-CN" altLang="zh-CN" b="1" dirty="0" smtClean="0">
                <a:latin typeface="方正粗宋简体" panose="03000509000000000000" pitchFamily="65" charset="-122"/>
                <a:ea typeface="方正粗宋简体" panose="03000509000000000000" pitchFamily="65" charset="-122"/>
              </a:rPr>
              <a:t>《长恨歌》</a:t>
            </a:r>
            <a:r>
              <a:rPr lang="zh-CN" altLang="zh-CN" b="1" dirty="0">
                <a:latin typeface="方正粗宋简体" panose="03000509000000000000" pitchFamily="65" charset="-122"/>
                <a:ea typeface="方正粗宋简体" panose="03000509000000000000" pitchFamily="65" charset="-122"/>
              </a:rPr>
              <a:t>朗诵介绍</a:t>
            </a:r>
            <a:r>
              <a:rPr lang="en-US" altLang="zh-CN" b="1" dirty="0">
                <a:latin typeface="方正粗宋简体" panose="03000509000000000000" pitchFamily="65" charset="-122"/>
                <a:ea typeface="方正粗宋简体" panose="03000509000000000000" pitchFamily="65" charset="-122"/>
              </a:rPr>
              <a:t>  </a:t>
            </a:r>
            <a:r>
              <a:rPr lang="zh-CN" altLang="zh-CN" b="1" dirty="0">
                <a:latin typeface="方正粗宋简体" panose="03000509000000000000" pitchFamily="65" charset="-122"/>
                <a:ea typeface="方正粗宋简体" panose="03000509000000000000" pitchFamily="65" charset="-122"/>
              </a:rPr>
              <a:t>朗诵：方明</a:t>
            </a:r>
            <a:endParaRPr lang="zh-CN" altLang="zh-CN" dirty="0">
              <a:latin typeface="方正粗宋简体" panose="03000509000000000000" pitchFamily="65" charset="-122"/>
              <a:ea typeface="方正粗宋简体" panose="03000509000000000000" pitchFamily="65" charset="-122"/>
            </a:endParaRPr>
          </a:p>
          <a:p>
            <a:r>
              <a:rPr lang="en-US" altLang="zh-CN" dirty="0" smtClean="0">
                <a:latin typeface="方正粗宋简体" panose="03000509000000000000" pitchFamily="65" charset="-122"/>
                <a:ea typeface="方正粗宋简体" panose="03000509000000000000" pitchFamily="65" charset="-122"/>
              </a:rPr>
              <a:t>        </a:t>
            </a:r>
            <a:r>
              <a:rPr lang="zh-CN" altLang="zh-CN" dirty="0" smtClean="0">
                <a:latin typeface="方正粗宋简体" panose="03000509000000000000" pitchFamily="65" charset="-122"/>
                <a:ea typeface="方正粗宋简体" panose="03000509000000000000" pitchFamily="65" charset="-122"/>
              </a:rPr>
              <a:t>古往今来</a:t>
            </a:r>
            <a:r>
              <a:rPr lang="zh-CN" altLang="zh-CN" dirty="0">
                <a:latin typeface="方正粗宋简体" panose="03000509000000000000" pitchFamily="65" charset="-122"/>
                <a:ea typeface="方正粗宋简体" panose="03000509000000000000" pitchFamily="65" charset="-122"/>
              </a:rPr>
              <a:t>，世世代代，人们一刻也没有停止过对爱情的歌唱，爱情永远是诗词中的领衔主题。《长恨歌》无疑是中国爱情经典长廊里的一个奇迹。它奇在爱情的主角竟然是个皇帝。这一定位便注定了这份爱情的传奇色彩，注定了这场爱情悲剧的主人公恰恰是悲剧的制造者。它的神奇还在于把政治悲剧和爱情悲剧不露一丝痕迹地交融在一起，编织成一篇哀婉动人、缠绵悱恻的人间神话。白居易用他独特的声音给我们讲述的既是一个红尘故事，又是一个仙境传说，既是对封建王朝的无情鞭挞，也是对纯真爱情的由衷赞美。唐明皇、杨贵妃早已灰飞烟灭，但白居易对爱情的咏叹却千秋万代魅力四射，绵绵无绝期</a:t>
            </a:r>
            <a:r>
              <a:rPr lang="zh-CN" altLang="zh-CN" dirty="0" smtClean="0">
                <a:latin typeface="方正粗宋简体" panose="03000509000000000000" pitchFamily="65" charset="-122"/>
                <a:ea typeface="方正粗宋简体" panose="03000509000000000000" pitchFamily="65" charset="-122"/>
              </a:rPr>
              <a:t>。</a:t>
            </a:r>
            <a:r>
              <a:rPr lang="en-US" altLang="zh-CN" dirty="0">
                <a:latin typeface="方正粗宋简体" panose="03000509000000000000" pitchFamily="65" charset="-122"/>
                <a:ea typeface="方正粗宋简体" panose="03000509000000000000" pitchFamily="65" charset="-122"/>
              </a:rPr>
              <a:t> </a:t>
            </a:r>
            <a:endParaRPr lang="zh-CN" altLang="zh-CN" dirty="0">
              <a:latin typeface="方正粗宋简体" panose="03000509000000000000" pitchFamily="65" charset="-122"/>
              <a:ea typeface="方正粗宋简体" panose="03000509000000000000" pitchFamily="65" charset="-122"/>
            </a:endParaRPr>
          </a:p>
        </p:txBody>
      </p:sp>
      <p:sp>
        <p:nvSpPr>
          <p:cNvPr id="3" name="矩形 2">
            <a:hlinkClick r:id="rId2" action="ppaction://hlinkfile"/>
          </p:cNvPr>
          <p:cNvSpPr/>
          <p:nvPr/>
        </p:nvSpPr>
        <p:spPr>
          <a:xfrm>
            <a:off x="371320" y="5816846"/>
            <a:ext cx="2709396" cy="52322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zh-CN" sz="2800" b="1" dirty="0" smtClean="0">
                <a:solidFill>
                  <a:srgbClr val="FF0000"/>
                </a:solidFill>
                <a:latin typeface="方正粗宋简体" panose="03000509000000000000" pitchFamily="65" charset="-122"/>
                <a:ea typeface="方正粗宋简体" panose="03000509000000000000" pitchFamily="65" charset="-122"/>
              </a:rPr>
              <a:t>《长恨歌》</a:t>
            </a:r>
            <a:r>
              <a:rPr lang="zh-CN" altLang="en-US" sz="2800" b="1" dirty="0" smtClean="0">
                <a:solidFill>
                  <a:srgbClr val="FF0000"/>
                </a:solidFill>
                <a:latin typeface="方正粗宋简体" panose="03000509000000000000" pitchFamily="65" charset="-122"/>
                <a:ea typeface="方正粗宋简体" panose="03000509000000000000" pitchFamily="65" charset="-122"/>
              </a:rPr>
              <a:t>朗诵</a:t>
            </a:r>
            <a:endParaRPr lang="zh-CN" altLang="en-US" sz="2800" b="1" cap="none" spc="0" dirty="0">
              <a:ln w="11430"/>
              <a:solidFill>
                <a:srgbClr val="FF0000"/>
              </a:solidFill>
              <a:effectLst>
                <a:outerShdw blurRad="80000" dist="40000" dir="5040000" algn="tl">
                  <a:srgbClr val="000000">
                    <a:alpha val="30000"/>
                  </a:srgbClr>
                </a:outerShdw>
              </a:effectLst>
            </a:endParaRPr>
          </a:p>
        </p:txBody>
      </p:sp>
      <p:sp>
        <p:nvSpPr>
          <p:cNvPr id="5" name="矩形 4">
            <a:hlinkClick r:id="rId3" action="ppaction://hlinkfile"/>
          </p:cNvPr>
          <p:cNvSpPr/>
          <p:nvPr/>
        </p:nvSpPr>
        <p:spPr>
          <a:xfrm>
            <a:off x="2135959" y="6284698"/>
            <a:ext cx="9706504"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olidFill>
          </a:ln>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zh-CN" sz="2800" b="1" dirty="0" smtClean="0">
                <a:solidFill>
                  <a:srgbClr val="FF0000"/>
                </a:solidFill>
                <a:latin typeface="方正粗宋简体" panose="03000509000000000000" pitchFamily="65" charset="-122"/>
                <a:ea typeface="方正粗宋简体" panose="03000509000000000000" pitchFamily="65" charset="-122"/>
              </a:rPr>
              <a:t>《长恨歌》</a:t>
            </a:r>
            <a:r>
              <a:rPr lang="en-US" altLang="zh-CN" sz="2800" b="1" dirty="0" smtClean="0">
                <a:solidFill>
                  <a:srgbClr val="FF0000"/>
                </a:solidFill>
                <a:latin typeface="方正粗宋简体" panose="03000509000000000000" pitchFamily="65" charset="-122"/>
                <a:ea typeface="方正粗宋简体" panose="03000509000000000000" pitchFamily="65" charset="-122"/>
              </a:rPr>
              <a:t>-</a:t>
            </a:r>
            <a:r>
              <a:rPr lang="zh-CN" altLang="en-US" sz="2800" b="1" dirty="0" smtClean="0">
                <a:solidFill>
                  <a:srgbClr val="FF0000"/>
                </a:solidFill>
                <a:latin typeface="方正粗宋简体" panose="03000509000000000000" pitchFamily="65" charset="-122"/>
                <a:ea typeface="方正粗宋简体" panose="03000509000000000000" pitchFamily="65" charset="-122"/>
              </a:rPr>
              <a:t>大型现代京剧</a:t>
            </a:r>
            <a:r>
              <a:rPr lang="en-US" altLang="zh-CN" sz="2800" b="1" dirty="0" smtClean="0">
                <a:solidFill>
                  <a:srgbClr val="FF0000"/>
                </a:solidFill>
                <a:latin typeface="方正粗宋简体" panose="03000509000000000000" pitchFamily="65" charset="-122"/>
                <a:ea typeface="方正粗宋简体" panose="03000509000000000000" pitchFamily="65" charset="-122"/>
              </a:rPr>
              <a:t>-</a:t>
            </a:r>
            <a:r>
              <a:rPr lang="zh-CN" altLang="en-US" sz="2800" b="1" dirty="0" smtClean="0">
                <a:solidFill>
                  <a:srgbClr val="FF0000"/>
                </a:solidFill>
                <a:latin typeface="方正粗宋简体" panose="03000509000000000000" pitchFamily="65" charset="-122"/>
                <a:ea typeface="方正粗宋简体" panose="03000509000000000000" pitchFamily="65" charset="-122"/>
              </a:rPr>
              <a:t>大唐贵妃</a:t>
            </a:r>
            <a:r>
              <a:rPr lang="en-US" altLang="zh-CN" sz="2800" b="1" dirty="0" smtClean="0">
                <a:solidFill>
                  <a:srgbClr val="FF0000"/>
                </a:solidFill>
                <a:latin typeface="方正粗宋简体" panose="03000509000000000000" pitchFamily="65" charset="-122"/>
                <a:ea typeface="方正粗宋简体" panose="03000509000000000000" pitchFamily="65" charset="-122"/>
              </a:rPr>
              <a:t>-</a:t>
            </a:r>
            <a:r>
              <a:rPr lang="zh-CN" altLang="en-US" sz="2800" b="1" dirty="0" smtClean="0">
                <a:solidFill>
                  <a:srgbClr val="FF0000"/>
                </a:solidFill>
                <a:latin typeface="方正粗宋简体" panose="03000509000000000000" pitchFamily="65" charset="-122"/>
                <a:ea typeface="方正粗宋简体" panose="03000509000000000000" pitchFamily="65" charset="-122"/>
              </a:rPr>
              <a:t>梨花颂</a:t>
            </a:r>
            <a:r>
              <a:rPr lang="en-US" altLang="zh-CN" sz="2800" b="1" dirty="0" smtClean="0">
                <a:solidFill>
                  <a:srgbClr val="FF0000"/>
                </a:solidFill>
                <a:latin typeface="方正粗宋简体" panose="03000509000000000000" pitchFamily="65" charset="-122"/>
                <a:ea typeface="方正粗宋简体" panose="03000509000000000000" pitchFamily="65" charset="-122"/>
              </a:rPr>
              <a:t>-</a:t>
            </a:r>
            <a:r>
              <a:rPr lang="zh-CN" altLang="en-US" sz="2800" b="1" dirty="0" smtClean="0">
                <a:solidFill>
                  <a:srgbClr val="FF0000"/>
                </a:solidFill>
                <a:latin typeface="方正粗宋简体" panose="03000509000000000000" pitchFamily="65" charset="-122"/>
                <a:ea typeface="方正粗宋简体" panose="03000509000000000000" pitchFamily="65" charset="-122"/>
              </a:rPr>
              <a:t>于魁智李胜素</a:t>
            </a:r>
            <a:endParaRPr lang="zh-CN" altLang="en-US" sz="2800" b="1" cap="none" spc="0" dirty="0">
              <a:ln w="11430"/>
              <a:solidFill>
                <a:srgbClr val="FF0000"/>
              </a:soli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443756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17941700"/>
              </p:ext>
            </p:extLst>
          </p:nvPr>
        </p:nvGraphicFramePr>
        <p:xfrm>
          <a:off x="179569" y="97366"/>
          <a:ext cx="11938000" cy="5531274"/>
        </p:xfrm>
        <a:graphic>
          <a:graphicData uri="http://schemas.openxmlformats.org/drawingml/2006/table">
            <a:tbl>
              <a:tblPr firstRow="1" bandRow="1">
                <a:tableStyleId>{5C22544A-7EE6-4342-B048-85BDC9FD1C3A}</a:tableStyleId>
              </a:tblPr>
              <a:tblGrid>
                <a:gridCol w="5253665"/>
                <a:gridCol w="6684335"/>
              </a:tblGrid>
              <a:tr h="410634">
                <a:tc>
                  <a:txBody>
                    <a:bodyPr/>
                    <a:lstStyle/>
                    <a:p>
                      <a:pPr algn="ctr"/>
                      <a:r>
                        <a:rPr lang="zh-CN" altLang="en-US" sz="2000" dirty="0" smtClean="0">
                          <a:solidFill>
                            <a:srgbClr val="FFFF00"/>
                          </a:solidFill>
                          <a:latin typeface="方正粗宋简体" panose="03000509000000000000" pitchFamily="65" charset="-122"/>
                          <a:ea typeface="方正粗宋简体" panose="03000509000000000000" pitchFamily="65" charset="-122"/>
                        </a:rPr>
                        <a:t>原诗</a:t>
                      </a:r>
                      <a:endParaRPr lang="zh-CN" altLang="en-US" sz="2000" dirty="0">
                        <a:solidFill>
                          <a:srgbClr val="FFFF00"/>
                        </a:solidFill>
                        <a:latin typeface="方正粗宋简体" panose="03000509000000000000" pitchFamily="65" charset="-122"/>
                        <a:ea typeface="方正粗宋简体" panose="03000509000000000000" pitchFamily="65" charset="-122"/>
                      </a:endParaRPr>
                    </a:p>
                  </a:txBody>
                  <a:tcPr/>
                </a:tc>
                <a:tc>
                  <a:txBody>
                    <a:bodyPr/>
                    <a:lstStyle/>
                    <a:p>
                      <a:pPr marL="0" algn="ctr" defTabSz="914400" rtl="0" eaLnBrk="1" latinLnBrk="0" hangingPunct="1"/>
                      <a:r>
                        <a:rPr lang="zh-CN" altLang="en-US" sz="2000" b="1" kern="1200" dirty="0" smtClean="0">
                          <a:solidFill>
                            <a:srgbClr val="FFFF00"/>
                          </a:solidFill>
                          <a:latin typeface="方正粗宋简体" panose="03000509000000000000" pitchFamily="65" charset="-122"/>
                          <a:ea typeface="方正粗宋简体" panose="03000509000000000000" pitchFamily="65" charset="-122"/>
                          <a:cs typeface="+mn-cs"/>
                        </a:rPr>
                        <a:t>翻译</a:t>
                      </a:r>
                      <a:endParaRPr lang="zh-CN" altLang="en-US" sz="2000" b="1" kern="1200" dirty="0">
                        <a:solidFill>
                          <a:srgbClr val="FFFF00"/>
                        </a:solidFill>
                        <a:latin typeface="方正粗宋简体" panose="03000509000000000000" pitchFamily="65" charset="-122"/>
                        <a:ea typeface="方正粗宋简体" panose="03000509000000000000" pitchFamily="65" charset="-122"/>
                        <a:cs typeface="+mn-cs"/>
                      </a:endParaRPr>
                    </a:p>
                  </a:txBody>
                  <a:tcPr/>
                </a:tc>
              </a:tr>
              <a:tr h="694267">
                <a:tc>
                  <a:txBody>
                    <a:bodyPr/>
                    <a:lstStyle/>
                    <a:p>
                      <a:r>
                        <a:rPr lang="en-US"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         3.</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临邛</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[qi</a:t>
                      </a:r>
                      <a:r>
                        <a:rPr lang="zh-CN"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ó</a:t>
                      </a:r>
                      <a:r>
                        <a:rPr lang="en-US" altLang="zh-CN" sz="1400" b="0" kern="1200" dirty="0" err="1" smtClean="0">
                          <a:solidFill>
                            <a:srgbClr val="FF0000"/>
                          </a:solidFill>
                          <a:effectLst/>
                          <a:latin typeface="方正粗宋简体" panose="03000509000000000000" pitchFamily="65" charset="-122"/>
                          <a:ea typeface="方正粗宋简体" panose="03000509000000000000" pitchFamily="65" charset="-122"/>
                          <a:cs typeface="+mn-cs"/>
                        </a:rPr>
                        <a:t>ng</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道士</a:t>
                      </a:r>
                      <a:r>
                        <a:rPr lang="zh-CN" altLang="zh-CN" sz="2000" b="1" kern="1200" dirty="0" smtClean="0">
                          <a:solidFill>
                            <a:srgbClr val="FF0000"/>
                          </a:solidFill>
                          <a:effectLst/>
                          <a:latin typeface="方正粗宋简体" panose="03000509000000000000" pitchFamily="65" charset="-122"/>
                          <a:ea typeface="方正粗宋简体" panose="03000509000000000000" pitchFamily="65" charset="-122"/>
                          <a:cs typeface="+mn-cs"/>
                        </a:rPr>
                        <a:t>鸿都</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en-US"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东汉首都洛阳宫门</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客，能以精诚致魂魄。为感君王辗转思，遂教方士殷勤觅。排空驭气奔如电，升天入地求之遍。</a:t>
                      </a:r>
                      <a:r>
                        <a:rPr lang="zh-CN" altLang="zh-CN" sz="2000" u="sng" kern="1200" dirty="0" smtClean="0">
                          <a:solidFill>
                            <a:schemeClr val="dk1"/>
                          </a:solidFill>
                          <a:effectLst/>
                          <a:latin typeface="方正粗宋简体" panose="03000509000000000000" pitchFamily="65" charset="-122"/>
                          <a:ea typeface="方正粗宋简体" panose="03000509000000000000" pitchFamily="65" charset="-122"/>
                          <a:cs typeface="+mn-cs"/>
                        </a:rPr>
                        <a:t>上穷碧落下黄泉，两处茫茫皆不见</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。忽闻海上有仙山，山在虚无缥缈间。楼阁玲珑</a:t>
                      </a:r>
                      <a:r>
                        <a:rPr lang="zh-CN" altLang="zh-CN" sz="2000" b="1" kern="1200" dirty="0" smtClean="0">
                          <a:solidFill>
                            <a:srgbClr val="FF0000"/>
                          </a:solidFill>
                          <a:effectLst/>
                          <a:latin typeface="方正粗宋简体" panose="03000509000000000000" pitchFamily="65" charset="-122"/>
                          <a:ea typeface="方正粗宋简体" panose="03000509000000000000" pitchFamily="65" charset="-122"/>
                          <a:cs typeface="+mn-cs"/>
                        </a:rPr>
                        <a:t>五云</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en-US"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五色祥云</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起，其中</a:t>
                      </a:r>
                      <a:r>
                        <a:rPr lang="zh-CN" altLang="zh-CN" sz="2000" b="1" kern="1200" dirty="0" smtClean="0">
                          <a:solidFill>
                            <a:srgbClr val="FF0000"/>
                          </a:solidFill>
                          <a:effectLst/>
                          <a:latin typeface="方正粗宋简体" panose="03000509000000000000" pitchFamily="65" charset="-122"/>
                          <a:ea typeface="方正粗宋简体" panose="03000509000000000000" pitchFamily="65" charset="-122"/>
                          <a:cs typeface="+mn-cs"/>
                        </a:rPr>
                        <a:t>绰约</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en-US" altLang="zh-CN" sz="1400" b="0" kern="1200" dirty="0" err="1" smtClean="0">
                          <a:solidFill>
                            <a:srgbClr val="FF0000"/>
                          </a:solidFill>
                          <a:effectLst/>
                          <a:latin typeface="方正粗宋简体" panose="03000509000000000000" pitchFamily="65" charset="-122"/>
                          <a:ea typeface="方正粗宋简体" panose="03000509000000000000" pitchFamily="65" charset="-122"/>
                          <a:cs typeface="+mn-cs"/>
                        </a:rPr>
                        <a:t>chu</a:t>
                      </a:r>
                      <a:r>
                        <a:rPr lang="zh-CN"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ò</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 </a:t>
                      </a:r>
                      <a:r>
                        <a:rPr lang="en-US" altLang="zh-CN" sz="1400" b="0" kern="1200" dirty="0" err="1" smtClean="0">
                          <a:solidFill>
                            <a:srgbClr val="FF0000"/>
                          </a:solidFill>
                          <a:effectLst/>
                          <a:latin typeface="方正粗宋简体" panose="03000509000000000000" pitchFamily="65" charset="-122"/>
                          <a:ea typeface="方正粗宋简体" panose="03000509000000000000" pitchFamily="65" charset="-122"/>
                          <a:cs typeface="+mn-cs"/>
                        </a:rPr>
                        <a:t>yu</a:t>
                      </a:r>
                      <a:r>
                        <a:rPr lang="zh-CN"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ē 形容女子姿态柔美的样子</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多仙子。</a:t>
                      </a:r>
                      <a:r>
                        <a:rPr lang="zh-CN" altLang="zh-CN" sz="2000" u="sng" kern="1200" dirty="0" smtClean="0">
                          <a:solidFill>
                            <a:schemeClr val="dk1"/>
                          </a:solidFill>
                          <a:effectLst/>
                          <a:latin typeface="方正粗宋简体" panose="03000509000000000000" pitchFamily="65" charset="-122"/>
                          <a:ea typeface="方正粗宋简体" panose="03000509000000000000" pitchFamily="65" charset="-122"/>
                          <a:cs typeface="+mn-cs"/>
                        </a:rPr>
                        <a:t>中有一人字太真，雪肤花貌参差</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仿佛，差不多</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是。金</a:t>
                      </a:r>
                      <a:r>
                        <a:rPr lang="zh-CN" altLang="zh-CN" sz="2000" kern="1200" dirty="0" smtClean="0">
                          <a:solidFill>
                            <a:srgbClr val="FF0000"/>
                          </a:solidFill>
                          <a:effectLst/>
                          <a:latin typeface="方正粗宋简体" panose="03000509000000000000" pitchFamily="65" charset="-122"/>
                          <a:ea typeface="方正粗宋简体" panose="03000509000000000000" pitchFamily="65" charset="-122"/>
                          <a:cs typeface="+mn-cs"/>
                        </a:rPr>
                        <a:t>阙</a:t>
                      </a:r>
                      <a:r>
                        <a:rPr lang="en-US" altLang="zh-CN" sz="120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en-US" sz="1200" kern="1200" dirty="0" smtClean="0">
                          <a:solidFill>
                            <a:srgbClr val="FF0000"/>
                          </a:solidFill>
                          <a:effectLst/>
                          <a:latin typeface="方正粗宋简体" panose="03000509000000000000" pitchFamily="65" charset="-122"/>
                          <a:ea typeface="方正粗宋简体" panose="03000509000000000000" pitchFamily="65" charset="-122"/>
                          <a:cs typeface="+mn-cs"/>
                        </a:rPr>
                        <a:t>皇宫门前两边供瞭望的楼，宫楼</a:t>
                      </a:r>
                      <a:r>
                        <a:rPr lang="en-US" altLang="zh-CN" sz="120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西厢</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叩</a:t>
                      </a:r>
                      <a:r>
                        <a:rPr lang="zh-CN" altLang="zh-CN" sz="2000" kern="1200" dirty="0" smtClean="0">
                          <a:solidFill>
                            <a:srgbClr val="FF0000"/>
                          </a:solidFill>
                          <a:effectLst/>
                          <a:latin typeface="方正粗宋简体" panose="03000509000000000000" pitchFamily="65" charset="-122"/>
                          <a:ea typeface="方正粗宋简体" panose="03000509000000000000" pitchFamily="65" charset="-122"/>
                          <a:cs typeface="+mn-cs"/>
                        </a:rPr>
                        <a:t>玉扃</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en-US" altLang="zh-CN" sz="1400" b="0" kern="1200" dirty="0" err="1" smtClean="0">
                          <a:solidFill>
                            <a:srgbClr val="FF0000"/>
                          </a:solidFill>
                          <a:effectLst/>
                          <a:latin typeface="楷体" panose="02010609060101010101" pitchFamily="49" charset="-122"/>
                          <a:ea typeface="楷体" panose="02010609060101010101" pitchFamily="49" charset="-122"/>
                          <a:cs typeface="+mn-cs"/>
                        </a:rPr>
                        <a:t>ji</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ō</a:t>
                      </a:r>
                      <a:r>
                        <a:rPr lang="en-US" altLang="zh-CN" sz="1400" b="0" kern="1200" dirty="0" err="1" smtClean="0">
                          <a:solidFill>
                            <a:srgbClr val="FF0000"/>
                          </a:solidFill>
                          <a:effectLst/>
                          <a:latin typeface="楷体" panose="02010609060101010101" pitchFamily="49" charset="-122"/>
                          <a:ea typeface="楷体" panose="02010609060101010101" pitchFamily="49" charset="-122"/>
                          <a:cs typeface="+mn-cs"/>
                        </a:rPr>
                        <a:t>ng</a:t>
                      </a:r>
                      <a:r>
                        <a:rPr lang="zh-CN" altLang="en-US" sz="1400" b="0" kern="1200" dirty="0" smtClean="0">
                          <a:solidFill>
                            <a:srgbClr val="FF0000"/>
                          </a:solidFill>
                          <a:effectLst/>
                          <a:latin typeface="楷体" panose="02010609060101010101" pitchFamily="49" charset="-122"/>
                          <a:ea typeface="楷体" panose="02010609060101010101" pitchFamily="49" charset="-122"/>
                          <a:cs typeface="+mn-cs"/>
                        </a:rPr>
                        <a:t>玉门</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，转教小玉报双成</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小玉：吴王夫差女。双成：传说中西王母的侍女。这里皆借指杨贵妃在仙山的侍女</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。闻道汉家天子使，九华帐里梦魂惊。</a:t>
                      </a:r>
                      <a:r>
                        <a:rPr lang="zh-CN" altLang="zh-CN" sz="2000" kern="1200" dirty="0" smtClean="0">
                          <a:solidFill>
                            <a:srgbClr val="FF0000"/>
                          </a:solidFill>
                          <a:effectLst/>
                          <a:latin typeface="方正粗宋简体" panose="03000509000000000000" pitchFamily="65" charset="-122"/>
                          <a:ea typeface="方正粗宋简体" panose="03000509000000000000" pitchFamily="65" charset="-122"/>
                          <a:cs typeface="+mn-cs"/>
                        </a:rPr>
                        <a:t>揽衣推枕</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起徘徊，珠箔</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[b</a:t>
                      </a:r>
                      <a:r>
                        <a:rPr lang="zh-CN"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ó</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银屏</a:t>
                      </a:r>
                      <a:r>
                        <a:rPr lang="zh-CN" altLang="zh-CN" sz="2000" b="1" kern="1200" dirty="0" smtClean="0">
                          <a:solidFill>
                            <a:srgbClr val="FF0000"/>
                          </a:solidFill>
                          <a:effectLst/>
                          <a:latin typeface="方正粗宋简体" panose="03000509000000000000" pitchFamily="65" charset="-122"/>
                          <a:ea typeface="方正粗宋简体" panose="03000509000000000000" pitchFamily="65" charset="-122"/>
                          <a:cs typeface="+mn-cs"/>
                        </a:rPr>
                        <a:t>迤逦</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[y</a:t>
                      </a:r>
                      <a:r>
                        <a:rPr lang="zh-CN"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ǐ</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l</a:t>
                      </a:r>
                      <a:r>
                        <a:rPr lang="zh-CN"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ǐ</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开。云鬓半偏新睡</a:t>
                      </a:r>
                      <a:r>
                        <a:rPr lang="zh-CN" altLang="zh-CN" sz="2000" b="1" kern="1200" dirty="0" smtClean="0">
                          <a:solidFill>
                            <a:srgbClr val="FF0000"/>
                          </a:solidFill>
                          <a:effectLst/>
                          <a:latin typeface="方正粗宋简体" panose="03000509000000000000" pitchFamily="65" charset="-122"/>
                          <a:ea typeface="方正粗宋简体" panose="03000509000000000000" pitchFamily="65" charset="-122"/>
                          <a:cs typeface="+mn-cs"/>
                        </a:rPr>
                        <a:t>觉</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en-US" altLang="zh-CN" sz="1400" b="0" kern="1200" dirty="0" err="1" smtClean="0">
                          <a:solidFill>
                            <a:srgbClr val="FF0000"/>
                          </a:solidFill>
                          <a:effectLst/>
                          <a:latin typeface="方正粗宋简体" panose="03000509000000000000" pitchFamily="65" charset="-122"/>
                          <a:ea typeface="方正粗宋简体" panose="03000509000000000000" pitchFamily="65" charset="-122"/>
                          <a:cs typeface="+mn-cs"/>
                        </a:rPr>
                        <a:t>ju</a:t>
                      </a:r>
                      <a:r>
                        <a:rPr lang="zh-CN"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é</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，花冠不整下堂来。风吹仙袂</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[m</a:t>
                      </a:r>
                      <a:r>
                        <a:rPr lang="zh-CN"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è</a:t>
                      </a:r>
                      <a:r>
                        <a:rPr lang="en-US" altLang="zh-CN" sz="1400" b="0" kern="1200" dirty="0" err="1" smtClean="0">
                          <a:solidFill>
                            <a:srgbClr val="FF0000"/>
                          </a:solidFill>
                          <a:effectLst/>
                          <a:latin typeface="方正粗宋简体" panose="03000509000000000000" pitchFamily="65" charset="-122"/>
                          <a:ea typeface="方正粗宋简体" panose="03000509000000000000" pitchFamily="65" charset="-122"/>
                          <a:cs typeface="+mn-cs"/>
                        </a:rPr>
                        <a:t>i</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飘飖</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en-US" altLang="zh-CN" sz="1400" b="0" kern="1200" dirty="0" err="1" smtClean="0">
                          <a:solidFill>
                            <a:srgbClr val="FF0000"/>
                          </a:solidFill>
                          <a:effectLst/>
                          <a:latin typeface="方正粗宋简体" panose="03000509000000000000" pitchFamily="65" charset="-122"/>
                          <a:ea typeface="方正粗宋简体" panose="03000509000000000000" pitchFamily="65" charset="-122"/>
                          <a:cs typeface="+mn-cs"/>
                        </a:rPr>
                        <a:t>yáo</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举，犹似霓裳羽衣舞。</a:t>
                      </a:r>
                      <a:r>
                        <a:rPr lang="zh-CN" altLang="zh-CN" sz="2000" u="sng" kern="1200" dirty="0" smtClean="0">
                          <a:solidFill>
                            <a:schemeClr val="dk1"/>
                          </a:solidFill>
                          <a:effectLst/>
                          <a:latin typeface="方正粗宋简体" panose="03000509000000000000" pitchFamily="65" charset="-122"/>
                          <a:ea typeface="方正粗宋简体" panose="03000509000000000000" pitchFamily="65" charset="-122"/>
                          <a:cs typeface="+mn-cs"/>
                        </a:rPr>
                        <a:t>玉容寂寞泪阑干，梨花一枝春带雨</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。含情凝睇</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[d</a:t>
                      </a:r>
                      <a:r>
                        <a:rPr lang="zh-CN"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ì斜着眼看</a:t>
                      </a:r>
                      <a:r>
                        <a:rPr lang="en-US" altLang="zh-CN" sz="1400" b="0"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谢君王，一别音容两渺茫。</a:t>
                      </a:r>
                      <a:endParaRPr lang="zh-CN" altLang="en-US" sz="2000" dirty="0">
                        <a:latin typeface="方正粗宋简体" panose="03000509000000000000" pitchFamily="65" charset="-122"/>
                        <a:ea typeface="方正粗宋简体" panose="03000509000000000000" pitchFamily="65" charset="-122"/>
                      </a:endParaRPr>
                    </a:p>
                  </a:txBody>
                  <a:tcPr>
                    <a:noFill/>
                  </a:tcPr>
                </a:tc>
                <a:tc>
                  <a:txBody>
                    <a:bodyPr/>
                    <a:lstStyle/>
                    <a:p>
                      <a:r>
                        <a:rPr lang="en-US" altLang="zh-CN" sz="1600" b="1" kern="1200" dirty="0" smtClean="0">
                          <a:solidFill>
                            <a:schemeClr val="dk1"/>
                          </a:solidFill>
                          <a:effectLst/>
                          <a:latin typeface="+mn-ea"/>
                          <a:ea typeface="+mn-ea"/>
                          <a:cs typeface="+mn-cs"/>
                        </a:rPr>
                        <a:t>    </a:t>
                      </a:r>
                      <a:r>
                        <a:rPr lang="zh-CN" altLang="zh-CN" sz="2200" b="1" kern="1200" dirty="0" smtClean="0">
                          <a:solidFill>
                            <a:schemeClr val="dk1"/>
                          </a:solidFill>
                          <a:effectLst/>
                          <a:latin typeface="楷体" panose="02010609060101010101" pitchFamily="49" charset="-122"/>
                          <a:ea typeface="楷体" panose="02010609060101010101" pitchFamily="49" charset="-122"/>
                          <a:cs typeface="+mn-cs"/>
                        </a:rPr>
                        <a:t>京城有位修炼过的临邛道士，能以精诚把亡魂招致。可感动的是上皇辗转怀念的深情，使方士殷勤地去把她寻觅。他御气排云像一道电光飞行，上了九天，又下入黄泉，可是都没见到她的踪影。忽然听说海上有座仙山，那山在虚无缥缈中间。仙山楼阁玲珑似朵朵彩云，有许多美妙的仙子。其中有位叫太真，雪样肌肤花样容貌，听来好像是要找的人。</a:t>
                      </a:r>
                      <a:r>
                        <a:rPr lang="zh-CN" altLang="zh-CN" sz="2200" b="1" kern="1200" dirty="0" smtClean="0">
                          <a:solidFill>
                            <a:srgbClr val="FF0000"/>
                          </a:solidFill>
                          <a:effectLst/>
                          <a:latin typeface="楷体" panose="02010609060101010101" pitchFamily="49" charset="-122"/>
                          <a:ea typeface="楷体" panose="02010609060101010101" pitchFamily="49" charset="-122"/>
                          <a:cs typeface="+mn-cs"/>
                        </a:rPr>
                        <a:t>方士到了仙宫，叩西厢的门</a:t>
                      </a:r>
                      <a:r>
                        <a:rPr lang="zh-CN" altLang="zh-CN" sz="2200" b="1" kern="1200" dirty="0" smtClean="0">
                          <a:solidFill>
                            <a:schemeClr val="dk1"/>
                          </a:solidFill>
                          <a:effectLst/>
                          <a:latin typeface="楷体" panose="02010609060101010101" pitchFamily="49" charset="-122"/>
                          <a:ea typeface="楷体" panose="02010609060101010101" pitchFamily="49" charset="-122"/>
                          <a:cs typeface="+mn-cs"/>
                        </a:rPr>
                        <a:t>，报</a:t>
                      </a:r>
                      <a:r>
                        <a:rPr lang="zh-CN" altLang="en-US" sz="2200" b="1" kern="1200" dirty="0" smtClean="0">
                          <a:solidFill>
                            <a:schemeClr val="dk1"/>
                          </a:solidFill>
                          <a:effectLst/>
                          <a:latin typeface="楷体" panose="02010609060101010101" pitchFamily="49" charset="-122"/>
                          <a:ea typeface="楷体" panose="02010609060101010101" pitchFamily="49" charset="-122"/>
                          <a:cs typeface="+mn-cs"/>
                        </a:rPr>
                        <a:t>消息</a:t>
                      </a:r>
                      <a:r>
                        <a:rPr lang="zh-CN" altLang="zh-CN" sz="2200" b="1" kern="1200" dirty="0" smtClean="0">
                          <a:solidFill>
                            <a:schemeClr val="dk1"/>
                          </a:solidFill>
                          <a:effectLst/>
                          <a:latin typeface="楷体" panose="02010609060101010101" pitchFamily="49" charset="-122"/>
                          <a:ea typeface="楷体" panose="02010609060101010101" pitchFamily="49" charset="-122"/>
                          <a:cs typeface="+mn-cs"/>
                        </a:rPr>
                        <a:t>的是仙人小玉和董双成。她听说汉家天子派来了使臣，不由惊断了仙家九华帐里的梦。推开枕穿上衣下得床来，</a:t>
                      </a:r>
                      <a:r>
                        <a:rPr lang="zh-CN" altLang="zh-CN" sz="2200" b="1" kern="1200" dirty="0" smtClean="0">
                          <a:solidFill>
                            <a:srgbClr val="FF0000"/>
                          </a:solidFill>
                          <a:effectLst/>
                          <a:latin typeface="楷体" panose="02010609060101010101" pitchFamily="49" charset="-122"/>
                          <a:ea typeface="楷体" panose="02010609060101010101" pitchFamily="49" charset="-122"/>
                          <a:cs typeface="+mn-cs"/>
                        </a:rPr>
                        <a:t>银屏与珠帘都依次打开</a:t>
                      </a:r>
                      <a:r>
                        <a:rPr lang="zh-CN" altLang="zh-CN" sz="2200" b="1" kern="1200" dirty="0" smtClean="0">
                          <a:solidFill>
                            <a:schemeClr val="dk1"/>
                          </a:solidFill>
                          <a:effectLst/>
                          <a:latin typeface="楷体" panose="02010609060101010101" pitchFamily="49" charset="-122"/>
                          <a:ea typeface="楷体" panose="02010609060101010101" pitchFamily="49" charset="-122"/>
                          <a:cs typeface="+mn-cs"/>
                        </a:rPr>
                        <a:t>。只见她头上云髻半偏，刚刚睡醒，花冠还没整好便走下堂来。风吹着她的仙衣飘飘旋举，还像当年她的霓裳羽衣舞。</a:t>
                      </a:r>
                      <a:r>
                        <a:rPr lang="zh-CN" altLang="zh-CN" sz="2200" b="1" kern="1200" dirty="0" smtClean="0">
                          <a:solidFill>
                            <a:srgbClr val="FF0000"/>
                          </a:solidFill>
                          <a:effectLst/>
                          <a:latin typeface="楷体" panose="02010609060101010101" pitchFamily="49" charset="-122"/>
                          <a:ea typeface="楷体" panose="02010609060101010101" pitchFamily="49" charset="-122"/>
                          <a:cs typeface="+mn-cs"/>
                        </a:rPr>
                        <a:t>玉容寂寞一双眼泪落下来，好似春天一枝梨花带着雨。</a:t>
                      </a:r>
                      <a:r>
                        <a:rPr lang="zh-CN" altLang="zh-CN" sz="2200" b="1" kern="1200" dirty="0" smtClean="0">
                          <a:solidFill>
                            <a:schemeClr val="dk1"/>
                          </a:solidFill>
                          <a:effectLst/>
                          <a:latin typeface="楷体" panose="02010609060101010101" pitchFamily="49" charset="-122"/>
                          <a:ea typeface="楷体" panose="02010609060101010101" pitchFamily="49" charset="-122"/>
                          <a:cs typeface="+mn-cs"/>
                        </a:rPr>
                        <a:t>她含情凝自感谢君王：自从生离死别难见面，音信两茫茫。</a:t>
                      </a:r>
                      <a:endParaRPr lang="zh-CN" altLang="en-US" sz="2200" b="1" dirty="0">
                        <a:latin typeface="楷体" panose="02010609060101010101" pitchFamily="49" charset="-122"/>
                        <a:ea typeface="楷体" panose="02010609060101010101" pitchFamily="49" charset="-122"/>
                      </a:endParaRPr>
                    </a:p>
                  </a:txBody>
                  <a:tcPr>
                    <a:noFill/>
                  </a:tcPr>
                </a:tc>
              </a:tr>
            </a:tbl>
          </a:graphicData>
        </a:graphic>
      </p:graphicFrame>
    </p:spTree>
    <p:extLst>
      <p:ext uri="{BB962C8B-B14F-4D97-AF65-F5344CB8AC3E}">
        <p14:creationId xmlns:p14="http://schemas.microsoft.com/office/powerpoint/2010/main" val="3662815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192750234"/>
              </p:ext>
            </p:extLst>
          </p:nvPr>
        </p:nvGraphicFramePr>
        <p:xfrm>
          <a:off x="106326" y="97366"/>
          <a:ext cx="11834037" cy="4769274"/>
        </p:xfrm>
        <a:graphic>
          <a:graphicData uri="http://schemas.openxmlformats.org/drawingml/2006/table">
            <a:tbl>
              <a:tblPr firstRow="1" bandRow="1">
                <a:tableStyleId>{5C22544A-7EE6-4342-B048-85BDC9FD1C3A}</a:tableStyleId>
              </a:tblPr>
              <a:tblGrid>
                <a:gridCol w="5207913"/>
                <a:gridCol w="6626124"/>
              </a:tblGrid>
              <a:tr h="410634">
                <a:tc>
                  <a:txBody>
                    <a:bodyPr/>
                    <a:lstStyle/>
                    <a:p>
                      <a:pPr algn="ctr"/>
                      <a:r>
                        <a:rPr lang="zh-CN" altLang="en-US" sz="2000" dirty="0" smtClean="0">
                          <a:solidFill>
                            <a:srgbClr val="FFFF00"/>
                          </a:solidFill>
                          <a:latin typeface="方正粗宋简体" panose="03000509000000000000" pitchFamily="65" charset="-122"/>
                          <a:ea typeface="方正粗宋简体" panose="03000509000000000000" pitchFamily="65" charset="-122"/>
                        </a:rPr>
                        <a:t>原诗</a:t>
                      </a:r>
                      <a:endParaRPr lang="zh-CN" altLang="en-US" sz="2000" dirty="0">
                        <a:solidFill>
                          <a:srgbClr val="FFFF00"/>
                        </a:solidFill>
                        <a:latin typeface="方正粗宋简体" panose="03000509000000000000" pitchFamily="65" charset="-122"/>
                        <a:ea typeface="方正粗宋简体" panose="03000509000000000000" pitchFamily="65" charset="-122"/>
                      </a:endParaRPr>
                    </a:p>
                  </a:txBody>
                  <a:tcPr/>
                </a:tc>
                <a:tc>
                  <a:txBody>
                    <a:bodyPr/>
                    <a:lstStyle/>
                    <a:p>
                      <a:pPr marL="0" algn="ctr" defTabSz="914400" rtl="0" eaLnBrk="1" latinLnBrk="0" hangingPunct="1"/>
                      <a:r>
                        <a:rPr lang="zh-CN" altLang="en-US" sz="2000" b="1" kern="1200" dirty="0" smtClean="0">
                          <a:solidFill>
                            <a:srgbClr val="FFFF00"/>
                          </a:solidFill>
                          <a:latin typeface="方正粗宋简体" panose="03000509000000000000" pitchFamily="65" charset="-122"/>
                          <a:ea typeface="方正粗宋简体" panose="03000509000000000000" pitchFamily="65" charset="-122"/>
                          <a:cs typeface="+mn-cs"/>
                        </a:rPr>
                        <a:t>翻译</a:t>
                      </a:r>
                      <a:endParaRPr lang="zh-CN" altLang="en-US" sz="2000" b="1" kern="1200" dirty="0">
                        <a:solidFill>
                          <a:srgbClr val="FFFF00"/>
                        </a:solidFill>
                        <a:latin typeface="方正粗宋简体" panose="03000509000000000000" pitchFamily="65" charset="-122"/>
                        <a:ea typeface="方正粗宋简体" panose="03000509000000000000" pitchFamily="65" charset="-122"/>
                        <a:cs typeface="+mn-cs"/>
                      </a:endParaRPr>
                    </a:p>
                  </a:txBody>
                  <a:tcPr/>
                </a:tc>
              </a:tr>
              <a:tr h="694267">
                <a:tc>
                  <a:txBody>
                    <a:bodyPr/>
                    <a:lstStyle/>
                    <a:p>
                      <a:r>
                        <a:rPr lang="zh-CN" altLang="zh-CN" sz="2000" u="sng" kern="1200" dirty="0" smtClean="0">
                          <a:solidFill>
                            <a:schemeClr val="dk1"/>
                          </a:solidFill>
                          <a:effectLst/>
                          <a:latin typeface="方正粗宋简体" panose="03000509000000000000" pitchFamily="65" charset="-122"/>
                          <a:ea typeface="方正粗宋简体" panose="03000509000000000000" pitchFamily="65" charset="-122"/>
                          <a:cs typeface="+mn-cs"/>
                        </a:rPr>
                        <a:t>昭阳殿</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汉成帝宠妃赵飞燕的寝宫。此借指杨贵妃住过的宫殿</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000" u="sng" kern="1200" dirty="0" smtClean="0">
                          <a:solidFill>
                            <a:schemeClr val="dk1"/>
                          </a:solidFill>
                          <a:effectLst/>
                          <a:latin typeface="方正粗宋简体" panose="03000509000000000000" pitchFamily="65" charset="-122"/>
                          <a:ea typeface="方正粗宋简体" panose="03000509000000000000" pitchFamily="65" charset="-122"/>
                          <a:cs typeface="+mn-cs"/>
                        </a:rPr>
                        <a:t>里恩爱绝，蓬莱宫</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传说中的海上仙山。这里指贵妃在仙山的居所</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000" u="sng" kern="1200" dirty="0" smtClean="0">
                          <a:solidFill>
                            <a:schemeClr val="dk1"/>
                          </a:solidFill>
                          <a:effectLst/>
                          <a:latin typeface="方正粗宋简体" panose="03000509000000000000" pitchFamily="65" charset="-122"/>
                          <a:ea typeface="方正粗宋简体" panose="03000509000000000000" pitchFamily="65" charset="-122"/>
                          <a:cs typeface="+mn-cs"/>
                        </a:rPr>
                        <a:t>中日月长</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。回头下望人</a:t>
                      </a:r>
                      <a:r>
                        <a:rPr lang="zh-CN" altLang="zh-CN" sz="2000" b="1" kern="1200" dirty="0" smtClean="0">
                          <a:solidFill>
                            <a:srgbClr val="FF0000"/>
                          </a:solidFill>
                          <a:effectLst/>
                          <a:latin typeface="方正粗宋简体" panose="03000509000000000000" pitchFamily="65" charset="-122"/>
                          <a:ea typeface="方正粗宋简体" panose="03000509000000000000" pitchFamily="65" charset="-122"/>
                          <a:cs typeface="+mn-cs"/>
                        </a:rPr>
                        <a:t>寰</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en-US" altLang="zh-CN" sz="1400" b="0" kern="1200" dirty="0" err="1" smtClean="0">
                          <a:solidFill>
                            <a:srgbClr val="FF0000"/>
                          </a:solidFill>
                          <a:effectLst/>
                          <a:latin typeface="楷体" panose="02010609060101010101" pitchFamily="49" charset="-122"/>
                          <a:ea typeface="楷体" panose="02010609060101010101" pitchFamily="49" charset="-122"/>
                          <a:cs typeface="+mn-cs"/>
                        </a:rPr>
                        <a:t>hu</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á</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n]</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处，不见长安见尘雾。惟将旧物表深情，钿</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[di</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à</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n]</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合金钗寄将去。钗留一股</a:t>
                      </a:r>
                      <a:r>
                        <a:rPr lang="zh-CN" altLang="zh-CN" sz="2000" kern="1200" dirty="0" smtClean="0">
                          <a:solidFill>
                            <a:srgbClr val="FF0000"/>
                          </a:solidFill>
                          <a:effectLst/>
                          <a:latin typeface="方正粗宋简体" panose="03000509000000000000" pitchFamily="65" charset="-122"/>
                          <a:ea typeface="方正粗宋简体" panose="03000509000000000000" pitchFamily="65" charset="-122"/>
                          <a:cs typeface="+mn-cs"/>
                        </a:rPr>
                        <a:t>合</a:t>
                      </a:r>
                      <a:r>
                        <a:rPr lang="en-US" altLang="zh-CN" sz="1400" b="1"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1400" b="1" kern="1200" dirty="0" smtClean="0">
                          <a:solidFill>
                            <a:srgbClr val="FF0000"/>
                          </a:solidFill>
                          <a:effectLst/>
                          <a:latin typeface="楷体" panose="02010609060101010101" pitchFamily="49" charset="-122"/>
                          <a:ea typeface="楷体" panose="02010609060101010101" pitchFamily="49" charset="-122"/>
                          <a:cs typeface="+mn-cs"/>
                        </a:rPr>
                        <a:t>盒</a:t>
                      </a:r>
                      <a:r>
                        <a:rPr lang="en-US" altLang="zh-CN" sz="1400" b="1" kern="1200" dirty="0" smtClean="0">
                          <a:solidFill>
                            <a:srgbClr val="FF0000"/>
                          </a:solidFill>
                          <a:effectLst/>
                          <a:latin typeface="方正粗宋简体" panose="03000509000000000000" pitchFamily="65" charset="-122"/>
                          <a:ea typeface="方正粗宋简体" panose="03000509000000000000" pitchFamily="65"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一扇，钗</a:t>
                      </a:r>
                      <a:r>
                        <a:rPr lang="zh-CN" altLang="zh-CN" sz="2000" b="1" kern="1200" dirty="0" smtClean="0">
                          <a:solidFill>
                            <a:srgbClr val="FF0000"/>
                          </a:solidFill>
                          <a:effectLst/>
                          <a:latin typeface="方正粗宋简体" panose="03000509000000000000" pitchFamily="65" charset="-122"/>
                          <a:ea typeface="方正粗宋简体" panose="03000509000000000000" pitchFamily="65" charset="-122"/>
                          <a:cs typeface="+mn-cs"/>
                        </a:rPr>
                        <a:t>擘</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[b</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ò分开</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黄金合分</a:t>
                      </a:r>
                      <a:r>
                        <a:rPr lang="zh-CN" altLang="zh-CN" sz="2000" b="1" kern="1200" dirty="0" smtClean="0">
                          <a:solidFill>
                            <a:srgbClr val="FF0000"/>
                          </a:solidFill>
                          <a:effectLst/>
                          <a:latin typeface="方正粗宋简体" panose="03000509000000000000" pitchFamily="65" charset="-122"/>
                          <a:ea typeface="方正粗宋简体" panose="03000509000000000000" pitchFamily="65" charset="-122"/>
                          <a:cs typeface="+mn-cs"/>
                        </a:rPr>
                        <a:t>钿</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[di</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à</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n</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。合分钿：将钿盒上的图案分成两部分</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a:t>
                      </a:r>
                      <a:r>
                        <a:rPr lang="zh-CN" altLang="zh-CN" sz="2000" u="sng" kern="1200" dirty="0" smtClean="0">
                          <a:solidFill>
                            <a:srgbClr val="FF0000"/>
                          </a:solidFill>
                          <a:effectLst/>
                          <a:latin typeface="方正粗宋简体" panose="03000509000000000000" pitchFamily="65" charset="-122"/>
                          <a:ea typeface="方正粗宋简体" panose="03000509000000000000" pitchFamily="65" charset="-122"/>
                          <a:cs typeface="+mn-cs"/>
                        </a:rPr>
                        <a:t>但</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en-US" sz="1400" b="0" kern="1200" dirty="0" smtClean="0">
                          <a:solidFill>
                            <a:srgbClr val="FF0000"/>
                          </a:solidFill>
                          <a:effectLst/>
                          <a:latin typeface="楷体" panose="02010609060101010101" pitchFamily="49" charset="-122"/>
                          <a:ea typeface="楷体" panose="02010609060101010101" pitchFamily="49" charset="-122"/>
                          <a:cs typeface="+mn-cs"/>
                        </a:rPr>
                        <a:t>只</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en-US" sz="2000" u="sng" kern="1200" dirty="0" smtClean="0">
                          <a:solidFill>
                            <a:schemeClr val="dk1"/>
                          </a:solidFill>
                          <a:effectLst/>
                          <a:latin typeface="方正粗宋简体" panose="03000509000000000000" pitchFamily="65" charset="-122"/>
                          <a:ea typeface="方正粗宋简体" panose="03000509000000000000" pitchFamily="65" charset="-122"/>
                          <a:cs typeface="+mn-cs"/>
                        </a:rPr>
                        <a:t>令</a:t>
                      </a:r>
                      <a:r>
                        <a:rPr lang="zh-CN" altLang="zh-CN" sz="2000" u="sng" kern="1200" dirty="0" smtClean="0">
                          <a:solidFill>
                            <a:schemeClr val="dk1"/>
                          </a:solidFill>
                          <a:effectLst/>
                          <a:latin typeface="方正粗宋简体" panose="03000509000000000000" pitchFamily="65" charset="-122"/>
                          <a:ea typeface="方正粗宋简体" panose="03000509000000000000" pitchFamily="65" charset="-122"/>
                          <a:cs typeface="+mn-cs"/>
                        </a:rPr>
                        <a:t>心似金钿坚，天上人间会相见</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。临别殷勤</a:t>
                      </a:r>
                      <a:r>
                        <a:rPr lang="zh-CN" altLang="zh-CN" sz="2000" b="1" kern="1200" dirty="0" smtClean="0">
                          <a:solidFill>
                            <a:srgbClr val="FF0000"/>
                          </a:solidFill>
                          <a:effectLst/>
                          <a:latin typeface="方正粗宋简体" panose="03000509000000000000" pitchFamily="65" charset="-122"/>
                          <a:ea typeface="方正粗宋简体" panose="03000509000000000000" pitchFamily="65" charset="-122"/>
                          <a:cs typeface="+mn-cs"/>
                        </a:rPr>
                        <a:t>重</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en-US" altLang="zh-CN" sz="1400" b="0" kern="1200" dirty="0" err="1" smtClean="0">
                          <a:solidFill>
                            <a:srgbClr val="FF0000"/>
                          </a:solidFill>
                          <a:effectLst/>
                          <a:latin typeface="楷体" panose="02010609060101010101" pitchFamily="49" charset="-122"/>
                          <a:ea typeface="楷体" panose="02010609060101010101" pitchFamily="49" charset="-122"/>
                          <a:cs typeface="+mn-cs"/>
                        </a:rPr>
                        <a:t>chóng</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再，又</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寄词，词中有誓两心知。</a:t>
                      </a:r>
                      <a:r>
                        <a:rPr lang="zh-CN" altLang="zh-CN" sz="2000" u="sng" kern="1200" dirty="0" smtClean="0">
                          <a:solidFill>
                            <a:schemeClr val="dk1"/>
                          </a:solidFill>
                          <a:effectLst/>
                          <a:latin typeface="方正粗宋简体" panose="03000509000000000000" pitchFamily="65" charset="-122"/>
                          <a:ea typeface="方正粗宋简体" panose="03000509000000000000" pitchFamily="65" charset="-122"/>
                          <a:cs typeface="+mn-cs"/>
                        </a:rPr>
                        <a:t>七月七日长生</a:t>
                      </a:r>
                      <a:r>
                        <a:rPr lang="zh-CN" altLang="zh-CN" sz="2000" b="1" kern="1200" dirty="0" smtClean="0">
                          <a:solidFill>
                            <a:srgbClr val="FF0000"/>
                          </a:solidFill>
                          <a:effectLst/>
                          <a:latin typeface="方正粗宋简体" panose="03000509000000000000" pitchFamily="65" charset="-122"/>
                          <a:ea typeface="方正粗宋简体" panose="03000509000000000000" pitchFamily="65" charset="-122"/>
                          <a:cs typeface="+mn-cs"/>
                        </a:rPr>
                        <a:t>殿</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在骊山华清宫内，天宝元年造</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000" u="sng" kern="1200" dirty="0" smtClean="0">
                          <a:solidFill>
                            <a:schemeClr val="dk1"/>
                          </a:solidFill>
                          <a:effectLst/>
                          <a:latin typeface="方正粗宋简体" panose="03000509000000000000" pitchFamily="65" charset="-122"/>
                          <a:ea typeface="方正粗宋简体" panose="03000509000000000000" pitchFamily="65" charset="-122"/>
                          <a:cs typeface="+mn-cs"/>
                        </a:rPr>
                        <a:t>，夜半无人私语时。在天愿作比</a:t>
                      </a:r>
                      <a:r>
                        <a:rPr lang="zh-CN" altLang="zh-CN" sz="2000" b="1" u="sng" kern="1200" dirty="0" smtClean="0">
                          <a:solidFill>
                            <a:srgbClr val="FF0000"/>
                          </a:solidFill>
                          <a:effectLst/>
                          <a:latin typeface="方正粗宋简体" panose="03000509000000000000" pitchFamily="65" charset="-122"/>
                          <a:ea typeface="方正粗宋简体" panose="03000509000000000000" pitchFamily="65" charset="-122"/>
                          <a:cs typeface="+mn-cs"/>
                        </a:rPr>
                        <a:t>翼鸟</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传说中的鸟名，据说只有一目一翼，雌雄并在一起才能飞</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a:t>
                      </a:r>
                      <a:r>
                        <a:rPr lang="zh-CN" altLang="zh-CN" sz="2000" u="sng" kern="1200" dirty="0" smtClean="0">
                          <a:solidFill>
                            <a:schemeClr val="dk1"/>
                          </a:solidFill>
                          <a:effectLst/>
                          <a:latin typeface="方正粗宋简体" panose="03000509000000000000" pitchFamily="65" charset="-122"/>
                          <a:ea typeface="方正粗宋简体" panose="03000509000000000000" pitchFamily="65" charset="-122"/>
                          <a:cs typeface="+mn-cs"/>
                        </a:rPr>
                        <a:t>在地愿为连理枝</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两棵树的枝干连在一起，叫连理。古人常用此二物比喻情侣相爱、永不分离</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a:t>
                      </a:r>
                      <a:r>
                        <a:rPr lang="zh-CN" altLang="zh-CN" sz="2000" u="sng" kern="1200" dirty="0" smtClean="0">
                          <a:solidFill>
                            <a:schemeClr val="dk1"/>
                          </a:solidFill>
                          <a:effectLst/>
                          <a:latin typeface="方正粗宋简体" panose="03000509000000000000" pitchFamily="65" charset="-122"/>
                          <a:ea typeface="方正粗宋简体" panose="03000509000000000000" pitchFamily="65" charset="-122"/>
                          <a:cs typeface="+mn-cs"/>
                        </a:rPr>
                        <a:t>天长地久</a:t>
                      </a:r>
                      <a:r>
                        <a:rPr lang="zh-CN" altLang="zh-CN" sz="2000" u="sng" kern="1200" dirty="0" smtClean="0">
                          <a:solidFill>
                            <a:srgbClr val="FF0000"/>
                          </a:solidFill>
                          <a:effectLst/>
                          <a:latin typeface="方正粗宋简体" panose="03000509000000000000" pitchFamily="65" charset="-122"/>
                          <a:ea typeface="方正粗宋简体" panose="03000509000000000000" pitchFamily="65" charset="-122"/>
                          <a:cs typeface="+mn-cs"/>
                        </a:rPr>
                        <a:t>有时</a:t>
                      </a:r>
                      <a:r>
                        <a:rPr lang="zh-CN" altLang="zh-CN" sz="2000" u="sng" kern="1200" dirty="0" smtClean="0">
                          <a:solidFill>
                            <a:schemeClr val="dk1"/>
                          </a:solidFill>
                          <a:effectLst/>
                          <a:latin typeface="方正粗宋简体" panose="03000509000000000000" pitchFamily="65" charset="-122"/>
                          <a:ea typeface="方正粗宋简体" panose="03000509000000000000" pitchFamily="65" charset="-122"/>
                          <a:cs typeface="+mn-cs"/>
                        </a:rPr>
                        <a:t>尽</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又作“会有时”</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a:t>
                      </a:r>
                      <a:r>
                        <a:rPr lang="zh-CN" altLang="zh-CN" sz="2000" u="sng" kern="1200" dirty="0" smtClean="0">
                          <a:solidFill>
                            <a:schemeClr val="dk1"/>
                          </a:solidFill>
                          <a:effectLst/>
                          <a:latin typeface="方正粗宋简体" panose="03000509000000000000" pitchFamily="65" charset="-122"/>
                          <a:ea typeface="方正粗宋简体" panose="03000509000000000000" pitchFamily="65" charset="-122"/>
                          <a:cs typeface="+mn-cs"/>
                        </a:rPr>
                        <a:t>此恨绵绵无</a:t>
                      </a:r>
                      <a:r>
                        <a:rPr lang="zh-CN" altLang="zh-CN" sz="2000" u="sng" kern="1200" dirty="0" smtClean="0">
                          <a:solidFill>
                            <a:srgbClr val="FF0000"/>
                          </a:solidFill>
                          <a:effectLst/>
                          <a:latin typeface="方正粗宋简体" panose="03000509000000000000" pitchFamily="65" charset="-122"/>
                          <a:ea typeface="方正粗宋简体" panose="03000509000000000000" pitchFamily="65" charset="-122"/>
                          <a:cs typeface="+mn-cs"/>
                        </a:rPr>
                        <a:t>绝期</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1400" b="0" kern="1200" dirty="0" smtClean="0">
                          <a:solidFill>
                            <a:srgbClr val="FF0000"/>
                          </a:solidFill>
                          <a:effectLst/>
                          <a:latin typeface="楷体" panose="02010609060101010101" pitchFamily="49" charset="-122"/>
                          <a:ea typeface="楷体" panose="02010609060101010101" pitchFamily="49" charset="-122"/>
                          <a:cs typeface="+mn-cs"/>
                        </a:rPr>
                        <a:t>恨：遗憾。绵绵：连绵不断</a:t>
                      </a:r>
                      <a:r>
                        <a:rPr lang="en-US" altLang="zh-CN" sz="1400" b="0" kern="1200" dirty="0" smtClean="0">
                          <a:solidFill>
                            <a:srgbClr val="FF0000"/>
                          </a:solidFill>
                          <a:effectLst/>
                          <a:latin typeface="楷体" panose="02010609060101010101" pitchFamily="49" charset="-122"/>
                          <a:ea typeface="楷体" panose="02010609060101010101" pitchFamily="49" charset="-122"/>
                          <a:cs typeface="+mn-cs"/>
                        </a:rPr>
                        <a:t>]</a:t>
                      </a:r>
                      <a:r>
                        <a:rPr lang="zh-CN" altLang="zh-CN" sz="2000" kern="1200" dirty="0" smtClean="0">
                          <a:solidFill>
                            <a:schemeClr val="dk1"/>
                          </a:solidFill>
                          <a:effectLst/>
                          <a:latin typeface="方正粗宋简体" panose="03000509000000000000" pitchFamily="65" charset="-122"/>
                          <a:ea typeface="方正粗宋简体" panose="03000509000000000000" pitchFamily="65" charset="-122"/>
                          <a:cs typeface="+mn-cs"/>
                        </a:rPr>
                        <a:t>。</a:t>
                      </a:r>
                      <a:endParaRPr lang="zh-CN" altLang="en-US" sz="2000" dirty="0">
                        <a:latin typeface="方正粗宋简体" panose="03000509000000000000" pitchFamily="65" charset="-122"/>
                        <a:ea typeface="方正粗宋简体" panose="03000509000000000000" pitchFamily="65" charset="-122"/>
                      </a:endParaRPr>
                    </a:p>
                  </a:txBody>
                  <a:tcPr/>
                </a:tc>
                <a:tc>
                  <a:txBody>
                    <a:bodyPr/>
                    <a:lstStyle/>
                    <a:p>
                      <a:r>
                        <a:rPr lang="zh-CN" altLang="zh-CN" sz="2400" b="1" kern="1200" dirty="0" smtClean="0">
                          <a:solidFill>
                            <a:schemeClr val="dk1"/>
                          </a:solidFill>
                          <a:effectLst/>
                          <a:latin typeface="楷体" panose="02010609060101010101" pitchFamily="49" charset="-122"/>
                          <a:ea typeface="楷体" panose="02010609060101010101" pitchFamily="49" charset="-122"/>
                          <a:cs typeface="+mn-cs"/>
                        </a:rPr>
                        <a:t>昭阳殿里的恩爱从此断绝，蓬莱宫里的日月这么漫长！往下看人间，只看见云雾看不见长安，只能将旧物表表我的深情，把金钗钿盒两样东西带还。金钗留一股，钿盒留一扇，我们一家分一半。只要我们的心像金和钿一样坚牢，虽然远隔天上与人间，总还能相见！临走叮咛还有一句话儿紧要，这句誓言只有他和我知道。七月七日长生殿，半夜里没人我们两个话悄悄：在天上我们但愿永做比翼鸟，在地上我们但愿</a:t>
                      </a:r>
                      <a:r>
                        <a:rPr lang="zh-CN" altLang="en-US" sz="2400" b="1" kern="1200" dirty="0" smtClean="0">
                          <a:solidFill>
                            <a:schemeClr val="dk1"/>
                          </a:solidFill>
                          <a:effectLst/>
                          <a:latin typeface="楷体" panose="02010609060101010101" pitchFamily="49" charset="-122"/>
                          <a:ea typeface="楷体" panose="02010609060101010101" pitchFamily="49" charset="-122"/>
                          <a:cs typeface="+mn-cs"/>
                        </a:rPr>
                        <a:t>永</a:t>
                      </a:r>
                      <a:r>
                        <a:rPr lang="zh-CN" altLang="zh-CN" sz="2400" b="1" kern="1200" dirty="0" smtClean="0">
                          <a:solidFill>
                            <a:schemeClr val="dk1"/>
                          </a:solidFill>
                          <a:effectLst/>
                          <a:latin typeface="楷体" panose="02010609060101010101" pitchFamily="49" charset="-122"/>
                          <a:ea typeface="楷体" panose="02010609060101010101" pitchFamily="49" charset="-122"/>
                          <a:cs typeface="+mn-cs"/>
                        </a:rPr>
                        <a:t>做连理枝条。天长地久也有一天会终结，这恨啊，长久不断，永不会有消除的那一朝。</a:t>
                      </a:r>
                      <a:endParaRPr lang="zh-CN" altLang="en-US" sz="1600" b="1" dirty="0">
                        <a:latin typeface="楷体" panose="02010609060101010101" pitchFamily="49" charset="-122"/>
                        <a:ea typeface="楷体" panose="02010609060101010101" pitchFamily="49" charset="-122"/>
                      </a:endParaRPr>
                    </a:p>
                  </a:txBody>
                  <a:tcPr/>
                </a:tc>
              </a:tr>
            </a:tbl>
          </a:graphicData>
        </a:graphic>
      </p:graphicFrame>
      <p:sp>
        <p:nvSpPr>
          <p:cNvPr id="4" name="TextBox 3"/>
          <p:cNvSpPr txBox="1"/>
          <p:nvPr/>
        </p:nvSpPr>
        <p:spPr>
          <a:xfrm>
            <a:off x="241300" y="4953866"/>
            <a:ext cx="11752226" cy="1323439"/>
          </a:xfrm>
          <a:prstGeom prst="rect">
            <a:avLst/>
          </a:prstGeom>
          <a:noFill/>
        </p:spPr>
        <p:txBody>
          <a:bodyPr wrap="square" rtlCol="0">
            <a:spAutoFit/>
          </a:bodyPr>
          <a:lstStyle/>
          <a:p>
            <a:r>
              <a:rPr lang="en-US" altLang="zh-CN" sz="1600" b="1" dirty="0" smtClean="0">
                <a:latin typeface="楷体_GB2312" panose="02010609030101010101" pitchFamily="49" charset="-122"/>
                <a:ea typeface="楷体_GB2312" panose="02010609030101010101" pitchFamily="49" charset="-122"/>
              </a:rPr>
              <a:t>   </a:t>
            </a:r>
            <a:r>
              <a:rPr lang="zh-CN" altLang="zh-CN" sz="2000" b="1" dirty="0" smtClean="0">
                <a:latin typeface="楷体_GB2312" panose="02010609030101010101" pitchFamily="49" charset="-122"/>
                <a:ea typeface="楷体_GB2312" panose="02010609030101010101" pitchFamily="49" charset="-122"/>
              </a:rPr>
              <a:t>【第</a:t>
            </a:r>
            <a:r>
              <a:rPr lang="en-US" altLang="zh-CN" sz="2000" b="1" dirty="0" smtClean="0">
                <a:latin typeface="楷体_GB2312" panose="02010609030101010101" pitchFamily="49" charset="-122"/>
                <a:ea typeface="楷体_GB2312" panose="02010609030101010101" pitchFamily="49" charset="-122"/>
              </a:rPr>
              <a:t>3</a:t>
            </a:r>
            <a:r>
              <a:rPr lang="zh-CN" altLang="zh-CN" sz="2000" b="1" dirty="0" smtClean="0">
                <a:latin typeface="楷体_GB2312" panose="02010609030101010101" pitchFamily="49" charset="-122"/>
                <a:ea typeface="楷体_GB2312" panose="02010609030101010101" pitchFamily="49" charset="-122"/>
              </a:rPr>
              <a:t>部分】</a:t>
            </a:r>
            <a:r>
              <a:rPr lang="zh-CN" altLang="zh-CN" sz="2000" b="1" dirty="0">
                <a:latin typeface="楷体_GB2312" panose="02010609030101010101" pitchFamily="49" charset="-122"/>
                <a:ea typeface="楷体_GB2312" panose="02010609030101010101" pitchFamily="49" charset="-122"/>
              </a:rPr>
              <a:t>以</a:t>
            </a:r>
            <a:r>
              <a:rPr lang="zh-CN" altLang="zh-CN" sz="2000" b="1" dirty="0">
                <a:solidFill>
                  <a:srgbClr val="FF0000"/>
                </a:solidFill>
                <a:latin typeface="方正粗宋简体" panose="03000509000000000000" pitchFamily="65" charset="-122"/>
                <a:ea typeface="方正粗宋简体" panose="03000509000000000000" pitchFamily="65" charset="-122"/>
              </a:rPr>
              <a:t>浪漫主义笔法</a:t>
            </a:r>
            <a:r>
              <a:rPr lang="zh-CN" altLang="zh-CN" sz="2000" b="1" dirty="0">
                <a:latin typeface="楷体_GB2312" panose="02010609030101010101" pitchFamily="49" charset="-122"/>
                <a:ea typeface="楷体_GB2312" panose="02010609030101010101" pitchFamily="49" charset="-122"/>
              </a:rPr>
              <a:t>写玄宗借道士帮助于虚无缥渺的蓬莱仙山中寻到了杨氏的踪影。在仙景中再现了杨氏“</a:t>
            </a:r>
            <a:r>
              <a:rPr lang="zh-CN" altLang="zh-CN" sz="2000" b="1" dirty="0">
                <a:solidFill>
                  <a:srgbClr val="FF0000"/>
                </a:solidFill>
                <a:latin typeface="方正粗宋简体" panose="03000509000000000000" pitchFamily="65" charset="-122"/>
                <a:ea typeface="方正粗宋简体" panose="03000509000000000000" pitchFamily="65" charset="-122"/>
              </a:rPr>
              <a:t>带雨梨花</a:t>
            </a:r>
            <a:r>
              <a:rPr lang="zh-CN" altLang="zh-CN" sz="2000" b="1" dirty="0">
                <a:latin typeface="楷体_GB2312" panose="02010609030101010101" pitchFamily="49" charset="-122"/>
                <a:ea typeface="楷体_GB2312" panose="02010609030101010101" pitchFamily="49" charset="-122"/>
              </a:rPr>
              <a:t>”的姿容，并以含情脉脉，托物寄词，重申前誓，表示愿作“</a:t>
            </a:r>
            <a:r>
              <a:rPr lang="zh-CN" altLang="zh-CN" sz="2000" b="1" dirty="0">
                <a:solidFill>
                  <a:srgbClr val="FF0000"/>
                </a:solidFill>
                <a:latin typeface="方正粗宋简体" panose="03000509000000000000" pitchFamily="65" charset="-122"/>
                <a:ea typeface="方正粗宋简体" panose="03000509000000000000" pitchFamily="65" charset="-122"/>
              </a:rPr>
              <a:t>比翼鸟</a:t>
            </a:r>
            <a:r>
              <a:rPr lang="zh-CN" altLang="zh-CN" sz="2000" b="1" dirty="0">
                <a:latin typeface="楷体_GB2312" panose="02010609030101010101" pitchFamily="49" charset="-122"/>
                <a:ea typeface="楷体_GB2312" panose="02010609030101010101" pitchFamily="49" charset="-122"/>
              </a:rPr>
              <a:t>”、“</a:t>
            </a:r>
            <a:r>
              <a:rPr lang="zh-CN" altLang="zh-CN" sz="2000" b="1" dirty="0">
                <a:solidFill>
                  <a:srgbClr val="FF0000"/>
                </a:solidFill>
                <a:latin typeface="方正粗宋简体" panose="03000509000000000000" pitchFamily="65" charset="-122"/>
                <a:ea typeface="方正粗宋简体" panose="03000509000000000000" pitchFamily="65" charset="-122"/>
              </a:rPr>
              <a:t>连理枝</a:t>
            </a:r>
            <a:r>
              <a:rPr lang="zh-CN" altLang="zh-CN" sz="2000" b="1" dirty="0">
                <a:latin typeface="楷体_GB2312" panose="02010609030101010101" pitchFamily="49" charset="-122"/>
                <a:ea typeface="楷体_GB2312" panose="02010609030101010101" pitchFamily="49" charset="-122"/>
              </a:rPr>
              <a:t>”，</a:t>
            </a:r>
            <a:r>
              <a:rPr lang="zh-CN" altLang="zh-CN" sz="2000" b="1"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进一步渲染了“</a:t>
            </a:r>
            <a:r>
              <a:rPr lang="zh-CN" altLang="zh-CN" sz="2000" b="1" u="sng" dirty="0">
                <a:solidFill>
                  <a:srgbClr val="FF000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rPr>
              <a:t>长恨</a:t>
            </a:r>
            <a:r>
              <a:rPr lang="zh-CN" altLang="zh-CN" sz="2000" b="1"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”的主题</a:t>
            </a:r>
            <a:r>
              <a:rPr lang="zh-CN" altLang="zh-CN" sz="2000" b="1" dirty="0">
                <a:latin typeface="楷体_GB2312" panose="02010609030101010101" pitchFamily="49" charset="-122"/>
                <a:ea typeface="楷体_GB2312" panose="02010609030101010101" pitchFamily="49" charset="-122"/>
              </a:rPr>
              <a:t>。结局又以“</a:t>
            </a:r>
            <a:r>
              <a:rPr lang="zh-CN" altLang="zh-CN" sz="2000" b="1" dirty="0">
                <a:solidFill>
                  <a:srgbClr val="FF0000"/>
                </a:solidFill>
                <a:latin typeface="方正粗宋简体" panose="03000509000000000000" pitchFamily="65" charset="-122"/>
                <a:ea typeface="方正粗宋简体" panose="03000509000000000000" pitchFamily="65" charset="-122"/>
              </a:rPr>
              <a:t>天</a:t>
            </a:r>
            <a:r>
              <a:rPr lang="zh-CN" altLang="en-US" sz="2000" b="1" dirty="0">
                <a:solidFill>
                  <a:srgbClr val="FF0000"/>
                </a:solidFill>
                <a:latin typeface="方正粗宋简体" panose="03000509000000000000" pitchFamily="65" charset="-122"/>
                <a:ea typeface="方正粗宋简体" panose="03000509000000000000" pitchFamily="65" charset="-122"/>
              </a:rPr>
              <a:t>长</a:t>
            </a:r>
            <a:r>
              <a:rPr lang="zh-CN" altLang="zh-CN" sz="2000" b="1" dirty="0">
                <a:solidFill>
                  <a:srgbClr val="FF0000"/>
                </a:solidFill>
                <a:latin typeface="方正粗宋简体" panose="03000509000000000000" pitchFamily="65" charset="-122"/>
                <a:ea typeface="方正粗宋简体" panose="03000509000000000000" pitchFamily="65" charset="-122"/>
              </a:rPr>
              <a:t>地久有时尽，此恨绵绵无绝期</a:t>
            </a:r>
            <a:r>
              <a:rPr lang="zh-CN" altLang="zh-CN" sz="2000" b="1" dirty="0">
                <a:latin typeface="楷体_GB2312" panose="02010609030101010101" pitchFamily="49" charset="-122"/>
                <a:ea typeface="楷体_GB2312" panose="02010609030101010101" pitchFamily="49" charset="-122"/>
              </a:rPr>
              <a:t>”深化了主题，加重了“长恨”的分量。 </a:t>
            </a:r>
            <a:endParaRPr lang="zh-CN" altLang="en-US" b="1"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2633918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061" y="786944"/>
            <a:ext cx="7611939" cy="3410164"/>
          </a:xfrm>
          <a:prstGeom prst="rect">
            <a:avLst/>
          </a:prstGeom>
          <a:noFill/>
        </p:spPr>
        <p:txBody>
          <a:bodyPr wrap="square" rtlCol="0">
            <a:spAutoFit/>
          </a:bodyPr>
          <a:lstStyle/>
          <a:p>
            <a:pPr>
              <a:lnSpc>
                <a:spcPct val="170000"/>
              </a:lnSpc>
              <a:spcBef>
                <a:spcPts val="600"/>
              </a:spcBef>
              <a:spcAft>
                <a:spcPts val="0"/>
              </a:spcAft>
            </a:pPr>
            <a:r>
              <a:rPr lang="zh-CN" altLang="zh-CN" sz="2800" b="1" dirty="0" smtClean="0">
                <a:solidFill>
                  <a:srgbClr val="C00000"/>
                </a:solidFill>
                <a:latin typeface="微软雅黑" pitchFamily="34" charset="-122"/>
                <a:ea typeface="微软雅黑" pitchFamily="34" charset="-122"/>
              </a:rPr>
              <a:t>文本</a:t>
            </a:r>
            <a:r>
              <a:rPr lang="zh-CN" altLang="zh-CN" sz="2800" b="1" dirty="0">
                <a:solidFill>
                  <a:srgbClr val="C00000"/>
                </a:solidFill>
                <a:latin typeface="微软雅黑" pitchFamily="34" charset="-122"/>
                <a:ea typeface="微软雅黑" pitchFamily="34" charset="-122"/>
              </a:rPr>
              <a:t>助</a:t>
            </a:r>
            <a:r>
              <a:rPr lang="zh-CN" altLang="zh-CN" sz="2800" b="1" dirty="0" smtClean="0">
                <a:solidFill>
                  <a:srgbClr val="C00000"/>
                </a:solidFill>
                <a:latin typeface="微软雅黑" pitchFamily="34" charset="-122"/>
                <a:ea typeface="微软雅黑" pitchFamily="34" charset="-122"/>
              </a:rPr>
              <a:t>读</a:t>
            </a:r>
            <a:endParaRPr lang="en-US" altLang="zh-CN" sz="2800" b="1" dirty="0" smtClean="0">
              <a:solidFill>
                <a:srgbClr val="C00000"/>
              </a:solidFill>
              <a:latin typeface="微软雅黑" pitchFamily="34" charset="-122"/>
              <a:ea typeface="微软雅黑" pitchFamily="34" charset="-122"/>
            </a:endParaRPr>
          </a:p>
          <a:p>
            <a:pPr algn="just">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方正粗宋简体" panose="03000509000000000000" pitchFamily="65" charset="-122"/>
                <a:ea typeface="方正粗宋简体" panose="03000509000000000000" pitchFamily="65" charset="-122"/>
                <a:cs typeface="Times New Roman"/>
              </a:rPr>
              <a:t>这</a:t>
            </a:r>
            <a:r>
              <a:rPr lang="zh-CN" altLang="zh-CN" sz="2800" kern="100" dirty="0">
                <a:latin typeface="方正粗宋简体" panose="03000509000000000000" pitchFamily="65" charset="-122"/>
                <a:ea typeface="方正粗宋简体" panose="03000509000000000000" pitchFamily="65" charset="-122"/>
                <a:cs typeface="Times New Roman"/>
              </a:rPr>
              <a:t>首叙事诗以</a:t>
            </a:r>
            <a:r>
              <a:rPr lang="en-US" altLang="zh-CN" sz="2800" kern="100" dirty="0">
                <a:latin typeface="方正粗宋简体" panose="03000509000000000000" pitchFamily="65" charset="-122"/>
                <a:ea typeface="方正粗宋简体" panose="03000509000000000000" pitchFamily="65" charset="-122"/>
                <a:cs typeface="Times New Roman"/>
              </a:rPr>
              <a:t>“</a:t>
            </a:r>
            <a:r>
              <a:rPr lang="zh-CN" altLang="zh-CN" sz="2800" kern="100" dirty="0">
                <a:latin typeface="方正粗宋简体" panose="03000509000000000000" pitchFamily="65" charset="-122"/>
                <a:ea typeface="方正粗宋简体" panose="03000509000000000000" pitchFamily="65" charset="-122"/>
                <a:cs typeface="Times New Roman"/>
              </a:rPr>
              <a:t>长恨</a:t>
            </a:r>
            <a:r>
              <a:rPr lang="en-US" altLang="zh-CN" sz="2800" kern="100" dirty="0">
                <a:latin typeface="方正粗宋简体" panose="03000509000000000000" pitchFamily="65" charset="-122"/>
                <a:ea typeface="方正粗宋简体" panose="03000509000000000000" pitchFamily="65" charset="-122"/>
                <a:cs typeface="Times New Roman"/>
              </a:rPr>
              <a:t>”</a:t>
            </a:r>
            <a:r>
              <a:rPr lang="zh-CN" altLang="zh-CN" sz="2800" kern="100" dirty="0">
                <a:latin typeface="方正粗宋简体" panose="03000509000000000000" pitchFamily="65" charset="-122"/>
                <a:ea typeface="方正粗宋简体" panose="03000509000000000000" pitchFamily="65" charset="-122"/>
                <a:cs typeface="Times New Roman"/>
              </a:rPr>
              <a:t>为中心，叙事、写景、抒情很巧妙地结合在一起，描述了一个</a:t>
            </a:r>
            <a:r>
              <a:rPr lang="zh-CN" altLang="zh-CN" sz="2800" b="1" kern="100" dirty="0">
                <a:solidFill>
                  <a:srgbClr val="C00000"/>
                </a:solidFill>
                <a:latin typeface="方正粗宋简体" panose="03000509000000000000" pitchFamily="65" charset="-122"/>
                <a:ea typeface="方正粗宋简体" panose="03000509000000000000" pitchFamily="65" charset="-122"/>
                <a:cs typeface="Times New Roman"/>
              </a:rPr>
              <a:t>缠绵悱恻、委婉动人</a:t>
            </a:r>
            <a:r>
              <a:rPr lang="zh-CN" altLang="zh-CN" sz="2800" kern="100" dirty="0">
                <a:latin typeface="方正粗宋简体" panose="03000509000000000000" pitchFamily="65" charset="-122"/>
                <a:ea typeface="方正粗宋简体" panose="03000509000000000000" pitchFamily="65" charset="-122"/>
                <a:cs typeface="Times New Roman"/>
              </a:rPr>
              <a:t>的悲剧，诗人不以传统的</a:t>
            </a:r>
            <a:r>
              <a:rPr lang="en-US" altLang="zh-CN" sz="2800" kern="100" dirty="0">
                <a:latin typeface="方正粗宋简体" panose="03000509000000000000" pitchFamily="65" charset="-122"/>
                <a:ea typeface="方正粗宋简体" panose="03000509000000000000" pitchFamily="65" charset="-122"/>
                <a:cs typeface="Times New Roman"/>
              </a:rPr>
              <a:t>“</a:t>
            </a:r>
            <a:r>
              <a:rPr lang="zh-CN" altLang="zh-CN" sz="2800" b="1" dirty="0">
                <a:solidFill>
                  <a:srgbClr val="FF0000"/>
                </a:solidFill>
                <a:latin typeface="方正粗宋简体" panose="03000509000000000000" pitchFamily="65" charset="-122"/>
                <a:ea typeface="方正粗宋简体" panose="03000509000000000000" pitchFamily="65" charset="-122"/>
              </a:rPr>
              <a:t>惩尤物</a:t>
            </a:r>
            <a:r>
              <a:rPr lang="en-US" altLang="zh-CN" sz="2800" kern="100" dirty="0">
                <a:latin typeface="方正粗宋简体" panose="03000509000000000000" pitchFamily="65" charset="-122"/>
                <a:ea typeface="方正粗宋简体" panose="03000509000000000000" pitchFamily="65" charset="-122"/>
                <a:cs typeface="Times New Roman"/>
              </a:rPr>
              <a:t>”</a:t>
            </a:r>
            <a:r>
              <a:rPr lang="zh-CN" altLang="zh-CN" sz="2800" kern="100" dirty="0">
                <a:latin typeface="方正粗宋简体" panose="03000509000000000000" pitchFamily="65" charset="-122"/>
                <a:ea typeface="方正粗宋简体" panose="03000509000000000000" pitchFamily="65" charset="-122"/>
                <a:cs typeface="Times New Roman"/>
              </a:rPr>
              <a:t>式的道德教训为目的，而是对杨、李的爱情悲剧寄予深深的同情，并为这种刻骨铭心的爱情所深深感动。</a:t>
            </a:r>
            <a:endParaRPr lang="zh-CN" altLang="zh-CN" sz="2800" kern="100" dirty="0">
              <a:effectLst/>
              <a:latin typeface="方正粗宋简体" panose="03000509000000000000" pitchFamily="65" charset="-122"/>
              <a:ea typeface="方正粗宋简体" panose="03000509000000000000" pitchFamily="65" charset="-122"/>
              <a:cs typeface="Courier New"/>
            </a:endParaRPr>
          </a:p>
        </p:txBody>
      </p:sp>
      <p:pic>
        <p:nvPicPr>
          <p:cNvPr id="4" name="Picture 2" descr="C:\Users\Administrator\Desktop\赵瑊\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463" y="1847070"/>
            <a:ext cx="4008437" cy="30138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4670" y="4338084"/>
            <a:ext cx="7325832" cy="1200329"/>
          </a:xfrm>
          <a:prstGeom prst="rect">
            <a:avLst/>
          </a:prstGeom>
          <a:gradFill>
            <a:gsLst>
              <a:gs pos="24000">
                <a:srgbClr val="FFEFD1"/>
              </a:gs>
              <a:gs pos="64999">
                <a:srgbClr val="F0EBD5"/>
              </a:gs>
              <a:gs pos="100000">
                <a:srgbClr val="D1C39F"/>
              </a:gs>
            </a:gsLst>
            <a:lin ang="5400000" scaled="0"/>
          </a:gradFill>
        </p:spPr>
        <p:txBody>
          <a:bodyPr wrap="square" rtlCol="0">
            <a:spAutoFit/>
          </a:bodyPr>
          <a:lstStyle/>
          <a:p>
            <a:r>
              <a:rPr lang="zh-CN" altLang="en-US" b="1" dirty="0" smtClean="0">
                <a:latin typeface="楷体" panose="02010609060101010101" pitchFamily="49" charset="-122"/>
                <a:ea typeface="楷体" panose="02010609060101010101" pitchFamily="49" charset="-122"/>
              </a:rPr>
              <a:t>“</a:t>
            </a:r>
            <a:r>
              <a:rPr lang="zh-CN" altLang="en-US" b="1" dirty="0" smtClean="0">
                <a:solidFill>
                  <a:srgbClr val="FF0000"/>
                </a:solidFill>
                <a:latin typeface="方正粗宋简体" panose="03000509000000000000" pitchFamily="65" charset="-122"/>
                <a:ea typeface="方正粗宋简体" panose="03000509000000000000" pitchFamily="65" charset="-122"/>
              </a:rPr>
              <a:t>尤物</a:t>
            </a:r>
            <a:r>
              <a:rPr lang="zh-CN" altLang="en-US" b="1" dirty="0" smtClean="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一词所指代的是：“</a:t>
            </a:r>
            <a:r>
              <a:rPr lang="zh-CN" altLang="en-US" b="1" dirty="0">
                <a:solidFill>
                  <a:srgbClr val="FF0000"/>
                </a:solidFill>
                <a:latin typeface="方正粗宋简体" panose="03000509000000000000" pitchFamily="65" charset="-122"/>
                <a:ea typeface="方正粗宋简体" panose="03000509000000000000" pitchFamily="65" charset="-122"/>
              </a:rPr>
              <a:t>容貌艳丽的女子、特别漂亮的女人</a:t>
            </a:r>
            <a:r>
              <a:rPr lang="zh-CN" altLang="en-US" b="1" dirty="0">
                <a:latin typeface="楷体" panose="02010609060101010101" pitchFamily="49" charset="-122"/>
                <a:ea typeface="楷体" panose="02010609060101010101" pitchFamily="49" charset="-122"/>
              </a:rPr>
              <a:t>”或“</a:t>
            </a:r>
            <a:r>
              <a:rPr lang="zh-CN" altLang="en-US" b="1" dirty="0">
                <a:solidFill>
                  <a:srgbClr val="FF0000"/>
                </a:solidFill>
                <a:latin typeface="方正粗宋简体" panose="03000509000000000000" pitchFamily="65" charset="-122"/>
                <a:ea typeface="方正粗宋简体" panose="03000509000000000000" pitchFamily="65" charset="-122"/>
              </a:rPr>
              <a:t>珍贵的物品</a:t>
            </a:r>
            <a:r>
              <a:rPr lang="zh-CN" altLang="en-US" b="1" dirty="0">
                <a:latin typeface="楷体" panose="02010609060101010101" pitchFamily="49" charset="-122"/>
                <a:ea typeface="楷体" panose="02010609060101010101" pitchFamily="49" charset="-122"/>
              </a:rPr>
              <a:t>”。尤的意思是</a:t>
            </a:r>
            <a:r>
              <a:rPr lang="zh-CN" altLang="en-US" b="1" dirty="0">
                <a:solidFill>
                  <a:srgbClr val="FF0000"/>
                </a:solidFill>
                <a:latin typeface="方正粗宋简体" panose="03000509000000000000" pitchFamily="65" charset="-122"/>
                <a:ea typeface="方正粗宋简体" panose="03000509000000000000" pitchFamily="65" charset="-122"/>
              </a:rPr>
              <a:t>异</a:t>
            </a:r>
            <a:r>
              <a:rPr lang="zh-CN" altLang="en-US" b="1" dirty="0">
                <a:latin typeface="楷体" panose="02010609060101010101" pitchFamily="49" charset="-122"/>
                <a:ea typeface="楷体" panose="02010609060101010101" pitchFamily="49" charset="-122"/>
              </a:rPr>
              <a:t>，就是“</a:t>
            </a:r>
            <a:r>
              <a:rPr lang="zh-CN" altLang="en-US" b="1" dirty="0">
                <a:solidFill>
                  <a:srgbClr val="FF0000"/>
                </a:solidFill>
                <a:latin typeface="方正粗宋简体" panose="03000509000000000000" pitchFamily="65" charset="-122"/>
                <a:ea typeface="方正粗宋简体" panose="03000509000000000000" pitchFamily="65" charset="-122"/>
              </a:rPr>
              <a:t>突出</a:t>
            </a:r>
            <a:r>
              <a:rPr lang="zh-CN" altLang="en-US" b="1" dirty="0">
                <a:latin typeface="楷体" panose="02010609060101010101" pitchFamily="49" charset="-122"/>
                <a:ea typeface="楷体" panose="02010609060101010101" pitchFamily="49" charset="-122"/>
              </a:rPr>
              <a:t>”的意思，“</a:t>
            </a:r>
            <a:r>
              <a:rPr lang="zh-CN" altLang="en-US" b="1" dirty="0">
                <a:solidFill>
                  <a:srgbClr val="FF0000"/>
                </a:solidFill>
                <a:latin typeface="方正粗宋简体" panose="03000509000000000000" pitchFamily="65" charset="-122"/>
                <a:ea typeface="方正粗宋简体" panose="03000509000000000000" pitchFamily="65" charset="-122"/>
              </a:rPr>
              <a:t>尤物</a:t>
            </a:r>
            <a:r>
              <a:rPr lang="zh-CN" altLang="en-US" b="1" dirty="0">
                <a:latin typeface="楷体" panose="02010609060101010101" pitchFamily="49" charset="-122"/>
                <a:ea typeface="楷体" panose="02010609060101010101" pitchFamily="49" charset="-122"/>
              </a:rPr>
              <a:t>”从字面上解也是“</a:t>
            </a:r>
            <a:r>
              <a:rPr lang="zh-CN" altLang="en-US" b="1" dirty="0">
                <a:solidFill>
                  <a:srgbClr val="FF0000"/>
                </a:solidFill>
                <a:latin typeface="方正粗宋简体" panose="03000509000000000000" pitchFamily="65" charset="-122"/>
                <a:ea typeface="方正粗宋简体" panose="03000509000000000000" pitchFamily="65" charset="-122"/>
              </a:rPr>
              <a:t>特别的物品</a:t>
            </a:r>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现代汉语词典</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中解释是</a:t>
            </a:r>
            <a:r>
              <a:rPr lang="zh-CN" altLang="en-US" b="1" dirty="0">
                <a:solidFill>
                  <a:srgbClr val="FF0000"/>
                </a:solidFill>
                <a:latin typeface="方正粗宋简体" panose="03000509000000000000" pitchFamily="65" charset="-122"/>
                <a:ea typeface="方正粗宋简体" panose="03000509000000000000" pitchFamily="65" charset="-122"/>
              </a:rPr>
              <a:t>优异的人或物品（多指美女）</a:t>
            </a:r>
            <a:r>
              <a:rPr lang="zh-CN" altLang="en-US"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240" y="867823"/>
            <a:ext cx="10774332" cy="4018023"/>
          </a:xfrm>
          <a:prstGeom prst="rect">
            <a:avLst/>
          </a:prstGeom>
          <a:noFill/>
        </p:spPr>
        <p:txBody>
          <a:bodyPr wrap="square" rtlCol="0">
            <a:spAutoFit/>
          </a:bodyPr>
          <a:lstStyle/>
          <a:p>
            <a:pPr algn="ctr">
              <a:lnSpc>
                <a:spcPct val="170000"/>
              </a:lnSpc>
              <a:spcAft>
                <a:spcPts val="0"/>
              </a:spcAft>
              <a:tabLst>
                <a:tab pos="2070735" algn="l"/>
              </a:tabLst>
            </a:pPr>
            <a:r>
              <a:rPr lang="zh-CN" altLang="zh-CN" sz="3500" b="1" kern="100" dirty="0">
                <a:solidFill>
                  <a:srgbClr val="FF0000"/>
                </a:solidFill>
                <a:latin typeface="Times New Roman"/>
                <a:ea typeface="微软雅黑"/>
                <a:cs typeface="Times New Roman"/>
              </a:rPr>
              <a:t>重点突破</a:t>
            </a:r>
            <a:endParaRPr lang="zh-CN" altLang="zh-CN" sz="3500" b="1" kern="100" dirty="0">
              <a:solidFill>
                <a:srgbClr val="FF0000"/>
              </a:solidFill>
              <a:latin typeface="宋体"/>
              <a:cs typeface="Courier New"/>
            </a:endParaRPr>
          </a:p>
          <a:p>
            <a:pPr algn="just">
              <a:lnSpc>
                <a:spcPct val="17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一、长恨歌，就是歌长恨，恨是什么意思？恨什么？为什么恨？</a:t>
            </a:r>
            <a:endParaRPr lang="zh-CN" altLang="zh-CN" sz="2800" b="1" kern="100" dirty="0">
              <a:solidFill>
                <a:schemeClr val="bg1">
                  <a:lumMod val="50000"/>
                </a:schemeClr>
              </a:solidFill>
              <a:latin typeface="宋体"/>
              <a:cs typeface="Courier New"/>
            </a:endParaRPr>
          </a:p>
          <a:p>
            <a:pPr algn="just">
              <a:spcAft>
                <a:spcPts val="0"/>
              </a:spcAft>
              <a:tabLst>
                <a:tab pos="2070735" algn="l"/>
              </a:tabLst>
            </a:pPr>
            <a:r>
              <a:rPr lang="en-US" altLang="zh-CN" sz="2800" b="1" kern="100" dirty="0" smtClean="0">
                <a:solidFill>
                  <a:schemeClr val="accent6">
                    <a:lumMod val="75000"/>
                  </a:schemeClr>
                </a:solidFill>
                <a:latin typeface="Times New Roman"/>
                <a:ea typeface="微软雅黑"/>
                <a:cs typeface="Times New Roman"/>
              </a:rPr>
              <a:t>         </a:t>
            </a:r>
            <a:r>
              <a:rPr lang="en-US" altLang="zh-CN" sz="2400" b="1" kern="100" dirty="0" smtClean="0">
                <a:solidFill>
                  <a:schemeClr val="accent6">
                    <a:lumMod val="75000"/>
                  </a:schemeClr>
                </a:solidFill>
                <a:latin typeface="Times New Roman"/>
                <a:ea typeface="微软雅黑"/>
                <a:cs typeface="Times New Roman"/>
              </a:rPr>
              <a:t>【</a:t>
            </a:r>
            <a:r>
              <a:rPr lang="zh-CN" altLang="zh-CN" sz="2400" b="1" kern="100" dirty="0" smtClean="0">
                <a:solidFill>
                  <a:schemeClr val="accent6">
                    <a:lumMod val="75000"/>
                  </a:schemeClr>
                </a:solidFill>
                <a:latin typeface="Times New Roman"/>
                <a:ea typeface="微软雅黑"/>
                <a:cs typeface="Times New Roman"/>
              </a:rPr>
              <a:t>提示</a:t>
            </a:r>
            <a:r>
              <a:rPr lang="en-US" altLang="zh-CN" sz="2400" b="1" kern="100" dirty="0" smtClean="0">
                <a:solidFill>
                  <a:schemeClr val="accent6">
                    <a:lumMod val="75000"/>
                  </a:schemeClr>
                </a:solidFill>
                <a:latin typeface="Times New Roman"/>
                <a:ea typeface="微软雅黑"/>
                <a:cs typeface="Times New Roman"/>
              </a:rPr>
              <a:t>】</a:t>
            </a:r>
            <a:r>
              <a:rPr lang="en-US" altLang="zh-CN" sz="2400" kern="100" dirty="0" smtClean="0">
                <a:latin typeface="宋体"/>
                <a:ea typeface="微软雅黑"/>
                <a:cs typeface="Times New Roman"/>
              </a:rPr>
              <a:t>“</a:t>
            </a:r>
            <a:r>
              <a:rPr lang="zh-CN" altLang="zh-CN" sz="2400" kern="100" dirty="0" smtClean="0">
                <a:latin typeface="Times New Roman"/>
                <a:ea typeface="微软雅黑"/>
                <a:cs typeface="Times New Roman"/>
              </a:rPr>
              <a:t>恨</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为</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遗憾</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遗恨</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之意。</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汉皇重色思倾国，御宇多年求不得</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至</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缓歌</a:t>
            </a:r>
            <a:r>
              <a:rPr lang="zh-CN" altLang="zh-CN" sz="2400" b="1" kern="100" dirty="0" smtClean="0">
                <a:effectLst>
                  <a:outerShdw blurRad="38100" dist="38100" dir="2700000" algn="tl">
                    <a:srgbClr val="000000">
                      <a:alpha val="43137"/>
                    </a:srgbClr>
                  </a:outerShdw>
                </a:effectLst>
                <a:latin typeface="Times New Roman"/>
                <a:ea typeface="微软雅黑"/>
                <a:cs typeface="Times New Roman"/>
              </a:rPr>
              <a:t>慢</a:t>
            </a:r>
            <a:r>
              <a:rPr lang="en-US" altLang="zh-CN" sz="1200" b="1" dirty="0">
                <a:solidFill>
                  <a:srgbClr val="FF0000"/>
                </a:solidFill>
                <a:latin typeface="楷体" panose="02010609060101010101" pitchFamily="49" charset="-122"/>
                <a:ea typeface="楷体" panose="02010609060101010101" pitchFamily="49" charset="-122"/>
              </a:rPr>
              <a:t>[=</a:t>
            </a:r>
            <a:r>
              <a:rPr lang="zh-CN" altLang="zh-CN" sz="1200" b="1" dirty="0">
                <a:solidFill>
                  <a:srgbClr val="FF0000"/>
                </a:solidFill>
                <a:latin typeface="楷体" panose="02010609060101010101" pitchFamily="49" charset="-122"/>
                <a:ea typeface="楷体" panose="02010609060101010101" pitchFamily="49" charset="-122"/>
              </a:rPr>
              <a:t>曼</a:t>
            </a:r>
            <a:r>
              <a:rPr lang="zh-CN" altLang="en-US" sz="1200" b="1" dirty="0">
                <a:solidFill>
                  <a:srgbClr val="FF0000"/>
                </a:solidFill>
                <a:latin typeface="楷体" panose="02010609060101010101" pitchFamily="49" charset="-122"/>
                <a:ea typeface="楷体" panose="02010609060101010101" pitchFamily="49" charset="-122"/>
              </a:rPr>
              <a:t>，</a:t>
            </a:r>
            <a:r>
              <a:rPr lang="zh-CN" altLang="zh-CN" sz="1200" b="1" dirty="0">
                <a:solidFill>
                  <a:srgbClr val="FF0000"/>
                </a:solidFill>
                <a:latin typeface="楷体" panose="02010609060101010101" pitchFamily="49" charset="-122"/>
                <a:ea typeface="楷体" panose="02010609060101010101" pitchFamily="49" charset="-122"/>
              </a:rPr>
              <a:t>柔美</a:t>
            </a:r>
            <a:r>
              <a:rPr lang="en-US" altLang="zh-CN" sz="1200" b="1" dirty="0">
                <a:solidFill>
                  <a:srgbClr val="FF0000"/>
                </a:solidFill>
                <a:latin typeface="楷体" panose="02010609060101010101" pitchFamily="49" charset="-122"/>
                <a:ea typeface="楷体" panose="02010609060101010101" pitchFamily="49" charset="-122"/>
              </a:rPr>
              <a:t>]</a:t>
            </a:r>
            <a:r>
              <a:rPr lang="zh-CN" altLang="zh-CN" sz="2400" kern="100" dirty="0" smtClean="0">
                <a:latin typeface="Times New Roman"/>
                <a:ea typeface="微软雅黑"/>
                <a:cs typeface="Times New Roman"/>
              </a:rPr>
              <a:t>舞</a:t>
            </a:r>
            <a:r>
              <a:rPr lang="zh-CN" altLang="zh-CN" sz="2400" kern="100" dirty="0">
                <a:latin typeface="Times New Roman"/>
                <a:ea typeface="微软雅黑"/>
                <a:cs typeface="Times New Roman"/>
              </a:rPr>
              <a:t>凝丝竹，尽日君王看不足</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，皇之重色、求色，杨女之美貌、娇媚，皇杨之间缠绵悱恻的宫闱之欢。杨之得宠，不仅自己</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夜专夜</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，而且</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姊妹弟兄皆列土</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a:t>
            </a:r>
            <a:r>
              <a:rPr lang="en-US" altLang="zh-CN" sz="2400" b="1" kern="100" dirty="0">
                <a:solidFill>
                  <a:srgbClr val="C00000"/>
                </a:solidFill>
                <a:latin typeface="Times New Roman"/>
                <a:ea typeface="微软雅黑"/>
                <a:cs typeface="Courier New"/>
              </a:rPr>
              <a:t>——</a:t>
            </a:r>
            <a:r>
              <a:rPr lang="zh-CN" altLang="zh-CN" sz="2400" b="1" kern="100" dirty="0">
                <a:solidFill>
                  <a:srgbClr val="C00000"/>
                </a:solidFill>
                <a:latin typeface="Times New Roman"/>
                <a:ea typeface="微软雅黑"/>
                <a:cs typeface="Times New Roman"/>
              </a:rPr>
              <a:t>恨之内因</a:t>
            </a:r>
            <a:endParaRPr lang="zh-CN" altLang="zh-CN" sz="2400" b="1" kern="100" dirty="0">
              <a:solidFill>
                <a:srgbClr val="C00000"/>
              </a:solidFill>
              <a:latin typeface="宋体"/>
              <a:cs typeface="Courier New"/>
            </a:endParaRPr>
          </a:p>
          <a:p>
            <a:pPr algn="just">
              <a:spcAft>
                <a:spcPts val="0"/>
              </a:spcAft>
              <a:tabLst>
                <a:tab pos="2070735" algn="l"/>
              </a:tabLst>
            </a:pPr>
            <a:r>
              <a:rPr lang="en-US" altLang="zh-CN" sz="2400" kern="100" dirty="0" smtClean="0">
                <a:latin typeface="宋体"/>
                <a:ea typeface="微软雅黑"/>
                <a:cs typeface="Times New Roman"/>
              </a:rPr>
              <a:t>    “</a:t>
            </a:r>
            <a:r>
              <a:rPr lang="zh-CN" altLang="zh-CN" sz="2400" kern="100" dirty="0">
                <a:latin typeface="Times New Roman"/>
                <a:ea typeface="微软雅黑"/>
                <a:cs typeface="Times New Roman"/>
              </a:rPr>
              <a:t>渔阳</a:t>
            </a:r>
            <a:r>
              <a:rPr lang="zh-CN" altLang="zh-CN" sz="2400" b="1" kern="100" dirty="0" smtClean="0">
                <a:latin typeface="Times New Roman"/>
                <a:ea typeface="微软雅黑"/>
                <a:cs typeface="Times New Roman"/>
              </a:rPr>
              <a:t>鼙</a:t>
            </a:r>
            <a:r>
              <a:rPr lang="en-US" altLang="zh-CN" sz="1200" b="1" dirty="0" smtClean="0">
                <a:solidFill>
                  <a:srgbClr val="FF0000"/>
                </a:solidFill>
                <a:latin typeface="楷体" panose="02010609060101010101" pitchFamily="49" charset="-122"/>
                <a:ea typeface="楷体" panose="02010609060101010101" pitchFamily="49" charset="-122"/>
              </a:rPr>
              <a:t>[p</a:t>
            </a:r>
            <a:r>
              <a:rPr lang="zh-CN" altLang="zh-CN" sz="1200" b="1" dirty="0" smtClean="0">
                <a:solidFill>
                  <a:srgbClr val="FF0000"/>
                </a:solidFill>
                <a:latin typeface="楷体" panose="02010609060101010101" pitchFamily="49" charset="-122"/>
                <a:ea typeface="楷体" panose="02010609060101010101" pitchFamily="49" charset="-122"/>
              </a:rPr>
              <a:t>í</a:t>
            </a:r>
            <a:r>
              <a:rPr lang="en-US" altLang="zh-CN" sz="1200" b="1" dirty="0" smtClean="0">
                <a:solidFill>
                  <a:srgbClr val="FF0000"/>
                </a:solidFill>
                <a:latin typeface="楷体" panose="02010609060101010101" pitchFamily="49" charset="-122"/>
                <a:ea typeface="楷体" panose="02010609060101010101" pitchFamily="49" charset="-122"/>
              </a:rPr>
              <a:t>]</a:t>
            </a:r>
            <a:r>
              <a:rPr lang="zh-CN" altLang="zh-CN" sz="2400" kern="100" dirty="0" smtClean="0">
                <a:latin typeface="Times New Roman"/>
                <a:ea typeface="微软雅黑"/>
                <a:cs typeface="Times New Roman"/>
              </a:rPr>
              <a:t>鼓动</a:t>
            </a:r>
            <a:r>
              <a:rPr lang="zh-CN" altLang="zh-CN" sz="2400" kern="100" dirty="0">
                <a:latin typeface="Times New Roman"/>
                <a:ea typeface="微软雅黑"/>
                <a:cs typeface="Times New Roman"/>
              </a:rPr>
              <a:t>地来，惊破《霓裳羽衣曲》</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至</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君王掩面救不得，回看血泪相和流</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，杨女之死。</a:t>
            </a:r>
            <a:r>
              <a:rPr lang="en-US" altLang="zh-CN" sz="2400" b="1" kern="100" dirty="0">
                <a:solidFill>
                  <a:srgbClr val="C00000"/>
                </a:solidFill>
                <a:latin typeface="Times New Roman"/>
                <a:ea typeface="微软雅黑"/>
                <a:cs typeface="Times New Roman"/>
              </a:rPr>
              <a:t>——</a:t>
            </a:r>
            <a:r>
              <a:rPr lang="zh-CN" altLang="zh-CN" sz="2400" b="1" kern="100" dirty="0">
                <a:solidFill>
                  <a:srgbClr val="C00000"/>
                </a:solidFill>
                <a:latin typeface="Times New Roman"/>
                <a:ea typeface="微软雅黑"/>
                <a:cs typeface="Times New Roman"/>
              </a:rPr>
              <a:t>恨之直因</a:t>
            </a:r>
            <a:r>
              <a:rPr lang="en-US" altLang="zh-CN" sz="2400" kern="100" dirty="0">
                <a:latin typeface="Times New Roman"/>
                <a:ea typeface="微软雅黑"/>
                <a:cs typeface="Courier New"/>
              </a:rPr>
              <a:t>(</a:t>
            </a:r>
            <a:r>
              <a:rPr lang="zh-CN" altLang="zh-CN" sz="2000" b="1" kern="100" dirty="0">
                <a:latin typeface="楷体" panose="02010609060101010101" pitchFamily="49" charset="-122"/>
                <a:ea typeface="楷体" panose="02010609060101010101" pitchFamily="49" charset="-122"/>
                <a:cs typeface="Times New Roman"/>
              </a:rPr>
              <a:t>悲剧的制造者成了悲剧的主人公</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363331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linds(horizontal)">
                                      <p:cBhvr>
                                        <p:cTn id="1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720" y="967254"/>
            <a:ext cx="9710429" cy="3477875"/>
          </a:xfrm>
          <a:prstGeom prst="rect">
            <a:avLst/>
          </a:prstGeom>
          <a:noFill/>
        </p:spPr>
        <p:txBody>
          <a:bodyPr wrap="square" rtlCol="0">
            <a:spAutoFit/>
          </a:bodyPr>
          <a:lstStyle/>
          <a:p>
            <a:pPr algn="just">
              <a:spcAft>
                <a:spcPts val="0"/>
              </a:spcAft>
              <a:tabLst>
                <a:tab pos="2070735" algn="l"/>
              </a:tabLst>
            </a:pPr>
            <a:r>
              <a:rPr lang="en-US" altLang="zh-CN" sz="2000" kern="100" dirty="0" smtClean="0">
                <a:latin typeface="宋体"/>
                <a:ea typeface="微软雅黑"/>
                <a:cs typeface="Times New Roman"/>
              </a:rPr>
              <a:t>   “</a:t>
            </a:r>
            <a:r>
              <a:rPr lang="zh-CN" altLang="zh-CN" sz="2000" kern="100" dirty="0">
                <a:latin typeface="Times New Roman"/>
                <a:ea typeface="微软雅黑"/>
                <a:cs typeface="Times New Roman"/>
              </a:rPr>
              <a:t>黄埃散漫风萧索，云栈萦纡登剑阁</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至</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悠悠生死别经年，魂魄不曾来入梦</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，诗人抓住了人物</a:t>
            </a:r>
            <a:r>
              <a:rPr lang="en-US" altLang="zh-CN" sz="2000" kern="100" dirty="0">
                <a:latin typeface="Times New Roman"/>
                <a:ea typeface="微软雅黑"/>
                <a:cs typeface="Courier New"/>
              </a:rPr>
              <a:t>——</a:t>
            </a:r>
            <a:r>
              <a:rPr lang="zh-CN" altLang="zh-CN" sz="2000" kern="100" dirty="0">
                <a:latin typeface="Times New Roman"/>
                <a:ea typeface="微软雅黑"/>
                <a:cs typeface="Times New Roman"/>
              </a:rPr>
              <a:t>皇帝精神世界里揪心的</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恨</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，用酸恻动人的语调，宛转形容和描述了杨贵妃死后唐玄宗在蜀中的寂寞悲伤，还都路上的追怀忆旧，</a:t>
            </a:r>
            <a:r>
              <a:rPr lang="zh-CN" altLang="zh-CN" sz="2000" kern="100" dirty="0">
                <a:solidFill>
                  <a:srgbClr val="FF0000"/>
                </a:solidFill>
                <a:latin typeface="方正粗宋简体" panose="03000509000000000000" pitchFamily="65" charset="-122"/>
                <a:ea typeface="方正粗宋简体" panose="03000509000000000000" pitchFamily="65" charset="-122"/>
                <a:cs typeface="Times New Roman"/>
              </a:rPr>
              <a:t>回宫以后睹物思人</a:t>
            </a:r>
            <a:r>
              <a:rPr lang="zh-CN" altLang="zh-CN" sz="2000" kern="100" dirty="0">
                <a:latin typeface="Times New Roman"/>
                <a:ea typeface="微软雅黑"/>
                <a:cs typeface="Times New Roman"/>
              </a:rPr>
              <a:t>，触景生情，一年四季物是人非事事休的种种感触。</a:t>
            </a:r>
            <a:r>
              <a:rPr lang="en-US" altLang="zh-CN" sz="2000" kern="100" dirty="0">
                <a:solidFill>
                  <a:srgbClr val="C00000"/>
                </a:solidFill>
                <a:latin typeface="Times New Roman"/>
                <a:ea typeface="微软雅黑"/>
                <a:cs typeface="Courier New"/>
              </a:rPr>
              <a:t>——</a:t>
            </a:r>
            <a:r>
              <a:rPr lang="zh-CN" altLang="zh-CN" sz="2000" b="1" kern="100" dirty="0">
                <a:solidFill>
                  <a:srgbClr val="C00000"/>
                </a:solidFill>
                <a:latin typeface="Times New Roman"/>
                <a:ea typeface="微软雅黑"/>
                <a:cs typeface="Times New Roman"/>
              </a:rPr>
              <a:t>皇之长恨</a:t>
            </a:r>
            <a:endParaRPr lang="zh-CN" altLang="zh-CN" sz="2000" b="1" kern="100" dirty="0">
              <a:solidFill>
                <a:srgbClr val="C00000"/>
              </a:solidFill>
              <a:latin typeface="宋体"/>
              <a:cs typeface="Courier New"/>
            </a:endParaRPr>
          </a:p>
          <a:p>
            <a:pPr algn="just">
              <a:spcAft>
                <a:spcPts val="0"/>
              </a:spcAft>
              <a:tabLst>
                <a:tab pos="2070735" algn="l"/>
              </a:tabLst>
            </a:pPr>
            <a:r>
              <a:rPr lang="en-US" altLang="zh-CN" sz="2000" kern="100" dirty="0" smtClean="0">
                <a:latin typeface="宋体"/>
                <a:ea typeface="微软雅黑"/>
                <a:cs typeface="Times New Roman"/>
              </a:rPr>
              <a:t>   “</a:t>
            </a:r>
            <a:r>
              <a:rPr lang="zh-CN" altLang="zh-CN" sz="2000" kern="100" dirty="0">
                <a:latin typeface="Times New Roman"/>
                <a:ea typeface="微软雅黑"/>
                <a:cs typeface="Times New Roman"/>
              </a:rPr>
              <a:t>临邛道士鸿都客，能以精诚致魂魄</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至</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金阙西厢叩玉扃，转教小玉报双成</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，道士帮助唐玄宗找到杨女。</a:t>
            </a:r>
            <a:r>
              <a:rPr lang="en-US" altLang="zh-CN" sz="2000" b="1" kern="100" dirty="0">
                <a:solidFill>
                  <a:srgbClr val="C00000"/>
                </a:solidFill>
                <a:latin typeface="Times New Roman"/>
                <a:ea typeface="微软雅黑"/>
                <a:cs typeface="Courier New"/>
              </a:rPr>
              <a:t>——</a:t>
            </a:r>
            <a:r>
              <a:rPr lang="zh-CN" altLang="zh-CN" sz="2000" b="1" kern="100" dirty="0">
                <a:solidFill>
                  <a:srgbClr val="C00000"/>
                </a:solidFill>
                <a:latin typeface="Times New Roman"/>
                <a:ea typeface="微软雅黑"/>
                <a:cs typeface="Times New Roman"/>
              </a:rPr>
              <a:t>过渡，浪漫主义手法</a:t>
            </a:r>
          </a:p>
          <a:p>
            <a:pPr algn="just">
              <a:spcAft>
                <a:spcPts val="0"/>
              </a:spcAft>
              <a:tabLst>
                <a:tab pos="2070735" algn="l"/>
              </a:tabLst>
            </a:pPr>
            <a:r>
              <a:rPr lang="en-US" altLang="zh-CN" sz="2000" kern="100" dirty="0" smtClean="0">
                <a:latin typeface="宋体"/>
                <a:ea typeface="微软雅黑"/>
                <a:cs typeface="Times New Roman"/>
              </a:rPr>
              <a:t>   “</a:t>
            </a:r>
            <a:r>
              <a:rPr lang="zh-CN" altLang="zh-CN" sz="2000" b="1" kern="100" dirty="0">
                <a:solidFill>
                  <a:srgbClr val="C00000"/>
                </a:solidFill>
                <a:latin typeface="Times New Roman"/>
                <a:ea typeface="微软雅黑"/>
                <a:cs typeface="Times New Roman"/>
              </a:rPr>
              <a:t>闻道汉家天子使，九华帐里梦魂惊</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至</a:t>
            </a:r>
            <a:r>
              <a:rPr lang="en-US" altLang="zh-CN" sz="2000" kern="100" dirty="0">
                <a:latin typeface="宋体"/>
                <a:ea typeface="微软雅黑"/>
                <a:cs typeface="Times New Roman"/>
              </a:rPr>
              <a:t>“</a:t>
            </a:r>
            <a:r>
              <a:rPr lang="zh-CN" altLang="zh-CN" sz="2000" b="1" kern="100" dirty="0">
                <a:solidFill>
                  <a:srgbClr val="C00000"/>
                </a:solidFill>
                <a:latin typeface="Times New Roman"/>
                <a:ea typeface="微软雅黑"/>
                <a:cs typeface="Times New Roman"/>
              </a:rPr>
              <a:t>在天愿作比翼鸟，在地愿为连理枝</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，让杨女以</a:t>
            </a:r>
            <a:r>
              <a:rPr lang="en-US" altLang="zh-CN" sz="2000" kern="100" dirty="0">
                <a:latin typeface="宋体"/>
                <a:ea typeface="微软雅黑"/>
                <a:cs typeface="Times New Roman"/>
              </a:rPr>
              <a:t>“</a:t>
            </a:r>
            <a:r>
              <a:rPr lang="zh-CN" altLang="zh-CN" sz="2000" b="1" kern="100" dirty="0">
                <a:solidFill>
                  <a:srgbClr val="C00000"/>
                </a:solidFill>
                <a:latin typeface="Times New Roman"/>
                <a:ea typeface="微软雅黑"/>
                <a:cs typeface="Times New Roman"/>
              </a:rPr>
              <a:t>玉容寂寞泪阑干，梨花一枝春带雨</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的形象在</a:t>
            </a:r>
            <a:r>
              <a:rPr lang="zh-CN" altLang="zh-CN" sz="2000" b="1" kern="100" dirty="0">
                <a:solidFill>
                  <a:srgbClr val="FF0000"/>
                </a:solidFill>
                <a:latin typeface="Times New Roman"/>
                <a:ea typeface="微软雅黑"/>
                <a:cs typeface="Times New Roman"/>
              </a:rPr>
              <a:t>仙境</a:t>
            </a:r>
            <a:r>
              <a:rPr lang="zh-CN" altLang="zh-CN" sz="2000" kern="100" dirty="0">
                <a:latin typeface="Times New Roman"/>
                <a:ea typeface="微软雅黑"/>
                <a:cs typeface="Times New Roman"/>
              </a:rPr>
              <a:t>中再现，殷勤迎接汉家的使者，含情脉脉，托物寄词，重申前誓，照应唐玄宗对她的思念，进一步深化、渲染</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长恨</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的主题。</a:t>
            </a:r>
            <a:r>
              <a:rPr lang="en-US" altLang="zh-CN" sz="2000" b="1" kern="100" dirty="0">
                <a:solidFill>
                  <a:srgbClr val="C00000"/>
                </a:solidFill>
                <a:latin typeface="Times New Roman"/>
                <a:ea typeface="微软雅黑"/>
                <a:cs typeface="Courier New"/>
              </a:rPr>
              <a:t>——</a:t>
            </a:r>
            <a:r>
              <a:rPr lang="zh-CN" altLang="zh-CN" sz="2000" kern="100" dirty="0">
                <a:solidFill>
                  <a:srgbClr val="FF0000"/>
                </a:solidFill>
                <a:latin typeface="方正粗宋简体" panose="03000509000000000000" pitchFamily="65" charset="-122"/>
                <a:ea typeface="方正粗宋简体" panose="03000509000000000000" pitchFamily="65" charset="-122"/>
                <a:cs typeface="Times New Roman"/>
              </a:rPr>
              <a:t>杨女之长恨</a:t>
            </a:r>
          </a:p>
          <a:p>
            <a:pPr algn="just">
              <a:spcAft>
                <a:spcPts val="0"/>
              </a:spcAft>
              <a:tabLst>
                <a:tab pos="2070735" algn="l"/>
              </a:tabLst>
            </a:pPr>
            <a:r>
              <a:rPr lang="en-US" altLang="zh-CN" sz="2000" kern="100" dirty="0" smtClean="0">
                <a:latin typeface="宋体"/>
                <a:ea typeface="微软雅黑"/>
                <a:cs typeface="Times New Roman"/>
              </a:rPr>
              <a:t>   “</a:t>
            </a:r>
            <a:r>
              <a:rPr lang="zh-CN" altLang="zh-CN" sz="2000" b="1" kern="100" dirty="0">
                <a:solidFill>
                  <a:srgbClr val="C00000"/>
                </a:solidFill>
                <a:latin typeface="Times New Roman"/>
                <a:ea typeface="微软雅黑"/>
                <a:cs typeface="Times New Roman"/>
              </a:rPr>
              <a:t>天长地久有时尽，此恨绵绵无绝期</a:t>
            </a:r>
            <a:r>
              <a:rPr lang="zh-CN" altLang="zh-CN" sz="2000" kern="100" dirty="0">
                <a:solidFill>
                  <a:srgbClr val="C00000"/>
                </a:solidFill>
                <a:latin typeface="Times New Roman"/>
                <a:ea typeface="微软雅黑"/>
                <a:cs typeface="Times New Roman"/>
              </a:rPr>
              <a:t>。</a:t>
            </a:r>
            <a:r>
              <a:rPr lang="en-US" altLang="zh-CN" sz="2000" b="1" kern="100" dirty="0">
                <a:solidFill>
                  <a:srgbClr val="C00000"/>
                </a:solidFill>
                <a:latin typeface="Times New Roman"/>
                <a:ea typeface="微软雅黑"/>
                <a:cs typeface="Times New Roman"/>
              </a:rPr>
              <a:t>”——</a:t>
            </a:r>
            <a:r>
              <a:rPr lang="zh-CN" altLang="zh-CN" sz="2000" b="1" kern="100" dirty="0">
                <a:solidFill>
                  <a:srgbClr val="C00000"/>
                </a:solidFill>
                <a:latin typeface="Times New Roman"/>
                <a:ea typeface="微软雅黑"/>
                <a:cs typeface="Times New Roman"/>
              </a:rPr>
              <a:t>点明题旨，照应开头</a:t>
            </a:r>
          </a:p>
        </p:txBody>
      </p:sp>
    </p:spTree>
    <p:extLst>
      <p:ext uri="{BB962C8B-B14F-4D97-AF65-F5344CB8AC3E}">
        <p14:creationId xmlns:p14="http://schemas.microsoft.com/office/powerpoint/2010/main" val="778801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1332" y="970541"/>
            <a:ext cx="10725505" cy="3293209"/>
          </a:xfrm>
          <a:prstGeom prst="rect">
            <a:avLst/>
          </a:prstGeom>
          <a:noFill/>
        </p:spPr>
        <p:txBody>
          <a:bodyPr wrap="square" rtlCol="0">
            <a:spAutoFit/>
          </a:bodyPr>
          <a:lstStyle/>
          <a:p>
            <a:pPr algn="just">
              <a:spcAft>
                <a:spcPts val="0"/>
              </a:spcAft>
              <a:tabLst>
                <a:tab pos="2070735" algn="l"/>
              </a:tabLst>
            </a:pPr>
            <a:r>
              <a:rPr lang="zh-CN" altLang="zh-CN" sz="2700" b="1" kern="100" dirty="0">
                <a:latin typeface="Times New Roman"/>
                <a:ea typeface="微软雅黑"/>
                <a:cs typeface="Times New Roman"/>
              </a:rPr>
              <a:t>二、</a:t>
            </a:r>
            <a:r>
              <a:rPr lang="en-US" altLang="zh-CN" sz="2700" b="1" kern="100" dirty="0">
                <a:latin typeface="宋体"/>
                <a:ea typeface="微软雅黑"/>
                <a:cs typeface="Times New Roman"/>
              </a:rPr>
              <a:t>“</a:t>
            </a:r>
            <a:r>
              <a:rPr lang="zh-CN" altLang="zh-CN" sz="2700" b="1" kern="100" dirty="0">
                <a:solidFill>
                  <a:srgbClr val="FF0000"/>
                </a:solidFill>
                <a:latin typeface="Times New Roman"/>
                <a:ea typeface="微软雅黑"/>
                <a:cs typeface="Times New Roman"/>
              </a:rPr>
              <a:t>闻道汉家天子使，九华帐里梦魂惊</a:t>
            </a:r>
            <a:r>
              <a:rPr lang="zh-CN" altLang="zh-CN" sz="2700" b="1" kern="100" dirty="0">
                <a:latin typeface="Times New Roman"/>
                <a:ea typeface="微软雅黑"/>
                <a:cs typeface="Times New Roman"/>
              </a:rPr>
              <a:t>。</a:t>
            </a:r>
            <a:r>
              <a:rPr lang="en-US" altLang="zh-CN" sz="2700" b="1" kern="100" dirty="0">
                <a:latin typeface="宋体"/>
                <a:ea typeface="微软雅黑"/>
                <a:cs typeface="Times New Roman"/>
              </a:rPr>
              <a:t>……</a:t>
            </a:r>
            <a:r>
              <a:rPr lang="zh-CN" altLang="zh-CN" sz="2700" b="1" kern="100" dirty="0">
                <a:solidFill>
                  <a:srgbClr val="FF0000"/>
                </a:solidFill>
                <a:latin typeface="Times New Roman"/>
                <a:ea typeface="微软雅黑"/>
                <a:cs typeface="Times New Roman"/>
              </a:rPr>
              <a:t>梨花一枝春带雨</a:t>
            </a:r>
            <a:r>
              <a:rPr lang="zh-CN" altLang="zh-CN" sz="2700" b="1" kern="100" dirty="0">
                <a:latin typeface="Times New Roman"/>
                <a:ea typeface="微软雅黑"/>
                <a:cs typeface="Times New Roman"/>
              </a:rPr>
              <a:t>。</a:t>
            </a:r>
            <a:r>
              <a:rPr lang="en-US" altLang="zh-CN" sz="2700" b="1" kern="100" dirty="0">
                <a:latin typeface="宋体"/>
                <a:ea typeface="微软雅黑"/>
                <a:cs typeface="Times New Roman"/>
              </a:rPr>
              <a:t>”</a:t>
            </a:r>
            <a:r>
              <a:rPr lang="zh-CN" altLang="zh-CN" sz="2700" b="1" kern="100" dirty="0">
                <a:latin typeface="Times New Roman"/>
                <a:ea typeface="微软雅黑"/>
                <a:cs typeface="Times New Roman"/>
              </a:rPr>
              <a:t>这几句采用了什么手法来写杨贵妃的形象？你认为哪一句描写得最为生动形象？</a:t>
            </a:r>
            <a:endParaRPr lang="zh-CN" altLang="zh-CN" sz="2700" b="1" kern="100" dirty="0">
              <a:latin typeface="宋体"/>
              <a:cs typeface="Courier New"/>
            </a:endParaRPr>
          </a:p>
          <a:p>
            <a:pPr algn="just">
              <a:spcAft>
                <a:spcPts val="0"/>
              </a:spcAft>
              <a:tabLst>
                <a:tab pos="2070735" algn="l"/>
              </a:tabLst>
            </a:pPr>
            <a:r>
              <a:rPr lang="en-US" altLang="zh-CN" sz="2700" b="1" kern="100" dirty="0" smtClean="0">
                <a:solidFill>
                  <a:schemeClr val="accent6">
                    <a:lumMod val="75000"/>
                  </a:schemeClr>
                </a:solidFill>
                <a:latin typeface="Times New Roman"/>
                <a:ea typeface="微软雅黑"/>
                <a:cs typeface="Times New Roman"/>
              </a:rPr>
              <a:t>      </a:t>
            </a:r>
            <a:r>
              <a:rPr lang="en-US" altLang="zh-CN" sz="2000" b="1" kern="100" dirty="0">
                <a:solidFill>
                  <a:srgbClr val="FF0000"/>
                </a:solidFill>
                <a:latin typeface="Times New Roman"/>
                <a:ea typeface="微软雅黑"/>
                <a:cs typeface="Times New Roman"/>
              </a:rPr>
              <a:t>【</a:t>
            </a:r>
            <a:r>
              <a:rPr lang="zh-CN" altLang="zh-CN" sz="2000" b="1" kern="100" dirty="0">
                <a:solidFill>
                  <a:srgbClr val="FF0000"/>
                </a:solidFill>
                <a:latin typeface="Times New Roman"/>
                <a:ea typeface="微软雅黑"/>
                <a:cs typeface="Times New Roman"/>
              </a:rPr>
              <a:t>提示</a:t>
            </a:r>
            <a:r>
              <a:rPr lang="en-US" altLang="zh-CN" sz="2000" b="1" kern="100" dirty="0">
                <a:solidFill>
                  <a:srgbClr val="FF0000"/>
                </a:solidFill>
                <a:latin typeface="Times New Roman"/>
                <a:ea typeface="微软雅黑"/>
                <a:cs typeface="Times New Roman"/>
              </a:rPr>
              <a:t>】</a:t>
            </a:r>
            <a:r>
              <a:rPr lang="zh-CN" altLang="zh-CN" sz="2000" kern="100" dirty="0" smtClean="0">
                <a:latin typeface="Times New Roman"/>
                <a:ea typeface="微软雅黑"/>
                <a:cs typeface="Times New Roman"/>
              </a:rPr>
              <a:t>采用</a:t>
            </a:r>
            <a:r>
              <a:rPr lang="zh-CN" altLang="zh-CN" sz="2000" kern="100" dirty="0">
                <a:latin typeface="Times New Roman"/>
                <a:ea typeface="微软雅黑"/>
                <a:cs typeface="Times New Roman"/>
              </a:rPr>
              <a:t>了正面的</a:t>
            </a:r>
            <a:r>
              <a:rPr lang="zh-CN" altLang="zh-CN" sz="2000" b="1" kern="100" dirty="0">
                <a:solidFill>
                  <a:srgbClr val="FC6204"/>
                </a:solidFill>
                <a:latin typeface="Times New Roman"/>
                <a:ea typeface="微软雅黑"/>
                <a:cs typeface="Times New Roman"/>
              </a:rPr>
              <a:t>细节描写</a:t>
            </a:r>
            <a:r>
              <a:rPr lang="zh-CN" altLang="zh-CN" sz="2000" kern="100" dirty="0">
                <a:latin typeface="Times New Roman"/>
                <a:ea typeface="微软雅黑"/>
                <a:cs typeface="Times New Roman"/>
              </a:rPr>
              <a:t>、</a:t>
            </a:r>
            <a:r>
              <a:rPr lang="zh-CN" altLang="zh-CN" sz="2000" b="1" kern="100" dirty="0">
                <a:solidFill>
                  <a:srgbClr val="FC6204"/>
                </a:solidFill>
                <a:latin typeface="Times New Roman"/>
                <a:ea typeface="微软雅黑"/>
                <a:cs typeface="Times New Roman"/>
              </a:rPr>
              <a:t>肖像描写</a:t>
            </a:r>
            <a:r>
              <a:rPr lang="zh-CN" altLang="zh-CN" sz="2000" kern="100" dirty="0">
                <a:latin typeface="Times New Roman"/>
                <a:ea typeface="微软雅黑"/>
                <a:cs typeface="Times New Roman"/>
              </a:rPr>
              <a:t>来表现杨贵妃的美貌。</a:t>
            </a:r>
            <a:r>
              <a:rPr lang="en-US" altLang="zh-CN" sz="2000" kern="100" dirty="0">
                <a:latin typeface="宋体"/>
                <a:ea typeface="微软雅黑"/>
                <a:cs typeface="Times New Roman"/>
              </a:rPr>
              <a:t>“</a:t>
            </a:r>
            <a:r>
              <a:rPr lang="zh-CN" altLang="zh-CN" sz="2000" b="1" kern="100" dirty="0">
                <a:solidFill>
                  <a:srgbClr val="C00000"/>
                </a:solidFill>
                <a:latin typeface="Times New Roman"/>
                <a:ea typeface="微软雅黑"/>
                <a:cs typeface="Times New Roman"/>
              </a:rPr>
              <a:t>玉容寂寞泪阑干，梨花一枝春带雨</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描写得最为生动形象。这两句通过</a:t>
            </a:r>
            <a:r>
              <a:rPr lang="zh-CN" altLang="zh-CN" sz="2000" b="1" kern="100" dirty="0">
                <a:solidFill>
                  <a:srgbClr val="FC6204"/>
                </a:solidFill>
                <a:latin typeface="Times New Roman"/>
                <a:ea typeface="微软雅黑"/>
                <a:cs typeface="Times New Roman"/>
              </a:rPr>
              <a:t>视觉形象</a:t>
            </a:r>
            <a:r>
              <a:rPr lang="zh-CN" altLang="zh-CN" sz="2000" kern="100" dirty="0">
                <a:latin typeface="Times New Roman"/>
                <a:ea typeface="微软雅黑"/>
                <a:cs typeface="Times New Roman"/>
              </a:rPr>
              <a:t>来描写杨贵妃的痛苦心情，玉容寂寞，泪水纵横，都是从脸上表现出来的内心苦楚。但仅有这一句形象不够鲜明，所以下面加了一句</a:t>
            </a:r>
            <a:r>
              <a:rPr lang="en-US" altLang="zh-CN" sz="2000" kern="100" dirty="0">
                <a:latin typeface="宋体"/>
                <a:ea typeface="微软雅黑"/>
                <a:cs typeface="Times New Roman"/>
              </a:rPr>
              <a:t>“</a:t>
            </a:r>
            <a:r>
              <a:rPr lang="zh-CN" altLang="zh-CN" sz="2000" b="1" kern="100" dirty="0">
                <a:solidFill>
                  <a:srgbClr val="FC6204"/>
                </a:solidFill>
                <a:latin typeface="Times New Roman"/>
                <a:ea typeface="微软雅黑"/>
                <a:cs typeface="Times New Roman"/>
              </a:rPr>
              <a:t>梨花一枝春带雨</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。杨贵妃是著名的美人，当年李白曾在《清平调》中把她比作艳丽的牡丹花；现在她处在十分痛苦的境地，白居易便以</a:t>
            </a:r>
            <a:r>
              <a:rPr lang="zh-CN" altLang="zh-CN" sz="2000" b="1" kern="100" dirty="0">
                <a:solidFill>
                  <a:srgbClr val="FC6204"/>
                </a:solidFill>
                <a:latin typeface="Times New Roman"/>
                <a:ea typeface="微软雅黑"/>
                <a:cs typeface="Times New Roman"/>
              </a:rPr>
              <a:t>带雨的梨花</a:t>
            </a:r>
            <a:r>
              <a:rPr lang="zh-CN" altLang="zh-CN" sz="2000" kern="100" dirty="0">
                <a:latin typeface="Times New Roman"/>
                <a:ea typeface="微软雅黑"/>
                <a:cs typeface="Times New Roman"/>
              </a:rPr>
              <a:t>来比喻她。经过这一比喻，尽管她泪流满面，神情凄然，但让读者看到的仍是很美的艺术形象。</a:t>
            </a:r>
            <a:endParaRPr lang="zh-CN" altLang="zh-CN" sz="2000" kern="100" dirty="0">
              <a:effectLst/>
              <a:latin typeface="宋体"/>
              <a:cs typeface="Courier New"/>
            </a:endParaRPr>
          </a:p>
        </p:txBody>
      </p:sp>
    </p:spTree>
    <p:extLst>
      <p:ext uri="{BB962C8B-B14F-4D97-AF65-F5344CB8AC3E}">
        <p14:creationId xmlns:p14="http://schemas.microsoft.com/office/powerpoint/2010/main" val="2044936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2601" y="716940"/>
            <a:ext cx="10544236" cy="4031873"/>
          </a:xfrm>
          <a:prstGeom prst="rect">
            <a:avLst/>
          </a:prstGeom>
          <a:noFill/>
        </p:spPr>
        <p:txBody>
          <a:bodyPr wrap="square" rtlCol="0">
            <a:spAutoFit/>
          </a:bodyPr>
          <a:lstStyle/>
          <a:p>
            <a:pPr algn="ctr">
              <a:lnSpc>
                <a:spcPct val="150000"/>
              </a:lnSpc>
              <a:spcAft>
                <a:spcPts val="0"/>
              </a:spcAft>
              <a:tabLst>
                <a:tab pos="2070735" algn="l"/>
              </a:tabLst>
            </a:pPr>
            <a:r>
              <a:rPr lang="zh-CN" altLang="zh-CN" sz="4000" b="1" kern="100" dirty="0">
                <a:solidFill>
                  <a:srgbClr val="C00000"/>
                </a:solidFill>
                <a:latin typeface="Times New Roman"/>
                <a:ea typeface="微软雅黑"/>
                <a:cs typeface="Times New Roman"/>
              </a:rPr>
              <a:t>诗歌表达技巧</a:t>
            </a:r>
            <a:endParaRPr lang="zh-CN" altLang="zh-CN" sz="4000" b="1" kern="100" dirty="0">
              <a:solidFill>
                <a:srgbClr val="C00000"/>
              </a:solidFill>
              <a:latin typeface="宋体"/>
              <a:cs typeface="Courier New"/>
            </a:endParaRPr>
          </a:p>
          <a:p>
            <a:pPr algn="just">
              <a:spcAft>
                <a:spcPts val="0"/>
              </a:spcAft>
              <a:tabLst>
                <a:tab pos="2070735" algn="l"/>
              </a:tabLst>
            </a:pPr>
            <a:r>
              <a:rPr lang="en-US" altLang="zh-CN" sz="2800" b="1" kern="100" dirty="0" smtClean="0">
                <a:solidFill>
                  <a:schemeClr val="accent6">
                    <a:lumMod val="75000"/>
                  </a:schemeClr>
                </a:solidFill>
                <a:latin typeface="Times New Roman"/>
                <a:ea typeface="微软雅黑"/>
                <a:cs typeface="Times New Roman"/>
              </a:rPr>
              <a:t>        </a:t>
            </a:r>
            <a:r>
              <a:rPr lang="zh-CN" altLang="zh-CN" sz="2800" b="1" kern="100" dirty="0" smtClean="0">
                <a:solidFill>
                  <a:schemeClr val="accent6">
                    <a:lumMod val="75000"/>
                  </a:schemeClr>
                </a:solidFill>
                <a:latin typeface="Times New Roman"/>
                <a:ea typeface="微软雅黑"/>
                <a:cs typeface="Times New Roman"/>
              </a:rPr>
              <a:t>解读</a:t>
            </a:r>
            <a:r>
              <a:rPr lang="zh-CN" altLang="zh-CN" sz="2800" b="1" kern="100" dirty="0">
                <a:solidFill>
                  <a:schemeClr val="accent6">
                    <a:lumMod val="75000"/>
                  </a:schemeClr>
                </a:solidFill>
                <a:latin typeface="Times New Roman"/>
                <a:ea typeface="微软雅黑"/>
                <a:cs typeface="Times New Roman"/>
              </a:rPr>
              <a:t>：</a:t>
            </a:r>
            <a:r>
              <a:rPr lang="zh-CN" altLang="zh-CN" sz="2800" b="1" kern="100" dirty="0">
                <a:solidFill>
                  <a:srgbClr val="C00000"/>
                </a:solidFill>
                <a:latin typeface="Times New Roman"/>
                <a:ea typeface="微软雅黑"/>
                <a:cs typeface="Times New Roman"/>
              </a:rPr>
              <a:t>表达技巧</a:t>
            </a:r>
            <a:r>
              <a:rPr lang="zh-CN" altLang="zh-CN" sz="2800" kern="100" dirty="0">
                <a:latin typeface="Times New Roman"/>
                <a:ea typeface="微软雅黑"/>
                <a:cs typeface="Times New Roman"/>
              </a:rPr>
              <a:t>主要有两个层面的内容：</a:t>
            </a:r>
            <a:r>
              <a:rPr lang="zh-CN" altLang="zh-CN" sz="2800" b="1" kern="100" dirty="0">
                <a:solidFill>
                  <a:srgbClr val="C00000"/>
                </a:solidFill>
                <a:latin typeface="黑体" panose="02010609060101010101" pitchFamily="49" charset="-122"/>
                <a:ea typeface="黑体" panose="02010609060101010101" pitchFamily="49" charset="-122"/>
                <a:cs typeface="Times New Roman"/>
              </a:rPr>
              <a:t>修辞手法</a:t>
            </a:r>
            <a:r>
              <a:rPr lang="zh-CN" altLang="zh-CN" sz="2800" kern="100" dirty="0">
                <a:latin typeface="Times New Roman"/>
                <a:ea typeface="微软雅黑"/>
                <a:cs typeface="Times New Roman"/>
              </a:rPr>
              <a:t>、表现手法</a:t>
            </a:r>
            <a:r>
              <a:rPr lang="en-US" altLang="zh-CN" sz="2800" kern="100" dirty="0">
                <a:latin typeface="Times New Roman"/>
                <a:ea typeface="微软雅黑"/>
                <a:cs typeface="Courier New"/>
              </a:rPr>
              <a:t>(</a:t>
            </a:r>
            <a:r>
              <a:rPr lang="zh-CN" altLang="zh-CN" sz="2800" b="1" kern="100" dirty="0">
                <a:solidFill>
                  <a:srgbClr val="C00000"/>
                </a:solidFill>
                <a:latin typeface="黑体" panose="02010609060101010101" pitchFamily="49" charset="-122"/>
                <a:ea typeface="黑体" panose="02010609060101010101" pitchFamily="49" charset="-122"/>
                <a:cs typeface="Times New Roman"/>
              </a:rPr>
              <a:t>表达方式</a:t>
            </a:r>
            <a:r>
              <a:rPr lang="zh-CN" altLang="zh-CN" sz="2800" kern="100" dirty="0">
                <a:latin typeface="Times New Roman"/>
                <a:ea typeface="微软雅黑"/>
                <a:cs typeface="Times New Roman"/>
              </a:rPr>
              <a:t>、</a:t>
            </a:r>
            <a:r>
              <a:rPr lang="zh-CN" altLang="zh-CN" sz="2800" b="1" kern="100" dirty="0">
                <a:solidFill>
                  <a:srgbClr val="C00000"/>
                </a:solidFill>
                <a:latin typeface="黑体" panose="02010609060101010101" pitchFamily="49" charset="-122"/>
                <a:ea typeface="黑体" panose="02010609060101010101" pitchFamily="49" charset="-122"/>
                <a:cs typeface="Times New Roman"/>
              </a:rPr>
              <a:t>文艺表现方法</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spcAft>
                <a:spcPts val="0"/>
              </a:spcAft>
              <a:tabLst>
                <a:tab pos="2070735" algn="l"/>
              </a:tabLst>
            </a:pPr>
            <a:r>
              <a:rPr lang="en-US" altLang="zh-CN" sz="2800" kern="100" dirty="0" smtClean="0">
                <a:latin typeface="Times New Roman"/>
                <a:ea typeface="微软雅黑"/>
                <a:cs typeface="Times New Roman"/>
              </a:rPr>
              <a:t>        </a:t>
            </a:r>
            <a:r>
              <a:rPr lang="zh-CN" altLang="zh-CN" sz="2800" b="1" u="sng" kern="100" dirty="0" smtClean="0">
                <a:solidFill>
                  <a:srgbClr val="FF000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a:rPr>
              <a:t>修辞</a:t>
            </a:r>
            <a:r>
              <a:rPr lang="zh-CN" altLang="zh-CN" sz="2800" b="1" u="sng" kern="100" dirty="0">
                <a:solidFill>
                  <a:srgbClr val="FF000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a:rPr>
              <a:t>手法</a:t>
            </a:r>
            <a:r>
              <a:rPr lang="zh-CN" altLang="zh-CN" sz="2800" kern="100" dirty="0">
                <a:latin typeface="Times New Roman"/>
                <a:ea typeface="微软雅黑"/>
                <a:cs typeface="Times New Roman"/>
              </a:rPr>
              <a:t>：比喻</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比拟</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借代</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夸张</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反复</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设问</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对偶</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双关</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顶真等。</a:t>
            </a:r>
            <a:endParaRPr lang="zh-CN" altLang="zh-CN" sz="2800" kern="100" dirty="0">
              <a:latin typeface="宋体"/>
              <a:cs typeface="Courier New"/>
            </a:endParaRPr>
          </a:p>
          <a:p>
            <a:pPr algn="just">
              <a:spcAft>
                <a:spcPts val="0"/>
              </a:spcAft>
              <a:tabLst>
                <a:tab pos="2070735" algn="l"/>
              </a:tabLst>
            </a:pPr>
            <a:r>
              <a:rPr lang="en-US" altLang="zh-CN" sz="2800" kern="100" dirty="0" smtClean="0">
                <a:latin typeface="Times New Roman"/>
                <a:ea typeface="微软雅黑"/>
                <a:cs typeface="Times New Roman"/>
              </a:rPr>
              <a:t>        </a:t>
            </a:r>
            <a:r>
              <a:rPr lang="zh-CN" altLang="zh-CN" sz="2800" b="1" u="sng" kern="100" dirty="0">
                <a:solidFill>
                  <a:srgbClr val="FF000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a:rPr>
              <a:t>表现手法</a:t>
            </a:r>
            <a:r>
              <a:rPr lang="zh-CN" altLang="zh-CN" sz="2800" kern="100" dirty="0">
                <a:latin typeface="Times New Roman"/>
                <a:ea typeface="微软雅黑"/>
                <a:cs typeface="Times New Roman"/>
              </a:rPr>
              <a:t>：</a:t>
            </a:r>
            <a:r>
              <a:rPr lang="zh-CN" altLang="zh-CN" sz="2800" b="1" kern="100" dirty="0">
                <a:latin typeface="Times New Roman"/>
                <a:ea typeface="微软雅黑"/>
                <a:cs typeface="Times New Roman"/>
              </a:rPr>
              <a:t>用典、铺垫、象征、对比、映衬烘托、欲扬先抑、先声夺人、以小见大、动静结合、以动写静、虚实相生</a:t>
            </a:r>
            <a:r>
              <a:rPr lang="en-US" altLang="zh-CN" sz="1600" b="1" kern="100" dirty="0">
                <a:latin typeface="楷体_GB2312" panose="02010609030101010101" pitchFamily="49" charset="-122"/>
                <a:ea typeface="楷体_GB2312" panose="02010609030101010101" pitchFamily="49" charset="-122"/>
                <a:cs typeface="Courier New"/>
              </a:rPr>
              <a:t>(</a:t>
            </a:r>
            <a:r>
              <a:rPr lang="zh-CN" altLang="zh-CN" sz="1600" b="1" kern="100" dirty="0">
                <a:latin typeface="楷体_GB2312" panose="02010609030101010101" pitchFamily="49" charset="-122"/>
                <a:ea typeface="楷体_GB2312" panose="02010609030101010101" pitchFamily="49" charset="-122"/>
                <a:cs typeface="Times New Roman"/>
              </a:rPr>
              <a:t>塑造人物形象时，称正面描写和侧面描写相结合</a:t>
            </a:r>
            <a:r>
              <a:rPr lang="en-US" altLang="zh-CN" sz="1600" b="1" kern="100" dirty="0">
                <a:latin typeface="楷体_GB2312" panose="02010609030101010101" pitchFamily="49" charset="-122"/>
                <a:ea typeface="楷体_GB2312" panose="02010609030101010101" pitchFamily="49" charset="-122"/>
                <a:cs typeface="Courier New"/>
              </a:rPr>
              <a:t>)</a:t>
            </a:r>
            <a:r>
              <a:rPr lang="zh-CN" altLang="zh-CN" sz="2800" kern="100" dirty="0">
                <a:latin typeface="Times New Roman"/>
                <a:ea typeface="微软雅黑"/>
                <a:cs typeface="Times New Roman"/>
              </a:rPr>
              <a:t>、</a:t>
            </a:r>
            <a:r>
              <a:rPr lang="zh-CN" altLang="zh-CN" sz="2800" b="1" kern="100" dirty="0">
                <a:latin typeface="Times New Roman"/>
                <a:ea typeface="微软雅黑"/>
                <a:cs typeface="Times New Roman"/>
              </a:rPr>
              <a:t>比兴</a:t>
            </a:r>
            <a:r>
              <a:rPr lang="en-US" altLang="zh-CN" sz="1600" b="1" kern="100" dirty="0">
                <a:latin typeface="楷体_GB2312" panose="02010609030101010101" pitchFamily="49" charset="-122"/>
                <a:ea typeface="楷体_GB2312" panose="02010609030101010101" pitchFamily="49" charset="-122"/>
                <a:cs typeface="Courier New"/>
              </a:rPr>
              <a:t>(</a:t>
            </a:r>
            <a:r>
              <a:rPr lang="zh-CN" altLang="zh-CN" sz="1600" b="1" kern="100" dirty="0">
                <a:latin typeface="楷体_GB2312" panose="02010609030101010101" pitchFamily="49" charset="-122"/>
                <a:ea typeface="楷体_GB2312" panose="02010609030101010101" pitchFamily="49" charset="-122"/>
                <a:cs typeface="Courier New"/>
              </a:rPr>
              <a:t>间接抒情的诗歌</a:t>
            </a:r>
            <a:r>
              <a:rPr lang="en-US" altLang="zh-CN" sz="1600" b="1" kern="100" dirty="0">
                <a:latin typeface="楷体_GB2312" panose="02010609030101010101" pitchFamily="49" charset="-122"/>
                <a:ea typeface="楷体_GB2312" panose="02010609030101010101" pitchFamily="49" charset="-122"/>
                <a:cs typeface="Courier New"/>
              </a:rPr>
              <a:t>)</a:t>
            </a:r>
            <a:r>
              <a:rPr lang="zh-CN" altLang="zh-CN" sz="2800" kern="100" dirty="0">
                <a:latin typeface="Times New Roman"/>
                <a:ea typeface="微软雅黑"/>
                <a:cs typeface="Times New Roman"/>
              </a:rPr>
              <a:t>、</a:t>
            </a:r>
            <a:r>
              <a:rPr lang="zh-CN" altLang="zh-CN" sz="2800" b="1" kern="100" dirty="0">
                <a:latin typeface="Times New Roman"/>
                <a:ea typeface="微软雅黑"/>
                <a:cs typeface="Times New Roman"/>
              </a:rPr>
              <a:t>直抒胸臆</a:t>
            </a:r>
            <a:r>
              <a:rPr lang="en-US" altLang="zh-CN" sz="1600" b="1" kern="100" dirty="0">
                <a:latin typeface="楷体_GB2312" panose="02010609030101010101" pitchFamily="49" charset="-122"/>
                <a:ea typeface="楷体_GB2312" panose="02010609030101010101" pitchFamily="49" charset="-122"/>
                <a:cs typeface="Courier New"/>
              </a:rPr>
              <a:t>(</a:t>
            </a:r>
            <a:r>
              <a:rPr lang="zh-CN" altLang="zh-CN" sz="1600" b="1" kern="100" dirty="0">
                <a:latin typeface="楷体_GB2312" panose="02010609030101010101" pitchFamily="49" charset="-122"/>
                <a:ea typeface="楷体_GB2312" panose="02010609030101010101" pitchFamily="49" charset="-122"/>
                <a:cs typeface="Courier New"/>
              </a:rPr>
              <a:t>直接抒情的诗歌</a:t>
            </a:r>
            <a:r>
              <a:rPr lang="en-US" altLang="zh-CN" sz="1600" b="1" kern="100" dirty="0">
                <a:latin typeface="楷体_GB2312" panose="02010609030101010101" pitchFamily="49" charset="-122"/>
                <a:ea typeface="楷体_GB2312" panose="02010609030101010101" pitchFamily="49" charset="-122"/>
                <a:cs typeface="Courier New"/>
              </a:rPr>
              <a:t>)</a:t>
            </a:r>
            <a:r>
              <a:rPr lang="zh-CN" altLang="zh-CN" sz="2800" kern="100" dirty="0">
                <a:latin typeface="Times New Roman"/>
                <a:ea typeface="微软雅黑"/>
                <a:cs typeface="Times New Roman"/>
              </a:rPr>
              <a:t>等。</a:t>
            </a:r>
            <a:endParaRPr lang="zh-CN" altLang="zh-CN" sz="2800" kern="100" dirty="0">
              <a:effectLst/>
              <a:latin typeface="宋体"/>
              <a:cs typeface="Courier New"/>
            </a:endParaRPr>
          </a:p>
        </p:txBody>
      </p:sp>
      <p:sp>
        <p:nvSpPr>
          <p:cNvPr id="5" name="TextBox 4"/>
          <p:cNvSpPr txBox="1"/>
          <p:nvPr/>
        </p:nvSpPr>
        <p:spPr>
          <a:xfrm>
            <a:off x="1003830" y="221927"/>
            <a:ext cx="2280602" cy="500119"/>
          </a:xfrm>
          <a:prstGeom prst="rect">
            <a:avLst/>
          </a:prstGeom>
          <a:noFill/>
          <a:ln>
            <a:noFill/>
          </a:ln>
        </p:spPr>
        <p:txBody>
          <a:bodyPr wrap="square" lIns="68562" tIns="34281" rIns="68562" bIns="34281" rtlCol="0">
            <a:spAutoFit/>
          </a:bodyPr>
          <a:lstStyle/>
          <a:p>
            <a:r>
              <a:rPr lang="zh-CN" altLang="en-US" sz="2800" b="1" dirty="0" smtClean="0">
                <a:solidFill>
                  <a:schemeClr val="bg1">
                    <a:lumMod val="50000"/>
                  </a:schemeClr>
                </a:solidFill>
                <a:latin typeface="微软雅黑" pitchFamily="34" charset="-122"/>
                <a:ea typeface="微软雅黑" pitchFamily="34" charset="-122"/>
              </a:rPr>
              <a:t>高考考点链接</a:t>
            </a:r>
            <a:endParaRPr lang="zh-CN" altLang="zh-CN" sz="28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99945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711" y="254199"/>
            <a:ext cx="11629246" cy="4247317"/>
          </a:xfrm>
          <a:prstGeom prst="rect">
            <a:avLst/>
          </a:prstGeom>
          <a:noFill/>
        </p:spPr>
        <p:txBody>
          <a:bodyPr wrap="square" rtlCol="0">
            <a:spAutoFit/>
          </a:bodyPr>
          <a:lstStyle/>
          <a:p>
            <a:pPr algn="just">
              <a:spcAft>
                <a:spcPts val="0"/>
              </a:spcAft>
              <a:tabLst>
                <a:tab pos="2070735" algn="l"/>
              </a:tabLst>
            </a:pPr>
            <a:r>
              <a:rPr lang="zh-CN" altLang="zh-CN" sz="2700" b="1" kern="100" dirty="0" smtClean="0">
                <a:solidFill>
                  <a:schemeClr val="accent6">
                    <a:lumMod val="75000"/>
                  </a:schemeClr>
                </a:solidFill>
                <a:latin typeface="Times New Roman"/>
                <a:ea typeface="微软雅黑"/>
                <a:cs typeface="Times New Roman"/>
              </a:rPr>
              <a:t>指</a:t>
            </a:r>
            <a:r>
              <a:rPr lang="zh-CN" altLang="zh-CN" sz="2700" b="1" kern="100" dirty="0">
                <a:solidFill>
                  <a:schemeClr val="accent6">
                    <a:lumMod val="75000"/>
                  </a:schemeClr>
                </a:solidFill>
                <a:latin typeface="Times New Roman"/>
                <a:ea typeface="微软雅黑"/>
                <a:cs typeface="Times New Roman"/>
              </a:rPr>
              <a:t>津</a:t>
            </a:r>
            <a:r>
              <a:rPr lang="zh-CN" altLang="zh-CN" sz="2700" b="1" kern="100" dirty="0" smtClean="0">
                <a:solidFill>
                  <a:schemeClr val="accent6">
                    <a:lumMod val="75000"/>
                  </a:schemeClr>
                </a:solidFill>
                <a:latin typeface="Times New Roman"/>
                <a:ea typeface="微软雅黑"/>
                <a:cs typeface="Times New Roman"/>
              </a:rPr>
              <a:t>：</a:t>
            </a:r>
            <a:endParaRPr lang="en-US" altLang="zh-CN" sz="2700" b="1" kern="100" dirty="0" smtClean="0">
              <a:solidFill>
                <a:schemeClr val="accent6">
                  <a:lumMod val="75000"/>
                </a:schemeClr>
              </a:solidFill>
              <a:latin typeface="Times New Roman"/>
              <a:ea typeface="微软雅黑"/>
              <a:cs typeface="Times New Roman"/>
            </a:endParaRPr>
          </a:p>
          <a:p>
            <a:pPr algn="just">
              <a:spcAft>
                <a:spcPts val="0"/>
              </a:spcAft>
              <a:tabLst>
                <a:tab pos="2070735" algn="l"/>
              </a:tabLst>
            </a:pPr>
            <a:r>
              <a:rPr lang="en-US" altLang="zh-CN" sz="2700" b="1" kern="100" dirty="0" smtClean="0">
                <a:solidFill>
                  <a:srgbClr val="C00000"/>
                </a:solidFill>
                <a:latin typeface="方正粗宋简体" panose="03000509000000000000" pitchFamily="65" charset="-122"/>
                <a:ea typeface="方正粗宋简体" panose="03000509000000000000" pitchFamily="65" charset="-122"/>
                <a:cs typeface="Courier New"/>
              </a:rPr>
              <a:t>(</a:t>
            </a:r>
            <a:r>
              <a:rPr lang="en-US" altLang="zh-CN" sz="2700" b="1" kern="100" dirty="0">
                <a:solidFill>
                  <a:srgbClr val="C00000"/>
                </a:solidFill>
                <a:latin typeface="方正粗宋简体" panose="03000509000000000000" pitchFamily="65" charset="-122"/>
                <a:ea typeface="方正粗宋简体" panose="03000509000000000000" pitchFamily="65" charset="-122"/>
                <a:cs typeface="Courier New"/>
              </a:rPr>
              <a:t>1)</a:t>
            </a:r>
            <a:r>
              <a:rPr lang="zh-CN" altLang="zh-CN" sz="2700" b="1" kern="100" dirty="0">
                <a:solidFill>
                  <a:srgbClr val="C00000"/>
                </a:solidFill>
                <a:latin typeface="方正粗宋简体" panose="03000509000000000000" pitchFamily="65" charset="-122"/>
                <a:ea typeface="方正粗宋简体" panose="03000509000000000000" pitchFamily="65" charset="-122"/>
                <a:cs typeface="Times New Roman"/>
              </a:rPr>
              <a:t>答题要领：</a:t>
            </a:r>
            <a:r>
              <a:rPr lang="zh-CN" altLang="zh-CN" sz="2700" kern="100" dirty="0">
                <a:latin typeface="Times New Roman"/>
                <a:ea typeface="微软雅黑"/>
                <a:cs typeface="Times New Roman"/>
              </a:rPr>
              <a:t>分析表达技巧，就是分析诗人表达思想感情的方法</a:t>
            </a:r>
            <a:r>
              <a:rPr lang="zh-CN" altLang="zh-CN" sz="2700" kern="100" dirty="0" smtClean="0">
                <a:latin typeface="Times New Roman"/>
                <a:ea typeface="微软雅黑"/>
                <a:cs typeface="Times New Roman"/>
              </a:rPr>
              <a:t>。</a:t>
            </a:r>
            <a:r>
              <a:rPr lang="en-US" altLang="zh-CN" sz="2700" kern="100" dirty="0" smtClean="0">
                <a:latin typeface="宋体"/>
                <a:ea typeface="微软雅黑"/>
                <a:cs typeface="Times New Roman"/>
              </a:rPr>
              <a:t>①</a:t>
            </a:r>
            <a:r>
              <a:rPr lang="zh-CN" altLang="zh-CN" sz="2700" kern="100" dirty="0">
                <a:latin typeface="Times New Roman"/>
                <a:ea typeface="微软雅黑"/>
                <a:cs typeface="Times New Roman"/>
              </a:rPr>
              <a:t>必须准确地指出用了什么表现手法或何种技巧。</a:t>
            </a:r>
            <a:r>
              <a:rPr lang="en-US" altLang="zh-CN" sz="2700" kern="100" dirty="0">
                <a:latin typeface="宋体"/>
                <a:ea typeface="微软雅黑"/>
                <a:cs typeface="Times New Roman"/>
              </a:rPr>
              <a:t>②</a:t>
            </a:r>
            <a:r>
              <a:rPr lang="zh-CN" altLang="zh-CN" sz="2700" kern="100" dirty="0">
                <a:latin typeface="Times New Roman"/>
                <a:ea typeface="微软雅黑"/>
                <a:cs typeface="Times New Roman"/>
              </a:rPr>
              <a:t>结合相关诗句说说这个手法的内容，在诗歌中的具体运用。</a:t>
            </a:r>
            <a:r>
              <a:rPr lang="en-US" altLang="zh-CN" sz="2700" kern="100" dirty="0">
                <a:latin typeface="宋体"/>
                <a:ea typeface="微软雅黑"/>
                <a:cs typeface="Times New Roman"/>
              </a:rPr>
              <a:t>③</a:t>
            </a:r>
            <a:r>
              <a:rPr lang="zh-CN" altLang="zh-CN" sz="2700" kern="100" dirty="0">
                <a:latin typeface="Times New Roman"/>
                <a:ea typeface="微软雅黑"/>
                <a:cs typeface="Times New Roman"/>
              </a:rPr>
              <a:t>说说作者采取这种手法的原因。</a:t>
            </a:r>
            <a:r>
              <a:rPr lang="en-US" altLang="zh-CN" sz="2700" kern="100" dirty="0">
                <a:latin typeface="宋体"/>
                <a:ea typeface="微软雅黑"/>
                <a:cs typeface="Times New Roman"/>
              </a:rPr>
              <a:t>④</a:t>
            </a:r>
            <a:r>
              <a:rPr lang="zh-CN" altLang="zh-CN" sz="2700" kern="100" dirty="0">
                <a:latin typeface="Times New Roman"/>
                <a:ea typeface="微软雅黑"/>
                <a:cs typeface="Times New Roman"/>
              </a:rPr>
              <a:t>这种手法表达了诗人怎样的情感，传达了怎样的旨趣，运用该手法的好处。</a:t>
            </a:r>
            <a:endParaRPr lang="zh-CN" altLang="zh-CN" sz="2700" kern="100" dirty="0">
              <a:latin typeface="宋体"/>
              <a:cs typeface="Courier New"/>
            </a:endParaRPr>
          </a:p>
          <a:p>
            <a:pPr algn="just">
              <a:spcAft>
                <a:spcPts val="0"/>
              </a:spcAft>
              <a:tabLst>
                <a:tab pos="2070735" algn="l"/>
              </a:tabLst>
            </a:pPr>
            <a:r>
              <a:rPr lang="en-US" altLang="zh-CN" sz="2700" b="1" kern="100" dirty="0">
                <a:solidFill>
                  <a:srgbClr val="C00000"/>
                </a:solidFill>
                <a:latin typeface="方正粗宋简体" panose="03000509000000000000" pitchFamily="65" charset="-122"/>
                <a:ea typeface="方正粗宋简体" panose="03000509000000000000" pitchFamily="65" charset="-122"/>
                <a:cs typeface="Courier New"/>
              </a:rPr>
              <a:t>(2)</a:t>
            </a:r>
            <a:r>
              <a:rPr lang="zh-CN" altLang="zh-CN" sz="2700" b="1" kern="100" dirty="0">
                <a:solidFill>
                  <a:srgbClr val="C00000"/>
                </a:solidFill>
                <a:latin typeface="方正粗宋简体" panose="03000509000000000000" pitchFamily="65" charset="-122"/>
                <a:ea typeface="方正粗宋简体" panose="03000509000000000000" pitchFamily="65" charset="-122"/>
                <a:cs typeface="Courier New"/>
              </a:rPr>
              <a:t>解题格式：</a:t>
            </a:r>
          </a:p>
          <a:p>
            <a:pPr algn="just">
              <a:spcAft>
                <a:spcPts val="0"/>
              </a:spcAft>
              <a:tabLst>
                <a:tab pos="2070735" algn="l"/>
              </a:tabLst>
            </a:pPr>
            <a:r>
              <a:rPr lang="zh-CN" altLang="zh-CN" sz="2700" kern="100" dirty="0">
                <a:latin typeface="Times New Roman"/>
                <a:ea typeface="微软雅黑"/>
                <a:cs typeface="Times New Roman"/>
              </a:rPr>
              <a:t>赏析</a:t>
            </a:r>
            <a:r>
              <a:rPr lang="zh-CN" altLang="zh-CN" sz="2700" b="1" kern="100" dirty="0">
                <a:latin typeface="Times New Roman"/>
                <a:ea typeface="微软雅黑"/>
                <a:cs typeface="Times New Roman"/>
              </a:rPr>
              <a:t>修辞手法</a:t>
            </a:r>
            <a:r>
              <a:rPr lang="zh-CN" altLang="zh-CN" sz="2700" kern="100" dirty="0">
                <a:latin typeface="Times New Roman"/>
                <a:ea typeface="微软雅黑"/>
                <a:cs typeface="Times New Roman"/>
              </a:rPr>
              <a:t>：揭示手法＋分析表达作用</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句意＋文意＋主旨情感</a:t>
            </a:r>
            <a:r>
              <a:rPr lang="en-US" altLang="zh-CN" sz="2700" kern="100" dirty="0">
                <a:latin typeface="Times New Roman"/>
                <a:ea typeface="微软雅黑"/>
                <a:cs typeface="Courier New"/>
              </a:rPr>
              <a:t>)</a:t>
            </a:r>
            <a:endParaRPr lang="zh-CN" altLang="zh-CN" sz="2700" kern="100" dirty="0">
              <a:latin typeface="宋体"/>
              <a:cs typeface="Courier New"/>
            </a:endParaRPr>
          </a:p>
          <a:p>
            <a:pPr algn="just">
              <a:spcAft>
                <a:spcPts val="0"/>
              </a:spcAft>
              <a:tabLst>
                <a:tab pos="2070735" algn="l"/>
              </a:tabLst>
            </a:pPr>
            <a:r>
              <a:rPr lang="zh-CN" altLang="zh-CN" sz="2700" kern="100" dirty="0">
                <a:latin typeface="Times New Roman"/>
                <a:ea typeface="微软雅黑"/>
                <a:cs typeface="Times New Roman"/>
              </a:rPr>
              <a:t>赏析</a:t>
            </a:r>
            <a:r>
              <a:rPr lang="zh-CN" altLang="zh-CN" sz="2700" b="1" kern="100" dirty="0">
                <a:latin typeface="Times New Roman"/>
                <a:ea typeface="微软雅黑"/>
                <a:cs typeface="Times New Roman"/>
              </a:rPr>
              <a:t>表达方式</a:t>
            </a:r>
            <a:r>
              <a:rPr lang="zh-CN" altLang="zh-CN" sz="2700" kern="100" dirty="0">
                <a:latin typeface="Times New Roman"/>
                <a:ea typeface="微软雅黑"/>
                <a:cs typeface="Times New Roman"/>
              </a:rPr>
              <a:t>：叙</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描写</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什么＋怎样叙</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描写</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＋抒什么情</a:t>
            </a:r>
            <a:endParaRPr lang="zh-CN" altLang="zh-CN" sz="2700" kern="100" dirty="0">
              <a:latin typeface="宋体"/>
              <a:cs typeface="Courier New"/>
            </a:endParaRPr>
          </a:p>
          <a:p>
            <a:pPr algn="just">
              <a:spcAft>
                <a:spcPts val="0"/>
              </a:spcAft>
              <a:tabLst>
                <a:tab pos="2070735" algn="l"/>
              </a:tabLst>
            </a:pPr>
            <a:r>
              <a:rPr lang="zh-CN" altLang="zh-CN" sz="2700" kern="100" dirty="0">
                <a:latin typeface="Times New Roman"/>
                <a:ea typeface="微软雅黑"/>
                <a:cs typeface="Times New Roman"/>
              </a:rPr>
              <a:t>赏析</a:t>
            </a:r>
            <a:r>
              <a:rPr lang="zh-CN" altLang="zh-CN" sz="2700" b="1" kern="100" dirty="0">
                <a:latin typeface="Times New Roman"/>
                <a:ea typeface="微软雅黑"/>
                <a:cs typeface="Times New Roman"/>
              </a:rPr>
              <a:t>表现手法</a:t>
            </a:r>
            <a:r>
              <a:rPr lang="zh-CN" altLang="zh-CN" sz="2700" kern="100" dirty="0">
                <a:latin typeface="Times New Roman"/>
                <a:ea typeface="微软雅黑"/>
                <a:cs typeface="Times New Roman"/>
              </a:rPr>
              <a:t>：手法＋表达作用</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句意＋文意＋主旨情感</a:t>
            </a:r>
            <a:r>
              <a:rPr lang="en-US" altLang="zh-CN" sz="2700" kern="100" dirty="0">
                <a:latin typeface="Times New Roman"/>
                <a:ea typeface="微软雅黑"/>
                <a:cs typeface="Courier New"/>
              </a:rPr>
              <a:t>)</a:t>
            </a:r>
            <a:endParaRPr lang="zh-CN" altLang="zh-CN" sz="2700" kern="100" dirty="0">
              <a:latin typeface="宋体"/>
              <a:cs typeface="Courier New"/>
            </a:endParaRPr>
          </a:p>
          <a:p>
            <a:pPr algn="just">
              <a:spcAft>
                <a:spcPts val="0"/>
              </a:spcAft>
              <a:tabLst>
                <a:tab pos="2070735" algn="l"/>
              </a:tabLst>
            </a:pPr>
            <a:r>
              <a:rPr lang="zh-CN" altLang="zh-CN" sz="2700" b="1" kern="100" dirty="0">
                <a:solidFill>
                  <a:schemeClr val="accent6">
                    <a:lumMod val="75000"/>
                  </a:schemeClr>
                </a:solidFill>
                <a:latin typeface="Times New Roman"/>
                <a:ea typeface="微软雅黑"/>
                <a:cs typeface="Times New Roman"/>
              </a:rPr>
              <a:t>应用：</a:t>
            </a:r>
            <a:r>
              <a:rPr lang="zh-CN" altLang="zh-CN" sz="2700" kern="100" dirty="0">
                <a:latin typeface="Times New Roman"/>
                <a:ea typeface="微软雅黑"/>
                <a:cs typeface="Times New Roman"/>
              </a:rPr>
              <a:t>请你根据本处的提示，解答</a:t>
            </a:r>
            <a:r>
              <a:rPr lang="en-US" altLang="zh-CN" sz="2700" b="1" kern="100" dirty="0">
                <a:solidFill>
                  <a:srgbClr val="C00000"/>
                </a:solidFill>
                <a:latin typeface="楷体" panose="02010609060101010101" pitchFamily="49" charset="-122"/>
                <a:ea typeface="楷体" panose="02010609060101010101" pitchFamily="49" charset="-122"/>
                <a:cs typeface="Times New Roman"/>
              </a:rPr>
              <a:t>[</a:t>
            </a:r>
            <a:r>
              <a:rPr lang="zh-CN" altLang="zh-CN" sz="2700" b="1" kern="100" dirty="0">
                <a:solidFill>
                  <a:srgbClr val="C00000"/>
                </a:solidFill>
                <a:latin typeface="楷体" panose="02010609060101010101" pitchFamily="49" charset="-122"/>
                <a:ea typeface="楷体" panose="02010609060101010101" pitchFamily="49" charset="-122"/>
                <a:cs typeface="Times New Roman"/>
              </a:rPr>
              <a:t>分层训练</a:t>
            </a:r>
            <a:r>
              <a:rPr lang="en-US" altLang="zh-CN" sz="2700" b="1" kern="100" dirty="0">
                <a:solidFill>
                  <a:srgbClr val="C00000"/>
                </a:solidFill>
                <a:latin typeface="楷体" panose="02010609060101010101" pitchFamily="49" charset="-122"/>
                <a:ea typeface="楷体" panose="02010609060101010101" pitchFamily="49" charset="-122"/>
                <a:cs typeface="Times New Roman"/>
              </a:rPr>
              <a:t>]</a:t>
            </a:r>
            <a:r>
              <a:rPr lang="zh-CN" altLang="zh-CN" sz="2700" kern="100" dirty="0">
                <a:latin typeface="Times New Roman"/>
                <a:ea typeface="微软雅黑"/>
                <a:cs typeface="Times New Roman"/>
              </a:rPr>
              <a:t>中的第</a:t>
            </a:r>
            <a:r>
              <a:rPr lang="en-US" altLang="zh-CN" sz="2700" kern="100" dirty="0">
                <a:latin typeface="Times New Roman"/>
                <a:ea typeface="微软雅黑"/>
                <a:cs typeface="Courier New"/>
              </a:rPr>
              <a:t>12</a:t>
            </a:r>
            <a:r>
              <a:rPr lang="zh-CN" altLang="zh-CN" sz="2700" kern="100" dirty="0">
                <a:latin typeface="Times New Roman"/>
                <a:ea typeface="微软雅黑"/>
                <a:cs typeface="Times New Roman"/>
              </a:rPr>
              <a:t>题。</a:t>
            </a:r>
            <a:endParaRPr lang="zh-CN" altLang="zh-CN" sz="2700" kern="100" dirty="0">
              <a:effectLst/>
              <a:latin typeface="宋体"/>
              <a:cs typeface="Courier New"/>
            </a:endParaRPr>
          </a:p>
        </p:txBody>
      </p:sp>
      <p:grpSp>
        <p:nvGrpSpPr>
          <p:cNvPr id="15" name="组合 14"/>
          <p:cNvGrpSpPr/>
          <p:nvPr/>
        </p:nvGrpSpPr>
        <p:grpSpPr>
          <a:xfrm rot="5400000">
            <a:off x="11453134" y="5661566"/>
            <a:ext cx="549128" cy="549414"/>
            <a:chOff x="11226607" y="6533712"/>
            <a:chExt cx="360000" cy="360000"/>
          </a:xfrm>
        </p:grpSpPr>
        <p:sp>
          <p:nvSpPr>
            <p:cNvPr id="16" name="椭圆 15">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燕尾形 16">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378343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3162" y="603647"/>
            <a:ext cx="11815638" cy="5820696"/>
          </a:xfrm>
          <a:prstGeom prst="rect">
            <a:avLst/>
          </a:prstGeom>
          <a:noFill/>
        </p:spPr>
        <p:txBody>
          <a:bodyPr wrap="square" rtlCol="0">
            <a:spAutoFit/>
          </a:bodyPr>
          <a:lstStyle/>
          <a:p>
            <a:pPr algn="just">
              <a:lnSpc>
                <a:spcPct val="132000"/>
              </a:lnSpc>
              <a:spcAft>
                <a:spcPts val="0"/>
              </a:spcAft>
              <a:tabLst>
                <a:tab pos="2070735" algn="l"/>
              </a:tabLst>
            </a:pPr>
            <a:r>
              <a:rPr lang="en-US" altLang="zh-CN" sz="2500" b="1" kern="100" dirty="0">
                <a:solidFill>
                  <a:schemeClr val="bg1">
                    <a:lumMod val="50000"/>
                  </a:schemeClr>
                </a:solidFill>
                <a:latin typeface="Times New Roman"/>
                <a:ea typeface="微软雅黑"/>
                <a:cs typeface="Courier New"/>
              </a:rPr>
              <a:t>1</a:t>
            </a:r>
            <a:r>
              <a:rPr lang="zh-CN" altLang="zh-CN" sz="2500" b="1" kern="100" dirty="0">
                <a:solidFill>
                  <a:schemeClr val="bg1">
                    <a:lumMod val="50000"/>
                  </a:schemeClr>
                </a:solidFill>
                <a:latin typeface="Times New Roman"/>
                <a:ea typeface="微软雅黑"/>
                <a:cs typeface="Times New Roman"/>
              </a:rPr>
              <a:t>．阅读延伸</a:t>
            </a:r>
            <a:endParaRPr lang="zh-CN" altLang="zh-CN" sz="2500" b="1" kern="100" dirty="0">
              <a:solidFill>
                <a:schemeClr val="bg1">
                  <a:lumMod val="50000"/>
                </a:schemeClr>
              </a:solidFill>
              <a:latin typeface="宋体"/>
              <a:cs typeface="Courier New"/>
            </a:endParaRPr>
          </a:p>
          <a:p>
            <a:pPr algn="ctr">
              <a:lnSpc>
                <a:spcPct val="132000"/>
              </a:lnSpc>
              <a:spcAft>
                <a:spcPts val="0"/>
              </a:spcAft>
              <a:tabLst>
                <a:tab pos="2070735" algn="l"/>
              </a:tabLst>
            </a:pPr>
            <a:r>
              <a:rPr lang="zh-CN" altLang="zh-CN" sz="3200" b="1" kern="100" dirty="0">
                <a:solidFill>
                  <a:srgbClr val="FF0000"/>
                </a:solidFill>
                <a:latin typeface="Times New Roman"/>
                <a:ea typeface="微软雅黑"/>
                <a:cs typeface="Times New Roman"/>
              </a:rPr>
              <a:t>白居易的春天</a:t>
            </a:r>
            <a:endParaRPr lang="zh-CN" altLang="zh-CN" sz="3200" b="1" kern="100" dirty="0">
              <a:solidFill>
                <a:srgbClr val="FF0000"/>
              </a:solidFill>
              <a:latin typeface="宋体"/>
              <a:cs typeface="Courier New"/>
            </a:endParaRPr>
          </a:p>
          <a:p>
            <a:pPr algn="just">
              <a:lnSpc>
                <a:spcPct val="132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春天</a:t>
            </a:r>
            <a:r>
              <a:rPr lang="zh-CN" altLang="zh-CN" sz="2500" kern="100" dirty="0">
                <a:latin typeface="Times New Roman"/>
                <a:ea typeface="微软雅黑"/>
                <a:cs typeface="Times New Roman"/>
              </a:rPr>
              <a:t>来了，一冬的郁闷一扫而光，身体的每一个毛孔</a:t>
            </a:r>
            <a:r>
              <a:rPr lang="zh-CN" altLang="zh-CN" sz="2500" kern="100" dirty="0" smtClean="0">
                <a:latin typeface="Times New Roman"/>
                <a:ea typeface="微软雅黑"/>
                <a:cs typeface="Times New Roman"/>
              </a:rPr>
              <a:t>都大</a:t>
            </a:r>
            <a:endParaRPr lang="en-US" altLang="zh-CN" sz="2500" kern="100" dirty="0" smtClean="0">
              <a:latin typeface="Times New Roman"/>
              <a:ea typeface="微软雅黑"/>
              <a:cs typeface="Times New Roman"/>
            </a:endParaRPr>
          </a:p>
          <a:p>
            <a:pPr algn="just">
              <a:lnSpc>
                <a:spcPct val="132000"/>
              </a:lnSpc>
              <a:spcAft>
                <a:spcPts val="0"/>
              </a:spcAft>
              <a:tabLst>
                <a:tab pos="2070735" algn="l"/>
              </a:tabLst>
            </a:pPr>
            <a:r>
              <a:rPr lang="zh-CN" altLang="zh-CN" sz="2500" kern="100" dirty="0" smtClean="0">
                <a:latin typeface="Times New Roman"/>
                <a:ea typeface="微软雅黑"/>
                <a:cs typeface="Times New Roman"/>
              </a:rPr>
              <a:t>大</a:t>
            </a:r>
            <a:r>
              <a:rPr lang="zh-CN" altLang="zh-CN" sz="2500" kern="100" dirty="0">
                <a:latin typeface="Times New Roman"/>
                <a:ea typeface="微软雅黑"/>
                <a:cs typeface="Times New Roman"/>
              </a:rPr>
              <a:t>张开，心胸开阔，心情畅快，望着从脚下一直绵延到</a:t>
            </a:r>
            <a:r>
              <a:rPr lang="zh-CN" altLang="zh-CN" sz="2500" kern="100" dirty="0" smtClean="0">
                <a:latin typeface="Times New Roman"/>
                <a:ea typeface="微软雅黑"/>
                <a:cs typeface="Times New Roman"/>
              </a:rPr>
              <a:t>远处的</a:t>
            </a:r>
            <a:endParaRPr lang="en-US" altLang="zh-CN" sz="2500" kern="100" dirty="0" smtClean="0">
              <a:latin typeface="Times New Roman"/>
              <a:ea typeface="微软雅黑"/>
              <a:cs typeface="Times New Roman"/>
            </a:endParaRPr>
          </a:p>
          <a:p>
            <a:pPr algn="just">
              <a:lnSpc>
                <a:spcPct val="132000"/>
              </a:lnSpc>
              <a:spcAft>
                <a:spcPts val="0"/>
              </a:spcAft>
              <a:tabLst>
                <a:tab pos="2070735" algn="l"/>
              </a:tabLst>
            </a:pPr>
            <a:r>
              <a:rPr lang="zh-CN" altLang="zh-CN" sz="2500" kern="100" dirty="0" smtClean="0">
                <a:latin typeface="Times New Roman"/>
                <a:ea typeface="微软雅黑"/>
                <a:cs typeface="Times New Roman"/>
              </a:rPr>
              <a:t>芳草</a:t>
            </a:r>
            <a:r>
              <a:rPr lang="zh-CN" altLang="zh-CN" sz="2500" kern="100" dirty="0">
                <a:latin typeface="Times New Roman"/>
                <a:ea typeface="微软雅黑"/>
                <a:cs typeface="Times New Roman"/>
              </a:rPr>
              <a:t>，不禁想起白居易</a:t>
            </a:r>
            <a:r>
              <a:rPr lang="en-US" altLang="zh-CN" sz="2500" kern="100" dirty="0">
                <a:latin typeface="宋体"/>
                <a:ea typeface="微软雅黑"/>
                <a:cs typeface="Times New Roman"/>
              </a:rPr>
              <a:t>“</a:t>
            </a:r>
            <a:r>
              <a:rPr lang="zh-CN" altLang="zh-CN" sz="2500" b="1" kern="100" dirty="0">
                <a:solidFill>
                  <a:srgbClr val="C00000"/>
                </a:solidFill>
                <a:latin typeface="Times New Roman"/>
                <a:ea typeface="微软雅黑"/>
                <a:cs typeface="Times New Roman"/>
              </a:rPr>
              <a:t>野火烧不尽，春风吹又生</a:t>
            </a:r>
            <a:r>
              <a:rPr lang="en-US" altLang="zh-CN" sz="2500" kern="100" dirty="0">
                <a:latin typeface="宋体"/>
                <a:ea typeface="微软雅黑"/>
                <a:cs typeface="Times New Roman"/>
              </a:rPr>
              <a:t>”</a:t>
            </a:r>
            <a:r>
              <a:rPr lang="zh-CN" altLang="zh-CN" sz="2500" kern="100" dirty="0" smtClean="0">
                <a:latin typeface="Times New Roman"/>
                <a:ea typeface="微软雅黑"/>
                <a:cs typeface="Times New Roman"/>
              </a:rPr>
              <a:t>的名句。</a:t>
            </a:r>
            <a:endParaRPr lang="en-US" altLang="zh-CN" sz="2500" kern="100" dirty="0" smtClean="0">
              <a:latin typeface="Times New Roman"/>
              <a:ea typeface="微软雅黑"/>
              <a:cs typeface="Times New Roman"/>
            </a:endParaRPr>
          </a:p>
          <a:p>
            <a:pPr algn="just">
              <a:lnSpc>
                <a:spcPct val="132000"/>
              </a:lnSpc>
              <a:spcAft>
                <a:spcPts val="0"/>
              </a:spcAft>
              <a:tabLst>
                <a:tab pos="2070735" algn="l"/>
              </a:tabLst>
            </a:pPr>
            <a:r>
              <a:rPr lang="zh-CN" altLang="zh-CN" sz="2500" kern="100" dirty="0" smtClean="0">
                <a:latin typeface="Times New Roman"/>
                <a:ea typeface="微软雅黑"/>
                <a:cs typeface="Times New Roman"/>
              </a:rPr>
              <a:t>白居易</a:t>
            </a:r>
            <a:r>
              <a:rPr lang="zh-CN" altLang="zh-CN" sz="2500" kern="100" dirty="0">
                <a:latin typeface="Times New Roman"/>
                <a:ea typeface="微软雅黑"/>
                <a:cs typeface="Times New Roman"/>
              </a:rPr>
              <a:t>，字乐天，是和李白、杜甫齐名的大诗人，</a:t>
            </a:r>
            <a:r>
              <a:rPr lang="zh-CN" altLang="zh-CN" sz="2500" kern="100" dirty="0" smtClean="0">
                <a:latin typeface="Times New Roman"/>
                <a:ea typeface="微软雅黑"/>
                <a:cs typeface="Times New Roman"/>
              </a:rPr>
              <a:t>被尊</a:t>
            </a:r>
            <a:r>
              <a:rPr lang="zh-CN" altLang="zh-CN" sz="2500" kern="100" dirty="0">
                <a:latin typeface="Times New Roman"/>
                <a:ea typeface="微软雅黑"/>
                <a:cs typeface="Times New Roman"/>
              </a:rPr>
              <a:t>为</a:t>
            </a:r>
            <a:r>
              <a:rPr lang="en-US" altLang="zh-CN" sz="2500" kern="100" dirty="0">
                <a:latin typeface="宋体"/>
                <a:ea typeface="微软雅黑"/>
                <a:cs typeface="Times New Roman"/>
              </a:rPr>
              <a:t>“</a:t>
            </a:r>
            <a:r>
              <a:rPr lang="zh-CN" altLang="zh-CN" sz="2500" b="1" kern="100" dirty="0" smtClean="0">
                <a:latin typeface="Times New Roman"/>
                <a:ea typeface="微软雅黑"/>
                <a:cs typeface="Times New Roman"/>
              </a:rPr>
              <a:t>诗</a:t>
            </a:r>
            <a:endParaRPr lang="en-US" altLang="zh-CN" sz="2500" b="1" kern="100" dirty="0" smtClean="0">
              <a:latin typeface="Times New Roman"/>
              <a:ea typeface="微软雅黑"/>
              <a:cs typeface="Times New Roman"/>
            </a:endParaRPr>
          </a:p>
          <a:p>
            <a:pPr algn="just">
              <a:lnSpc>
                <a:spcPct val="132000"/>
              </a:lnSpc>
              <a:spcAft>
                <a:spcPts val="0"/>
              </a:spcAft>
              <a:tabLst>
                <a:tab pos="2070735" algn="l"/>
              </a:tabLst>
            </a:pPr>
            <a:r>
              <a:rPr lang="zh-CN" altLang="zh-CN" sz="2500" b="1" kern="100" dirty="0" smtClean="0">
                <a:latin typeface="Times New Roman"/>
                <a:ea typeface="微软雅黑"/>
                <a:cs typeface="Times New Roman"/>
              </a:rPr>
              <a:t>王</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，他对春天情有独钟，有很多诗都写到春天，题目中</a:t>
            </a:r>
            <a:r>
              <a:rPr lang="zh-CN" altLang="zh-CN" sz="2500" kern="100" dirty="0" smtClean="0">
                <a:latin typeface="Times New Roman"/>
                <a:ea typeface="微软雅黑"/>
                <a:cs typeface="Times New Roman"/>
              </a:rPr>
              <a:t>出现</a:t>
            </a:r>
            <a:endParaRPr lang="en-US" altLang="zh-CN" sz="2500" kern="100" dirty="0" smtClean="0">
              <a:latin typeface="Times New Roman"/>
              <a:ea typeface="微软雅黑"/>
              <a:cs typeface="Times New Roman"/>
            </a:endParaRPr>
          </a:p>
          <a:p>
            <a:pPr algn="just">
              <a:lnSpc>
                <a:spcPct val="132000"/>
              </a:lnSpc>
              <a:spcAft>
                <a:spcPts val="0"/>
              </a:spcAft>
              <a:tabLst>
                <a:tab pos="2070735" algn="l"/>
              </a:tabLst>
            </a:pPr>
            <a:r>
              <a:rPr lang="en-US" altLang="zh-CN" sz="2500" kern="100" dirty="0" smtClean="0">
                <a:latin typeface="宋体"/>
                <a:ea typeface="微软雅黑"/>
                <a:cs typeface="Times New Roman"/>
              </a:rPr>
              <a:t>“</a:t>
            </a:r>
            <a:r>
              <a:rPr lang="zh-CN" altLang="zh-CN" sz="2500" kern="100" dirty="0">
                <a:latin typeface="Times New Roman"/>
                <a:ea typeface="微软雅黑"/>
                <a:cs typeface="Times New Roman"/>
              </a:rPr>
              <a:t>早春</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的就有几十首。写早春、仲春、晚春，写浔阳春、扬州春、钱塘春、庐山春、长安春、开元春、曲江春、昆明春以及溪间春、池上春，写春眠、春寝、春行、春忆。春花春草春鸟，春风春雨春情，春来春去春游，琳琅满目，美不胜收，好像春天是专门为白乐天而来的。</a:t>
            </a:r>
            <a:endParaRPr lang="zh-CN" altLang="zh-CN" sz="2500" kern="100" dirty="0">
              <a:effectLst/>
              <a:latin typeface="宋体"/>
              <a:cs typeface="Courier New"/>
            </a:endParaRPr>
          </a:p>
        </p:txBody>
      </p:sp>
      <p:pic>
        <p:nvPicPr>
          <p:cNvPr id="3" name="Picture 2" descr="C:\Users\Administrator\Desktop\赵瑊\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3200" y="1825624"/>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398" y="1016890"/>
            <a:ext cx="10292318" cy="4401205"/>
          </a:xfrm>
          <a:prstGeom prst="rect">
            <a:avLst/>
          </a:prstGeom>
          <a:noFill/>
        </p:spPr>
        <p:txBody>
          <a:bodyPr wrap="square" rtlCol="0">
            <a:spAutoFit/>
          </a:bodyPr>
          <a:lstStyle/>
          <a:p>
            <a:pPr algn="just">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白居易</a:t>
            </a:r>
            <a:r>
              <a:rPr lang="zh-CN" altLang="zh-CN" sz="2800" kern="100" dirty="0">
                <a:latin typeface="Times New Roman"/>
                <a:ea typeface="微软雅黑"/>
                <a:cs typeface="Times New Roman"/>
              </a:rPr>
              <a:t>最早写春天的诗应该是</a:t>
            </a:r>
            <a:r>
              <a:rPr lang="zh-CN" altLang="zh-CN" sz="2800" b="1" u="sng" kern="100" dirty="0">
                <a:solidFill>
                  <a:srgbClr val="C00000"/>
                </a:solidFill>
                <a:latin typeface="楷体_GB2312" panose="02010609030101010101" pitchFamily="49" charset="-122"/>
                <a:ea typeface="楷体_GB2312" panose="02010609030101010101" pitchFamily="49" charset="-122"/>
                <a:cs typeface="Times New Roman"/>
              </a:rPr>
              <a:t>《赋得古原草送别》</a:t>
            </a:r>
            <a:r>
              <a:rPr lang="zh-CN" altLang="zh-CN" sz="2800" kern="100" dirty="0">
                <a:latin typeface="Times New Roman"/>
                <a:ea typeface="微软雅黑"/>
                <a:cs typeface="Times New Roman"/>
              </a:rPr>
              <a:t>：</a:t>
            </a:r>
            <a:r>
              <a:rPr lang="en-US" altLang="zh-CN" sz="2800" kern="100" dirty="0">
                <a:latin typeface="宋体"/>
                <a:ea typeface="微软雅黑"/>
                <a:cs typeface="Times New Roman"/>
              </a:rPr>
              <a:t>“</a:t>
            </a:r>
            <a:r>
              <a:rPr lang="zh-CN" altLang="zh-CN" sz="2800" b="1" kern="100" dirty="0">
                <a:solidFill>
                  <a:srgbClr val="C00000"/>
                </a:solidFill>
                <a:latin typeface="楷体" panose="02010609060101010101" pitchFamily="49" charset="-122"/>
                <a:ea typeface="楷体" panose="02010609060101010101" pitchFamily="49" charset="-122"/>
                <a:cs typeface="Times New Roman"/>
              </a:rPr>
              <a:t>离离原上草，一岁一枯荣。野火烧不尽，春风吹又生。远芳侵古道，晴翠接荒城。又送王孙去，萋萋满别情。</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这是</a:t>
            </a:r>
            <a:r>
              <a:rPr lang="zh-CN" altLang="zh-CN" sz="2800" kern="100" dirty="0" smtClean="0">
                <a:latin typeface="Times New Roman"/>
                <a:ea typeface="微软雅黑"/>
                <a:cs typeface="Times New Roman"/>
              </a:rPr>
              <a:t>白居易</a:t>
            </a:r>
            <a:r>
              <a:rPr lang="en-US" altLang="zh-CN" sz="2800" kern="100" dirty="0" smtClean="0">
                <a:latin typeface="Times New Roman"/>
                <a:ea typeface="微软雅黑"/>
                <a:cs typeface="Times New Roman"/>
              </a:rPr>
              <a:t>16</a:t>
            </a:r>
            <a:r>
              <a:rPr lang="zh-CN" altLang="zh-CN" sz="2800" kern="100" dirty="0" smtClean="0">
                <a:latin typeface="Times New Roman"/>
                <a:ea typeface="微软雅黑"/>
                <a:cs typeface="Times New Roman"/>
              </a:rPr>
              <a:t>岁</a:t>
            </a:r>
            <a:r>
              <a:rPr lang="zh-CN" altLang="zh-CN" sz="2800" kern="100" dirty="0">
                <a:latin typeface="Times New Roman"/>
                <a:ea typeface="微软雅黑"/>
                <a:cs typeface="Times New Roman"/>
              </a:rPr>
              <a:t>参加科举考试所写的命题作文，通过对古原上野草的秋枯春荣、岁岁循环、生生不已的描绘，借绵绵不尽的春草抒发送别友人时的依依惜别之情。全诗章法谨严，对仗工整，语言自然流畅，情与景水乳交融，浑然天成，在科举考试限定题目、限定时间的情况下写出这样的佳作堪称千古绝唱，特别是</a:t>
            </a:r>
            <a:r>
              <a:rPr lang="en-US" altLang="zh-CN" sz="2800" kern="100" dirty="0">
                <a:latin typeface="宋体"/>
                <a:ea typeface="微软雅黑"/>
                <a:cs typeface="Times New Roman"/>
              </a:rPr>
              <a:t>“</a:t>
            </a:r>
            <a:r>
              <a:rPr lang="zh-CN" altLang="zh-CN" sz="2800" b="1" kern="100" dirty="0">
                <a:solidFill>
                  <a:srgbClr val="C00000"/>
                </a:solidFill>
                <a:latin typeface="楷体_GB2312" panose="02010609030101010101" pitchFamily="49" charset="-122"/>
                <a:ea typeface="楷体_GB2312" panose="02010609030101010101" pitchFamily="49" charset="-122"/>
                <a:cs typeface="Times New Roman"/>
              </a:rPr>
              <a:t>野火烧不尽，春风吹又生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生动形象地表现了野草顽强的生命力，成为千百年来家喻户晓的名句。</a:t>
            </a:r>
            <a:endParaRPr lang="zh-CN" altLang="zh-CN" sz="2800" kern="100" dirty="0">
              <a:effectLst/>
              <a:latin typeface="宋体"/>
              <a:cs typeface="Courier New"/>
            </a:endParaRPr>
          </a:p>
        </p:txBody>
      </p:sp>
    </p:spTree>
    <p:extLst>
      <p:ext uri="{BB962C8B-B14F-4D97-AF65-F5344CB8AC3E}">
        <p14:creationId xmlns:p14="http://schemas.microsoft.com/office/powerpoint/2010/main" val="50939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76178" y="223269"/>
            <a:ext cx="10728250" cy="6309420"/>
          </a:xfrm>
          <a:prstGeom prst="rect">
            <a:avLst/>
          </a:prstGeom>
          <a:noFill/>
        </p:spPr>
        <p:txBody>
          <a:bodyPr wrap="square" rtlCol="0">
            <a:spAutoFit/>
          </a:bodyPr>
          <a:lstStyle/>
          <a:p>
            <a:pPr algn="ctr"/>
            <a:r>
              <a:rPr lang="zh-CN" altLang="en-US" sz="4000" b="1" dirty="0">
                <a:solidFill>
                  <a:srgbClr val="FF0000"/>
                </a:solidFill>
                <a:latin typeface="方正粗宋简体" panose="03000509000000000000" pitchFamily="65" charset="-122"/>
                <a:ea typeface="方正粗宋简体" panose="03000509000000000000" pitchFamily="65" charset="-122"/>
              </a:rPr>
              <a:t>梨花</a:t>
            </a:r>
            <a:r>
              <a:rPr lang="zh-CN" altLang="en-US" sz="4000" b="1" dirty="0" smtClean="0">
                <a:solidFill>
                  <a:srgbClr val="FF0000"/>
                </a:solidFill>
                <a:latin typeface="方正粗宋简体" panose="03000509000000000000" pitchFamily="65" charset="-122"/>
                <a:ea typeface="方正粗宋简体" panose="03000509000000000000" pitchFamily="65" charset="-122"/>
              </a:rPr>
              <a:t>颂</a:t>
            </a:r>
            <a:endParaRPr lang="en-US" altLang="zh-CN" sz="4000" b="1" dirty="0" smtClean="0">
              <a:solidFill>
                <a:srgbClr val="FF0000"/>
              </a:solidFill>
              <a:latin typeface="方正粗宋简体" panose="03000509000000000000" pitchFamily="65" charset="-122"/>
              <a:ea typeface="方正粗宋简体" panose="03000509000000000000" pitchFamily="65" charset="-122"/>
            </a:endParaRPr>
          </a:p>
          <a:p>
            <a:pPr algn="ctr"/>
            <a:endParaRPr lang="en-US" altLang="zh-CN" sz="2800" b="1" dirty="0" smtClean="0">
              <a:solidFill>
                <a:srgbClr val="FF0000"/>
              </a:solidFill>
              <a:latin typeface="方正粗宋简体" panose="03000509000000000000" pitchFamily="65" charset="-122"/>
              <a:ea typeface="方正粗宋简体" panose="03000509000000000000" pitchFamily="65" charset="-122"/>
            </a:endParaRPr>
          </a:p>
          <a:p>
            <a:r>
              <a:rPr lang="zh-CN" altLang="en-US" b="1" dirty="0" smtClean="0">
                <a:latin typeface="楷体" panose="02010609060101010101" pitchFamily="49" charset="-122"/>
                <a:ea typeface="楷体" panose="02010609060101010101" pitchFamily="49" charset="-122"/>
              </a:rPr>
              <a:t>    </a:t>
            </a:r>
            <a:r>
              <a:rPr lang="zh-CN" altLang="en-US" b="1" dirty="0" smtClean="0">
                <a:latin typeface="方正粗宋简体" panose="03000509000000000000" pitchFamily="65" charset="-122"/>
                <a:ea typeface="方正粗宋简体" panose="03000509000000000000" pitchFamily="65" charset="-122"/>
              </a:rPr>
              <a:t>梅派</a:t>
            </a:r>
            <a:r>
              <a:rPr lang="zh-CN" altLang="en-US" b="1" dirty="0">
                <a:latin typeface="方正粗宋简体" panose="03000509000000000000" pitchFamily="65" charset="-122"/>
                <a:ea typeface="方正粗宋简体" panose="03000509000000000000" pitchFamily="65" charset="-122"/>
              </a:rPr>
              <a:t>京剧</a:t>
            </a:r>
            <a:r>
              <a:rPr lang="en-US" altLang="zh-CN" b="1" dirty="0">
                <a:latin typeface="方正粗宋简体" panose="03000509000000000000" pitchFamily="65" charset="-122"/>
                <a:ea typeface="方正粗宋简体" panose="03000509000000000000" pitchFamily="65" charset="-122"/>
              </a:rPr>
              <a:t>《</a:t>
            </a:r>
            <a:r>
              <a:rPr lang="zh-CN" altLang="en-US" b="1" dirty="0">
                <a:latin typeface="方正粗宋简体" panose="03000509000000000000" pitchFamily="65" charset="-122"/>
                <a:ea typeface="方正粗宋简体" panose="03000509000000000000" pitchFamily="65" charset="-122"/>
              </a:rPr>
              <a:t>大唐贵妃</a:t>
            </a:r>
            <a:r>
              <a:rPr lang="en-US" altLang="zh-CN" b="1" dirty="0">
                <a:latin typeface="方正粗宋简体" panose="03000509000000000000" pitchFamily="65" charset="-122"/>
                <a:ea typeface="方正粗宋简体" panose="03000509000000000000" pitchFamily="65" charset="-122"/>
              </a:rPr>
              <a:t>》</a:t>
            </a:r>
            <a:r>
              <a:rPr lang="zh-CN" altLang="en-US" b="1" dirty="0">
                <a:latin typeface="方正粗宋简体" panose="03000509000000000000" pitchFamily="65" charset="-122"/>
                <a:ea typeface="方正粗宋简体" panose="03000509000000000000" pitchFamily="65" charset="-122"/>
              </a:rPr>
              <a:t>主题曲</a:t>
            </a:r>
            <a:r>
              <a:rPr lang="en-US" altLang="zh-CN" b="1" dirty="0">
                <a:latin typeface="方正粗宋简体" panose="03000509000000000000" pitchFamily="65" charset="-122"/>
                <a:ea typeface="方正粗宋简体" panose="03000509000000000000" pitchFamily="65" charset="-122"/>
              </a:rPr>
              <a:t>《</a:t>
            </a:r>
            <a:r>
              <a:rPr lang="zh-CN" altLang="en-US" b="1" dirty="0">
                <a:latin typeface="方正粗宋简体" panose="03000509000000000000" pitchFamily="65" charset="-122"/>
                <a:ea typeface="方正粗宋简体" panose="03000509000000000000" pitchFamily="65" charset="-122"/>
              </a:rPr>
              <a:t>梨花颂</a:t>
            </a:r>
            <a:r>
              <a:rPr lang="en-US" altLang="zh-CN" b="1" dirty="0">
                <a:latin typeface="方正粗宋简体" panose="03000509000000000000" pitchFamily="65" charset="-122"/>
                <a:ea typeface="方正粗宋简体" panose="03000509000000000000" pitchFamily="65" charset="-122"/>
              </a:rPr>
              <a:t>》(</a:t>
            </a:r>
            <a:r>
              <a:rPr lang="zh-CN" altLang="en-US" b="1" dirty="0">
                <a:latin typeface="方正粗宋简体" panose="03000509000000000000" pitchFamily="65" charset="-122"/>
                <a:ea typeface="方正粗宋简体" panose="03000509000000000000" pitchFamily="65" charset="-122"/>
              </a:rPr>
              <a:t>二黄四平调</a:t>
            </a:r>
            <a:r>
              <a:rPr lang="en-US" altLang="zh-CN" b="1" dirty="0">
                <a:latin typeface="方正粗宋简体" panose="03000509000000000000" pitchFamily="65" charset="-122"/>
                <a:ea typeface="方正粗宋简体" panose="03000509000000000000" pitchFamily="65" charset="-122"/>
              </a:rPr>
              <a:t>)</a:t>
            </a:r>
          </a:p>
          <a:p>
            <a:r>
              <a:rPr lang="zh-CN" altLang="en-US" b="1" dirty="0" smtClean="0">
                <a:latin typeface="方正粗宋简体" panose="03000509000000000000" pitchFamily="65" charset="-122"/>
                <a:ea typeface="方正粗宋简体" panose="03000509000000000000" pitchFamily="65" charset="-122"/>
              </a:rPr>
              <a:t>    作词</a:t>
            </a:r>
            <a:r>
              <a:rPr lang="zh-CN" altLang="en-US" b="1" dirty="0">
                <a:latin typeface="方正粗宋简体" panose="03000509000000000000" pitchFamily="65" charset="-122"/>
                <a:ea typeface="方正粗宋简体" panose="03000509000000000000" pitchFamily="65" charset="-122"/>
              </a:rPr>
              <a:t>：翁思再  作曲：杨乃林  演唱：于魁</a:t>
            </a:r>
            <a:r>
              <a:rPr lang="zh-CN" altLang="en-US" b="1" dirty="0" smtClean="0">
                <a:latin typeface="方正粗宋简体" panose="03000509000000000000" pitchFamily="65" charset="-122"/>
                <a:ea typeface="方正粗宋简体" panose="03000509000000000000" pitchFamily="65" charset="-122"/>
              </a:rPr>
              <a:t>智 李</a:t>
            </a:r>
            <a:r>
              <a:rPr lang="zh-CN" altLang="en-US" b="1" dirty="0">
                <a:latin typeface="方正粗宋简体" panose="03000509000000000000" pitchFamily="65" charset="-122"/>
                <a:ea typeface="方正粗宋简体" panose="03000509000000000000" pitchFamily="65" charset="-122"/>
              </a:rPr>
              <a:t>胜素</a:t>
            </a:r>
            <a:endParaRPr lang="en-US" altLang="zh-CN" b="1" dirty="0" smtClean="0">
              <a:latin typeface="方正粗宋简体" panose="03000509000000000000" pitchFamily="65" charset="-122"/>
              <a:ea typeface="方正粗宋简体" panose="03000509000000000000" pitchFamily="65" charset="-122"/>
            </a:endParaRPr>
          </a:p>
          <a:p>
            <a:endParaRPr lang="zh-CN" altLang="en-US"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a:p>
            <a:r>
              <a:rPr lang="en-US" altLang="zh-CN" dirty="0" smtClean="0"/>
              <a:t>        </a:t>
            </a:r>
            <a:r>
              <a:rPr lang="en-US" altLang="zh-CN" sz="1600" b="1" dirty="0" smtClean="0">
                <a:latin typeface="方正姚体" panose="02010601030101010101" pitchFamily="2" charset="-122"/>
                <a:ea typeface="方正姚体" panose="02010601030101010101" pitchFamily="2" charset="-122"/>
              </a:rPr>
              <a:t>【</a:t>
            </a:r>
            <a:r>
              <a:rPr lang="zh-CN" altLang="en-US" sz="1600" b="1" dirty="0" smtClean="0">
                <a:latin typeface="方正姚体" panose="02010601030101010101" pitchFamily="2" charset="-122"/>
                <a:ea typeface="方正姚体" panose="02010601030101010101" pitchFamily="2" charset="-122"/>
              </a:rPr>
              <a:t>简介</a:t>
            </a:r>
            <a:r>
              <a:rPr lang="en-US" altLang="zh-CN" sz="1600" b="1" dirty="0" smtClean="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梨花颂</a:t>
            </a:r>
            <a:r>
              <a:rPr lang="en-US" altLang="zh-CN" sz="1600" b="1" dirty="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为大型交响京剧</a:t>
            </a:r>
            <a:r>
              <a:rPr lang="en-US" altLang="zh-CN" sz="1600" b="1" dirty="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大唐贵妃</a:t>
            </a:r>
            <a:r>
              <a:rPr lang="en-US" altLang="zh-CN" sz="1600" b="1" dirty="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的主题曲。大唐贵妃是关于杨贵妃的故事，结合梅派剧目</a:t>
            </a:r>
            <a:r>
              <a:rPr lang="en-US" altLang="zh-CN" sz="1600" b="1" dirty="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贵妃醉酒</a:t>
            </a:r>
            <a:r>
              <a:rPr lang="en-US" altLang="zh-CN" sz="1600" b="1" dirty="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及</a:t>
            </a:r>
            <a:r>
              <a:rPr lang="en-US" altLang="zh-CN" sz="1600" b="1" dirty="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太真外传</a:t>
            </a:r>
            <a:r>
              <a:rPr lang="en-US" altLang="zh-CN" sz="1600" b="1" dirty="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而成。 </a:t>
            </a:r>
            <a:r>
              <a:rPr lang="en-US" altLang="zh-CN" sz="1600" b="1" dirty="0" smtClean="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梨花颂</a:t>
            </a:r>
            <a:r>
              <a:rPr lang="en-US" altLang="zh-CN" sz="1600" b="1" dirty="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新编历史京剧</a:t>
            </a:r>
            <a:r>
              <a:rPr lang="en-US" altLang="zh-CN" sz="1600" b="1" dirty="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大唐贵妃</a:t>
            </a:r>
            <a:r>
              <a:rPr lang="en-US" altLang="zh-CN" sz="1600" b="1" dirty="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的主题曲，杨乃林作曲，翁思再作词，属于京歌。内容直接呼应</a:t>
            </a:r>
            <a:r>
              <a:rPr lang="en-US" altLang="zh-CN" sz="1600" b="1" dirty="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大唐贵妃</a:t>
            </a:r>
            <a:r>
              <a:rPr lang="en-US" altLang="zh-CN" sz="1600" b="1" dirty="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中唐明皇和杨贵妃的爱情主题，唱腔设计以京剧二黄调式为主调，加入了梅派唱腔特色，个人主唱与合唱相辅相成，委婉与大气相结合</a:t>
            </a:r>
            <a:r>
              <a:rPr lang="zh-CN" altLang="en-US" sz="1600" b="1" dirty="0" smtClean="0">
                <a:latin typeface="方正姚体" panose="02010601030101010101" pitchFamily="2" charset="-122"/>
                <a:ea typeface="方正姚体" panose="02010601030101010101" pitchFamily="2" charset="-122"/>
              </a:rPr>
              <a:t>。</a:t>
            </a:r>
            <a:endParaRPr lang="zh-CN" altLang="en-US" sz="1600" b="1" dirty="0">
              <a:latin typeface="方正姚体" panose="02010601030101010101" pitchFamily="2" charset="-122"/>
              <a:ea typeface="方正姚体" panose="02010601030101010101" pitchFamily="2" charset="-122"/>
            </a:endParaRPr>
          </a:p>
        </p:txBody>
      </p:sp>
      <p:sp>
        <p:nvSpPr>
          <p:cNvPr id="3" name="TextBox 2"/>
          <p:cNvSpPr txBox="1"/>
          <p:nvPr/>
        </p:nvSpPr>
        <p:spPr>
          <a:xfrm>
            <a:off x="2509283" y="2371072"/>
            <a:ext cx="5794745" cy="2585323"/>
          </a:xfrm>
          <a:prstGeom prst="rect">
            <a:avLst/>
          </a:prstGeom>
          <a:gradFill>
            <a:gsLst>
              <a:gs pos="29000">
                <a:srgbClr val="FFEFD1"/>
              </a:gs>
              <a:gs pos="64999">
                <a:srgbClr val="F0EBD5"/>
              </a:gs>
              <a:gs pos="100000">
                <a:srgbClr val="D1C39F"/>
              </a:gs>
            </a:gsLst>
            <a:lin ang="5400000" scaled="0"/>
          </a:gradFill>
        </p:spPr>
        <p:txBody>
          <a:bodyPr wrap="square" rtlCol="0">
            <a:spAutoFit/>
          </a:bodyPr>
          <a:lstStyle/>
          <a:p>
            <a:r>
              <a:rPr lang="zh-CN" altLang="en-US" dirty="0">
                <a:solidFill>
                  <a:srgbClr val="C00000"/>
                </a:solidFill>
                <a:latin typeface="方正粗宋简体" panose="03000509000000000000" pitchFamily="65" charset="-122"/>
                <a:ea typeface="方正粗宋简体" panose="03000509000000000000" pitchFamily="65" charset="-122"/>
              </a:rPr>
              <a:t>梨花开，春带雨</a:t>
            </a:r>
            <a:r>
              <a:rPr lang="en-US" altLang="zh-CN" dirty="0">
                <a:solidFill>
                  <a:srgbClr val="C00000"/>
                </a:solidFill>
                <a:latin typeface="方正粗宋简体" panose="03000509000000000000" pitchFamily="65" charset="-122"/>
                <a:ea typeface="方正粗宋简体" panose="03000509000000000000" pitchFamily="65" charset="-122"/>
              </a:rPr>
              <a:t>/</a:t>
            </a:r>
            <a:r>
              <a:rPr lang="zh-CN" altLang="en-US" dirty="0">
                <a:solidFill>
                  <a:srgbClr val="C00000"/>
                </a:solidFill>
                <a:latin typeface="方正粗宋简体" panose="03000509000000000000" pitchFamily="65" charset="-122"/>
                <a:ea typeface="方正粗宋简体" panose="03000509000000000000" pitchFamily="65" charset="-122"/>
              </a:rPr>
              <a:t>梨花落，春入泥</a:t>
            </a:r>
            <a:r>
              <a:rPr lang="en-US" altLang="zh-CN" dirty="0">
                <a:solidFill>
                  <a:srgbClr val="C00000"/>
                </a:solidFill>
                <a:latin typeface="方正粗宋简体" panose="03000509000000000000" pitchFamily="65" charset="-122"/>
                <a:ea typeface="方正粗宋简体" panose="03000509000000000000" pitchFamily="65" charset="-122"/>
              </a:rPr>
              <a:t>/</a:t>
            </a:r>
            <a:r>
              <a:rPr lang="zh-CN" altLang="en-US" dirty="0">
                <a:solidFill>
                  <a:srgbClr val="C00000"/>
                </a:solidFill>
                <a:latin typeface="方正粗宋简体" panose="03000509000000000000" pitchFamily="65" charset="-122"/>
                <a:ea typeface="方正粗宋简体" panose="03000509000000000000" pitchFamily="65" charset="-122"/>
              </a:rPr>
              <a:t>此生只为一人去</a:t>
            </a:r>
          </a:p>
          <a:p>
            <a:r>
              <a:rPr lang="zh-CN" altLang="en-US" dirty="0">
                <a:solidFill>
                  <a:srgbClr val="C00000"/>
                </a:solidFill>
                <a:latin typeface="方正粗宋简体" panose="03000509000000000000" pitchFamily="65" charset="-122"/>
                <a:ea typeface="方正粗宋简体" panose="03000509000000000000" pitchFamily="65" charset="-122"/>
              </a:rPr>
              <a:t>道他君王情也痴 情也痴</a:t>
            </a:r>
            <a:r>
              <a:rPr lang="en-US" altLang="zh-CN" dirty="0">
                <a:solidFill>
                  <a:srgbClr val="C00000"/>
                </a:solidFill>
                <a:latin typeface="方正粗宋简体" panose="03000509000000000000" pitchFamily="65" charset="-122"/>
                <a:ea typeface="方正粗宋简体" panose="03000509000000000000" pitchFamily="65" charset="-122"/>
              </a:rPr>
              <a:t>/</a:t>
            </a:r>
            <a:r>
              <a:rPr lang="zh-CN" altLang="en-US" dirty="0">
                <a:solidFill>
                  <a:srgbClr val="C00000"/>
                </a:solidFill>
                <a:latin typeface="方正粗宋简体" panose="03000509000000000000" pitchFamily="65" charset="-122"/>
                <a:ea typeface="方正粗宋简体" panose="03000509000000000000" pitchFamily="65" charset="-122"/>
              </a:rPr>
              <a:t>天生丽质难自弃</a:t>
            </a:r>
          </a:p>
          <a:p>
            <a:r>
              <a:rPr lang="zh-CN" altLang="en-US" dirty="0">
                <a:solidFill>
                  <a:srgbClr val="C00000"/>
                </a:solidFill>
                <a:latin typeface="方正粗宋简体" panose="03000509000000000000" pitchFamily="65" charset="-122"/>
                <a:ea typeface="方正粗宋简体" panose="03000509000000000000" pitchFamily="65" charset="-122"/>
              </a:rPr>
              <a:t>天生丽质难自弃</a:t>
            </a:r>
            <a:r>
              <a:rPr lang="en-US" altLang="zh-CN" dirty="0">
                <a:solidFill>
                  <a:srgbClr val="C00000"/>
                </a:solidFill>
                <a:latin typeface="方正粗宋简体" panose="03000509000000000000" pitchFamily="65" charset="-122"/>
                <a:ea typeface="方正粗宋简体" panose="03000509000000000000" pitchFamily="65" charset="-122"/>
              </a:rPr>
              <a:t>/</a:t>
            </a:r>
            <a:r>
              <a:rPr lang="zh-CN" altLang="en-US" dirty="0">
                <a:solidFill>
                  <a:srgbClr val="C00000"/>
                </a:solidFill>
                <a:latin typeface="方正粗宋简体" panose="03000509000000000000" pitchFamily="65" charset="-122"/>
                <a:ea typeface="方正粗宋简体" panose="03000509000000000000" pitchFamily="65" charset="-122"/>
              </a:rPr>
              <a:t>长恨一曲千古迷</a:t>
            </a:r>
            <a:r>
              <a:rPr lang="en-US" altLang="zh-CN" dirty="0">
                <a:solidFill>
                  <a:srgbClr val="C00000"/>
                </a:solidFill>
                <a:latin typeface="方正粗宋简体" panose="03000509000000000000" pitchFamily="65" charset="-122"/>
                <a:ea typeface="方正粗宋简体" panose="03000509000000000000" pitchFamily="65" charset="-122"/>
              </a:rPr>
              <a:t>/</a:t>
            </a:r>
            <a:r>
              <a:rPr lang="zh-CN" altLang="en-US" dirty="0">
                <a:solidFill>
                  <a:srgbClr val="C00000"/>
                </a:solidFill>
                <a:latin typeface="方正粗宋简体" panose="03000509000000000000" pitchFamily="65" charset="-122"/>
                <a:ea typeface="方正粗宋简体" panose="03000509000000000000" pitchFamily="65" charset="-122"/>
              </a:rPr>
              <a:t>长恨一曲千古思</a:t>
            </a:r>
          </a:p>
          <a:p>
            <a:r>
              <a:rPr lang="zh-CN" altLang="en-US" dirty="0">
                <a:solidFill>
                  <a:srgbClr val="C00000"/>
                </a:solidFill>
                <a:latin typeface="方正粗宋简体" panose="03000509000000000000" pitchFamily="65" charset="-122"/>
                <a:ea typeface="方正粗宋简体" panose="03000509000000000000" pitchFamily="65" charset="-122"/>
              </a:rPr>
              <a:t>只为你霓裳羽衣窈窕影</a:t>
            </a:r>
            <a:r>
              <a:rPr lang="en-US" altLang="zh-CN" dirty="0">
                <a:solidFill>
                  <a:srgbClr val="C00000"/>
                </a:solidFill>
                <a:latin typeface="方正粗宋简体" panose="03000509000000000000" pitchFamily="65" charset="-122"/>
                <a:ea typeface="方正粗宋简体" panose="03000509000000000000" pitchFamily="65" charset="-122"/>
              </a:rPr>
              <a:t>/</a:t>
            </a:r>
            <a:r>
              <a:rPr lang="zh-CN" altLang="en-US" dirty="0">
                <a:solidFill>
                  <a:srgbClr val="C00000"/>
                </a:solidFill>
                <a:latin typeface="方正粗宋简体" panose="03000509000000000000" pitchFamily="65" charset="-122"/>
                <a:ea typeface="方正粗宋简体" panose="03000509000000000000" pitchFamily="65" charset="-122"/>
              </a:rPr>
              <a:t>只为你彩衣织就红罗裙</a:t>
            </a:r>
          </a:p>
          <a:p>
            <a:r>
              <a:rPr lang="zh-CN" altLang="en-US" dirty="0">
                <a:solidFill>
                  <a:srgbClr val="C00000"/>
                </a:solidFill>
                <a:latin typeface="方正粗宋简体" panose="03000509000000000000" pitchFamily="65" charset="-122"/>
                <a:ea typeface="方正粗宋简体" panose="03000509000000000000" pitchFamily="65" charset="-122"/>
              </a:rPr>
              <a:t>只为你</a:t>
            </a:r>
            <a:r>
              <a:rPr lang="en-US" altLang="zh-CN" dirty="0">
                <a:solidFill>
                  <a:srgbClr val="C00000"/>
                </a:solidFill>
                <a:latin typeface="方正粗宋简体" panose="03000509000000000000" pitchFamily="65" charset="-122"/>
                <a:ea typeface="方正粗宋简体" panose="03000509000000000000" pitchFamily="65" charset="-122"/>
              </a:rPr>
              <a:t>/</a:t>
            </a:r>
            <a:r>
              <a:rPr lang="zh-CN" altLang="en-US" dirty="0">
                <a:solidFill>
                  <a:srgbClr val="C00000"/>
                </a:solidFill>
                <a:latin typeface="方正粗宋简体" panose="03000509000000000000" pitchFamily="65" charset="-122"/>
                <a:ea typeface="方正粗宋简体" panose="03000509000000000000" pitchFamily="65" charset="-122"/>
              </a:rPr>
              <a:t>只为你轻舞飞扬飘天际</a:t>
            </a:r>
            <a:r>
              <a:rPr lang="en-US" altLang="zh-CN" dirty="0">
                <a:solidFill>
                  <a:srgbClr val="C00000"/>
                </a:solidFill>
                <a:latin typeface="方正粗宋简体" panose="03000509000000000000" pitchFamily="65" charset="-122"/>
                <a:ea typeface="方正粗宋简体" panose="03000509000000000000" pitchFamily="65" charset="-122"/>
              </a:rPr>
              <a:t>/</a:t>
            </a:r>
            <a:r>
              <a:rPr lang="zh-CN" altLang="en-US" dirty="0">
                <a:solidFill>
                  <a:srgbClr val="C00000"/>
                </a:solidFill>
                <a:latin typeface="方正粗宋简体" panose="03000509000000000000" pitchFamily="65" charset="-122"/>
                <a:ea typeface="方正粗宋简体" panose="03000509000000000000" pitchFamily="65" charset="-122"/>
              </a:rPr>
              <a:t>我这里款款一曲诉深情</a:t>
            </a:r>
          </a:p>
          <a:p>
            <a:r>
              <a:rPr lang="zh-CN" altLang="en-US" dirty="0">
                <a:solidFill>
                  <a:srgbClr val="C00000"/>
                </a:solidFill>
                <a:latin typeface="方正粗宋简体" panose="03000509000000000000" pitchFamily="65" charset="-122"/>
                <a:ea typeface="方正粗宋简体" panose="03000509000000000000" pitchFamily="65" charset="-122"/>
              </a:rPr>
              <a:t>切莫道佳期如梦难觅寻</a:t>
            </a:r>
            <a:r>
              <a:rPr lang="en-US" altLang="zh-CN" dirty="0">
                <a:solidFill>
                  <a:srgbClr val="C00000"/>
                </a:solidFill>
                <a:latin typeface="方正粗宋简体" panose="03000509000000000000" pitchFamily="65" charset="-122"/>
                <a:ea typeface="方正粗宋简体" panose="03000509000000000000" pitchFamily="65" charset="-122"/>
              </a:rPr>
              <a:t>/</a:t>
            </a:r>
            <a:r>
              <a:rPr lang="zh-CN" altLang="en-US" dirty="0">
                <a:solidFill>
                  <a:srgbClr val="C00000"/>
                </a:solidFill>
                <a:latin typeface="方正粗宋简体" panose="03000509000000000000" pitchFamily="65" charset="-122"/>
                <a:ea typeface="方正粗宋简体" panose="03000509000000000000" pitchFamily="65" charset="-122"/>
              </a:rPr>
              <a:t>我分明见你飘飘欲仙展彩屏</a:t>
            </a:r>
          </a:p>
          <a:p>
            <a:r>
              <a:rPr lang="zh-CN" altLang="en-US" dirty="0">
                <a:solidFill>
                  <a:srgbClr val="C00000"/>
                </a:solidFill>
                <a:latin typeface="方正粗宋简体" panose="03000509000000000000" pitchFamily="65" charset="-122"/>
                <a:ea typeface="方正粗宋简体" panose="03000509000000000000" pitchFamily="65" charset="-122"/>
              </a:rPr>
              <a:t>切莫道云海迢迢星河远</a:t>
            </a:r>
            <a:r>
              <a:rPr lang="en-US" altLang="zh-CN" dirty="0">
                <a:solidFill>
                  <a:srgbClr val="C00000"/>
                </a:solidFill>
                <a:latin typeface="方正粗宋简体" panose="03000509000000000000" pitchFamily="65" charset="-122"/>
                <a:ea typeface="方正粗宋简体" panose="03000509000000000000" pitchFamily="65" charset="-122"/>
              </a:rPr>
              <a:t>/</a:t>
            </a:r>
            <a:r>
              <a:rPr lang="zh-CN" altLang="en-US" dirty="0">
                <a:solidFill>
                  <a:srgbClr val="C00000"/>
                </a:solidFill>
                <a:latin typeface="方正粗宋简体" panose="03000509000000000000" pitchFamily="65" charset="-122"/>
                <a:ea typeface="方正粗宋简体" panose="03000509000000000000" pitchFamily="65" charset="-122"/>
              </a:rPr>
              <a:t>我盼相逢</a:t>
            </a:r>
            <a:r>
              <a:rPr lang="en-US" altLang="zh-CN" dirty="0">
                <a:solidFill>
                  <a:srgbClr val="C00000"/>
                </a:solidFill>
                <a:latin typeface="方正粗宋简体" panose="03000509000000000000" pitchFamily="65" charset="-122"/>
                <a:ea typeface="方正粗宋简体" panose="03000509000000000000" pitchFamily="65" charset="-122"/>
              </a:rPr>
              <a:t>/</a:t>
            </a:r>
            <a:r>
              <a:rPr lang="zh-CN" altLang="en-US" dirty="0">
                <a:solidFill>
                  <a:srgbClr val="C00000"/>
                </a:solidFill>
                <a:latin typeface="方正粗宋简体" panose="03000509000000000000" pitchFamily="65" charset="-122"/>
                <a:ea typeface="方正粗宋简体" panose="03000509000000000000" pitchFamily="65" charset="-122"/>
              </a:rPr>
              <a:t>金风玉露绕祥云</a:t>
            </a:r>
          </a:p>
          <a:p>
            <a:r>
              <a:rPr lang="zh-CN" altLang="en-US" dirty="0">
                <a:solidFill>
                  <a:srgbClr val="C00000"/>
                </a:solidFill>
                <a:latin typeface="方正粗宋简体" panose="03000509000000000000" pitchFamily="65" charset="-122"/>
                <a:ea typeface="方正粗宋简体" panose="03000509000000000000" pitchFamily="65" charset="-122"/>
              </a:rPr>
              <a:t>啊</a:t>
            </a:r>
            <a:r>
              <a:rPr lang="en-US" altLang="zh-CN" dirty="0">
                <a:solidFill>
                  <a:srgbClr val="C00000"/>
                </a:solidFill>
                <a:latin typeface="方正粗宋简体" panose="03000509000000000000" pitchFamily="65" charset="-122"/>
                <a:ea typeface="方正粗宋简体" panose="03000509000000000000" pitchFamily="65" charset="-122"/>
              </a:rPr>
              <a:t>……/</a:t>
            </a:r>
            <a:r>
              <a:rPr lang="zh-CN" altLang="en-US" dirty="0">
                <a:solidFill>
                  <a:srgbClr val="C00000"/>
                </a:solidFill>
                <a:latin typeface="方正粗宋简体" panose="03000509000000000000" pitchFamily="65" charset="-122"/>
                <a:ea typeface="方正粗宋简体" panose="03000509000000000000" pitchFamily="65" charset="-122"/>
              </a:rPr>
              <a:t>我那天长地久的至爱</a:t>
            </a:r>
            <a:r>
              <a:rPr lang="en-US" altLang="zh-CN" dirty="0">
                <a:solidFill>
                  <a:srgbClr val="C00000"/>
                </a:solidFill>
                <a:latin typeface="方正粗宋简体" panose="03000509000000000000" pitchFamily="65" charset="-122"/>
                <a:ea typeface="方正粗宋简体" panose="03000509000000000000" pitchFamily="65" charset="-122"/>
              </a:rPr>
              <a:t>/</a:t>
            </a:r>
            <a:r>
              <a:rPr lang="zh-CN" altLang="en-US" dirty="0">
                <a:solidFill>
                  <a:srgbClr val="C00000"/>
                </a:solidFill>
                <a:latin typeface="方正粗宋简体" panose="03000509000000000000" pitchFamily="65" charset="-122"/>
                <a:ea typeface="方正粗宋简体" panose="03000509000000000000" pitchFamily="65" charset="-122"/>
              </a:rPr>
              <a:t>我那无法倾诉的知音</a:t>
            </a:r>
          </a:p>
          <a:p>
            <a:r>
              <a:rPr lang="zh-CN" altLang="en-US" dirty="0">
                <a:solidFill>
                  <a:srgbClr val="C00000"/>
                </a:solidFill>
                <a:latin typeface="方正粗宋简体" panose="03000509000000000000" pitchFamily="65" charset="-122"/>
                <a:ea typeface="方正粗宋简体" panose="03000509000000000000" pitchFamily="65" charset="-122"/>
              </a:rPr>
              <a:t>我那天长地久的至爱</a:t>
            </a:r>
            <a:r>
              <a:rPr lang="en-US" altLang="zh-CN" dirty="0">
                <a:solidFill>
                  <a:srgbClr val="C00000"/>
                </a:solidFill>
                <a:latin typeface="方正粗宋简体" panose="03000509000000000000" pitchFamily="65" charset="-122"/>
                <a:ea typeface="方正粗宋简体" panose="03000509000000000000" pitchFamily="65" charset="-122"/>
              </a:rPr>
              <a:t>/</a:t>
            </a:r>
            <a:r>
              <a:rPr lang="zh-CN" altLang="en-US" dirty="0">
                <a:solidFill>
                  <a:srgbClr val="C00000"/>
                </a:solidFill>
                <a:latin typeface="方正粗宋简体" panose="03000509000000000000" pitchFamily="65" charset="-122"/>
                <a:ea typeface="方正粗宋简体" panose="03000509000000000000" pitchFamily="65" charset="-122"/>
              </a:rPr>
              <a:t>我那无法倾诉的</a:t>
            </a:r>
            <a:r>
              <a:rPr lang="zh-CN" altLang="en-US" dirty="0" smtClean="0">
                <a:solidFill>
                  <a:srgbClr val="C00000"/>
                </a:solidFill>
                <a:latin typeface="方正粗宋简体" panose="03000509000000000000" pitchFamily="65" charset="-122"/>
                <a:ea typeface="方正粗宋简体" panose="03000509000000000000" pitchFamily="65" charset="-122"/>
              </a:rPr>
              <a:t>恋人</a:t>
            </a:r>
            <a:endParaRPr lang="zh-CN" altLang="en-US" dirty="0">
              <a:solidFill>
                <a:srgbClr val="C00000"/>
              </a:solidFill>
              <a:latin typeface="方正粗宋简体" panose="03000509000000000000" pitchFamily="65" charset="-122"/>
              <a:ea typeface="方正粗宋简体" panose="03000509000000000000" pitchFamily="65" charset="-122"/>
            </a:endParaRPr>
          </a:p>
        </p:txBody>
      </p:sp>
    </p:spTree>
    <p:extLst>
      <p:ext uri="{BB962C8B-B14F-4D97-AF65-F5344CB8AC3E}">
        <p14:creationId xmlns:p14="http://schemas.microsoft.com/office/powerpoint/2010/main" val="1188936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266" y="519293"/>
            <a:ext cx="11276241" cy="4955203"/>
          </a:xfrm>
          <a:prstGeom prst="rect">
            <a:avLst/>
          </a:prstGeom>
          <a:noFill/>
        </p:spPr>
        <p:txBody>
          <a:bodyPr wrap="square" rtlCol="0">
            <a:spAutoFit/>
          </a:bodyPr>
          <a:lstStyle/>
          <a:p>
            <a:pPr algn="just">
              <a:spcAft>
                <a:spcPts val="0"/>
              </a:spcAft>
              <a:tabLst>
                <a:tab pos="2070735" algn="l"/>
              </a:tabLst>
            </a:pPr>
            <a:r>
              <a:rPr lang="en-US" altLang="zh-CN" sz="2800" kern="100" dirty="0" smtClean="0">
                <a:latin typeface="Times New Roman"/>
                <a:ea typeface="微软雅黑"/>
                <a:cs typeface="Times New Roman"/>
              </a:rPr>
              <a:t>        </a:t>
            </a:r>
            <a:r>
              <a:rPr lang="zh-CN" altLang="zh-CN" sz="3200" kern="100" dirty="0" smtClean="0">
                <a:latin typeface="Times New Roman"/>
                <a:ea typeface="微软雅黑"/>
                <a:cs typeface="Times New Roman"/>
              </a:rPr>
              <a:t>白居易</a:t>
            </a:r>
            <a:r>
              <a:rPr lang="zh-CN" altLang="zh-CN" sz="3200" kern="100" dirty="0">
                <a:latin typeface="Times New Roman"/>
                <a:ea typeface="微软雅黑"/>
                <a:cs typeface="Times New Roman"/>
              </a:rPr>
              <a:t>长庆二年十月到杭州任刺史，期间写下《钱塘湖春行》：</a:t>
            </a:r>
            <a:r>
              <a:rPr lang="en-US" altLang="zh-CN" sz="3200" kern="100" dirty="0">
                <a:latin typeface="宋体"/>
                <a:ea typeface="微软雅黑"/>
                <a:cs typeface="Times New Roman"/>
              </a:rPr>
              <a:t>“</a:t>
            </a:r>
            <a:r>
              <a:rPr lang="zh-CN" altLang="zh-CN" sz="2800" b="1" u="sng" kern="100" dirty="0">
                <a:solidFill>
                  <a:srgbClr val="C0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a:rPr>
              <a:t>孤山寺北贾亭西，水面初平云脚低。几处早莺争暖树，谁家新燕啄春泥。乱花渐欲迷人眼，浅草才能没马蹄。最爱湖东行不足，绿杨阴里白沙堤</a:t>
            </a:r>
            <a:r>
              <a:rPr lang="zh-CN" altLang="zh-CN" sz="3200" kern="100" dirty="0">
                <a:latin typeface="Times New Roman"/>
                <a:ea typeface="微软雅黑"/>
                <a:cs typeface="Times New Roman"/>
              </a:rPr>
              <a:t>。</a:t>
            </a:r>
            <a:r>
              <a:rPr lang="en-US" altLang="zh-CN" sz="3200" kern="100" dirty="0">
                <a:latin typeface="宋体"/>
                <a:ea typeface="微软雅黑"/>
                <a:cs typeface="Times New Roman"/>
              </a:rPr>
              <a:t>”</a:t>
            </a:r>
            <a:r>
              <a:rPr lang="zh-CN" altLang="zh-CN" sz="3200" kern="100" dirty="0">
                <a:latin typeface="Times New Roman"/>
                <a:ea typeface="微软雅黑"/>
                <a:cs typeface="Times New Roman"/>
              </a:rPr>
              <a:t>写的是春意盎然的</a:t>
            </a:r>
            <a:r>
              <a:rPr lang="zh-CN" altLang="zh-CN" sz="3200" b="1" kern="100" dirty="0">
                <a:solidFill>
                  <a:srgbClr val="C00000"/>
                </a:solidFill>
                <a:latin typeface="Times New Roman"/>
                <a:ea typeface="微软雅黑"/>
                <a:cs typeface="Times New Roman"/>
              </a:rPr>
              <a:t>西湖早春</a:t>
            </a:r>
            <a:r>
              <a:rPr lang="zh-CN" altLang="zh-CN" sz="3200" kern="100" dirty="0">
                <a:latin typeface="Times New Roman"/>
                <a:ea typeface="微软雅黑"/>
                <a:cs typeface="Times New Roman"/>
              </a:rPr>
              <a:t>：春光明媚，诗人登上孤山游览西湖。只见湖面春水新生，水天一色，天上舒卷的白云和湖上荡漾的波澜连成一片，几处鸣叫婉转的黄莺，嬉戏追逐，争先恐后地飞上向阳的树梢，不知谁家新归的燕子在湖边飞上飞下，忙着衔泥筑巢。路边春草刚绿，正好遮住马蹄，草地里繁花东一簇，西一丛，让人眼花缭乱。诗人修整的白堤已经绿杨成荫，在自己种植的林荫下闲逛，别提多悠闲自在了。</a:t>
            </a:r>
            <a:endParaRPr lang="zh-CN" altLang="zh-CN" sz="3200" kern="100" dirty="0">
              <a:effectLst/>
              <a:latin typeface="宋体"/>
              <a:cs typeface="Courier New"/>
            </a:endParaRPr>
          </a:p>
        </p:txBody>
      </p:sp>
    </p:spTree>
    <p:extLst>
      <p:ext uri="{BB962C8B-B14F-4D97-AF65-F5344CB8AC3E}">
        <p14:creationId xmlns:p14="http://schemas.microsoft.com/office/powerpoint/2010/main" val="3161056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9099" y="749825"/>
            <a:ext cx="10940902" cy="5262979"/>
          </a:xfrm>
          <a:prstGeom prst="rect">
            <a:avLst/>
          </a:prstGeom>
          <a:noFill/>
        </p:spPr>
        <p:txBody>
          <a:bodyPr wrap="square" rtlCol="0">
            <a:spAutoFit/>
          </a:bodyPr>
          <a:lstStyle/>
          <a:p>
            <a:pPr algn="just">
              <a:spcAft>
                <a:spcPts val="0"/>
              </a:spcAft>
              <a:tabLst>
                <a:tab pos="2070735" algn="l"/>
              </a:tabLst>
            </a:pPr>
            <a:r>
              <a:rPr lang="en-US" altLang="zh-CN" sz="2600" kern="100" dirty="0" smtClean="0">
                <a:latin typeface="Times New Roman"/>
                <a:ea typeface="微软雅黑"/>
                <a:cs typeface="Times New Roman"/>
              </a:rPr>
              <a:t>        </a:t>
            </a:r>
            <a:r>
              <a:rPr lang="zh-CN" altLang="zh-CN" sz="2800" kern="100" dirty="0" smtClean="0">
                <a:latin typeface="Times New Roman"/>
                <a:ea typeface="微软雅黑"/>
                <a:cs typeface="Times New Roman"/>
              </a:rPr>
              <a:t>白居易</a:t>
            </a:r>
            <a:r>
              <a:rPr lang="zh-CN" altLang="zh-CN" sz="2800" kern="100" dirty="0">
                <a:latin typeface="Times New Roman"/>
                <a:ea typeface="微软雅黑"/>
                <a:cs typeface="Times New Roman"/>
              </a:rPr>
              <a:t>在</a:t>
            </a:r>
            <a:r>
              <a:rPr lang="zh-CN" altLang="zh-CN" sz="2800" kern="100" dirty="0">
                <a:solidFill>
                  <a:srgbClr val="C00000"/>
                </a:solidFill>
                <a:latin typeface="Times New Roman"/>
                <a:ea typeface="微软雅黑"/>
                <a:cs typeface="Times New Roman"/>
              </a:rPr>
              <a:t>杭州</a:t>
            </a:r>
            <a:r>
              <a:rPr lang="zh-CN" altLang="zh-CN" sz="2800" kern="100" dirty="0">
                <a:latin typeface="Times New Roman"/>
                <a:ea typeface="微软雅黑"/>
                <a:cs typeface="Times New Roman"/>
              </a:rPr>
              <a:t>只做了短短</a:t>
            </a:r>
            <a:r>
              <a:rPr lang="zh-CN" altLang="zh-CN" sz="2800" kern="100" dirty="0">
                <a:solidFill>
                  <a:srgbClr val="C00000"/>
                </a:solidFill>
                <a:latin typeface="Times New Roman"/>
                <a:ea typeface="微软雅黑"/>
                <a:cs typeface="Times New Roman"/>
              </a:rPr>
              <a:t>一年零七个月</a:t>
            </a:r>
            <a:r>
              <a:rPr lang="zh-CN" altLang="zh-CN" sz="2800" kern="100" dirty="0">
                <a:latin typeface="Times New Roman"/>
                <a:ea typeface="微软雅黑"/>
                <a:cs typeface="Times New Roman"/>
              </a:rPr>
              <a:t>的</a:t>
            </a:r>
            <a:r>
              <a:rPr lang="zh-CN" altLang="zh-CN" sz="2800" kern="100" dirty="0">
                <a:solidFill>
                  <a:srgbClr val="C00000"/>
                </a:solidFill>
                <a:latin typeface="Times New Roman"/>
                <a:ea typeface="微软雅黑"/>
                <a:cs typeface="Times New Roman"/>
              </a:rPr>
              <a:t>刺史</a:t>
            </a:r>
            <a:r>
              <a:rPr lang="zh-CN" altLang="zh-CN" sz="2800" kern="100" dirty="0">
                <a:latin typeface="Times New Roman"/>
                <a:ea typeface="微软雅黑"/>
                <a:cs typeface="Times New Roman"/>
              </a:rPr>
              <a:t>，就修筑了著名的</a:t>
            </a:r>
            <a:r>
              <a:rPr lang="zh-CN" altLang="zh-CN" sz="2800" kern="100" dirty="0">
                <a:solidFill>
                  <a:srgbClr val="C00000"/>
                </a:solidFill>
                <a:latin typeface="Times New Roman"/>
                <a:ea typeface="微软雅黑"/>
                <a:cs typeface="Times New Roman"/>
              </a:rPr>
              <a:t>白堤</a:t>
            </a:r>
            <a:r>
              <a:rPr lang="zh-CN" altLang="zh-CN" sz="2800" kern="100" dirty="0">
                <a:latin typeface="Times New Roman"/>
                <a:ea typeface="微软雅黑"/>
                <a:cs typeface="Times New Roman"/>
              </a:rPr>
              <a:t>，与苏堤共同成就了西湖的美丽。白居易于长庆四年五月就离开杭州赴洛阳了，离任之前，正是春暖花开的时节，他饱含深情，又写了一首</a:t>
            </a:r>
            <a:r>
              <a:rPr lang="zh-CN" altLang="zh-CN" sz="2800" b="1" kern="100" dirty="0">
                <a:solidFill>
                  <a:srgbClr val="C00000"/>
                </a:solidFill>
                <a:latin typeface="Times New Roman"/>
                <a:ea typeface="微软雅黑"/>
                <a:cs typeface="Times New Roman"/>
              </a:rPr>
              <a:t>《春题湖上》</a:t>
            </a:r>
            <a:r>
              <a:rPr lang="zh-CN" altLang="zh-CN" sz="2800" kern="100" dirty="0">
                <a:latin typeface="Times New Roman"/>
                <a:ea typeface="微软雅黑"/>
                <a:cs typeface="Times New Roman"/>
              </a:rPr>
              <a:t>，和</a:t>
            </a:r>
            <a:r>
              <a:rPr lang="zh-CN" altLang="zh-CN" sz="2800" b="1" kern="100" dirty="0">
                <a:solidFill>
                  <a:srgbClr val="C00000"/>
                </a:solidFill>
                <a:latin typeface="Times New Roman"/>
                <a:ea typeface="微软雅黑"/>
                <a:cs typeface="Times New Roman"/>
              </a:rPr>
              <a:t>《钱塘湖春行》</a:t>
            </a:r>
            <a:r>
              <a:rPr lang="zh-CN" altLang="zh-CN" sz="2800" kern="100" dirty="0">
                <a:latin typeface="Times New Roman"/>
                <a:ea typeface="微软雅黑"/>
                <a:cs typeface="Times New Roman"/>
              </a:rPr>
              <a:t>堪称</a:t>
            </a:r>
            <a:r>
              <a:rPr lang="zh-CN" altLang="zh-CN" sz="2800" b="1" kern="100" dirty="0">
                <a:solidFill>
                  <a:srgbClr val="C00000"/>
                </a:solidFill>
                <a:latin typeface="Times New Roman"/>
                <a:ea typeface="微软雅黑"/>
                <a:cs typeface="Times New Roman"/>
              </a:rPr>
              <a:t>双璧</a:t>
            </a:r>
            <a:r>
              <a:rPr lang="zh-CN" altLang="zh-CN" sz="2800" kern="100" dirty="0">
                <a:latin typeface="Times New Roman"/>
                <a:ea typeface="微软雅黑"/>
                <a:cs typeface="Times New Roman"/>
              </a:rPr>
              <a:t>，诗曰：</a:t>
            </a:r>
            <a:r>
              <a:rPr lang="en-US" altLang="zh-CN" sz="2800" kern="100" dirty="0">
                <a:latin typeface="宋体"/>
                <a:ea typeface="微软雅黑"/>
                <a:cs typeface="Times New Roman"/>
              </a:rPr>
              <a:t>“</a:t>
            </a:r>
            <a:r>
              <a:rPr lang="zh-CN" altLang="zh-CN" sz="2800" kern="100" dirty="0">
                <a:solidFill>
                  <a:srgbClr val="C00000"/>
                </a:solidFill>
                <a:latin typeface="方正粗宋简体" panose="03000509000000000000" pitchFamily="65" charset="-122"/>
                <a:ea typeface="方正粗宋简体" panose="03000509000000000000" pitchFamily="65" charset="-122"/>
                <a:cs typeface="Times New Roman"/>
              </a:rPr>
              <a:t>湖上春来似画图，乱峰围绕水平铺。松排山面千重翠，月点波心一颗珠。碧毯线头抽早稻，青罗裙带展新蒲。未能抛得杭州去，一半勾留是此湖。</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西湖春日景色像美丽的画图：群山环绕，参差不一，湖上水面平展；排排青松装点着山峦，如重重叠叠的翡翠，皎洁的月亮映入湖心，像一颗闪光的珍珠，早稻犹碧毯上抽出的线头，新蒲像青罗裙上的飘带。</a:t>
            </a:r>
            <a:r>
              <a:rPr lang="zh-CN" altLang="zh-CN" sz="2800" b="1" u="sng" kern="100" dirty="0">
                <a:solidFill>
                  <a:srgbClr val="C00000"/>
                </a:solidFill>
                <a:effectLst>
                  <a:outerShdw blurRad="38100" dist="38100" dir="2700000" algn="tl">
                    <a:srgbClr val="000000">
                      <a:alpha val="43137"/>
                    </a:srgbClr>
                  </a:outerShdw>
                </a:effectLst>
                <a:latin typeface="Times New Roman"/>
                <a:ea typeface="微软雅黑"/>
                <a:cs typeface="Times New Roman"/>
              </a:rPr>
              <a:t>《钱塘湖春行》写的是西湖的春天，《春题湖上》写的是春天的西湖</a:t>
            </a:r>
            <a:r>
              <a:rPr lang="zh-CN" altLang="zh-CN" sz="2800" kern="100" dirty="0">
                <a:latin typeface="Times New Roman"/>
                <a:ea typeface="微软雅黑"/>
                <a:cs typeface="Times New Roman"/>
              </a:rPr>
              <a:t>，各有侧重，相辅相成，既是描绘西湖的</a:t>
            </a:r>
            <a:r>
              <a:rPr lang="zh-CN" altLang="zh-CN" sz="2400" kern="100" dirty="0">
                <a:latin typeface="Times New Roman"/>
                <a:ea typeface="微软雅黑"/>
                <a:cs typeface="Times New Roman"/>
              </a:rPr>
              <a:t>名诗，也是歌咏早春的名诗。</a:t>
            </a:r>
            <a:endParaRPr lang="zh-CN" altLang="zh-CN" sz="2400" kern="100" dirty="0">
              <a:effectLst/>
              <a:latin typeface="宋体"/>
              <a:cs typeface="Courier New"/>
            </a:endParaRPr>
          </a:p>
        </p:txBody>
      </p:sp>
    </p:spTree>
    <p:extLst>
      <p:ext uri="{BB962C8B-B14F-4D97-AF65-F5344CB8AC3E}">
        <p14:creationId xmlns:p14="http://schemas.microsoft.com/office/powerpoint/2010/main" val="3565422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5422" y="688784"/>
            <a:ext cx="10834577" cy="4524315"/>
          </a:xfrm>
          <a:prstGeom prst="rect">
            <a:avLst/>
          </a:prstGeom>
          <a:noFill/>
        </p:spPr>
        <p:txBody>
          <a:bodyPr wrap="square" rtlCol="0">
            <a:spAutoFit/>
          </a:bodyPr>
          <a:lstStyle/>
          <a:p>
            <a:pPr algn="just">
              <a:spcAft>
                <a:spcPts val="0"/>
              </a:spcAft>
              <a:tabLst>
                <a:tab pos="2070735" algn="l"/>
              </a:tabLst>
            </a:pPr>
            <a:r>
              <a:rPr lang="en-US" altLang="zh-CN" sz="2800" kern="100" dirty="0" smtClean="0">
                <a:latin typeface="Times New Roman"/>
                <a:ea typeface="微软雅黑"/>
                <a:cs typeface="Times New Roman"/>
              </a:rPr>
              <a:t>        </a:t>
            </a:r>
            <a:r>
              <a:rPr lang="zh-CN" altLang="zh-CN" sz="3200" kern="100" dirty="0" smtClean="0">
                <a:latin typeface="Times New Roman"/>
                <a:ea typeface="微软雅黑"/>
                <a:cs typeface="Times New Roman"/>
              </a:rPr>
              <a:t>白居易</a:t>
            </a:r>
            <a:r>
              <a:rPr lang="zh-CN" altLang="zh-CN" sz="3200" kern="100" dirty="0">
                <a:latin typeface="Times New Roman"/>
                <a:ea typeface="微软雅黑"/>
                <a:cs typeface="Times New Roman"/>
              </a:rPr>
              <a:t>早年游过杭州，曾梦想到杭州做官，对杭州的深情可见非同一般。</a:t>
            </a:r>
            <a:r>
              <a:rPr lang="zh-CN" altLang="zh-CN" sz="3200" b="1" kern="100" dirty="0">
                <a:solidFill>
                  <a:srgbClr val="C00000"/>
                </a:solidFill>
                <a:latin typeface="Times New Roman"/>
                <a:ea typeface="微软雅黑"/>
                <a:cs typeface="Times New Roman"/>
              </a:rPr>
              <a:t>离开杭州后，他深情地写过一组《忆江南》</a:t>
            </a:r>
            <a:r>
              <a:rPr lang="zh-CN" altLang="zh-CN" sz="3200" kern="100" dirty="0">
                <a:latin typeface="Times New Roman"/>
                <a:ea typeface="微软雅黑"/>
                <a:cs typeface="Times New Roman"/>
              </a:rPr>
              <a:t>，特别是第一首写江南之春最为人称道：</a:t>
            </a:r>
            <a:r>
              <a:rPr lang="en-US" altLang="zh-CN" sz="3200" kern="100" dirty="0">
                <a:latin typeface="宋体"/>
                <a:ea typeface="微软雅黑"/>
                <a:cs typeface="Times New Roman"/>
              </a:rPr>
              <a:t>“</a:t>
            </a:r>
            <a:r>
              <a:rPr lang="zh-CN" altLang="zh-CN" sz="2800" b="1" u="sng" kern="100" dirty="0">
                <a:solidFill>
                  <a:srgbClr val="C00000"/>
                </a:solidFill>
                <a:latin typeface="楷体_GB2312" panose="02010609030101010101" pitchFamily="49" charset="-122"/>
                <a:ea typeface="楷体_GB2312" panose="02010609030101010101" pitchFamily="49" charset="-122"/>
                <a:cs typeface="Times New Roman"/>
              </a:rPr>
              <a:t>江南好，风景旧曾谙。日出江花红胜火，春来江水绿如蓝。能不忆江南？</a:t>
            </a:r>
            <a:r>
              <a:rPr lang="en-US" altLang="zh-CN" sz="3200" kern="100" dirty="0">
                <a:latin typeface="宋体"/>
                <a:ea typeface="微软雅黑"/>
                <a:cs typeface="Times New Roman"/>
              </a:rPr>
              <a:t>”</a:t>
            </a:r>
            <a:r>
              <a:rPr lang="zh-CN" altLang="zh-CN" sz="3200" kern="100" dirty="0">
                <a:latin typeface="Times New Roman"/>
                <a:ea typeface="微软雅黑"/>
                <a:cs typeface="Times New Roman"/>
              </a:rPr>
              <a:t>在初日映照下的江畔春花，红得胜过火焰，表现出春天花卉的生机勃勃之态，使人感到江南春色浓艳、热烈之美，春水荡漾，碧波千里，比蓝草还要绿，春水的碧绿与春花的火红色交相辉映，绚丽夺目，给人很强的视觉冲击，即使从没有到过江南的人也欲一游为快。</a:t>
            </a:r>
            <a:endParaRPr lang="zh-CN" altLang="zh-CN" sz="3200" kern="100" dirty="0">
              <a:effectLst/>
              <a:latin typeface="宋体"/>
              <a:cs typeface="Courier New"/>
            </a:endParaRPr>
          </a:p>
        </p:txBody>
      </p:sp>
    </p:spTree>
    <p:extLst>
      <p:ext uri="{BB962C8B-B14F-4D97-AF65-F5344CB8AC3E}">
        <p14:creationId xmlns:p14="http://schemas.microsoft.com/office/powerpoint/2010/main" val="964897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932" y="440668"/>
            <a:ext cx="11518370" cy="3539430"/>
          </a:xfrm>
          <a:prstGeom prst="rect">
            <a:avLst/>
          </a:prstGeom>
          <a:noFill/>
        </p:spPr>
        <p:txBody>
          <a:bodyPr wrap="square" rtlCol="0">
            <a:spAutoFit/>
          </a:bodyPr>
          <a:lstStyle/>
          <a:p>
            <a:pPr algn="just">
              <a:spcAft>
                <a:spcPts val="0"/>
              </a:spcAft>
              <a:tabLst>
                <a:tab pos="2070735" algn="l"/>
              </a:tabLst>
            </a:pPr>
            <a:r>
              <a:rPr lang="en-US" altLang="zh-CN" sz="2400" kern="100" dirty="0" smtClean="0">
                <a:latin typeface="宋体"/>
                <a:ea typeface="微软雅黑"/>
                <a:cs typeface="Times New Roman"/>
              </a:rPr>
              <a:t>    </a:t>
            </a:r>
            <a:r>
              <a:rPr lang="en-US" altLang="zh-CN" sz="2000" kern="100" dirty="0" smtClean="0">
                <a:latin typeface="宋体"/>
                <a:ea typeface="微软雅黑"/>
                <a:cs typeface="Times New Roman"/>
              </a:rPr>
              <a:t>“</a:t>
            </a:r>
            <a:r>
              <a:rPr lang="zh-CN" altLang="zh-CN" sz="2000" b="1" kern="100" dirty="0">
                <a:solidFill>
                  <a:srgbClr val="C00000"/>
                </a:solidFill>
                <a:latin typeface="Times New Roman"/>
                <a:ea typeface="微软雅黑"/>
                <a:cs typeface="Times New Roman"/>
              </a:rPr>
              <a:t>文章合为时而著，歌诗合为事而作</a:t>
            </a:r>
            <a:r>
              <a:rPr lang="en-US" altLang="zh-CN" sz="2000" kern="100" dirty="0">
                <a:latin typeface="宋体"/>
                <a:ea typeface="微软雅黑"/>
                <a:cs typeface="Times New Roman"/>
              </a:rPr>
              <a:t>”</a:t>
            </a:r>
            <a:r>
              <a:rPr lang="zh-CN" altLang="zh-CN" sz="2000" kern="100" spc="-50" dirty="0">
                <a:latin typeface="Times New Roman"/>
                <a:ea typeface="微软雅黑"/>
                <a:cs typeface="Times New Roman"/>
              </a:rPr>
              <a:t>，作为新乐府运动的开创者和领军人物，白居易的咏春诗自然少不了关注民生的话题，</a:t>
            </a:r>
            <a:r>
              <a:rPr lang="en-US" altLang="zh-CN" sz="2000" kern="100" spc="-50" dirty="0">
                <a:latin typeface="宋体"/>
                <a:ea typeface="微软雅黑"/>
                <a:cs typeface="Times New Roman"/>
              </a:rPr>
              <a:t>“</a:t>
            </a:r>
            <a:r>
              <a:rPr lang="zh-CN" altLang="zh-CN" sz="2000" kern="100" spc="-50" dirty="0">
                <a:latin typeface="Times New Roman"/>
                <a:ea typeface="微软雅黑"/>
                <a:cs typeface="Times New Roman"/>
              </a:rPr>
              <a:t>帝城春欲暮，喧喧车马度。共道牡丹时，相随买花去。贵贱无常价，酬直看花数：灼灼百朵红，戋戋五束素。上张幄幕庇，旁织笆篱护。水洒复泥封，移来色如故。家家习为俗，人人迷不悟。有一田舍翁，偶来买花处。低头独长叹，此叹无人喻：一丛深色花，十户中人赋！</a:t>
            </a:r>
            <a:r>
              <a:rPr lang="en-US" altLang="zh-CN" sz="2000" kern="100" spc="-50" dirty="0">
                <a:latin typeface="宋体"/>
                <a:ea typeface="微软雅黑"/>
                <a:cs typeface="Times New Roman"/>
              </a:rPr>
              <a:t>”</a:t>
            </a:r>
            <a:r>
              <a:rPr lang="en-US" altLang="zh-CN" sz="2000" kern="100" spc="-50" dirty="0">
                <a:latin typeface="Times New Roman"/>
                <a:ea typeface="微软雅黑"/>
                <a:cs typeface="Courier New"/>
              </a:rPr>
              <a:t>(</a:t>
            </a:r>
            <a:r>
              <a:rPr lang="zh-CN" altLang="zh-CN" sz="2000" kern="100" spc="-50" dirty="0">
                <a:latin typeface="Times New Roman"/>
                <a:ea typeface="微软雅黑"/>
                <a:cs typeface="Times New Roman"/>
              </a:rPr>
              <a:t>《买花》</a:t>
            </a:r>
            <a:r>
              <a:rPr lang="en-US" altLang="zh-CN" sz="2000" kern="100" spc="-50" dirty="0">
                <a:latin typeface="Times New Roman"/>
                <a:ea typeface="微软雅黑"/>
                <a:cs typeface="Courier New"/>
              </a:rPr>
              <a:t>)</a:t>
            </a:r>
            <a:r>
              <a:rPr lang="zh-CN" altLang="zh-CN" sz="2000" kern="100" spc="-50" dirty="0">
                <a:latin typeface="Times New Roman"/>
                <a:ea typeface="微软雅黑"/>
                <a:cs typeface="Times New Roman"/>
              </a:rPr>
              <a:t>诗中描写的是农村青黄不接</a:t>
            </a:r>
            <a:r>
              <a:rPr lang="zh-CN" altLang="zh-CN" sz="2000" kern="100" spc="-700" dirty="0">
                <a:latin typeface="Times New Roman"/>
                <a:ea typeface="微软雅黑"/>
                <a:cs typeface="Times New Roman"/>
              </a:rPr>
              <a:t>、</a:t>
            </a:r>
            <a:r>
              <a:rPr lang="zh-CN" altLang="zh-CN" sz="2000" kern="100" spc="-50" dirty="0">
                <a:latin typeface="Times New Roman"/>
                <a:ea typeface="微软雅黑"/>
                <a:cs typeface="Times New Roman"/>
              </a:rPr>
              <a:t>农事繁忙之时</a:t>
            </a:r>
            <a:r>
              <a:rPr lang="zh-CN" altLang="zh-CN" sz="2000" kern="100" spc="-700" dirty="0">
                <a:latin typeface="Times New Roman"/>
                <a:ea typeface="微软雅黑"/>
                <a:cs typeface="Times New Roman"/>
              </a:rPr>
              <a:t>，</a:t>
            </a:r>
            <a:r>
              <a:rPr lang="zh-CN" altLang="zh-CN" sz="2000" kern="100" spc="-50" dirty="0">
                <a:latin typeface="Times New Roman"/>
                <a:ea typeface="微软雅黑"/>
                <a:cs typeface="Times New Roman"/>
              </a:rPr>
              <a:t>长安城中的皇亲贵族们却在忙于买花</a:t>
            </a:r>
            <a:r>
              <a:rPr lang="zh-CN" altLang="zh-CN" sz="2000" kern="100" spc="-700" dirty="0">
                <a:latin typeface="Times New Roman"/>
                <a:ea typeface="微软雅黑"/>
                <a:cs typeface="Times New Roman"/>
              </a:rPr>
              <a:t>，</a:t>
            </a:r>
            <a:r>
              <a:rPr lang="zh-CN" altLang="zh-CN" sz="2000" kern="100" spc="-50" dirty="0">
                <a:latin typeface="Times New Roman"/>
                <a:ea typeface="微软雅黑"/>
                <a:cs typeface="Times New Roman"/>
              </a:rPr>
              <a:t>这些狂热的买花者一掷千金</a:t>
            </a:r>
            <a:r>
              <a:rPr lang="zh-CN" altLang="zh-CN" sz="2000" kern="100" spc="-700" dirty="0">
                <a:latin typeface="Times New Roman"/>
                <a:ea typeface="微软雅黑"/>
                <a:cs typeface="Times New Roman"/>
              </a:rPr>
              <a:t>，</a:t>
            </a:r>
            <a:r>
              <a:rPr lang="zh-CN" altLang="zh-CN" sz="2000" kern="100" spc="-50" dirty="0">
                <a:latin typeface="Times New Roman"/>
                <a:ea typeface="微软雅黑"/>
                <a:cs typeface="Times New Roman"/>
              </a:rPr>
              <a:t>与此同时，一位来自啼饥号寒的农村的田舍翁发出了</a:t>
            </a:r>
            <a:r>
              <a:rPr lang="en-US" altLang="zh-CN" sz="2000" kern="100" spc="-50" dirty="0">
                <a:latin typeface="宋体"/>
                <a:ea typeface="微软雅黑"/>
                <a:cs typeface="Times New Roman"/>
              </a:rPr>
              <a:t>“</a:t>
            </a:r>
            <a:r>
              <a:rPr lang="zh-CN" altLang="zh-CN" sz="2000" kern="100" spc="-50" dirty="0">
                <a:latin typeface="Times New Roman"/>
                <a:ea typeface="微软雅黑"/>
                <a:cs typeface="Times New Roman"/>
              </a:rPr>
              <a:t>一丛深色花，十户中人赋！</a:t>
            </a:r>
            <a:r>
              <a:rPr lang="en-US" altLang="zh-CN" sz="2000" kern="100" spc="-50" dirty="0">
                <a:latin typeface="宋体"/>
                <a:ea typeface="微软雅黑"/>
                <a:cs typeface="Times New Roman"/>
              </a:rPr>
              <a:t>”</a:t>
            </a:r>
            <a:r>
              <a:rPr lang="zh-CN" altLang="zh-CN" sz="2000" kern="100" spc="-50" dirty="0">
                <a:latin typeface="Times New Roman"/>
                <a:ea typeface="微软雅黑"/>
                <a:cs typeface="Times New Roman"/>
              </a:rPr>
              <a:t>的长叹，深刻揭示了贫富之间的巨大差距，表达了诗人对困难群体的无限同情。针对唐王朝免除长安西南昆明池地区农业税费的情况，诗人在《昆明春》发出</a:t>
            </a:r>
            <a:r>
              <a:rPr lang="en-US" altLang="zh-CN" sz="2000" kern="100" spc="-50" dirty="0">
                <a:latin typeface="宋体"/>
                <a:ea typeface="微软雅黑"/>
                <a:cs typeface="Times New Roman"/>
              </a:rPr>
              <a:t>“</a:t>
            </a:r>
            <a:r>
              <a:rPr lang="zh-CN" altLang="zh-CN" sz="2000" kern="100" spc="-50" dirty="0">
                <a:latin typeface="Times New Roman"/>
                <a:ea typeface="微软雅黑"/>
                <a:cs typeface="Times New Roman"/>
              </a:rPr>
              <a:t>吾闻率土皆王民，远民何疏近何亲？愿推此惠及天下，无远无近同欣欣</a:t>
            </a:r>
            <a:r>
              <a:rPr lang="en-US" altLang="zh-CN" sz="2000" kern="100" spc="-50" dirty="0">
                <a:latin typeface="宋体"/>
                <a:ea typeface="微软雅黑"/>
                <a:cs typeface="Times New Roman"/>
              </a:rPr>
              <a:t>”</a:t>
            </a:r>
            <a:r>
              <a:rPr lang="zh-CN" altLang="zh-CN" sz="2000" kern="100" spc="-50" dirty="0">
                <a:latin typeface="Times New Roman"/>
                <a:ea typeface="微软雅黑"/>
                <a:cs typeface="Times New Roman"/>
              </a:rPr>
              <a:t>的呼唤。中国的农业税是</a:t>
            </a:r>
            <a:r>
              <a:rPr lang="en-US" altLang="zh-CN" sz="2000" kern="100" spc="-50" dirty="0">
                <a:latin typeface="Times New Roman"/>
                <a:ea typeface="微软雅黑"/>
                <a:cs typeface="Courier New"/>
              </a:rPr>
              <a:t>21</a:t>
            </a:r>
            <a:r>
              <a:rPr lang="zh-CN" altLang="zh-CN" sz="2000" kern="100" spc="-50" dirty="0">
                <a:latin typeface="Times New Roman"/>
                <a:ea typeface="微软雅黑"/>
                <a:cs typeface="Times New Roman"/>
              </a:rPr>
              <a:t>世纪才免除的，在</a:t>
            </a:r>
            <a:r>
              <a:rPr lang="en-US" altLang="zh-CN" sz="2000" kern="100" spc="-50" dirty="0" smtClean="0">
                <a:latin typeface="Times New Roman"/>
                <a:ea typeface="微软雅黑"/>
                <a:cs typeface="Courier New"/>
              </a:rPr>
              <a:t>1200</a:t>
            </a:r>
            <a:r>
              <a:rPr lang="zh-CN" altLang="zh-CN" sz="2000" kern="100" spc="-50" dirty="0">
                <a:latin typeface="Times New Roman"/>
                <a:ea typeface="微软雅黑"/>
                <a:cs typeface="Times New Roman"/>
              </a:rPr>
              <a:t>多年前，白居易就有这样的远见卓识，不能不叫人佩服</a:t>
            </a:r>
            <a:r>
              <a:rPr lang="zh-CN" altLang="zh-CN" sz="2000" kern="100" dirty="0">
                <a:latin typeface="Times New Roman"/>
                <a:ea typeface="微软雅黑"/>
                <a:cs typeface="Times New Roman"/>
              </a:rPr>
              <a:t>。</a:t>
            </a:r>
            <a:endParaRPr lang="zh-CN" altLang="zh-CN" sz="2000" kern="100" dirty="0">
              <a:latin typeface="宋体"/>
              <a:cs typeface="Courier New"/>
            </a:endParaRPr>
          </a:p>
          <a:p>
            <a:pPr algn="just">
              <a:spcAft>
                <a:spcPts val="0"/>
              </a:spcAft>
              <a:tabLst>
                <a:tab pos="2070735" algn="l"/>
              </a:tabLst>
            </a:pPr>
            <a:r>
              <a:rPr lang="en-US" altLang="zh-CN" sz="2000" kern="100" dirty="0" smtClean="0">
                <a:latin typeface="Times New Roman"/>
                <a:ea typeface="微软雅黑"/>
                <a:cs typeface="Times New Roman"/>
              </a:rPr>
              <a:t>        </a:t>
            </a:r>
            <a:r>
              <a:rPr lang="zh-CN" altLang="zh-CN" sz="2000" kern="100" dirty="0" smtClean="0">
                <a:latin typeface="Times New Roman"/>
                <a:ea typeface="微软雅黑"/>
                <a:cs typeface="Times New Roman"/>
              </a:rPr>
              <a:t>春天</a:t>
            </a:r>
            <a:r>
              <a:rPr lang="zh-CN" altLang="zh-CN" sz="2000" kern="100" dirty="0">
                <a:latin typeface="Times New Roman"/>
                <a:ea typeface="微软雅黑"/>
                <a:cs typeface="Times New Roman"/>
              </a:rPr>
              <a:t>，在油菜花开遍的田野，也在白居易的诗里！</a:t>
            </a:r>
            <a:endParaRPr lang="zh-CN" altLang="zh-CN" sz="2000" kern="100" dirty="0">
              <a:effectLst/>
              <a:latin typeface="宋体"/>
              <a:cs typeface="Courier New"/>
            </a:endParaRPr>
          </a:p>
        </p:txBody>
      </p:sp>
      <p:sp>
        <p:nvSpPr>
          <p:cNvPr id="3" name="TextBox 2"/>
          <p:cNvSpPr txBox="1"/>
          <p:nvPr/>
        </p:nvSpPr>
        <p:spPr>
          <a:xfrm>
            <a:off x="414670" y="4257757"/>
            <a:ext cx="11302409" cy="1754326"/>
          </a:xfrm>
          <a:prstGeom prst="rect">
            <a:avLst/>
          </a:prstGeom>
          <a:noFill/>
        </p:spPr>
        <p:txBody>
          <a:bodyPr wrap="square" rtlCol="0">
            <a:spAutoFit/>
          </a:bodyPr>
          <a:lstStyle/>
          <a:p>
            <a:pPr algn="just">
              <a:spcAft>
                <a:spcPts val="0"/>
              </a:spcAft>
              <a:tabLst>
                <a:tab pos="2070735" algn="l"/>
              </a:tabLst>
            </a:pPr>
            <a:r>
              <a:rPr lang="en-US" altLang="zh-CN" sz="2700" b="1" kern="100" dirty="0" smtClean="0">
                <a:solidFill>
                  <a:schemeClr val="accent6">
                    <a:lumMod val="75000"/>
                  </a:schemeClr>
                </a:solidFill>
                <a:latin typeface="楷体_GB2312" panose="02010609030101010101" pitchFamily="49" charset="-122"/>
                <a:ea typeface="楷体_GB2312" panose="02010609030101010101" pitchFamily="49" charset="-122"/>
                <a:cs typeface="Times New Roman"/>
              </a:rPr>
              <a:t>    </a:t>
            </a:r>
            <a:r>
              <a:rPr lang="zh-CN" altLang="zh-CN" sz="2700" b="1" kern="100" dirty="0" smtClean="0">
                <a:solidFill>
                  <a:schemeClr val="accent6">
                    <a:lumMod val="75000"/>
                  </a:schemeClr>
                </a:solidFill>
                <a:latin typeface="楷体_GB2312" panose="02010609030101010101" pitchFamily="49" charset="-122"/>
                <a:ea typeface="楷体_GB2312" panose="02010609030101010101" pitchFamily="49" charset="-122"/>
                <a:cs typeface="Times New Roman"/>
              </a:rPr>
              <a:t>【赏析】</a:t>
            </a:r>
            <a:r>
              <a:rPr lang="zh-CN" altLang="zh-CN" sz="2700" b="1" kern="100" dirty="0" smtClean="0">
                <a:latin typeface="楷体_GB2312" panose="02010609030101010101" pitchFamily="49" charset="-122"/>
                <a:ea typeface="楷体_GB2312" panose="02010609030101010101" pitchFamily="49" charset="-122"/>
                <a:cs typeface="Times New Roman"/>
              </a:rPr>
              <a:t>春天</a:t>
            </a:r>
            <a:r>
              <a:rPr lang="zh-CN" altLang="zh-CN" sz="2700" b="1" kern="100" dirty="0">
                <a:latin typeface="楷体_GB2312" panose="02010609030101010101" pitchFamily="49" charset="-122"/>
                <a:ea typeface="楷体_GB2312" panose="02010609030101010101" pitchFamily="49" charset="-122"/>
                <a:cs typeface="Times New Roman"/>
              </a:rPr>
              <a:t>，万物复苏，人们也开始了一年的劳作，一切都是新的。春天的美景、春天里发生的故事都进入了诗人的笔端，春天里的筹划让诗人意兴盎然，春天里的思考让诗人扼腕长叹。春天在白居易的诗里，诗里有白居易的春天</a:t>
            </a:r>
            <a:r>
              <a:rPr lang="zh-CN" altLang="zh-CN" sz="2700" b="1" kern="100" dirty="0" smtClean="0">
                <a:latin typeface="楷体_GB2312" panose="02010609030101010101" pitchFamily="49" charset="-122"/>
                <a:ea typeface="楷体_GB2312" panose="02010609030101010101" pitchFamily="49" charset="-122"/>
                <a:cs typeface="Times New Roman"/>
              </a:rPr>
              <a:t>。</a:t>
            </a:r>
            <a:endParaRPr lang="zh-CN" altLang="zh-CN" sz="2700" b="1" kern="100" dirty="0">
              <a:latin typeface="楷体_GB2312" panose="02010609030101010101" pitchFamily="49" charset="-122"/>
              <a:ea typeface="楷体_GB2312" panose="02010609030101010101" pitchFamily="49" charset="-122"/>
              <a:cs typeface="Courier New"/>
            </a:endParaRPr>
          </a:p>
        </p:txBody>
      </p:sp>
    </p:spTree>
    <p:extLst>
      <p:ext uri="{BB962C8B-B14F-4D97-AF65-F5344CB8AC3E}">
        <p14:creationId xmlns:p14="http://schemas.microsoft.com/office/powerpoint/2010/main" val="2999795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462" y="506860"/>
            <a:ext cx="10864598" cy="3323987"/>
          </a:xfrm>
          <a:prstGeom prst="rect">
            <a:avLst/>
          </a:prstGeom>
          <a:noFill/>
        </p:spPr>
        <p:txBody>
          <a:bodyPr wrap="square" rtlCol="0">
            <a:spAutoFit/>
          </a:bodyPr>
          <a:lstStyle/>
          <a:p>
            <a:pPr algn="just">
              <a:lnSpc>
                <a:spcPct val="15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2</a:t>
            </a:r>
            <a:r>
              <a:rPr lang="zh-CN" altLang="zh-CN" sz="2800" b="1" kern="100" dirty="0">
                <a:solidFill>
                  <a:schemeClr val="bg1">
                    <a:lumMod val="50000"/>
                  </a:schemeClr>
                </a:solidFill>
                <a:latin typeface="Times New Roman"/>
                <a:ea typeface="微软雅黑"/>
                <a:cs typeface="Times New Roman"/>
              </a:rPr>
              <a:t>．写作迁移</a:t>
            </a:r>
            <a:endParaRPr lang="zh-CN" altLang="zh-CN" sz="2800" b="1" kern="100" dirty="0">
              <a:solidFill>
                <a:schemeClr val="bg1">
                  <a:lumMod val="50000"/>
                </a:schemeClr>
              </a:solidFill>
              <a:latin typeface="宋体"/>
              <a:cs typeface="Courier New"/>
            </a:endParaRPr>
          </a:p>
          <a:p>
            <a:pPr algn="just">
              <a:spcAft>
                <a:spcPts val="0"/>
              </a:spcAft>
              <a:tabLst>
                <a:tab pos="2070735" algn="l"/>
              </a:tabLst>
            </a:pPr>
            <a:r>
              <a:rPr lang="en-US" altLang="zh-CN" sz="2800" b="1" kern="100" dirty="0" smtClean="0">
                <a:solidFill>
                  <a:schemeClr val="accent6">
                    <a:lumMod val="75000"/>
                  </a:schemeClr>
                </a:solidFill>
                <a:latin typeface="Times New Roman"/>
                <a:ea typeface="微软雅黑"/>
                <a:cs typeface="Times New Roman"/>
              </a:rPr>
              <a:t>       </a:t>
            </a:r>
            <a:r>
              <a:rPr lang="zh-CN" altLang="zh-CN" sz="2800" b="1" kern="100" dirty="0" smtClean="0">
                <a:solidFill>
                  <a:schemeClr val="accent6">
                    <a:lumMod val="75000"/>
                  </a:schemeClr>
                </a:solidFill>
                <a:latin typeface="Times New Roman"/>
                <a:ea typeface="微软雅黑"/>
                <a:cs typeface="Times New Roman"/>
              </a:rPr>
              <a:t>【角度】</a:t>
            </a:r>
            <a:r>
              <a:rPr lang="en-US" altLang="zh-CN" sz="2800" kern="100" dirty="0" smtClean="0">
                <a:latin typeface="宋体"/>
                <a:ea typeface="微软雅黑"/>
                <a:cs typeface="Times New Roman"/>
              </a:rPr>
              <a:t>“</a:t>
            </a:r>
            <a:r>
              <a:rPr lang="zh-CN" altLang="zh-CN" sz="2800" kern="100" dirty="0">
                <a:latin typeface="Times New Roman"/>
                <a:ea typeface="微软雅黑"/>
                <a:cs typeface="Times New Roman"/>
              </a:rPr>
              <a:t>在天愿作比翼鸟，在地愿为连理枝。</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白居易赋予主人公以坚守信义和生死不渝的品质。在朝朝暮暮的思念、上天入地的寻找中，把李杨爱情升华到理想的高度。</a:t>
            </a:r>
            <a:endParaRPr lang="zh-CN" altLang="zh-CN" sz="2800" kern="100" dirty="0">
              <a:latin typeface="宋体"/>
              <a:cs typeface="Courier New"/>
            </a:endParaRPr>
          </a:p>
          <a:p>
            <a:pPr algn="just">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鲁迅</a:t>
            </a:r>
            <a:r>
              <a:rPr lang="zh-CN" altLang="zh-CN" sz="2800" kern="100" dirty="0">
                <a:latin typeface="Times New Roman"/>
                <a:ea typeface="微软雅黑"/>
                <a:cs typeface="Times New Roman"/>
              </a:rPr>
              <a:t>先生认为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悲剧是将人生有价值的东西毁灭给人看</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。悲剧美来源于有价值的东西或伟大人物的毁灭给人带来的震撼与思考。</a:t>
            </a:r>
            <a:endParaRPr lang="zh-CN" altLang="zh-CN" sz="2800" kern="100" dirty="0">
              <a:latin typeface="宋体"/>
              <a:cs typeface="Courier New"/>
            </a:endParaRPr>
          </a:p>
          <a:p>
            <a:pPr algn="just">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请</a:t>
            </a:r>
            <a:r>
              <a:rPr lang="zh-CN" altLang="zh-CN" sz="2800" kern="100" dirty="0">
                <a:latin typeface="Times New Roman"/>
                <a:ea typeface="微软雅黑"/>
                <a:cs typeface="Times New Roman"/>
              </a:rPr>
              <a:t>你谈谈你对</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悲剧</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的认识</a:t>
            </a:r>
            <a:r>
              <a:rPr lang="zh-CN" altLang="zh-CN" sz="2800" kern="100" dirty="0" smtClean="0">
                <a:latin typeface="Times New Roman"/>
                <a:ea typeface="微软雅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3312524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5595" y="485004"/>
            <a:ext cx="11160243" cy="4770537"/>
          </a:xfrm>
          <a:prstGeom prst="rect">
            <a:avLst/>
          </a:prstGeom>
          <a:noFill/>
        </p:spPr>
        <p:txBody>
          <a:bodyPr wrap="square" rtlCol="0">
            <a:spAutoFit/>
          </a:bodyPr>
          <a:lstStyle/>
          <a:p>
            <a:pPr algn="just">
              <a:lnSpc>
                <a:spcPct val="150000"/>
              </a:lnSpc>
              <a:spcAft>
                <a:spcPts val="0"/>
              </a:spcAft>
              <a:tabLst>
                <a:tab pos="2070735" algn="l"/>
              </a:tabLst>
            </a:pPr>
            <a:r>
              <a:rPr lang="zh-CN" altLang="zh-CN" sz="2800" b="1" kern="100" dirty="0" smtClean="0">
                <a:solidFill>
                  <a:schemeClr val="accent6">
                    <a:lumMod val="75000"/>
                  </a:schemeClr>
                </a:solidFill>
                <a:latin typeface="Times New Roman"/>
                <a:ea typeface="微软雅黑"/>
                <a:cs typeface="Times New Roman"/>
              </a:rPr>
              <a:t>【写作示例】</a:t>
            </a:r>
            <a:endParaRPr lang="zh-CN" altLang="zh-CN" sz="2800" b="1" kern="100" dirty="0">
              <a:solidFill>
                <a:schemeClr val="accent6">
                  <a:lumMod val="75000"/>
                </a:schemeClr>
              </a:solidFill>
              <a:latin typeface="Times New Roman"/>
              <a:ea typeface="微软雅黑"/>
              <a:cs typeface="Times New Roman"/>
            </a:endParaRPr>
          </a:p>
          <a:p>
            <a:pPr algn="ctr">
              <a:lnSpc>
                <a:spcPct val="150000"/>
              </a:lnSpc>
              <a:spcAft>
                <a:spcPts val="0"/>
              </a:spcAft>
              <a:tabLst>
                <a:tab pos="2070735" algn="l"/>
              </a:tabLst>
            </a:pPr>
            <a:r>
              <a:rPr lang="zh-CN" altLang="zh-CN" sz="4400" b="1" kern="100" dirty="0">
                <a:solidFill>
                  <a:srgbClr val="C00000"/>
                </a:solidFill>
                <a:latin typeface="Times New Roman"/>
                <a:ea typeface="微软雅黑"/>
                <a:cs typeface="Times New Roman"/>
              </a:rPr>
              <a:t>悲剧也是一种美</a:t>
            </a:r>
            <a:endParaRPr lang="zh-CN" altLang="zh-CN" sz="4400" b="1" kern="100" dirty="0">
              <a:solidFill>
                <a:srgbClr val="C00000"/>
              </a:solidFill>
              <a:latin typeface="宋体"/>
              <a:cs typeface="Courier New"/>
            </a:endParaRPr>
          </a:p>
          <a:p>
            <a:pPr algn="just">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鲁迅</a:t>
            </a:r>
            <a:r>
              <a:rPr lang="zh-CN" altLang="zh-CN" sz="2800" kern="100" dirty="0">
                <a:latin typeface="Times New Roman"/>
                <a:ea typeface="微软雅黑"/>
                <a:cs typeface="Times New Roman"/>
              </a:rPr>
              <a:t>说：</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悲剧是将人生有价值的东西毁灭给人看。</a:t>
            </a:r>
            <a:r>
              <a:rPr lang="en-US" altLang="zh-CN" sz="2800" kern="100" dirty="0">
                <a:latin typeface="宋体"/>
                <a:ea typeface="微软雅黑"/>
                <a:cs typeface="Times New Roman"/>
              </a:rPr>
              <a:t>”</a:t>
            </a:r>
            <a:endParaRPr lang="zh-CN" altLang="zh-CN" sz="2800" kern="100" dirty="0">
              <a:latin typeface="宋体"/>
              <a:cs typeface="Courier New"/>
            </a:endParaRPr>
          </a:p>
          <a:p>
            <a:pPr algn="just">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在</a:t>
            </a:r>
            <a:r>
              <a:rPr lang="zh-CN" altLang="zh-CN" sz="2800" kern="100" dirty="0">
                <a:latin typeface="Times New Roman"/>
                <a:ea typeface="微软雅黑"/>
                <a:cs typeface="Times New Roman"/>
              </a:rPr>
              <a:t>悲剧中，有价值的东西揭示得越充分，悲剧人物遭受毁灭给人的痛感和震撼也越强烈。正如，在我们充分认识了屈原的磊落、窦娥的善良、阿</a:t>
            </a:r>
            <a:r>
              <a:rPr lang="en-US" altLang="zh-CN" sz="2800" kern="100" dirty="0">
                <a:latin typeface="Times New Roman"/>
                <a:ea typeface="微软雅黑"/>
                <a:cs typeface="Courier New"/>
              </a:rPr>
              <a:t>Q</a:t>
            </a:r>
            <a:r>
              <a:rPr lang="zh-CN" altLang="zh-CN" sz="2800" kern="100" dirty="0">
                <a:latin typeface="Times New Roman"/>
                <a:ea typeface="微软雅黑"/>
                <a:cs typeface="Times New Roman"/>
              </a:rPr>
              <a:t>的质朴、子君的无畏、周冲的纯洁之后，再目睹他们的毁灭，内心无疑是惨痛的。而目睹美好人生被毁灭的惨烈现实，自然引起我们对美好人生的肯定和对丑恶势力的否定，进而鼓舞我们为美好人生而奋斗。</a:t>
            </a:r>
            <a:endParaRPr lang="zh-CN" altLang="zh-CN" sz="2800" kern="100" dirty="0">
              <a:effectLst/>
              <a:latin typeface="宋体"/>
              <a:cs typeface="Courier New"/>
            </a:endParaRPr>
          </a:p>
        </p:txBody>
      </p:sp>
      <p:grpSp>
        <p:nvGrpSpPr>
          <p:cNvPr id="12" name="组合 11"/>
          <p:cNvGrpSpPr/>
          <p:nvPr/>
        </p:nvGrpSpPr>
        <p:grpSpPr>
          <a:xfrm rot="5400000">
            <a:off x="11453134" y="5661566"/>
            <a:ext cx="549128" cy="549414"/>
            <a:chOff x="11226607" y="6533712"/>
            <a:chExt cx="360000" cy="360000"/>
          </a:xfrm>
        </p:grpSpPr>
        <p:sp>
          <p:nvSpPr>
            <p:cNvPr id="13" name="椭圆 12">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燕尾形 13">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356480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6910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品赏作者</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230010" y="1084271"/>
            <a:ext cx="11796890" cy="5101397"/>
          </a:xfrm>
          <a:prstGeom prst="rect">
            <a:avLst/>
          </a:prstGeom>
        </p:spPr>
        <p:txBody>
          <a:bodyPr wrap="square">
            <a:spAutoFit/>
          </a:bodyPr>
          <a:lstStyle/>
          <a:p>
            <a:pPr algn="ctr">
              <a:lnSpc>
                <a:spcPct val="150000"/>
              </a:lnSpc>
              <a:tabLst>
                <a:tab pos="2070735" algn="l"/>
              </a:tabLst>
            </a:pPr>
            <a:r>
              <a:rPr lang="zh-CN" altLang="en-US" sz="3500" b="1" kern="100" dirty="0" smtClean="0">
                <a:solidFill>
                  <a:srgbClr val="00B050"/>
                </a:solidFill>
                <a:latin typeface="微软雅黑" pitchFamily="34" charset="-122"/>
                <a:ea typeface="微软雅黑" pitchFamily="34" charset="-122"/>
                <a:cs typeface="Times New Roman"/>
              </a:rPr>
              <a:t>白居易</a:t>
            </a:r>
            <a:r>
              <a:rPr lang="zh-CN" altLang="en-US" sz="3500" b="1" kern="100" dirty="0">
                <a:solidFill>
                  <a:srgbClr val="00B050"/>
                </a:solidFill>
                <a:latin typeface="微软雅黑" pitchFamily="34" charset="-122"/>
                <a:ea typeface="微软雅黑" pitchFamily="34" charset="-122"/>
                <a:cs typeface="Times New Roman"/>
              </a:rPr>
              <a:t>的情与恨</a:t>
            </a:r>
            <a:endParaRPr lang="zh-CN" altLang="zh-CN" sz="3500" b="1" kern="100" dirty="0">
              <a:solidFill>
                <a:srgbClr val="00B050"/>
              </a:solidFill>
              <a:latin typeface="微软雅黑" pitchFamily="34" charset="-122"/>
              <a:ea typeface="微软雅黑" pitchFamily="34" charset="-122"/>
              <a:cs typeface="Times New Roman"/>
            </a:endParaRPr>
          </a:p>
          <a:p>
            <a:pPr algn="just">
              <a:lnSpc>
                <a:spcPct val="15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白居易</a:t>
            </a:r>
            <a:r>
              <a:rPr lang="zh-CN" altLang="zh-CN" sz="2600" kern="100" dirty="0">
                <a:latin typeface="Times New Roman"/>
                <a:ea typeface="微软雅黑"/>
                <a:cs typeface="Times New Roman"/>
              </a:rPr>
              <a:t>的一生虽说基本安乐富足，但也没有逃脱</a:t>
            </a:r>
            <a:r>
              <a:rPr lang="zh-CN" altLang="zh-CN" sz="2600" kern="100" dirty="0">
                <a:solidFill>
                  <a:srgbClr val="FF0000"/>
                </a:solidFill>
                <a:latin typeface="方正粗宋简体" panose="03000509000000000000" pitchFamily="65" charset="-122"/>
                <a:ea typeface="方正粗宋简体" panose="03000509000000000000" pitchFamily="65" charset="-122"/>
                <a:cs typeface="Times New Roman"/>
              </a:rPr>
              <a:t>文人</a:t>
            </a:r>
            <a:r>
              <a:rPr lang="zh-CN" altLang="zh-CN" sz="2600" kern="100" dirty="0" smtClean="0">
                <a:solidFill>
                  <a:srgbClr val="FF0000"/>
                </a:solidFill>
                <a:latin typeface="方正粗宋简体" panose="03000509000000000000" pitchFamily="65" charset="-122"/>
                <a:ea typeface="方正粗宋简体" panose="03000509000000000000" pitchFamily="65" charset="-122"/>
                <a:cs typeface="Times New Roman"/>
              </a:rPr>
              <a:t>诗人做</a:t>
            </a:r>
            <a:endParaRPr lang="en-US" altLang="zh-CN" sz="2600" kern="100" dirty="0" smtClean="0">
              <a:solidFill>
                <a:srgbClr val="FF0000"/>
              </a:solidFill>
              <a:latin typeface="方正粗宋简体" panose="03000509000000000000" pitchFamily="65" charset="-122"/>
              <a:ea typeface="方正粗宋简体" panose="03000509000000000000" pitchFamily="65" charset="-122"/>
              <a:cs typeface="Times New Roman"/>
            </a:endParaRPr>
          </a:p>
          <a:p>
            <a:pPr algn="just">
              <a:lnSpc>
                <a:spcPct val="150000"/>
              </a:lnSpc>
              <a:spcAft>
                <a:spcPts val="0"/>
              </a:spcAft>
              <a:tabLst>
                <a:tab pos="2070735" algn="l"/>
              </a:tabLst>
            </a:pPr>
            <a:r>
              <a:rPr lang="zh-CN" altLang="zh-CN" sz="2600" kern="100" dirty="0" smtClean="0">
                <a:solidFill>
                  <a:srgbClr val="FF0000"/>
                </a:solidFill>
                <a:latin typeface="方正粗宋简体" panose="03000509000000000000" pitchFamily="65" charset="-122"/>
                <a:ea typeface="方正粗宋简体" panose="03000509000000000000" pitchFamily="65" charset="-122"/>
                <a:cs typeface="Times New Roman"/>
              </a:rPr>
              <a:t>官</a:t>
            </a:r>
            <a:r>
              <a:rPr lang="zh-CN" altLang="zh-CN" sz="2600" kern="100" dirty="0">
                <a:solidFill>
                  <a:srgbClr val="FF0000"/>
                </a:solidFill>
                <a:latin typeface="方正粗宋简体" panose="03000509000000000000" pitchFamily="65" charset="-122"/>
                <a:ea typeface="方正粗宋简体" panose="03000509000000000000" pitchFamily="65" charset="-122"/>
                <a:cs typeface="Times New Roman"/>
              </a:rPr>
              <a:t>因耿直遭贬，漂泊四海的命运</a:t>
            </a:r>
            <a:r>
              <a:rPr lang="zh-CN" altLang="zh-CN" sz="2600" kern="100" dirty="0">
                <a:latin typeface="Times New Roman"/>
                <a:ea typeface="微软雅黑"/>
                <a:cs typeface="Times New Roman"/>
              </a:rPr>
              <a:t>。但他在逆境中积极寻求到了</a:t>
            </a:r>
            <a:r>
              <a:rPr lang="zh-CN" altLang="zh-CN" sz="2600" kern="100" dirty="0" smtClean="0">
                <a:latin typeface="Times New Roman"/>
                <a:ea typeface="微软雅黑"/>
                <a:cs typeface="Times New Roman"/>
              </a:rPr>
              <a:t>安</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latin typeface="Times New Roman"/>
                <a:ea typeface="微软雅黑"/>
                <a:cs typeface="Times New Roman"/>
              </a:rPr>
              <a:t>放</a:t>
            </a:r>
            <a:r>
              <a:rPr lang="zh-CN" altLang="zh-CN" sz="2600" kern="100" dirty="0">
                <a:latin typeface="Times New Roman"/>
                <a:ea typeface="微软雅黑"/>
                <a:cs typeface="Times New Roman"/>
              </a:rPr>
              <a:t>自己的方式，苦中作乐，寻找人生的突破，在艰难时期让</a:t>
            </a:r>
            <a:r>
              <a:rPr lang="zh-CN" altLang="zh-CN" sz="2600" kern="100" dirty="0" smtClean="0">
                <a:latin typeface="Times New Roman"/>
                <a:ea typeface="微软雅黑"/>
                <a:cs typeface="Times New Roman"/>
              </a:rPr>
              <a:t>内心</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latin typeface="Times New Roman"/>
                <a:ea typeface="微软雅黑"/>
                <a:cs typeface="Times New Roman"/>
              </a:rPr>
              <a:t>安然</a:t>
            </a:r>
            <a:r>
              <a:rPr lang="zh-CN" altLang="zh-CN" sz="2600" kern="100" dirty="0">
                <a:latin typeface="Times New Roman"/>
                <a:ea typeface="微软雅黑"/>
                <a:cs typeface="Times New Roman"/>
              </a:rPr>
              <a:t>着陆。比如在江州努力办学堂，在杭州为民开渠灌溉，</a:t>
            </a:r>
            <a:r>
              <a:rPr lang="zh-CN" altLang="zh-CN" sz="2600" kern="100" dirty="0" smtClean="0">
                <a:latin typeface="Times New Roman"/>
                <a:ea typeface="微软雅黑"/>
                <a:cs typeface="Times New Roman"/>
              </a:rPr>
              <a:t>同时</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latin typeface="Times New Roman"/>
                <a:ea typeface="微软雅黑"/>
                <a:cs typeface="Times New Roman"/>
              </a:rPr>
              <a:t>又</a:t>
            </a:r>
            <a:r>
              <a:rPr lang="zh-CN" altLang="zh-CN" sz="2600" kern="100" dirty="0">
                <a:latin typeface="Times New Roman"/>
                <a:ea typeface="微软雅黑"/>
                <a:cs typeface="Times New Roman"/>
              </a:rPr>
              <a:t>创立弥勒佛运动，修佛进道，修善身心</a:t>
            </a:r>
            <a:r>
              <a:rPr lang="zh-CN" altLang="zh-CN" sz="2600" kern="100" dirty="0" smtClean="0">
                <a:latin typeface="Times New Roman"/>
                <a:ea typeface="微软雅黑"/>
                <a:cs typeface="Times New Roman"/>
              </a:rPr>
              <a:t>。</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但</a:t>
            </a:r>
            <a:r>
              <a:rPr lang="zh-CN" altLang="zh-CN" sz="2600" kern="100" dirty="0">
                <a:latin typeface="Times New Roman"/>
                <a:ea typeface="微软雅黑"/>
                <a:cs typeface="Times New Roman"/>
              </a:rPr>
              <a:t>这样一位看起来阳光健朗的大官诗人，也有着自己难以消解的秘密。这里不得不提到一个事实，那就是他一生的心结</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一份困扰他三十五年的情感。</a:t>
            </a:r>
            <a:endParaRPr lang="zh-CN" altLang="zh-CN" sz="2600" kern="100" dirty="0">
              <a:latin typeface="宋体"/>
              <a:cs typeface="Courier New"/>
            </a:endParaRPr>
          </a:p>
        </p:txBody>
      </p:sp>
      <p:pic>
        <p:nvPicPr>
          <p:cNvPr id="7" name="Picture 2" descr="C:\Users\Administrator\Desktop\赵瑊\1.jpg"/>
          <p:cNvPicPr>
            <a:picLocks noChangeAspect="1" noChangeArrowheads="1"/>
          </p:cNvPicPr>
          <p:nvPr/>
        </p:nvPicPr>
        <p:blipFill rotWithShape="1">
          <a:blip r:embed="rId2">
            <a:extLst>
              <a:ext uri="{28A0092B-C50C-407E-A947-70E740481C1C}">
                <a14:useLocalDpi xmlns:a14="http://schemas.microsoft.com/office/drawing/2010/main" val="0"/>
              </a:ext>
            </a:extLst>
          </a:blip>
          <a:srcRect b="8797"/>
          <a:stretch/>
        </p:blipFill>
        <p:spPr bwMode="auto">
          <a:xfrm>
            <a:off x="9813924" y="2082313"/>
            <a:ext cx="2125523" cy="269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100" y="602914"/>
            <a:ext cx="11633199" cy="3693319"/>
          </a:xfrm>
          <a:prstGeom prst="rect">
            <a:avLst/>
          </a:prstGeom>
          <a:noFill/>
        </p:spPr>
        <p:txBody>
          <a:bodyPr wrap="square" rtlCol="0">
            <a:spAutoFit/>
          </a:bodyPr>
          <a:lstStyle/>
          <a:p>
            <a:pPr algn="just">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白居易</a:t>
            </a:r>
            <a:r>
              <a:rPr lang="zh-CN" altLang="zh-CN" sz="2600" kern="100" dirty="0">
                <a:latin typeface="Times New Roman"/>
                <a:ea typeface="微软雅黑"/>
                <a:cs typeface="Times New Roman"/>
              </a:rPr>
              <a:t>在洛阳老家有位青梅竹马的恋人叫</a:t>
            </a:r>
            <a:r>
              <a:rPr lang="zh-CN" altLang="zh-CN" sz="2600" b="1" kern="100" dirty="0">
                <a:solidFill>
                  <a:srgbClr val="FF0000"/>
                </a:solidFill>
                <a:latin typeface="Times New Roman"/>
                <a:ea typeface="微软雅黑"/>
                <a:cs typeface="Times New Roman"/>
              </a:rPr>
              <a:t>湘灵</a:t>
            </a:r>
            <a:r>
              <a:rPr lang="zh-CN" altLang="zh-CN" sz="2600" kern="100" dirty="0">
                <a:latin typeface="Times New Roman"/>
                <a:ea typeface="微软雅黑"/>
                <a:cs typeface="Times New Roman"/>
              </a:rPr>
              <a:t>，二人是邻居，童年相识，少年相恋，情深意笃，相恋数载，终因门第不当而被白家拒绝这门婚事。白居易</a:t>
            </a:r>
            <a:r>
              <a:rPr lang="zh-CN" altLang="zh-CN" sz="2600" kern="100" dirty="0" smtClean="0">
                <a:latin typeface="Times New Roman"/>
                <a:ea typeface="微软雅黑"/>
                <a:cs typeface="Times New Roman"/>
              </a:rPr>
              <a:t>直到</a:t>
            </a:r>
            <a:r>
              <a:rPr lang="en-US" altLang="zh-CN" sz="2600" kern="100" dirty="0" smtClean="0">
                <a:latin typeface="Times New Roman"/>
                <a:ea typeface="微软雅黑"/>
                <a:cs typeface="Times New Roman"/>
              </a:rPr>
              <a:t>37</a:t>
            </a:r>
            <a:r>
              <a:rPr lang="zh-CN" altLang="zh-CN" sz="2600" kern="100" dirty="0" smtClean="0">
                <a:latin typeface="Times New Roman"/>
                <a:ea typeface="微软雅黑"/>
                <a:cs typeface="Times New Roman"/>
              </a:rPr>
              <a:t>岁</a:t>
            </a:r>
            <a:r>
              <a:rPr lang="zh-CN" altLang="zh-CN" sz="2600" kern="100" dirty="0">
                <a:latin typeface="Times New Roman"/>
                <a:ea typeface="微软雅黑"/>
                <a:cs typeface="Times New Roman"/>
              </a:rPr>
              <a:t>，才被母亲以死相逼娶他人为妻，而</a:t>
            </a:r>
            <a:r>
              <a:rPr lang="zh-CN" altLang="zh-CN" sz="2600" b="1" kern="100" dirty="0">
                <a:solidFill>
                  <a:srgbClr val="FF0000"/>
                </a:solidFill>
                <a:latin typeface="Times New Roman"/>
                <a:ea typeface="微软雅黑"/>
                <a:cs typeface="Times New Roman"/>
              </a:rPr>
              <a:t>湘灵</a:t>
            </a:r>
            <a:r>
              <a:rPr lang="zh-CN" altLang="zh-CN" sz="2600" kern="100" dirty="0">
                <a:latin typeface="Times New Roman"/>
                <a:ea typeface="微软雅黑"/>
                <a:cs typeface="Times New Roman"/>
              </a:rPr>
              <a:t>终生未嫁。相传，多年后，白居易在被贬赴职途中巧遇湘灵，二人相见，抱头痛哭，之后诀别。</a:t>
            </a:r>
            <a:endParaRPr lang="zh-CN" altLang="zh-CN" sz="2600" kern="100" dirty="0">
              <a:latin typeface="宋体"/>
              <a:cs typeface="Courier New"/>
            </a:endParaRPr>
          </a:p>
          <a:p>
            <a:pPr algn="just">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与</a:t>
            </a:r>
            <a:r>
              <a:rPr lang="zh-CN" altLang="zh-CN" sz="2600" kern="100" dirty="0">
                <a:latin typeface="Times New Roman"/>
                <a:ea typeface="微软雅黑"/>
                <a:cs typeface="Times New Roman"/>
              </a:rPr>
              <a:t>初恋未果，成为白居易的终生遗憾。他用多首诗歌表达对湘灵的思念和感情，包括《邻女》《寄湘灵》《冬至夜怀湘灵》《寄远》等等。</a:t>
            </a:r>
            <a:r>
              <a:rPr lang="zh-CN" altLang="zh-CN" sz="2600" kern="100" dirty="0">
                <a:solidFill>
                  <a:srgbClr val="FF0000"/>
                </a:solidFill>
                <a:latin typeface="方正粗宋简体" panose="03000509000000000000" pitchFamily="65" charset="-122"/>
                <a:ea typeface="方正粗宋简体" panose="03000509000000000000" pitchFamily="65" charset="-122"/>
                <a:cs typeface="Times New Roman"/>
              </a:rPr>
              <a:t>《长相思》</a:t>
            </a:r>
            <a:r>
              <a:rPr lang="zh-CN" altLang="zh-CN" sz="2600" kern="100" dirty="0">
                <a:latin typeface="Times New Roman"/>
                <a:ea typeface="微软雅黑"/>
                <a:cs typeface="Times New Roman"/>
              </a:rPr>
              <a:t>更是浓墨重彩地写了二人的情感：</a:t>
            </a:r>
            <a:r>
              <a:rPr lang="en-US" altLang="zh-CN" sz="2600" kern="100" dirty="0">
                <a:latin typeface="宋体"/>
                <a:ea typeface="微软雅黑"/>
                <a:cs typeface="Times New Roman"/>
              </a:rPr>
              <a:t>“</a:t>
            </a:r>
            <a:r>
              <a:rPr lang="zh-CN" altLang="zh-CN" sz="2600" b="1" kern="100" dirty="0">
                <a:solidFill>
                  <a:srgbClr val="FF0000"/>
                </a:solidFill>
                <a:latin typeface="Times New Roman"/>
                <a:ea typeface="微软雅黑"/>
                <a:cs typeface="Times New Roman"/>
              </a:rPr>
              <a:t>妾住洛桥北，君住洛桥南。十五即相识，今年二十三。有如女萝草，生在松之侧。蔓短枝苦高，萦回上不得。人言人有愿，愿至天必成。愿作远方兽，步步比肩行。愿作深山木，枝枝连理生</a:t>
            </a:r>
            <a:r>
              <a:rPr lang="zh-CN" altLang="zh-CN" sz="2600" kern="100" dirty="0">
                <a:latin typeface="Times New Roman"/>
                <a:ea typeface="微软雅黑"/>
                <a:cs typeface="Times New Roman"/>
              </a:rPr>
              <a:t>。</a:t>
            </a:r>
            <a:r>
              <a:rPr lang="en-US" altLang="zh-CN" sz="2600" kern="100" dirty="0">
                <a:latin typeface="宋体"/>
                <a:ea typeface="微软雅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743754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3801" y="1339514"/>
            <a:ext cx="9791700" cy="3108543"/>
          </a:xfrm>
          <a:prstGeom prst="rect">
            <a:avLst/>
          </a:prstGeom>
          <a:noFill/>
        </p:spPr>
        <p:txBody>
          <a:bodyPr wrap="square" rtlCol="0">
            <a:spAutoFit/>
          </a:bodyPr>
          <a:lstStyle/>
          <a:p>
            <a:pPr algn="just">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无独有偶</a:t>
            </a:r>
            <a:r>
              <a:rPr lang="zh-CN" altLang="zh-CN" sz="2800" kern="100" dirty="0">
                <a:latin typeface="Times New Roman"/>
                <a:ea typeface="微软雅黑"/>
                <a:cs typeface="Times New Roman"/>
              </a:rPr>
              <a:t>，此长诗的结尾</a:t>
            </a:r>
            <a:r>
              <a:rPr lang="en-US" altLang="zh-CN" sz="2800" kern="100" dirty="0">
                <a:latin typeface="宋体"/>
                <a:ea typeface="微软雅黑"/>
                <a:cs typeface="Times New Roman"/>
              </a:rPr>
              <a:t>“</a:t>
            </a:r>
            <a:r>
              <a:rPr lang="zh-CN" altLang="zh-CN" sz="2800" b="1" kern="100" dirty="0">
                <a:solidFill>
                  <a:srgbClr val="FF0000"/>
                </a:solidFill>
                <a:latin typeface="Times New Roman"/>
                <a:ea typeface="微软雅黑"/>
                <a:cs typeface="Times New Roman"/>
              </a:rPr>
              <a:t>枝枝连理生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与他最著名的长诗《长恨歌》的尾句</a:t>
            </a:r>
            <a:r>
              <a:rPr lang="en-US" altLang="zh-CN" sz="2800" kern="100" dirty="0">
                <a:latin typeface="宋体"/>
                <a:ea typeface="微软雅黑"/>
                <a:cs typeface="Times New Roman"/>
              </a:rPr>
              <a:t>“</a:t>
            </a:r>
            <a:r>
              <a:rPr lang="zh-CN" altLang="zh-CN" sz="2800" b="1" kern="100" dirty="0">
                <a:solidFill>
                  <a:srgbClr val="FF0000"/>
                </a:solidFill>
                <a:latin typeface="Times New Roman"/>
                <a:ea typeface="微软雅黑"/>
                <a:cs typeface="Times New Roman"/>
              </a:rPr>
              <a:t>在地愿为连理枝</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如出一辙。</a:t>
            </a:r>
            <a:endParaRPr lang="zh-CN" altLang="zh-CN" sz="2800" kern="100" dirty="0">
              <a:latin typeface="宋体"/>
              <a:cs typeface="Courier New"/>
            </a:endParaRPr>
          </a:p>
          <a:p>
            <a:pPr algn="just">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所以</a:t>
            </a:r>
            <a:r>
              <a:rPr lang="zh-CN" altLang="zh-CN" sz="2800" kern="100" dirty="0">
                <a:latin typeface="Times New Roman"/>
                <a:ea typeface="微软雅黑"/>
                <a:cs typeface="Times New Roman"/>
              </a:rPr>
              <a:t>，一个诗人，无论有天大的才华，没有真正经历，没有对生命透彻的感悟，都难以写出成功的诗歌。《长恨歌》最后也尽展作者的心机：</a:t>
            </a:r>
            <a:r>
              <a:rPr lang="en-US" altLang="zh-CN" sz="2800" kern="100" dirty="0">
                <a:latin typeface="宋体"/>
                <a:ea typeface="微软雅黑"/>
                <a:cs typeface="Times New Roman"/>
              </a:rPr>
              <a:t>“</a:t>
            </a:r>
            <a:r>
              <a:rPr lang="zh-CN" altLang="zh-CN" sz="2800" b="1" kern="100" dirty="0">
                <a:solidFill>
                  <a:srgbClr val="FF0000"/>
                </a:solidFill>
                <a:latin typeface="Times New Roman"/>
                <a:ea typeface="微软雅黑"/>
                <a:cs typeface="Times New Roman"/>
              </a:rPr>
              <a:t>临别殷勤重寄词，词中有誓两心知。七月七日长生殿，夜半无人私语时。在天愿作比翼鸟，在地愿为连理枝。天长地久有时尽，此恨绵绵无绝期。</a:t>
            </a:r>
            <a:r>
              <a:rPr lang="en-US" altLang="zh-CN" sz="2800" kern="100" dirty="0">
                <a:latin typeface="宋体"/>
                <a:ea typeface="微软雅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869621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273361"/>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修身名句</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6" name="TextBox 5"/>
          <p:cNvSpPr txBox="1"/>
          <p:nvPr/>
        </p:nvSpPr>
        <p:spPr>
          <a:xfrm>
            <a:off x="242972" y="647704"/>
            <a:ext cx="11669628" cy="2462213"/>
          </a:xfrm>
          <a:prstGeom prst="rect">
            <a:avLst/>
          </a:prstGeom>
          <a:noFill/>
        </p:spPr>
        <p:txBody>
          <a:bodyPr wrap="square" rtlCol="0">
            <a:spAutoFit/>
          </a:bodyPr>
          <a:lstStyle/>
          <a:p>
            <a:pPr algn="ctr">
              <a:lnSpc>
                <a:spcPct val="200000"/>
              </a:lnSpc>
              <a:spcAft>
                <a:spcPts val="0"/>
              </a:spcAft>
              <a:tabLst>
                <a:tab pos="2070735" algn="l"/>
              </a:tabLst>
            </a:pPr>
            <a:r>
              <a:rPr lang="zh-CN" altLang="zh-CN" sz="3500" b="1" kern="100" dirty="0">
                <a:latin typeface="Times New Roman"/>
                <a:ea typeface="微软雅黑"/>
                <a:cs typeface="Times New Roman"/>
              </a:rPr>
              <a:t>向　善</a:t>
            </a:r>
            <a:endParaRPr lang="zh-CN" altLang="zh-CN" sz="3500" b="1" kern="100" dirty="0">
              <a:latin typeface="宋体"/>
              <a:cs typeface="Courier New"/>
            </a:endParaRPr>
          </a:p>
          <a:p>
            <a:pPr algn="just">
              <a:spcAft>
                <a:spcPts val="0"/>
              </a:spcAft>
              <a:tabLst>
                <a:tab pos="2070735" algn="l"/>
              </a:tabLst>
            </a:pPr>
            <a:r>
              <a:rPr lang="en-US" altLang="zh-CN" sz="2800" b="1" kern="100" dirty="0">
                <a:solidFill>
                  <a:srgbClr val="FF0000"/>
                </a:solidFill>
                <a:latin typeface="Times New Roman"/>
                <a:ea typeface="微软雅黑"/>
                <a:cs typeface="Courier New"/>
              </a:rPr>
              <a:t>1</a:t>
            </a:r>
            <a:r>
              <a:rPr lang="zh-CN" altLang="zh-CN" sz="2800" b="1" kern="100" dirty="0">
                <a:solidFill>
                  <a:srgbClr val="FF0000"/>
                </a:solidFill>
                <a:latin typeface="Times New Roman"/>
                <a:ea typeface="微软雅黑"/>
                <a:cs typeface="Times New Roman"/>
              </a:rPr>
              <a:t>．善不积，不足以成名；恶不积，不足以灭身。</a:t>
            </a:r>
            <a:r>
              <a:rPr lang="en-US" altLang="zh-CN" sz="2800" b="1" kern="100" dirty="0">
                <a:solidFill>
                  <a:srgbClr val="FF0000"/>
                </a:solidFill>
                <a:latin typeface="Times New Roman"/>
                <a:ea typeface="微软雅黑"/>
                <a:cs typeface="Courier New"/>
              </a:rPr>
              <a:t>——</a:t>
            </a:r>
            <a:r>
              <a:rPr lang="zh-CN" altLang="zh-CN" sz="2800" b="1" kern="100" dirty="0">
                <a:solidFill>
                  <a:srgbClr val="FF0000"/>
                </a:solidFill>
                <a:latin typeface="Times New Roman"/>
                <a:ea typeface="微软雅黑"/>
                <a:cs typeface="Times New Roman"/>
              </a:rPr>
              <a:t>《周易</a:t>
            </a:r>
            <a:r>
              <a:rPr lang="en-US" altLang="zh-CN" sz="2800" b="1" kern="100" dirty="0">
                <a:solidFill>
                  <a:srgbClr val="FF0000"/>
                </a:solidFill>
                <a:latin typeface="Times New Roman"/>
                <a:ea typeface="微软雅黑"/>
                <a:cs typeface="Courier New"/>
              </a:rPr>
              <a:t>·</a:t>
            </a:r>
            <a:r>
              <a:rPr lang="zh-CN" altLang="zh-CN" sz="2800" b="1" kern="100" dirty="0">
                <a:solidFill>
                  <a:srgbClr val="FF0000"/>
                </a:solidFill>
                <a:latin typeface="Times New Roman"/>
                <a:ea typeface="微软雅黑"/>
                <a:cs typeface="Times New Roman"/>
              </a:rPr>
              <a:t>系辞下传》</a:t>
            </a:r>
            <a:endParaRPr lang="zh-CN" altLang="zh-CN" sz="2800" b="1" kern="100" dirty="0">
              <a:solidFill>
                <a:srgbClr val="FF0000"/>
              </a:solidFill>
              <a:latin typeface="宋体"/>
              <a:cs typeface="Courier New"/>
            </a:endParaRPr>
          </a:p>
          <a:p>
            <a:pPr algn="just">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赏读：</a:t>
            </a:r>
            <a:r>
              <a:rPr lang="zh-CN" altLang="zh-CN" sz="2800" kern="100" dirty="0">
                <a:latin typeface="Times New Roman"/>
                <a:ea typeface="微软雅黑"/>
                <a:cs typeface="Times New Roman"/>
              </a:rPr>
              <a:t>如果不积累下善事，便不会落下好名声；如果不积累下恶事，便不至于丧失生命。</a:t>
            </a:r>
            <a:endParaRPr lang="zh-CN" altLang="zh-CN" sz="2800" kern="100" dirty="0">
              <a:effectLst/>
              <a:latin typeface="宋体"/>
              <a:cs typeface="Courier New"/>
            </a:endParaRPr>
          </a:p>
        </p:txBody>
      </p:sp>
      <p:sp>
        <p:nvSpPr>
          <p:cNvPr id="7" name="TextBox 6"/>
          <p:cNvSpPr txBox="1"/>
          <p:nvPr/>
        </p:nvSpPr>
        <p:spPr>
          <a:xfrm>
            <a:off x="242971" y="3109917"/>
            <a:ext cx="11669629" cy="1384995"/>
          </a:xfrm>
          <a:prstGeom prst="rect">
            <a:avLst/>
          </a:prstGeom>
          <a:noFill/>
        </p:spPr>
        <p:txBody>
          <a:bodyPr wrap="square" rtlCol="0">
            <a:spAutoFit/>
          </a:bodyPr>
          <a:lstStyle/>
          <a:p>
            <a:pPr algn="just">
              <a:spcAft>
                <a:spcPts val="0"/>
              </a:spcAft>
              <a:tabLst>
                <a:tab pos="2070735" algn="l"/>
              </a:tabLst>
            </a:pPr>
            <a:r>
              <a:rPr lang="en-US" altLang="zh-CN" sz="2800" b="1" kern="100" dirty="0">
                <a:solidFill>
                  <a:srgbClr val="FF0000"/>
                </a:solidFill>
                <a:latin typeface="Times New Roman"/>
                <a:ea typeface="微软雅黑"/>
                <a:cs typeface="Courier New"/>
              </a:rPr>
              <a:t>2</a:t>
            </a:r>
            <a:r>
              <a:rPr lang="zh-CN" altLang="zh-CN" sz="2800" b="1" kern="100" dirty="0">
                <a:solidFill>
                  <a:srgbClr val="FF0000"/>
                </a:solidFill>
                <a:latin typeface="Times New Roman"/>
                <a:ea typeface="微软雅黑"/>
                <a:cs typeface="Times New Roman"/>
              </a:rPr>
              <a:t>．子云：</a:t>
            </a:r>
            <a:r>
              <a:rPr lang="en-US" altLang="zh-CN" sz="2800" b="1" kern="100" dirty="0">
                <a:solidFill>
                  <a:srgbClr val="FF0000"/>
                </a:solidFill>
                <a:latin typeface="宋体"/>
                <a:ea typeface="微软雅黑"/>
                <a:cs typeface="Times New Roman"/>
              </a:rPr>
              <a:t>“</a:t>
            </a:r>
            <a:r>
              <a:rPr lang="zh-CN" altLang="zh-CN" sz="2800" b="1" kern="100" dirty="0">
                <a:solidFill>
                  <a:srgbClr val="FF0000"/>
                </a:solidFill>
                <a:latin typeface="Times New Roman"/>
                <a:ea typeface="微软雅黑"/>
                <a:cs typeface="Times New Roman"/>
              </a:rPr>
              <a:t>善则称人，过则称己，则怨益亡。</a:t>
            </a:r>
            <a:r>
              <a:rPr lang="en-US" altLang="zh-CN" sz="2800" b="1" kern="100" dirty="0" smtClean="0">
                <a:solidFill>
                  <a:srgbClr val="FF0000"/>
                </a:solidFill>
                <a:latin typeface="宋体"/>
                <a:ea typeface="微软雅黑"/>
                <a:cs typeface="Times New Roman"/>
              </a:rPr>
              <a:t>”    </a:t>
            </a:r>
            <a:r>
              <a:rPr lang="en-US" altLang="zh-CN" sz="2800" b="1" kern="100" dirty="0" smtClean="0">
                <a:solidFill>
                  <a:srgbClr val="FF0000"/>
                </a:solidFill>
                <a:latin typeface="Times New Roman"/>
                <a:ea typeface="微软雅黑"/>
                <a:cs typeface="Courier New"/>
              </a:rPr>
              <a:t>——</a:t>
            </a:r>
            <a:r>
              <a:rPr lang="zh-CN" altLang="zh-CN" sz="2800" b="1" kern="100" dirty="0">
                <a:solidFill>
                  <a:srgbClr val="FF0000"/>
                </a:solidFill>
                <a:latin typeface="Times New Roman"/>
                <a:ea typeface="微软雅黑"/>
                <a:cs typeface="Times New Roman"/>
              </a:rPr>
              <a:t>《礼记</a:t>
            </a:r>
            <a:r>
              <a:rPr lang="en-US" altLang="zh-CN" sz="2800" b="1" kern="100" dirty="0" smtClean="0">
                <a:solidFill>
                  <a:srgbClr val="FF0000"/>
                </a:solidFill>
                <a:latin typeface="Times New Roman"/>
                <a:ea typeface="微软雅黑"/>
                <a:cs typeface="Courier New"/>
              </a:rPr>
              <a:t>· </a:t>
            </a:r>
            <a:r>
              <a:rPr lang="zh-CN" altLang="zh-CN" sz="2800" b="1" kern="100" dirty="0" smtClean="0">
                <a:solidFill>
                  <a:srgbClr val="FF0000"/>
                </a:solidFill>
                <a:latin typeface="Times New Roman"/>
                <a:ea typeface="微软雅黑"/>
                <a:cs typeface="Times New Roman"/>
              </a:rPr>
              <a:t>坊</a:t>
            </a:r>
            <a:r>
              <a:rPr lang="zh-CN" altLang="zh-CN" sz="2800" b="1" kern="100" dirty="0">
                <a:solidFill>
                  <a:srgbClr val="FF0000"/>
                </a:solidFill>
                <a:latin typeface="Times New Roman"/>
                <a:ea typeface="微软雅黑"/>
                <a:cs typeface="Times New Roman"/>
              </a:rPr>
              <a:t>记》</a:t>
            </a:r>
            <a:endParaRPr lang="zh-CN" altLang="zh-CN" sz="2800" b="1" kern="100" dirty="0">
              <a:solidFill>
                <a:srgbClr val="FF0000"/>
              </a:solidFill>
              <a:latin typeface="宋体"/>
              <a:cs typeface="Courier New"/>
            </a:endParaRPr>
          </a:p>
          <a:p>
            <a:pPr algn="just">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赏读：</a:t>
            </a:r>
            <a:r>
              <a:rPr lang="zh-CN" altLang="zh-CN" sz="2800" kern="100" dirty="0">
                <a:latin typeface="Times New Roman"/>
                <a:ea typeface="微软雅黑"/>
                <a:cs typeface="Times New Roman"/>
              </a:rPr>
              <a:t>孔子说：</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发现善事称别人，出现过失自己承担。这样，百姓对你的怨恨便消失了。</a:t>
            </a:r>
            <a:r>
              <a:rPr lang="en-US" altLang="zh-CN" sz="2800" kern="100" dirty="0">
                <a:latin typeface="宋体"/>
                <a:ea typeface="微软雅黑"/>
                <a:cs typeface="Times New Roman"/>
              </a:rPr>
              <a:t>”</a:t>
            </a:r>
            <a:endParaRPr lang="zh-CN" altLang="zh-CN" sz="2800" kern="100" dirty="0">
              <a:effectLst/>
              <a:latin typeface="宋体"/>
              <a:cs typeface="Courier New"/>
            </a:endParaRPr>
          </a:p>
        </p:txBody>
      </p:sp>
      <p:sp>
        <p:nvSpPr>
          <p:cNvPr id="8" name="TextBox 7"/>
          <p:cNvSpPr txBox="1"/>
          <p:nvPr/>
        </p:nvSpPr>
        <p:spPr>
          <a:xfrm>
            <a:off x="298045" y="4516467"/>
            <a:ext cx="11625011" cy="1384995"/>
          </a:xfrm>
          <a:prstGeom prst="rect">
            <a:avLst/>
          </a:prstGeom>
          <a:noFill/>
        </p:spPr>
        <p:txBody>
          <a:bodyPr wrap="square" rtlCol="0">
            <a:spAutoFit/>
          </a:bodyPr>
          <a:lstStyle/>
          <a:p>
            <a:pPr algn="just">
              <a:spcAft>
                <a:spcPts val="0"/>
              </a:spcAft>
              <a:tabLst>
                <a:tab pos="2070735" algn="l"/>
              </a:tabLst>
            </a:pPr>
            <a:r>
              <a:rPr lang="en-US" altLang="zh-CN" sz="2800" b="1" kern="100" dirty="0">
                <a:solidFill>
                  <a:srgbClr val="FF0000"/>
                </a:solidFill>
                <a:latin typeface="Times New Roman"/>
                <a:ea typeface="微软雅黑"/>
                <a:cs typeface="Courier New"/>
              </a:rPr>
              <a:t>3</a:t>
            </a:r>
            <a:r>
              <a:rPr lang="zh-CN" altLang="zh-CN" sz="2800" b="1" kern="100" dirty="0">
                <a:solidFill>
                  <a:srgbClr val="FF0000"/>
                </a:solidFill>
                <a:latin typeface="Times New Roman"/>
                <a:ea typeface="微软雅黑"/>
                <a:cs typeface="Times New Roman"/>
              </a:rPr>
              <a:t>．生有益于人，死不害于人。</a:t>
            </a:r>
            <a:r>
              <a:rPr lang="en-US" altLang="zh-CN" sz="2800" b="1" kern="100" dirty="0">
                <a:solidFill>
                  <a:srgbClr val="FF0000"/>
                </a:solidFill>
                <a:latin typeface="Times New Roman"/>
                <a:ea typeface="微软雅黑"/>
                <a:cs typeface="Courier New"/>
              </a:rPr>
              <a:t>——</a:t>
            </a:r>
            <a:r>
              <a:rPr lang="zh-CN" altLang="zh-CN" sz="2800" b="1" kern="100" dirty="0">
                <a:solidFill>
                  <a:srgbClr val="FF0000"/>
                </a:solidFill>
                <a:latin typeface="Times New Roman"/>
                <a:ea typeface="微软雅黑"/>
                <a:cs typeface="Times New Roman"/>
              </a:rPr>
              <a:t>《礼记</a:t>
            </a:r>
            <a:r>
              <a:rPr lang="en-US" altLang="zh-CN" sz="2800" b="1" kern="100" dirty="0">
                <a:solidFill>
                  <a:srgbClr val="FF0000"/>
                </a:solidFill>
                <a:latin typeface="Times New Roman"/>
                <a:ea typeface="微软雅黑"/>
                <a:cs typeface="Courier New"/>
              </a:rPr>
              <a:t>·</a:t>
            </a:r>
            <a:r>
              <a:rPr lang="zh-CN" altLang="zh-CN" sz="2800" b="1" kern="100" dirty="0">
                <a:solidFill>
                  <a:srgbClr val="FF0000"/>
                </a:solidFill>
                <a:latin typeface="Times New Roman"/>
                <a:ea typeface="微软雅黑"/>
                <a:cs typeface="Times New Roman"/>
              </a:rPr>
              <a:t>檀弓上》</a:t>
            </a:r>
            <a:endParaRPr lang="zh-CN" altLang="zh-CN" sz="2800" b="1" kern="100" dirty="0">
              <a:solidFill>
                <a:srgbClr val="FF0000"/>
              </a:solidFill>
              <a:latin typeface="宋体"/>
              <a:cs typeface="Courier New"/>
            </a:endParaRPr>
          </a:p>
          <a:p>
            <a:pPr algn="just">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赏读：</a:t>
            </a:r>
            <a:r>
              <a:rPr lang="zh-CN" altLang="zh-CN" sz="2800" kern="100" dirty="0">
                <a:latin typeface="Times New Roman"/>
                <a:ea typeface="微软雅黑"/>
                <a:cs typeface="Times New Roman"/>
              </a:rPr>
              <a:t>人生在世应当作一个有益于人民的人，为他人，为社会做自己力所能及的事，即使死了以后也不当害人的</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鬼</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355410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86478" y="665779"/>
            <a:ext cx="8263822" cy="5086008"/>
          </a:xfrm>
          <a:prstGeom prst="rect">
            <a:avLst/>
          </a:prstGeom>
          <a:noFill/>
        </p:spPr>
        <p:txBody>
          <a:bodyPr wrap="square" rtlCol="0">
            <a:spAutoFit/>
          </a:bodyPr>
          <a:lstStyle/>
          <a:p>
            <a:pPr algn="ctr">
              <a:lnSpc>
                <a:spcPct val="150000"/>
              </a:lnSpc>
              <a:spcAft>
                <a:spcPts val="0"/>
              </a:spcAft>
              <a:tabLst>
                <a:tab pos="2070735" algn="l"/>
              </a:tabLst>
            </a:pPr>
            <a:r>
              <a:rPr lang="zh-CN" altLang="zh-CN" sz="3500" b="1" kern="100" dirty="0">
                <a:solidFill>
                  <a:srgbClr val="00B050"/>
                </a:solidFill>
                <a:latin typeface="Times New Roman"/>
                <a:ea typeface="微软雅黑"/>
                <a:cs typeface="Times New Roman"/>
              </a:rPr>
              <a:t>知识卡片</a:t>
            </a:r>
            <a:endParaRPr lang="zh-CN" altLang="zh-CN" sz="3500" b="1" kern="100" dirty="0">
              <a:solidFill>
                <a:srgbClr val="00B050"/>
              </a:solidFill>
              <a:latin typeface="宋体"/>
              <a:cs typeface="Courier New"/>
            </a:endParaRPr>
          </a:p>
          <a:p>
            <a:pPr algn="just">
              <a:spcAft>
                <a:spcPts val="0"/>
              </a:spcAft>
              <a:tabLst>
                <a:tab pos="2070735" algn="l"/>
              </a:tabLst>
            </a:pPr>
            <a:r>
              <a:rPr lang="en-US" altLang="zh-CN" sz="2600" b="1" kern="100" dirty="0" smtClean="0">
                <a:latin typeface="Times New Roman"/>
                <a:ea typeface="微软雅黑"/>
                <a:cs typeface="Courier New"/>
              </a:rPr>
              <a:t>1</a:t>
            </a:r>
            <a:r>
              <a:rPr lang="en-US" altLang="zh-CN" sz="2600" b="1" kern="100" dirty="0" smtClean="0">
                <a:latin typeface="Times New Roman"/>
                <a:ea typeface="微软雅黑"/>
                <a:cs typeface="Times New Roman"/>
              </a:rPr>
              <a:t>.</a:t>
            </a:r>
            <a:r>
              <a:rPr lang="zh-CN" altLang="zh-CN" sz="2600" b="1" kern="100" dirty="0" smtClean="0">
                <a:latin typeface="Times New Roman"/>
                <a:ea typeface="微软雅黑"/>
                <a:cs typeface="Times New Roman"/>
              </a:rPr>
              <a:t>作家</a:t>
            </a:r>
            <a:r>
              <a:rPr lang="zh-CN" altLang="zh-CN" sz="2600" b="1" kern="100" dirty="0">
                <a:latin typeface="Times New Roman"/>
                <a:ea typeface="微软雅黑"/>
                <a:cs typeface="Times New Roman"/>
              </a:rPr>
              <a:t>作品</a:t>
            </a:r>
            <a:endParaRPr lang="zh-CN" altLang="zh-CN" sz="2600" b="1" kern="100" dirty="0">
              <a:latin typeface="宋体"/>
              <a:cs typeface="Courier New"/>
            </a:endParaRPr>
          </a:p>
          <a:p>
            <a:pPr algn="just">
              <a:spcAft>
                <a:spcPts val="0"/>
              </a:spcAft>
              <a:tabLst>
                <a:tab pos="2070735" algn="l"/>
              </a:tabLst>
            </a:pPr>
            <a:r>
              <a:rPr lang="en-US" altLang="zh-CN" sz="2600" kern="100" dirty="0" smtClean="0">
                <a:latin typeface="Times New Roman"/>
                <a:ea typeface="微软雅黑"/>
                <a:cs typeface="Times New Roman"/>
              </a:rPr>
              <a:t>        </a:t>
            </a:r>
            <a:r>
              <a:rPr lang="zh-CN" altLang="zh-CN" sz="2000" b="1" kern="100" dirty="0" smtClean="0">
                <a:solidFill>
                  <a:srgbClr val="FF0000"/>
                </a:solidFill>
                <a:latin typeface="Times New Roman"/>
                <a:ea typeface="微软雅黑"/>
                <a:cs typeface="Times New Roman"/>
              </a:rPr>
              <a:t>白居易</a:t>
            </a:r>
            <a:r>
              <a:rPr lang="en-US" altLang="zh-CN" sz="2000" kern="100" dirty="0">
                <a:latin typeface="Times New Roman"/>
                <a:ea typeface="微软雅黑"/>
                <a:cs typeface="Courier New"/>
              </a:rPr>
              <a:t>(</a:t>
            </a:r>
            <a:r>
              <a:rPr lang="en-US" altLang="zh-CN" sz="2000" kern="100" dirty="0" smtClean="0">
                <a:latin typeface="Times New Roman"/>
                <a:ea typeface="微软雅黑"/>
                <a:cs typeface="Courier New"/>
              </a:rPr>
              <a:t>772-846</a:t>
            </a:r>
            <a:r>
              <a:rPr lang="en-US" altLang="zh-CN" sz="2000" kern="100" dirty="0">
                <a:latin typeface="Times New Roman"/>
                <a:ea typeface="微软雅黑"/>
                <a:cs typeface="Courier New"/>
              </a:rPr>
              <a:t>)</a:t>
            </a:r>
            <a:r>
              <a:rPr lang="zh-CN" altLang="zh-CN" sz="2000" kern="100" dirty="0">
                <a:latin typeface="Times New Roman"/>
                <a:ea typeface="微软雅黑"/>
                <a:cs typeface="Times New Roman"/>
              </a:rPr>
              <a:t>，</a:t>
            </a:r>
            <a:r>
              <a:rPr lang="zh-CN" altLang="zh-CN" sz="2000" b="1" kern="100" dirty="0">
                <a:solidFill>
                  <a:srgbClr val="FF0000"/>
                </a:solidFill>
                <a:latin typeface="Times New Roman"/>
                <a:ea typeface="微软雅黑"/>
                <a:cs typeface="Times New Roman"/>
              </a:rPr>
              <a:t>太原人</a:t>
            </a:r>
            <a:r>
              <a:rPr lang="zh-CN" altLang="zh-CN" sz="2000" kern="100" dirty="0">
                <a:latin typeface="Times New Roman"/>
                <a:ea typeface="微软雅黑"/>
                <a:cs typeface="Times New Roman"/>
              </a:rPr>
              <a:t>，出身于仕宦之家。因其祖、父俱在河南做官，所以居家河南。白居易出生时，李白已逝世</a:t>
            </a:r>
            <a:r>
              <a:rPr lang="en-US" altLang="zh-CN" sz="2000" kern="100" dirty="0">
                <a:latin typeface="Times New Roman"/>
                <a:ea typeface="微软雅黑"/>
                <a:cs typeface="Courier New"/>
              </a:rPr>
              <a:t>10</a:t>
            </a:r>
            <a:r>
              <a:rPr lang="zh-CN" altLang="zh-CN" sz="2000" kern="100" dirty="0">
                <a:latin typeface="Times New Roman"/>
                <a:ea typeface="微软雅黑"/>
                <a:cs typeface="Times New Roman"/>
              </a:rPr>
              <a:t>年，杜甫也去世</a:t>
            </a:r>
            <a:r>
              <a:rPr lang="en-US" altLang="zh-CN" sz="2000" kern="100" dirty="0">
                <a:latin typeface="Times New Roman"/>
                <a:ea typeface="微软雅黑"/>
                <a:cs typeface="Courier New"/>
              </a:rPr>
              <a:t>2</a:t>
            </a:r>
            <a:r>
              <a:rPr lang="zh-CN" altLang="zh-CN" sz="2000" kern="100" dirty="0">
                <a:latin typeface="Times New Roman"/>
                <a:ea typeface="微软雅黑"/>
                <a:cs typeface="Times New Roman"/>
              </a:rPr>
              <a:t>年。时代需要大诗人，白居易适逢其时。作为一个诗人，他的成就却极大，可以说名动朝野，甚至妇孺皆知。大概因为他青少年时期的颠沛流离和以后的数次被贬，多为外官，经历极广，对社会有较深刻的了解，才使他得以成为千古不朽的大诗人</a:t>
            </a:r>
            <a:r>
              <a:rPr lang="zh-CN" altLang="zh-CN" sz="2000" kern="100" dirty="0" smtClean="0">
                <a:latin typeface="Times New Roman"/>
                <a:ea typeface="微软雅黑"/>
                <a:cs typeface="Times New Roman"/>
              </a:rPr>
              <a:t>。</a:t>
            </a:r>
            <a:endParaRPr lang="en-US" altLang="zh-CN" sz="2000" kern="100" dirty="0" smtClean="0">
              <a:latin typeface="Times New Roman"/>
              <a:ea typeface="微软雅黑"/>
              <a:cs typeface="Times New Roman"/>
            </a:endParaRPr>
          </a:p>
          <a:p>
            <a:pPr algn="just">
              <a:spcAft>
                <a:spcPts val="0"/>
              </a:spcAft>
              <a:tabLst>
                <a:tab pos="2070735" algn="l"/>
              </a:tabLst>
            </a:pPr>
            <a:r>
              <a:rPr lang="en-US" altLang="zh-CN" sz="2000" kern="100" dirty="0" smtClean="0">
                <a:latin typeface="Times New Roman"/>
                <a:ea typeface="微软雅黑"/>
                <a:cs typeface="Times New Roman"/>
              </a:rPr>
              <a:t>         </a:t>
            </a:r>
            <a:r>
              <a:rPr lang="zh-CN" altLang="zh-CN" sz="2000" kern="100" dirty="0" smtClean="0">
                <a:latin typeface="Times New Roman"/>
                <a:ea typeface="微软雅黑"/>
                <a:cs typeface="Times New Roman"/>
              </a:rPr>
              <a:t>白居易</a:t>
            </a:r>
            <a:r>
              <a:rPr lang="zh-CN" altLang="zh-CN" sz="2000" kern="100" dirty="0">
                <a:latin typeface="Times New Roman"/>
                <a:ea typeface="微软雅黑"/>
                <a:cs typeface="Times New Roman"/>
              </a:rPr>
              <a:t>是</a:t>
            </a:r>
            <a:r>
              <a:rPr lang="zh-CN" altLang="zh-CN" sz="2000" b="1" kern="100" dirty="0">
                <a:latin typeface="Times New Roman"/>
                <a:ea typeface="微软雅黑"/>
                <a:cs typeface="Times New Roman"/>
              </a:rPr>
              <a:t>中唐</a:t>
            </a:r>
            <a:r>
              <a:rPr lang="zh-CN" altLang="zh-CN" sz="2000" b="1" kern="100" dirty="0">
                <a:solidFill>
                  <a:srgbClr val="FF0000"/>
                </a:solidFill>
                <a:latin typeface="Times New Roman"/>
                <a:ea typeface="微软雅黑"/>
                <a:cs typeface="Times New Roman"/>
              </a:rPr>
              <a:t>新乐府运动</a:t>
            </a:r>
            <a:r>
              <a:rPr lang="zh-CN" altLang="zh-CN" sz="2000" kern="100" dirty="0">
                <a:latin typeface="Times New Roman"/>
                <a:ea typeface="微软雅黑"/>
                <a:cs typeface="Times New Roman"/>
              </a:rPr>
              <a:t>的主要倡导者，主张</a:t>
            </a:r>
            <a:r>
              <a:rPr lang="en-US" altLang="zh-CN" sz="2000" kern="100" dirty="0">
                <a:latin typeface="宋体"/>
                <a:ea typeface="微软雅黑"/>
                <a:cs typeface="Times New Roman"/>
              </a:rPr>
              <a:t>“</a:t>
            </a:r>
            <a:r>
              <a:rPr lang="zh-CN" altLang="zh-CN" sz="2000" b="1" kern="100" dirty="0">
                <a:solidFill>
                  <a:srgbClr val="FF0000"/>
                </a:solidFill>
                <a:latin typeface="Times New Roman"/>
                <a:ea typeface="微软雅黑"/>
                <a:cs typeface="Times New Roman"/>
              </a:rPr>
              <a:t>文章合为时而著，歌诗合为事而作</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，并将这一主张付诸自己的诗歌创作实践。他的早期政治诗广泛而深刻地反映了当时的社会矛盾，对人民苦难寄予了深切的同情。用词尖锐，主题鲜明。</a:t>
            </a:r>
            <a:endParaRPr lang="zh-CN" altLang="zh-CN" sz="2000" kern="100" dirty="0">
              <a:latin typeface="宋体"/>
              <a:cs typeface="Courier New"/>
            </a:endParaRPr>
          </a:p>
          <a:p>
            <a:pPr algn="just">
              <a:spcAft>
                <a:spcPts val="0"/>
              </a:spcAft>
              <a:tabLst>
                <a:tab pos="2070735" algn="l"/>
              </a:tabLst>
            </a:pPr>
            <a:r>
              <a:rPr lang="en-US" altLang="zh-CN" sz="2000" kern="100" dirty="0">
                <a:latin typeface="Times New Roman"/>
                <a:ea typeface="微软雅黑"/>
                <a:cs typeface="Times New Roman"/>
              </a:rPr>
              <a:t>        </a:t>
            </a:r>
            <a:r>
              <a:rPr lang="zh-CN" altLang="zh-CN" sz="2000" kern="100" dirty="0">
                <a:latin typeface="Times New Roman"/>
                <a:ea typeface="微软雅黑"/>
                <a:cs typeface="Times New Roman"/>
              </a:rPr>
              <a:t>作品主要有《</a:t>
            </a:r>
            <a:r>
              <a:rPr lang="zh-CN" altLang="zh-CN" sz="2000" b="1" kern="100" dirty="0">
                <a:solidFill>
                  <a:srgbClr val="FF0000"/>
                </a:solidFill>
                <a:latin typeface="Times New Roman"/>
                <a:ea typeface="微软雅黑"/>
                <a:cs typeface="Times New Roman"/>
              </a:rPr>
              <a:t>白氏长庆集</a:t>
            </a:r>
            <a:r>
              <a:rPr lang="zh-CN" altLang="zh-CN" sz="2000" kern="100" dirty="0">
                <a:latin typeface="Times New Roman"/>
                <a:ea typeface="微软雅黑"/>
                <a:cs typeface="Times New Roman"/>
              </a:rPr>
              <a:t>》，代表诗作有</a:t>
            </a:r>
            <a:r>
              <a:rPr lang="zh-CN" altLang="zh-CN" sz="2000" b="1" kern="100" dirty="0">
                <a:solidFill>
                  <a:srgbClr val="FF0000"/>
                </a:solidFill>
                <a:latin typeface="Times New Roman"/>
                <a:ea typeface="微软雅黑"/>
                <a:cs typeface="Times New Roman"/>
              </a:rPr>
              <a:t>《长恨歌》《卖炭翁》《琵琶行》</a:t>
            </a:r>
            <a:r>
              <a:rPr lang="zh-CN" altLang="zh-CN" sz="2000" kern="100" dirty="0">
                <a:latin typeface="Times New Roman"/>
                <a:ea typeface="微软雅黑"/>
                <a:cs typeface="Times New Roman"/>
              </a:rPr>
              <a:t>等。</a:t>
            </a:r>
            <a:endParaRPr lang="zh-CN" altLang="zh-CN" sz="2000" kern="100" dirty="0">
              <a:effectLst/>
              <a:latin typeface="宋体"/>
              <a:cs typeface="Courier New"/>
            </a:endParaRPr>
          </a:p>
        </p:txBody>
      </p:sp>
      <p:pic>
        <p:nvPicPr>
          <p:cNvPr id="9" name="图片 8" descr="F:\2015赵瑊\同步\语文\创新 中国古代诗歌散文欣赏\word\Y1.TIF"/>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9264968" y="1950719"/>
            <a:ext cx="2850832" cy="4210953"/>
          </a:xfrm>
          <a:prstGeom prst="rect">
            <a:avLst/>
          </a:prstGeom>
          <a:noFill/>
          <a:ln>
            <a:noFill/>
          </a:ln>
        </p:spPr>
      </p:pic>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43000" y="563098"/>
            <a:ext cx="10337800" cy="4185761"/>
          </a:xfrm>
          <a:prstGeom prst="rect">
            <a:avLst/>
          </a:prstGeom>
          <a:noFill/>
        </p:spPr>
        <p:txBody>
          <a:bodyPr wrap="square" rtlCol="0">
            <a:spAutoFit/>
          </a:bodyPr>
          <a:lstStyle/>
          <a:p>
            <a:pPr algn="just">
              <a:lnSpc>
                <a:spcPct val="150000"/>
              </a:lnSpc>
              <a:spcAft>
                <a:spcPts val="0"/>
              </a:spcAft>
              <a:tabLst>
                <a:tab pos="2070735" algn="l"/>
              </a:tabLst>
            </a:pPr>
            <a:r>
              <a:rPr lang="en-US" altLang="zh-CN" sz="2800" b="1" kern="100" dirty="0" smtClean="0">
                <a:solidFill>
                  <a:srgbClr val="FF0000"/>
                </a:solidFill>
                <a:latin typeface="Times New Roman"/>
                <a:ea typeface="微软雅黑"/>
                <a:cs typeface="Courier New"/>
              </a:rPr>
              <a:t>2</a:t>
            </a:r>
            <a:r>
              <a:rPr lang="en-US" altLang="zh-CN" sz="2800" b="1" kern="100" dirty="0" smtClean="0">
                <a:solidFill>
                  <a:srgbClr val="FF0000"/>
                </a:solidFill>
                <a:latin typeface="Times New Roman"/>
                <a:ea typeface="微软雅黑"/>
                <a:cs typeface="Times New Roman"/>
              </a:rPr>
              <a:t>.</a:t>
            </a:r>
            <a:r>
              <a:rPr lang="zh-CN" altLang="zh-CN" sz="2800" b="1" kern="100" dirty="0" smtClean="0">
                <a:solidFill>
                  <a:srgbClr val="FF0000"/>
                </a:solidFill>
                <a:latin typeface="Times New Roman"/>
                <a:ea typeface="微软雅黑"/>
                <a:cs typeface="Times New Roman"/>
              </a:rPr>
              <a:t>背景简介</a:t>
            </a:r>
            <a:endParaRPr lang="zh-CN" altLang="zh-CN" sz="2800" b="1" kern="100" dirty="0" smtClean="0">
              <a:solidFill>
                <a:srgbClr val="FF0000"/>
              </a:solidFill>
              <a:latin typeface="宋体"/>
              <a:cs typeface="Courier New"/>
            </a:endParaRPr>
          </a:p>
          <a:p>
            <a:pPr algn="just">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这</a:t>
            </a:r>
            <a:r>
              <a:rPr lang="zh-CN" altLang="zh-CN" sz="2800" kern="100" dirty="0">
                <a:latin typeface="Times New Roman"/>
                <a:ea typeface="微软雅黑"/>
                <a:cs typeface="Times New Roman"/>
              </a:rPr>
              <a:t>首诗写于</a:t>
            </a:r>
            <a:r>
              <a:rPr lang="zh-CN" altLang="zh-CN" sz="2800" b="1" kern="100" dirty="0">
                <a:solidFill>
                  <a:srgbClr val="FF0000"/>
                </a:solidFill>
                <a:latin typeface="Times New Roman"/>
                <a:ea typeface="微软雅黑"/>
                <a:cs typeface="Times New Roman"/>
              </a:rPr>
              <a:t>唐宪宗</a:t>
            </a:r>
            <a:r>
              <a:rPr lang="zh-CN" altLang="zh-CN" sz="2800" kern="100" dirty="0">
                <a:latin typeface="Times New Roman"/>
                <a:ea typeface="微软雅黑"/>
                <a:cs typeface="Times New Roman"/>
              </a:rPr>
              <a:t>元和元年十二月</a:t>
            </a:r>
            <a:r>
              <a:rPr lang="en-US" altLang="zh-CN" sz="2800" kern="100" dirty="0">
                <a:latin typeface="Times New Roman"/>
                <a:ea typeface="微软雅黑"/>
                <a:cs typeface="Courier New"/>
              </a:rPr>
              <a:t>(807</a:t>
            </a:r>
            <a:r>
              <a:rPr lang="zh-CN" altLang="zh-CN" sz="2800" kern="100" dirty="0">
                <a:latin typeface="Times New Roman"/>
                <a:ea typeface="微软雅黑"/>
                <a:cs typeface="Times New Roman"/>
              </a:rPr>
              <a:t>年</a:t>
            </a: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月</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，时作者任</a:t>
            </a:r>
            <a:r>
              <a:rPr lang="zh-CN" altLang="zh-CN" sz="2800" b="1" kern="100" dirty="0">
                <a:solidFill>
                  <a:srgbClr val="FF0000"/>
                </a:solidFill>
                <a:latin typeface="Times New Roman"/>
                <a:ea typeface="微软雅黑"/>
                <a:cs typeface="Times New Roman"/>
              </a:rPr>
              <a:t>盩厔</a:t>
            </a:r>
            <a:r>
              <a:rPr lang="en-US" altLang="zh-CN" sz="1200" kern="100" dirty="0">
                <a:latin typeface="Times New Roman"/>
                <a:ea typeface="微软雅黑"/>
                <a:cs typeface="Courier New"/>
              </a:rPr>
              <a:t>(</a:t>
            </a:r>
            <a:r>
              <a:rPr lang="en-US" altLang="zh-CN" sz="1200" kern="100" dirty="0" err="1">
                <a:latin typeface="Times New Roman"/>
                <a:ea typeface="微软雅黑"/>
                <a:cs typeface="Courier New"/>
              </a:rPr>
              <a:t>zhōu</a:t>
            </a:r>
            <a:r>
              <a:rPr lang="en-US" altLang="zh-CN" sz="1200" kern="100" dirty="0">
                <a:latin typeface="Times New Roman"/>
                <a:ea typeface="微软雅黑"/>
                <a:cs typeface="Courier New"/>
              </a:rPr>
              <a:t> </a:t>
            </a:r>
            <a:r>
              <a:rPr lang="en-US" altLang="zh-CN" sz="1200" kern="100" dirty="0" err="1">
                <a:latin typeface="Times New Roman"/>
                <a:ea typeface="微软雅黑"/>
                <a:cs typeface="Courier New"/>
              </a:rPr>
              <a:t>zhì</a:t>
            </a:r>
            <a:r>
              <a:rPr lang="zh-CN" altLang="zh-CN" sz="1200" kern="100" dirty="0" smtClean="0">
                <a:latin typeface="Times New Roman"/>
                <a:ea typeface="微软雅黑"/>
                <a:cs typeface="Times New Roman"/>
              </a:rPr>
              <a:t>今</a:t>
            </a:r>
            <a:r>
              <a:rPr lang="zh-CN" altLang="zh-CN" sz="1200" kern="100" dirty="0">
                <a:latin typeface="Times New Roman"/>
                <a:ea typeface="微软雅黑"/>
                <a:cs typeface="Times New Roman"/>
              </a:rPr>
              <a:t>陕西周至</a:t>
            </a:r>
            <a:r>
              <a:rPr lang="en-US" altLang="zh-CN" sz="1200" kern="100" dirty="0">
                <a:latin typeface="Times New Roman"/>
                <a:ea typeface="微软雅黑"/>
                <a:cs typeface="Courier New"/>
              </a:rPr>
              <a:t>)</a:t>
            </a:r>
            <a:r>
              <a:rPr lang="zh-CN" altLang="zh-CN" sz="2800" kern="100" dirty="0">
                <a:latin typeface="Times New Roman"/>
                <a:ea typeface="微软雅黑"/>
                <a:cs typeface="Times New Roman"/>
              </a:rPr>
              <a:t>尉。是年十月，白居易、陈鸿、王质夫三人到仙游寺游玩。偶然间谈到了</a:t>
            </a:r>
            <a:r>
              <a:rPr lang="zh-CN" altLang="zh-CN" sz="2800" b="1" kern="100" dirty="0">
                <a:solidFill>
                  <a:srgbClr val="FF0000"/>
                </a:solidFill>
                <a:latin typeface="Times New Roman"/>
                <a:ea typeface="微软雅黑"/>
                <a:cs typeface="Times New Roman"/>
              </a:rPr>
              <a:t>唐明皇与杨贵妃</a:t>
            </a:r>
            <a:r>
              <a:rPr lang="zh-CN" altLang="zh-CN" sz="2800" kern="100" dirty="0">
                <a:latin typeface="Times New Roman"/>
                <a:ea typeface="微软雅黑"/>
                <a:cs typeface="Times New Roman"/>
              </a:rPr>
              <a:t>的这段悲剧故事，大家都很有感叹。于是王质夫就请白居易写了这首长诗，请陈鸿写了一部传奇小说，长诗和传奇小说相辅相成，流传后世。</a:t>
            </a:r>
            <a:endParaRPr lang="zh-CN" altLang="zh-CN" sz="2800" kern="100" dirty="0">
              <a:latin typeface="宋体"/>
              <a:cs typeface="Courier New"/>
            </a:endParaRPr>
          </a:p>
          <a:p>
            <a:pPr algn="just">
              <a:spcAft>
                <a:spcPts val="0"/>
              </a:spcAft>
              <a:tabLst>
                <a:tab pos="2070735" algn="l"/>
              </a:tabLst>
            </a:pPr>
            <a:r>
              <a:rPr lang="en-US" altLang="zh-CN" sz="2800" kern="100" dirty="0" smtClean="0">
                <a:latin typeface="Times New Roman"/>
                <a:ea typeface="微软雅黑"/>
                <a:cs typeface="Times New Roman"/>
              </a:rPr>
              <a:t>        </a:t>
            </a:r>
            <a:r>
              <a:rPr lang="zh-CN" altLang="zh-CN" sz="2800" b="1" kern="100" dirty="0" smtClean="0">
                <a:solidFill>
                  <a:srgbClr val="FF0000"/>
                </a:solidFill>
                <a:latin typeface="Times New Roman"/>
                <a:ea typeface="微软雅黑"/>
                <a:cs typeface="Times New Roman"/>
              </a:rPr>
              <a:t>唐宪宗</a:t>
            </a:r>
            <a:r>
              <a:rPr lang="zh-CN" altLang="zh-CN" sz="2800" kern="100" dirty="0">
                <a:latin typeface="Times New Roman"/>
                <a:ea typeface="微软雅黑"/>
                <a:cs typeface="Times New Roman"/>
              </a:rPr>
              <a:t>即位之初，有志改革弊政，朝政出现一线希望，但他骄奢淫逸，宫中多内宠。为了能放肆淫乐，他竟然久久不立皇后，白居易作此诗也为</a:t>
            </a:r>
            <a:r>
              <a:rPr lang="zh-CN" altLang="zh-CN" sz="2800" b="1" kern="100" dirty="0">
                <a:solidFill>
                  <a:srgbClr val="FF0000"/>
                </a:solidFill>
                <a:latin typeface="Times New Roman"/>
                <a:ea typeface="微软雅黑"/>
                <a:cs typeface="Times New Roman"/>
              </a:rPr>
              <a:t>劝谏宪宗不要重蹈覆辙</a:t>
            </a:r>
            <a:r>
              <a:rPr lang="zh-CN" altLang="zh-CN" sz="2800" kern="100" dirty="0">
                <a:latin typeface="Times New Roman"/>
                <a:ea typeface="微软雅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389277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3196</TotalTime>
  <Words>7379</Words>
  <Application>Microsoft Office PowerPoint</Application>
  <PresentationFormat>自定义</PresentationFormat>
  <Paragraphs>204</Paragraphs>
  <Slides>36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38"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648</cp:revision>
  <dcterms:created xsi:type="dcterms:W3CDTF">2013-09-20T02:31:37Z</dcterms:created>
  <dcterms:modified xsi:type="dcterms:W3CDTF">2015-11-02T03:15:45Z</dcterms:modified>
</cp:coreProperties>
</file>