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57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2"/>
      </p:bgRef>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173157"/>
            <a:ext cx="7772400" cy="1470025"/>
          </a:xfrm>
        </p:spPr>
        <p:txBody>
          <a:bodyPr anchor="b"/>
          <a:lstStyle>
            <a:lvl1pPr algn="l">
              <a:defRPr sz="4800"/>
            </a:lvl1pPr>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5DC4F75E-47BB-4DA9-9900-B679117D0FE8}" type="datetimeFigureOut">
              <a:rPr lang="zh-CN" altLang="en-US" smtClean="0"/>
              <a:pPr/>
              <a:t>2016-1-12</a:t>
            </a:fld>
            <a:endParaRPr lang="zh-CN" altLang="en-US"/>
          </a:p>
        </p:txBody>
      </p:sp>
      <p:sp>
        <p:nvSpPr>
          <p:cNvPr id="5" name="頁尾版面配置區 4"/>
          <p:cNvSpPr>
            <a:spLocks noGrp="1"/>
          </p:cNvSpPr>
          <p:nvPr>
            <p:ph type="ftr" sz="quarter" idx="11"/>
          </p:nvPr>
        </p:nvSpPr>
        <p:spPr/>
        <p:txBody>
          <a:bodyPr/>
          <a:lstStyle/>
          <a:p>
            <a:endParaRPr lang="zh-CN" altLang="en-US"/>
          </a:p>
        </p:txBody>
      </p:sp>
      <p:sp>
        <p:nvSpPr>
          <p:cNvPr id="6" name="投影片編號版面配置區 5"/>
          <p:cNvSpPr>
            <a:spLocks noGrp="1"/>
          </p:cNvSpPr>
          <p:nvPr>
            <p:ph type="sldNum" sz="quarter" idx="12"/>
          </p:nvPr>
        </p:nvSpPr>
        <p:spPr/>
        <p:txBody>
          <a:bodyPr/>
          <a:lstStyle/>
          <a:p>
            <a:fld id="{2B5D2BE4-51D5-4396-96DC-F30739F76F9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DC4F75E-47BB-4DA9-9900-B679117D0FE8}" type="datetimeFigureOut">
              <a:rPr lang="zh-CN" altLang="en-US" smtClean="0"/>
              <a:pPr/>
              <a:t>2016-1-12</a:t>
            </a:fld>
            <a:endParaRPr lang="zh-CN" altLang="en-US"/>
          </a:p>
        </p:txBody>
      </p:sp>
      <p:sp>
        <p:nvSpPr>
          <p:cNvPr id="5" name="頁尾版面配置區 4"/>
          <p:cNvSpPr>
            <a:spLocks noGrp="1"/>
          </p:cNvSpPr>
          <p:nvPr>
            <p:ph type="ftr" sz="quarter" idx="11"/>
          </p:nvPr>
        </p:nvSpPr>
        <p:spPr/>
        <p:txBody>
          <a:bodyPr/>
          <a:lstStyle/>
          <a:p>
            <a:endParaRPr lang="zh-CN" altLang="en-US"/>
          </a:p>
        </p:txBody>
      </p:sp>
      <p:sp>
        <p:nvSpPr>
          <p:cNvPr id="6" name="投影片編號版面配置區 5"/>
          <p:cNvSpPr>
            <a:spLocks noGrp="1"/>
          </p:cNvSpPr>
          <p:nvPr>
            <p:ph type="sldNum" sz="quarter" idx="12"/>
          </p:nvPr>
        </p:nvSpPr>
        <p:spPr/>
        <p:txBody>
          <a:bodyPr/>
          <a:lstStyle/>
          <a:p>
            <a:fld id="{2B5D2BE4-51D5-4396-96DC-F30739F76F97}"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43768" y="274639"/>
            <a:ext cx="1543032"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9"/>
            <a:ext cx="661513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DC4F75E-47BB-4DA9-9900-B679117D0FE8}" type="datetimeFigureOut">
              <a:rPr lang="zh-CN" altLang="en-US" smtClean="0"/>
              <a:pPr/>
              <a:t>2016-1-12</a:t>
            </a:fld>
            <a:endParaRPr lang="zh-CN" altLang="en-US"/>
          </a:p>
        </p:txBody>
      </p:sp>
      <p:sp>
        <p:nvSpPr>
          <p:cNvPr id="5" name="頁尾版面配置區 4"/>
          <p:cNvSpPr>
            <a:spLocks noGrp="1"/>
          </p:cNvSpPr>
          <p:nvPr>
            <p:ph type="ftr" sz="quarter" idx="11"/>
          </p:nvPr>
        </p:nvSpPr>
        <p:spPr/>
        <p:txBody>
          <a:bodyPr/>
          <a:lstStyle/>
          <a:p>
            <a:endParaRPr lang="zh-CN" altLang="en-US"/>
          </a:p>
        </p:txBody>
      </p:sp>
      <p:sp>
        <p:nvSpPr>
          <p:cNvPr id="6" name="投影片編號版面配置區 5"/>
          <p:cNvSpPr>
            <a:spLocks noGrp="1"/>
          </p:cNvSpPr>
          <p:nvPr>
            <p:ph type="sldNum" sz="quarter" idx="12"/>
          </p:nvPr>
        </p:nvSpPr>
        <p:spPr/>
        <p:txBody>
          <a:bodyPr/>
          <a:lstStyle/>
          <a:p>
            <a:fld id="{2B5D2BE4-51D5-4396-96DC-F30739F76F97}"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DC4F75E-47BB-4DA9-9900-B679117D0FE8}" type="datetimeFigureOut">
              <a:rPr lang="zh-CN" altLang="en-US" smtClean="0"/>
              <a:pPr/>
              <a:t>2016-1-12</a:t>
            </a:fld>
            <a:endParaRPr lang="zh-CN" altLang="en-US"/>
          </a:p>
        </p:txBody>
      </p:sp>
      <p:sp>
        <p:nvSpPr>
          <p:cNvPr id="5" name="頁尾版面配置區 4"/>
          <p:cNvSpPr>
            <a:spLocks noGrp="1"/>
          </p:cNvSpPr>
          <p:nvPr>
            <p:ph type="ftr" sz="quarter" idx="11"/>
          </p:nvPr>
        </p:nvSpPr>
        <p:spPr/>
        <p:txBody>
          <a:bodyPr/>
          <a:lstStyle/>
          <a:p>
            <a:endParaRPr lang="zh-CN" altLang="en-US"/>
          </a:p>
        </p:txBody>
      </p:sp>
      <p:sp>
        <p:nvSpPr>
          <p:cNvPr id="6" name="投影片編號版面配置區 5"/>
          <p:cNvSpPr>
            <a:spLocks noGrp="1"/>
          </p:cNvSpPr>
          <p:nvPr>
            <p:ph type="sldNum" sz="quarter" idx="12"/>
          </p:nvPr>
        </p:nvSpPr>
        <p:spPr/>
        <p:txBody>
          <a:bodyPr/>
          <a:lstStyle/>
          <a:p>
            <a:fld id="{2B5D2BE4-51D5-4396-96DC-F30739F76F97}"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685800" y="2924181"/>
            <a:ext cx="7772400" cy="1362075"/>
          </a:xfrm>
        </p:spPr>
        <p:txBody>
          <a:bodyPr anchor="t"/>
          <a:lstStyle>
            <a:lvl1pPr algn="l">
              <a:defRPr sz="44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DC4F75E-47BB-4DA9-9900-B679117D0FE8}" type="datetimeFigureOut">
              <a:rPr lang="zh-CN" altLang="en-US" smtClean="0"/>
              <a:pPr/>
              <a:t>2016-1-12</a:t>
            </a:fld>
            <a:endParaRPr lang="zh-CN" altLang="en-US"/>
          </a:p>
        </p:txBody>
      </p:sp>
      <p:sp>
        <p:nvSpPr>
          <p:cNvPr id="5" name="頁尾版面配置區 4"/>
          <p:cNvSpPr>
            <a:spLocks noGrp="1"/>
          </p:cNvSpPr>
          <p:nvPr>
            <p:ph type="ftr" sz="quarter" idx="11"/>
          </p:nvPr>
        </p:nvSpPr>
        <p:spPr/>
        <p:txBody>
          <a:bodyPr/>
          <a:lstStyle/>
          <a:p>
            <a:endParaRPr lang="zh-CN" altLang="en-US"/>
          </a:p>
        </p:txBody>
      </p:sp>
      <p:sp>
        <p:nvSpPr>
          <p:cNvPr id="6" name="投影片編號版面配置區 5"/>
          <p:cNvSpPr>
            <a:spLocks noGrp="1"/>
          </p:cNvSpPr>
          <p:nvPr>
            <p:ph type="sldNum" sz="quarter" idx="12"/>
          </p:nvPr>
        </p:nvSpPr>
        <p:spPr/>
        <p:txBody>
          <a:bodyPr/>
          <a:lstStyle/>
          <a:p>
            <a:fld id="{2B5D2BE4-51D5-4396-96DC-F30739F76F9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DC4F75E-47BB-4DA9-9900-B679117D0FE8}" type="datetimeFigureOut">
              <a:rPr lang="zh-CN" altLang="en-US" smtClean="0"/>
              <a:pPr/>
              <a:t>2016-1-12</a:t>
            </a:fld>
            <a:endParaRPr lang="zh-CN" altLang="en-US"/>
          </a:p>
        </p:txBody>
      </p:sp>
      <p:sp>
        <p:nvSpPr>
          <p:cNvPr id="6" name="頁尾版面配置區 5"/>
          <p:cNvSpPr>
            <a:spLocks noGrp="1"/>
          </p:cNvSpPr>
          <p:nvPr>
            <p:ph type="ftr" sz="quarter" idx="11"/>
          </p:nvPr>
        </p:nvSpPr>
        <p:spPr/>
        <p:txBody>
          <a:bodyPr/>
          <a:lstStyle/>
          <a:p>
            <a:endParaRPr lang="zh-CN" altLang="en-US"/>
          </a:p>
        </p:txBody>
      </p:sp>
      <p:sp>
        <p:nvSpPr>
          <p:cNvPr id="7" name="投影片編號版面配置區 6"/>
          <p:cNvSpPr>
            <a:spLocks noGrp="1"/>
          </p:cNvSpPr>
          <p:nvPr>
            <p:ph type="sldNum" sz="quarter" idx="12"/>
          </p:nvPr>
        </p:nvSpPr>
        <p:spPr/>
        <p:txBody>
          <a:bodyPr/>
          <a:lstStyle/>
          <a:p>
            <a:fld id="{2B5D2BE4-51D5-4396-96DC-F30739F76F97}"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5DC4F75E-47BB-4DA9-9900-B679117D0FE8}" type="datetimeFigureOut">
              <a:rPr lang="zh-CN" altLang="en-US" smtClean="0"/>
              <a:pPr/>
              <a:t>2016-1-12</a:t>
            </a:fld>
            <a:endParaRPr lang="zh-CN" altLang="en-US"/>
          </a:p>
        </p:txBody>
      </p:sp>
      <p:sp>
        <p:nvSpPr>
          <p:cNvPr id="8" name="頁尾版面配置區 7"/>
          <p:cNvSpPr>
            <a:spLocks noGrp="1"/>
          </p:cNvSpPr>
          <p:nvPr>
            <p:ph type="ftr" sz="quarter" idx="11"/>
          </p:nvPr>
        </p:nvSpPr>
        <p:spPr/>
        <p:txBody>
          <a:bodyPr/>
          <a:lstStyle/>
          <a:p>
            <a:endParaRPr lang="zh-CN" altLang="en-US"/>
          </a:p>
        </p:txBody>
      </p:sp>
      <p:sp>
        <p:nvSpPr>
          <p:cNvPr id="9" name="投影片編號版面配置區 8"/>
          <p:cNvSpPr>
            <a:spLocks noGrp="1"/>
          </p:cNvSpPr>
          <p:nvPr>
            <p:ph type="sldNum" sz="quarter" idx="12"/>
          </p:nvPr>
        </p:nvSpPr>
        <p:spPr/>
        <p:txBody>
          <a:bodyPr/>
          <a:lstStyle/>
          <a:p>
            <a:fld id="{2B5D2BE4-51D5-4396-96DC-F30739F76F97}"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5DC4F75E-47BB-4DA9-9900-B679117D0FE8}" type="datetimeFigureOut">
              <a:rPr lang="zh-CN" altLang="en-US" smtClean="0"/>
              <a:pPr/>
              <a:t>2016-1-12</a:t>
            </a:fld>
            <a:endParaRPr lang="zh-CN" altLang="en-US"/>
          </a:p>
        </p:txBody>
      </p:sp>
      <p:sp>
        <p:nvSpPr>
          <p:cNvPr id="4" name="頁尾版面配置區 3"/>
          <p:cNvSpPr>
            <a:spLocks noGrp="1"/>
          </p:cNvSpPr>
          <p:nvPr>
            <p:ph type="ftr" sz="quarter" idx="11"/>
          </p:nvPr>
        </p:nvSpPr>
        <p:spPr/>
        <p:txBody>
          <a:bodyPr/>
          <a:lstStyle/>
          <a:p>
            <a:endParaRPr lang="zh-CN" altLang="en-US"/>
          </a:p>
        </p:txBody>
      </p:sp>
      <p:sp>
        <p:nvSpPr>
          <p:cNvPr id="5" name="投影片編號版面配置區 4"/>
          <p:cNvSpPr>
            <a:spLocks noGrp="1"/>
          </p:cNvSpPr>
          <p:nvPr>
            <p:ph type="sldNum" sz="quarter" idx="12"/>
          </p:nvPr>
        </p:nvSpPr>
        <p:spPr/>
        <p:txBody>
          <a:bodyPr/>
          <a:lstStyle/>
          <a:p>
            <a:fld id="{2B5D2BE4-51D5-4396-96DC-F30739F76F97}"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DC4F75E-47BB-4DA9-9900-B679117D0FE8}" type="datetimeFigureOut">
              <a:rPr lang="zh-CN" altLang="en-US" smtClean="0"/>
              <a:pPr/>
              <a:t>2016-1-12</a:t>
            </a:fld>
            <a:endParaRPr lang="zh-CN" altLang="en-US"/>
          </a:p>
        </p:txBody>
      </p:sp>
      <p:sp>
        <p:nvSpPr>
          <p:cNvPr id="3" name="頁尾版面配置區 2"/>
          <p:cNvSpPr>
            <a:spLocks noGrp="1"/>
          </p:cNvSpPr>
          <p:nvPr>
            <p:ph type="ftr" sz="quarter" idx="11"/>
          </p:nvPr>
        </p:nvSpPr>
        <p:spPr/>
        <p:txBody>
          <a:bodyPr/>
          <a:lstStyle/>
          <a:p>
            <a:endParaRPr lang="zh-CN" altLang="en-US"/>
          </a:p>
        </p:txBody>
      </p:sp>
      <p:sp>
        <p:nvSpPr>
          <p:cNvPr id="4" name="投影片編號版面配置區 3"/>
          <p:cNvSpPr>
            <a:spLocks noGrp="1"/>
          </p:cNvSpPr>
          <p:nvPr>
            <p:ph type="sldNum" sz="quarter" idx="12"/>
          </p:nvPr>
        </p:nvSpPr>
        <p:spPr/>
        <p:txBody>
          <a:bodyPr/>
          <a:lstStyle/>
          <a:p>
            <a:fld id="{2B5D2BE4-51D5-4396-96DC-F30739F76F97}"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DC4F75E-47BB-4DA9-9900-B679117D0FE8}" type="datetimeFigureOut">
              <a:rPr lang="zh-CN" altLang="en-US" smtClean="0"/>
              <a:pPr/>
              <a:t>2016-1-12</a:t>
            </a:fld>
            <a:endParaRPr lang="zh-CN" altLang="en-US"/>
          </a:p>
        </p:txBody>
      </p:sp>
      <p:sp>
        <p:nvSpPr>
          <p:cNvPr id="6" name="頁尾版面配置區 5"/>
          <p:cNvSpPr>
            <a:spLocks noGrp="1"/>
          </p:cNvSpPr>
          <p:nvPr>
            <p:ph type="ftr" sz="quarter" idx="11"/>
          </p:nvPr>
        </p:nvSpPr>
        <p:spPr/>
        <p:txBody>
          <a:bodyPr/>
          <a:lstStyle/>
          <a:p>
            <a:endParaRPr lang="zh-CN" altLang="en-US"/>
          </a:p>
        </p:txBody>
      </p:sp>
      <p:sp>
        <p:nvSpPr>
          <p:cNvPr id="7" name="投影片編號版面配置區 6"/>
          <p:cNvSpPr>
            <a:spLocks noGrp="1"/>
          </p:cNvSpPr>
          <p:nvPr>
            <p:ph type="sldNum" sz="quarter" idx="12"/>
          </p:nvPr>
        </p:nvSpPr>
        <p:spPr/>
        <p:txBody>
          <a:bodyPr/>
          <a:lstStyle/>
          <a:p>
            <a:fld id="{2B5D2BE4-51D5-4396-96DC-F30739F76F97}" type="slidenum">
              <a:rPr lang="zh-CN" altLang="en-US" smtClean="0"/>
              <a:pPr/>
              <a:t>‹#›</a:t>
            </a:fld>
            <a:endParaRPr lang="zh-CN" altLang="en-US"/>
          </a:p>
        </p:txBody>
      </p:sp>
      <p:sp>
        <p:nvSpPr>
          <p:cNvPr id="2" name="標題 1"/>
          <p:cNvSpPr>
            <a:spLocks noGrp="1"/>
          </p:cNvSpPr>
          <p:nvPr>
            <p:ph type="title"/>
          </p:nvPr>
        </p:nvSpPr>
        <p:spPr>
          <a:xfrm>
            <a:off x="457205" y="285728"/>
            <a:ext cx="8230993" cy="696626"/>
          </a:xfrm>
        </p:spPr>
        <p:txBody>
          <a:bodyPr anchor="ctr"/>
          <a:lstStyle>
            <a:lvl1pPr algn="ctr">
              <a:defRPr sz="3600" b="0"/>
            </a:lvl1pPr>
          </a:lstStyle>
          <a:p>
            <a:r>
              <a:rPr kumimoji="0" lang="zh-TW" altLang="en-US" smtClean="0"/>
              <a:t>按一下以編輯母片標題樣式</a:t>
            </a:r>
            <a:endParaRPr kumimoji="0"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001024" y="642918"/>
            <a:ext cx="785818" cy="4572032"/>
          </a:xfrm>
        </p:spPr>
        <p:txBody>
          <a:bodyPr vert="eaVert"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DC4F75E-47BB-4DA9-9900-B679117D0FE8}" type="datetimeFigureOut">
              <a:rPr lang="zh-CN" altLang="en-US" smtClean="0"/>
              <a:pPr/>
              <a:t>2016-1-12</a:t>
            </a:fld>
            <a:endParaRPr lang="zh-CN" altLang="en-US"/>
          </a:p>
        </p:txBody>
      </p:sp>
      <p:sp>
        <p:nvSpPr>
          <p:cNvPr id="6" name="頁尾版面配置區 5"/>
          <p:cNvSpPr>
            <a:spLocks noGrp="1"/>
          </p:cNvSpPr>
          <p:nvPr>
            <p:ph type="ftr" sz="quarter" idx="11"/>
          </p:nvPr>
        </p:nvSpPr>
        <p:spPr/>
        <p:txBody>
          <a:bodyPr/>
          <a:lstStyle/>
          <a:p>
            <a:endParaRPr lang="zh-CN" altLang="en-US"/>
          </a:p>
        </p:txBody>
      </p:sp>
      <p:sp>
        <p:nvSpPr>
          <p:cNvPr id="7" name="投影片編號版面配置區 6"/>
          <p:cNvSpPr>
            <a:spLocks noGrp="1"/>
          </p:cNvSpPr>
          <p:nvPr>
            <p:ph type="sldNum" sz="quarter" idx="12"/>
          </p:nvPr>
        </p:nvSpPr>
        <p:spPr/>
        <p:txBody>
          <a:bodyPr/>
          <a:lstStyle/>
          <a:p>
            <a:fld id="{2B5D2BE4-51D5-4396-96DC-F30739F76F97}"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圖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圖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DC4F75E-47BB-4DA9-9900-B679117D0FE8}" type="datetimeFigureOut">
              <a:rPr lang="zh-CN" altLang="en-US" smtClean="0"/>
              <a:pPr/>
              <a:t>2016-1-12</a:t>
            </a:fld>
            <a:endParaRPr lang="zh-CN"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2B5D2BE4-51D5-4396-96DC-F30739F76F9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letv.com/ptv/vplay/20526793.html" TargetMode="External"/><Relationship Id="rId2" Type="http://schemas.openxmlformats.org/officeDocument/2006/relationships/hyperlink" Target="http://news.koolearn.com/20151013/1065138.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087440" y="1412776"/>
            <a:ext cx="4056560" cy="1584176"/>
          </a:xfrm>
        </p:spPr>
        <p:txBody>
          <a:bodyPr>
            <a:normAutofit/>
          </a:bodyPr>
          <a:lstStyle/>
          <a:p>
            <a:r>
              <a:rPr lang="en-US" altLang="zh-CN" dirty="0" smtClean="0">
                <a:latin typeface="Bookman Old Style" pitchFamily="18" charset="0"/>
              </a:rPr>
              <a:t>Nirvana in             fire</a:t>
            </a:r>
            <a:endParaRPr lang="zh-CN" altLang="en-US" dirty="0">
              <a:latin typeface="Bookman Old Style" pitchFamily="18" charset="0"/>
            </a:endParaRPr>
          </a:p>
        </p:txBody>
      </p:sp>
      <p:sp>
        <p:nvSpPr>
          <p:cNvPr id="3" name="副標題 2"/>
          <p:cNvSpPr>
            <a:spLocks noGrp="1"/>
          </p:cNvSpPr>
          <p:nvPr>
            <p:ph type="subTitle" idx="1"/>
          </p:nvPr>
        </p:nvSpPr>
        <p:spPr/>
        <p:txBody>
          <a:bodyPr/>
          <a:lstStyle/>
          <a:p>
            <a:r>
              <a:rPr lang="en-US" altLang="zh-CN" dirty="0" smtClean="0"/>
              <a:t>  </a:t>
            </a:r>
            <a:endParaRPr lang="zh-CN" altLang="en-US" dirty="0"/>
          </a:p>
        </p:txBody>
      </p:sp>
      <p:pic>
        <p:nvPicPr>
          <p:cNvPr id="1028" name="Picture 4" descr="http://file.koolearn.com/20151013/14447165232546.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286" y="0"/>
            <a:ext cx="4842088" cy="68844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613225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dgshengfawujin.cn/img/aHR0cDovL2ltYWdlcy50YWt1bmdwYW8uY29tLzIwMTQvMDEyNy8yMDE0MDEyNzEwMDExNjU0Ny5qcGc=.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6265" y="692696"/>
            <a:ext cx="8963397" cy="5965638"/>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0" y="-99392"/>
            <a:ext cx="9144000" cy="954360"/>
          </a:xfrm>
        </p:spPr>
        <p:txBody>
          <a:bodyPr/>
          <a:lstStyle/>
          <a:p>
            <a:r>
              <a:rPr lang="en-US" altLang="zh-CN" dirty="0" smtClean="0"/>
              <a:t>introduction</a:t>
            </a:r>
            <a:endParaRPr lang="zh-CN" altLang="en-US" dirty="0"/>
          </a:p>
        </p:txBody>
      </p:sp>
      <p:sp>
        <p:nvSpPr>
          <p:cNvPr id="3" name="內容版面配置區 2"/>
          <p:cNvSpPr>
            <a:spLocks noGrp="1"/>
          </p:cNvSpPr>
          <p:nvPr>
            <p:ph idx="1"/>
          </p:nvPr>
        </p:nvSpPr>
        <p:spPr>
          <a:xfrm>
            <a:off x="533163" y="795195"/>
            <a:ext cx="8229600" cy="5760640"/>
          </a:xfrm>
        </p:spPr>
        <p:txBody>
          <a:bodyPr>
            <a:normAutofit lnSpcReduction="10000"/>
          </a:bodyPr>
          <a:lstStyle/>
          <a:p>
            <a:pPr>
              <a:lnSpc>
                <a:spcPct val="150000"/>
              </a:lnSpc>
            </a:pPr>
            <a:r>
              <a:rPr lang="en-US" altLang="zh-CN" sz="2600" dirty="0"/>
              <a:t>Nirvana in Fire is based on an Internet novel by author Hai Yan, who was invited to pen the screenplay for the television adaptation. Often called the Chinese version of The Count of Monte Cristo, the story revolves around a gifted young man named Lin Shu (Hu Ge), whose father serves as a general in the army. Already a high-ranking military officer by his teenager years, Lin Shu enjoyed a close friendship with Prince Xiao </a:t>
            </a:r>
            <a:r>
              <a:rPr lang="en-US" altLang="zh-CN" sz="2600" dirty="0" err="1"/>
              <a:t>Jingyan</a:t>
            </a:r>
            <a:r>
              <a:rPr lang="en-US" altLang="zh-CN" sz="2600" dirty="0"/>
              <a:t> (Wang Kai) and was even engaged to Princess </a:t>
            </a:r>
            <a:r>
              <a:rPr lang="en-US" altLang="zh-CN" sz="2600" dirty="0" err="1"/>
              <a:t>Nihuang</a:t>
            </a:r>
            <a:r>
              <a:rPr lang="en-US" altLang="zh-CN" sz="2600" dirty="0"/>
              <a:t> (Liu Tao).</a:t>
            </a:r>
            <a:endParaRPr lang="zh-CN" altLang="en-US" sz="2600" dirty="0"/>
          </a:p>
        </p:txBody>
      </p:sp>
    </p:spTree>
    <p:extLst>
      <p:ext uri="{BB962C8B-B14F-4D97-AF65-F5344CB8AC3E}">
        <p14:creationId xmlns:p14="http://schemas.microsoft.com/office/powerpoint/2010/main" xmlns="" val="41826409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500"/>
                            </p:stCondLst>
                            <p:childTnLst>
                              <p:par>
                                <p:cTn id="9" presetID="22" presetClass="entr" presetSubtype="4" fill="hold"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g2.tuohuangzu.com/THZ/UserBlog/0/16/2015092210424562347.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441" y="476672"/>
            <a:ext cx="9241102" cy="6048672"/>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p:txBody>
          <a:bodyPr/>
          <a:lstStyle/>
          <a:p>
            <a:endParaRPr lang="zh-CN" altLang="en-US"/>
          </a:p>
        </p:txBody>
      </p:sp>
      <p:sp>
        <p:nvSpPr>
          <p:cNvPr id="3" name="內容版面配置區 2"/>
          <p:cNvSpPr>
            <a:spLocks noGrp="1"/>
          </p:cNvSpPr>
          <p:nvPr>
            <p:ph idx="1"/>
          </p:nvPr>
        </p:nvSpPr>
        <p:spPr>
          <a:xfrm>
            <a:off x="482310" y="836712"/>
            <a:ext cx="8229600" cy="4781128"/>
          </a:xfrm>
        </p:spPr>
        <p:txBody>
          <a:bodyPr>
            <a:noAutofit/>
          </a:bodyPr>
          <a:lstStyle/>
          <a:p>
            <a:pPr>
              <a:lnSpc>
                <a:spcPct val="150000"/>
              </a:lnSpc>
            </a:pPr>
            <a:r>
              <a:rPr lang="en-US" altLang="zh-CN" sz="2800" dirty="0">
                <a:solidFill>
                  <a:schemeClr val="bg1"/>
                </a:solidFill>
              </a:rPr>
              <a:t>At age 17, however, Lin Shu’s life turned upside down when his father’s army was framed and obliterated by a scheming political rival. Thanks to his loyal soldiers, Lin Shu escaped death, but due to the cold environment, his body became weak and frail, and he lost his martial arts abilities. From then on, his face was permanently pale and his fingers always ice-cold.</a:t>
            </a:r>
            <a:endParaRPr lang="zh-CN" altLang="en-US" sz="2800" dirty="0">
              <a:solidFill>
                <a:schemeClr val="bg1"/>
              </a:solidFill>
            </a:endParaRPr>
          </a:p>
        </p:txBody>
      </p:sp>
    </p:spTree>
    <p:extLst>
      <p:ext uri="{BB962C8B-B14F-4D97-AF65-F5344CB8AC3E}">
        <p14:creationId xmlns:p14="http://schemas.microsoft.com/office/powerpoint/2010/main" xmlns="" val="13497897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c.hiphotos.baidu.com/baike/c0%3Dbaike116%2C5%2C5%2C116%2C38/sign=cbb96083c05c10383073c690d378f876/8c1001e93901213f9ae72e4552e736d12e2e9556.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89" y="404664"/>
            <a:ext cx="9148589" cy="6088895"/>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p:txBody>
          <a:bodyPr/>
          <a:lstStyle/>
          <a:p>
            <a:endParaRPr lang="zh-CN" altLang="en-US"/>
          </a:p>
        </p:txBody>
      </p:sp>
      <p:sp>
        <p:nvSpPr>
          <p:cNvPr id="3" name="內容版面配置區 2"/>
          <p:cNvSpPr>
            <a:spLocks noGrp="1"/>
          </p:cNvSpPr>
          <p:nvPr>
            <p:ph idx="1"/>
          </p:nvPr>
        </p:nvSpPr>
        <p:spPr>
          <a:xfrm>
            <a:off x="323528" y="389830"/>
            <a:ext cx="8640960" cy="6468169"/>
          </a:xfrm>
        </p:spPr>
        <p:txBody>
          <a:bodyPr>
            <a:noAutofit/>
          </a:bodyPr>
          <a:lstStyle/>
          <a:p>
            <a:pPr>
              <a:lnSpc>
                <a:spcPct val="150000"/>
              </a:lnSpc>
            </a:pPr>
            <a:r>
              <a:rPr lang="en-US" altLang="zh-CN" sz="2800" dirty="0"/>
              <a:t>After twelve years, Lin Shu returned to his country’s capital with a new name, Mei </a:t>
            </a:r>
            <a:r>
              <a:rPr lang="en-US" altLang="zh-CN" sz="2800" dirty="0" err="1"/>
              <a:t>Changsu</a:t>
            </a:r>
            <a:r>
              <a:rPr lang="en-US" altLang="zh-CN" sz="2800" dirty="0"/>
              <a:t>, and a new identity, the leader of the Jiang </a:t>
            </a:r>
            <a:r>
              <a:rPr lang="en-US" altLang="zh-CN" sz="2800" dirty="0" err="1"/>
              <a:t>Zuo</a:t>
            </a:r>
            <a:r>
              <a:rPr lang="en-US" altLang="zh-CN" sz="2800" dirty="0"/>
              <a:t> Alliance. He then became the strategic adviser for his friend, Prince </a:t>
            </a:r>
            <a:r>
              <a:rPr lang="en-US" altLang="zh-CN" sz="2800" dirty="0" err="1"/>
              <a:t>Jingyan</a:t>
            </a:r>
            <a:r>
              <a:rPr lang="en-US" altLang="zh-CN" sz="2800" dirty="0"/>
              <a:t>, who had been exiled by the king. Despite the efforts of Prince Xiao </a:t>
            </a:r>
            <a:r>
              <a:rPr lang="en-US" altLang="zh-CN" sz="2800" dirty="0" err="1"/>
              <a:t>Jingheng</a:t>
            </a:r>
            <a:r>
              <a:rPr lang="en-US" altLang="zh-CN" sz="2800" dirty="0"/>
              <a:t> and the crown prince to win the throne for themselves, Mei </a:t>
            </a:r>
            <a:r>
              <a:rPr lang="en-US" altLang="zh-CN" sz="2800" dirty="0" err="1"/>
              <a:t>Changsu</a:t>
            </a:r>
            <a:r>
              <a:rPr lang="en-US" altLang="zh-CN" sz="2800" dirty="0"/>
              <a:t> succeeds in paving the road for his friend to take over as king, as well as the avenging the injustices dealt to his troops many years before.</a:t>
            </a:r>
            <a:endParaRPr lang="zh-CN" altLang="en-US" sz="2800" dirty="0"/>
          </a:p>
        </p:txBody>
      </p:sp>
    </p:spTree>
    <p:extLst>
      <p:ext uri="{BB962C8B-B14F-4D97-AF65-F5344CB8AC3E}">
        <p14:creationId xmlns:p14="http://schemas.microsoft.com/office/powerpoint/2010/main" xmlns="" val="32936407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smtClean="0"/>
              <a:t>Video</a:t>
            </a:r>
            <a:endParaRPr lang="zh-CN" altLang="en-US" dirty="0"/>
          </a:p>
        </p:txBody>
      </p:sp>
      <p:sp>
        <p:nvSpPr>
          <p:cNvPr id="3" name="內容版面配置區 2"/>
          <p:cNvSpPr>
            <a:spLocks noGrp="1"/>
          </p:cNvSpPr>
          <p:nvPr>
            <p:ph idx="1"/>
          </p:nvPr>
        </p:nvSpPr>
        <p:spPr/>
        <p:txBody>
          <a:bodyPr/>
          <a:lstStyle/>
          <a:p>
            <a:r>
              <a:rPr lang="en-US" altLang="zh-CN" dirty="0" smtClean="0">
                <a:hlinkClick r:id="rId2"/>
              </a:rPr>
              <a:t>English</a:t>
            </a:r>
            <a:endParaRPr lang="en-US" altLang="zh-CN" dirty="0" smtClean="0"/>
          </a:p>
          <a:p>
            <a:r>
              <a:rPr lang="zh-CN" altLang="en-US" dirty="0" smtClean="0">
                <a:hlinkClick r:id="rId3"/>
              </a:rPr>
              <a:t>中文</a:t>
            </a:r>
            <a:endParaRPr lang="zh-CN" altLang="en-US" dirty="0"/>
          </a:p>
        </p:txBody>
      </p:sp>
    </p:spTree>
    <p:extLst>
      <p:ext uri="{BB962C8B-B14F-4D97-AF65-F5344CB8AC3E}">
        <p14:creationId xmlns:p14="http://schemas.microsoft.com/office/powerpoint/2010/main" xmlns="" val="36751529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3062"/>
            <a:ext cx="8229600" cy="1143000"/>
          </a:xfrm>
        </p:spPr>
        <p:txBody>
          <a:bodyPr/>
          <a:lstStyle/>
          <a:p>
            <a:r>
              <a:rPr lang="en-US" altLang="zh-CN" dirty="0" smtClean="0"/>
              <a:t>My opinion</a:t>
            </a:r>
            <a:endParaRPr lang="zh-CN" altLang="en-US" dirty="0"/>
          </a:p>
        </p:txBody>
      </p:sp>
      <p:sp>
        <p:nvSpPr>
          <p:cNvPr id="3" name="內容版面配置區 2"/>
          <p:cNvSpPr>
            <a:spLocks noGrp="1"/>
          </p:cNvSpPr>
          <p:nvPr>
            <p:ph idx="1"/>
          </p:nvPr>
        </p:nvSpPr>
        <p:spPr/>
        <p:txBody>
          <a:bodyPr/>
          <a:lstStyle/>
          <a:p>
            <a:endParaRPr lang="zh-CN" altLang="en-US" dirty="0"/>
          </a:p>
        </p:txBody>
      </p:sp>
      <p:pic>
        <p:nvPicPr>
          <p:cNvPr id="1028" name="Picture 4" descr="http://a.hiphotos.baidu.com/baike/c0%3Dbaike116%2C5%2C5%2C116%2C38/sign=d360cbf809b30f242197e451a9fcba26/cefc1e178a82b901e279a3aa758da9773812ef57.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967275"/>
            <a:ext cx="8572500" cy="570547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1026" name="Picture 2" descr="http://f.hiphotos.baidu.com/baike/c0%3Dbaike116%2C5%2C5%2C116%2C38/sign=e1500ac932a85edfee81f671283d6246/314e251f95cad1c8fae79fbe793e6709c83d51ce.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3528" y="967275"/>
            <a:ext cx="8572500" cy="570547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1030" name="Picture 6" descr="http://h.hiphotos.baidu.com/baike/c0%3Dbaike116%2C5%2C5%2C116%2C38/sign=005f31a0cf3d70cf58f7a25f99b5ba65/50da81cb39dbb6fd2d0786bf0f24ab18962b37ce.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6041" y="836712"/>
            <a:ext cx="8572500" cy="570547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1032" name="Picture 8" descr="http://e.hiphotos.baidu.com/baike/c0%3Dbaike116%2C5%2C5%2C116%2C38/sign=fc410494209759ee5e5d6899d3922873/1b4c510fd9f9d72a94e27084d22a2834359bbba1.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19421" y="967275"/>
            <a:ext cx="8572500" cy="570547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1034" name="Picture 10" descr="http://d.hiphotos.baidu.com/baike/c0%3Dbaike116%2C5%2C5%2C116%2C38/sign=f76884f1cabf6c81e33a24badd57da50/d000baa1cd11728b2cfaecbbcefcc3cec2fd2c57.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51520" y="963000"/>
            <a:ext cx="8572500" cy="570547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1038" name="Picture 14" descr="http://e.hiphotos.baidu.com/baike/c0%3Dbaike116%2C5%2C5%2C116%2C38/sign=38966704cdef7609280691cd4fb4c8a9/cf1b9d16fdfaaf51c7bce2268a5494eef11f7acf.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29665" y="942982"/>
            <a:ext cx="8572500" cy="570547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119187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par>
                          <p:cTn id="8" fill="hold">
                            <p:stCondLst>
                              <p:cond delay="500"/>
                            </p:stCondLst>
                            <p:childTnLst>
                              <p:par>
                                <p:cTn id="9" presetID="10" presetClass="entr" presetSubtype="0" fill="hold" nodeType="afterEffect">
                                  <p:stCondLst>
                                    <p:cond delay="300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4000"/>
                            </p:stCondLst>
                            <p:childTnLst>
                              <p:par>
                                <p:cTn id="13" presetID="10" presetClass="entr" presetSubtype="0" fill="hold" nodeType="afterEffect">
                                  <p:stCondLst>
                                    <p:cond delay="3000"/>
                                  </p:stCondLst>
                                  <p:childTnLst>
                                    <p:set>
                                      <p:cBhvr>
                                        <p:cTn id="14" dur="1" fill="hold">
                                          <p:stCondLst>
                                            <p:cond delay="0"/>
                                          </p:stCondLst>
                                        </p:cTn>
                                        <p:tgtEl>
                                          <p:spTgt spid="1030"/>
                                        </p:tgtEl>
                                        <p:attrNameLst>
                                          <p:attrName>style.visibility</p:attrName>
                                        </p:attrNameLst>
                                      </p:cBhvr>
                                      <p:to>
                                        <p:strVal val="visible"/>
                                      </p:to>
                                    </p:set>
                                    <p:animEffect transition="in" filter="fade">
                                      <p:cBhvr>
                                        <p:cTn id="15" dur="500"/>
                                        <p:tgtEl>
                                          <p:spTgt spid="1030"/>
                                        </p:tgtEl>
                                      </p:cBhvr>
                                    </p:animEffect>
                                  </p:childTnLst>
                                </p:cTn>
                              </p:par>
                            </p:childTnLst>
                          </p:cTn>
                        </p:par>
                        <p:par>
                          <p:cTn id="16" fill="hold">
                            <p:stCondLst>
                              <p:cond delay="7500"/>
                            </p:stCondLst>
                            <p:childTnLst>
                              <p:par>
                                <p:cTn id="17" presetID="10" presetClass="entr" presetSubtype="0" fill="hold" nodeType="afterEffect">
                                  <p:stCondLst>
                                    <p:cond delay="3000"/>
                                  </p:stCondLst>
                                  <p:childTnLst>
                                    <p:set>
                                      <p:cBhvr>
                                        <p:cTn id="18" dur="1" fill="hold">
                                          <p:stCondLst>
                                            <p:cond delay="0"/>
                                          </p:stCondLst>
                                        </p:cTn>
                                        <p:tgtEl>
                                          <p:spTgt spid="1032"/>
                                        </p:tgtEl>
                                        <p:attrNameLst>
                                          <p:attrName>style.visibility</p:attrName>
                                        </p:attrNameLst>
                                      </p:cBhvr>
                                      <p:to>
                                        <p:strVal val="visible"/>
                                      </p:to>
                                    </p:set>
                                    <p:animEffect transition="in" filter="fade">
                                      <p:cBhvr>
                                        <p:cTn id="19" dur="500"/>
                                        <p:tgtEl>
                                          <p:spTgt spid="1032"/>
                                        </p:tgtEl>
                                      </p:cBhvr>
                                    </p:animEffect>
                                  </p:childTnLst>
                                </p:cTn>
                              </p:par>
                            </p:childTnLst>
                          </p:cTn>
                        </p:par>
                        <p:par>
                          <p:cTn id="20" fill="hold">
                            <p:stCondLst>
                              <p:cond delay="11000"/>
                            </p:stCondLst>
                            <p:childTnLst>
                              <p:par>
                                <p:cTn id="21" presetID="10" presetClass="entr" presetSubtype="0" fill="hold" nodeType="afterEffect">
                                  <p:stCondLst>
                                    <p:cond delay="3000"/>
                                  </p:stCondLst>
                                  <p:childTnLst>
                                    <p:set>
                                      <p:cBhvr>
                                        <p:cTn id="22" dur="1" fill="hold">
                                          <p:stCondLst>
                                            <p:cond delay="0"/>
                                          </p:stCondLst>
                                        </p:cTn>
                                        <p:tgtEl>
                                          <p:spTgt spid="1034"/>
                                        </p:tgtEl>
                                        <p:attrNameLst>
                                          <p:attrName>style.visibility</p:attrName>
                                        </p:attrNameLst>
                                      </p:cBhvr>
                                      <p:to>
                                        <p:strVal val="visible"/>
                                      </p:to>
                                    </p:set>
                                    <p:animEffect transition="in" filter="fade">
                                      <p:cBhvr>
                                        <p:cTn id="23" dur="500"/>
                                        <p:tgtEl>
                                          <p:spTgt spid="1034"/>
                                        </p:tgtEl>
                                      </p:cBhvr>
                                    </p:animEffect>
                                  </p:childTnLst>
                                </p:cTn>
                              </p:par>
                            </p:childTnLst>
                          </p:cTn>
                        </p:par>
                        <p:par>
                          <p:cTn id="24" fill="hold">
                            <p:stCondLst>
                              <p:cond delay="14500"/>
                            </p:stCondLst>
                            <p:childTnLst>
                              <p:par>
                                <p:cTn id="25" presetID="10" presetClass="entr" presetSubtype="0" fill="hold" nodeType="afterEffect">
                                  <p:stCondLst>
                                    <p:cond delay="3000"/>
                                  </p:stCondLst>
                                  <p:childTnLst>
                                    <p:set>
                                      <p:cBhvr>
                                        <p:cTn id="26" dur="1" fill="hold">
                                          <p:stCondLst>
                                            <p:cond delay="0"/>
                                          </p:stCondLst>
                                        </p:cTn>
                                        <p:tgtEl>
                                          <p:spTgt spid="1038"/>
                                        </p:tgtEl>
                                        <p:attrNameLst>
                                          <p:attrName>style.visibility</p:attrName>
                                        </p:attrNameLst>
                                      </p:cBhvr>
                                      <p:to>
                                        <p:strVal val="visible"/>
                                      </p:to>
                                    </p:set>
                                    <p:animEffect transition="in" filter="fade">
                                      <p:cBhvr>
                                        <p:cTn id="27"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smtClean="0"/>
              <a:t>Thanks for watching!</a:t>
            </a:r>
            <a:endParaRPr lang="zh-CN" altLang="en-US" dirty="0"/>
          </a:p>
        </p:txBody>
      </p:sp>
      <p:sp>
        <p:nvSpPr>
          <p:cNvPr id="3" name="內容版面配置區 2"/>
          <p:cNvSpPr>
            <a:spLocks noGrp="1"/>
          </p:cNvSpPr>
          <p:nvPr>
            <p:ph idx="1"/>
          </p:nvPr>
        </p:nvSpPr>
        <p:spPr/>
        <p:txBody>
          <a:bodyPr/>
          <a:lstStyle/>
          <a:p>
            <a:endParaRPr lang="zh-CN" altLang="en-US"/>
          </a:p>
        </p:txBody>
      </p:sp>
      <p:pic>
        <p:nvPicPr>
          <p:cNvPr id="2050" name="Picture 2" descr="http://h.hiphotos.baidu.com/baike/c0%3Dbaike92%2C5%2C5%2C92%2C30/sign=f612c46170094b36cf9f13bfc2a517bc/80cb39dbb6fd526617a906aaad18972bd5073689.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2" y="1319981"/>
            <a:ext cx="9146332" cy="457316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6" name="Picture 2" descr="E:\USER\Desktop\2016高一年级元旦联欢\才华榜.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2359" b="3068"/>
          <a:stretch/>
        </p:blipFill>
        <p:spPr bwMode="auto">
          <a:xfrm>
            <a:off x="142748" y="1500174"/>
            <a:ext cx="9001252" cy="4292973"/>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282030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龍騰四海">
  <a:themeElements>
    <a:clrScheme name="龍騰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龍騰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龍騰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51</TotalTime>
  <Words>288</Words>
  <Application>Microsoft Office PowerPoint</Application>
  <PresentationFormat>全屏显示(4:3)</PresentationFormat>
  <Paragraphs>11</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龍騰四海</vt:lpstr>
      <vt:lpstr>Nirvana in             fire</vt:lpstr>
      <vt:lpstr>introduction</vt:lpstr>
      <vt:lpstr>幻灯片 3</vt:lpstr>
      <vt:lpstr>幻灯片 4</vt:lpstr>
      <vt:lpstr>Video</vt:lpstr>
      <vt:lpstr>My opinion</vt:lpstr>
      <vt:lpstr>Thanks for watching!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Nirvana in fire</dc:title>
  <dc:creator>jhzou</dc:creator>
  <cp:lastModifiedBy>USER</cp:lastModifiedBy>
  <cp:revision>8</cp:revision>
  <dcterms:created xsi:type="dcterms:W3CDTF">2016-01-10T10:57:42Z</dcterms:created>
  <dcterms:modified xsi:type="dcterms:W3CDTF">2016-01-12T03:43:45Z</dcterms:modified>
</cp:coreProperties>
</file>