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7FC6E0-5D67-4FBA-AE1F-22DC21F603F7}">
          <p14:sldIdLst>
            <p14:sldId id="256"/>
            <p14:sldId id="257"/>
            <p14:sldId id="259"/>
          </p14:sldIdLst>
        </p14:section>
        <p14:section name="无标题节" id="{06514DB1-536E-4068-8908-28B855384F49}">
          <p14:sldIdLst>
            <p14:sldId id="258"/>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5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2017-02-27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olidFill>
                  <a:schemeClr val="bg1"/>
                </a:solidFill>
              </a:rPr>
              <a:t>Companies fight fake news</a:t>
            </a:r>
          </a:p>
        </p:txBody>
      </p:sp>
      <p:sp>
        <p:nvSpPr>
          <p:cNvPr id="3" name="副标题 2"/>
          <p:cNvSpPr>
            <a:spLocks noGrp="1"/>
          </p:cNvSpPr>
          <p:nvPr>
            <p:ph type="subTitle" idx="1"/>
          </p:nvPr>
        </p:nvSpPr>
        <p:spPr/>
        <p:txBody>
          <a:bodyPr/>
          <a:lstStyle/>
          <a:p>
            <a:r>
              <a:rPr lang="en-US" altLang="zh-CN" sz="5400">
                <a:solidFill>
                  <a:schemeClr val="bg1"/>
                </a:solidFill>
              </a:rPr>
              <a:t>&amp;Internet giant——</a:t>
            </a:r>
            <a:r>
              <a:rPr lang="zh-CN" altLang="en-US" sz="4000">
                <a:solidFill>
                  <a:schemeClr val="bg1"/>
                </a:solidFill>
                <a:latin typeface="Arial Black" panose="020B0A04020102020204" charset="0"/>
                <a:sym typeface="+mn-ea"/>
              </a:rPr>
              <a:t>Facebook</a:t>
            </a:r>
            <a:r>
              <a:rPr lang="zh-CN" altLang="en-US" sz="5400">
                <a:sym typeface="+mn-ea"/>
              </a:rPr>
              <a:t> </a:t>
            </a:r>
            <a:endParaRPr lang="en-US" altLang="zh-CN" sz="5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23595" y="679450"/>
            <a:ext cx="11054080" cy="1325880"/>
          </a:xfrm>
        </p:spPr>
        <p:txBody>
          <a:bodyPr>
            <a:normAutofit fontScale="90000"/>
          </a:bodyPr>
          <a:lstStyle/>
          <a:p>
            <a:r>
              <a:rPr lang="en-US" altLang="zh-CN">
                <a:solidFill>
                  <a:schemeClr val="bg1"/>
                </a:solidFill>
              </a:rPr>
              <a:t>During the 2016 American presidential election ,fake news spread quickly on social media.</a:t>
            </a:r>
          </a:p>
        </p:txBody>
      </p:sp>
      <p:pic>
        <p:nvPicPr>
          <p:cNvPr id="4" name="内容占位符 3" descr="u=2006697896,3331849210&amp;fm=11&amp;gp=0"/>
          <p:cNvPicPr>
            <a:picLocks noGrp="1" noChangeAspect="1"/>
          </p:cNvPicPr>
          <p:nvPr>
            <p:ph idx="1"/>
          </p:nvPr>
        </p:nvPicPr>
        <p:blipFill>
          <a:blip r:embed="rId2"/>
          <a:stretch>
            <a:fillRect/>
          </a:stretch>
        </p:blipFill>
        <p:spPr>
          <a:xfrm>
            <a:off x="823595" y="2811780"/>
            <a:ext cx="5163820" cy="2992120"/>
          </a:xfrm>
          <a:prstGeom prst="rect">
            <a:avLst/>
          </a:prstGeom>
        </p:spPr>
      </p:pic>
      <p:pic>
        <p:nvPicPr>
          <p:cNvPr id="5" name="图片 4" descr="timg (2)"/>
          <p:cNvPicPr>
            <a:picLocks noChangeAspect="1"/>
          </p:cNvPicPr>
          <p:nvPr/>
        </p:nvPicPr>
        <p:blipFill>
          <a:blip r:embed="rId3"/>
          <a:srcRect l="9255" t="3001" r="9544" b="2184"/>
          <a:stretch>
            <a:fillRect/>
          </a:stretch>
        </p:blipFill>
        <p:spPr>
          <a:xfrm>
            <a:off x="5987415" y="2811780"/>
            <a:ext cx="5062220" cy="2985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625" y="1252855"/>
            <a:ext cx="10515600" cy="4351338"/>
          </a:xfrm>
        </p:spPr>
        <p:txBody>
          <a:bodyPr/>
          <a:lstStyle/>
          <a:p>
            <a:r>
              <a:rPr lang="en-US" altLang="zh-CN">
                <a:solidFill>
                  <a:schemeClr val="bg1"/>
                </a:solidFill>
              </a:rPr>
              <a:t>Actually, </a:t>
            </a:r>
            <a:r>
              <a:rPr lang="zh-CN" altLang="en-US">
                <a:solidFill>
                  <a:schemeClr val="bg1"/>
                </a:solidFill>
              </a:rPr>
              <a:t>Sundar Pichai, Chief Executive Officer at Google</a:t>
            </a:r>
            <a:r>
              <a:rPr lang="en-US" altLang="zh-CN">
                <a:solidFill>
                  <a:schemeClr val="bg1"/>
                </a:solidFill>
              </a:rPr>
              <a:t>,</a:t>
            </a:r>
            <a:r>
              <a:rPr lang="zh-CN" altLang="en-US">
                <a:solidFill>
                  <a:schemeClr val="bg1"/>
                </a:solidFill>
              </a:rPr>
              <a:t> </a:t>
            </a:r>
            <a:r>
              <a:rPr lang="en-US" altLang="zh-CN">
                <a:solidFill>
                  <a:schemeClr val="bg1"/>
                </a:solidFill>
                <a:uFillTx/>
              </a:rPr>
              <a:t>admitted </a:t>
            </a:r>
            <a:r>
              <a:rPr lang="zh-CN" altLang="en-US">
                <a:solidFill>
                  <a:schemeClr val="bg1"/>
                </a:solidFill>
              </a:rPr>
              <a:t>that these factually inaccurate and outright false articles could have affected the outcome of the US presidential election. </a:t>
            </a:r>
          </a:p>
          <a:p>
            <a:r>
              <a:rPr lang="zh-CN" altLang="en-US">
                <a:solidFill>
                  <a:schemeClr val="bg1"/>
                </a:solidFill>
              </a:rPr>
              <a:t>In addition to that, Google’s CEO admitted that there have been several cases of fake news related to the US presidential election which Google didn’t handle right. </a:t>
            </a:r>
          </a:p>
        </p:txBody>
      </p:sp>
      <p:pic>
        <p:nvPicPr>
          <p:cNvPr id="4" name="图片 3" descr="u=3518876782,1306957938&amp;fm=11&amp;gp=0"/>
          <p:cNvPicPr>
            <a:picLocks noChangeAspect="1"/>
          </p:cNvPicPr>
          <p:nvPr/>
        </p:nvPicPr>
        <p:blipFill>
          <a:blip r:embed="rId2"/>
          <a:srcRect l="21018" t="3067" r="19865" b="14625"/>
          <a:stretch>
            <a:fillRect/>
          </a:stretch>
        </p:blipFill>
        <p:spPr>
          <a:xfrm>
            <a:off x="838200" y="220345"/>
            <a:ext cx="4581525" cy="3596640"/>
          </a:xfrm>
          <a:prstGeom prst="rect">
            <a:avLst/>
          </a:prstGeom>
        </p:spPr>
      </p:pic>
      <p:pic>
        <p:nvPicPr>
          <p:cNvPr id="6" name="图片 5" descr="20170119080826330"/>
          <p:cNvPicPr>
            <a:picLocks noChangeAspect="1"/>
          </p:cNvPicPr>
          <p:nvPr/>
        </p:nvPicPr>
        <p:blipFill>
          <a:blip r:embed="rId3"/>
          <a:stretch>
            <a:fillRect/>
          </a:stretch>
        </p:blipFill>
        <p:spPr>
          <a:xfrm>
            <a:off x="4398010" y="2307590"/>
            <a:ext cx="7716520" cy="4409440"/>
          </a:xfrm>
          <a:prstGeom prst="rect">
            <a:avLst/>
          </a:prstGeom>
        </p:spPr>
      </p:pic>
      <p:pic>
        <p:nvPicPr>
          <p:cNvPr id="5" name="图片 4" descr="timg (1)"/>
          <p:cNvPicPr>
            <a:picLocks noChangeAspect="1"/>
          </p:cNvPicPr>
          <p:nvPr/>
        </p:nvPicPr>
        <p:blipFill>
          <a:blip r:embed="rId4"/>
          <a:stretch>
            <a:fillRect/>
          </a:stretch>
        </p:blipFill>
        <p:spPr>
          <a:xfrm>
            <a:off x="2894965" y="28575"/>
            <a:ext cx="6090920" cy="6801485"/>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标题 8"/>
          <p:cNvSpPr>
            <a:spLocks noGrp="1"/>
          </p:cNvSpPr>
          <p:nvPr>
            <p:ph type="title"/>
          </p:nvPr>
        </p:nvSpPr>
        <p:spPr>
          <a:xfrm>
            <a:off x="838200" y="365125"/>
            <a:ext cx="10622280" cy="1461135"/>
          </a:xfrm>
        </p:spPr>
        <p:txBody>
          <a:bodyPr/>
          <a:lstStyle/>
          <a:p>
            <a:r>
              <a:rPr lang="zh-CN" altLang="en-US" sz="6000">
                <a:solidFill>
                  <a:srgbClr val="FFFF00"/>
                </a:solidFill>
                <a:sym typeface="+mn-ea"/>
              </a:rPr>
              <a:t>Facebook</a:t>
            </a:r>
            <a:endParaRPr lang="zh-CN" altLang="en-US" sz="6000">
              <a:solidFill>
                <a:srgbClr val="FFFF00"/>
              </a:solidFill>
            </a:endParaRPr>
          </a:p>
        </p:txBody>
      </p:sp>
      <p:sp>
        <p:nvSpPr>
          <p:cNvPr id="3" name="内容占位符 2"/>
          <p:cNvSpPr>
            <a:spLocks noGrp="1"/>
          </p:cNvSpPr>
          <p:nvPr>
            <p:ph sz="half" idx="1"/>
          </p:nvPr>
        </p:nvSpPr>
        <p:spPr>
          <a:xfrm>
            <a:off x="838200" y="4325620"/>
            <a:ext cx="10641965" cy="1425575"/>
          </a:xfrm>
        </p:spPr>
        <p:txBody>
          <a:bodyPr>
            <a:normAutofit/>
          </a:bodyPr>
          <a:lstStyle/>
          <a:p>
            <a:pPr marL="0" indent="0">
              <a:buNone/>
            </a:pPr>
            <a:r>
              <a:rPr lang="zh-CN" altLang="en-US" sz="3200" dirty="0">
                <a:solidFill>
                  <a:schemeClr val="bg1"/>
                </a:solidFill>
              </a:rPr>
              <a:t>Facebook may be accessed by a large range of desktops, laptops, tablet computers, and smartphones over the Internet and mobile networks. </a:t>
            </a:r>
          </a:p>
          <a:p>
            <a:pPr marL="0" indent="0">
              <a:buNone/>
            </a:pPr>
            <a:endParaRPr lang="zh-CN" altLang="en-US" sz="3200" dirty="0">
              <a:solidFill>
                <a:schemeClr val="bg1"/>
              </a:solidFill>
            </a:endParaRPr>
          </a:p>
        </p:txBody>
      </p:sp>
      <p:sp>
        <p:nvSpPr>
          <p:cNvPr id="7" name="内容占位符 6"/>
          <p:cNvSpPr>
            <a:spLocks noGrp="1"/>
          </p:cNvSpPr>
          <p:nvPr>
            <p:ph sz="half" idx="2"/>
          </p:nvPr>
        </p:nvSpPr>
        <p:spPr>
          <a:xfrm>
            <a:off x="568960" y="1623695"/>
            <a:ext cx="10641965" cy="4351655"/>
          </a:xfrm>
        </p:spPr>
        <p:txBody>
          <a:bodyPr>
            <a:noAutofit/>
          </a:bodyPr>
          <a:lstStyle/>
          <a:p>
            <a:pPr marL="0" indent="0">
              <a:buNone/>
            </a:pPr>
            <a:r>
              <a:rPr lang="zh-CN" altLang="en-US" sz="3200" dirty="0">
                <a:solidFill>
                  <a:schemeClr val="bg1"/>
                </a:solidFill>
                <a:sym typeface="+mn-ea"/>
              </a:rPr>
              <a:t>Facebook (FB) is an American for-profit corporation and online social media and social networking service based in Menlo Park, California. The Facebook website was launched on February 4, 2004, by Mark Zuckerberg, along with fellow Harvard College </a:t>
            </a:r>
            <a:r>
              <a:rPr lang="zh-CN" altLang="en-US" sz="3200" b="1" dirty="0">
                <a:solidFill>
                  <a:schemeClr val="bg1"/>
                </a:solidFill>
                <a:sym typeface="+mn-ea"/>
              </a:rPr>
              <a:t>students and roommates</a:t>
            </a:r>
            <a:r>
              <a:rPr lang="en-US" altLang="zh-CN" sz="3200" dirty="0">
                <a:solidFill>
                  <a:schemeClr val="bg1"/>
                </a:solidFill>
                <a:sym typeface="+mn-ea"/>
              </a:rPr>
              <a:t>.</a:t>
            </a:r>
          </a:p>
        </p:txBody>
      </p:sp>
      <p:pic>
        <p:nvPicPr>
          <p:cNvPr id="8" name="图片 7" descr="9k="/>
          <p:cNvPicPr>
            <a:picLocks noChangeAspect="1"/>
          </p:cNvPicPr>
          <p:nvPr/>
        </p:nvPicPr>
        <p:blipFill>
          <a:blip r:embed="rId2"/>
          <a:stretch>
            <a:fillRect/>
          </a:stretch>
        </p:blipFill>
        <p:spPr>
          <a:xfrm>
            <a:off x="10232390" y="472440"/>
            <a:ext cx="1228090" cy="1246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7525" y="227330"/>
            <a:ext cx="10928350" cy="4351655"/>
          </a:xfrm>
        </p:spPr>
        <p:txBody>
          <a:bodyPr/>
          <a:lstStyle/>
          <a:p>
            <a:r>
              <a:rPr lang="zh-CN" altLang="en-US" sz="3200">
                <a:solidFill>
                  <a:schemeClr val="bg1"/>
                </a:solidFill>
                <a:sym typeface="+mn-ea"/>
              </a:rPr>
              <a:t>After registering to use the site, users can create a user profile indicating their name, occupation, schools attended and so on. Users can add other users as "friends", exchange messages, post status updates and digital photos, share digital videos and links, use various software applications ("apps"), and receive notifications when others update their profiles or make posts. </a:t>
            </a:r>
          </a:p>
          <a:p>
            <a:endParaRPr lang="zh-CN" altLang="en-US" sz="3200"/>
          </a:p>
        </p:txBody>
      </p:sp>
      <p:pic>
        <p:nvPicPr>
          <p:cNvPr id="4" name="图片 3" descr="timg (4)"/>
          <p:cNvPicPr>
            <a:picLocks noChangeAspect="1"/>
          </p:cNvPicPr>
          <p:nvPr/>
        </p:nvPicPr>
        <p:blipFill>
          <a:blip r:embed="rId2"/>
          <a:stretch>
            <a:fillRect/>
          </a:stretch>
        </p:blipFill>
        <p:spPr>
          <a:xfrm>
            <a:off x="6151880" y="3141345"/>
            <a:ext cx="5157470" cy="3577590"/>
          </a:xfrm>
          <a:prstGeom prst="rect">
            <a:avLst/>
          </a:prstGeom>
        </p:spPr>
      </p:pic>
      <p:pic>
        <p:nvPicPr>
          <p:cNvPr id="5" name="图片 4" descr="timg (3)"/>
          <p:cNvPicPr>
            <a:picLocks noChangeAspect="1"/>
          </p:cNvPicPr>
          <p:nvPr/>
        </p:nvPicPr>
        <p:blipFill>
          <a:blip r:embed="rId3"/>
          <a:stretch>
            <a:fillRect/>
          </a:stretch>
        </p:blipFill>
        <p:spPr>
          <a:xfrm>
            <a:off x="780415" y="3228975"/>
            <a:ext cx="5156200" cy="3489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1916430" y="2607945"/>
            <a:ext cx="2833370" cy="1037590"/>
          </a:xfrm>
          <a:prstGeom prst="rect">
            <a:avLst/>
          </a:prstGeom>
          <a:noFill/>
        </p:spPr>
        <p:txBody>
          <a:bodyPr wrap="none" rtlCol="0">
            <a:spAutoFit/>
          </a:bodyPr>
          <a:lstStyle/>
          <a:p>
            <a:pPr algn="l"/>
            <a:r>
              <a:rPr lang="en-US" altLang="zh-CN" sz="6000">
                <a:solidFill>
                  <a:schemeClr val="bg1"/>
                </a:solidFill>
                <a:latin typeface="Blackadder ITC" panose="04020505051007020D02" charset="0"/>
                <a:sym typeface="+mn-ea"/>
              </a:rPr>
              <a:t>Thank you</a:t>
            </a:r>
          </a:p>
        </p:txBody>
      </p:sp>
      <p:pic>
        <p:nvPicPr>
          <p:cNvPr id="5" name="图片 4" descr="u=1806959603,880253091&amp;fm=23&amp;gp=0"/>
          <p:cNvPicPr>
            <a:picLocks noChangeAspect="1"/>
          </p:cNvPicPr>
          <p:nvPr/>
        </p:nvPicPr>
        <p:blipFill>
          <a:blip r:embed="rId2"/>
          <a:srcRect l="25498" t="39007" r="25110" b="40149"/>
          <a:stretch>
            <a:fillRect/>
          </a:stretch>
        </p:blipFill>
        <p:spPr>
          <a:xfrm>
            <a:off x="5798185" y="2734310"/>
            <a:ext cx="5118100" cy="785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235</Words>
  <Application>Microsoft Office PowerPoint</Application>
  <PresentationFormat>宽屏</PresentationFormat>
  <Paragraphs>10</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Blackadder ITC</vt:lpstr>
      <vt:lpstr>宋体</vt:lpstr>
      <vt:lpstr>Arial</vt:lpstr>
      <vt:lpstr>Arial Black</vt:lpstr>
      <vt:lpstr>Calibri</vt:lpstr>
      <vt:lpstr>Calibri Light</vt:lpstr>
      <vt:lpstr>Office 主题</vt:lpstr>
      <vt:lpstr>Companies fight fake news</vt:lpstr>
      <vt:lpstr>During the 2016 American presidential election ,fake news spread quickly on social media.</vt:lpstr>
      <vt:lpstr>PowerPoint 演示文稿</vt:lpstr>
      <vt:lpstr>Facebook</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judyshi</dc:creator>
  <cp:lastModifiedBy>USER</cp:lastModifiedBy>
  <cp:revision>2</cp:revision>
  <dcterms:created xsi:type="dcterms:W3CDTF">2017-02-25T02:23:13Z</dcterms:created>
  <dcterms:modified xsi:type="dcterms:W3CDTF">2017-02-27T01:46:44Z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