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55" r:id="rId2"/>
    <p:sldId id="359" r:id="rId3"/>
    <p:sldId id="421" r:id="rId4"/>
    <p:sldId id="341" r:id="rId5"/>
    <p:sldId id="372" r:id="rId6"/>
    <p:sldId id="373" r:id="rId7"/>
    <p:sldId id="374" r:id="rId8"/>
    <p:sldId id="414" r:id="rId9"/>
    <p:sldId id="390" r:id="rId10"/>
    <p:sldId id="391" r:id="rId11"/>
    <p:sldId id="393" r:id="rId12"/>
    <p:sldId id="415" r:id="rId13"/>
    <p:sldId id="416" r:id="rId14"/>
    <p:sldId id="395" r:id="rId15"/>
    <p:sldId id="397" r:id="rId16"/>
    <p:sldId id="417" r:id="rId17"/>
    <p:sldId id="398" r:id="rId18"/>
    <p:sldId id="400" r:id="rId19"/>
    <p:sldId id="401" r:id="rId20"/>
    <p:sldId id="402" r:id="rId21"/>
    <p:sldId id="403" r:id="rId22"/>
    <p:sldId id="404" r:id="rId23"/>
    <p:sldId id="418" r:id="rId24"/>
    <p:sldId id="406" r:id="rId25"/>
    <p:sldId id="399" r:id="rId26"/>
    <p:sldId id="407" r:id="rId27"/>
    <p:sldId id="344" r:id="rId28"/>
    <p:sldId id="375" r:id="rId29"/>
    <p:sldId id="408" r:id="rId30"/>
    <p:sldId id="409" r:id="rId31"/>
    <p:sldId id="419" r:id="rId32"/>
    <p:sldId id="420" r:id="rId33"/>
    <p:sldId id="389" r:id="rId3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80" d="100"/>
          <a:sy n="80" d="100"/>
        </p:scale>
        <p:origin x="-342" y="-1098"/>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2015-8-31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2</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8/31/2015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Document1.doc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 Target="slide27.xml"/><Relationship Id="rId7"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 Target="slide30.xml"/><Relationship Id="rId4" Type="http://schemas.openxmlformats.org/officeDocument/2006/relationships/slide" Target="slide29.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 Target="slide27.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2.xml"/><Relationship Id="rId5" Type="http://schemas.openxmlformats.org/officeDocument/2006/relationships/slide" Target="slide30.xml"/><Relationship Id="rId10" Type="http://schemas.openxmlformats.org/officeDocument/2006/relationships/image" Target="../media/image9.emf"/><Relationship Id="rId4" Type="http://schemas.openxmlformats.org/officeDocument/2006/relationships/slide" Target="slide29.xml"/><Relationship Id="rId9" Type="http://schemas.openxmlformats.org/officeDocument/2006/relationships/package" Target="../embeddings/Microsoft_Word_Document3.docx"/></Relationships>
</file>

<file path=ppt/slides/_rels/slide3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第一章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212222" y="1674525"/>
            <a:ext cx="2877711"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静电场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699" y="-20538"/>
            <a:ext cx="3057247"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二、电荷守恒定律</a:t>
            </a:r>
          </a:p>
        </p:txBody>
      </p:sp>
      <p:sp>
        <p:nvSpPr>
          <p:cNvPr id="5" name="圆角矩形 4"/>
          <p:cNvSpPr/>
          <p:nvPr/>
        </p:nvSpPr>
        <p:spPr>
          <a:xfrm>
            <a:off x="314003" y="7185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251520" y="1311463"/>
            <a:ext cx="8496944"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电荷会不会像煤和石油一样总有一天会被用完呢？</a:t>
            </a:r>
            <a:r>
              <a:rPr lang="en-US" altLang="zh-CN" sz="2600" kern="100" dirty="0">
                <a:solidFill>
                  <a:srgbClr val="404040"/>
                </a:solidFill>
                <a:latin typeface="Times New Roman"/>
                <a:ea typeface="微软雅黑"/>
                <a:cs typeface="Courier New"/>
              </a:rPr>
              <a:t> </a:t>
            </a:r>
            <a:endParaRPr lang="zh-CN" altLang="zh-CN" sz="260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不会</a:t>
            </a:r>
            <a:endParaRPr lang="zh-CN" altLang="zh-CN" sz="260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前面学习了三种不同的起电方式，其本质都是电子在物体之间或物体内部转移</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那么，在一个封闭的系统中电荷的总量能增多或减少吗？</a:t>
            </a:r>
            <a:endParaRPr lang="zh-CN" altLang="zh-CN" sz="260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在一个封闭的系统中，电荷的总量保持不变</a:t>
            </a:r>
            <a:r>
              <a:rPr lang="en-US" altLang="zh-CN" sz="2600" kern="100" dirty="0">
                <a:solidFill>
                  <a:schemeClr val="accent6">
                    <a:lumMod val="75000"/>
                  </a:schemeClr>
                </a:solidFill>
                <a:latin typeface="Times New Roman"/>
                <a:ea typeface="微软雅黑"/>
                <a:cs typeface="Courier New"/>
              </a:rPr>
              <a:t>.</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171892" y="804001"/>
            <a:ext cx="8747044" cy="3933384"/>
          </a:xfrm>
          <a:prstGeom prst="rect">
            <a:avLst/>
          </a:prstGeom>
        </p:spPr>
        <p:txBody>
          <a:bodyPr wrap="square">
            <a:spAutoFit/>
          </a:bodyPr>
          <a:lstStyle/>
          <a:p>
            <a:pPr algn="just">
              <a:lnSpc>
                <a:spcPct val="16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电荷守恒定律：电荷既</a:t>
            </a:r>
            <a:r>
              <a:rPr lang="zh-CN" altLang="zh-CN" sz="2600" kern="100" dirty="0" smtClean="0">
                <a:solidFill>
                  <a:srgbClr val="404040"/>
                </a:solidFill>
                <a:latin typeface="Times New Roman"/>
                <a:ea typeface="微软雅黑"/>
                <a:cs typeface="Times New Roman"/>
              </a:rPr>
              <a:t>不会</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也</a:t>
            </a:r>
            <a:r>
              <a:rPr lang="zh-CN" altLang="zh-CN" sz="2600" kern="100" dirty="0" smtClean="0">
                <a:solidFill>
                  <a:srgbClr val="404040"/>
                </a:solidFill>
                <a:latin typeface="Times New Roman"/>
                <a:ea typeface="微软雅黑"/>
                <a:cs typeface="Times New Roman"/>
              </a:rPr>
              <a:t>不会</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它只能从一个物体转移到另一个物体，或者从物体的一部分转移到另一部分；在转移过程中，电荷的</a:t>
            </a:r>
            <a:r>
              <a:rPr lang="zh-CN" altLang="zh-CN" sz="2600" kern="100" dirty="0" smtClean="0">
                <a:solidFill>
                  <a:srgbClr val="404040"/>
                </a:solidFill>
                <a:latin typeface="Times New Roman"/>
                <a:ea typeface="微软雅黑"/>
                <a:cs typeface="Times New Roman"/>
              </a:rPr>
              <a:t>总量</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这个结论叫做电荷守恒定律</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6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电荷守恒定律另一表述是：一个与外界没有电荷交换的系统，电荷的</a:t>
            </a:r>
            <a:r>
              <a:rPr lang="zh-CN" altLang="zh-CN" sz="2600" kern="100" dirty="0" smtClean="0">
                <a:solidFill>
                  <a:srgbClr val="404040"/>
                </a:solidFill>
                <a:latin typeface="Times New Roman"/>
                <a:ea typeface="微软雅黑"/>
                <a:cs typeface="Times New Roman"/>
              </a:rPr>
              <a:t>代数和</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2" name="矩形 1"/>
          <p:cNvSpPr/>
          <p:nvPr/>
        </p:nvSpPr>
        <p:spPr>
          <a:xfrm>
            <a:off x="4412744" y="794410"/>
            <a:ext cx="851515"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创生</a:t>
            </a:r>
            <a:endParaRPr lang="zh-CN" altLang="en-US" sz="2600" kern="100" dirty="0">
              <a:solidFill>
                <a:srgbClr val="0070C0"/>
              </a:solidFill>
              <a:latin typeface="微软雅黑" pitchFamily="34" charset="-122"/>
              <a:ea typeface="微软雅黑" pitchFamily="34" charset="-122"/>
              <a:cs typeface="Times New Roman"/>
            </a:endParaRPr>
          </a:p>
        </p:txBody>
      </p:sp>
      <p:sp>
        <p:nvSpPr>
          <p:cNvPr id="4" name="矩形 3"/>
          <p:cNvSpPr/>
          <p:nvPr/>
        </p:nvSpPr>
        <p:spPr>
          <a:xfrm>
            <a:off x="6395060" y="779170"/>
            <a:ext cx="851515"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消灭</a:t>
            </a:r>
            <a:endParaRPr lang="zh-CN" altLang="en-US" sz="2600" kern="100" dirty="0">
              <a:solidFill>
                <a:srgbClr val="0070C0"/>
              </a:solidFill>
              <a:latin typeface="微软雅黑" pitchFamily="34" charset="-122"/>
              <a:ea typeface="微软雅黑" pitchFamily="34" charset="-122"/>
              <a:cs typeface="Times New Roman"/>
            </a:endParaRPr>
          </a:p>
        </p:txBody>
      </p:sp>
      <p:sp>
        <p:nvSpPr>
          <p:cNvPr id="13" name="矩形 12"/>
          <p:cNvSpPr/>
          <p:nvPr/>
        </p:nvSpPr>
        <p:spPr>
          <a:xfrm>
            <a:off x="5861948" y="2067694"/>
            <a:ext cx="1518364"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保持不变</a:t>
            </a:r>
            <a:endParaRPr lang="zh-CN" altLang="en-US" sz="2600" kern="100" dirty="0">
              <a:solidFill>
                <a:srgbClr val="0070C0"/>
              </a:solidFill>
              <a:latin typeface="微软雅黑" pitchFamily="34" charset="-122"/>
              <a:ea typeface="微软雅黑" pitchFamily="34" charset="-122"/>
              <a:cs typeface="Times New Roman"/>
            </a:endParaRPr>
          </a:p>
        </p:txBody>
      </p:sp>
      <p:sp>
        <p:nvSpPr>
          <p:cNvPr id="15" name="矩形 14"/>
          <p:cNvSpPr/>
          <p:nvPr/>
        </p:nvSpPr>
        <p:spPr>
          <a:xfrm>
            <a:off x="2909620" y="3939902"/>
            <a:ext cx="1518364"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保持不变</a:t>
            </a:r>
            <a:endParaRPr lang="zh-CN" altLang="en-US" sz="2600" kern="100" dirty="0">
              <a:solidFill>
                <a:srgbClr val="0070C0"/>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1892" y="627534"/>
            <a:ext cx="8747044" cy="4173450"/>
            <a:chOff x="171892" y="627534"/>
            <a:chExt cx="8747044" cy="4173450"/>
          </a:xfrm>
        </p:grpSpPr>
        <p:sp>
          <p:nvSpPr>
            <p:cNvPr id="5" name="矩形 4"/>
            <p:cNvSpPr/>
            <p:nvPr/>
          </p:nvSpPr>
          <p:spPr>
            <a:xfrm>
              <a:off x="171892" y="627534"/>
              <a:ext cx="8747044" cy="4173450"/>
            </a:xfrm>
            <a:prstGeom prst="rect">
              <a:avLst/>
            </a:prstGeom>
          </p:spPr>
          <p:txBody>
            <a:bodyPr wrap="square">
              <a:spAutoFit/>
            </a:bodyPr>
            <a:lstStyle/>
            <a:p>
              <a:pPr algn="just">
                <a:lnSpc>
                  <a:spcPct val="170000"/>
                </a:lnSpc>
                <a:spcAft>
                  <a:spcPts val="0"/>
                </a:spcAft>
              </a:pPr>
              <a:r>
                <a:rPr lang="zh-CN" altLang="zh-CN" sz="2600" b="1" kern="100" dirty="0">
                  <a:solidFill>
                    <a:srgbClr val="00B050"/>
                  </a:solidFill>
                  <a:latin typeface="Times New Roman"/>
                  <a:ea typeface="微软雅黑"/>
                  <a:cs typeface="Times New Roman"/>
                </a:rPr>
                <a:t>说明：</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电荷守恒定律的关键词是</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转移</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总量保持不变</a:t>
              </a:r>
              <a:r>
                <a:rPr lang="en-US" altLang="zh-CN" sz="2600" kern="100" dirty="0">
                  <a:solidFill>
                    <a:srgbClr val="404040"/>
                  </a:solidFill>
                  <a:latin typeface="宋体"/>
                  <a:ea typeface="微软雅黑"/>
                  <a:cs typeface="Times New Roman"/>
                </a:rPr>
                <a:t>”.</a:t>
              </a:r>
              <a:endParaRPr lang="zh-CN" altLang="zh-CN" sz="2600" kern="100" dirty="0">
                <a:latin typeface="宋体"/>
                <a:cs typeface="Courier New"/>
              </a:endParaRPr>
            </a:p>
            <a:p>
              <a:pPr algn="just">
                <a:lnSpc>
                  <a:spcPct val="17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导体接触带电时电荷量的分配与导体的形状、大小有关</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若两个完全相同的金属小球接触后再分开，</a:t>
              </a:r>
              <a:r>
                <a:rPr lang="zh-CN" altLang="zh-CN" sz="2600" kern="100" dirty="0" smtClean="0">
                  <a:solidFill>
                    <a:srgbClr val="404040"/>
                  </a:solidFill>
                  <a:latin typeface="Times New Roman"/>
                  <a:ea typeface="微软雅黑"/>
                  <a:cs typeface="Times New Roman"/>
                </a:rPr>
                <a:t>将</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电荷</a:t>
              </a:r>
              <a:r>
                <a:rPr lang="zh-CN" altLang="zh-CN" sz="2600" kern="100" dirty="0">
                  <a:solidFill>
                    <a:srgbClr val="404040"/>
                  </a:solidFill>
                  <a:latin typeface="Times New Roman"/>
                  <a:ea typeface="微软雅黑"/>
                  <a:cs typeface="Times New Roman"/>
                </a:rPr>
                <a:t>，两小球带电荷量都为</a:t>
              </a:r>
              <a:r>
                <a:rPr lang="en-US" altLang="zh-CN" sz="2600" i="1" kern="100" dirty="0">
                  <a:solidFill>
                    <a:srgbClr val="404040"/>
                  </a:solidFill>
                  <a:latin typeface="Times New Roman"/>
                  <a:ea typeface="微软雅黑"/>
                  <a:cs typeface="Courier New"/>
                </a:rPr>
                <a:t>Q</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式中电荷量</a:t>
              </a:r>
              <a:r>
                <a:rPr lang="en-US" altLang="zh-CN" sz="2600" i="1" kern="100" dirty="0">
                  <a:solidFill>
                    <a:srgbClr val="404040"/>
                  </a:solidFill>
                  <a:latin typeface="Times New Roman"/>
                  <a:ea typeface="微软雅黑"/>
                  <a:cs typeface="Courier New"/>
                </a:rPr>
                <a:t>Q</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Q</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均包含它们的正负号</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cxnSp>
          <p:nvCxnSpPr>
            <p:cNvPr id="9" name="直接连接符 8"/>
            <p:cNvCxnSpPr/>
            <p:nvPr/>
          </p:nvCxnSpPr>
          <p:spPr>
            <a:xfrm>
              <a:off x="3779912" y="4155926"/>
              <a:ext cx="1224136" cy="0"/>
            </a:xfrm>
            <a:prstGeom prst="line">
              <a:avLst/>
            </a:prstGeom>
            <a:ln w="12700"/>
          </p:spPr>
          <p:style>
            <a:lnRef idx="1">
              <a:schemeClr val="dk1"/>
            </a:lnRef>
            <a:fillRef idx="0">
              <a:schemeClr val="dk1"/>
            </a:fillRef>
            <a:effectRef idx="0">
              <a:schemeClr val="dk1"/>
            </a:effectRef>
            <a:fontRef idx="minor">
              <a:schemeClr val="tx1"/>
            </a:fontRef>
          </p:style>
        </p:cxnSp>
      </p:grpSp>
      <p:graphicFrame>
        <p:nvGraphicFramePr>
          <p:cNvPr id="14" name="对象 13"/>
          <p:cNvGraphicFramePr>
            <a:graphicFrameLocks noChangeAspect="1"/>
          </p:cNvGraphicFramePr>
          <p:nvPr>
            <p:extLst>
              <p:ext uri="{D42A27DB-BD31-4B8C-83A1-F6EECF244321}">
                <p14:modId xmlns:p14="http://schemas.microsoft.com/office/powerpoint/2010/main" val="1283448371"/>
              </p:ext>
            </p:extLst>
          </p:nvPr>
        </p:nvGraphicFramePr>
        <p:xfrm>
          <a:off x="3860407" y="3178294"/>
          <a:ext cx="1370013" cy="1411287"/>
        </p:xfrm>
        <a:graphic>
          <a:graphicData uri="http://schemas.openxmlformats.org/presentationml/2006/ole">
            <mc:AlternateContent xmlns:mc="http://schemas.openxmlformats.org/markup-compatibility/2006">
              <mc:Choice xmlns:v="urn:schemas-microsoft-com:vml" Requires="v">
                <p:oleObj spid="_x0000_s10257" name="文档" r:id="rId4" imgW="1370538" imgH="1411648" progId="Word.Document.12">
                  <p:embed/>
                </p:oleObj>
              </mc:Choice>
              <mc:Fallback>
                <p:oleObj name="文档" r:id="rId4" imgW="1370538" imgH="1411648" progId="Word.Document.12">
                  <p:embed/>
                  <p:pic>
                    <p:nvPicPr>
                      <p:cNvPr id="0" name=""/>
                      <p:cNvPicPr/>
                      <p:nvPr/>
                    </p:nvPicPr>
                    <p:blipFill>
                      <a:blip r:embed="rId5"/>
                      <a:stretch>
                        <a:fillRect/>
                      </a:stretch>
                    </p:blipFill>
                    <p:spPr>
                      <a:xfrm>
                        <a:off x="3860407" y="3178294"/>
                        <a:ext cx="1370013" cy="1411287"/>
                      </a:xfrm>
                      <a:prstGeom prst="rect">
                        <a:avLst/>
                      </a:prstGeom>
                    </p:spPr>
                  </p:pic>
                </p:oleObj>
              </mc:Fallback>
            </mc:AlternateContent>
          </a:graphicData>
        </a:graphic>
      </p:graphicFrame>
      <p:sp>
        <p:nvSpPr>
          <p:cNvPr id="16" name="矩形 15"/>
          <p:cNvSpPr/>
          <p:nvPr/>
        </p:nvSpPr>
        <p:spPr>
          <a:xfrm>
            <a:off x="6948264" y="2670057"/>
            <a:ext cx="851515"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平分</a:t>
            </a:r>
            <a:endParaRPr lang="zh-CN" altLang="en-US" sz="2600" kern="100" dirty="0">
              <a:solidFill>
                <a:srgbClr val="0070C0"/>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277071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矩形 7"/>
          <p:cNvSpPr/>
          <p:nvPr/>
        </p:nvSpPr>
        <p:spPr>
          <a:xfrm>
            <a:off x="65764" y="609343"/>
            <a:ext cx="9087729" cy="4524315"/>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怎样理解电荷守恒定律中</a:t>
            </a:r>
            <a:r>
              <a:rPr lang="en-US" altLang="zh-CN" sz="2400" kern="100" dirty="0">
                <a:solidFill>
                  <a:srgbClr val="404040"/>
                </a:solidFill>
                <a:latin typeface="宋体"/>
                <a:ea typeface="微软雅黑"/>
                <a:cs typeface="Times New Roman"/>
              </a:rPr>
              <a:t>“</a:t>
            </a:r>
            <a:r>
              <a:rPr lang="zh-CN" altLang="zh-CN" sz="2400" kern="100" dirty="0">
                <a:solidFill>
                  <a:srgbClr val="404040"/>
                </a:solidFill>
                <a:latin typeface="Times New Roman"/>
                <a:ea typeface="微软雅黑"/>
                <a:cs typeface="Times New Roman"/>
              </a:rPr>
              <a:t>电荷的总量</a:t>
            </a:r>
            <a:r>
              <a:rPr lang="en-US" altLang="zh-CN" sz="2400" kern="100" dirty="0">
                <a:solidFill>
                  <a:srgbClr val="404040"/>
                </a:solidFill>
                <a:latin typeface="宋体"/>
                <a:ea typeface="微软雅黑"/>
                <a:cs typeface="Times New Roman"/>
              </a:rPr>
              <a:t>”</a:t>
            </a:r>
            <a:r>
              <a:rPr lang="zh-CN" altLang="zh-CN" sz="2400" kern="100" dirty="0">
                <a:solidFill>
                  <a:srgbClr val="404040"/>
                </a:solidFill>
                <a:latin typeface="Times New Roman"/>
                <a:ea typeface="微软雅黑"/>
                <a:cs typeface="Times New Roman"/>
              </a:rPr>
              <a:t>？</a:t>
            </a:r>
            <a:endParaRPr lang="zh-CN" altLang="zh-CN" sz="2400" kern="100" dirty="0">
              <a:latin typeface="宋体"/>
              <a:cs typeface="Courier New"/>
            </a:endParaRPr>
          </a:p>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en-US" altLang="zh-CN" sz="2400" kern="100" dirty="0">
                <a:solidFill>
                  <a:schemeClr val="accent6">
                    <a:lumMod val="75000"/>
                  </a:schemeClr>
                </a:solidFill>
                <a:latin typeface="宋体"/>
                <a:ea typeface="微软雅黑"/>
                <a:cs typeface="Times New Roman"/>
              </a:rPr>
              <a:t>“</a:t>
            </a:r>
            <a:r>
              <a:rPr lang="zh-CN" altLang="zh-CN" sz="2400" kern="100" dirty="0">
                <a:solidFill>
                  <a:schemeClr val="accent6">
                    <a:lumMod val="75000"/>
                  </a:schemeClr>
                </a:solidFill>
                <a:latin typeface="Times New Roman"/>
                <a:ea typeface="微软雅黑"/>
                <a:cs typeface="Times New Roman"/>
              </a:rPr>
              <a:t>电荷的总量</a:t>
            </a:r>
            <a:r>
              <a:rPr lang="en-US" altLang="zh-CN" sz="2400" kern="100" dirty="0">
                <a:solidFill>
                  <a:schemeClr val="accent6">
                    <a:lumMod val="75000"/>
                  </a:schemeClr>
                </a:solidFill>
                <a:latin typeface="宋体"/>
                <a:ea typeface="微软雅黑"/>
                <a:cs typeface="Times New Roman"/>
              </a:rPr>
              <a:t>”</a:t>
            </a:r>
            <a:r>
              <a:rPr lang="zh-CN" altLang="zh-CN" sz="2400" kern="100" dirty="0">
                <a:solidFill>
                  <a:schemeClr val="accent6">
                    <a:lumMod val="75000"/>
                  </a:schemeClr>
                </a:solidFill>
                <a:latin typeface="Times New Roman"/>
                <a:ea typeface="微软雅黑"/>
                <a:cs typeface="Times New Roman"/>
              </a:rPr>
              <a:t>可理解为正、负电荷的代数和</a:t>
            </a:r>
            <a:r>
              <a:rPr lang="en-US" altLang="zh-CN" sz="2400" kern="100" dirty="0">
                <a:solidFill>
                  <a:schemeClr val="accent6">
                    <a:lumMod val="75000"/>
                  </a:schemeClr>
                </a:solidFill>
                <a:latin typeface="Times New Roman"/>
                <a:ea typeface="微软雅黑"/>
                <a:cs typeface="Courier New"/>
              </a:rPr>
              <a:t>.</a:t>
            </a:r>
            <a:endParaRPr lang="zh-CN" altLang="zh-CN" sz="2400" kern="100" dirty="0">
              <a:solidFill>
                <a:schemeClr val="accent6">
                  <a:lumMod val="75000"/>
                </a:schemeClr>
              </a:solidFill>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2.</a:t>
            </a:r>
            <a:r>
              <a:rPr lang="en-US" altLang="zh-CN" sz="2400" kern="100" dirty="0">
                <a:solidFill>
                  <a:srgbClr val="404040"/>
                </a:solidFill>
                <a:latin typeface="宋体"/>
                <a:ea typeface="微软雅黑"/>
                <a:cs typeface="Times New Roman"/>
              </a:rPr>
              <a:t>“</a:t>
            </a:r>
            <a:r>
              <a:rPr lang="zh-CN" altLang="zh-CN" sz="2400" kern="100" dirty="0">
                <a:solidFill>
                  <a:srgbClr val="404040"/>
                </a:solidFill>
                <a:latin typeface="Times New Roman"/>
                <a:ea typeface="微软雅黑"/>
                <a:cs typeface="Times New Roman"/>
              </a:rPr>
              <a:t>电荷的中和</a:t>
            </a:r>
            <a:r>
              <a:rPr lang="en-US" altLang="zh-CN" sz="2400" kern="100" dirty="0">
                <a:solidFill>
                  <a:srgbClr val="404040"/>
                </a:solidFill>
                <a:latin typeface="宋体"/>
                <a:ea typeface="微软雅黑"/>
                <a:cs typeface="Times New Roman"/>
              </a:rPr>
              <a:t>”</a:t>
            </a:r>
            <a:r>
              <a:rPr lang="zh-CN" altLang="zh-CN" sz="2400" kern="100" dirty="0">
                <a:solidFill>
                  <a:srgbClr val="404040"/>
                </a:solidFill>
                <a:latin typeface="Times New Roman"/>
                <a:ea typeface="微软雅黑"/>
                <a:cs typeface="Times New Roman"/>
              </a:rPr>
              <a:t>，是电荷消失了吗？</a:t>
            </a:r>
            <a:r>
              <a:rPr lang="en-US" altLang="zh-CN" sz="2400" kern="100" dirty="0">
                <a:solidFill>
                  <a:srgbClr val="404040"/>
                </a:solidFill>
                <a:latin typeface="宋体"/>
                <a:ea typeface="微软雅黑"/>
                <a:cs typeface="Times New Roman"/>
              </a:rPr>
              <a:t>“</a:t>
            </a:r>
            <a:r>
              <a:rPr lang="zh-CN" altLang="zh-CN" sz="2400" kern="100" dirty="0">
                <a:solidFill>
                  <a:srgbClr val="404040"/>
                </a:solidFill>
                <a:latin typeface="Times New Roman"/>
                <a:ea typeface="微软雅黑"/>
                <a:cs typeface="Times New Roman"/>
              </a:rPr>
              <a:t>中和</a:t>
            </a:r>
            <a:r>
              <a:rPr lang="en-US" altLang="zh-CN" sz="2400" kern="100" dirty="0">
                <a:solidFill>
                  <a:srgbClr val="404040"/>
                </a:solidFill>
                <a:latin typeface="宋体"/>
                <a:ea typeface="微软雅黑"/>
                <a:cs typeface="Times New Roman"/>
              </a:rPr>
              <a:t>”</a:t>
            </a:r>
            <a:r>
              <a:rPr lang="zh-CN" altLang="zh-CN" sz="2400" kern="100" dirty="0">
                <a:solidFill>
                  <a:srgbClr val="404040"/>
                </a:solidFill>
                <a:latin typeface="Times New Roman"/>
                <a:ea typeface="微软雅黑"/>
                <a:cs typeface="Times New Roman"/>
              </a:rPr>
              <a:t>过程中电荷守恒定律还成立吗？</a:t>
            </a:r>
            <a:endParaRPr lang="zh-CN" altLang="zh-CN" sz="2400" kern="100" dirty="0">
              <a:latin typeface="宋体"/>
              <a:cs typeface="Courier New"/>
            </a:endParaRPr>
          </a:p>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zh-CN" altLang="zh-CN" sz="2400" kern="100" dirty="0">
                <a:solidFill>
                  <a:schemeClr val="accent6">
                    <a:lumMod val="75000"/>
                  </a:schemeClr>
                </a:solidFill>
                <a:latin typeface="Times New Roman"/>
                <a:ea typeface="微软雅黑"/>
                <a:cs typeface="Times New Roman"/>
              </a:rPr>
              <a:t>不是</a:t>
            </a:r>
            <a:r>
              <a:rPr lang="en-US" altLang="zh-CN" sz="2400" kern="100" dirty="0">
                <a:solidFill>
                  <a:schemeClr val="accent6">
                    <a:lumMod val="75000"/>
                  </a:schemeClr>
                </a:solidFill>
                <a:latin typeface="Times New Roman"/>
                <a:ea typeface="微软雅黑"/>
                <a:cs typeface="Courier New"/>
              </a:rPr>
              <a:t>.</a:t>
            </a:r>
            <a:r>
              <a:rPr lang="en-US" altLang="zh-CN" sz="2400" kern="100" dirty="0">
                <a:solidFill>
                  <a:schemeClr val="accent6">
                    <a:lumMod val="75000"/>
                  </a:schemeClr>
                </a:solidFill>
                <a:latin typeface="宋体"/>
                <a:ea typeface="微软雅黑"/>
                <a:cs typeface="Times New Roman"/>
              </a:rPr>
              <a:t>“</a:t>
            </a:r>
            <a:r>
              <a:rPr lang="zh-CN" altLang="zh-CN" sz="2400" kern="100" dirty="0">
                <a:solidFill>
                  <a:schemeClr val="accent6">
                    <a:lumMod val="75000"/>
                  </a:schemeClr>
                </a:solidFill>
                <a:latin typeface="Times New Roman"/>
                <a:ea typeface="微软雅黑"/>
                <a:cs typeface="Times New Roman"/>
              </a:rPr>
              <a:t>电荷的中和</a:t>
            </a:r>
            <a:r>
              <a:rPr lang="en-US" altLang="zh-CN" sz="2400" kern="100" dirty="0">
                <a:solidFill>
                  <a:schemeClr val="accent6">
                    <a:lumMod val="75000"/>
                  </a:schemeClr>
                </a:solidFill>
                <a:latin typeface="宋体"/>
                <a:ea typeface="微软雅黑"/>
                <a:cs typeface="Times New Roman"/>
              </a:rPr>
              <a:t>”</a:t>
            </a:r>
            <a:r>
              <a:rPr lang="zh-CN" altLang="zh-CN" sz="2400" kern="100" dirty="0">
                <a:solidFill>
                  <a:schemeClr val="accent6">
                    <a:lumMod val="75000"/>
                  </a:schemeClr>
                </a:solidFill>
                <a:latin typeface="Times New Roman"/>
                <a:ea typeface="微软雅黑"/>
                <a:cs typeface="Times New Roman"/>
              </a:rPr>
              <a:t>是指两个带等量异种电荷的物体，其带电电荷量达到等量、异号，这时正、负电荷的代数和为零，这样两物体相互接触</a:t>
            </a:r>
            <a:r>
              <a:rPr lang="zh-CN" altLang="zh-CN" sz="2400" kern="100" dirty="0" smtClean="0">
                <a:solidFill>
                  <a:schemeClr val="accent6">
                    <a:lumMod val="75000"/>
                  </a:schemeClr>
                </a:solidFill>
                <a:latin typeface="Times New Roman"/>
                <a:ea typeface="微软雅黑"/>
                <a:cs typeface="Times New Roman"/>
              </a:rPr>
              <a:t>时</a:t>
            </a:r>
            <a:r>
              <a:rPr lang="en-US" altLang="zh-CN" sz="2400" kern="100" dirty="0" smtClean="0">
                <a:solidFill>
                  <a:schemeClr val="accent6">
                    <a:lumMod val="75000"/>
                  </a:schemeClr>
                </a:solidFill>
                <a:latin typeface="Times New Roman"/>
                <a:ea typeface="微软雅黑"/>
                <a:cs typeface="Times New Roman"/>
              </a:rPr>
              <a:t>,</a:t>
            </a:r>
            <a:r>
              <a:rPr lang="zh-CN" altLang="zh-CN" sz="2400" kern="100" dirty="0" smtClean="0">
                <a:solidFill>
                  <a:schemeClr val="accent6">
                    <a:lumMod val="75000"/>
                  </a:schemeClr>
                </a:solidFill>
                <a:latin typeface="Times New Roman"/>
                <a:ea typeface="微软雅黑"/>
                <a:cs typeface="Times New Roman"/>
              </a:rPr>
              <a:t>由于</a:t>
            </a:r>
            <a:r>
              <a:rPr lang="zh-CN" altLang="zh-CN" sz="2400" kern="100" dirty="0">
                <a:solidFill>
                  <a:schemeClr val="accent6">
                    <a:lumMod val="75000"/>
                  </a:schemeClr>
                </a:solidFill>
                <a:latin typeface="Times New Roman"/>
                <a:ea typeface="微软雅黑"/>
                <a:cs typeface="Times New Roman"/>
              </a:rPr>
              <a:t>正、负电荷间的吸引作用，电荷发生</a:t>
            </a:r>
            <a:r>
              <a:rPr lang="zh-CN" altLang="zh-CN" sz="2400" kern="100" dirty="0" smtClean="0">
                <a:solidFill>
                  <a:schemeClr val="accent6">
                    <a:lumMod val="75000"/>
                  </a:schemeClr>
                </a:solidFill>
                <a:latin typeface="Times New Roman"/>
                <a:ea typeface="微软雅黑"/>
                <a:cs typeface="Times New Roman"/>
              </a:rPr>
              <a:t>转移</a:t>
            </a:r>
            <a:r>
              <a:rPr lang="en-US" altLang="zh-CN" sz="2400" kern="100" dirty="0" smtClean="0">
                <a:solidFill>
                  <a:schemeClr val="accent6">
                    <a:lumMod val="75000"/>
                  </a:schemeClr>
                </a:solidFill>
                <a:latin typeface="Times New Roman"/>
                <a:ea typeface="微软雅黑"/>
                <a:cs typeface="Times New Roman"/>
              </a:rPr>
              <a:t>,</a:t>
            </a:r>
            <a:r>
              <a:rPr lang="zh-CN" altLang="zh-CN" sz="2400" kern="100" dirty="0" smtClean="0">
                <a:solidFill>
                  <a:schemeClr val="accent6">
                    <a:lumMod val="75000"/>
                  </a:schemeClr>
                </a:solidFill>
                <a:latin typeface="Times New Roman"/>
                <a:ea typeface="微软雅黑"/>
                <a:cs typeface="Times New Roman"/>
              </a:rPr>
              <a:t>最后</a:t>
            </a:r>
            <a:r>
              <a:rPr lang="zh-CN" altLang="zh-CN" sz="2400" kern="100" dirty="0">
                <a:solidFill>
                  <a:schemeClr val="accent6">
                    <a:lumMod val="75000"/>
                  </a:schemeClr>
                </a:solidFill>
                <a:latin typeface="Times New Roman"/>
                <a:ea typeface="微软雅黑"/>
                <a:cs typeface="Times New Roman"/>
              </a:rPr>
              <a:t>都达到电中性状态的一个过程，在此过程中电荷仍然守恒</a:t>
            </a:r>
            <a:r>
              <a:rPr lang="en-US" altLang="zh-CN" sz="2400" kern="100" dirty="0" smtClean="0">
                <a:solidFill>
                  <a:schemeClr val="accent6">
                    <a:lumMod val="75000"/>
                  </a:schemeClr>
                </a:solidFill>
                <a:latin typeface="Times New Roman"/>
                <a:ea typeface="微软雅黑"/>
                <a:cs typeface="Courier New"/>
              </a:rPr>
              <a:t>.</a:t>
            </a:r>
            <a:endParaRPr lang="zh-CN" altLang="zh-CN" sz="24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64685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34680"/>
            <a:ext cx="1980029"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三、元电荷</a:t>
            </a:r>
          </a:p>
        </p:txBody>
      </p:sp>
      <p:sp>
        <p:nvSpPr>
          <p:cNvPr id="5" name="圆角矩形 4"/>
          <p:cNvSpPr/>
          <p:nvPr/>
        </p:nvSpPr>
        <p:spPr>
          <a:xfrm>
            <a:off x="241995" y="77875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矩形 2"/>
          <p:cNvSpPr/>
          <p:nvPr/>
        </p:nvSpPr>
        <p:spPr>
          <a:xfrm>
            <a:off x="122839" y="1275606"/>
            <a:ext cx="8750905" cy="3970318"/>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物体的带电荷量可以是任意的吗？带电荷量可以是</a:t>
            </a:r>
            <a:r>
              <a:rPr lang="en-US" altLang="zh-CN" sz="2400" kern="100" dirty="0" smtClean="0">
                <a:solidFill>
                  <a:srgbClr val="404040"/>
                </a:solidFill>
                <a:latin typeface="Times New Roman"/>
                <a:ea typeface="微软雅黑"/>
                <a:cs typeface="Courier New"/>
              </a:rPr>
              <a:t>4</a:t>
            </a:r>
            <a:r>
              <a:rPr lang="en-US" altLang="zh-CN" sz="2400" kern="100" dirty="0" smtClean="0">
                <a:solidFill>
                  <a:srgbClr val="404040"/>
                </a:solidFill>
                <a:latin typeface="宋体"/>
                <a:ea typeface="微软雅黑"/>
                <a:cs typeface="Times New Roman"/>
              </a:rPr>
              <a:t>×</a:t>
            </a:r>
            <a:r>
              <a:rPr lang="en-US" altLang="zh-CN" sz="2400" kern="100" dirty="0" smtClean="0">
                <a:solidFill>
                  <a:srgbClr val="404040"/>
                </a:solidFill>
                <a:latin typeface="Times New Roman"/>
                <a:ea typeface="微软雅黑"/>
                <a:cs typeface="Courier New"/>
              </a:rPr>
              <a:t>10</a:t>
            </a:r>
            <a:r>
              <a:rPr lang="zh-CN" altLang="zh-CN" sz="2400" kern="100" baseline="30000" dirty="0" smtClean="0">
                <a:solidFill>
                  <a:srgbClr val="404040"/>
                </a:solidFill>
                <a:latin typeface="Times New Roman"/>
                <a:ea typeface="微软雅黑"/>
                <a:cs typeface="Times New Roman"/>
              </a:rPr>
              <a:t>－</a:t>
            </a:r>
            <a:r>
              <a:rPr lang="en-US" altLang="zh-CN" sz="2400" kern="100" baseline="30000" dirty="0" smtClean="0">
                <a:solidFill>
                  <a:srgbClr val="404040"/>
                </a:solidFill>
                <a:latin typeface="Times New Roman"/>
                <a:ea typeface="微软雅黑"/>
                <a:cs typeface="Courier New"/>
              </a:rPr>
              <a:t>19</a:t>
            </a:r>
            <a:r>
              <a:rPr lang="en-US" altLang="zh-CN" sz="2400" kern="100" dirty="0" smtClean="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吗？</a:t>
            </a:r>
            <a:endParaRPr lang="zh-CN" altLang="zh-CN" sz="1000" kern="100" dirty="0">
              <a:latin typeface="宋体"/>
              <a:cs typeface="Courier New"/>
            </a:endParaRPr>
          </a:p>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zh-CN" altLang="zh-CN" sz="2400" kern="100" dirty="0">
                <a:solidFill>
                  <a:schemeClr val="accent6">
                    <a:lumMod val="75000"/>
                  </a:schemeClr>
                </a:solidFill>
                <a:latin typeface="Times New Roman"/>
                <a:ea typeface="微软雅黑"/>
                <a:cs typeface="Times New Roman"/>
              </a:rPr>
              <a:t>物体的带电荷量不是任意的，它只能是</a:t>
            </a:r>
            <a:r>
              <a:rPr lang="en-US" altLang="zh-CN" sz="2400" kern="100" dirty="0">
                <a:solidFill>
                  <a:schemeClr val="accent6">
                    <a:lumMod val="75000"/>
                  </a:schemeClr>
                </a:solidFill>
                <a:latin typeface="Times New Roman"/>
                <a:ea typeface="微软雅黑"/>
                <a:cs typeface="Courier New"/>
              </a:rPr>
              <a:t>1.60</a:t>
            </a:r>
            <a:r>
              <a:rPr lang="en-US" altLang="zh-CN" sz="2400" kern="100" dirty="0">
                <a:solidFill>
                  <a:schemeClr val="accent6">
                    <a:lumMod val="75000"/>
                  </a:schemeClr>
                </a:solidFill>
                <a:latin typeface="宋体"/>
                <a:ea typeface="微软雅黑"/>
                <a:cs typeface="Times New Roman"/>
              </a:rPr>
              <a:t>×</a:t>
            </a:r>
            <a:r>
              <a:rPr lang="en-US" altLang="zh-CN" sz="2400" kern="100" dirty="0">
                <a:solidFill>
                  <a:schemeClr val="accent6">
                    <a:lumMod val="75000"/>
                  </a:schemeClr>
                </a:solidFill>
                <a:latin typeface="Times New Roman"/>
                <a:ea typeface="微软雅黑"/>
                <a:cs typeface="Courier New"/>
              </a:rPr>
              <a:t>10</a:t>
            </a:r>
            <a:r>
              <a:rPr lang="zh-CN" altLang="zh-CN" sz="2400" kern="100" baseline="30000" dirty="0">
                <a:solidFill>
                  <a:schemeClr val="accent6">
                    <a:lumMod val="75000"/>
                  </a:schemeClr>
                </a:solidFill>
                <a:latin typeface="Times New Roman"/>
                <a:ea typeface="微软雅黑"/>
                <a:cs typeface="Times New Roman"/>
              </a:rPr>
              <a:t>－</a:t>
            </a:r>
            <a:r>
              <a:rPr lang="en-US" altLang="zh-CN" sz="2400" kern="100" baseline="30000" dirty="0" smtClean="0">
                <a:solidFill>
                  <a:schemeClr val="accent6">
                    <a:lumMod val="75000"/>
                  </a:schemeClr>
                </a:solidFill>
                <a:latin typeface="Times New Roman"/>
                <a:ea typeface="微软雅黑"/>
                <a:cs typeface="Courier New"/>
              </a:rPr>
              <a:t>19 </a:t>
            </a:r>
            <a:r>
              <a:rPr lang="en-US" altLang="zh-CN" sz="2400" kern="100" dirty="0" smtClean="0">
                <a:solidFill>
                  <a:schemeClr val="accent6">
                    <a:lumMod val="75000"/>
                  </a:schemeClr>
                </a:solidFill>
                <a:latin typeface="Times New Roman"/>
                <a:ea typeface="微软雅黑"/>
                <a:cs typeface="Courier New"/>
              </a:rPr>
              <a:t>C</a:t>
            </a:r>
            <a:r>
              <a:rPr lang="zh-CN" altLang="zh-CN" sz="2400" kern="100" dirty="0">
                <a:solidFill>
                  <a:schemeClr val="accent6">
                    <a:lumMod val="75000"/>
                  </a:schemeClr>
                </a:solidFill>
                <a:latin typeface="Times New Roman"/>
                <a:ea typeface="微软雅黑"/>
                <a:cs typeface="Times New Roman"/>
              </a:rPr>
              <a:t>的整数倍</a:t>
            </a:r>
            <a:r>
              <a:rPr lang="en-US" altLang="zh-CN" sz="2400" kern="100" dirty="0">
                <a:solidFill>
                  <a:schemeClr val="accent6">
                    <a:lumMod val="75000"/>
                  </a:schemeClr>
                </a:solidFill>
                <a:latin typeface="Times New Roman"/>
                <a:ea typeface="微软雅黑"/>
                <a:cs typeface="Courier New"/>
              </a:rPr>
              <a:t>.</a:t>
            </a:r>
            <a:r>
              <a:rPr lang="zh-CN" altLang="zh-CN" sz="2400" kern="100" dirty="0">
                <a:solidFill>
                  <a:schemeClr val="accent6">
                    <a:lumMod val="75000"/>
                  </a:schemeClr>
                </a:solidFill>
                <a:latin typeface="Times New Roman"/>
                <a:ea typeface="微软雅黑"/>
                <a:cs typeface="Times New Roman"/>
              </a:rPr>
              <a:t>由于</a:t>
            </a:r>
            <a:r>
              <a:rPr lang="en-US" altLang="zh-CN" sz="2400" kern="100" dirty="0">
                <a:solidFill>
                  <a:schemeClr val="accent6">
                    <a:lumMod val="75000"/>
                  </a:schemeClr>
                </a:solidFill>
                <a:latin typeface="Times New Roman"/>
                <a:ea typeface="微软雅黑"/>
                <a:cs typeface="Courier New"/>
              </a:rPr>
              <a:t>4</a:t>
            </a:r>
            <a:r>
              <a:rPr lang="en-US" altLang="zh-CN" sz="2400" kern="100" dirty="0">
                <a:solidFill>
                  <a:schemeClr val="accent6">
                    <a:lumMod val="75000"/>
                  </a:schemeClr>
                </a:solidFill>
                <a:latin typeface="宋体"/>
                <a:ea typeface="微软雅黑"/>
                <a:cs typeface="Times New Roman"/>
              </a:rPr>
              <a:t>×</a:t>
            </a:r>
            <a:r>
              <a:rPr lang="en-US" altLang="zh-CN" sz="2400" kern="100" dirty="0">
                <a:solidFill>
                  <a:schemeClr val="accent6">
                    <a:lumMod val="75000"/>
                  </a:schemeClr>
                </a:solidFill>
                <a:latin typeface="Times New Roman"/>
                <a:ea typeface="微软雅黑"/>
                <a:cs typeface="Courier New"/>
              </a:rPr>
              <a:t>10</a:t>
            </a:r>
            <a:r>
              <a:rPr lang="zh-CN" altLang="zh-CN" sz="2400" kern="100" baseline="30000" dirty="0">
                <a:solidFill>
                  <a:schemeClr val="accent6">
                    <a:lumMod val="75000"/>
                  </a:schemeClr>
                </a:solidFill>
                <a:latin typeface="Times New Roman"/>
                <a:ea typeface="微软雅黑"/>
                <a:cs typeface="Times New Roman"/>
              </a:rPr>
              <a:t>－</a:t>
            </a:r>
            <a:r>
              <a:rPr lang="en-US" altLang="zh-CN" sz="2400" kern="100" baseline="30000" dirty="0" smtClean="0">
                <a:solidFill>
                  <a:schemeClr val="accent6">
                    <a:lumMod val="75000"/>
                  </a:schemeClr>
                </a:solidFill>
                <a:latin typeface="Times New Roman"/>
                <a:ea typeface="微软雅黑"/>
                <a:cs typeface="Courier New"/>
              </a:rPr>
              <a:t>19 </a:t>
            </a:r>
            <a:r>
              <a:rPr lang="en-US" altLang="zh-CN" sz="2400" kern="100" dirty="0" smtClean="0">
                <a:solidFill>
                  <a:schemeClr val="accent6">
                    <a:lumMod val="75000"/>
                  </a:schemeClr>
                </a:solidFill>
                <a:latin typeface="Times New Roman"/>
                <a:ea typeface="微软雅黑"/>
                <a:cs typeface="Courier New"/>
              </a:rPr>
              <a:t>C</a:t>
            </a:r>
            <a:r>
              <a:rPr lang="zh-CN" altLang="zh-CN" sz="2400" kern="100" dirty="0">
                <a:solidFill>
                  <a:schemeClr val="accent6">
                    <a:lumMod val="75000"/>
                  </a:schemeClr>
                </a:solidFill>
                <a:latin typeface="Times New Roman"/>
                <a:ea typeface="微软雅黑"/>
                <a:cs typeface="Times New Roman"/>
              </a:rPr>
              <a:t>是</a:t>
            </a:r>
            <a:r>
              <a:rPr lang="en-US" altLang="zh-CN" sz="2400" kern="100" dirty="0">
                <a:solidFill>
                  <a:schemeClr val="accent6">
                    <a:lumMod val="75000"/>
                  </a:schemeClr>
                </a:solidFill>
                <a:latin typeface="Times New Roman"/>
                <a:ea typeface="微软雅黑"/>
                <a:cs typeface="Courier New"/>
              </a:rPr>
              <a:t>1.60</a:t>
            </a:r>
            <a:r>
              <a:rPr lang="en-US" altLang="zh-CN" sz="2400" kern="100" dirty="0">
                <a:solidFill>
                  <a:schemeClr val="accent6">
                    <a:lumMod val="75000"/>
                  </a:schemeClr>
                </a:solidFill>
                <a:latin typeface="宋体"/>
                <a:ea typeface="微软雅黑"/>
                <a:cs typeface="Times New Roman"/>
              </a:rPr>
              <a:t>×</a:t>
            </a:r>
            <a:r>
              <a:rPr lang="en-US" altLang="zh-CN" sz="2400" kern="100" dirty="0">
                <a:solidFill>
                  <a:schemeClr val="accent6">
                    <a:lumMod val="75000"/>
                  </a:schemeClr>
                </a:solidFill>
                <a:latin typeface="Times New Roman"/>
                <a:ea typeface="微软雅黑"/>
                <a:cs typeface="Courier New"/>
              </a:rPr>
              <a:t>10</a:t>
            </a:r>
            <a:r>
              <a:rPr lang="zh-CN" altLang="zh-CN" sz="2400" kern="100" baseline="30000" dirty="0">
                <a:solidFill>
                  <a:schemeClr val="accent6">
                    <a:lumMod val="75000"/>
                  </a:schemeClr>
                </a:solidFill>
                <a:latin typeface="Times New Roman"/>
                <a:ea typeface="微软雅黑"/>
                <a:cs typeface="Times New Roman"/>
              </a:rPr>
              <a:t>－</a:t>
            </a:r>
            <a:r>
              <a:rPr lang="en-US" altLang="zh-CN" sz="2400" kern="100" baseline="30000" dirty="0" smtClean="0">
                <a:solidFill>
                  <a:schemeClr val="accent6">
                    <a:lumMod val="75000"/>
                  </a:schemeClr>
                </a:solidFill>
                <a:latin typeface="Times New Roman"/>
                <a:ea typeface="微软雅黑"/>
                <a:cs typeface="Courier New"/>
              </a:rPr>
              <a:t>19 </a:t>
            </a:r>
            <a:r>
              <a:rPr lang="en-US" altLang="zh-CN" sz="2400" kern="100" dirty="0" smtClean="0">
                <a:solidFill>
                  <a:schemeClr val="accent6">
                    <a:lumMod val="75000"/>
                  </a:schemeClr>
                </a:solidFill>
                <a:latin typeface="Times New Roman"/>
                <a:ea typeface="微软雅黑"/>
                <a:cs typeface="Courier New"/>
              </a:rPr>
              <a:t>C</a:t>
            </a:r>
            <a:r>
              <a:rPr lang="zh-CN" altLang="zh-CN" sz="2400" kern="100" dirty="0">
                <a:solidFill>
                  <a:schemeClr val="accent6">
                    <a:lumMod val="75000"/>
                  </a:schemeClr>
                </a:solidFill>
                <a:latin typeface="Times New Roman"/>
                <a:ea typeface="微软雅黑"/>
                <a:cs typeface="Times New Roman"/>
              </a:rPr>
              <a:t>的</a:t>
            </a:r>
            <a:r>
              <a:rPr lang="en-US" altLang="zh-CN" sz="2400" kern="100" dirty="0">
                <a:solidFill>
                  <a:schemeClr val="accent6">
                    <a:lumMod val="75000"/>
                  </a:schemeClr>
                </a:solidFill>
                <a:latin typeface="Times New Roman"/>
                <a:ea typeface="微软雅黑"/>
                <a:cs typeface="Courier New"/>
              </a:rPr>
              <a:t>2.5</a:t>
            </a:r>
            <a:r>
              <a:rPr lang="zh-CN" altLang="zh-CN" sz="2400" kern="100" dirty="0">
                <a:solidFill>
                  <a:schemeClr val="accent6">
                    <a:lumMod val="75000"/>
                  </a:schemeClr>
                </a:solidFill>
                <a:latin typeface="Times New Roman"/>
                <a:ea typeface="微软雅黑"/>
                <a:cs typeface="Times New Roman"/>
              </a:rPr>
              <a:t>倍，所以带电荷量不能是</a:t>
            </a:r>
            <a:r>
              <a:rPr lang="en-US" altLang="zh-CN" sz="2400" kern="100" dirty="0">
                <a:solidFill>
                  <a:schemeClr val="accent6">
                    <a:lumMod val="75000"/>
                  </a:schemeClr>
                </a:solidFill>
                <a:latin typeface="Times New Roman"/>
                <a:ea typeface="微软雅黑"/>
                <a:cs typeface="Courier New"/>
              </a:rPr>
              <a:t>4</a:t>
            </a:r>
            <a:r>
              <a:rPr lang="en-US" altLang="zh-CN" sz="2400" kern="100" dirty="0">
                <a:solidFill>
                  <a:schemeClr val="accent6">
                    <a:lumMod val="75000"/>
                  </a:schemeClr>
                </a:solidFill>
                <a:latin typeface="宋体"/>
                <a:ea typeface="微软雅黑"/>
                <a:cs typeface="Times New Roman"/>
              </a:rPr>
              <a:t>×</a:t>
            </a:r>
            <a:r>
              <a:rPr lang="en-US" altLang="zh-CN" sz="2400" kern="100" dirty="0">
                <a:solidFill>
                  <a:schemeClr val="accent6">
                    <a:lumMod val="75000"/>
                  </a:schemeClr>
                </a:solidFill>
                <a:latin typeface="Times New Roman"/>
                <a:ea typeface="微软雅黑"/>
                <a:cs typeface="Courier New"/>
              </a:rPr>
              <a:t>10</a:t>
            </a:r>
            <a:r>
              <a:rPr lang="zh-CN" altLang="zh-CN" sz="2400" kern="100" baseline="30000" dirty="0">
                <a:solidFill>
                  <a:schemeClr val="accent6">
                    <a:lumMod val="75000"/>
                  </a:schemeClr>
                </a:solidFill>
                <a:latin typeface="Times New Roman"/>
                <a:ea typeface="微软雅黑"/>
                <a:cs typeface="Times New Roman"/>
              </a:rPr>
              <a:t>－</a:t>
            </a:r>
            <a:r>
              <a:rPr lang="en-US" altLang="zh-CN" sz="2400" kern="100" baseline="30000" dirty="0" smtClean="0">
                <a:solidFill>
                  <a:schemeClr val="accent6">
                    <a:lumMod val="75000"/>
                  </a:schemeClr>
                </a:solidFill>
                <a:latin typeface="Times New Roman"/>
                <a:ea typeface="微软雅黑"/>
                <a:cs typeface="Courier New"/>
              </a:rPr>
              <a:t>19 </a:t>
            </a:r>
            <a:r>
              <a:rPr lang="en-US" altLang="zh-CN" sz="2400" kern="100" dirty="0" smtClean="0">
                <a:solidFill>
                  <a:schemeClr val="accent6">
                    <a:lumMod val="75000"/>
                  </a:schemeClr>
                </a:solidFill>
                <a:latin typeface="Times New Roman"/>
                <a:ea typeface="微软雅黑"/>
                <a:cs typeface="Courier New"/>
              </a:rPr>
              <a:t>C</a:t>
            </a:r>
            <a:r>
              <a:rPr lang="en-US" altLang="zh-CN" sz="2400" kern="100" dirty="0">
                <a:solidFill>
                  <a:schemeClr val="accent6">
                    <a:lumMod val="75000"/>
                  </a:schemeClr>
                </a:solidFill>
                <a:latin typeface="Times New Roman"/>
                <a:ea typeface="微软雅黑"/>
                <a:cs typeface="Courier New"/>
              </a:rPr>
              <a:t>.</a:t>
            </a:r>
            <a:endParaRPr lang="zh-CN" altLang="zh-CN" sz="1000" kern="100" dirty="0">
              <a:solidFill>
                <a:schemeClr val="accent6">
                  <a:lumMod val="75000"/>
                </a:schemeClr>
              </a:solidFill>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电子和质子就是元电荷吗？</a:t>
            </a:r>
            <a:endParaRPr lang="zh-CN" altLang="zh-CN" sz="1000" kern="100" dirty="0">
              <a:latin typeface="宋体"/>
              <a:cs typeface="Courier New"/>
            </a:endParaRPr>
          </a:p>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zh-CN" altLang="zh-CN" sz="2400" kern="100" dirty="0">
                <a:solidFill>
                  <a:schemeClr val="accent6">
                    <a:lumMod val="75000"/>
                  </a:schemeClr>
                </a:solidFill>
                <a:latin typeface="Times New Roman"/>
                <a:ea typeface="微软雅黑"/>
                <a:cs typeface="Times New Roman"/>
              </a:rPr>
              <a:t>元电荷是电荷量的单位，不是物质；电子和质子是实实在在的粒子</a:t>
            </a:r>
            <a:r>
              <a:rPr lang="en-US" altLang="zh-CN" sz="2400" kern="100" dirty="0" smtClean="0">
                <a:solidFill>
                  <a:schemeClr val="accent6">
                    <a:lumMod val="75000"/>
                  </a:schemeClr>
                </a:solidFill>
                <a:latin typeface="Times New Roman"/>
                <a:ea typeface="微软雅黑"/>
                <a:cs typeface="Courier New"/>
              </a:rPr>
              <a:t>.</a:t>
            </a:r>
            <a:endParaRPr lang="zh-CN" altLang="zh-CN" sz="10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281522" y="714311"/>
            <a:ext cx="8240113"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电荷量</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叫</a:t>
            </a:r>
            <a:r>
              <a:rPr lang="zh-CN" altLang="zh-CN" sz="2600" kern="100" dirty="0">
                <a:solidFill>
                  <a:srgbClr val="404040"/>
                </a:solidFill>
                <a:latin typeface="Times New Roman"/>
                <a:ea typeface="微软雅黑"/>
                <a:cs typeface="Times New Roman"/>
              </a:rPr>
              <a:t>电荷量</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国际单位</a:t>
            </a:r>
            <a:r>
              <a:rPr lang="zh-CN" altLang="zh-CN" sz="2600" kern="100" dirty="0" smtClean="0">
                <a:solidFill>
                  <a:srgbClr val="404040"/>
                </a:solidFill>
                <a:latin typeface="Times New Roman"/>
                <a:ea typeface="微软雅黑"/>
                <a:cs typeface="Times New Roman"/>
              </a:rPr>
              <a:t>是</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简称库，用</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表示</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元电荷</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叫做</a:t>
            </a:r>
            <a:r>
              <a:rPr lang="zh-CN" altLang="zh-CN" sz="2600" kern="100" dirty="0">
                <a:solidFill>
                  <a:srgbClr val="404040"/>
                </a:solidFill>
                <a:latin typeface="Times New Roman"/>
                <a:ea typeface="微软雅黑"/>
                <a:cs typeface="Times New Roman"/>
              </a:rPr>
              <a:t>元电荷，用</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表示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所有带电体的电荷量或者等于</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，或者是</a:t>
            </a:r>
            <a:r>
              <a:rPr lang="en-US" altLang="zh-CN" sz="2600" i="1" kern="100" dirty="0">
                <a:solidFill>
                  <a:srgbClr val="404040"/>
                </a:solidFill>
                <a:latin typeface="Times New Roman"/>
                <a:ea typeface="微软雅黑"/>
                <a:cs typeface="Courier New"/>
              </a:rPr>
              <a:t>e</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电荷量</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的数值最早是由美国物理学家密立根通过实验测得的</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电子的</a:t>
            </a:r>
            <a:r>
              <a:rPr lang="zh-CN" altLang="zh-CN" sz="2600" b="1" kern="100" dirty="0">
                <a:solidFill>
                  <a:srgbClr val="FF0000"/>
                </a:solidFill>
                <a:latin typeface="Times New Roman"/>
                <a:ea typeface="微软雅黑"/>
                <a:cs typeface="Times New Roman"/>
              </a:rPr>
              <a:t>比荷</a:t>
            </a:r>
            <a:r>
              <a:rPr lang="zh-CN" altLang="zh-CN" sz="2600" kern="100" dirty="0">
                <a:solidFill>
                  <a:srgbClr val="404040"/>
                </a:solidFill>
                <a:latin typeface="Times New Roman"/>
                <a:ea typeface="微软雅黑"/>
                <a:cs typeface="Times New Roman"/>
              </a:rPr>
              <a:t>：电子的电荷量</a:t>
            </a:r>
            <a:r>
              <a:rPr lang="en-US" altLang="zh-CN" sz="2600" i="1" kern="100" dirty="0">
                <a:solidFill>
                  <a:srgbClr val="404040"/>
                </a:solidFill>
                <a:latin typeface="Times New Roman"/>
                <a:ea typeface="微软雅黑"/>
                <a:cs typeface="Courier New"/>
              </a:rPr>
              <a:t>e</a:t>
            </a:r>
            <a:r>
              <a:rPr lang="zh-CN" altLang="zh-CN" sz="2600" kern="100" dirty="0" smtClean="0">
                <a:solidFill>
                  <a:srgbClr val="404040"/>
                </a:solidFill>
                <a:latin typeface="Times New Roman"/>
                <a:ea typeface="微软雅黑"/>
                <a:cs typeface="Times New Roman"/>
              </a:rPr>
              <a:t>与</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之</a:t>
            </a:r>
            <a:r>
              <a:rPr lang="zh-CN" altLang="zh-CN" sz="2600" kern="100" dirty="0">
                <a:solidFill>
                  <a:srgbClr val="404040"/>
                </a:solidFill>
                <a:latin typeface="Times New Roman"/>
                <a:ea typeface="微软雅黑"/>
                <a:cs typeface="Times New Roman"/>
              </a:rPr>
              <a:t>比，叫做电子的比荷</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6" name="矩形 5"/>
          <p:cNvSpPr/>
          <p:nvPr/>
        </p:nvSpPr>
        <p:spPr>
          <a:xfrm>
            <a:off x="1856115" y="653833"/>
            <a:ext cx="1851789"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电荷的多少</a:t>
            </a:r>
            <a:endParaRPr lang="zh-CN" altLang="en-US" sz="2600" kern="100" dirty="0">
              <a:solidFill>
                <a:srgbClr val="0070C0"/>
              </a:solidFill>
              <a:latin typeface="微软雅黑" pitchFamily="34" charset="-122"/>
              <a:ea typeface="微软雅黑" pitchFamily="34" charset="-122"/>
              <a:cs typeface="Times New Roman"/>
            </a:endParaRPr>
          </a:p>
        </p:txBody>
      </p:sp>
      <p:sp>
        <p:nvSpPr>
          <p:cNvPr id="9" name="矩形 8"/>
          <p:cNvSpPr/>
          <p:nvPr/>
        </p:nvSpPr>
        <p:spPr>
          <a:xfrm>
            <a:off x="6922616" y="709013"/>
            <a:ext cx="851515"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库仑</a:t>
            </a:r>
            <a:endParaRPr lang="zh-CN" altLang="en-US" sz="2600" kern="100" dirty="0">
              <a:solidFill>
                <a:srgbClr val="0070C0"/>
              </a:solidFill>
              <a:latin typeface="微软雅黑" pitchFamily="34" charset="-122"/>
              <a:ea typeface="微软雅黑" pitchFamily="34" charset="-122"/>
              <a:cs typeface="Times New Roman"/>
            </a:endParaRPr>
          </a:p>
        </p:txBody>
      </p:sp>
      <p:sp>
        <p:nvSpPr>
          <p:cNvPr id="10" name="矩形 9"/>
          <p:cNvSpPr/>
          <p:nvPr/>
        </p:nvSpPr>
        <p:spPr>
          <a:xfrm>
            <a:off x="1838519" y="1874530"/>
            <a:ext cx="2185214" cy="621773"/>
          </a:xfrm>
          <a:prstGeom prst="rect">
            <a:avLst/>
          </a:prstGeom>
        </p:spPr>
        <p:txBody>
          <a:bodyPr wrap="none">
            <a:spAutoFit/>
          </a:bodyPr>
          <a:lstStyle/>
          <a:p>
            <a:pPr algn="just" defTabSz="720725">
              <a:lnSpc>
                <a:spcPct val="150000"/>
              </a:lnSpc>
            </a:pPr>
            <a:r>
              <a:rPr lang="zh-CN" altLang="zh-CN" sz="2600" kern="100" dirty="0">
                <a:solidFill>
                  <a:srgbClr val="0070C0"/>
                </a:solidFill>
                <a:latin typeface="微软雅黑" pitchFamily="34" charset="-122"/>
                <a:ea typeface="微软雅黑" pitchFamily="34" charset="-122"/>
                <a:cs typeface="Times New Roman"/>
              </a:rPr>
              <a:t>最小的电荷量</a:t>
            </a:r>
            <a:endParaRPr lang="zh-CN" altLang="en-US" sz="2600" kern="100" dirty="0">
              <a:solidFill>
                <a:srgbClr val="0070C0"/>
              </a:solidFill>
              <a:latin typeface="微软雅黑" pitchFamily="34" charset="-122"/>
              <a:ea typeface="微软雅黑" pitchFamily="34" charset="-122"/>
              <a:cs typeface="Times New Roman"/>
            </a:endParaRPr>
          </a:p>
        </p:txBody>
      </p:sp>
      <p:sp>
        <p:nvSpPr>
          <p:cNvPr id="11" name="矩形 10"/>
          <p:cNvSpPr/>
          <p:nvPr/>
        </p:nvSpPr>
        <p:spPr>
          <a:xfrm>
            <a:off x="5305360" y="2471889"/>
            <a:ext cx="1184940" cy="621773"/>
          </a:xfrm>
          <a:prstGeom prst="rect">
            <a:avLst/>
          </a:prstGeom>
        </p:spPr>
        <p:txBody>
          <a:bodyPr wrap="none">
            <a:spAutoFit/>
          </a:bodyPr>
          <a:lstStyle/>
          <a:p>
            <a:pPr algn="just" defTabSz="720725">
              <a:lnSpc>
                <a:spcPct val="150000"/>
              </a:lnSpc>
            </a:pPr>
            <a:r>
              <a:rPr lang="zh-CN" altLang="zh-CN" sz="2600" kern="100" cap="all" dirty="0">
                <a:solidFill>
                  <a:srgbClr val="0070C0"/>
                </a:solidFill>
                <a:latin typeface="微软雅黑" pitchFamily="34" charset="-122"/>
                <a:ea typeface="微软雅黑" pitchFamily="34" charset="-122"/>
                <a:cs typeface="Times New Roman"/>
              </a:rPr>
              <a:t>整数倍</a:t>
            </a:r>
            <a:endParaRPr lang="zh-CN" altLang="en-US" sz="2600" kern="100" cap="all" dirty="0">
              <a:solidFill>
                <a:srgbClr val="0070C0"/>
              </a:solidFill>
              <a:latin typeface="微软雅黑" pitchFamily="34" charset="-122"/>
              <a:ea typeface="微软雅黑" pitchFamily="34" charset="-122"/>
              <a:cs typeface="Times New Roman"/>
            </a:endParaRPr>
          </a:p>
        </p:txBody>
      </p:sp>
      <p:sp>
        <p:nvSpPr>
          <p:cNvPr id="13" name="矩形 12"/>
          <p:cNvSpPr/>
          <p:nvPr/>
        </p:nvSpPr>
        <p:spPr>
          <a:xfrm>
            <a:off x="5004048" y="3765406"/>
            <a:ext cx="2191626"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电子的质量</a:t>
            </a:r>
            <a:r>
              <a:rPr lang="en-US" altLang="zh-CN" sz="2600" i="1" kern="100" dirty="0">
                <a:solidFill>
                  <a:srgbClr val="0070C0"/>
                </a:solidFill>
                <a:latin typeface="Times New Roman"/>
                <a:ea typeface="微软雅黑"/>
                <a:cs typeface="Courier New"/>
              </a:rPr>
              <a:t>m</a:t>
            </a:r>
            <a:r>
              <a:rPr lang="en-US" altLang="zh-CN" sz="2600" kern="100" baseline="-25000" dirty="0">
                <a:solidFill>
                  <a:srgbClr val="0070C0"/>
                </a:solidFill>
                <a:latin typeface="Times New Roman"/>
                <a:ea typeface="微软雅黑"/>
                <a:cs typeface="Courier New"/>
              </a:rPr>
              <a:t>e</a:t>
            </a:r>
            <a:endParaRPr lang="zh-CN" altLang="en-US" dirty="0">
              <a:solidFill>
                <a:srgbClr val="0070C0"/>
              </a:solidFill>
            </a:endParaRPr>
          </a:p>
        </p:txBody>
      </p:sp>
    </p:spTree>
    <p:extLst>
      <p:ext uri="{BB962C8B-B14F-4D97-AF65-F5344CB8AC3E}">
        <p14:creationId xmlns:p14="http://schemas.microsoft.com/office/powerpoint/2010/main" val="31277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481486" y="1143817"/>
            <a:ext cx="7840184" cy="2973122"/>
          </a:xfrm>
          <a:prstGeom prst="rect">
            <a:avLst/>
          </a:prstGeom>
        </p:spPr>
        <p:txBody>
          <a:bodyPr wrap="square">
            <a:spAutoFit/>
          </a:bodyPr>
          <a:lstStyle/>
          <a:p>
            <a:pPr algn="just">
              <a:lnSpc>
                <a:spcPct val="180000"/>
              </a:lnSpc>
              <a:spcAft>
                <a:spcPts val="0"/>
              </a:spcAft>
            </a:pPr>
            <a:r>
              <a:rPr lang="zh-CN" altLang="zh-CN" sz="2600" b="1" kern="100" dirty="0">
                <a:solidFill>
                  <a:srgbClr val="00B050"/>
                </a:solidFill>
                <a:latin typeface="Times New Roman"/>
                <a:ea typeface="微软雅黑"/>
                <a:cs typeface="Times New Roman"/>
              </a:rPr>
              <a:t>说明：</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所有带电体的电荷量</a:t>
            </a:r>
            <a:r>
              <a:rPr lang="zh-CN" altLang="zh-CN" sz="2600" kern="100" dirty="0" smtClean="0">
                <a:solidFill>
                  <a:srgbClr val="404040"/>
                </a:solidFill>
                <a:latin typeface="Times New Roman"/>
                <a:ea typeface="微软雅黑"/>
                <a:cs typeface="Times New Roman"/>
              </a:rPr>
              <a:t>或者</a:t>
            </a:r>
            <a:r>
              <a:rPr lang="en-US" altLang="zh-CN" sz="2600" u="sng" kern="100" dirty="0" smtClean="0">
                <a:solidFill>
                  <a:srgbClr val="404040"/>
                </a:solidFill>
                <a:latin typeface="Times New Roman"/>
                <a:ea typeface="微软雅黑"/>
                <a:cs typeface="Times New Roman"/>
              </a:rPr>
              <a:t>          </a:t>
            </a:r>
            <a:r>
              <a:rPr lang="en-US" altLang="zh-CN" sz="2600" i="1" kern="100" dirty="0" smtClean="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，或者是</a:t>
            </a:r>
            <a:r>
              <a:rPr lang="en-US" altLang="zh-CN" sz="2600" i="1" kern="100" dirty="0">
                <a:solidFill>
                  <a:srgbClr val="404040"/>
                </a:solidFill>
                <a:latin typeface="Times New Roman"/>
                <a:ea typeface="微软雅黑"/>
                <a:cs typeface="Courier New"/>
              </a:rPr>
              <a:t>e</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质子和电子所带电荷量与元电荷相等，但不能说电子和质子是元电荷</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9" name="矩形 8"/>
          <p:cNvSpPr/>
          <p:nvPr/>
        </p:nvSpPr>
        <p:spPr>
          <a:xfrm>
            <a:off x="5664701" y="1302459"/>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等于</a:t>
            </a:r>
            <a:endParaRPr lang="zh-CN" altLang="en-US" sz="2600" dirty="0">
              <a:solidFill>
                <a:srgbClr val="0070C0"/>
              </a:solidFill>
            </a:endParaRPr>
          </a:p>
        </p:txBody>
      </p:sp>
      <p:sp>
        <p:nvSpPr>
          <p:cNvPr id="10" name="矩形 9"/>
          <p:cNvSpPr/>
          <p:nvPr/>
        </p:nvSpPr>
        <p:spPr>
          <a:xfrm>
            <a:off x="1043608" y="2067694"/>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整数倍</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88734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189959" y="560050"/>
            <a:ext cx="3877985" cy="721608"/>
          </a:xfrm>
          <a:prstGeom prst="rect">
            <a:avLst/>
          </a:prstGeom>
        </p:spPr>
        <p:txBody>
          <a:bodyPr wrap="none">
            <a:spAutoFit/>
          </a:bodyPr>
          <a:lstStyle/>
          <a:p>
            <a:pPr algn="just">
              <a:lnSpc>
                <a:spcPct val="200000"/>
              </a:lnSpc>
            </a:pPr>
            <a:r>
              <a:rPr lang="zh-CN" altLang="zh-CN" sz="2400" b="1" kern="100" dirty="0">
                <a:latin typeface="Times New Roman" pitchFamily="18" charset="0"/>
                <a:ea typeface="微软雅黑" pitchFamily="34" charset="-122"/>
                <a:cs typeface="Times New Roman" pitchFamily="18" charset="0"/>
              </a:rPr>
              <a:t>一、对三种起电方式的理解</a:t>
            </a:r>
          </a:p>
        </p:txBody>
      </p:sp>
      <p:sp>
        <p:nvSpPr>
          <p:cNvPr id="13" name="矩形 12"/>
          <p:cNvSpPr/>
          <p:nvPr/>
        </p:nvSpPr>
        <p:spPr>
          <a:xfrm>
            <a:off x="179512" y="1215787"/>
            <a:ext cx="8651477" cy="3882601"/>
          </a:xfrm>
          <a:prstGeom prst="rect">
            <a:avLst/>
          </a:prstGeom>
        </p:spPr>
        <p:txBody>
          <a:bodyPr wrap="square">
            <a:spAutoFit/>
          </a:bodyPr>
          <a:lstStyle/>
          <a:p>
            <a:pPr algn="just">
              <a:lnSpc>
                <a:spcPct val="130000"/>
              </a:lnSpc>
              <a:spcAft>
                <a:spcPts val="0"/>
              </a:spcAft>
            </a:pPr>
            <a:r>
              <a:rPr lang="zh-CN" altLang="zh-CN" sz="2400" b="1" kern="100" dirty="0">
                <a:solidFill>
                  <a:srgbClr val="00B050"/>
                </a:solidFill>
                <a:latin typeface="Times New Roman"/>
                <a:ea typeface="微软雅黑"/>
                <a:cs typeface="Times New Roman"/>
              </a:rPr>
              <a:t>例</a:t>
            </a:r>
            <a:r>
              <a:rPr lang="en-US" altLang="zh-CN" sz="2400" b="1" kern="100" dirty="0">
                <a:solidFill>
                  <a:srgbClr val="00B05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　关于摩擦起电现象，下列说法正确的是</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摩擦起电现象使本来没有电子和质子的物体中产生了电子</a:t>
            </a:r>
            <a:r>
              <a:rPr lang="zh-CN" altLang="zh-CN" sz="2400" kern="100" dirty="0" smtClean="0">
                <a:solidFill>
                  <a:srgbClr val="404040"/>
                </a:solidFill>
                <a:latin typeface="Times New Roman"/>
                <a:ea typeface="微软雅黑"/>
                <a:cs typeface="Times New Roman"/>
              </a:rPr>
              <a:t>和</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质子</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两种不同材料的绝缘体相互摩擦后，同时带上等量异号电荷</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摩擦起电，可能是因为摩擦导致质子从一个物体转移到了</a:t>
            </a:r>
            <a:r>
              <a:rPr lang="zh-CN" altLang="zh-CN" sz="2400" kern="100" dirty="0" smtClean="0">
                <a:solidFill>
                  <a:srgbClr val="404040"/>
                </a:solidFill>
                <a:latin typeface="Times New Roman"/>
                <a:ea typeface="微软雅黑"/>
                <a:cs typeface="Times New Roman"/>
              </a:rPr>
              <a:t>另</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一</a:t>
            </a:r>
            <a:r>
              <a:rPr lang="zh-CN" altLang="zh-CN" sz="2400" kern="100" dirty="0">
                <a:solidFill>
                  <a:srgbClr val="404040"/>
                </a:solidFill>
                <a:latin typeface="Times New Roman"/>
                <a:ea typeface="微软雅黑"/>
                <a:cs typeface="Times New Roman"/>
              </a:rPr>
              <a:t>个物体而造成的</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丝绸摩擦玻璃棒时，电子从玻璃棒上转移到丝绸上，</a:t>
            </a:r>
            <a:r>
              <a:rPr lang="zh-CN" altLang="zh-CN" sz="2400" kern="100" dirty="0" smtClean="0">
                <a:solidFill>
                  <a:srgbClr val="404040"/>
                </a:solidFill>
                <a:latin typeface="Times New Roman"/>
                <a:ea typeface="微软雅黑"/>
                <a:cs typeface="Times New Roman"/>
              </a:rPr>
              <a:t>玻璃棒</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因</a:t>
            </a:r>
            <a:r>
              <a:rPr lang="zh-CN" altLang="zh-CN" sz="2400" kern="100" dirty="0">
                <a:solidFill>
                  <a:srgbClr val="404040"/>
                </a:solidFill>
                <a:latin typeface="Times New Roman"/>
                <a:ea typeface="微软雅黑"/>
                <a:cs typeface="Times New Roman"/>
              </a:rPr>
              <a:t>质子数多于电子数而显正电</a:t>
            </a:r>
            <a:endParaRPr lang="zh-CN" altLang="zh-CN" sz="2400" kern="100" dirty="0">
              <a:effectLst/>
              <a:latin typeface="宋体"/>
              <a:cs typeface="Courier New"/>
            </a:endParaRPr>
          </a:p>
        </p:txBody>
      </p:sp>
    </p:spTree>
    <p:extLst>
      <p:ext uri="{BB962C8B-B14F-4D97-AF65-F5344CB8AC3E}">
        <p14:creationId xmlns:p14="http://schemas.microsoft.com/office/powerpoint/2010/main" val="1566889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6651" y="411510"/>
            <a:ext cx="8470699" cy="429348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摩擦起电的实质是由于两个物体的原子核对核外电子的束缚能力不相同，因而电子可以在物体间转移</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若一个物体失去电子，其质子数就会比电子数多，我们说它带正电；</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若一个物体得到电子，其质子数就会比电子数少，我们说它带负电</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pitchFamily="18" charset="0"/>
                <a:ea typeface="微软雅黑" pitchFamily="34" charset="-122"/>
                <a:cs typeface="Times New Roman" pitchFamily="18" charset="0"/>
              </a:rPr>
              <a:t>BD</a:t>
            </a:r>
            <a:endParaRPr lang="zh-CN" altLang="zh-CN" sz="2600" kern="100" dirty="0">
              <a:solidFill>
                <a:schemeClr val="accent6">
                  <a:lumMod val="75000"/>
                </a:schemeClr>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3" y="339502"/>
            <a:ext cx="6120680" cy="1754326"/>
          </a:xfrm>
          <a:prstGeom prst="rect">
            <a:avLst/>
          </a:prstGeom>
        </p:spPr>
        <p:txBody>
          <a:bodyPr wrap="square">
            <a:spAutoFit/>
          </a:bodyPr>
          <a:lstStyle/>
          <a:p>
            <a:pPr algn="just">
              <a:lnSpc>
                <a:spcPct val="150000"/>
              </a:lnSpc>
              <a:spcAft>
                <a:spcPts val="0"/>
              </a:spcAft>
            </a:pPr>
            <a:r>
              <a:rPr lang="zh-CN" altLang="zh-CN" sz="2400" b="1" kern="100" dirty="0">
                <a:solidFill>
                  <a:srgbClr val="00B050"/>
                </a:solidFill>
                <a:latin typeface="Times New Roman"/>
                <a:ea typeface="微软雅黑"/>
                <a:cs typeface="Times New Roman"/>
              </a:rPr>
              <a:t>例</a:t>
            </a:r>
            <a:r>
              <a:rPr lang="en-US" altLang="zh-CN" sz="2400" b="1" kern="100" dirty="0">
                <a:solidFill>
                  <a:srgbClr val="00B05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　如</a:t>
            </a:r>
            <a:r>
              <a:rPr lang="zh-CN" altLang="zh-CN" sz="2400" kern="100" dirty="0" smtClean="0">
                <a:solidFill>
                  <a:srgbClr val="404040"/>
                </a:solidFill>
                <a:latin typeface="Times New Roman"/>
                <a:ea typeface="微软雅黑"/>
                <a:cs typeface="Times New Roman"/>
              </a:rPr>
              <a:t>图</a:t>
            </a:r>
            <a:r>
              <a:rPr lang="en-US" altLang="zh-CN" sz="2400" kern="100" dirty="0" smtClean="0">
                <a:solidFill>
                  <a:srgbClr val="404040"/>
                </a:solidFill>
                <a:latin typeface="Times New Roman"/>
                <a:ea typeface="微软雅黑"/>
                <a:cs typeface="Times New Roman"/>
              </a:rPr>
              <a:t>2</a:t>
            </a:r>
            <a:r>
              <a:rPr lang="zh-CN" altLang="zh-CN" sz="2400" kern="100" dirty="0" smtClean="0">
                <a:solidFill>
                  <a:srgbClr val="404040"/>
                </a:solidFill>
                <a:latin typeface="Times New Roman"/>
                <a:ea typeface="微软雅黑"/>
                <a:cs typeface="Times New Roman"/>
              </a:rPr>
              <a:t>所</a:t>
            </a:r>
            <a:r>
              <a:rPr lang="zh-CN" altLang="zh-CN" sz="2400" kern="100" dirty="0">
                <a:solidFill>
                  <a:srgbClr val="404040"/>
                </a:solidFill>
                <a:latin typeface="Times New Roman"/>
                <a:ea typeface="微软雅黑"/>
                <a:cs typeface="Times New Roman"/>
              </a:rPr>
              <a:t>示，不带电的枕形导体的</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两端各贴有一对金箔</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当枕形导体的</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端靠近一带正电导体</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时</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                                                           </a:t>
            </a:r>
            <a:endParaRPr lang="zh-CN" altLang="zh-CN" sz="1000" kern="100" dirty="0">
              <a:effectLst/>
              <a:latin typeface="宋体"/>
              <a:cs typeface="Courier New"/>
            </a:endParaRPr>
          </a:p>
        </p:txBody>
      </p:sp>
      <p:sp>
        <p:nvSpPr>
          <p:cNvPr id="3" name="矩形 2"/>
          <p:cNvSpPr/>
          <p:nvPr/>
        </p:nvSpPr>
        <p:spPr>
          <a:xfrm>
            <a:off x="7382053" y="1702853"/>
            <a:ext cx="184731" cy="579967"/>
          </a:xfrm>
          <a:prstGeom prst="rect">
            <a:avLst/>
          </a:prstGeom>
        </p:spPr>
        <p:txBody>
          <a:bodyPr wrap="none">
            <a:spAutoFit/>
          </a:bodyPr>
          <a:lstStyle/>
          <a:p>
            <a:pPr>
              <a:lnSpc>
                <a:spcPct val="150000"/>
              </a:lnSpc>
            </a:pP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5" name="矩形 4"/>
          <p:cNvSpPr/>
          <p:nvPr/>
        </p:nvSpPr>
        <p:spPr>
          <a:xfrm>
            <a:off x="179512" y="2010926"/>
            <a:ext cx="8667731" cy="2862322"/>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A.</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端金箔张开，</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端金箔闭合</a:t>
            </a:r>
            <a:endParaRPr lang="zh-CN" altLang="zh-CN" sz="10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用手触摸枕形导体后，</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端金箔仍张开，</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端金箔闭合</a:t>
            </a:r>
            <a:endParaRPr lang="zh-CN" altLang="zh-CN" sz="10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用手触摸枕形导体后，将手和</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都移走，两对金箔均张开</a:t>
            </a:r>
            <a:endParaRPr lang="zh-CN" altLang="zh-CN" sz="10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选项</a:t>
            </a: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中两对金箔分别带异号电荷，选项</a:t>
            </a: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中两对金箔带同</a:t>
            </a:r>
            <a:r>
              <a:rPr lang="zh-CN" altLang="zh-CN" sz="2400" kern="100" dirty="0" smtClean="0">
                <a:solidFill>
                  <a:srgbClr val="404040"/>
                </a:solidFill>
                <a:latin typeface="Times New Roman"/>
                <a:ea typeface="微软雅黑"/>
                <a:cs typeface="Times New Roman"/>
              </a:rPr>
              <a:t>号</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电荷</a:t>
            </a:r>
            <a:endParaRPr lang="zh-CN" altLang="zh-CN" sz="1000" kern="100" dirty="0">
              <a:effectLst/>
              <a:latin typeface="宋体"/>
              <a:cs typeface="Courier New"/>
            </a:endParaRPr>
          </a:p>
        </p:txBody>
      </p:sp>
      <p:pic>
        <p:nvPicPr>
          <p:cNvPr id="11266" name="Picture 2" descr="\\莫成程\f\幻灯片文件复制\2015\同步\步步高\物理\步步高人教3-1（人教）\A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555526"/>
            <a:ext cx="2370882" cy="11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559605" y="1707654"/>
            <a:ext cx="684803" cy="492443"/>
          </a:xfrm>
          <a:prstGeom prst="rect">
            <a:avLst/>
          </a:prstGeom>
        </p:spPr>
        <p:txBody>
          <a:bodyPr wrap="none">
            <a:spAutoFit/>
          </a:bodyPr>
          <a:lstStyle/>
          <a:p>
            <a:r>
              <a:rPr lang="zh-CN" altLang="zh-CN" sz="2600" kern="100" smtClean="0">
                <a:solidFill>
                  <a:srgbClr val="404040"/>
                </a:solidFill>
                <a:latin typeface="Times New Roman"/>
                <a:ea typeface="微软雅黑"/>
                <a:cs typeface="Times New Roman"/>
              </a:rPr>
              <a:t>图</a:t>
            </a:r>
            <a:r>
              <a:rPr lang="en-US" altLang="zh-CN" sz="2600" kern="100" dirty="0" smtClean="0">
                <a:solidFill>
                  <a:srgbClr val="404040"/>
                </a:solidFill>
                <a:latin typeface="Times New Roman"/>
                <a:ea typeface="微软雅黑"/>
                <a:cs typeface="Times New Roman"/>
              </a:rPr>
              <a:t>2</a:t>
            </a:r>
            <a:endParaRPr lang="zh-CN" altLang="en-US" sz="2600" dirty="0"/>
          </a:p>
        </p:txBody>
      </p:sp>
    </p:spTree>
    <p:extLst>
      <p:ext uri="{BB962C8B-B14F-4D97-AF65-F5344CB8AC3E}">
        <p14:creationId xmlns:p14="http://schemas.microsoft.com/office/powerpoint/2010/main" val="2860000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63688" y="267494"/>
            <a:ext cx="5328592" cy="804772"/>
          </a:xfrm>
          <a:prstGeom prst="rect">
            <a:avLst/>
          </a:prstGeom>
        </p:spPr>
        <p:txBody>
          <a:bodyPr wrap="square">
            <a:spAutoFit/>
          </a:bodyPr>
          <a:lstStyle/>
          <a:p>
            <a:pPr algn="ct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1  </a:t>
            </a:r>
            <a:r>
              <a:rPr lang="zh-CN" altLang="zh-CN" sz="3500" b="1" dirty="0" smtClean="0">
                <a:latin typeface="Times New Roman" pitchFamily="18" charset="0"/>
                <a:ea typeface="微软雅黑" panose="020B0503020204020204" pitchFamily="34" charset="-122"/>
                <a:cs typeface="Times New Roman" pitchFamily="18" charset="0"/>
              </a:rPr>
              <a:t>电荷</a:t>
            </a:r>
            <a:r>
              <a:rPr lang="zh-CN" altLang="zh-CN" sz="3500" b="1" dirty="0">
                <a:latin typeface="Times New Roman" pitchFamily="18" charset="0"/>
                <a:ea typeface="微软雅黑" panose="020B0503020204020204" pitchFamily="34" charset="-122"/>
                <a:cs typeface="Times New Roman" pitchFamily="18" charset="0"/>
              </a:rPr>
              <a:t>及其守恒定律</a:t>
            </a:r>
            <a:endParaRPr lang="zh-CN" altLang="en-US" sz="3500" b="1" dirty="0">
              <a:latin typeface="Times New Roman" pitchFamily="18" charset="0"/>
              <a:ea typeface="微软雅黑" panose="020B0503020204020204" pitchFamily="34" charset="-122"/>
              <a:cs typeface="Times New Roman" pitchFamily="18" charset="0"/>
            </a:endParaRPr>
          </a:p>
        </p:txBody>
      </p:sp>
      <p:sp>
        <p:nvSpPr>
          <p:cNvPr id="7" name="矩形 6"/>
          <p:cNvSpPr/>
          <p:nvPr/>
        </p:nvSpPr>
        <p:spPr>
          <a:xfrm>
            <a:off x="611560" y="1275020"/>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641862" y="182901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p:cNvSpPr/>
          <p:nvPr/>
        </p:nvSpPr>
        <p:spPr>
          <a:xfrm>
            <a:off x="899592" y="2053350"/>
            <a:ext cx="6840760" cy="2367956"/>
          </a:xfrm>
          <a:prstGeom prst="rect">
            <a:avLst/>
          </a:prstGeom>
        </p:spPr>
        <p:txBody>
          <a:bodyPr wrap="square">
            <a:spAutoFit/>
          </a:bodyPr>
          <a:lstStyle/>
          <a:p>
            <a:pPr algn="just">
              <a:lnSpc>
                <a:spcPct val="20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知道自然界中的两种电荷及其相互作用</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20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知道使物体带电的三种方式</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20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掌握电荷守恒定律及元电荷的概念</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67494"/>
            <a:ext cx="8358603" cy="4758610"/>
          </a:xfrm>
          <a:prstGeom prst="rect">
            <a:avLst/>
          </a:prstGeom>
        </p:spPr>
        <p:txBody>
          <a:bodyPr wrap="square">
            <a:spAutoFit/>
          </a:bodyPr>
          <a:lstStyle/>
          <a:p>
            <a:pPr algn="just">
              <a:lnSpc>
                <a:spcPct val="17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根据静电感应现象，带正电的导体</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放在枕形导体附近，在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端出现了负电荷，在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端出现了正电荷，这样的带电并不是导体中有新的电荷，只是电荷的重新分布</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金箔上带电相斥而张开</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选项</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70000"/>
              </a:lnSpc>
              <a:spcAft>
                <a:spcPts val="0"/>
              </a:spcAft>
            </a:pPr>
            <a:r>
              <a:rPr lang="zh-CN" altLang="zh-CN" sz="2600" kern="100" dirty="0">
                <a:solidFill>
                  <a:srgbClr val="404040"/>
                </a:solidFill>
                <a:latin typeface="Times New Roman"/>
                <a:ea typeface="微软雅黑"/>
                <a:cs typeface="Times New Roman"/>
              </a:rPr>
              <a:t>用手触摸枕形导体后，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端不再是最远端，人是导体，人脚下的地球是最远端，这样</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端不再有电荷，金箔闭合</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41622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851628"/>
            <a:ext cx="8568952" cy="3592330"/>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用手触摸枕形导体后，只有</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端带负电，将手和</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都移走，不再有静电感应，</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端所带负电便会分布在整个枕形导体上，</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端均带有负电，两对金箔张开</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选项</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kern="100" dirty="0">
                <a:solidFill>
                  <a:srgbClr val="404040"/>
                </a:solidFill>
                <a:latin typeface="Times New Roman"/>
                <a:ea typeface="微软雅黑"/>
                <a:cs typeface="Times New Roman"/>
              </a:rPr>
              <a:t>从以上分析看出，选项</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pitchFamily="18" charset="0"/>
                <a:ea typeface="微软雅黑" pitchFamily="34" charset="-122"/>
                <a:cs typeface="Times New Roman" pitchFamily="18" charset="0"/>
              </a:rPr>
              <a:t>BCD</a:t>
            </a:r>
            <a:endParaRPr lang="zh-CN" altLang="zh-CN" sz="2600" kern="100" dirty="0">
              <a:solidFill>
                <a:schemeClr val="accent6">
                  <a:lumMod val="75000"/>
                </a:schemeClr>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60862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2223" y="-8"/>
            <a:ext cx="4185761" cy="771558"/>
          </a:xfrm>
          <a:prstGeom prst="rect">
            <a:avLst/>
          </a:prstGeom>
        </p:spPr>
        <p:txBody>
          <a:bodyPr wrap="none">
            <a:spAutoFit/>
          </a:bodyPr>
          <a:lstStyle/>
          <a:p>
            <a:pPr algn="just">
              <a:lnSpc>
                <a:spcPct val="200000"/>
              </a:lnSpc>
            </a:pPr>
            <a:r>
              <a:rPr lang="zh-CN" altLang="zh-CN" sz="2600" b="1" kern="100" dirty="0">
                <a:latin typeface="Times New Roman" pitchFamily="18" charset="0"/>
                <a:ea typeface="微软雅黑" pitchFamily="34" charset="-122"/>
                <a:cs typeface="Times New Roman" pitchFamily="18" charset="0"/>
              </a:rPr>
              <a:t>二、对电荷守恒定律的理解</a:t>
            </a:r>
          </a:p>
        </p:txBody>
      </p:sp>
      <p:sp>
        <p:nvSpPr>
          <p:cNvPr id="4" name="矩形 3"/>
          <p:cNvSpPr/>
          <p:nvPr/>
        </p:nvSpPr>
        <p:spPr>
          <a:xfrm>
            <a:off x="259140" y="699542"/>
            <a:ext cx="8395396" cy="4455066"/>
          </a:xfrm>
          <a:prstGeom prst="rect">
            <a:avLst/>
          </a:prstGeom>
        </p:spPr>
        <p:txBody>
          <a:bodyPr wrap="square">
            <a:spAutoFit/>
          </a:bodyPr>
          <a:lstStyle/>
          <a:p>
            <a:pPr algn="just">
              <a:lnSpc>
                <a:spcPct val="150000"/>
              </a:lnSpc>
              <a:spcAft>
                <a:spcPts val="0"/>
              </a:spcAft>
            </a:pPr>
            <a:r>
              <a:rPr lang="zh-CN" altLang="zh-CN" sz="2400" b="1" kern="100" dirty="0">
                <a:solidFill>
                  <a:srgbClr val="00B050"/>
                </a:solidFill>
                <a:latin typeface="Times New Roman"/>
                <a:ea typeface="微软雅黑"/>
                <a:cs typeface="Times New Roman"/>
              </a:rPr>
              <a:t>例</a:t>
            </a:r>
            <a:r>
              <a:rPr lang="en-US" altLang="zh-CN" sz="2400" b="1" kern="100" dirty="0">
                <a:solidFill>
                  <a:srgbClr val="00B05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　原来甲、乙、丙三物体都不带电，今使甲、乙两物体相互摩擦后，乙物体再与丙物体接触，最后，得知甲物体带正电荷</a:t>
            </a:r>
            <a:r>
              <a:rPr lang="en-US" altLang="zh-CN" sz="2400" kern="100" dirty="0">
                <a:solidFill>
                  <a:srgbClr val="404040"/>
                </a:solidFill>
                <a:latin typeface="Times New Roman"/>
                <a:ea typeface="微软雅黑"/>
                <a:cs typeface="Courier New"/>
              </a:rPr>
              <a:t>1.6</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15</a:t>
            </a:r>
            <a:r>
              <a:rPr lang="en-US" altLang="zh-CN" sz="2400" kern="100" dirty="0">
                <a:solidFill>
                  <a:srgbClr val="404040"/>
                </a:solidFill>
                <a:latin typeface="Times New Roman"/>
                <a:ea typeface="微软雅黑"/>
                <a:cs typeface="Courier New"/>
              </a:rPr>
              <a:t> C</a:t>
            </a:r>
            <a:r>
              <a:rPr lang="zh-CN" altLang="zh-CN" sz="2400" kern="100" dirty="0">
                <a:solidFill>
                  <a:srgbClr val="404040"/>
                </a:solidFill>
                <a:latin typeface="Times New Roman"/>
                <a:ea typeface="微软雅黑"/>
                <a:cs typeface="Times New Roman"/>
              </a:rPr>
              <a:t>，丙物体带电荷量的大小为</a:t>
            </a:r>
            <a:r>
              <a:rPr lang="en-US" altLang="zh-CN" sz="2400" kern="100" dirty="0">
                <a:solidFill>
                  <a:srgbClr val="404040"/>
                </a:solidFill>
                <a:latin typeface="Times New Roman"/>
                <a:ea typeface="微软雅黑"/>
                <a:cs typeface="Courier New"/>
              </a:rPr>
              <a:t>8</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16</a:t>
            </a:r>
            <a:r>
              <a:rPr lang="en-US" altLang="zh-CN" sz="2400" kern="100" dirty="0">
                <a:solidFill>
                  <a:srgbClr val="404040"/>
                </a:solidFill>
                <a:latin typeface="Times New Roman"/>
                <a:ea typeface="微软雅黑"/>
                <a:cs typeface="Courier New"/>
              </a:rPr>
              <a:t> C.</a:t>
            </a:r>
            <a:r>
              <a:rPr lang="zh-CN" altLang="zh-CN" sz="2400" kern="100" dirty="0">
                <a:solidFill>
                  <a:srgbClr val="404040"/>
                </a:solidFill>
                <a:latin typeface="Times New Roman"/>
                <a:ea typeface="微软雅黑"/>
                <a:cs typeface="Times New Roman"/>
              </a:rPr>
              <a:t>则对于最后乙、丙两物体的带电情况，下列说法中正确的是</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p>
          <a:p>
            <a:pPr lvl="0" algn="just">
              <a:lnSpc>
                <a:spcPct val="150000"/>
              </a:lnSpc>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乙物体一定带有负电荷</a:t>
            </a:r>
            <a:r>
              <a:rPr lang="en-US" altLang="zh-CN" sz="2400" kern="100" dirty="0">
                <a:solidFill>
                  <a:srgbClr val="404040"/>
                </a:solidFill>
                <a:latin typeface="Times New Roman"/>
                <a:ea typeface="微软雅黑"/>
                <a:cs typeface="Courier New"/>
              </a:rPr>
              <a:t>8</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16</a:t>
            </a:r>
            <a:r>
              <a:rPr lang="en-US" altLang="zh-CN" sz="2400" kern="100" dirty="0">
                <a:solidFill>
                  <a:srgbClr val="404040"/>
                </a:solidFill>
                <a:latin typeface="Times New Roman"/>
                <a:ea typeface="微软雅黑"/>
                <a:cs typeface="Courier New"/>
              </a:rPr>
              <a:t> C</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乙物体可能带有负电荷</a:t>
            </a:r>
            <a:r>
              <a:rPr lang="en-US" altLang="zh-CN" sz="2400" kern="100" dirty="0">
                <a:solidFill>
                  <a:srgbClr val="404040"/>
                </a:solidFill>
                <a:latin typeface="Times New Roman"/>
                <a:ea typeface="微软雅黑"/>
                <a:cs typeface="Courier New"/>
              </a:rPr>
              <a:t>2.4</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15</a:t>
            </a:r>
            <a:r>
              <a:rPr lang="en-US" altLang="zh-CN" sz="2400" kern="100" dirty="0">
                <a:solidFill>
                  <a:srgbClr val="404040"/>
                </a:solidFill>
                <a:latin typeface="Times New Roman"/>
                <a:ea typeface="微软雅黑"/>
                <a:cs typeface="Courier New"/>
              </a:rPr>
              <a:t> C</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丙物体一定带有正电荷</a:t>
            </a:r>
            <a:r>
              <a:rPr lang="en-US" altLang="zh-CN" sz="2400" kern="100" dirty="0">
                <a:solidFill>
                  <a:srgbClr val="404040"/>
                </a:solidFill>
                <a:latin typeface="Times New Roman"/>
                <a:ea typeface="微软雅黑"/>
                <a:cs typeface="Courier New"/>
              </a:rPr>
              <a:t>8</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16</a:t>
            </a:r>
            <a:r>
              <a:rPr lang="en-US" altLang="zh-CN" sz="2400" kern="100" dirty="0">
                <a:solidFill>
                  <a:srgbClr val="404040"/>
                </a:solidFill>
                <a:latin typeface="Times New Roman"/>
                <a:ea typeface="微软雅黑"/>
                <a:cs typeface="Courier New"/>
              </a:rPr>
              <a:t> C</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丙物体一定带有负电荷</a:t>
            </a:r>
            <a:r>
              <a:rPr lang="en-US" altLang="zh-CN" sz="2400" kern="100" dirty="0">
                <a:solidFill>
                  <a:srgbClr val="404040"/>
                </a:solidFill>
                <a:latin typeface="Times New Roman"/>
                <a:ea typeface="微软雅黑"/>
                <a:cs typeface="Courier New"/>
              </a:rPr>
              <a:t>8</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16</a:t>
            </a:r>
            <a:r>
              <a:rPr lang="en-US" altLang="zh-CN" sz="2400" kern="100" dirty="0">
                <a:solidFill>
                  <a:srgbClr val="404040"/>
                </a:solidFill>
                <a:latin typeface="Times New Roman"/>
                <a:ea typeface="微软雅黑"/>
                <a:cs typeface="Courier New"/>
              </a:rPr>
              <a:t> </a:t>
            </a:r>
            <a:r>
              <a:rPr lang="en-US" altLang="zh-CN" sz="2400" kern="100" dirty="0" smtClean="0">
                <a:solidFill>
                  <a:srgbClr val="404040"/>
                </a:solidFill>
                <a:latin typeface="Times New Roman"/>
                <a:ea typeface="微软雅黑"/>
                <a:cs typeface="Courier New"/>
              </a:rPr>
              <a:t>C</a:t>
            </a:r>
            <a:endParaRPr lang="zh-CN" altLang="zh-CN" sz="2400" kern="100" dirty="0">
              <a:latin typeface="宋体"/>
              <a:cs typeface="Courier New"/>
            </a:endParaRPr>
          </a:p>
        </p:txBody>
      </p:sp>
    </p:spTree>
    <p:extLst>
      <p:ext uri="{BB962C8B-B14F-4D97-AF65-F5344CB8AC3E}">
        <p14:creationId xmlns:p14="http://schemas.microsoft.com/office/powerpoint/2010/main" val="2687192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060" y="273403"/>
            <a:ext cx="8395396" cy="481862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由于甲、乙、丙原来都不带电，甲、乙相互摩擦导致甲失去电子而带</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15</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的正电荷，乙物体得到电子而带</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15</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的负电荷</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lvl="0" algn="just">
              <a:lnSpc>
                <a:spcPct val="150000"/>
              </a:lnSpc>
            </a:pPr>
            <a:r>
              <a:rPr lang="zh-CN" altLang="zh-CN" sz="2600" kern="100" dirty="0">
                <a:solidFill>
                  <a:srgbClr val="404040"/>
                </a:solidFill>
                <a:latin typeface="Times New Roman"/>
                <a:ea typeface="微软雅黑"/>
                <a:cs typeface="Times New Roman"/>
              </a:rPr>
              <a:t>乙物体与不带电的丙物体相接触，从而使一部分负电荷转移到丙物体上，故可知乙、丙两物体都带负电荷，由电荷守恒可知乙最终所带负电荷</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15</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C</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Courier New"/>
              </a:rPr>
              <a:t>8</a:t>
            </a:r>
            <a:r>
              <a:rPr lang="en-US" altLang="zh-CN" sz="2600" kern="100" dirty="0" smtClean="0">
                <a:solidFill>
                  <a:srgbClr val="404040"/>
                </a:solidFill>
                <a:latin typeface="宋体"/>
                <a:ea typeface="微软雅黑"/>
                <a:cs typeface="Times New Roman"/>
              </a:rPr>
              <a:t>×</a:t>
            </a:r>
            <a:r>
              <a:rPr lang="en-US" altLang="zh-CN" sz="2600" kern="100" dirty="0" smtClean="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16</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8</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16</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150000"/>
              </a:lnSpc>
            </a:pPr>
            <a:r>
              <a:rPr lang="zh-CN" altLang="zh-CN" sz="2600" b="1" kern="100" dirty="0">
                <a:solidFill>
                  <a:srgbClr val="00B0F0"/>
                </a:solidFill>
                <a:latin typeface="Times New Roman"/>
                <a:ea typeface="微软雅黑"/>
                <a:cs typeface="Times New Roman"/>
              </a:rPr>
              <a:t>答案　</a:t>
            </a:r>
            <a:r>
              <a:rPr lang="en-US" altLang="zh-CN" sz="2600" kern="100" dirty="0" smtClean="0">
                <a:solidFill>
                  <a:srgbClr val="F79646">
                    <a:lumMod val="75000"/>
                  </a:srgbClr>
                </a:solidFill>
                <a:latin typeface="Times New Roman"/>
                <a:ea typeface="微软雅黑"/>
                <a:cs typeface="Courier New"/>
              </a:rPr>
              <a:t>AD</a:t>
            </a:r>
            <a:endParaRPr lang="zh-CN" altLang="zh-CN" sz="1050" kern="100" dirty="0">
              <a:effectLst/>
              <a:latin typeface="宋体"/>
              <a:cs typeface="Courier New"/>
            </a:endParaRPr>
          </a:p>
        </p:txBody>
      </p:sp>
    </p:spTree>
    <p:extLst>
      <p:ext uri="{BB962C8B-B14F-4D97-AF65-F5344CB8AC3E}">
        <p14:creationId xmlns:p14="http://schemas.microsoft.com/office/powerpoint/2010/main" val="194344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1412" y="-110880"/>
            <a:ext cx="2954655" cy="721608"/>
          </a:xfrm>
          <a:prstGeom prst="rect">
            <a:avLst/>
          </a:prstGeom>
        </p:spPr>
        <p:txBody>
          <a:bodyPr wrap="none">
            <a:spAutoFit/>
          </a:bodyPr>
          <a:lstStyle/>
          <a:p>
            <a:pPr algn="just">
              <a:lnSpc>
                <a:spcPct val="200000"/>
              </a:lnSpc>
            </a:pPr>
            <a:r>
              <a:rPr lang="zh-CN" altLang="zh-CN" sz="2400" b="1" kern="100" dirty="0">
                <a:latin typeface="Times New Roman" pitchFamily="18" charset="0"/>
                <a:ea typeface="微软雅黑" pitchFamily="34" charset="-122"/>
                <a:cs typeface="Times New Roman" pitchFamily="18" charset="0"/>
              </a:rPr>
              <a:t>三、对元电荷的理解</a:t>
            </a:r>
          </a:p>
        </p:txBody>
      </p:sp>
      <p:sp>
        <p:nvSpPr>
          <p:cNvPr id="4" name="矩形 3"/>
          <p:cNvSpPr/>
          <p:nvPr/>
        </p:nvSpPr>
        <p:spPr>
          <a:xfrm>
            <a:off x="147920" y="636197"/>
            <a:ext cx="9001001" cy="3093154"/>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下列关于元电荷的说法中正确的是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元电荷实质上是指电子和质子本身</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一个带电体的带电荷量可以为</a:t>
            </a:r>
            <a:r>
              <a:rPr lang="en-US" altLang="zh-CN" sz="2600" kern="100" dirty="0">
                <a:solidFill>
                  <a:srgbClr val="404040"/>
                </a:solidFill>
                <a:latin typeface="Times New Roman"/>
                <a:ea typeface="微软雅黑"/>
                <a:cs typeface="Courier New"/>
              </a:rPr>
              <a:t>205.5</a:t>
            </a:r>
            <a:r>
              <a:rPr lang="zh-CN" altLang="zh-CN" sz="2600" kern="100" dirty="0">
                <a:solidFill>
                  <a:srgbClr val="404040"/>
                </a:solidFill>
                <a:latin typeface="Times New Roman"/>
                <a:ea typeface="微软雅黑"/>
                <a:cs typeface="Times New Roman"/>
              </a:rPr>
              <a:t>倍的元电荷</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元电荷没有正负之分</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元电荷</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的值最早是由美国物理学家密立根通过实验测定</a:t>
            </a:r>
            <a:r>
              <a:rPr lang="zh-CN" altLang="zh-CN" sz="2600" kern="100" dirty="0" smtClean="0">
                <a:solidFill>
                  <a:srgbClr val="404040"/>
                </a:solidFill>
                <a:latin typeface="Times New Roman"/>
                <a:ea typeface="微软雅黑"/>
                <a:cs typeface="Times New Roman"/>
              </a:rPr>
              <a:t>的</a:t>
            </a:r>
            <a:endParaRPr lang="zh-CN" altLang="zh-CN" sz="2600" kern="100" dirty="0">
              <a:effectLst/>
              <a:latin typeface="宋体"/>
              <a:cs typeface="Courier New"/>
            </a:endParaRPr>
          </a:p>
        </p:txBody>
      </p:sp>
      <p:sp>
        <p:nvSpPr>
          <p:cNvPr id="5" name="矩形 4"/>
          <p:cNvSpPr/>
          <p:nvPr/>
        </p:nvSpPr>
        <p:spPr>
          <a:xfrm>
            <a:off x="107504" y="3730373"/>
            <a:ext cx="8911882"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元电荷是指电子或质子所带电荷量的大小，但元电荷不是带电粒子，也没有电性之说，</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项错误，</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项正确</a:t>
            </a:r>
            <a:r>
              <a:rPr lang="zh-CN" altLang="zh-CN" sz="2600" kern="100" dirty="0" smtClean="0">
                <a:solidFill>
                  <a:srgbClr val="404040"/>
                </a:solidFill>
                <a:latin typeface="Times New Roman"/>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4404" y="750639"/>
            <a:ext cx="8404060" cy="3693319"/>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元电荷是最小的带电单位，所有带电体的带电荷量一定等于元电荷的整数倍，</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项错误；</a:t>
            </a:r>
            <a:endParaRPr lang="zh-CN" altLang="zh-CN" sz="2600" kern="100" dirty="0">
              <a:latin typeface="宋体"/>
              <a:cs typeface="Courier New"/>
            </a:endParaRPr>
          </a:p>
          <a:p>
            <a:pPr algn="just">
              <a:lnSpc>
                <a:spcPct val="180000"/>
              </a:lnSpc>
              <a:spcAft>
                <a:spcPts val="0"/>
              </a:spcAft>
            </a:pPr>
            <a:r>
              <a:rPr lang="zh-CN" altLang="zh-CN" sz="2600" kern="100" dirty="0">
                <a:solidFill>
                  <a:srgbClr val="404040"/>
                </a:solidFill>
                <a:latin typeface="Times New Roman"/>
                <a:ea typeface="微软雅黑"/>
                <a:cs typeface="Times New Roman"/>
              </a:rPr>
              <a:t>元电荷的电荷量</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的值最早是由美国物理学家密立根通过实验测定的，</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项正确</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CD</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6653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2290" name="Picture 2" descr="\\莫成程\f\幻灯片文件复制\2015\同步\步步高\物理\步步高人教3-1（人教）\A3.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1279396"/>
            <a:ext cx="6207108" cy="271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5536" y="843558"/>
            <a:ext cx="6480720" cy="3618298"/>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对摩擦起电的理解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毛皮与橡胶棒摩擦后，毛皮带正电，橡胶棒带负电</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这是因为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空气中的正电荷转移到了毛皮上</a:t>
            </a:r>
            <a:r>
              <a:rPr lang="en-US" altLang="zh-CN" sz="2600" kern="100" dirty="0">
                <a:solidFill>
                  <a:srgbClr val="404040"/>
                </a:solidFill>
                <a:latin typeface="Times New Roman"/>
                <a:ea typeface="微软雅黑"/>
                <a:cs typeface="Courier New"/>
              </a:rPr>
              <a:t>	</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空气中的负电荷转移到了橡胶棒上</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毛皮上的电子转移到了橡胶棒上</a:t>
            </a:r>
            <a:r>
              <a:rPr lang="en-US" altLang="zh-CN" sz="2600" kern="100" dirty="0">
                <a:solidFill>
                  <a:srgbClr val="404040"/>
                </a:solidFill>
                <a:latin typeface="Times New Roman"/>
                <a:ea typeface="微软雅黑"/>
                <a:cs typeface="Courier New"/>
              </a:rPr>
              <a:t>	</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橡胶棒上的电子转移到了毛皮上</a:t>
            </a:r>
            <a:endParaRPr lang="zh-CN" altLang="zh-CN" sz="2600" kern="100" dirty="0">
              <a:effectLst/>
              <a:latin typeface="宋体"/>
              <a:cs typeface="Courier New"/>
            </a:endParaRPr>
          </a:p>
        </p:txBody>
      </p: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圆角矩形 8"/>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7574"/>
            <a:ext cx="8352928" cy="3693319"/>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摩擦起电的实质是电子从一个物体转移到另一个物体，电中性的物体若失去了电子就带正电，得到了电子就带负电</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由于毛皮的原子核束缚电子的能力比橡胶棒弱，在摩擦的过程中毛皮上的一些电子转移到橡胶棒上，失去了电子的毛皮带正电，所以</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a:t>
            </a:r>
            <a:endParaRPr lang="zh-CN" altLang="zh-CN" sz="1050" kern="100" dirty="0">
              <a:solidFill>
                <a:schemeClr val="accent6">
                  <a:lumMod val="75000"/>
                </a:schemeClr>
              </a:solidFill>
              <a:effectLst/>
              <a:latin typeface="宋体"/>
              <a:cs typeface="Courier New"/>
            </a:endParaRPr>
          </a:p>
        </p:txBody>
      </p:sp>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738" y="708972"/>
            <a:ext cx="8727370" cy="4524315"/>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对元电荷的理解</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保护知识产权，抑制盗版是我们每个公民的责任与义务，盗版书籍不但影响我们的学习效率，甚至会给我们的学习带来隐患</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某同学有一次购买了盗版的物理参考书，做练习时，发现有一个带电质点的电荷量数据看不清，只能看清是</a:t>
            </a:r>
            <a:r>
              <a:rPr lang="en-US" altLang="zh-CN" sz="2400" kern="100" dirty="0">
                <a:solidFill>
                  <a:srgbClr val="404040"/>
                </a:solidFill>
                <a:latin typeface="Times New Roman"/>
                <a:ea typeface="微软雅黑"/>
                <a:cs typeface="Courier New"/>
              </a:rPr>
              <a:t>9.________</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18</a:t>
            </a:r>
            <a:r>
              <a:rPr lang="en-US" altLang="zh-CN" sz="2400" kern="100" dirty="0">
                <a:solidFill>
                  <a:srgbClr val="404040"/>
                </a:solidFill>
                <a:latin typeface="Times New Roman"/>
                <a:ea typeface="微软雅黑"/>
                <a:cs typeface="Courier New"/>
              </a:rPr>
              <a:t> C</a:t>
            </a:r>
            <a:r>
              <a:rPr lang="zh-CN" altLang="zh-CN" sz="2400" kern="100" dirty="0">
                <a:solidFill>
                  <a:srgbClr val="404040"/>
                </a:solidFill>
                <a:latin typeface="Times New Roman"/>
                <a:ea typeface="微软雅黑"/>
                <a:cs typeface="Times New Roman"/>
              </a:rPr>
              <a:t>，拿去问老师</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如果你是老师，你认为该带电质点的电荷量可能是下列数据中的哪一个</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A.9.2</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18</a:t>
            </a:r>
            <a:r>
              <a:rPr lang="en-US" altLang="zh-CN" sz="2400" kern="100" dirty="0">
                <a:solidFill>
                  <a:srgbClr val="404040"/>
                </a:solidFill>
                <a:latin typeface="Times New Roman"/>
                <a:ea typeface="微软雅黑"/>
                <a:cs typeface="Courier New"/>
              </a:rPr>
              <a:t> C  </a:t>
            </a:r>
            <a:r>
              <a:rPr lang="en-US" altLang="zh-CN" sz="2400" kern="100" dirty="0" smtClean="0">
                <a:solidFill>
                  <a:srgbClr val="404040"/>
                </a:solidFill>
                <a:latin typeface="Times New Roman"/>
                <a:ea typeface="微软雅黑"/>
                <a:cs typeface="Courier New"/>
              </a:rPr>
              <a:t>			B.9.4</a:t>
            </a:r>
            <a:r>
              <a:rPr lang="en-US" altLang="zh-CN" sz="2400" kern="100" dirty="0" smtClean="0">
                <a:solidFill>
                  <a:srgbClr val="404040"/>
                </a:solidFill>
                <a:latin typeface="宋体"/>
                <a:ea typeface="微软雅黑"/>
                <a:cs typeface="Times New Roman"/>
              </a:rPr>
              <a:t>×</a:t>
            </a:r>
            <a:r>
              <a:rPr lang="en-US" altLang="zh-CN" sz="2400" kern="100" dirty="0" smtClean="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18</a:t>
            </a:r>
            <a:r>
              <a:rPr lang="en-US" altLang="zh-CN" sz="2400" kern="100" dirty="0">
                <a:solidFill>
                  <a:srgbClr val="404040"/>
                </a:solidFill>
                <a:latin typeface="Times New Roman"/>
                <a:ea typeface="微软雅黑"/>
                <a:cs typeface="Courier New"/>
              </a:rPr>
              <a:t> C</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C.9.6</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18</a:t>
            </a:r>
            <a:r>
              <a:rPr lang="en-US" altLang="zh-CN" sz="2400" kern="100" dirty="0">
                <a:solidFill>
                  <a:srgbClr val="404040"/>
                </a:solidFill>
                <a:latin typeface="Times New Roman"/>
                <a:ea typeface="微软雅黑"/>
                <a:cs typeface="Courier New"/>
              </a:rPr>
              <a:t> C  </a:t>
            </a:r>
            <a:r>
              <a:rPr lang="en-US" altLang="zh-CN" sz="2400" kern="100" dirty="0" smtClean="0">
                <a:solidFill>
                  <a:srgbClr val="404040"/>
                </a:solidFill>
                <a:latin typeface="Times New Roman"/>
                <a:ea typeface="微软雅黑"/>
                <a:cs typeface="Courier New"/>
              </a:rPr>
              <a:t>			D.9.8</a:t>
            </a:r>
            <a:r>
              <a:rPr lang="en-US" altLang="zh-CN" sz="2400" kern="100" dirty="0" smtClean="0">
                <a:solidFill>
                  <a:srgbClr val="404040"/>
                </a:solidFill>
                <a:latin typeface="宋体"/>
                <a:ea typeface="微软雅黑"/>
                <a:cs typeface="Times New Roman"/>
              </a:rPr>
              <a:t>×</a:t>
            </a:r>
            <a:r>
              <a:rPr lang="en-US" altLang="zh-CN" sz="2400" kern="100" dirty="0" smtClean="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18</a:t>
            </a:r>
            <a:r>
              <a:rPr lang="en-US" altLang="zh-CN" sz="2400" kern="100" dirty="0">
                <a:solidFill>
                  <a:srgbClr val="404040"/>
                </a:solidFill>
                <a:latin typeface="Times New Roman"/>
                <a:ea typeface="微软雅黑"/>
                <a:cs typeface="Courier New"/>
              </a:rPr>
              <a:t> C</a:t>
            </a:r>
            <a:endParaRPr lang="zh-CN" altLang="zh-CN" sz="2400" kern="100" dirty="0">
              <a:effectLst/>
              <a:latin typeface="宋体"/>
              <a:cs typeface="Courier New"/>
            </a:endParaRPr>
          </a:p>
        </p:txBody>
      </p:sp>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6061308" y="3572242"/>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cs typeface="Courier New"/>
              </a:rPr>
              <a:t>C</a:t>
            </a:r>
            <a:endParaRPr lang="zh-CN" altLang="en-US" sz="2600" kern="100" dirty="0">
              <a:solidFill>
                <a:schemeClr val="accent6">
                  <a:lumMod val="75000"/>
                </a:schemeClr>
              </a:solidFill>
              <a:latin typeface="Times New Roman"/>
              <a:ea typeface="微软雅黑"/>
              <a:cs typeface="Courier New"/>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hlinkClick r:id="rId2" action="ppaction://hlinksldjump"/>
          </p:cNvPr>
          <p:cNvSpPr/>
          <p:nvPr/>
        </p:nvSpPr>
        <p:spPr>
          <a:xfrm>
            <a:off x="2627784" y="1862024"/>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hlinkClick r:id="rId2" action="ppaction://hlinksldjump"/>
          </p:cNvPr>
          <p:cNvSpPr txBox="1"/>
          <p:nvPr/>
        </p:nvSpPr>
        <p:spPr>
          <a:xfrm>
            <a:off x="2732667" y="2062701"/>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8" name="圆角矩形 7">
            <a:hlinkClick r:id="rId3" action="ppaction://hlinksldjump"/>
          </p:cNvPr>
          <p:cNvSpPr/>
          <p:nvPr/>
        </p:nvSpPr>
        <p:spPr>
          <a:xfrm>
            <a:off x="4871335" y="1862024"/>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hlinkClick r:id="rId3" action="ppaction://hlinksldjump"/>
          </p:cNvPr>
          <p:cNvSpPr txBox="1"/>
          <p:nvPr/>
        </p:nvSpPr>
        <p:spPr>
          <a:xfrm>
            <a:off x="4979425" y="2062701"/>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8146312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372" y="699542"/>
            <a:ext cx="8568952" cy="2267929"/>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对电荷守恒定律的理解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有两个完全相同的带电金属小球</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，分别带有电荷量为</a:t>
            </a:r>
            <a:r>
              <a:rPr lang="en-US" altLang="zh-CN" sz="2600" i="1" kern="100" dirty="0">
                <a:solidFill>
                  <a:srgbClr val="404040"/>
                </a:solidFill>
                <a:latin typeface="Times New Roman"/>
                <a:ea typeface="微软雅黑"/>
                <a:cs typeface="Courier New"/>
              </a:rPr>
              <a:t>Q</a:t>
            </a:r>
            <a:r>
              <a:rPr lang="en-US" altLang="zh-CN" sz="2600" i="1" kern="100" baseline="-25000" dirty="0">
                <a:solidFill>
                  <a:srgbClr val="404040"/>
                </a:solidFill>
                <a:latin typeface="Times New Roman"/>
                <a:ea typeface="微软雅黑"/>
                <a:cs typeface="Courier New"/>
              </a:rPr>
              <a:t>A</a:t>
            </a:r>
            <a:r>
              <a:rPr lang="en-US" altLang="zh-CN" sz="2600" kern="100" dirty="0">
                <a:solidFill>
                  <a:srgbClr val="404040"/>
                </a:solidFill>
                <a:latin typeface="Times New Roman"/>
                <a:ea typeface="微软雅黑"/>
                <a:cs typeface="Courier New"/>
              </a:rPr>
              <a:t> </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6.4</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9</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en-US" altLang="zh-CN" sz="2600" i="1" kern="100" baseline="-25000" dirty="0">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 </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3.2 </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9</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，让两个绝缘金属小球接触，在接触过程中，电子如何转移，转移了多少个电子？</a:t>
            </a:r>
            <a:endParaRPr lang="zh-CN" altLang="zh-CN" sz="2600" kern="100" dirty="0">
              <a:effectLst/>
              <a:latin typeface="宋体"/>
              <a:cs typeface="Courier New"/>
            </a:endParaRPr>
          </a:p>
        </p:txBody>
      </p:sp>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228660" y="2867402"/>
            <a:ext cx="8568952" cy="2267929"/>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在接触过程中，由于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球带负电，其上多余的电子转移到</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球，中和</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球上的一部分正电荷直至</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球为中性不带电，同时，由于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球上有净正电荷，</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球上的电子会继续转移到</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球，直至两球带上等量的正电荷</a:t>
            </a:r>
            <a:r>
              <a:rPr lang="en-US" altLang="zh-CN" sz="2600" kern="100" dirty="0" smtClean="0">
                <a:solidFill>
                  <a:srgbClr val="404040"/>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807200"/>
            <a:ext cx="8568952"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在接触过程中，电子由球</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转移到球</a:t>
            </a:r>
            <a:r>
              <a:rPr lang="en-US" altLang="zh-CN" sz="2600" i="1" kern="100" dirty="0">
                <a:solidFill>
                  <a:srgbClr val="404040"/>
                </a:solidFill>
                <a:latin typeface="Times New Roman"/>
                <a:ea typeface="微软雅黑"/>
                <a:cs typeface="Courier New"/>
              </a:rPr>
              <a:t>A</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94840369"/>
              </p:ext>
            </p:extLst>
          </p:nvPr>
        </p:nvGraphicFramePr>
        <p:xfrm>
          <a:off x="333090" y="1347614"/>
          <a:ext cx="8405812" cy="2743200"/>
        </p:xfrm>
        <a:graphic>
          <a:graphicData uri="http://schemas.openxmlformats.org/presentationml/2006/ole">
            <mc:AlternateContent xmlns:mc="http://schemas.openxmlformats.org/markup-compatibility/2006">
              <mc:Choice xmlns:v="urn:schemas-microsoft-com:vml" Requires="v">
                <p:oleObj spid="_x0000_s13328" name="文档" r:id="rId7" imgW="8407866" imgH="2758309" progId="Word.Document.12">
                  <p:embed/>
                </p:oleObj>
              </mc:Choice>
              <mc:Fallback>
                <p:oleObj name="文档" r:id="rId7" imgW="8407866" imgH="2758309" progId="Word.Document.12">
                  <p:embed/>
                  <p:pic>
                    <p:nvPicPr>
                      <p:cNvPr id="0" name=""/>
                      <p:cNvPicPr/>
                      <p:nvPr/>
                    </p:nvPicPr>
                    <p:blipFill>
                      <a:blip r:embed="rId8"/>
                      <a:stretch>
                        <a:fillRect/>
                      </a:stretch>
                    </p:blipFill>
                    <p:spPr>
                      <a:xfrm>
                        <a:off x="333090" y="1347614"/>
                        <a:ext cx="8405812" cy="2743200"/>
                      </a:xfrm>
                      <a:prstGeom prst="rect">
                        <a:avLst/>
                      </a:prstGeom>
                    </p:spPr>
                  </p:pic>
                </p:oleObj>
              </mc:Fallback>
            </mc:AlternateContent>
          </a:graphicData>
        </a:graphic>
      </p:graphicFrame>
      <p:sp>
        <p:nvSpPr>
          <p:cNvPr id="9" name="矩形 8"/>
          <p:cNvSpPr/>
          <p:nvPr/>
        </p:nvSpPr>
        <p:spPr>
          <a:xfrm>
            <a:off x="251520" y="3609217"/>
            <a:ext cx="8568952"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共转移的电子电荷量为</a:t>
            </a:r>
            <a:r>
              <a:rPr lang="en-US" altLang="zh-CN" sz="2600" kern="100" dirty="0">
                <a:solidFill>
                  <a:srgbClr val="404040"/>
                </a:solidFill>
                <a:latin typeface="Times New Roman"/>
                <a:ea typeface="微软雅黑"/>
                <a:cs typeface="Courier New"/>
              </a:rPr>
              <a:t>Δ</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en-US" altLang="zh-CN" sz="2600" i="1" kern="100" baseline="-250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en-US" altLang="zh-CN" sz="2600" i="1" kern="100" baseline="-25000" dirty="0">
                <a:solidFill>
                  <a:srgbClr val="404040"/>
                </a:solidFill>
                <a:latin typeface="Times New Roman"/>
                <a:ea typeface="微软雅黑"/>
                <a:cs typeface="Courier New"/>
              </a:rPr>
              <a:t>B</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3.2</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9</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9</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4.8</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9</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C</a:t>
            </a:r>
            <a:endParaRPr lang="zh-CN" altLang="zh-CN" sz="2600" kern="100" dirty="0">
              <a:effectLst/>
              <a:latin typeface="宋体"/>
              <a:cs typeface="Courier New"/>
            </a:endParaRPr>
          </a:p>
        </p:txBody>
      </p:sp>
    </p:spTree>
    <p:extLst>
      <p:ext uri="{BB962C8B-B14F-4D97-AF65-F5344CB8AC3E}">
        <p14:creationId xmlns:p14="http://schemas.microsoft.com/office/powerpoint/2010/main" val="18325052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8"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644672205"/>
              </p:ext>
            </p:extLst>
          </p:nvPr>
        </p:nvGraphicFramePr>
        <p:xfrm>
          <a:off x="323528" y="1608758"/>
          <a:ext cx="7818437" cy="2043112"/>
        </p:xfrm>
        <a:graphic>
          <a:graphicData uri="http://schemas.openxmlformats.org/presentationml/2006/ole">
            <mc:AlternateContent xmlns:mc="http://schemas.openxmlformats.org/markup-compatibility/2006">
              <mc:Choice xmlns:v="urn:schemas-microsoft-com:vml" Requires="v">
                <p:oleObj spid="_x0000_s14352" name="文档" r:id="rId9" imgW="7814748" imgH="2044305" progId="Word.Document.12">
                  <p:embed/>
                </p:oleObj>
              </mc:Choice>
              <mc:Fallback>
                <p:oleObj name="文档" r:id="rId9" imgW="7814748" imgH="2044305" progId="Word.Document.12">
                  <p:embed/>
                  <p:pic>
                    <p:nvPicPr>
                      <p:cNvPr id="0" name=""/>
                      <p:cNvPicPr/>
                      <p:nvPr/>
                    </p:nvPicPr>
                    <p:blipFill>
                      <a:blip r:embed="rId10"/>
                      <a:stretch>
                        <a:fillRect/>
                      </a:stretch>
                    </p:blipFill>
                    <p:spPr>
                      <a:xfrm>
                        <a:off x="323528" y="1608758"/>
                        <a:ext cx="7818437" cy="2043112"/>
                      </a:xfrm>
                      <a:prstGeom prst="rect">
                        <a:avLst/>
                      </a:prstGeom>
                    </p:spPr>
                  </p:pic>
                </p:oleObj>
              </mc:Fallback>
            </mc:AlternateContent>
          </a:graphicData>
        </a:graphic>
      </p:graphicFrame>
      <p:sp>
        <p:nvSpPr>
          <p:cNvPr id="6" name="矩形 5"/>
          <p:cNvSpPr/>
          <p:nvPr/>
        </p:nvSpPr>
        <p:spPr>
          <a:xfrm>
            <a:off x="251520" y="2962385"/>
            <a:ext cx="6144631"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电子由球</a:t>
            </a:r>
            <a:r>
              <a:rPr lang="en-US" altLang="zh-CN" sz="2600" i="1" kern="100" dirty="0">
                <a:solidFill>
                  <a:schemeClr val="accent6">
                    <a:lumMod val="75000"/>
                  </a:schemeClr>
                </a:solidFill>
                <a:latin typeface="Times New Roman"/>
                <a:ea typeface="微软雅黑"/>
                <a:cs typeface="Courier New"/>
              </a:rPr>
              <a:t>B</a:t>
            </a:r>
            <a:r>
              <a:rPr lang="zh-CN" altLang="zh-CN" sz="2600" kern="100" dirty="0">
                <a:solidFill>
                  <a:schemeClr val="accent6">
                    <a:lumMod val="75000"/>
                  </a:schemeClr>
                </a:solidFill>
                <a:latin typeface="Times New Roman"/>
                <a:ea typeface="微软雅黑"/>
                <a:cs typeface="Times New Roman"/>
              </a:rPr>
              <a:t>转移到球</a:t>
            </a:r>
            <a:r>
              <a:rPr lang="en-US" altLang="zh-CN" sz="2600" i="1" kern="100" dirty="0">
                <a:solidFill>
                  <a:schemeClr val="accent6">
                    <a:lumMod val="75000"/>
                  </a:schemeClr>
                </a:solidFill>
                <a:latin typeface="Times New Roman"/>
                <a:ea typeface="微软雅黑"/>
                <a:cs typeface="Courier New"/>
              </a:rPr>
              <a:t>A</a:t>
            </a:r>
            <a:r>
              <a:rPr lang="zh-CN" altLang="zh-CN" sz="2600" kern="100" dirty="0">
                <a:solidFill>
                  <a:schemeClr val="accent6">
                    <a:lumMod val="75000"/>
                  </a:schemeClr>
                </a:solidFill>
                <a:latin typeface="Times New Roman"/>
                <a:ea typeface="微软雅黑"/>
                <a:cs typeface="Times New Roman"/>
              </a:rPr>
              <a:t>　</a:t>
            </a:r>
            <a:r>
              <a:rPr lang="en-US" altLang="zh-CN" sz="2600" kern="100" dirty="0">
                <a:solidFill>
                  <a:schemeClr val="accent6">
                    <a:lumMod val="75000"/>
                  </a:schemeClr>
                </a:solidFill>
                <a:latin typeface="Times New Roman"/>
                <a:ea typeface="微软雅黑"/>
                <a:cs typeface="Courier New"/>
              </a:rPr>
              <a:t>3.0</a:t>
            </a:r>
            <a:r>
              <a:rPr lang="en-US" altLang="zh-CN" sz="2600" kern="100" dirty="0">
                <a:solidFill>
                  <a:schemeClr val="accent6">
                    <a:lumMod val="75000"/>
                  </a:schemeClr>
                </a:solidFill>
                <a:latin typeface="宋体"/>
                <a:ea typeface="微软雅黑"/>
                <a:cs typeface="Times New Roman"/>
              </a:rPr>
              <a:t>×</a:t>
            </a:r>
            <a:r>
              <a:rPr lang="en-US" altLang="zh-CN" sz="2600" kern="100" dirty="0">
                <a:solidFill>
                  <a:schemeClr val="accent6">
                    <a:lumMod val="75000"/>
                  </a:schemeClr>
                </a:solidFill>
                <a:latin typeface="Times New Roman"/>
                <a:ea typeface="微软雅黑"/>
                <a:cs typeface="Courier New"/>
              </a:rPr>
              <a:t>10</a:t>
            </a:r>
            <a:r>
              <a:rPr lang="en-US" altLang="zh-CN" sz="2600" kern="100" baseline="30000" dirty="0">
                <a:solidFill>
                  <a:schemeClr val="accent6">
                    <a:lumMod val="75000"/>
                  </a:schemeClr>
                </a:solidFill>
                <a:latin typeface="Times New Roman"/>
                <a:ea typeface="微软雅黑"/>
                <a:cs typeface="Courier New"/>
              </a:rPr>
              <a:t>10</a:t>
            </a:r>
            <a:r>
              <a:rPr lang="zh-CN" altLang="zh-CN" sz="2600" kern="100" dirty="0">
                <a:solidFill>
                  <a:schemeClr val="accent6">
                    <a:lumMod val="75000"/>
                  </a:schemeClr>
                </a:solidFill>
                <a:latin typeface="Times New Roman"/>
                <a:ea typeface="微软雅黑"/>
                <a:cs typeface="Times New Roman"/>
              </a:rPr>
              <a:t>个</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3378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411510"/>
            <a:ext cx="4536504"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一、电荷及三种起电方式</a:t>
            </a: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498697" y="1864660"/>
            <a:ext cx="8086701"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在干燥的实验室里，用丝绸摩擦过的玻璃棒带正电，丝绸带何种电荷呢？玻璃棒和丝绸带电的原因是什么？</a:t>
            </a:r>
            <a:endParaRPr lang="zh-CN" altLang="zh-CN" sz="1050" kern="100" dirty="0">
              <a:effectLst/>
              <a:latin typeface="宋体"/>
              <a:cs typeface="Courier New"/>
            </a:endParaRPr>
          </a:p>
        </p:txBody>
      </p:sp>
      <p:sp>
        <p:nvSpPr>
          <p:cNvPr id="26" name="矩形 25"/>
          <p:cNvSpPr/>
          <p:nvPr/>
        </p:nvSpPr>
        <p:spPr>
          <a:xfrm>
            <a:off x="517747" y="3211077"/>
            <a:ext cx="8086701"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负电</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玻璃棒上的电子向丝绸上转移，玻璃棒失去电子带正电，丝绸得到电子带负电</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
        <p:nvSpPr>
          <p:cNvPr id="9" name="圆角矩形 8"/>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411510"/>
            <a:ext cx="6336704" cy="1754326"/>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如</a:t>
            </a:r>
            <a:r>
              <a:rPr lang="zh-CN" altLang="zh-CN" sz="2400" kern="100" dirty="0" smtClean="0">
                <a:solidFill>
                  <a:srgbClr val="404040"/>
                </a:solidFill>
                <a:latin typeface="Times New Roman"/>
                <a:ea typeface="微软雅黑"/>
                <a:cs typeface="Times New Roman"/>
              </a:rPr>
              <a:t>图</a:t>
            </a:r>
            <a:r>
              <a:rPr lang="en-US" altLang="zh-CN" sz="2400" kern="100" dirty="0" smtClean="0">
                <a:solidFill>
                  <a:srgbClr val="404040"/>
                </a:solidFill>
                <a:latin typeface="Times New Roman"/>
                <a:ea typeface="微软雅黑"/>
                <a:cs typeface="Times New Roman"/>
              </a:rPr>
              <a:t>1</a:t>
            </a:r>
            <a:r>
              <a:rPr lang="zh-CN" altLang="zh-CN" sz="2400" kern="100" dirty="0" smtClean="0">
                <a:solidFill>
                  <a:srgbClr val="404040"/>
                </a:solidFill>
                <a:latin typeface="Times New Roman"/>
                <a:ea typeface="微软雅黑"/>
                <a:cs typeface="Times New Roman"/>
              </a:rPr>
              <a:t>所</a:t>
            </a:r>
            <a:r>
              <a:rPr lang="zh-CN" altLang="zh-CN" sz="2400" kern="100" dirty="0">
                <a:solidFill>
                  <a:srgbClr val="404040"/>
                </a:solidFill>
                <a:latin typeface="Times New Roman"/>
                <a:ea typeface="微软雅黑"/>
                <a:cs typeface="Times New Roman"/>
              </a:rPr>
              <a:t>示，取一对用绝缘柱支撑的导体</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和</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，使它们彼此接触</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起初它们不带电，贴在下部的金属箔是闭合的</a:t>
            </a:r>
            <a:r>
              <a:rPr lang="en-US" altLang="zh-CN" sz="2400" kern="100" dirty="0" smtClean="0">
                <a:solidFill>
                  <a:srgbClr val="404040"/>
                </a:solidFill>
                <a:latin typeface="Times New Roman"/>
                <a:ea typeface="微软雅黑"/>
                <a:cs typeface="Courier New"/>
              </a:rPr>
              <a:t>.                                                                                                                                          </a:t>
            </a:r>
            <a:endParaRPr lang="zh-CN" altLang="zh-CN" sz="1000" kern="100" dirty="0">
              <a:effectLst/>
              <a:latin typeface="宋体"/>
              <a:cs typeface="Courier New"/>
            </a:endParaRPr>
          </a:p>
        </p:txBody>
      </p:sp>
      <p:sp>
        <p:nvSpPr>
          <p:cNvPr id="7" name="矩形 6"/>
          <p:cNvSpPr/>
          <p:nvPr/>
        </p:nvSpPr>
        <p:spPr>
          <a:xfrm>
            <a:off x="323528" y="2269392"/>
            <a:ext cx="8568952" cy="577081"/>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把带正电荷的物体</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移近导体</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，金属箔片有什么变化？</a:t>
            </a:r>
            <a:endParaRPr lang="zh-CN" altLang="zh-CN" sz="1000" kern="100" dirty="0">
              <a:effectLst/>
              <a:latin typeface="宋体"/>
              <a:cs typeface="Courier New"/>
            </a:endParaRPr>
          </a:p>
        </p:txBody>
      </p:sp>
      <p:sp>
        <p:nvSpPr>
          <p:cNvPr id="11" name="矩形 10"/>
          <p:cNvSpPr/>
          <p:nvPr/>
        </p:nvSpPr>
        <p:spPr>
          <a:xfrm>
            <a:off x="338768" y="2910732"/>
            <a:ext cx="8568952" cy="577081"/>
          </a:xfrm>
          <a:prstGeom prst="rect">
            <a:avLst/>
          </a:prstGeom>
        </p:spPr>
        <p:txBody>
          <a:bodyPr wrap="square">
            <a:spAutoFit/>
          </a:bodyPr>
          <a:lstStyle/>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en-US" altLang="zh-CN" sz="2400" i="1" kern="100" dirty="0" smtClean="0">
                <a:solidFill>
                  <a:schemeClr val="accent6">
                    <a:lumMod val="75000"/>
                  </a:schemeClr>
                </a:solidFill>
                <a:latin typeface="Times New Roman"/>
                <a:ea typeface="微软雅黑"/>
                <a:cs typeface="Courier New"/>
              </a:rPr>
              <a:t>C</a:t>
            </a:r>
            <a:r>
              <a:rPr lang="zh-CN" altLang="zh-CN" sz="2400" kern="100" dirty="0">
                <a:solidFill>
                  <a:schemeClr val="accent6">
                    <a:lumMod val="75000"/>
                  </a:schemeClr>
                </a:solidFill>
                <a:latin typeface="Times New Roman"/>
                <a:ea typeface="微软雅黑"/>
                <a:cs typeface="Times New Roman"/>
              </a:rPr>
              <a:t>移近导体</a:t>
            </a:r>
            <a:r>
              <a:rPr lang="en-US" altLang="zh-CN" sz="2400" i="1" kern="100" dirty="0">
                <a:solidFill>
                  <a:schemeClr val="accent6">
                    <a:lumMod val="75000"/>
                  </a:schemeClr>
                </a:solidFill>
                <a:latin typeface="Times New Roman"/>
                <a:ea typeface="微软雅黑"/>
                <a:cs typeface="Courier New"/>
              </a:rPr>
              <a:t>A</a:t>
            </a:r>
            <a:r>
              <a:rPr lang="zh-CN" altLang="zh-CN" sz="2400" kern="100" dirty="0">
                <a:solidFill>
                  <a:schemeClr val="accent6">
                    <a:lumMod val="75000"/>
                  </a:schemeClr>
                </a:solidFill>
                <a:latin typeface="Times New Roman"/>
                <a:ea typeface="微软雅黑"/>
                <a:cs typeface="Times New Roman"/>
              </a:rPr>
              <a:t>，两侧金属箔片都张开；</a:t>
            </a:r>
            <a:endParaRPr lang="zh-CN" altLang="zh-CN" sz="1000" kern="100" dirty="0">
              <a:solidFill>
                <a:schemeClr val="accent6">
                  <a:lumMod val="75000"/>
                </a:schemeClr>
              </a:solidFill>
              <a:effectLst/>
              <a:latin typeface="宋体"/>
              <a:cs typeface="Courier New"/>
            </a:endParaRPr>
          </a:p>
        </p:txBody>
      </p:sp>
      <p:sp>
        <p:nvSpPr>
          <p:cNvPr id="10" name="矩形 9"/>
          <p:cNvSpPr/>
          <p:nvPr/>
        </p:nvSpPr>
        <p:spPr>
          <a:xfrm>
            <a:off x="376486" y="3522077"/>
            <a:ext cx="8208912" cy="577081"/>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这时把</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和</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分开，然后移去</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，金属箔片又有什么变化？</a:t>
            </a:r>
            <a:endParaRPr lang="zh-CN" altLang="zh-CN" sz="1000" kern="100" dirty="0">
              <a:effectLst/>
              <a:latin typeface="宋体"/>
              <a:cs typeface="Courier New"/>
            </a:endParaRPr>
          </a:p>
        </p:txBody>
      </p:sp>
      <p:sp>
        <p:nvSpPr>
          <p:cNvPr id="14" name="矩形 13"/>
          <p:cNvSpPr/>
          <p:nvPr/>
        </p:nvSpPr>
        <p:spPr>
          <a:xfrm>
            <a:off x="403156" y="4170149"/>
            <a:ext cx="8568952" cy="577081"/>
          </a:xfrm>
          <a:prstGeom prst="rect">
            <a:avLst/>
          </a:prstGeom>
        </p:spPr>
        <p:txBody>
          <a:bodyPr wrap="square">
            <a:spAutoFit/>
          </a:bodyPr>
          <a:lstStyle/>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zh-CN" altLang="zh-CN" sz="2400" kern="100" dirty="0">
                <a:solidFill>
                  <a:schemeClr val="accent6">
                    <a:lumMod val="75000"/>
                  </a:schemeClr>
                </a:solidFill>
                <a:latin typeface="Times New Roman"/>
                <a:ea typeface="微软雅黑"/>
                <a:cs typeface="Times New Roman"/>
              </a:rPr>
              <a:t>金属箔片仍张开，但张角变小；</a:t>
            </a:r>
            <a:endParaRPr lang="zh-CN" altLang="zh-CN" sz="1000" kern="100" dirty="0">
              <a:solidFill>
                <a:schemeClr val="accent6">
                  <a:lumMod val="75000"/>
                </a:schemeClr>
              </a:solidFill>
              <a:effectLst/>
              <a:latin typeface="宋体"/>
              <a:cs typeface="Courier New"/>
            </a:endParaRPr>
          </a:p>
        </p:txBody>
      </p:sp>
      <p:pic>
        <p:nvPicPr>
          <p:cNvPr id="9218" name="Picture 2" descr="\\莫成程\f\幻灯片文件复制\2015\同步\步步高\物理\步步高人教3-1（人教）\A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206" y="627534"/>
            <a:ext cx="1728192" cy="120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308304" y="1835878"/>
            <a:ext cx="184731" cy="307777"/>
          </a:xfrm>
          <a:prstGeom prst="rect">
            <a:avLst/>
          </a:prstGeom>
          <a:noFill/>
        </p:spPr>
        <p:txBody>
          <a:bodyPr wrap="none" rtlCol="0">
            <a:spAutoFit/>
          </a:bodyPr>
          <a:lstStyle/>
          <a:p>
            <a:endParaRPr lang="zh-CN" altLang="en-US" dirty="0"/>
          </a:p>
        </p:txBody>
      </p:sp>
      <p:sp>
        <p:nvSpPr>
          <p:cNvPr id="4" name="矩形 3"/>
          <p:cNvSpPr/>
          <p:nvPr/>
        </p:nvSpPr>
        <p:spPr>
          <a:xfrm>
            <a:off x="7768009" y="1874530"/>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cs typeface="Times New Roman"/>
              </a:rPr>
              <a:t>1</a:t>
            </a:r>
            <a:endParaRPr lang="zh-CN" altLang="en-US" sz="2600" dirty="0"/>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87574"/>
            <a:ext cx="8300456" cy="2973122"/>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再让</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接触，又会看到什么现象？</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i="1" kern="100" dirty="0">
                <a:solidFill>
                  <a:schemeClr val="accent6">
                    <a:lumMod val="75000"/>
                  </a:schemeClr>
                </a:solidFill>
                <a:latin typeface="Times New Roman"/>
                <a:ea typeface="微软雅黑"/>
                <a:cs typeface="Courier New"/>
              </a:rPr>
              <a:t>A</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B</a:t>
            </a:r>
            <a:r>
              <a:rPr lang="zh-CN" altLang="zh-CN" sz="2600" kern="100" dirty="0">
                <a:solidFill>
                  <a:schemeClr val="accent6">
                    <a:lumMod val="75000"/>
                  </a:schemeClr>
                </a:solidFill>
                <a:latin typeface="Times New Roman"/>
                <a:ea typeface="微软雅黑"/>
                <a:cs typeface="Times New Roman"/>
              </a:rPr>
              <a:t>接触，金属箔片都闭合；</a:t>
            </a:r>
            <a:endParaRPr lang="zh-CN" altLang="zh-CN" sz="1050" kern="100" dirty="0">
              <a:solidFill>
                <a:schemeClr val="accent6">
                  <a:lumMod val="75000"/>
                </a:schemeClr>
              </a:solidFill>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再把带正电物体</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接触，金属箔片又有什么变化？</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两侧金属箔片都张开</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91456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179512" y="843558"/>
            <a:ext cx="8746377" cy="3933384"/>
          </a:xfrm>
          <a:prstGeom prst="rect">
            <a:avLst/>
          </a:prstGeom>
        </p:spPr>
        <p:txBody>
          <a:bodyPr wrap="square">
            <a:spAutoFit/>
          </a:bodyPr>
          <a:lstStyle/>
          <a:p>
            <a:pPr algn="just">
              <a:lnSpc>
                <a:spcPct val="16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摩擦起电：当两个物体相互摩擦时，一些束缚不紧的电子会从一个物体转移到另一个物体，于是原来呈电中性的物体由于得到电子而</a:t>
            </a:r>
            <a:r>
              <a:rPr lang="zh-CN" altLang="zh-CN" sz="2600" kern="100" dirty="0" smtClean="0">
                <a:solidFill>
                  <a:srgbClr val="404040"/>
                </a:solidFill>
                <a:latin typeface="Times New Roman"/>
                <a:ea typeface="微软雅黑"/>
                <a:cs typeface="Times New Roman"/>
              </a:rPr>
              <a:t>带</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a:t>
            </a:r>
            <a:r>
              <a:rPr lang="zh-CN" altLang="zh-CN" sz="2600" kern="100" dirty="0">
                <a:solidFill>
                  <a:srgbClr val="404040"/>
                </a:solidFill>
                <a:latin typeface="Times New Roman"/>
                <a:ea typeface="微软雅黑"/>
                <a:cs typeface="Times New Roman"/>
              </a:rPr>
              <a:t>，失去电子的物体则</a:t>
            </a:r>
            <a:r>
              <a:rPr lang="zh-CN" altLang="zh-CN" sz="2600" kern="100" dirty="0" smtClean="0">
                <a:solidFill>
                  <a:srgbClr val="404040"/>
                </a:solidFill>
                <a:latin typeface="Times New Roman"/>
                <a:ea typeface="微软雅黑"/>
                <a:cs typeface="Times New Roman"/>
              </a:rPr>
              <a:t>带</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6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感应起电：当一个带电体靠近导体时，由于电荷间相互吸引或排斥，导体中的自由电荷便会趋向或远离带电体，使导体靠近带电体的一端</a:t>
            </a:r>
            <a:r>
              <a:rPr lang="zh-CN" altLang="zh-CN" sz="2600" kern="100" dirty="0" smtClean="0">
                <a:solidFill>
                  <a:srgbClr val="404040"/>
                </a:solidFill>
                <a:latin typeface="Times New Roman"/>
                <a:ea typeface="微软雅黑"/>
                <a:cs typeface="Times New Roman"/>
              </a:rPr>
              <a:t>带</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电荷</a:t>
            </a:r>
            <a:r>
              <a:rPr lang="zh-CN" altLang="zh-CN" sz="2600" kern="100" dirty="0">
                <a:solidFill>
                  <a:srgbClr val="404040"/>
                </a:solidFill>
                <a:latin typeface="Times New Roman"/>
                <a:ea typeface="微软雅黑"/>
                <a:cs typeface="Times New Roman"/>
              </a:rPr>
              <a:t>，远离带电体的一端</a:t>
            </a:r>
            <a:r>
              <a:rPr lang="zh-CN" altLang="zh-CN" sz="2600" kern="100" dirty="0" smtClean="0">
                <a:solidFill>
                  <a:srgbClr val="404040"/>
                </a:solidFill>
                <a:latin typeface="Times New Roman"/>
                <a:ea typeface="微软雅黑"/>
                <a:cs typeface="Times New Roman"/>
              </a:rPr>
              <a:t>带</a:t>
            </a:r>
            <a:endParaRPr lang="zh-CN" altLang="zh-CN" sz="2600" kern="100" dirty="0">
              <a:effectLst/>
              <a:latin typeface="宋体"/>
              <a:cs typeface="Courier New"/>
            </a:endParaRPr>
          </a:p>
        </p:txBody>
      </p:sp>
      <p:sp>
        <p:nvSpPr>
          <p:cNvPr id="3" name="矩形 2"/>
          <p:cNvSpPr/>
          <p:nvPr/>
        </p:nvSpPr>
        <p:spPr>
          <a:xfrm>
            <a:off x="3275856" y="2246183"/>
            <a:ext cx="518091"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负</a:t>
            </a:r>
            <a:endParaRPr lang="zh-CN" altLang="en-US" sz="2600" dirty="0">
              <a:solidFill>
                <a:srgbClr val="0070C0"/>
              </a:solidFill>
            </a:endParaRPr>
          </a:p>
        </p:txBody>
      </p:sp>
      <p:sp>
        <p:nvSpPr>
          <p:cNvPr id="4" name="矩形 3"/>
          <p:cNvSpPr/>
          <p:nvPr/>
        </p:nvSpPr>
        <p:spPr>
          <a:xfrm>
            <a:off x="7438285" y="2238563"/>
            <a:ext cx="518091"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正</a:t>
            </a:r>
            <a:endParaRPr lang="zh-CN" altLang="en-US" sz="2600" kern="100" dirty="0">
              <a:solidFill>
                <a:srgbClr val="0070C0"/>
              </a:solidFill>
              <a:latin typeface="Times New Roman"/>
              <a:ea typeface="微软雅黑"/>
              <a:cs typeface="Times New Roman"/>
            </a:endParaRPr>
          </a:p>
        </p:txBody>
      </p:sp>
      <p:sp>
        <p:nvSpPr>
          <p:cNvPr id="14" name="矩形 13"/>
          <p:cNvSpPr/>
          <p:nvPr/>
        </p:nvSpPr>
        <p:spPr>
          <a:xfrm>
            <a:off x="3980696" y="4133066"/>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异号</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182804"/>
            <a:ext cx="8321878" cy="2973122"/>
          </a:xfrm>
          <a:prstGeom prst="rect">
            <a:avLst/>
          </a:prstGeom>
        </p:spPr>
        <p:txBody>
          <a:bodyPr wrap="square">
            <a:spAutoFit/>
          </a:bodyPr>
          <a:lstStyle/>
          <a:p>
            <a:pPr algn="just">
              <a:lnSpc>
                <a:spcPct val="180000"/>
              </a:lnSpc>
              <a:spcAft>
                <a:spcPts val="0"/>
              </a:spcAft>
            </a:pP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电荷</a:t>
            </a:r>
            <a:r>
              <a:rPr lang="zh-CN" altLang="zh-CN" sz="2600" kern="100" dirty="0">
                <a:solidFill>
                  <a:srgbClr val="404040"/>
                </a:solidFill>
                <a:latin typeface="Times New Roman"/>
                <a:ea typeface="微软雅黑"/>
                <a:cs typeface="Times New Roman"/>
              </a:rPr>
              <a:t>，这种现象叫静电感应，利用静电感应使金属导体带电的过程</a:t>
            </a:r>
            <a:r>
              <a:rPr lang="zh-CN" altLang="zh-CN" sz="2600" kern="100" dirty="0" smtClean="0">
                <a:solidFill>
                  <a:srgbClr val="404040"/>
                </a:solidFill>
                <a:latin typeface="Times New Roman"/>
                <a:ea typeface="微软雅黑"/>
                <a:cs typeface="Times New Roman"/>
              </a:rPr>
              <a:t>叫</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起电</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接触起电：电荷从带电体转移到不带电的物体上</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三种起电方式的实质</a:t>
            </a:r>
            <a:r>
              <a:rPr lang="zh-CN" altLang="zh-CN" sz="2600" kern="100" dirty="0" smtClean="0">
                <a:solidFill>
                  <a:srgbClr val="404040"/>
                </a:solidFill>
                <a:latin typeface="Times New Roman"/>
                <a:ea typeface="微软雅黑"/>
                <a:cs typeface="Times New Roman"/>
              </a:rPr>
              <a:t>都是</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转移</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2" name="矩形 1"/>
          <p:cNvSpPr/>
          <p:nvPr/>
        </p:nvSpPr>
        <p:spPr>
          <a:xfrm>
            <a:off x="395536" y="136285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同号</a:t>
            </a:r>
            <a:endParaRPr lang="zh-CN" altLang="en-US" sz="2600" kern="100" dirty="0">
              <a:solidFill>
                <a:srgbClr val="0070C0"/>
              </a:solidFill>
              <a:latin typeface="Times New Roman"/>
              <a:ea typeface="微软雅黑"/>
              <a:cs typeface="Times New Roman"/>
            </a:endParaRPr>
          </a:p>
        </p:txBody>
      </p:sp>
      <p:sp>
        <p:nvSpPr>
          <p:cNvPr id="3" name="矩形 2"/>
          <p:cNvSpPr/>
          <p:nvPr/>
        </p:nvSpPr>
        <p:spPr>
          <a:xfrm>
            <a:off x="3023265" y="207531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感应</a:t>
            </a:r>
            <a:endParaRPr lang="zh-CN" altLang="en-US" sz="2600" kern="100" dirty="0">
              <a:solidFill>
                <a:srgbClr val="0070C0"/>
              </a:solidFill>
              <a:latin typeface="Times New Roman"/>
              <a:ea typeface="微软雅黑"/>
              <a:cs typeface="Times New Roman"/>
            </a:endParaRPr>
          </a:p>
        </p:txBody>
      </p:sp>
      <p:sp>
        <p:nvSpPr>
          <p:cNvPr id="4" name="矩形 3"/>
          <p:cNvSpPr/>
          <p:nvPr/>
        </p:nvSpPr>
        <p:spPr>
          <a:xfrm>
            <a:off x="4221004" y="3484994"/>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自由电子</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562078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467544" y="1431966"/>
            <a:ext cx="8064896" cy="2147896"/>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带正电的金属球</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与不带电的金属球</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接触，电荷是如何转移的？</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电子从</a:t>
            </a:r>
            <a:r>
              <a:rPr lang="en-US" altLang="zh-CN" sz="2600" i="1" kern="100" dirty="0">
                <a:solidFill>
                  <a:schemeClr val="accent6">
                    <a:lumMod val="75000"/>
                  </a:schemeClr>
                </a:solidFill>
                <a:latin typeface="Times New Roman"/>
                <a:ea typeface="微软雅黑"/>
                <a:cs typeface="Courier New"/>
              </a:rPr>
              <a:t>B</a:t>
            </a:r>
            <a:r>
              <a:rPr lang="zh-CN" altLang="zh-CN" sz="2600" kern="100" dirty="0">
                <a:solidFill>
                  <a:schemeClr val="accent6">
                    <a:lumMod val="75000"/>
                  </a:schemeClr>
                </a:solidFill>
                <a:latin typeface="Times New Roman"/>
                <a:ea typeface="微软雅黑"/>
                <a:cs typeface="Times New Roman"/>
              </a:rPr>
              <a:t>转移到</a:t>
            </a:r>
            <a:r>
              <a:rPr lang="en-US" altLang="zh-CN" sz="2600" i="1" kern="100" dirty="0">
                <a:solidFill>
                  <a:schemeClr val="accent6">
                    <a:lumMod val="75000"/>
                  </a:schemeClr>
                </a:solidFill>
                <a:latin typeface="Times New Roman"/>
                <a:ea typeface="微软雅黑"/>
                <a:cs typeface="Courier New"/>
              </a:rPr>
              <a:t>A</a:t>
            </a:r>
            <a:r>
              <a:rPr lang="zh-CN" altLang="zh-CN" sz="2600" kern="100" dirty="0">
                <a:solidFill>
                  <a:schemeClr val="accent6">
                    <a:lumMod val="75000"/>
                  </a:schemeClr>
                </a:solidFill>
                <a:latin typeface="Times New Roman"/>
                <a:ea typeface="微软雅黑"/>
                <a:cs typeface="Times New Roman"/>
              </a:rPr>
              <a:t>上，使</a:t>
            </a:r>
            <a:r>
              <a:rPr lang="en-US" altLang="zh-CN" sz="2600" i="1" kern="100" dirty="0">
                <a:solidFill>
                  <a:schemeClr val="accent6">
                    <a:lumMod val="75000"/>
                  </a:schemeClr>
                </a:solidFill>
                <a:latin typeface="Times New Roman"/>
                <a:ea typeface="微软雅黑"/>
                <a:cs typeface="Courier New"/>
              </a:rPr>
              <a:t>B</a:t>
            </a:r>
            <a:r>
              <a:rPr lang="zh-CN" altLang="zh-CN" sz="2600" kern="100" dirty="0">
                <a:solidFill>
                  <a:schemeClr val="accent6">
                    <a:lumMod val="75000"/>
                  </a:schemeClr>
                </a:solidFill>
                <a:latin typeface="Times New Roman"/>
                <a:ea typeface="微软雅黑"/>
                <a:cs typeface="Times New Roman"/>
              </a:rPr>
              <a:t>带上了正电荷</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3888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3562</TotalTime>
  <Words>1243</Words>
  <Application>Microsoft Office PowerPoint</Application>
  <PresentationFormat>全屏显示(16:9)</PresentationFormat>
  <Paragraphs>164</Paragraphs>
  <Slides>33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USER</cp:lastModifiedBy>
  <cp:revision>557</cp:revision>
  <dcterms:modified xsi:type="dcterms:W3CDTF">2015-08-31T02:57:46Z</dcterms:modified>
</cp:coreProperties>
</file>