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55" r:id="rId2"/>
    <p:sldId id="359" r:id="rId3"/>
    <p:sldId id="427" r:id="rId4"/>
    <p:sldId id="341" r:id="rId5"/>
    <p:sldId id="374" r:id="rId6"/>
    <p:sldId id="413" r:id="rId7"/>
    <p:sldId id="414" r:id="rId8"/>
    <p:sldId id="390" r:id="rId9"/>
    <p:sldId id="391" r:id="rId10"/>
    <p:sldId id="392" r:id="rId11"/>
    <p:sldId id="415" r:id="rId12"/>
    <p:sldId id="393" r:id="rId13"/>
    <p:sldId id="416" r:id="rId14"/>
    <p:sldId id="395" r:id="rId15"/>
    <p:sldId id="397" r:id="rId16"/>
    <p:sldId id="418" r:id="rId17"/>
    <p:sldId id="419" r:id="rId18"/>
    <p:sldId id="417" r:id="rId19"/>
    <p:sldId id="420" r:id="rId20"/>
    <p:sldId id="398" r:id="rId21"/>
    <p:sldId id="400" r:id="rId22"/>
    <p:sldId id="404" r:id="rId23"/>
    <p:sldId id="405" r:id="rId24"/>
    <p:sldId id="406" r:id="rId25"/>
    <p:sldId id="399" r:id="rId26"/>
    <p:sldId id="421" r:id="rId27"/>
    <p:sldId id="422" r:id="rId28"/>
    <p:sldId id="423" r:id="rId29"/>
    <p:sldId id="407" r:id="rId30"/>
    <p:sldId id="344" r:id="rId31"/>
    <p:sldId id="375" r:id="rId32"/>
    <p:sldId id="408" r:id="rId33"/>
    <p:sldId id="424" r:id="rId34"/>
    <p:sldId id="409" r:id="rId35"/>
    <p:sldId id="425" r:id="rId36"/>
    <p:sldId id="426" r:id="rId37"/>
    <p:sldId id="410" r:id="rId38"/>
    <p:sldId id="411" r:id="rId39"/>
    <p:sldId id="389" r:id="rId4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FF6600"/>
    <a:srgbClr val="F68426"/>
    <a:srgbClr val="FF9900"/>
    <a:srgbClr val="6DAA2D"/>
    <a:srgbClr val="A8DA73"/>
    <a:srgbClr val="D7F155"/>
    <a:srgbClr val="9BC31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6" autoAdjust="0"/>
    <p:restoredTop sz="94660"/>
  </p:normalViewPr>
  <p:slideViewPr>
    <p:cSldViewPr>
      <p:cViewPr>
        <p:scale>
          <a:sx n="125" d="100"/>
          <a:sy n="125" d="100"/>
        </p:scale>
        <p:origin x="-1224" y="-534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795B5-CF55-4C73-B00C-FE3F163FAE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279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4355976" cy="51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2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EC1AC4F-C7FD-4941-8942-293A2B41889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840692B-7641-41A9-A07F-355C85AE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png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__5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__6.doc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7.bin"/><Relationship Id="rId7" Type="http://schemas.openxmlformats.org/officeDocument/2006/relationships/package" Target="../embeddings/Microsoft_Word___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emf"/><Relationship Id="rId10" Type="http://schemas.openxmlformats.org/officeDocument/2006/relationships/package" Target="../embeddings/Microsoft_Word___9.docx"/><Relationship Id="rId4" Type="http://schemas.openxmlformats.org/officeDocument/2006/relationships/package" Target="../embeddings/Microsoft_Word___7.docx"/><Relationship Id="rId9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Word___10.docx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__11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__12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__13.docx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4.bin"/><Relationship Id="rId7" Type="http://schemas.openxmlformats.org/officeDocument/2006/relationships/package" Target="../embeddings/Microsoft_Word___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0.emf"/><Relationship Id="rId5" Type="http://schemas.openxmlformats.org/officeDocument/2006/relationships/image" Target="../media/image18.emf"/><Relationship Id="rId10" Type="http://schemas.openxmlformats.org/officeDocument/2006/relationships/package" Target="../embeddings/Microsoft_Word___16.docx"/><Relationship Id="rId4" Type="http://schemas.openxmlformats.org/officeDocument/2006/relationships/package" Target="../embeddings/Microsoft_Word___14.docx"/><Relationship Id="rId9" Type="http://schemas.openxmlformats.org/officeDocument/2006/relationships/oleObject" Target="../embeddings/oleObject16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__17.docx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8.bin"/><Relationship Id="rId7" Type="http://schemas.openxmlformats.org/officeDocument/2006/relationships/package" Target="../embeddings/Microsoft_Word___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__18.docx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0.bin"/><Relationship Id="rId7" Type="http://schemas.openxmlformats.org/officeDocument/2006/relationships/package" Target="../embeddings/Microsoft_Word___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8.emf"/><Relationship Id="rId5" Type="http://schemas.openxmlformats.org/officeDocument/2006/relationships/image" Target="../media/image26.emf"/><Relationship Id="rId10" Type="http://schemas.openxmlformats.org/officeDocument/2006/relationships/package" Target="../embeddings/Microsoft_Word___22.docx"/><Relationship Id="rId4" Type="http://schemas.openxmlformats.org/officeDocument/2006/relationships/package" Target="../embeddings/Microsoft_Word___20.docx"/><Relationship Id="rId9" Type="http://schemas.openxmlformats.org/officeDocument/2006/relationships/oleObject" Target="../embeddings/oleObject22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7.xml"/><Relationship Id="rId4" Type="http://schemas.openxmlformats.org/officeDocument/2006/relationships/slide" Target="slide3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7.xml"/><Relationship Id="rId4" Type="http://schemas.openxmlformats.org/officeDocument/2006/relationships/slide" Target="slide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7.xml"/><Relationship Id="rId4" Type="http://schemas.openxmlformats.org/officeDocument/2006/relationships/slide" Target="slide3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23.docx"/><Relationship Id="rId3" Type="http://schemas.openxmlformats.org/officeDocument/2006/relationships/slide" Target="slide30.xml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slide" Target="slide37.xml"/><Relationship Id="rId11" Type="http://schemas.openxmlformats.org/officeDocument/2006/relationships/package" Target="../embeddings/Microsoft_Word___24.docx"/><Relationship Id="rId5" Type="http://schemas.openxmlformats.org/officeDocument/2006/relationships/slide" Target="slide34.xml"/><Relationship Id="rId10" Type="http://schemas.openxmlformats.org/officeDocument/2006/relationships/oleObject" Target="../embeddings/oleObject24.bin"/><Relationship Id="rId4" Type="http://schemas.openxmlformats.org/officeDocument/2006/relationships/slide" Target="slide32.xml"/><Relationship Id="rId9" Type="http://schemas.openxmlformats.org/officeDocument/2006/relationships/image" Target="../media/image3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7.xml"/><Relationship Id="rId4" Type="http://schemas.openxmlformats.org/officeDocument/2006/relationships/slide" Target="slide3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25.docx"/><Relationship Id="rId3" Type="http://schemas.openxmlformats.org/officeDocument/2006/relationships/slide" Target="slide30.xml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slide" Target="slide37.xml"/><Relationship Id="rId11" Type="http://schemas.openxmlformats.org/officeDocument/2006/relationships/package" Target="../embeddings/Microsoft_Word___26.docx"/><Relationship Id="rId5" Type="http://schemas.openxmlformats.org/officeDocument/2006/relationships/slide" Target="slide34.xml"/><Relationship Id="rId10" Type="http://schemas.openxmlformats.org/officeDocument/2006/relationships/oleObject" Target="../embeddings/oleObject26.bin"/><Relationship Id="rId4" Type="http://schemas.openxmlformats.org/officeDocument/2006/relationships/slide" Target="slide32.xml"/><Relationship Id="rId9" Type="http://schemas.openxmlformats.org/officeDocument/2006/relationships/image" Target="../media/image33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27.docx"/><Relationship Id="rId3" Type="http://schemas.openxmlformats.org/officeDocument/2006/relationships/slide" Target="slide30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slide" Target="slide37.xml"/><Relationship Id="rId5" Type="http://schemas.openxmlformats.org/officeDocument/2006/relationships/slide" Target="slide34.xml"/><Relationship Id="rId4" Type="http://schemas.openxmlformats.org/officeDocument/2006/relationships/slide" Target="slide32.xml"/><Relationship Id="rId9" Type="http://schemas.openxmlformats.org/officeDocument/2006/relationships/image" Target="../media/image3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slide" Target="slide37.xml"/><Relationship Id="rId4" Type="http://schemas.openxmlformats.org/officeDocument/2006/relationships/slide" Target="slide3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28.docx"/><Relationship Id="rId3" Type="http://schemas.openxmlformats.org/officeDocument/2006/relationships/slide" Target="slide30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slide" Target="slide37.xml"/><Relationship Id="rId11" Type="http://schemas.openxmlformats.org/officeDocument/2006/relationships/image" Target="../media/image29.png"/><Relationship Id="rId5" Type="http://schemas.openxmlformats.org/officeDocument/2006/relationships/slide" Target="slide34.xml"/><Relationship Id="rId10" Type="http://schemas.openxmlformats.org/officeDocument/2006/relationships/slide" Target="slide2.xml"/><Relationship Id="rId4" Type="http://schemas.openxmlformats.org/officeDocument/2006/relationships/slide" Target="slide32.xml"/><Relationship Id="rId9" Type="http://schemas.openxmlformats.org/officeDocument/2006/relationships/image" Target="../media/image3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__1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__2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__3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__4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6172" y="1904628"/>
            <a:ext cx="2843808" cy="11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第一章</a:t>
            </a:r>
            <a:endParaRPr lang="en-US" altLang="zh-CN" sz="60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5895" y="1707654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12222" y="1674525"/>
            <a:ext cx="2877711" cy="15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7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静电场</a:t>
            </a:r>
            <a:endParaRPr lang="zh-CN" altLang="en-US" sz="7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9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627534"/>
            <a:ext cx="633670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所示，保持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不变，增大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或减小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两极板间的距离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，观察电势差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静电计指针偏角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的变化，依据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分析电容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的变化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249750"/>
              </p:ext>
            </p:extLst>
          </p:nvPr>
        </p:nvGraphicFramePr>
        <p:xfrm>
          <a:off x="4716016" y="1802522"/>
          <a:ext cx="563562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文档" r:id="rId4" imgW="563260" imgH="976435" progId="Word.Document.12">
                  <p:embed/>
                </p:oleObj>
              </mc:Choice>
              <mc:Fallback>
                <p:oleObj name="文档" r:id="rId4" imgW="563260" imgH="976435" progId="Word.Document.12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802522"/>
                        <a:ext cx="563562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23528" y="3075806"/>
            <a:ext cx="8208912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实验结论：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增大，电势差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增大，电容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减小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106" name="Picture 10" descr="B6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907946"/>
            <a:ext cx="1870288" cy="134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7452320" y="2285147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90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555526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所示，保持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不变，插入电介质，观察电势差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静电计指针偏角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的变化，依据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分析电容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的变化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269922"/>
              </p:ext>
            </p:extLst>
          </p:nvPr>
        </p:nvGraphicFramePr>
        <p:xfrm>
          <a:off x="6467068" y="1157878"/>
          <a:ext cx="59372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文档" r:id="rId4" imgW="593492" imgH="839417" progId="Word.Document.12">
                  <p:embed/>
                </p:oleObj>
              </mc:Choice>
              <mc:Fallback>
                <p:oleObj name="文档" r:id="rId4" imgW="593492" imgH="8394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67068" y="1157878"/>
                        <a:ext cx="593725" cy="839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2" name="Picture 2" descr="\\莫成程\f\幻灯片文件复制\2015\同步\步步高\物理\步步高人教3-1（人教）\B67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584" y="2067694"/>
            <a:ext cx="2066528" cy="181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139952" y="3867894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3</a:t>
            </a:r>
            <a:endParaRPr lang="zh-CN" altLang="en-US" sz="2600" dirty="0"/>
          </a:p>
        </p:txBody>
      </p:sp>
      <p:sp>
        <p:nvSpPr>
          <p:cNvPr id="7" name="矩形 6"/>
          <p:cNvSpPr/>
          <p:nvPr/>
        </p:nvSpPr>
        <p:spPr>
          <a:xfrm>
            <a:off x="223250" y="4345777"/>
            <a:ext cx="8692090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实验结论：插入电介质，电势差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减小，电容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增大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7563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43900" y="642774"/>
            <a:ext cx="8027000" cy="4413516"/>
            <a:chOff x="243900" y="642774"/>
            <a:chExt cx="8027000" cy="4413516"/>
          </a:xfrm>
        </p:grpSpPr>
        <p:sp>
          <p:nvSpPr>
            <p:cNvPr id="13" name="矩形 12"/>
            <p:cNvSpPr/>
            <p:nvPr/>
          </p:nvSpPr>
          <p:spPr>
            <a:xfrm>
              <a:off x="243900" y="642774"/>
              <a:ext cx="8027000" cy="4413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80000"/>
                </a:lnSpc>
                <a:spcAft>
                  <a:spcPts val="0"/>
                </a:spcAft>
              </a:pP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1.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平行板电容器的电容与两平行极板正对面积</a:t>
              </a:r>
              <a:r>
                <a:rPr lang="en-US" altLang="zh-CN" sz="2600" i="1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S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成</a:t>
              </a:r>
              <a:r>
                <a:rPr lang="en-US" altLang="zh-CN" sz="2600" u="sng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  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，与电介质的相对介电常数</a:t>
              </a:r>
              <a:r>
                <a:rPr lang="en-US" altLang="zh-CN" sz="2600" i="1" kern="100" dirty="0" err="1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ε</a:t>
              </a:r>
              <a:r>
                <a:rPr lang="en-US" altLang="zh-CN" sz="2600" kern="100" baseline="-25000" dirty="0" err="1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成</a:t>
              </a:r>
              <a:r>
                <a:rPr lang="en-US" altLang="zh-CN" sz="2600" u="sng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    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，与极板间距离</a:t>
              </a:r>
              <a:r>
                <a:rPr lang="en-US" altLang="zh-CN" sz="2600" i="1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d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成</a:t>
              </a:r>
              <a:endPara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endParaRPr>
            </a:p>
            <a:p>
              <a:pPr algn="just">
                <a:lnSpc>
                  <a:spcPct val="180000"/>
                </a:lnSpc>
                <a:spcAft>
                  <a:spcPts val="0"/>
                </a:spcAft>
              </a:pPr>
              <a:r>
                <a:rPr lang="en-US" altLang="zh-CN" sz="2600" u="sng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  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，其表达式为</a:t>
              </a:r>
              <a:r>
                <a:rPr lang="en-US" altLang="zh-CN" sz="2600" i="1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，两板间为真空时相对介电常数</a:t>
              </a:r>
              <a:r>
                <a:rPr lang="en-US" altLang="zh-CN" sz="2600" i="1" kern="100" dirty="0" err="1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ε</a:t>
              </a:r>
              <a:r>
                <a:rPr lang="en-US" altLang="zh-CN" sz="2600" kern="100" baseline="-25000" dirty="0" err="1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，其他任何电介质的相对介电常数</a:t>
              </a:r>
              <a:r>
                <a:rPr lang="en-US" altLang="zh-CN" sz="2600" i="1" kern="100" dirty="0" err="1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ε</a:t>
              </a:r>
              <a:r>
                <a:rPr lang="en-US" altLang="zh-CN" sz="2600" kern="100" baseline="-25000" dirty="0" err="1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都大于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1.</a:t>
              </a:r>
              <a:endParaRPr lang="zh-CN" altLang="zh-CN" sz="1050" kern="100" dirty="0" smtClean="0">
                <a:latin typeface="宋体"/>
                <a:cs typeface="Courier New"/>
              </a:endParaRPr>
            </a:p>
            <a:p>
              <a:pPr algn="just">
                <a:lnSpc>
                  <a:spcPct val="180000"/>
                </a:lnSpc>
                <a:spcAft>
                  <a:spcPts val="0"/>
                </a:spcAft>
              </a:pP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2.</a:t>
              </a:r>
              <a:r>
                <a:rPr lang="en-US" altLang="zh-CN" sz="2600" i="1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适用于所有电容器；</a:t>
              </a:r>
              <a:r>
                <a:rPr lang="en-US" altLang="zh-CN" sz="2600" i="1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 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仅适用于平行板电容器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9502809"/>
                </p:ext>
              </p:extLst>
            </p:nvPr>
          </p:nvGraphicFramePr>
          <p:xfrm>
            <a:off x="3533408" y="2154942"/>
            <a:ext cx="844550" cy="954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1" name="文档" r:id="rId4" imgW="845069" imgH="953719" progId="Word.Document.12">
                    <p:embed/>
                  </p:oleObj>
                </mc:Choice>
                <mc:Fallback>
                  <p:oleObj name="文档" r:id="rId4" imgW="845069" imgH="953719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533408" y="2154942"/>
                          <a:ext cx="844550" cy="9540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9590335"/>
                </p:ext>
              </p:extLst>
            </p:nvPr>
          </p:nvGraphicFramePr>
          <p:xfrm>
            <a:off x="1102529" y="3572242"/>
            <a:ext cx="844550" cy="954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2" name="文档" r:id="rId7" imgW="845069" imgH="955522" progId="Word.Document.12">
                    <p:embed/>
                  </p:oleObj>
                </mc:Choice>
                <mc:Fallback>
                  <p:oleObj name="文档" r:id="rId7" imgW="845069" imgH="955522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02529" y="3572242"/>
                          <a:ext cx="844550" cy="9540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9669343"/>
                </p:ext>
              </p:extLst>
            </p:nvPr>
          </p:nvGraphicFramePr>
          <p:xfrm>
            <a:off x="4886320" y="3569499"/>
            <a:ext cx="844550" cy="954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3" name="文档" r:id="rId10" imgW="845069" imgH="953719" progId="Word.Document.12">
                    <p:embed/>
                  </p:oleObj>
                </mc:Choice>
                <mc:Fallback>
                  <p:oleObj name="文档" r:id="rId10" imgW="845069" imgH="953719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86320" y="3569499"/>
                          <a:ext cx="844550" cy="9540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矩形 6"/>
          <p:cNvSpPr/>
          <p:nvPr/>
        </p:nvSpPr>
        <p:spPr>
          <a:xfrm>
            <a:off x="7380312" y="806023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正比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35433" y="1510863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正比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2234570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反比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85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80296" y="563146"/>
            <a:ext cx="8188343" cy="4173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常见的电容器，从构造上看，可以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分为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加在电容器两极板上的电压不能超过某一限度，超过这个限度，电介质将被击穿，电容器损坏，这个极限电压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称为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电容器外壳上标的是工作电压，或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称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电压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，这个数值比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击穿电压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05371" y="699542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固定电容器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0208" y="1370474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可变电容器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90896" y="3394318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击穿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7544" y="4076298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额定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92080" y="4061057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低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59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34680"/>
            <a:ext cx="4852610" cy="664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三、平行板电容器的动态分析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14003" y="77875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139210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所示，电容器充电后保持和电源相连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此时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电容器两极板间的电压不变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当两极板的正对面积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增大时，电容器的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如何变化？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8194" name="Picture 2" descr="\\莫成程\f\幻灯片文件复制\2015\同步\步步高\物理\步步高人教3-1（人教）\B68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347614"/>
            <a:ext cx="1403744" cy="131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487597" y="2583125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4</a:t>
            </a:r>
            <a:endParaRPr lang="zh-CN" altLang="en-US" sz="26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332384"/>
              </p:ext>
            </p:extLst>
          </p:nvPr>
        </p:nvGraphicFramePr>
        <p:xfrm>
          <a:off x="342583" y="3375343"/>
          <a:ext cx="8183562" cy="211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文档" r:id="rId5" imgW="8182544" imgH="2120714" progId="Word.Document.12">
                  <p:embed/>
                </p:oleObj>
              </mc:Choice>
              <mc:Fallback>
                <p:oleObj name="文档" r:id="rId5" imgW="8182544" imgH="21207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583" y="3375343"/>
                        <a:ext cx="8183562" cy="2119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892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5536" y="987574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当两极板间距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增大时，电容器的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如何变化？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642726"/>
              </p:ext>
            </p:extLst>
          </p:nvPr>
        </p:nvGraphicFramePr>
        <p:xfrm>
          <a:off x="541338" y="1895450"/>
          <a:ext cx="788670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文档" r:id="rId4" imgW="7891043" imgH="2478972" progId="Word.Document.12">
                  <p:embed/>
                </p:oleObj>
              </mc:Choice>
              <mc:Fallback>
                <p:oleObj name="文档" r:id="rId4" imgW="7891043" imgH="24789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338" y="1895450"/>
                        <a:ext cx="7886700" cy="247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779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5536" y="195486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中，电容器充电后和电源断开，此时电容器的带电荷量不变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当两极板的正对面积增大时，电容器的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将如何变化？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809042"/>
              </p:ext>
            </p:extLst>
          </p:nvPr>
        </p:nvGraphicFramePr>
        <p:xfrm>
          <a:off x="467544" y="2636138"/>
          <a:ext cx="788670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文档" r:id="rId4" imgW="7891043" imgH="2482576" progId="Word.Document.12">
                  <p:embed/>
                </p:oleObj>
              </mc:Choice>
              <mc:Fallback>
                <p:oleObj name="文档" r:id="rId4" imgW="7891043" imgH="24825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2636138"/>
                        <a:ext cx="7886700" cy="247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576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3528" y="555526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当两极板间距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增大时，电容器的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将如何变化？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886183"/>
              </p:ext>
            </p:extLst>
          </p:nvPr>
        </p:nvGraphicFramePr>
        <p:xfrm>
          <a:off x="439553" y="1356532"/>
          <a:ext cx="8221663" cy="334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文档" r:id="rId4" imgW="8226089" imgH="3356596" progId="Word.Document.12">
                  <p:embed/>
                </p:oleObj>
              </mc:Choice>
              <mc:Fallback>
                <p:oleObj name="文档" r:id="rId4" imgW="8226089" imgH="33565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553" y="1356532"/>
                        <a:ext cx="8221663" cy="3344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69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877643"/>
            <a:ext cx="8352928" cy="3168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分析方法：抓住不变量，分析变化量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其理论依据是：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电容器电容的定义式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平行板电容器内部是匀强电场，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平行板电容器电容的决定式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</a:t>
            </a:r>
            <a:r>
              <a:rPr lang="en-US" altLang="zh-CN" sz="2600" u="sng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433202"/>
              </p:ext>
            </p:extLst>
          </p:nvPr>
        </p:nvGraphicFramePr>
        <p:xfrm>
          <a:off x="4373622" y="1600518"/>
          <a:ext cx="53975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文档" r:id="rId4" imgW="540225" imgH="963454" progId="Word.Document.12">
                  <p:embed/>
                </p:oleObj>
              </mc:Choice>
              <mc:Fallback>
                <p:oleObj name="文档" r:id="rId4" imgW="540225" imgH="9634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3622" y="1600518"/>
                        <a:ext cx="539750" cy="963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103903"/>
              </p:ext>
            </p:extLst>
          </p:nvPr>
        </p:nvGraphicFramePr>
        <p:xfrm>
          <a:off x="5976466" y="2355726"/>
          <a:ext cx="53975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文档" r:id="rId7" imgW="540225" imgH="965257" progId="Word.Document.12">
                  <p:embed/>
                </p:oleObj>
              </mc:Choice>
              <mc:Fallback>
                <p:oleObj name="文档" r:id="rId7" imgW="540225" imgH="9652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76466" y="2355726"/>
                        <a:ext cx="539750" cy="963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930940"/>
              </p:ext>
            </p:extLst>
          </p:nvPr>
        </p:nvGraphicFramePr>
        <p:xfrm>
          <a:off x="5250552" y="3176245"/>
          <a:ext cx="1135062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文档" r:id="rId10" imgW="1132638" imgH="1203597" progId="Word.Document.12">
                  <p:embed/>
                </p:oleObj>
              </mc:Choice>
              <mc:Fallback>
                <p:oleObj name="文档" r:id="rId10" imgW="1132638" imgH="12035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50552" y="3176245"/>
                        <a:ext cx="1135062" cy="120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192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3528" y="585535"/>
            <a:ext cx="8352928" cy="421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两种典型题型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电压不变时：若电容器始终与电源相连，这时电容器两极板间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不变的，以此不变量出发可讨论其他量的变化情况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电荷量不变时：若电容器在充电后与电源断开，这时电容器两极板上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保持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不变，在此基础上讨论其他量的变化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31348" y="1866910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电压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08980" y="3651870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电荷量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773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13168" y="267494"/>
            <a:ext cx="4475056" cy="804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10  </a:t>
            </a:r>
            <a:r>
              <a:rPr lang="zh-CN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电容器</a:t>
            </a:r>
            <a:r>
              <a:rPr lang="zh-CN" altLang="zh-CN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lang="zh-CN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电容</a:t>
            </a:r>
            <a:endParaRPr lang="zh-CN" altLang="en-US" sz="3500" b="1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1131590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41862" y="1685588"/>
            <a:ext cx="7934011" cy="3046988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10187" y="1814746"/>
            <a:ext cx="7334221" cy="271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知道电容器的概念和平行板电容器的主要构造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理解电容的概念及其定义式和决定式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掌握平行板电容器电容的决定式，并能用其讨论有关问题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591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7536" y="-1488"/>
            <a:ext cx="189412" cy="75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6320" y="254326"/>
            <a:ext cx="166256" cy="500882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526" y="298955"/>
            <a:ext cx="2003258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典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例精析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2529" y="798105"/>
            <a:ext cx="2852063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一、对电容的理解</a:t>
            </a:r>
          </a:p>
        </p:txBody>
      </p:sp>
      <p:sp>
        <p:nvSpPr>
          <p:cNvPr id="7" name="矩形 6"/>
          <p:cNvSpPr/>
          <p:nvPr/>
        </p:nvSpPr>
        <p:spPr>
          <a:xfrm>
            <a:off x="179512" y="1394397"/>
            <a:ext cx="8520822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有一充电的电容器，两板间的电压为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，所带电荷量为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4.5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，此电容器的电容是多少？将电容器的电压降为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，电容器的电容是多少？所带电荷量是多少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754288"/>
              </p:ext>
            </p:extLst>
          </p:nvPr>
        </p:nvGraphicFramePr>
        <p:xfrm>
          <a:off x="338768" y="3183260"/>
          <a:ext cx="718185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文档" r:id="rId4" imgW="7182443" imgH="2502039" progId="Word.Document.12">
                  <p:embed/>
                </p:oleObj>
              </mc:Choice>
              <mc:Fallback>
                <p:oleObj name="文档" r:id="rId4" imgW="7182443" imgH="25020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8768" y="3183260"/>
                        <a:ext cx="7181850" cy="250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68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1215942"/>
            <a:ext cx="8352928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电容器电压降为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时，电容不变，仍为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1.5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F.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此时电荷量为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′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CU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′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1.5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 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C.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1.5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F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1.5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F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C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921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116" y="214421"/>
            <a:ext cx="3852337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二、平行板电容器的电容</a:t>
            </a:r>
          </a:p>
        </p:txBody>
      </p:sp>
      <p:sp>
        <p:nvSpPr>
          <p:cNvPr id="5" name="矩形 4"/>
          <p:cNvSpPr/>
          <p:nvPr/>
        </p:nvSpPr>
        <p:spPr>
          <a:xfrm>
            <a:off x="35496" y="806167"/>
            <a:ext cx="9045024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对于水平放置的平行板电容器，下列说法正确的是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将两极板的间距加大，电容将增大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将两极板平行错开，使正对面积减小，电容将减小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在下极板的内表面上放置一面积和极板相等、厚度小于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板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间距的陶瓷板，电容将增大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在下极板的内表面上放置一面积和极板相等、厚度小于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板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间距的铝板，电容将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增大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871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627534"/>
            <a:ext cx="8352928" cy="421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影响平行板电容器电容大小的因素有：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随正对面积的增大而增大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随两极板间距离的增大而减小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在两极板间放入电介质，电容增大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据上面叙述可直接看出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选项正确；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选项，实际上是减小了两极板间的距离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所以本题正确选项应为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BCD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1281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4822" y="51470"/>
            <a:ext cx="4519186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三、平行板电容器的动态分析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133792" y="691922"/>
            <a:ext cx="8352928" cy="421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所示，用静电计可以测量已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充电的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平行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板电容器两极板间的电势差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，现使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板带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正电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，则下列判断正确的是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增大两极板之间的距离，静电计指针张角变大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将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板稍微上移，静电计指针张角将变大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若将玻璃板插入两板之间，则静电计指针张角变大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若将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板拿走，则静电计指针张角变为零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2290" name="Picture 2" descr="\\莫成程\f\幻灯片文件复制\2015\同步\步步高\物理\步步高人教3-1（人教）\B69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716" y="957651"/>
            <a:ext cx="2022012" cy="115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747972" y="2166555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5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4932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627534"/>
            <a:ext cx="8352928" cy="4173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电容器上所带电荷量一定，由公式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变大时，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变小，再由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得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变大；当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板上移时，正对面积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变小，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也变小，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变大；当插入玻璃板时，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变大，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变小；当将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板拿走时，相当于使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变得更大，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更小，故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应更大，故选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AB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208"/>
              </p:ext>
            </p:extLst>
          </p:nvPr>
        </p:nvGraphicFramePr>
        <p:xfrm>
          <a:off x="6868636" y="680874"/>
          <a:ext cx="7683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文档" r:id="rId4" imgW="768768" imgH="946147" progId="Word.Document.12">
                  <p:embed/>
                </p:oleObj>
              </mc:Choice>
              <mc:Fallback>
                <p:oleObj name="文档" r:id="rId4" imgW="768768" imgH="9461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68636" y="680874"/>
                        <a:ext cx="768350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996382"/>
              </p:ext>
            </p:extLst>
          </p:nvPr>
        </p:nvGraphicFramePr>
        <p:xfrm>
          <a:off x="3795152" y="1347614"/>
          <a:ext cx="7683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文档" r:id="rId7" imgW="768768" imgH="947589" progId="Word.Document.12">
                  <p:embed/>
                </p:oleObj>
              </mc:Choice>
              <mc:Fallback>
                <p:oleObj name="文档" r:id="rId7" imgW="768768" imgH="9475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95152" y="1347614"/>
                        <a:ext cx="768350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539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542118"/>
            <a:ext cx="8964488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针对训练　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两块大小、形状完全相同的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金属平板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平行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正对放置，构成一平行板电容器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，与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它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相连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接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的电路如图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所示，接通开关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，电源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即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给电容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器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充电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则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保持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接通，减小两极板间的距离，则两极板间电场的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电场强度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减小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保持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接通，在两极板间插入一块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电介质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,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则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极板上的电荷量增大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断开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，减小两极板间的距离，则两极板间的电势差减小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断开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，在两极板间插入一块电介质，则两极板间的电势差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增大</a:t>
            </a:r>
            <a:endParaRPr lang="zh-CN" altLang="zh-CN" sz="2400" dirty="0"/>
          </a:p>
        </p:txBody>
      </p:sp>
      <p:pic>
        <p:nvPicPr>
          <p:cNvPr id="13314" name="Picture 2" descr="\\莫成程\f\幻灯片文件复制\2015\同步\步步高\物理\步步高人教3-1（人教）\B70A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721447"/>
            <a:ext cx="1838837" cy="107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7308304" y="1864481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6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05787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555526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保持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接通则两极板间电势差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不变，减小两极板间的距离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时，根据电场强度公式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两极板间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的电场强度将增大，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377343"/>
              </p:ext>
            </p:extLst>
          </p:nvPr>
        </p:nvGraphicFramePr>
        <p:xfrm>
          <a:off x="5708888" y="1146830"/>
          <a:ext cx="5556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文档" r:id="rId4" imgW="555342" imgH="953719" progId="Word.Document.12">
                  <p:embed/>
                </p:oleObj>
              </mc:Choice>
              <mc:Fallback>
                <p:oleObj name="文档" r:id="rId4" imgW="555342" imgH="9537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8888" y="1146830"/>
                        <a:ext cx="555625" cy="954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23528" y="2348106"/>
            <a:ext cx="8352928" cy="2425590"/>
            <a:chOff x="323528" y="2348106"/>
            <a:chExt cx="8352928" cy="2425590"/>
          </a:xfrm>
        </p:grpSpPr>
        <p:sp>
          <p:nvSpPr>
            <p:cNvPr id="4" name="矩形 3"/>
            <p:cNvSpPr/>
            <p:nvPr/>
          </p:nvSpPr>
          <p:spPr>
            <a:xfrm>
              <a:off x="323528" y="2355726"/>
              <a:ext cx="8352928" cy="2417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根据平行板电容器电容的定义式和决定式，可得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</a:t>
              </a: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当在两极板间插入一块电介质时，相对介电常数</a:t>
              </a:r>
              <a:r>
                <a:rPr lang="en-US" altLang="zh-CN" sz="2600" i="1" kern="1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ε</a:t>
              </a:r>
              <a:r>
                <a:rPr lang="en-US" altLang="zh-CN" sz="2600" kern="100" baseline="-250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变大，导致电容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变大，而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不变，所以极板上的电荷量增大，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正确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；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5594332"/>
                </p:ext>
              </p:extLst>
            </p:nvPr>
          </p:nvGraphicFramePr>
          <p:xfrm>
            <a:off x="7884368" y="2348106"/>
            <a:ext cx="555625" cy="954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7" name="文档" r:id="rId7" imgW="555342" imgH="957324" progId="Word.Document.12">
                    <p:embed/>
                  </p:oleObj>
                </mc:Choice>
                <mc:Fallback>
                  <p:oleObj name="文档" r:id="rId7" imgW="555342" imgH="957324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884368" y="2348106"/>
                          <a:ext cx="555625" cy="9540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9107114"/>
                </p:ext>
              </p:extLst>
            </p:nvPr>
          </p:nvGraphicFramePr>
          <p:xfrm>
            <a:off x="747956" y="2970351"/>
            <a:ext cx="754063" cy="1143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8" name="文档" r:id="rId10" imgW="757251" imgH="1152395" progId="Word.Document.12">
                    <p:embed/>
                  </p:oleObj>
                </mc:Choice>
                <mc:Fallback>
                  <p:oleObj name="文档" r:id="rId10" imgW="757251" imgH="1152395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47956" y="2970351"/>
                          <a:ext cx="754063" cy="1143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5921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7544" y="843558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同理，断开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时极板上的电荷量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不变，减小两极板间的距离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时电容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变大，则电势差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一定变小，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如果在两极板间插入一块电介质，则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变大，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不变则电势差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一定减小，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本题正确选项是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BC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83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77652" y="532874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课堂要点小结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07954" y="1108938"/>
            <a:ext cx="7934011" cy="3046988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BFBFBF"/>
              </a:clrFrom>
              <a:clrTo>
                <a:srgbClr val="BFBFB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79064"/>
            <a:ext cx="6362841" cy="1972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0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>
            <a:spLocks noChangeAspect="1"/>
          </p:cNvSpPr>
          <p:nvPr/>
        </p:nvSpPr>
        <p:spPr>
          <a:xfrm>
            <a:off x="216024" y="195486"/>
            <a:ext cx="8820472" cy="401344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70000"/>
              </a:lnSpc>
              <a:tabLst>
                <a:tab pos="1890395" algn="l"/>
              </a:tabLst>
            </a:pPr>
            <a:endParaRPr lang="zh-CN" altLang="zh-CN" sz="2800" b="1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黑体" pitchFamily="2" charset="-122"/>
              <a:ea typeface="黑体" pitchFamily="2" charset="-122"/>
              <a:cs typeface="Courier New"/>
            </a:endParaRPr>
          </a:p>
        </p:txBody>
      </p:sp>
      <p:sp>
        <p:nvSpPr>
          <p:cNvPr id="6" name="圆角矩形 5">
            <a:hlinkClick r:id="rId2" action="ppaction://hlinksldjump"/>
          </p:cNvPr>
          <p:cNvSpPr/>
          <p:nvPr/>
        </p:nvSpPr>
        <p:spPr>
          <a:xfrm>
            <a:off x="2483768" y="1862024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2588651" y="2034126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>
            <a:hlinkClick r:id="rId3" action="ppaction://hlinksldjump"/>
          </p:cNvPr>
          <p:cNvSpPr/>
          <p:nvPr/>
        </p:nvSpPr>
        <p:spPr>
          <a:xfrm>
            <a:off x="4727319" y="1862024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4835409" y="2034126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758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539552" y="332656"/>
            <a:ext cx="8208912" cy="684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8660" y="879000"/>
            <a:ext cx="8352928" cy="361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对电容器及电容的理解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电容器是一种常用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电子元件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下列对电容器认识正确的是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电容器的电容表示其储存电荷的能力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电容器的电容与它所带的电荷量成正比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电容器的电容与它两极板间的电压成正比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电容的常用单位有</a:t>
            </a: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μF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pF,1 </a:t>
            </a: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μF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pF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103583" y="421864"/>
            <a:ext cx="1644881" cy="70972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11673" y="43056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4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071692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电容是表示电容器储存电荷本领大小的物理量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电容的大小是由电容器本身结构决定的，与两板间电压及电容器所带电荷量无关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单位</a:t>
            </a: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μF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的换算关系为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 </a:t>
            </a: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μF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 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pF.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419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8350" y="691922"/>
            <a:ext cx="8606030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对电容器及电容的理解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某电容器上标有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25 </a:t>
            </a: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μF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450 V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字样，下列对该电容器的说法中正确的是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要使该电容器两极板之间电压增加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，所需电荷量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2.5</a:t>
            </a:r>
            <a:r>
              <a:rPr lang="en-US" altLang="zh-CN" sz="2600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C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要使该电容器带电荷量为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 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，两极板之间需加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电压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2.5</a:t>
            </a:r>
            <a:r>
              <a:rPr lang="en-US" altLang="zh-CN" sz="2600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V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该电容器能够容纳的电荷量最多为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2.5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C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该电容器能够承受的最大电压为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450 V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044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395275"/>
              </p:ext>
            </p:extLst>
          </p:nvPr>
        </p:nvGraphicFramePr>
        <p:xfrm>
          <a:off x="283156" y="763930"/>
          <a:ext cx="8504238" cy="257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文档" r:id="rId8" imgW="8502475" imgH="2580971" progId="Word.Document.12">
                  <p:embed/>
                </p:oleObj>
              </mc:Choice>
              <mc:Fallback>
                <p:oleObj name="文档" r:id="rId8" imgW="8502475" imgH="25809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3156" y="763930"/>
                        <a:ext cx="8504238" cy="2576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989355"/>
              </p:ext>
            </p:extLst>
          </p:nvPr>
        </p:nvGraphicFramePr>
        <p:xfrm>
          <a:off x="308288" y="2234570"/>
          <a:ext cx="8504238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文档" r:id="rId11" imgW="8502475" imgH="1304362" progId="Word.Document.12">
                  <p:embed/>
                </p:oleObj>
              </mc:Choice>
              <mc:Fallback>
                <p:oleObj name="文档" r:id="rId11" imgW="8502475" imgH="13043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8288" y="2234570"/>
                        <a:ext cx="8504238" cy="1303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236280" y="2875022"/>
            <a:ext cx="8352928" cy="2267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当电容器的电压为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450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时，电容器的电荷量最多，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′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CU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′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2.5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450 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1.125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450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是电容器的额定电压，低于击穿电压，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0490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915566"/>
            <a:ext cx="8352928" cy="361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平行板电容器的动态分析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连接在电池两极上的平行板电容器，当两板间的距离减小时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电容器的电容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电容器极板的带电荷量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电容器两极板间的电势差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电容器两极板间的电场强度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变大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804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923186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平行板电容器的电容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当两极板间距离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减小时，电容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变大，选项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891185"/>
              </p:ext>
            </p:extLst>
          </p:nvPr>
        </p:nvGraphicFramePr>
        <p:xfrm>
          <a:off x="4841364" y="930806"/>
          <a:ext cx="890588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文档" r:id="rId8" imgW="890778" imgH="915858" progId="Word.Document.12">
                  <p:embed/>
                </p:oleObj>
              </mc:Choice>
              <mc:Fallback>
                <p:oleObj name="文档" r:id="rId8" imgW="890778" imgH="9158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41364" y="930806"/>
                        <a:ext cx="890588" cy="915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251520" y="2218205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平行板电容器连接在电池两极上，两极板间的电压为定值，选项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3511336"/>
            <a:ext cx="8352928" cy="1292662"/>
            <a:chOff x="251520" y="3511336"/>
            <a:chExt cx="8352928" cy="1292662"/>
          </a:xfrm>
        </p:grpSpPr>
        <p:sp>
          <p:nvSpPr>
            <p:cNvPr id="10" name="矩形 9"/>
            <p:cNvSpPr/>
            <p:nvPr/>
          </p:nvSpPr>
          <p:spPr>
            <a:xfrm>
              <a:off x="251520" y="3511336"/>
              <a:ext cx="8352928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根据电容定义式，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CU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不变，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变大，所以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变大，选项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正确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0484746"/>
                </p:ext>
              </p:extLst>
            </p:nvPr>
          </p:nvGraphicFramePr>
          <p:xfrm>
            <a:off x="3537396" y="3512461"/>
            <a:ext cx="890588" cy="915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9" name="文档" r:id="rId11" imgW="890778" imgH="917301" progId="Word.Document.12">
                    <p:embed/>
                  </p:oleObj>
                </mc:Choice>
                <mc:Fallback>
                  <p:oleObj name="文档" r:id="rId11" imgW="890778" imgH="917301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537396" y="3512461"/>
                          <a:ext cx="890588" cy="915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3687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3528" y="1275606"/>
            <a:ext cx="8352928" cy="1217641"/>
            <a:chOff x="323528" y="1275606"/>
            <a:chExt cx="8352928" cy="1217641"/>
          </a:xfrm>
        </p:grpSpPr>
        <p:sp>
          <p:nvSpPr>
            <p:cNvPr id="8" name="矩形 7"/>
            <p:cNvSpPr/>
            <p:nvPr/>
          </p:nvSpPr>
          <p:spPr>
            <a:xfrm>
              <a:off x="323528" y="1275606"/>
              <a:ext cx="8352928" cy="1217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平行板电容器两极板间的电场是匀强电场，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不变，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d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减小，所以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变大，选项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D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正确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4965331"/>
                </p:ext>
              </p:extLst>
            </p:nvPr>
          </p:nvGraphicFramePr>
          <p:xfrm>
            <a:off x="7187148" y="1275606"/>
            <a:ext cx="692150" cy="976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6" name="文档" r:id="rId8" imgW="692467" imgH="976435" progId="Word.Document.12">
                    <p:embed/>
                  </p:oleObj>
                </mc:Choice>
                <mc:Fallback>
                  <p:oleObj name="文档" r:id="rId8" imgW="692467" imgH="976435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187148" y="1275606"/>
                          <a:ext cx="692150" cy="9763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323528" y="2674353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ABD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2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140" y="699542"/>
            <a:ext cx="8352928" cy="4508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平行板电容器的动态分析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7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电路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中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为两块竖直放置的金属板，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是一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只静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电计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，开关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合上后，静电计指针张开一个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角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度，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下述做法可使静电计指针张角增大的是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两板靠近一些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两板正对面积减小一些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断开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后，使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板向右平移一些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断开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后，使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正对面积减小一些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8434" name="Picture 2" descr="\\莫成程\f\幻灯片文件复制\2015\同步\步步高\物理\步步高人教3-1（人教）\+18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352" y="870411"/>
            <a:ext cx="1714500" cy="1532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732732" y="2526595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7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1525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1520" y="771550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静电计显示的是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两极板间的电压，指针张角越大，表示两板间的电压越高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当合上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后，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两板与电源两极相连，板间电压等于电源电压不变，静电计指针张角不变；当断开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后，板间距离增大，正对面积减小，都将使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两板间的电容变小，而电容器所带的电荷量不变，由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可知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，板间电压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增大，从而静电计指针张角增大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所以本题的正确选项是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068587"/>
              </p:ext>
            </p:extLst>
          </p:nvPr>
        </p:nvGraphicFramePr>
        <p:xfrm>
          <a:off x="6986364" y="2924170"/>
          <a:ext cx="45561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文档" r:id="rId8" imgW="456366" imgH="823912" progId="Word.Document.12">
                  <p:embed/>
                </p:oleObj>
              </mc:Choice>
              <mc:Fallback>
                <p:oleObj name="文档" r:id="rId8" imgW="456366" imgH="8239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86364" y="2924170"/>
                        <a:ext cx="455613" cy="82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66760" y="4544690"/>
            <a:ext cx="15359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CD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1" name="Picture 2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311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7" y="1488"/>
            <a:ext cx="363589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9859" y="171287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20" y="1923678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9" name="标题 1">
            <a:hlinkClick r:id="rId3"/>
          </p:cNvPr>
          <p:cNvSpPr txBox="1">
            <a:spLocks/>
          </p:cNvSpPr>
          <p:nvPr/>
        </p:nvSpPr>
        <p:spPr>
          <a:xfrm>
            <a:off x="3923928" y="2499742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697" y="20363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84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574405" y="324057"/>
            <a:ext cx="8174059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440647" y="411510"/>
            <a:ext cx="3172389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chemeClr val="tx1"/>
                </a:solidFill>
                <a:cs typeface="Times New Roman"/>
              </a:rPr>
              <a:t>一、电容器　</a:t>
            </a:r>
            <a:r>
              <a:rPr lang="zh-CN" altLang="zh-CN" sz="2800" b="1" kern="100" dirty="0" smtClean="0">
                <a:solidFill>
                  <a:schemeClr val="tx1"/>
                </a:solidFill>
                <a:cs typeface="Times New Roman"/>
              </a:rPr>
              <a:t>电容</a:t>
            </a:r>
            <a:endParaRPr lang="zh-CN" altLang="zh-CN" sz="2800" b="1" kern="100" dirty="0">
              <a:solidFill>
                <a:schemeClr val="tx1"/>
              </a:solidFill>
              <a:cs typeface="Times New Roman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39552" y="120359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2846" y="1775803"/>
            <a:ext cx="8606030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照相机的闪光灯是通过电容供电的，拍照前先对电容器充电，拍照时电容器瞬间放电，闪光灯发出耀眼的白光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拍照前、后的充电过程和放电过程，能量发生怎样的变化？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拍照前的充电过程由电源获得的电能储存在电容器中；拍照后的放电过程，两极板间的电场能转化为其他形式的能量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103583" y="411510"/>
            <a:ext cx="1644881" cy="72877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32109" y="44961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1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7132" y="613968"/>
            <a:ext cx="8352928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任何两个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彼此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又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相距很近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都可以看成一个电容器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电容器的充电和放电：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充电：把电容器的一个极板与电池组的正极相连，另一个极板与负极相连，两个极板分别带上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等量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电荷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的过程叫做充电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放电：用导线把充电后的电容器的两极板接通，两极板上的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电荷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过程叫做放电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1760" y="688295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绝缘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76056" y="682997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导体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33024" y="2900748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异号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15324" y="4538826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中和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400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23528" y="279487"/>
            <a:ext cx="8352928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电容：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定义：电容器所带的电荷量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与电容器两极板间的电势差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公式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其中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指一个极板上带电量的绝对值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单位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符号是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F,1 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 C/V,1 F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μF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pF.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(4)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意义：电容是表示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电容器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特性的物理量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207696"/>
              </p:ext>
            </p:extLst>
          </p:nvPr>
        </p:nvGraphicFramePr>
        <p:xfrm>
          <a:off x="1965925" y="2412494"/>
          <a:ext cx="525463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文档" r:id="rId4" imgW="525109" imgH="939656" progId="Word.Document.12">
                  <p:embed/>
                </p:oleObj>
              </mc:Choice>
              <mc:Fallback>
                <p:oleObj name="文档" r:id="rId4" imgW="525109" imgH="9396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65925" y="2412494"/>
                        <a:ext cx="525463" cy="938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562904" y="1863283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比值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904276" y="3163054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699300" y="3307070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法拉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15432" y="3367831"/>
            <a:ext cx="62869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600" kern="100" baseline="300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6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67560" y="3375451"/>
            <a:ext cx="73930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600" kern="100" baseline="300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12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55976" y="4011910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储存电荷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19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23528" y="850053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电容器的电容在数值上等于两极板间每升高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或降低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单位电压时增加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或减少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的电荷量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877941"/>
              </p:ext>
            </p:extLst>
          </p:nvPr>
        </p:nvGraphicFramePr>
        <p:xfrm>
          <a:off x="467544" y="2283941"/>
          <a:ext cx="798512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文档" r:id="rId4" imgW="7990009" imgH="2234967" progId="Word.Document.12">
                  <p:embed/>
                </p:oleObj>
              </mc:Choice>
              <mc:Fallback>
                <p:oleObj name="文档" r:id="rId4" imgW="7990009" imgH="22349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2283941"/>
                        <a:ext cx="7985125" cy="223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878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延伸思考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9512" y="922061"/>
            <a:ext cx="8352928" cy="1217641"/>
            <a:chOff x="179512" y="922061"/>
            <a:chExt cx="8352928" cy="1217641"/>
          </a:xfrm>
        </p:grpSpPr>
        <p:sp>
          <p:nvSpPr>
            <p:cNvPr id="4" name="矩形 3"/>
            <p:cNvSpPr/>
            <p:nvPr/>
          </p:nvSpPr>
          <p:spPr>
            <a:xfrm>
              <a:off x="179512" y="922061"/>
              <a:ext cx="8352928" cy="1217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是否可以根据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认为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，电容器的电容与电容器所带电荷量成正比，与电容器两极板间的电势差成反比？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561725"/>
                </p:ext>
              </p:extLst>
            </p:nvPr>
          </p:nvGraphicFramePr>
          <p:xfrm>
            <a:off x="2809900" y="922102"/>
            <a:ext cx="623888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name="文档" r:id="rId4" imgW="624084" imgH="961291" progId="Word.Document.12">
                    <p:embed/>
                  </p:oleObj>
                </mc:Choice>
                <mc:Fallback>
                  <p:oleObj name="文档" r:id="rId4" imgW="624084" imgH="961291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09900" y="922102"/>
                          <a:ext cx="623888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矩形 4"/>
          <p:cNvSpPr/>
          <p:nvPr/>
        </p:nvSpPr>
        <p:spPr>
          <a:xfrm>
            <a:off x="179512" y="2266113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不可以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电容是电容器本身的一种属性，大小由电容器自身的构成情况决定，与电容器是否带电、带多少电荷量以及电容器两极板间的电势差均无关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3888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3699" y="-20538"/>
            <a:ext cx="6288901" cy="664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二、平行板电容器的电容　常用电容器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14003" y="718592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3900" y="1290846"/>
            <a:ext cx="835292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平行板电容器由两块平行放置的金属板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组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成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利用平行板电容器进行如下实验：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所示，保持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不变，增大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减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小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两极板的正对面积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，观察电势差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静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计指针偏角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的变化，依据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分析电容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的变化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474605"/>
              </p:ext>
            </p:extLst>
          </p:nvPr>
        </p:nvGraphicFramePr>
        <p:xfrm>
          <a:off x="4932040" y="3659490"/>
          <a:ext cx="563562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文档" r:id="rId4" imgW="563260" imgH="976435" progId="Word.Document.12">
                  <p:embed/>
                </p:oleObj>
              </mc:Choice>
              <mc:Fallback>
                <p:oleObj name="文档" r:id="rId4" imgW="563260" imgH="9764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32040" y="3659490"/>
                        <a:ext cx="563562" cy="97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4" name="Picture 2" descr="\\莫成程\f\幻灯片文件复制\2015\同步\步步高\物理\步步高人教3-1（人教）\B65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456" y="1491630"/>
            <a:ext cx="2178000" cy="165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7380312" y="3133060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</a:t>
            </a:r>
            <a:endParaRPr lang="zh-CN" altLang="en-US" sz="2600" dirty="0"/>
          </a:p>
        </p:txBody>
      </p:sp>
      <p:sp>
        <p:nvSpPr>
          <p:cNvPr id="9" name="矩形 8"/>
          <p:cNvSpPr/>
          <p:nvPr/>
        </p:nvSpPr>
        <p:spPr>
          <a:xfrm>
            <a:off x="251520" y="4402545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实验结论：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增大，电势差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减小，电容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增大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4469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3540</TotalTime>
  <Words>1493</Words>
  <Application>Microsoft Office PowerPoint</Application>
  <PresentationFormat>全屏显示(16:9)</PresentationFormat>
  <Paragraphs>212</Paragraphs>
  <Slides>39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1" baseType="lpstr">
      <vt:lpstr>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556</cp:revision>
  <dcterms:modified xsi:type="dcterms:W3CDTF">2015-03-13T01:08:46Z</dcterms:modified>
</cp:coreProperties>
</file>