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55" r:id="rId2"/>
    <p:sldId id="358" r:id="rId3"/>
    <p:sldId id="359" r:id="rId4"/>
    <p:sldId id="341" r:id="rId5"/>
    <p:sldId id="372" r:id="rId6"/>
    <p:sldId id="373" r:id="rId7"/>
    <p:sldId id="413" r:id="rId8"/>
    <p:sldId id="374" r:id="rId9"/>
    <p:sldId id="390" r:id="rId10"/>
    <p:sldId id="391" r:id="rId11"/>
    <p:sldId id="392" r:id="rId12"/>
    <p:sldId id="414" r:id="rId13"/>
    <p:sldId id="415" r:id="rId14"/>
    <p:sldId id="416" r:id="rId15"/>
    <p:sldId id="417" r:id="rId16"/>
    <p:sldId id="393" r:id="rId17"/>
    <p:sldId id="418" r:id="rId18"/>
    <p:sldId id="419" r:id="rId19"/>
    <p:sldId id="395" r:id="rId20"/>
    <p:sldId id="397" r:id="rId21"/>
    <p:sldId id="420" r:id="rId22"/>
    <p:sldId id="398" r:id="rId23"/>
    <p:sldId id="400" r:id="rId24"/>
    <p:sldId id="401" r:id="rId25"/>
    <p:sldId id="402" r:id="rId26"/>
    <p:sldId id="404" r:id="rId27"/>
    <p:sldId id="405" r:id="rId28"/>
    <p:sldId id="421" r:id="rId29"/>
    <p:sldId id="422" r:id="rId30"/>
    <p:sldId id="425" r:id="rId31"/>
    <p:sldId id="423" r:id="rId32"/>
    <p:sldId id="424" r:id="rId33"/>
    <p:sldId id="407" r:id="rId34"/>
    <p:sldId id="344" r:id="rId35"/>
    <p:sldId id="375" r:id="rId36"/>
    <p:sldId id="408" r:id="rId37"/>
    <p:sldId id="426" r:id="rId38"/>
    <p:sldId id="409" r:id="rId39"/>
    <p:sldId id="427" r:id="rId40"/>
    <p:sldId id="410" r:id="rId41"/>
    <p:sldId id="411" r:id="rId42"/>
    <p:sldId id="389" r:id="rId4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534"/>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3</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3/13/2015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package" Target="../embeddings/Microsoft_Word___10.docx"/></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package" Target="../embeddings/Microsoft_Word___11.docx"/></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png"/><Relationship Id="rId5" Type="http://schemas.openxmlformats.org/officeDocument/2006/relationships/image" Target="../media/image16.emf"/><Relationship Id="rId4" Type="http://schemas.openxmlformats.org/officeDocument/2006/relationships/package" Target="../embeddings/Microsoft_Word___12.docx"/></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png"/><Relationship Id="rId5" Type="http://schemas.openxmlformats.org/officeDocument/2006/relationships/image" Target="../media/image17.emf"/><Relationship Id="rId4" Type="http://schemas.openxmlformats.org/officeDocument/2006/relationships/package" Target="../embeddings/Microsoft_Word___13.docx"/></Relationships>
</file>

<file path=ppt/slides/_rels/slide1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4.bin"/><Relationship Id="rId7" Type="http://schemas.openxmlformats.org/officeDocument/2006/relationships/package" Target="../embeddings/Microsoft_Word___15.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18.emf"/><Relationship Id="rId4" Type="http://schemas.openxmlformats.org/officeDocument/2006/relationships/package" Target="../embeddings/Microsoft_Word___14.docx"/></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0.emf"/><Relationship Id="rId4" Type="http://schemas.openxmlformats.org/officeDocument/2006/relationships/package" Target="../embeddings/Microsoft_Word___16.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7.bin"/><Relationship Id="rId7" Type="http://schemas.openxmlformats.org/officeDocument/2006/relationships/package" Target="../embeddings/Microsoft_Word___18.docx"/><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23.emf"/><Relationship Id="rId4" Type="http://schemas.openxmlformats.org/officeDocument/2006/relationships/package" Target="../embeddings/Microsoft_Word___17.docx"/></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9.bin"/><Relationship Id="rId7" Type="http://schemas.openxmlformats.org/officeDocument/2006/relationships/package" Target="../embeddings/Microsoft_Word___20.docx"/><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26.emf"/><Relationship Id="rId4" Type="http://schemas.openxmlformats.org/officeDocument/2006/relationships/package" Target="../embeddings/Microsoft_Word___19.docx"/></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1.bin"/><Relationship Id="rId7" Type="http://schemas.openxmlformats.org/officeDocument/2006/relationships/package" Target="../embeddings/Microsoft_Word___22.docx"/><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29.emf"/><Relationship Id="rId4" Type="http://schemas.openxmlformats.org/officeDocument/2006/relationships/package" Target="../embeddings/Microsoft_Word___21.docx"/></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1.emf"/><Relationship Id="rId4" Type="http://schemas.openxmlformats.org/officeDocument/2006/relationships/package" Target="../embeddings/Microsoft_Word___23.docx"/></Relationships>
</file>

<file path=ppt/slides/_rels/slide29.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4.bin"/><Relationship Id="rId7" Type="http://schemas.openxmlformats.org/officeDocument/2006/relationships/package" Target="../embeddings/Microsoft_Word___25.docx"/><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image" Target="../media/image32.emf"/><Relationship Id="rId4" Type="http://schemas.openxmlformats.org/officeDocument/2006/relationships/package" Target="../embeddings/Microsoft_Word___24.docx"/></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2.xml"/><Relationship Id="rId5" Type="http://schemas.openxmlformats.org/officeDocument/2006/relationships/slide" Target="slide40.xml"/><Relationship Id="rId4" Type="http://schemas.openxmlformats.org/officeDocument/2006/relationships/slide" Target="slide38.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slide" Target="slide38.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slide" Target="slide34.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slide" Target="slide40.xml"/><Relationship Id="rId5" Type="http://schemas.openxmlformats.org/officeDocument/2006/relationships/slide" Target="slide38.xml"/><Relationship Id="rId10" Type="http://schemas.openxmlformats.org/officeDocument/2006/relationships/image" Target="../media/image38.emf"/><Relationship Id="rId4" Type="http://schemas.openxmlformats.org/officeDocument/2006/relationships/slide" Target="slide36.xml"/><Relationship Id="rId9" Type="http://schemas.openxmlformats.org/officeDocument/2006/relationships/package" Target="../embeddings/Microsoft_Word___26.docx"/></Relationships>
</file>

<file path=ppt/slides/_rels/slide37.xml.rels><?xml version="1.0" encoding="UTF-8" standalone="yes"?>
<Relationships xmlns="http://schemas.openxmlformats.org/package/2006/relationships"><Relationship Id="rId8" Type="http://schemas.openxmlformats.org/officeDocument/2006/relationships/package" Target="../embeddings/Microsoft_Word___27.docx"/><Relationship Id="rId3" Type="http://schemas.openxmlformats.org/officeDocument/2006/relationships/slide" Target="slide34.xml"/><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36.xml"/><Relationship Id="rId9" Type="http://schemas.openxmlformats.org/officeDocument/2006/relationships/image" Target="../media/image40.emf"/></Relationships>
</file>

<file path=ppt/slides/_rels/slide38.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2.xml"/><Relationship Id="rId5" Type="http://schemas.openxmlformats.org/officeDocument/2006/relationships/slide" Target="slide40.xml"/><Relationship Id="rId4" Type="http://schemas.openxmlformats.org/officeDocument/2006/relationships/slide" Target="slide38.xml"/></Relationships>
</file>

<file path=ppt/slides/_rels/slide39.xml.rels><?xml version="1.0" encoding="UTF-8" standalone="yes"?>
<Relationships xmlns="http://schemas.openxmlformats.org/package/2006/relationships"><Relationship Id="rId8" Type="http://schemas.openxmlformats.org/officeDocument/2006/relationships/package" Target="../embeddings/Microsoft_Word___28.docx"/><Relationship Id="rId3" Type="http://schemas.openxmlformats.org/officeDocument/2006/relationships/slide" Target="slide34.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36.xml"/><Relationship Id="rId9" Type="http://schemas.openxmlformats.org/officeDocument/2006/relationships/image" Target="../media/image4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slide" Target="slide40.xml"/><Relationship Id="rId4" Type="http://schemas.openxmlformats.org/officeDocument/2006/relationships/slide" Target="slide38.xml"/></Relationships>
</file>

<file path=ppt/slides/_rels/slide41.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image" Target="../media/image36.png"/><Relationship Id="rId2"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40.xml"/><Relationship Id="rId4" Type="http://schemas.openxmlformats.org/officeDocument/2006/relationships/slide" Target="slide38.xml"/></Relationships>
</file>

<file path=ppt/slides/_rels/slide42.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__1.docx"/></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2.bin"/><Relationship Id="rId7" Type="http://schemas.openxmlformats.org/officeDocument/2006/relationships/package" Target="../embeddings/Microsoft_Word___3.docx"/><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emf"/><Relationship Id="rId5" Type="http://schemas.openxmlformats.org/officeDocument/2006/relationships/image" Target="../media/image4.emf"/><Relationship Id="rId10" Type="http://schemas.openxmlformats.org/officeDocument/2006/relationships/package" Target="../embeddings/Microsoft_Word___4.docx"/><Relationship Id="rId4" Type="http://schemas.openxmlformats.org/officeDocument/2006/relationships/package" Target="../embeddings/Microsoft_Word___2.docx"/><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5.bin"/><Relationship Id="rId7" Type="http://schemas.openxmlformats.org/officeDocument/2006/relationships/package" Target="../embeddings/Microsoft_Word___6.docx"/><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package" Target="../embeddings/Microsoft_Word___5.docx"/></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7.bin"/><Relationship Id="rId7" Type="http://schemas.openxmlformats.org/officeDocument/2006/relationships/package" Target="../embeddings/Microsoft_Word___8.docx"/><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emf"/><Relationship Id="rId4" Type="http://schemas.openxmlformats.org/officeDocument/2006/relationships/package" Target="../embeddings/Microsoft_Word___7.docx"/></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package" Target="../embeddings/Microsoft_Word___9.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第一章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12222" y="1674525"/>
            <a:ext cx="2877711"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静电场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576" y="-20538"/>
            <a:ext cx="3416320"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二、带电粒子的偏转</a:t>
            </a:r>
          </a:p>
        </p:txBody>
      </p:sp>
      <p:sp>
        <p:nvSpPr>
          <p:cNvPr id="5" name="圆角矩形 4"/>
          <p:cNvSpPr/>
          <p:nvPr/>
        </p:nvSpPr>
        <p:spPr>
          <a:xfrm>
            <a:off x="314003" y="71859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241004" y="1218838"/>
            <a:ext cx="8435452" cy="1892826"/>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所示，两平行板间存在方向竖直向下的匀强电场，电荷量为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的粒子以速度</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水平射入两极板间，不计粒子的重力</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50" name="Picture 2" descr="\\莫成程\f\幻灯片文件复制\2015\同步\步步高\物理\步步高人教3-1（人教）\B8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2911927"/>
            <a:ext cx="2420691" cy="135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283968" y="4423726"/>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059582"/>
            <a:ext cx="6578484"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粒子受力情况怎样？做什么性质的运动</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5" name="矩形 4"/>
          <p:cNvSpPr/>
          <p:nvPr/>
        </p:nvSpPr>
        <p:spPr>
          <a:xfrm>
            <a:off x="304387" y="1715274"/>
            <a:ext cx="8436457"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粒子受电场力的作用，其方向和初速度方向垂直且竖直向下</a:t>
            </a:r>
            <a:r>
              <a:rPr lang="en-US" altLang="zh-CN" sz="2600" kern="100" dirty="0">
                <a:solidFill>
                  <a:srgbClr val="E36C0A"/>
                </a:solidFill>
                <a:latin typeface="Times New Roman"/>
                <a:ea typeface="微软雅黑"/>
                <a:cs typeface="Courier New"/>
              </a:rPr>
              <a:t>.</a:t>
            </a:r>
            <a:r>
              <a:rPr lang="zh-CN" altLang="zh-CN" sz="2600" kern="100" dirty="0">
                <a:solidFill>
                  <a:srgbClr val="E36C0A"/>
                </a:solidFill>
                <a:latin typeface="Times New Roman"/>
                <a:ea typeface="微软雅黑"/>
                <a:cs typeface="Times New Roman"/>
              </a:rPr>
              <a:t>粒子在水平方向做匀速直线运动，在电场力方向做初速度为零的匀加速直线运动，其合运动类似于平抛运动</a:t>
            </a:r>
            <a:r>
              <a:rPr lang="en-US" altLang="zh-CN" sz="2600" kern="100" dirty="0" smtClean="0">
                <a:solidFill>
                  <a:srgbClr val="E36C0A"/>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2990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8288" y="742261"/>
            <a:ext cx="8352928"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若板长为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，板间电压为</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，板间距为</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，粒子质量为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，求粒子的加速度和通过电场的时间</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3827747"/>
              </p:ext>
            </p:extLst>
          </p:nvPr>
        </p:nvGraphicFramePr>
        <p:xfrm>
          <a:off x="395536" y="2246809"/>
          <a:ext cx="6359525" cy="1189037"/>
        </p:xfrm>
        <a:graphic>
          <a:graphicData uri="http://schemas.openxmlformats.org/presentationml/2006/ole">
            <mc:AlternateContent xmlns:mc="http://schemas.openxmlformats.org/markup-compatibility/2006">
              <mc:Choice xmlns:v="urn:schemas-microsoft-com:vml" Requires="v">
                <p:oleObj spid="_x0000_s10245" name="文档" r:id="rId4" imgW="6359762" imgH="1189748" progId="Word.Document.12">
                  <p:embed/>
                </p:oleObj>
              </mc:Choice>
              <mc:Fallback>
                <p:oleObj name="文档" r:id="rId4" imgW="6359762" imgH="1189748" progId="Word.Document.12">
                  <p:embed/>
                  <p:pic>
                    <p:nvPicPr>
                      <p:cNvPr id="0" name=""/>
                      <p:cNvPicPr/>
                      <p:nvPr/>
                    </p:nvPicPr>
                    <p:blipFill>
                      <a:blip r:embed="rId5"/>
                      <a:stretch>
                        <a:fillRect/>
                      </a:stretch>
                    </p:blipFill>
                    <p:spPr>
                      <a:xfrm>
                        <a:off x="395536" y="2246809"/>
                        <a:ext cx="6359525" cy="1189037"/>
                      </a:xfrm>
                      <a:prstGeom prst="rect">
                        <a:avLst/>
                      </a:prstGeom>
                    </p:spPr>
                  </p:pic>
                </p:oleObj>
              </mc:Fallback>
            </mc:AlternateContent>
          </a:graphicData>
        </a:graphic>
      </p:graphicFrame>
    </p:spTree>
    <p:extLst>
      <p:ext uri="{BB962C8B-B14F-4D97-AF65-F5344CB8AC3E}">
        <p14:creationId xmlns:p14="http://schemas.microsoft.com/office/powerpoint/2010/main" val="15736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977" y="627534"/>
            <a:ext cx="8606030"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当粒子离开电场时，粒子水平方向和竖直方向的速度分别为多大？合速度与初速度方向的夹角</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的正切值为多少</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47908223"/>
              </p:ext>
            </p:extLst>
          </p:nvPr>
        </p:nvGraphicFramePr>
        <p:xfrm>
          <a:off x="320358" y="1923678"/>
          <a:ext cx="3513137" cy="3017837"/>
        </p:xfrm>
        <a:graphic>
          <a:graphicData uri="http://schemas.openxmlformats.org/presentationml/2006/ole">
            <mc:AlternateContent xmlns:mc="http://schemas.openxmlformats.org/markup-compatibility/2006">
              <mc:Choice xmlns:v="urn:schemas-microsoft-com:vml" Requires="v">
                <p:oleObj spid="_x0000_s7174" name="文档" r:id="rId4" imgW="3518843" imgH="3027741" progId="Word.Document.12">
                  <p:embed/>
                </p:oleObj>
              </mc:Choice>
              <mc:Fallback>
                <p:oleObj name="文档" r:id="rId4" imgW="3518843" imgH="3027741" progId="Word.Document.12">
                  <p:embed/>
                  <p:pic>
                    <p:nvPicPr>
                      <p:cNvPr id="0" name=""/>
                      <p:cNvPicPr/>
                      <p:nvPr/>
                    </p:nvPicPr>
                    <p:blipFill>
                      <a:blip r:embed="rId5"/>
                      <a:stretch>
                        <a:fillRect/>
                      </a:stretch>
                    </p:blipFill>
                    <p:spPr>
                      <a:xfrm>
                        <a:off x="320358" y="1923678"/>
                        <a:ext cx="3513137" cy="3017837"/>
                      </a:xfrm>
                      <a:prstGeom prst="rect">
                        <a:avLst/>
                      </a:prstGeom>
                    </p:spPr>
                  </p:pic>
                </p:oleObj>
              </mc:Fallback>
            </mc:AlternateContent>
          </a:graphicData>
        </a:graphic>
      </p:graphicFrame>
      <p:pic>
        <p:nvPicPr>
          <p:cNvPr id="7170" name="Picture 2" descr="\\莫成程\f\幻灯片文件复制\2015\同步\步步高\物理\步步高人教3-1（人教）\B82.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176" y="2060044"/>
            <a:ext cx="2236137" cy="159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52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blinds(horizontal)">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915566"/>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粒子沿电场方向的偏移量</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为多少？</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4912759"/>
              </p:ext>
            </p:extLst>
          </p:nvPr>
        </p:nvGraphicFramePr>
        <p:xfrm>
          <a:off x="586928" y="1922835"/>
          <a:ext cx="4129088" cy="1296987"/>
        </p:xfrm>
        <a:graphic>
          <a:graphicData uri="http://schemas.openxmlformats.org/presentationml/2006/ole">
            <mc:AlternateContent xmlns:mc="http://schemas.openxmlformats.org/markup-compatibility/2006">
              <mc:Choice xmlns:v="urn:schemas-microsoft-com:vml" Requires="v">
                <p:oleObj spid="_x0000_s8198" name="文档" r:id="rId4" imgW="4128531" imgH="1296985" progId="Word.Document.12">
                  <p:embed/>
                </p:oleObj>
              </mc:Choice>
              <mc:Fallback>
                <p:oleObj name="文档" r:id="rId4" imgW="4128531" imgH="1296985" progId="Word.Document.12">
                  <p:embed/>
                  <p:pic>
                    <p:nvPicPr>
                      <p:cNvPr id="0" name=""/>
                      <p:cNvPicPr/>
                      <p:nvPr/>
                    </p:nvPicPr>
                    <p:blipFill>
                      <a:blip r:embed="rId5"/>
                      <a:stretch>
                        <a:fillRect/>
                      </a:stretch>
                    </p:blipFill>
                    <p:spPr>
                      <a:xfrm>
                        <a:off x="586928" y="1922835"/>
                        <a:ext cx="4129088" cy="1296987"/>
                      </a:xfrm>
                      <a:prstGeom prst="rect">
                        <a:avLst/>
                      </a:prstGeom>
                    </p:spPr>
                  </p:pic>
                </p:oleObj>
              </mc:Fallback>
            </mc:AlternateContent>
          </a:graphicData>
        </a:graphic>
      </p:graphicFrame>
      <p:pic>
        <p:nvPicPr>
          <p:cNvPr id="8194" name="Picture 2" descr="\\莫成程\f\幻灯片文件复制\2015\同步\步步高\物理\步步高人教3-1（人教）\B82.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21580" y="1923678"/>
            <a:ext cx="2102748" cy="149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6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67494"/>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速度的偏转角与位移和水平方向的夹角是否相同？</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64154225"/>
              </p:ext>
            </p:extLst>
          </p:nvPr>
        </p:nvGraphicFramePr>
        <p:xfrm>
          <a:off x="395536" y="1095276"/>
          <a:ext cx="6091237" cy="4068762"/>
        </p:xfrm>
        <a:graphic>
          <a:graphicData uri="http://schemas.openxmlformats.org/presentationml/2006/ole">
            <mc:AlternateContent xmlns:mc="http://schemas.openxmlformats.org/markup-compatibility/2006">
              <mc:Choice xmlns:v="urn:schemas-microsoft-com:vml" Requires="v">
                <p:oleObj spid="_x0000_s9222" name="文档" r:id="rId4" imgW="6091293" imgH="4068786" progId="Word.Document.12">
                  <p:embed/>
                </p:oleObj>
              </mc:Choice>
              <mc:Fallback>
                <p:oleObj name="文档" r:id="rId4" imgW="6091293" imgH="4068786" progId="Word.Document.12">
                  <p:embed/>
                  <p:pic>
                    <p:nvPicPr>
                      <p:cNvPr id="0" name=""/>
                      <p:cNvPicPr/>
                      <p:nvPr/>
                    </p:nvPicPr>
                    <p:blipFill>
                      <a:blip r:embed="rId5"/>
                      <a:stretch>
                        <a:fillRect/>
                      </a:stretch>
                    </p:blipFill>
                    <p:spPr>
                      <a:xfrm>
                        <a:off x="395536" y="1095276"/>
                        <a:ext cx="6091237" cy="4068762"/>
                      </a:xfrm>
                      <a:prstGeom prst="rect">
                        <a:avLst/>
                      </a:prstGeom>
                    </p:spPr>
                  </p:pic>
                </p:oleObj>
              </mc:Fallback>
            </mc:AlternateContent>
          </a:graphicData>
        </a:graphic>
      </p:graphicFrame>
      <p:pic>
        <p:nvPicPr>
          <p:cNvPr id="9218" name="Picture 2" descr="\\莫成程\f\幻灯片文件复制\2015\同步\步步高\物理\步步高人教3-1（人教）\B82.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2160" y="1203598"/>
            <a:ext cx="2105804" cy="149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480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矩形 12"/>
          <p:cNvSpPr/>
          <p:nvPr/>
        </p:nvSpPr>
        <p:spPr>
          <a:xfrm>
            <a:off x="179512" y="729551"/>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运动状态分析：</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粒子在</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方向上</a:t>
            </a:r>
            <a:r>
              <a:rPr lang="zh-CN" altLang="zh-CN" sz="2600" kern="100" dirty="0" smtClean="0">
                <a:solidFill>
                  <a:srgbClr val="404040"/>
                </a:solidFill>
                <a:latin typeface="Times New Roman"/>
                <a:ea typeface="微软雅黑"/>
                <a:cs typeface="Times New Roman"/>
              </a:rPr>
              <a:t>做</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运动</a:t>
            </a:r>
            <a:r>
              <a:rPr lang="zh-CN" altLang="zh-CN" sz="2600" kern="100" dirty="0">
                <a:solidFill>
                  <a:srgbClr val="404040"/>
                </a:solidFill>
                <a:latin typeface="Times New Roman"/>
                <a:ea typeface="微软雅黑"/>
                <a:cs typeface="Times New Roman"/>
              </a:rPr>
              <a:t>，穿越两极板的时间</a:t>
            </a:r>
            <a:r>
              <a:rPr lang="zh-CN" altLang="zh-CN" sz="2600" kern="100" dirty="0" smtClean="0">
                <a:solidFill>
                  <a:srgbClr val="404040"/>
                </a:solidFill>
                <a:latin typeface="Times New Roman"/>
                <a:ea typeface="微软雅黑"/>
                <a:cs typeface="Times New Roman"/>
              </a:rPr>
              <a:t>为</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粒子在垂直于</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的方向上做初速度</a:t>
            </a:r>
            <a:r>
              <a:rPr lang="zh-CN" altLang="zh-CN" sz="2600" kern="100" dirty="0" smtClean="0">
                <a:solidFill>
                  <a:srgbClr val="404040"/>
                </a:solidFill>
                <a:latin typeface="Times New Roman"/>
                <a:ea typeface="微软雅黑"/>
                <a:cs typeface="Times New Roman"/>
              </a:rPr>
              <a:t>为</a:t>
            </a:r>
            <a:r>
              <a:rPr lang="en-US" altLang="zh-CN" sz="2600"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运动</a:t>
            </a:r>
            <a:r>
              <a:rPr lang="zh-CN" altLang="zh-CN" sz="2600" kern="100" dirty="0">
                <a:solidFill>
                  <a:srgbClr val="404040"/>
                </a:solidFill>
                <a:latin typeface="Times New Roman"/>
                <a:ea typeface="微软雅黑"/>
                <a:cs typeface="Times New Roman"/>
              </a:rPr>
              <a:t>，加速度为</a:t>
            </a:r>
            <a:r>
              <a:rPr lang="en-US" altLang="zh-CN" sz="2600" i="1" kern="100" dirty="0">
                <a:solidFill>
                  <a:srgbClr val="404040"/>
                </a:solidFill>
                <a:latin typeface="Times New Roman"/>
                <a:ea typeface="微软雅黑"/>
                <a:cs typeface="Courier New"/>
              </a:rPr>
              <a:t>a</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偏转问题的分析处理方法：与平抛运动类似，即</a:t>
            </a:r>
            <a:r>
              <a:rPr lang="zh-CN" altLang="zh-CN" sz="2600" kern="100" dirty="0" smtClean="0">
                <a:solidFill>
                  <a:srgbClr val="404040"/>
                </a:solidFill>
                <a:latin typeface="Times New Roman"/>
                <a:ea typeface="微软雅黑"/>
                <a:cs typeface="Times New Roman"/>
              </a:rPr>
              <a:t>应用</a:t>
            </a:r>
            <a:r>
              <a:rPr lang="en-US" altLang="zh-CN" sz="2600" u="sng" kern="100" dirty="0" smtClean="0">
                <a:solidFill>
                  <a:srgbClr val="404040"/>
                </a:solidFill>
                <a:latin typeface="Times New Roman"/>
                <a:ea typeface="微软雅黑"/>
                <a:cs typeface="Times New Roman"/>
              </a:rPr>
              <a:t>			</a:t>
            </a:r>
            <a:r>
              <a:rPr lang="en-US" altLang="zh-CN" sz="2600" u="sng" kern="100" dirty="0">
                <a:solidFill>
                  <a:srgbClr val="404040"/>
                </a:solidFill>
                <a:latin typeface="Times New Roman"/>
                <a:ea typeface="微软雅黑"/>
                <a:cs typeface="Times New Roman"/>
              </a:rPr>
              <a:t> </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知识分析处理</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3311188" y="1419622"/>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匀速直线</a:t>
            </a:r>
            <a:endParaRPr lang="zh-CN" altLang="en-US" dirty="0">
              <a:solidFill>
                <a:srgbClr val="0070C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16842462"/>
              </p:ext>
            </p:extLst>
          </p:nvPr>
        </p:nvGraphicFramePr>
        <p:xfrm>
          <a:off x="636860" y="1756802"/>
          <a:ext cx="525463" cy="1030287"/>
        </p:xfrm>
        <a:graphic>
          <a:graphicData uri="http://schemas.openxmlformats.org/presentationml/2006/ole">
            <mc:AlternateContent xmlns:mc="http://schemas.openxmlformats.org/markup-compatibility/2006">
              <mc:Choice xmlns:v="urn:schemas-microsoft-com:vml" Requires="v">
                <p:oleObj spid="_x0000_s11273" name="文档" r:id="rId4" imgW="525109" imgH="1031963" progId="Word.Document.12">
                  <p:embed/>
                </p:oleObj>
              </mc:Choice>
              <mc:Fallback>
                <p:oleObj name="文档" r:id="rId4" imgW="525109" imgH="1031963" progId="Word.Document.12">
                  <p:embed/>
                  <p:pic>
                    <p:nvPicPr>
                      <p:cNvPr id="0" name=""/>
                      <p:cNvPicPr/>
                      <p:nvPr/>
                    </p:nvPicPr>
                    <p:blipFill>
                      <a:blip r:embed="rId5"/>
                      <a:stretch>
                        <a:fillRect/>
                      </a:stretch>
                    </p:blipFill>
                    <p:spPr>
                      <a:xfrm>
                        <a:off x="636860" y="1756802"/>
                        <a:ext cx="525463" cy="1030287"/>
                      </a:xfrm>
                      <a:prstGeom prst="rect">
                        <a:avLst/>
                      </a:prstGeom>
                    </p:spPr>
                  </p:pic>
                </p:oleObj>
              </mc:Fallback>
            </mc:AlternateContent>
          </a:graphicData>
        </a:graphic>
      </p:graphicFrame>
      <p:cxnSp>
        <p:nvCxnSpPr>
          <p:cNvPr id="7" name="直接连接符 6"/>
          <p:cNvCxnSpPr/>
          <p:nvPr/>
        </p:nvCxnSpPr>
        <p:spPr>
          <a:xfrm>
            <a:off x="547172" y="2643758"/>
            <a:ext cx="432048" cy="0"/>
          </a:xfrm>
          <a:prstGeom prst="line">
            <a:avLst/>
          </a:prstGeom>
          <a:ln/>
        </p:spPr>
        <p:style>
          <a:lnRef idx="1">
            <a:schemeClr val="dk1"/>
          </a:lnRef>
          <a:fillRef idx="0">
            <a:schemeClr val="dk1"/>
          </a:fillRef>
          <a:effectRef idx="0">
            <a:schemeClr val="dk1"/>
          </a:effectRef>
          <a:fontRef idx="minor">
            <a:schemeClr val="tx1"/>
          </a:fontRef>
        </p:style>
      </p:cxnSp>
      <p:sp>
        <p:nvSpPr>
          <p:cNvPr id="8" name="矩形 7"/>
          <p:cNvSpPr/>
          <p:nvPr/>
        </p:nvSpPr>
        <p:spPr>
          <a:xfrm>
            <a:off x="5803756" y="2511955"/>
            <a:ext cx="351378" cy="620619"/>
          </a:xfrm>
          <a:prstGeom prst="rect">
            <a:avLst/>
          </a:prstGeom>
        </p:spPr>
        <p:txBody>
          <a:bodyPr wrap="none">
            <a:spAutoFit/>
          </a:bodyPr>
          <a:lstStyle/>
          <a:p>
            <a:pPr>
              <a:lnSpc>
                <a:spcPct val="150000"/>
              </a:lnSpc>
            </a:pPr>
            <a:r>
              <a:rPr lang="en-US" altLang="zh-CN" sz="2600" kern="100" dirty="0">
                <a:solidFill>
                  <a:srgbClr val="0070C0"/>
                </a:solidFill>
                <a:latin typeface="Times New Roman"/>
                <a:ea typeface="微软雅黑"/>
                <a:cs typeface="Times New Roman"/>
              </a:rPr>
              <a:t>0</a:t>
            </a:r>
            <a:endParaRPr lang="zh-CN" altLang="en-US" sz="2600" kern="100" dirty="0">
              <a:solidFill>
                <a:srgbClr val="0070C0"/>
              </a:solidFill>
              <a:latin typeface="Times New Roman"/>
              <a:ea typeface="微软雅黑"/>
              <a:cs typeface="Times New Roman"/>
            </a:endParaRPr>
          </a:p>
        </p:txBody>
      </p:sp>
      <p:sp>
        <p:nvSpPr>
          <p:cNvPr id="9" name="矩形 8"/>
          <p:cNvSpPr/>
          <p:nvPr/>
        </p:nvSpPr>
        <p:spPr>
          <a:xfrm>
            <a:off x="6307812" y="2611973"/>
            <a:ext cx="1851789"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匀加速直线</a:t>
            </a:r>
            <a:endParaRPr lang="zh-CN" altLang="en-US" sz="2600" kern="100" dirty="0">
              <a:solidFill>
                <a:srgbClr val="0070C0"/>
              </a:solidFill>
              <a:latin typeface="Times New Roman"/>
              <a:ea typeface="微软雅黑"/>
              <a:cs typeface="Times New Roman"/>
            </a:endParaRPr>
          </a:p>
        </p:txBody>
      </p:sp>
      <p:cxnSp>
        <p:nvCxnSpPr>
          <p:cNvPr id="11" name="直接连接符 10"/>
          <p:cNvCxnSpPr/>
          <p:nvPr/>
        </p:nvCxnSpPr>
        <p:spPr>
          <a:xfrm>
            <a:off x="2684552" y="3795886"/>
            <a:ext cx="504056" cy="0"/>
          </a:xfrm>
          <a:prstGeom prst="line">
            <a:avLst/>
          </a:prstGeom>
          <a:ln w="12700"/>
        </p:spPr>
        <p:style>
          <a:lnRef idx="1">
            <a:schemeClr val="dk1"/>
          </a:lnRef>
          <a:fillRef idx="0">
            <a:schemeClr val="dk1"/>
          </a:fillRef>
          <a:effectRef idx="0">
            <a:schemeClr val="dk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3076397070"/>
              </p:ext>
            </p:extLst>
          </p:nvPr>
        </p:nvGraphicFramePr>
        <p:xfrm>
          <a:off x="2707412" y="3055218"/>
          <a:ext cx="519112" cy="1028700"/>
        </p:xfrm>
        <a:graphic>
          <a:graphicData uri="http://schemas.openxmlformats.org/presentationml/2006/ole">
            <mc:AlternateContent xmlns:mc="http://schemas.openxmlformats.org/markup-compatibility/2006">
              <mc:Choice xmlns:v="urn:schemas-microsoft-com:vml" Requires="v">
                <p:oleObj spid="_x0000_s11274" name="文档" r:id="rId7" imgW="525109" imgH="1033406" progId="Word.Document.12">
                  <p:embed/>
                </p:oleObj>
              </mc:Choice>
              <mc:Fallback>
                <p:oleObj name="文档" r:id="rId7" imgW="525109" imgH="1033406" progId="Word.Document.12">
                  <p:embed/>
                  <p:pic>
                    <p:nvPicPr>
                      <p:cNvPr id="0" name=""/>
                      <p:cNvPicPr/>
                      <p:nvPr/>
                    </p:nvPicPr>
                    <p:blipFill>
                      <a:blip r:embed="rId8"/>
                      <a:stretch>
                        <a:fillRect/>
                      </a:stretch>
                    </p:blipFill>
                    <p:spPr>
                      <a:xfrm>
                        <a:off x="2707412" y="3055218"/>
                        <a:ext cx="519112" cy="1028700"/>
                      </a:xfrm>
                      <a:prstGeom prst="rect">
                        <a:avLst/>
                      </a:prstGeom>
                    </p:spPr>
                  </p:pic>
                </p:oleObj>
              </mc:Fallback>
            </mc:AlternateContent>
          </a:graphicData>
        </a:graphic>
      </p:graphicFrame>
      <p:sp>
        <p:nvSpPr>
          <p:cNvPr id="12" name="矩形 11"/>
          <p:cNvSpPr/>
          <p:nvPr/>
        </p:nvSpPr>
        <p:spPr>
          <a:xfrm>
            <a:off x="187132" y="4371950"/>
            <a:ext cx="2852063"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运动的合成与分解</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81764" y="750639"/>
            <a:ext cx="8436457" cy="3693319"/>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两个特殊结论</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粒子射出电场时速度方向的反向延长线</a:t>
            </a:r>
            <a:r>
              <a:rPr lang="zh-CN" altLang="zh-CN" sz="2600" kern="100" dirty="0" smtClean="0">
                <a:solidFill>
                  <a:srgbClr val="404040"/>
                </a:solidFill>
                <a:latin typeface="Times New Roman"/>
                <a:ea typeface="微软雅黑"/>
                <a:cs typeface="Times New Roman"/>
              </a:rPr>
              <a:t>过</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即粒子就像是从极板</a:t>
            </a:r>
            <a:r>
              <a:rPr lang="zh-CN" altLang="zh-CN" sz="2600" kern="100" dirty="0" smtClean="0">
                <a:solidFill>
                  <a:srgbClr val="404040"/>
                </a:solidFill>
                <a:latin typeface="Times New Roman"/>
                <a:ea typeface="微软雅黑"/>
                <a:cs typeface="Times New Roman"/>
              </a:rPr>
              <a:t>间</a:t>
            </a:r>
            <a:r>
              <a:rPr lang="en-US" altLang="zh-CN" sz="2600"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处</a:t>
            </a:r>
            <a:r>
              <a:rPr lang="zh-CN" altLang="zh-CN" sz="2600" kern="100" dirty="0">
                <a:solidFill>
                  <a:srgbClr val="404040"/>
                </a:solidFill>
                <a:latin typeface="Times New Roman"/>
                <a:ea typeface="微软雅黑"/>
                <a:cs typeface="Times New Roman"/>
              </a:rPr>
              <a:t>射出的一样</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速度偏转角</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的正切值是位移和水平方向夹角</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的正切值的</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倍，即：</a:t>
            </a:r>
            <a:r>
              <a:rPr lang="en-US" altLang="zh-CN" sz="2600" kern="100" dirty="0">
                <a:solidFill>
                  <a:srgbClr val="404040"/>
                </a:solidFill>
                <a:latin typeface="Times New Roman"/>
                <a:ea typeface="微软雅黑"/>
                <a:cs typeface="Courier New"/>
              </a:rPr>
              <a:t>tan </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2tan </a:t>
            </a:r>
            <a:r>
              <a:rPr lang="en-US" altLang="zh-CN" sz="2600" i="1" kern="100" dirty="0">
                <a:solidFill>
                  <a:srgbClr val="404040"/>
                </a:solidFill>
                <a:latin typeface="Times New Roman"/>
                <a:ea typeface="微软雅黑"/>
                <a:cs typeface="Courier New"/>
              </a:rPr>
              <a:t>α</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 name="矩形 1"/>
          <p:cNvSpPr/>
          <p:nvPr/>
        </p:nvSpPr>
        <p:spPr>
          <a:xfrm>
            <a:off x="6688271" y="1629975"/>
            <a:ext cx="1851789"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水平位移</a:t>
            </a:r>
            <a:r>
              <a:rPr lang="zh-CN" altLang="zh-CN" sz="2600" kern="100" dirty="0" smtClean="0">
                <a:solidFill>
                  <a:srgbClr val="0070C0"/>
                </a:solidFill>
                <a:latin typeface="Times New Roman"/>
                <a:ea typeface="微软雅黑"/>
                <a:cs typeface="Times New Roman"/>
              </a:rPr>
              <a:t>的</a:t>
            </a:r>
            <a:endParaRPr lang="zh-CN" altLang="en-US" sz="2600" kern="100" dirty="0">
              <a:solidFill>
                <a:srgbClr val="0070C0"/>
              </a:solidFill>
              <a:latin typeface="Times New Roman"/>
              <a:ea typeface="微软雅黑"/>
              <a:cs typeface="Times New Roman"/>
            </a:endParaRPr>
          </a:p>
        </p:txBody>
      </p:sp>
      <p:sp>
        <p:nvSpPr>
          <p:cNvPr id="5" name="矩形 4"/>
          <p:cNvSpPr/>
          <p:nvPr/>
        </p:nvSpPr>
        <p:spPr>
          <a:xfrm>
            <a:off x="274380" y="2342435"/>
            <a:ext cx="851515" cy="492443"/>
          </a:xfrm>
          <a:prstGeom prst="rect">
            <a:avLst/>
          </a:prstGeom>
        </p:spPr>
        <p:txBody>
          <a:bodyPr wrap="none">
            <a:spAutoFit/>
          </a:bodyPr>
          <a:lstStyle/>
          <a:p>
            <a:r>
              <a:rPr lang="zh-CN" altLang="zh-CN" sz="2600" kern="100" smtClean="0">
                <a:solidFill>
                  <a:srgbClr val="0070C0"/>
                </a:solidFill>
                <a:latin typeface="Times New Roman"/>
                <a:ea typeface="微软雅黑"/>
                <a:cs typeface="Times New Roman"/>
              </a:rPr>
              <a:t>中点</a:t>
            </a:r>
            <a:endParaRPr lang="zh-CN" altLang="en-US" sz="2600" kern="100" dirty="0">
              <a:solidFill>
                <a:srgbClr val="0070C0"/>
              </a:solidFill>
              <a:latin typeface="Times New Roman"/>
              <a:ea typeface="微软雅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455879234"/>
              </p:ext>
            </p:extLst>
          </p:nvPr>
        </p:nvGraphicFramePr>
        <p:xfrm>
          <a:off x="4746496" y="2046783"/>
          <a:ext cx="495300" cy="946150"/>
        </p:xfrm>
        <a:graphic>
          <a:graphicData uri="http://schemas.openxmlformats.org/presentationml/2006/ole">
            <mc:AlternateContent xmlns:mc="http://schemas.openxmlformats.org/markup-compatibility/2006">
              <mc:Choice xmlns:v="urn:schemas-microsoft-com:vml" Requires="v">
                <p:oleObj spid="_x0000_s15365" name="文档" r:id="rId4" imgW="494517" imgH="946147" progId="Word.Document.12">
                  <p:embed/>
                </p:oleObj>
              </mc:Choice>
              <mc:Fallback>
                <p:oleObj name="文档" r:id="rId4" imgW="494517" imgH="946147" progId="Word.Document.12">
                  <p:embed/>
                  <p:pic>
                    <p:nvPicPr>
                      <p:cNvPr id="0" name=""/>
                      <p:cNvPicPr/>
                      <p:nvPr/>
                    </p:nvPicPr>
                    <p:blipFill>
                      <a:blip r:embed="rId5"/>
                      <a:stretch>
                        <a:fillRect/>
                      </a:stretch>
                    </p:blipFill>
                    <p:spPr>
                      <a:xfrm>
                        <a:off x="4746496" y="2046783"/>
                        <a:ext cx="495300" cy="946150"/>
                      </a:xfrm>
                      <a:prstGeom prst="rect">
                        <a:avLst/>
                      </a:prstGeom>
                    </p:spPr>
                  </p:pic>
                </p:oleObj>
              </mc:Fallback>
            </mc:AlternateContent>
          </a:graphicData>
        </a:graphic>
      </p:graphicFrame>
    </p:spTree>
    <p:extLst>
      <p:ext uri="{BB962C8B-B14F-4D97-AF65-F5344CB8AC3E}">
        <p14:creationId xmlns:p14="http://schemas.microsoft.com/office/powerpoint/2010/main" val="416570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314003" y="77875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zh-CN" altLang="en-US" sz="2400" b="1" smtClean="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矩形 6"/>
          <p:cNvSpPr/>
          <p:nvPr/>
        </p:nvSpPr>
        <p:spPr>
          <a:xfrm>
            <a:off x="259140" y="1412002"/>
            <a:ext cx="8352928" cy="2718052"/>
          </a:xfrm>
          <a:prstGeom prst="rect">
            <a:avLst/>
          </a:prstGeom>
        </p:spPr>
        <p:txBody>
          <a:bodyPr wrap="square">
            <a:spAutoFit/>
          </a:bodyPr>
          <a:lstStyle/>
          <a:p>
            <a:pPr algn="just">
              <a:lnSpc>
                <a:spcPct val="170000"/>
              </a:lnSpc>
              <a:spcAft>
                <a:spcPts val="0"/>
              </a:spcAft>
            </a:pPr>
            <a:r>
              <a:rPr lang="zh-CN" altLang="zh-CN" sz="2600" kern="100" dirty="0">
                <a:solidFill>
                  <a:srgbClr val="404040"/>
                </a:solidFill>
                <a:latin typeface="Times New Roman"/>
                <a:ea typeface="微软雅黑"/>
                <a:cs typeface="Times New Roman"/>
              </a:rPr>
              <a:t>有一束质子和</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粒子流，由静止经过同一电场加速，再经过同一电场偏转，是否可以把它们分开？</a:t>
            </a:r>
            <a:endParaRPr lang="zh-CN" altLang="zh-CN" sz="1050" kern="100" dirty="0">
              <a:latin typeface="宋体"/>
              <a:cs typeface="Courier New"/>
            </a:endParaRPr>
          </a:p>
          <a:p>
            <a:pPr algn="just">
              <a:lnSpc>
                <a:spcPct val="17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不可以</a:t>
            </a:r>
            <a:r>
              <a:rPr lang="en-US" altLang="zh-CN" sz="2600" kern="100" dirty="0">
                <a:solidFill>
                  <a:schemeClr val="accent6">
                    <a:lumMod val="75000"/>
                  </a:schemeClr>
                </a:solidFill>
                <a:latin typeface="Times New Roman"/>
                <a:ea typeface="微软雅黑"/>
                <a:cs typeface="Courier New"/>
              </a:rPr>
              <a:t>.</a:t>
            </a:r>
            <a:r>
              <a:rPr lang="zh-CN" altLang="zh-CN" sz="2600" kern="100" dirty="0">
                <a:solidFill>
                  <a:schemeClr val="accent6">
                    <a:lumMod val="75000"/>
                  </a:schemeClr>
                </a:solidFill>
                <a:latin typeface="Times New Roman"/>
                <a:ea typeface="微软雅黑"/>
                <a:cs typeface="Times New Roman"/>
              </a:rPr>
              <a:t>它们的偏转位移和偏转角与电荷量和质量无关且都相同，故分不开</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12295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4680"/>
            <a:ext cx="3057247"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三、示波管的原理</a:t>
            </a:r>
          </a:p>
        </p:txBody>
      </p:sp>
      <p:pic>
        <p:nvPicPr>
          <p:cNvPr id="12290" name="Picture 2" descr="\\莫成程\f\幻灯片文件复制\2015\同步\步步高\物理\步步高人教3-1（人教）\+2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491630"/>
            <a:ext cx="5795890" cy="178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126081" y="3371458"/>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4" name="矩形 3"/>
          <p:cNvSpPr/>
          <p:nvPr/>
        </p:nvSpPr>
        <p:spPr>
          <a:xfrm>
            <a:off x="611560" y="1203012"/>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14" name="圆角矩形 13"/>
          <p:cNvSpPr/>
          <p:nvPr/>
        </p:nvSpPr>
        <p:spPr>
          <a:xfrm>
            <a:off x="641862" y="1757010"/>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873765" y="2405082"/>
            <a:ext cx="7407563" cy="1427699"/>
          </a:xfrm>
          <a:prstGeom prst="rect">
            <a:avLst/>
          </a:prstGeom>
        </p:spPr>
        <p:txBody>
          <a:bodyPr wrap="square">
            <a:spAutoFit/>
          </a:bodyPr>
          <a:lstStyle/>
          <a:p>
            <a:pPr algn="just">
              <a:lnSpc>
                <a:spcPct val="18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掌握带电粒子在电场中加速和偏转所遵循的规律</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知道示波管的主要构造和工作原理</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6" name="矩形 5"/>
          <p:cNvSpPr/>
          <p:nvPr/>
        </p:nvSpPr>
        <p:spPr>
          <a:xfrm>
            <a:off x="1328867" y="182802"/>
            <a:ext cx="6771525" cy="804772"/>
          </a:xfrm>
          <a:prstGeom prst="rect">
            <a:avLst/>
          </a:prstGeom>
        </p:spPr>
        <p:txBody>
          <a:bodyPr wrap="square">
            <a:spAutoFit/>
          </a:bodyPr>
          <a:lstStyle/>
          <a:p>
            <a:pP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11  </a:t>
            </a:r>
            <a:r>
              <a:rPr lang="zh-CN" altLang="zh-CN" sz="3500" b="1" dirty="0" smtClean="0">
                <a:latin typeface="Times New Roman" pitchFamily="18" charset="0"/>
                <a:ea typeface="微软雅黑" panose="020B0503020204020204" pitchFamily="34" charset="-122"/>
                <a:cs typeface="Times New Roman" pitchFamily="18" charset="0"/>
              </a:rPr>
              <a:t>带电粒子</a:t>
            </a:r>
            <a:r>
              <a:rPr lang="zh-CN" altLang="zh-CN" sz="3500" b="1" dirty="0">
                <a:latin typeface="Times New Roman" pitchFamily="18" charset="0"/>
                <a:ea typeface="微软雅黑" panose="020B0503020204020204" pitchFamily="34" charset="-122"/>
                <a:cs typeface="Times New Roman" pitchFamily="18" charset="0"/>
              </a:rPr>
              <a:t>在电场中的</a:t>
            </a:r>
            <a:r>
              <a:rPr lang="zh-CN" altLang="zh-CN" sz="3500" b="1" dirty="0" smtClean="0">
                <a:latin typeface="Times New Roman" pitchFamily="18" charset="0"/>
                <a:ea typeface="微软雅黑" panose="020B0503020204020204" pitchFamily="34" charset="-122"/>
                <a:cs typeface="Times New Roman" pitchFamily="18" charset="0"/>
              </a:rPr>
              <a:t>运动</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5891130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7642" y="1175067"/>
            <a:ext cx="8520822"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所示，示波管中的哪部分产生高速飞行的一束电子？是通过什么方法使电子获得较大速度的？</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电子枪，它是通过电场加速使电子获得较大速度的</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示波管中哪两个电极之间的电场使电子上下偏转的？哪两个电极之间的电场使电子左右偏转的？</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i="1" kern="100" dirty="0">
                <a:solidFill>
                  <a:schemeClr val="accent6">
                    <a:lumMod val="75000"/>
                  </a:schemeClr>
                </a:solidFill>
                <a:latin typeface="Times New Roman"/>
                <a:ea typeface="微软雅黑"/>
                <a:cs typeface="Courier New"/>
              </a:rPr>
              <a:t>Y</a:t>
            </a:r>
            <a:r>
              <a:rPr lang="zh-CN" altLang="zh-CN" sz="2600" kern="100" dirty="0">
                <a:solidFill>
                  <a:schemeClr val="accent6">
                    <a:lumMod val="75000"/>
                  </a:schemeClr>
                </a:solidFill>
                <a:latin typeface="Times New Roman"/>
                <a:ea typeface="微软雅黑"/>
                <a:cs typeface="Times New Roman"/>
              </a:rPr>
              <a:t>和</a:t>
            </a:r>
            <a:r>
              <a:rPr lang="en-US" altLang="zh-CN" sz="2600" i="1" kern="100" dirty="0">
                <a:solidFill>
                  <a:schemeClr val="accent6">
                    <a:lumMod val="75000"/>
                  </a:schemeClr>
                </a:solidFill>
                <a:latin typeface="Times New Roman"/>
                <a:ea typeface="微软雅黑"/>
                <a:cs typeface="Courier New"/>
              </a:rPr>
              <a:t>Y</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　</a:t>
            </a:r>
            <a:r>
              <a:rPr lang="en-US" altLang="zh-CN" sz="2600" kern="100" dirty="0">
                <a:solidFill>
                  <a:schemeClr val="accent6">
                    <a:lumMod val="75000"/>
                  </a:schemeClr>
                </a:solidFill>
                <a:latin typeface="Times New Roman"/>
                <a:ea typeface="微软雅黑"/>
                <a:cs typeface="Courier New"/>
              </a:rPr>
              <a:t>X</a:t>
            </a:r>
            <a:r>
              <a:rPr lang="zh-CN" altLang="zh-CN" sz="2600" kern="100" dirty="0">
                <a:solidFill>
                  <a:schemeClr val="accent6">
                    <a:lumMod val="75000"/>
                  </a:schemeClr>
                </a:solidFill>
                <a:latin typeface="Times New Roman"/>
                <a:ea typeface="微软雅黑"/>
                <a:cs typeface="Times New Roman"/>
              </a:rPr>
              <a:t>和</a:t>
            </a:r>
            <a:r>
              <a:rPr lang="en-US" altLang="zh-CN" sz="2600" kern="100" dirty="0">
                <a:solidFill>
                  <a:schemeClr val="accent6">
                    <a:lumMod val="75000"/>
                  </a:schemeClr>
                </a:solidFill>
                <a:latin typeface="Times New Roman"/>
                <a:ea typeface="微软雅黑"/>
                <a:cs typeface="Courier New"/>
              </a:rPr>
              <a:t>X</a:t>
            </a:r>
            <a:r>
              <a:rPr lang="en-US" altLang="zh-CN" sz="2600" kern="100" dirty="0" smtClean="0">
                <a:solidFill>
                  <a:schemeClr val="accent6">
                    <a:lumMod val="75000"/>
                  </a:schemeClr>
                </a:solidFill>
                <a:latin typeface="宋体"/>
                <a:ea typeface="微软雅黑"/>
                <a:cs typeface="Times New Roman"/>
              </a:rPr>
              <a:t>′</a:t>
            </a:r>
            <a:endParaRPr lang="zh-CN" altLang="zh-CN" sz="1050" kern="100" dirty="0">
              <a:solidFill>
                <a:schemeClr val="accent6">
                  <a:lumMod val="75000"/>
                </a:schemeClr>
              </a:solidFill>
              <a:effectLst/>
              <a:latin typeface="宋体"/>
              <a:cs typeface="Courier New"/>
            </a:endParaRPr>
          </a:p>
        </p:txBody>
      </p:sp>
      <p:sp>
        <p:nvSpPr>
          <p:cNvPr id="4" name="圆角矩形 3"/>
          <p:cNvSpPr/>
          <p:nvPr/>
        </p:nvSpPr>
        <p:spPr>
          <a:xfrm>
            <a:off x="314003" y="55552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1277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71892" y="606348"/>
            <a:ext cx="8352928" cy="4573560"/>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示波管是示波器的核心部件，</a:t>
            </a:r>
            <a:r>
              <a:rPr lang="zh-CN" altLang="zh-CN" sz="2600" kern="100" dirty="0" smtClean="0">
                <a:solidFill>
                  <a:srgbClr val="404040"/>
                </a:solidFill>
                <a:latin typeface="Times New Roman"/>
                <a:ea typeface="微软雅黑"/>
                <a:cs typeface="Times New Roman"/>
              </a:rPr>
              <a:t>由</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和</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组成</a:t>
            </a:r>
            <a:r>
              <a:rPr lang="zh-CN" altLang="zh-CN" sz="2600" kern="100" dirty="0">
                <a:solidFill>
                  <a:srgbClr val="404040"/>
                </a:solidFill>
                <a:latin typeface="Times New Roman"/>
                <a:ea typeface="微软雅黑"/>
                <a:cs typeface="Times New Roman"/>
              </a:rPr>
              <a:t>，管内抽成真空</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电子枪中发射出来的电子经加速电场加速后，以很大的速度进入偏转电场，如在电极</a:t>
            </a:r>
            <a:r>
              <a:rPr lang="en-US" altLang="zh-CN" sz="2600" i="1" kern="100" dirty="0">
                <a:solidFill>
                  <a:srgbClr val="404040"/>
                </a:solidFill>
                <a:latin typeface="Times New Roman"/>
                <a:ea typeface="微软雅黑"/>
                <a:cs typeface="Courier New"/>
              </a:rPr>
              <a:t>YY</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之间加一个待显示</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XX</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偏转电极通常接入仪器自身产生的锯齿形电压，</a:t>
            </a:r>
            <a:r>
              <a:rPr lang="zh-CN" altLang="zh-CN" sz="2600" kern="100" dirty="0" smtClean="0">
                <a:solidFill>
                  <a:srgbClr val="404040"/>
                </a:solidFill>
                <a:latin typeface="Times New Roman"/>
                <a:ea typeface="微软雅黑"/>
                <a:cs typeface="Times New Roman"/>
              </a:rPr>
              <a:t>叫做</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如果信号电压和扫描电压</a:t>
            </a:r>
            <a:r>
              <a:rPr lang="zh-CN" altLang="zh-CN" sz="2600" kern="100" dirty="0" smtClean="0">
                <a:solidFill>
                  <a:srgbClr val="404040"/>
                </a:solidFill>
                <a:latin typeface="Times New Roman"/>
                <a:ea typeface="微软雅黑"/>
                <a:cs typeface="Times New Roman"/>
              </a:rPr>
              <a:t>的</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就可以在荧光屏上得到待测信号在一个周期内随时间变化的稳定图象</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矩形 4"/>
          <p:cNvSpPr/>
          <p:nvPr/>
        </p:nvSpPr>
        <p:spPr>
          <a:xfrm>
            <a:off x="5109964" y="688295"/>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电子枪</a:t>
            </a:r>
            <a:endParaRPr lang="zh-CN" altLang="en-US" dirty="0">
              <a:solidFill>
                <a:srgbClr val="0070C0"/>
              </a:solidFill>
            </a:endParaRPr>
          </a:p>
        </p:txBody>
      </p:sp>
      <p:sp>
        <p:nvSpPr>
          <p:cNvPr id="6" name="矩形 5"/>
          <p:cNvSpPr/>
          <p:nvPr/>
        </p:nvSpPr>
        <p:spPr>
          <a:xfrm>
            <a:off x="6580604" y="667757"/>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偏转电极</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419492" y="1213540"/>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荧光屏</a:t>
            </a:r>
            <a:endParaRPr lang="zh-CN" altLang="en-US" sz="2600" kern="100" dirty="0">
              <a:solidFill>
                <a:srgbClr val="0070C0"/>
              </a:solidFill>
              <a:latin typeface="Times New Roman"/>
              <a:ea typeface="微软雅黑"/>
              <a:cs typeface="Times New Roman"/>
            </a:endParaRPr>
          </a:p>
        </p:txBody>
      </p:sp>
      <p:sp>
        <p:nvSpPr>
          <p:cNvPr id="8" name="矩形 7"/>
          <p:cNvSpPr/>
          <p:nvPr/>
        </p:nvSpPr>
        <p:spPr>
          <a:xfrm>
            <a:off x="755576" y="2871395"/>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信号电压</a:t>
            </a:r>
            <a:endParaRPr lang="zh-CN" altLang="en-US" sz="2600" kern="100" dirty="0">
              <a:solidFill>
                <a:srgbClr val="0070C0"/>
              </a:solidFill>
              <a:latin typeface="Times New Roman"/>
              <a:ea typeface="微软雅黑"/>
              <a:cs typeface="Times New Roman"/>
            </a:endParaRPr>
          </a:p>
        </p:txBody>
      </p:sp>
      <p:sp>
        <p:nvSpPr>
          <p:cNvPr id="10" name="矩形 9"/>
          <p:cNvSpPr/>
          <p:nvPr/>
        </p:nvSpPr>
        <p:spPr>
          <a:xfrm>
            <a:off x="2931056" y="3435846"/>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扫描电压</a:t>
            </a:r>
            <a:endParaRPr lang="zh-CN" altLang="en-US" sz="2600" kern="100" dirty="0">
              <a:solidFill>
                <a:srgbClr val="0070C0"/>
              </a:solidFill>
              <a:latin typeface="Times New Roman"/>
              <a:ea typeface="微软雅黑"/>
              <a:cs typeface="Times New Roman"/>
            </a:endParaRPr>
          </a:p>
        </p:txBody>
      </p:sp>
      <p:sp>
        <p:nvSpPr>
          <p:cNvPr id="11" name="矩形 10"/>
          <p:cNvSpPr/>
          <p:nvPr/>
        </p:nvSpPr>
        <p:spPr>
          <a:xfrm>
            <a:off x="252780" y="3974375"/>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周期相同</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36489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11" name="矩形 10"/>
          <p:cNvSpPr/>
          <p:nvPr/>
        </p:nvSpPr>
        <p:spPr>
          <a:xfrm>
            <a:off x="170433" y="771550"/>
            <a:ext cx="5186035"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一、带电粒子在电场中的加速运动</a:t>
            </a:r>
          </a:p>
        </p:txBody>
      </p:sp>
      <p:sp>
        <p:nvSpPr>
          <p:cNvPr id="7" name="矩形 6"/>
          <p:cNvSpPr/>
          <p:nvPr/>
        </p:nvSpPr>
        <p:spPr>
          <a:xfrm>
            <a:off x="122744" y="1347614"/>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所示，在点电荷＋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激发的</a:t>
            </a:r>
            <a:r>
              <a:rPr lang="zh-CN" altLang="zh-CN" sz="2600" kern="100" dirty="0" smtClean="0">
                <a:solidFill>
                  <a:srgbClr val="404040"/>
                </a:solidFill>
                <a:latin typeface="Times New Roman"/>
                <a:ea typeface="微软雅黑"/>
                <a:cs typeface="Times New Roman"/>
              </a:rPr>
              <a:t>电场中</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有</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两点，将质子和</a:t>
            </a:r>
            <a:r>
              <a:rPr lang="en-US" altLang="zh-CN" sz="2600"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粒子分别从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点由</a:t>
            </a:r>
            <a:r>
              <a:rPr lang="zh-CN" altLang="zh-CN" sz="2600" kern="100" dirty="0" smtClean="0">
                <a:solidFill>
                  <a:srgbClr val="404040"/>
                </a:solidFill>
                <a:latin typeface="Times New Roman"/>
                <a:ea typeface="微软雅黑"/>
                <a:cs typeface="Times New Roman"/>
              </a:rPr>
              <a:t>静止</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释放</a:t>
            </a:r>
            <a:r>
              <a:rPr lang="zh-CN" altLang="zh-CN" sz="2600" kern="100" dirty="0">
                <a:solidFill>
                  <a:srgbClr val="404040"/>
                </a:solidFill>
                <a:latin typeface="Times New Roman"/>
                <a:ea typeface="微软雅黑"/>
                <a:cs typeface="Times New Roman"/>
              </a:rPr>
              <a:t>到达</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点时，它们的速度大小之比为多少？</a:t>
            </a:r>
            <a:endParaRPr lang="zh-CN" altLang="zh-CN" sz="1050" kern="100" dirty="0">
              <a:effectLst/>
              <a:latin typeface="宋体"/>
              <a:cs typeface="Courier New"/>
            </a:endParaRPr>
          </a:p>
        </p:txBody>
      </p:sp>
      <p:pic>
        <p:nvPicPr>
          <p:cNvPr id="13314" name="Picture 2" descr="\\莫成程\f\幻灯片文件复制\2015\同步\步步高\物理\步步高人教3-1（人教）\B83A.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7455" y="1525538"/>
            <a:ext cx="2087033"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578569" y="1967498"/>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
        <p:nvSpPr>
          <p:cNvPr id="10" name="矩形 9"/>
          <p:cNvSpPr/>
          <p:nvPr/>
        </p:nvSpPr>
        <p:spPr>
          <a:xfrm>
            <a:off x="107504" y="3130209"/>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质子和</a:t>
            </a:r>
            <a:r>
              <a:rPr lang="en-US" altLang="zh-CN" sz="2600"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粒子都带正电，从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点释放都将受电场力作用加速运动到</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点，设</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两点间的电势差为</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，由动能定理可知</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6688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674527679"/>
              </p:ext>
            </p:extLst>
          </p:nvPr>
        </p:nvGraphicFramePr>
        <p:xfrm>
          <a:off x="539552" y="703753"/>
          <a:ext cx="7258050" cy="3814763"/>
        </p:xfrm>
        <a:graphic>
          <a:graphicData uri="http://schemas.openxmlformats.org/presentationml/2006/ole">
            <mc:AlternateContent xmlns:mc="http://schemas.openxmlformats.org/markup-compatibility/2006">
              <mc:Choice xmlns:v="urn:schemas-microsoft-com:vml" Requires="v">
                <p:oleObj spid="_x0000_s16392" name="文档" r:id="rId4" imgW="7258737" imgH="3814329" progId="Word.Document.12">
                  <p:embed/>
                </p:oleObj>
              </mc:Choice>
              <mc:Fallback>
                <p:oleObj name="文档" r:id="rId4" imgW="7258737" imgH="3814329" progId="Word.Document.12">
                  <p:embed/>
                  <p:pic>
                    <p:nvPicPr>
                      <p:cNvPr id="0" name=""/>
                      <p:cNvPicPr/>
                      <p:nvPr/>
                    </p:nvPicPr>
                    <p:blipFill>
                      <a:blip r:embed="rId5"/>
                      <a:stretch>
                        <a:fillRect/>
                      </a:stretch>
                    </p:blipFill>
                    <p:spPr>
                      <a:xfrm>
                        <a:off x="539552" y="703753"/>
                        <a:ext cx="7258050" cy="38147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84312023"/>
              </p:ext>
            </p:extLst>
          </p:nvPr>
        </p:nvGraphicFramePr>
        <p:xfrm>
          <a:off x="494685" y="3967509"/>
          <a:ext cx="7253287" cy="1052513"/>
        </p:xfrm>
        <a:graphic>
          <a:graphicData uri="http://schemas.openxmlformats.org/presentationml/2006/ole">
            <mc:AlternateContent xmlns:mc="http://schemas.openxmlformats.org/markup-compatibility/2006">
              <mc:Choice xmlns:v="urn:schemas-microsoft-com:vml" Requires="v">
                <p:oleObj spid="_x0000_s16393" name="文档" r:id="rId7" imgW="7258737" imgH="1052428" progId="Word.Document.12">
                  <p:embed/>
                </p:oleObj>
              </mc:Choice>
              <mc:Fallback>
                <p:oleObj name="文档" r:id="rId7" imgW="7258737" imgH="1052428" progId="Word.Document.12">
                  <p:embed/>
                  <p:pic>
                    <p:nvPicPr>
                      <p:cNvPr id="0" name=""/>
                      <p:cNvPicPr/>
                      <p:nvPr/>
                    </p:nvPicPr>
                    <p:blipFill>
                      <a:blip r:embed="rId8"/>
                      <a:stretch>
                        <a:fillRect/>
                      </a:stretch>
                    </p:blipFill>
                    <p:spPr>
                      <a:xfrm>
                        <a:off x="494685" y="3967509"/>
                        <a:ext cx="7253287" cy="1052513"/>
                      </a:xfrm>
                      <a:prstGeom prst="rect">
                        <a:avLst/>
                      </a:prstGeom>
                    </p:spPr>
                  </p:pic>
                </p:oleObj>
              </mc:Fallback>
            </mc:AlternateContent>
          </a:graphicData>
        </a:graphic>
      </p:graphicFrame>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402" y="555526"/>
            <a:ext cx="8520822" cy="4293483"/>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针对训练</a:t>
            </a:r>
            <a:r>
              <a:rPr lang="en-US" altLang="zh-CN" sz="2600" b="1" kern="100" dirty="0">
                <a:solidFill>
                  <a:srgbClr val="00B050"/>
                </a:solidFill>
                <a:latin typeface="Times New Roman"/>
                <a:ea typeface="微软雅黑"/>
                <a:cs typeface="Courier New"/>
              </a:rPr>
              <a:t>1</a:t>
            </a:r>
            <a:r>
              <a:rPr lang="zh-CN" altLang="zh-CN" sz="2600" b="1" kern="100" dirty="0">
                <a:solidFill>
                  <a:srgbClr val="00B050"/>
                </a:solidFill>
                <a:latin typeface="Times New Roman"/>
                <a:ea typeface="微软雅黑"/>
                <a:cs typeface="Times New Roman"/>
              </a:rPr>
              <a:t>　</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所示，电子由静止开始从</a:t>
            </a:r>
            <a:r>
              <a:rPr lang="en-US" altLang="zh-CN" sz="2600" i="1" kern="100" dirty="0">
                <a:solidFill>
                  <a:srgbClr val="404040"/>
                </a:solidFill>
                <a:latin typeface="Times New Roman"/>
                <a:ea typeface="微软雅黑"/>
                <a:cs typeface="Courier New"/>
              </a:rPr>
              <a:t>A</a:t>
            </a:r>
            <a:r>
              <a:rPr lang="zh-CN" altLang="zh-CN" sz="2600" kern="100" dirty="0" smtClean="0">
                <a:solidFill>
                  <a:srgbClr val="404040"/>
                </a:solidFill>
                <a:latin typeface="Times New Roman"/>
                <a:ea typeface="微软雅黑"/>
                <a:cs typeface="Times New Roman"/>
              </a:rPr>
              <a:t>板</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向</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板运动，到达</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板的速度为</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，保持两板间</a:t>
            </a:r>
            <a:r>
              <a:rPr lang="zh-CN" altLang="zh-CN" sz="2600" kern="100" dirty="0" smtClean="0">
                <a:solidFill>
                  <a:srgbClr val="404040"/>
                </a:solidFill>
                <a:latin typeface="Times New Roman"/>
                <a:ea typeface="微软雅黑"/>
                <a:cs typeface="Times New Roman"/>
              </a:rPr>
              <a:t>的</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电压</a:t>
            </a:r>
            <a:r>
              <a:rPr lang="zh-CN" altLang="zh-CN" sz="2600" kern="100" dirty="0">
                <a:solidFill>
                  <a:srgbClr val="404040"/>
                </a:solidFill>
                <a:latin typeface="Times New Roman"/>
                <a:ea typeface="微软雅黑"/>
                <a:cs typeface="Times New Roman"/>
              </a:rPr>
              <a:t>不变，则</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当增大两板间的距离时，速度</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增大</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当减小两板间的距离时，速度</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减小</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当减小两板间的距离时，速度</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不变</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当减小两板间的距离时，电子在两板间运动的时间</a:t>
            </a:r>
            <a:r>
              <a:rPr lang="zh-CN" altLang="zh-CN" sz="2600" kern="100" dirty="0" smtClean="0">
                <a:solidFill>
                  <a:srgbClr val="404040"/>
                </a:solidFill>
                <a:latin typeface="Times New Roman"/>
                <a:ea typeface="微软雅黑"/>
                <a:cs typeface="Times New Roman"/>
              </a:rPr>
              <a:t>增大</a:t>
            </a:r>
            <a:endParaRPr lang="zh-CN" altLang="zh-CN" sz="1050" kern="100" dirty="0">
              <a:effectLst/>
              <a:latin typeface="宋体"/>
              <a:cs typeface="Courier New"/>
            </a:endParaRPr>
          </a:p>
        </p:txBody>
      </p:sp>
      <p:pic>
        <p:nvPicPr>
          <p:cNvPr id="14338" name="Picture 2" descr="\\莫成程\f\幻灯片文件复制\2015\同步\步步高\物理\步步高人教3-1（人教）\B8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6296" y="655011"/>
            <a:ext cx="1424940" cy="13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668344" y="200729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4</a:t>
            </a:r>
            <a:endParaRPr lang="zh-CN" altLang="en-US" sz="2600" dirty="0"/>
          </a:p>
        </p:txBody>
      </p:sp>
    </p:spTree>
    <p:extLst>
      <p:ext uri="{BB962C8B-B14F-4D97-AF65-F5344CB8AC3E}">
        <p14:creationId xmlns:p14="http://schemas.microsoft.com/office/powerpoint/2010/main" val="2860000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3528" y="411510"/>
            <a:ext cx="8352928" cy="1228199"/>
            <a:chOff x="323528" y="771188"/>
            <a:chExt cx="8352928" cy="1228199"/>
          </a:xfrm>
        </p:grpSpPr>
        <p:sp>
          <p:nvSpPr>
            <p:cNvPr id="4" name="矩形 3"/>
            <p:cNvSpPr/>
            <p:nvPr/>
          </p:nvSpPr>
          <p:spPr>
            <a:xfrm>
              <a:off x="323528" y="771550"/>
              <a:ext cx="8352928" cy="122783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由动能定理得</a:t>
              </a:r>
              <a:r>
                <a:rPr lang="en-US" altLang="zh-CN" sz="2600" i="1" kern="100" dirty="0" err="1">
                  <a:solidFill>
                    <a:srgbClr val="404040"/>
                  </a:solidFill>
                  <a:latin typeface="Times New Roman"/>
                  <a:ea typeface="微软雅黑"/>
                  <a:cs typeface="Courier New"/>
                </a:rPr>
                <a:t>eU</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en-US" altLang="zh-CN" sz="2600" i="1" kern="100" dirty="0" smtClean="0">
                  <a:solidFill>
                    <a:srgbClr val="404040"/>
                  </a:solidFill>
                  <a:latin typeface="Times New Roman"/>
                  <a:ea typeface="微软雅黑"/>
                  <a:cs typeface="Courier New"/>
                </a:rPr>
                <a:t>m</a:t>
              </a:r>
              <a:r>
                <a:rPr lang="en-US" altLang="zh-CN" sz="2600" i="1" kern="100" dirty="0" smtClean="0">
                  <a:solidFill>
                    <a:srgbClr val="404040"/>
                  </a:solidFill>
                  <a:latin typeface="Book Antiqua"/>
                  <a:ea typeface="微软雅黑"/>
                  <a:cs typeface="Times New Roman"/>
                </a:rPr>
                <a:t>v</a:t>
              </a:r>
              <a:r>
                <a:rPr lang="en-US" altLang="zh-CN" sz="2600" kern="100" baseline="30000" dirty="0" smtClean="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当改变两板间的距离时，</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不变，</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就不变，故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项错误，</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项正确；</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81067305"/>
                </p:ext>
              </p:extLst>
            </p:nvPr>
          </p:nvGraphicFramePr>
          <p:xfrm>
            <a:off x="4092575" y="771188"/>
            <a:ext cx="479425" cy="962025"/>
          </p:xfrm>
          <a:graphic>
            <a:graphicData uri="http://schemas.openxmlformats.org/presentationml/2006/ole">
              <mc:AlternateContent xmlns:mc="http://schemas.openxmlformats.org/markup-compatibility/2006">
                <mc:Choice xmlns:v="urn:schemas-microsoft-com:vml" Requires="v">
                  <p:oleObj spid="_x0000_s17418" name="文档" r:id="rId4" imgW="479401" imgH="961291" progId="Word.Document.12">
                    <p:embed/>
                  </p:oleObj>
                </mc:Choice>
                <mc:Fallback>
                  <p:oleObj name="文档" r:id="rId4" imgW="479401" imgH="961291" progId="Word.Document.12">
                    <p:embed/>
                    <p:pic>
                      <p:nvPicPr>
                        <p:cNvPr id="0" name=""/>
                        <p:cNvPicPr/>
                        <p:nvPr/>
                      </p:nvPicPr>
                      <p:blipFill>
                        <a:blip r:embed="rId5"/>
                        <a:stretch>
                          <a:fillRect/>
                        </a:stretch>
                      </p:blipFill>
                      <p:spPr>
                        <a:xfrm>
                          <a:off x="4092575" y="771188"/>
                          <a:ext cx="479425" cy="962025"/>
                        </a:xfrm>
                        <a:prstGeom prst="rect">
                          <a:avLst/>
                        </a:prstGeom>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1210422522"/>
              </p:ext>
            </p:extLst>
          </p:nvPr>
        </p:nvGraphicFramePr>
        <p:xfrm>
          <a:off x="396875" y="1691481"/>
          <a:ext cx="8235950" cy="3184525"/>
        </p:xfrm>
        <a:graphic>
          <a:graphicData uri="http://schemas.openxmlformats.org/presentationml/2006/ole">
            <mc:AlternateContent xmlns:mc="http://schemas.openxmlformats.org/markup-compatibility/2006">
              <mc:Choice xmlns:v="urn:schemas-microsoft-com:vml" Requires="v">
                <p:oleObj spid="_x0000_s17419" name="文档" r:id="rId7" imgW="8243363" imgH="3188640" progId="Word.Document.12">
                  <p:embed/>
                </p:oleObj>
              </mc:Choice>
              <mc:Fallback>
                <p:oleObj name="文档" r:id="rId7" imgW="8243363" imgH="3188640" progId="Word.Document.12">
                  <p:embed/>
                  <p:pic>
                    <p:nvPicPr>
                      <p:cNvPr id="0" name=""/>
                      <p:cNvPicPr/>
                      <p:nvPr/>
                    </p:nvPicPr>
                    <p:blipFill>
                      <a:blip r:embed="rId8"/>
                      <a:stretch>
                        <a:fillRect/>
                      </a:stretch>
                    </p:blipFill>
                    <p:spPr>
                      <a:xfrm>
                        <a:off x="396875" y="1691481"/>
                        <a:ext cx="8235950" cy="3184525"/>
                      </a:xfrm>
                      <a:prstGeom prst="rect">
                        <a:avLst/>
                      </a:prstGeom>
                    </p:spPr>
                  </p:pic>
                </p:oleObj>
              </mc:Fallback>
            </mc:AlternateContent>
          </a:graphicData>
        </a:graphic>
      </p:graphicFrame>
      <p:sp>
        <p:nvSpPr>
          <p:cNvPr id="7" name="矩形 6"/>
          <p:cNvSpPr/>
          <p:nvPr/>
        </p:nvSpPr>
        <p:spPr>
          <a:xfrm>
            <a:off x="323528" y="4330537"/>
            <a:ext cx="1407758"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622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51470"/>
            <a:ext cx="5186035"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二、带电粒子在电场中的偏转运动</a:t>
            </a:r>
          </a:p>
        </p:txBody>
      </p:sp>
      <p:sp>
        <p:nvSpPr>
          <p:cNvPr id="5" name="矩形 4"/>
          <p:cNvSpPr/>
          <p:nvPr/>
        </p:nvSpPr>
        <p:spPr>
          <a:xfrm>
            <a:off x="195556" y="635154"/>
            <a:ext cx="8786602" cy="4524315"/>
          </a:xfrm>
          <a:prstGeom prst="rect">
            <a:avLst/>
          </a:prstGeom>
        </p:spPr>
        <p:txBody>
          <a:bodyPr wrap="square">
            <a:spAutoFit/>
          </a:bodyPr>
          <a:lstStyle/>
          <a:p>
            <a:pPr algn="just">
              <a:lnSpc>
                <a:spcPct val="135000"/>
              </a:lnSpc>
              <a:spcAft>
                <a:spcPts val="0"/>
              </a:spcAft>
            </a:pPr>
            <a:r>
              <a:rPr lang="zh-CN" altLang="zh-CN" sz="2400" b="1" kern="100" dirty="0">
                <a:solidFill>
                  <a:srgbClr val="00B050"/>
                </a:solidFill>
                <a:latin typeface="Times New Roman"/>
                <a:ea typeface="微软雅黑"/>
                <a:cs typeface="Times New Roman"/>
              </a:rPr>
              <a:t>例</a:t>
            </a:r>
            <a:r>
              <a:rPr lang="en-US" altLang="zh-CN" sz="2400" b="1" kern="100" dirty="0">
                <a:solidFill>
                  <a:srgbClr val="00B05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　如图</a:t>
            </a:r>
            <a:r>
              <a:rPr lang="en-US" altLang="zh-CN" sz="2400" kern="100" dirty="0">
                <a:solidFill>
                  <a:srgbClr val="404040"/>
                </a:solidFill>
                <a:latin typeface="Times New Roman"/>
                <a:ea typeface="微软雅黑"/>
                <a:cs typeface="Courier New"/>
              </a:rPr>
              <a:t>5</a:t>
            </a:r>
            <a:r>
              <a:rPr lang="zh-CN" altLang="zh-CN" sz="2400" kern="100" dirty="0">
                <a:solidFill>
                  <a:srgbClr val="404040"/>
                </a:solidFill>
                <a:latin typeface="Times New Roman"/>
                <a:ea typeface="微软雅黑"/>
                <a:cs typeface="Times New Roman"/>
              </a:rPr>
              <a:t>为一真空示波管的示意图，</a:t>
            </a:r>
            <a:r>
              <a:rPr lang="zh-CN" altLang="zh-CN" sz="2400" kern="100" dirty="0" smtClean="0">
                <a:solidFill>
                  <a:srgbClr val="404040"/>
                </a:solidFill>
                <a:latin typeface="Times New Roman"/>
                <a:ea typeface="微软雅黑"/>
                <a:cs typeface="Times New Roman"/>
              </a:rPr>
              <a:t>电子</a:t>
            </a:r>
            <a:endParaRPr lang="en-US" altLang="zh-CN" sz="2400" kern="100" dirty="0" smtClean="0">
              <a:solidFill>
                <a:srgbClr val="404040"/>
              </a:solidFill>
              <a:latin typeface="Times New Roman"/>
              <a:ea typeface="微软雅黑"/>
              <a:cs typeface="Times New Roman"/>
            </a:endParaRPr>
          </a:p>
          <a:p>
            <a:pPr algn="just">
              <a:lnSpc>
                <a:spcPct val="135000"/>
              </a:lnSpc>
              <a:spcAft>
                <a:spcPts val="0"/>
              </a:spcAft>
            </a:pPr>
            <a:r>
              <a:rPr lang="zh-CN" altLang="zh-CN" sz="2400" kern="100" dirty="0" smtClean="0">
                <a:solidFill>
                  <a:srgbClr val="404040"/>
                </a:solidFill>
                <a:latin typeface="Times New Roman"/>
                <a:ea typeface="微软雅黑"/>
                <a:cs typeface="Times New Roman"/>
              </a:rPr>
              <a:t>从</a:t>
            </a:r>
            <a:r>
              <a:rPr lang="zh-CN" altLang="zh-CN" sz="2400" kern="100" dirty="0">
                <a:solidFill>
                  <a:srgbClr val="404040"/>
                </a:solidFill>
                <a:latin typeface="Times New Roman"/>
                <a:ea typeface="微软雅黑"/>
                <a:cs typeface="Times New Roman"/>
              </a:rPr>
              <a:t>灯丝</a:t>
            </a:r>
            <a:r>
              <a:rPr lang="en-US" altLang="zh-CN" sz="2400" i="1" kern="100" dirty="0">
                <a:solidFill>
                  <a:srgbClr val="404040"/>
                </a:solidFill>
                <a:latin typeface="Times New Roman"/>
                <a:ea typeface="微软雅黑"/>
                <a:cs typeface="Courier New"/>
              </a:rPr>
              <a:t>K</a:t>
            </a:r>
            <a:r>
              <a:rPr lang="zh-CN" altLang="zh-CN" sz="2400" kern="100" dirty="0">
                <a:solidFill>
                  <a:srgbClr val="404040"/>
                </a:solidFill>
                <a:latin typeface="Times New Roman"/>
                <a:ea typeface="微软雅黑"/>
                <a:cs typeface="Times New Roman"/>
              </a:rPr>
              <a:t>发出</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初速度可忽略不计</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，经</a:t>
            </a:r>
            <a:r>
              <a:rPr lang="zh-CN" altLang="zh-CN" sz="2400" kern="100" dirty="0" smtClean="0">
                <a:solidFill>
                  <a:srgbClr val="404040"/>
                </a:solidFill>
                <a:latin typeface="Times New Roman"/>
                <a:ea typeface="微软雅黑"/>
                <a:cs typeface="Times New Roman"/>
              </a:rPr>
              <a:t>灯丝</a:t>
            </a:r>
            <a:endParaRPr lang="en-US" altLang="zh-CN" sz="2400" kern="100" dirty="0" smtClean="0">
              <a:solidFill>
                <a:srgbClr val="404040"/>
              </a:solidFill>
              <a:latin typeface="Times New Roman"/>
              <a:ea typeface="微软雅黑"/>
              <a:cs typeface="Times New Roman"/>
            </a:endParaRPr>
          </a:p>
          <a:p>
            <a:pPr algn="just">
              <a:lnSpc>
                <a:spcPct val="135000"/>
              </a:lnSpc>
              <a:spcAft>
                <a:spcPts val="0"/>
              </a:spcAft>
            </a:pPr>
            <a:r>
              <a:rPr lang="zh-CN" altLang="zh-CN" sz="2400" kern="100" dirty="0" smtClean="0">
                <a:solidFill>
                  <a:srgbClr val="404040"/>
                </a:solidFill>
                <a:latin typeface="Times New Roman"/>
                <a:ea typeface="微软雅黑"/>
                <a:cs typeface="Times New Roman"/>
              </a:rPr>
              <a:t>与</a:t>
            </a:r>
            <a:r>
              <a:rPr lang="en-US" altLang="zh-CN" sz="2400" i="1" kern="100" dirty="0" smtClean="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板间的电压</a:t>
            </a:r>
            <a:r>
              <a:rPr lang="en-US" altLang="zh-CN" sz="2400" i="1" kern="100" dirty="0">
                <a:solidFill>
                  <a:srgbClr val="404040"/>
                </a:solidFill>
                <a:latin typeface="Times New Roman"/>
                <a:ea typeface="微软雅黑"/>
                <a:cs typeface="Courier New"/>
              </a:rPr>
              <a:t>U</a:t>
            </a:r>
            <a:r>
              <a:rPr lang="en-US" altLang="zh-CN" sz="2400" kern="100" baseline="-250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加速，从</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板中心孔沿</a:t>
            </a:r>
            <a:r>
              <a:rPr lang="zh-CN" altLang="zh-CN" sz="2400" kern="100" dirty="0" smtClean="0">
                <a:solidFill>
                  <a:srgbClr val="404040"/>
                </a:solidFill>
                <a:latin typeface="Times New Roman"/>
                <a:ea typeface="微软雅黑"/>
                <a:cs typeface="Times New Roman"/>
              </a:rPr>
              <a:t>中心</a:t>
            </a:r>
            <a:endParaRPr lang="en-US" altLang="zh-CN" sz="2400" kern="100" dirty="0" smtClean="0">
              <a:solidFill>
                <a:srgbClr val="404040"/>
              </a:solidFill>
              <a:latin typeface="Times New Roman"/>
              <a:ea typeface="微软雅黑"/>
              <a:cs typeface="Times New Roman"/>
            </a:endParaRPr>
          </a:p>
          <a:p>
            <a:pPr algn="just">
              <a:lnSpc>
                <a:spcPct val="135000"/>
              </a:lnSpc>
              <a:spcAft>
                <a:spcPts val="0"/>
              </a:spcAft>
            </a:pPr>
            <a:r>
              <a:rPr lang="zh-CN" altLang="zh-CN" sz="2400" kern="100" dirty="0" smtClean="0">
                <a:solidFill>
                  <a:srgbClr val="404040"/>
                </a:solidFill>
                <a:latin typeface="Times New Roman"/>
                <a:ea typeface="微软雅黑"/>
                <a:cs typeface="Times New Roman"/>
              </a:rPr>
              <a:t>线</a:t>
            </a:r>
            <a:r>
              <a:rPr lang="en-US" altLang="zh-CN" sz="2400" i="1" kern="100" dirty="0">
                <a:solidFill>
                  <a:srgbClr val="404040"/>
                </a:solidFill>
                <a:latin typeface="Times New Roman"/>
                <a:ea typeface="微软雅黑"/>
                <a:cs typeface="Courier New"/>
              </a:rPr>
              <a:t>KO</a:t>
            </a:r>
            <a:r>
              <a:rPr lang="zh-CN" altLang="zh-CN" sz="2400" kern="100" dirty="0">
                <a:solidFill>
                  <a:srgbClr val="404040"/>
                </a:solidFill>
                <a:latin typeface="Times New Roman"/>
                <a:ea typeface="微软雅黑"/>
                <a:cs typeface="Times New Roman"/>
              </a:rPr>
              <a:t>射出，然后进入两块平行金属板</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a:t>
            </a:r>
            <a:r>
              <a:rPr lang="en-US" altLang="zh-CN" sz="2400" i="1" kern="100" dirty="0" smtClean="0">
                <a:solidFill>
                  <a:srgbClr val="404040"/>
                </a:solidFill>
                <a:latin typeface="Times New Roman"/>
                <a:ea typeface="微软雅黑"/>
                <a:cs typeface="Courier New"/>
              </a:rPr>
              <a:t>N</a:t>
            </a:r>
          </a:p>
          <a:p>
            <a:pPr algn="just">
              <a:lnSpc>
                <a:spcPct val="135000"/>
              </a:lnSpc>
              <a:spcAft>
                <a:spcPts val="0"/>
              </a:spcAft>
            </a:pPr>
            <a:r>
              <a:rPr lang="zh-CN" altLang="zh-CN" sz="2400" kern="100" dirty="0" smtClean="0">
                <a:solidFill>
                  <a:srgbClr val="404040"/>
                </a:solidFill>
                <a:latin typeface="Times New Roman"/>
                <a:ea typeface="微软雅黑"/>
                <a:cs typeface="Times New Roman"/>
              </a:rPr>
              <a:t>形成</a:t>
            </a:r>
            <a:r>
              <a:rPr lang="zh-CN" altLang="zh-CN" sz="2400" kern="100" dirty="0">
                <a:solidFill>
                  <a:srgbClr val="404040"/>
                </a:solidFill>
                <a:latin typeface="Times New Roman"/>
                <a:ea typeface="微软雅黑"/>
                <a:cs typeface="Times New Roman"/>
              </a:rPr>
              <a:t>的偏转电场中</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偏转电场可视为匀强电场</a:t>
            </a:r>
            <a:r>
              <a:rPr lang="en-US" altLang="zh-CN" sz="2400" kern="100" dirty="0">
                <a:solidFill>
                  <a:srgbClr val="404040"/>
                </a:solidFill>
                <a:latin typeface="Times New Roman"/>
                <a:ea typeface="微软雅黑"/>
                <a:cs typeface="Courier New"/>
              </a:rPr>
              <a:t>)</a:t>
            </a:r>
            <a:r>
              <a:rPr lang="zh-CN" altLang="zh-CN" sz="2400" kern="100" dirty="0" smtClean="0">
                <a:solidFill>
                  <a:srgbClr val="404040"/>
                </a:solidFill>
                <a:latin typeface="Times New Roman"/>
                <a:ea typeface="微软雅黑"/>
                <a:cs typeface="Times New Roman"/>
              </a:rPr>
              <a:t>，</a:t>
            </a:r>
            <a:endParaRPr lang="en-US" altLang="zh-CN" sz="2400" kern="100" dirty="0" smtClean="0">
              <a:solidFill>
                <a:srgbClr val="404040"/>
              </a:solidFill>
              <a:latin typeface="Times New Roman"/>
              <a:ea typeface="微软雅黑"/>
              <a:cs typeface="Times New Roman"/>
            </a:endParaRPr>
          </a:p>
          <a:p>
            <a:pPr algn="just">
              <a:lnSpc>
                <a:spcPct val="135000"/>
              </a:lnSpc>
              <a:spcAft>
                <a:spcPts val="0"/>
              </a:spcAft>
            </a:pPr>
            <a:r>
              <a:rPr lang="zh-CN" altLang="zh-CN" sz="2400" kern="100" dirty="0" smtClean="0">
                <a:solidFill>
                  <a:srgbClr val="404040"/>
                </a:solidFill>
                <a:latin typeface="Times New Roman"/>
                <a:ea typeface="微软雅黑"/>
                <a:cs typeface="Times New Roman"/>
              </a:rPr>
              <a:t>电子</a:t>
            </a:r>
            <a:r>
              <a:rPr lang="zh-CN" altLang="zh-CN" sz="2400" kern="100" dirty="0">
                <a:solidFill>
                  <a:srgbClr val="404040"/>
                </a:solidFill>
                <a:latin typeface="Times New Roman"/>
                <a:ea typeface="微软雅黑"/>
                <a:cs typeface="Times New Roman"/>
              </a:rPr>
              <a:t>进入</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N</a:t>
            </a:r>
            <a:r>
              <a:rPr lang="zh-CN" altLang="zh-CN" sz="2400" kern="100" dirty="0">
                <a:solidFill>
                  <a:srgbClr val="404040"/>
                </a:solidFill>
                <a:latin typeface="Times New Roman"/>
                <a:ea typeface="微软雅黑"/>
                <a:cs typeface="Times New Roman"/>
              </a:rPr>
              <a:t>间电场时的速度与电场方向垂直，电子经过电场后打在荧光屏上的</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已知</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N</a:t>
            </a:r>
            <a:r>
              <a:rPr lang="zh-CN" altLang="zh-CN" sz="2400" kern="100" dirty="0">
                <a:solidFill>
                  <a:srgbClr val="404040"/>
                </a:solidFill>
                <a:latin typeface="Times New Roman"/>
                <a:ea typeface="微软雅黑"/>
                <a:cs typeface="Times New Roman"/>
              </a:rPr>
              <a:t>两板间的电压为</a:t>
            </a:r>
            <a:r>
              <a:rPr lang="en-US" altLang="zh-CN" sz="2400" i="1" kern="100" dirty="0">
                <a:solidFill>
                  <a:srgbClr val="404040"/>
                </a:solidFill>
                <a:latin typeface="Times New Roman"/>
                <a:ea typeface="微软雅黑"/>
                <a:cs typeface="Courier New"/>
              </a:rPr>
              <a:t>U</a:t>
            </a:r>
            <a:r>
              <a:rPr lang="en-US" altLang="zh-CN" sz="2400" kern="100" baseline="-250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，两板间的距离为</a:t>
            </a:r>
            <a:r>
              <a:rPr lang="en-US" altLang="zh-CN" sz="2400" i="1"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，板长为</a:t>
            </a:r>
            <a:r>
              <a:rPr lang="en-US" altLang="zh-CN" sz="2400" i="1" kern="100" dirty="0">
                <a:solidFill>
                  <a:srgbClr val="404040"/>
                </a:solidFill>
                <a:latin typeface="Times New Roman"/>
                <a:ea typeface="微软雅黑"/>
                <a:cs typeface="Courier New"/>
              </a:rPr>
              <a:t>L</a:t>
            </a:r>
            <a:r>
              <a:rPr lang="zh-CN" altLang="zh-CN" sz="2400" kern="100" dirty="0">
                <a:solidFill>
                  <a:srgbClr val="404040"/>
                </a:solidFill>
                <a:latin typeface="Times New Roman"/>
                <a:ea typeface="微软雅黑"/>
                <a:cs typeface="Times New Roman"/>
              </a:rPr>
              <a:t>，电子的质量为</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，电荷量为</a:t>
            </a:r>
            <a:r>
              <a:rPr lang="en-US" altLang="zh-CN" sz="2400" i="1" kern="100" dirty="0">
                <a:solidFill>
                  <a:srgbClr val="404040"/>
                </a:solidFill>
                <a:latin typeface="Times New Roman"/>
                <a:ea typeface="微软雅黑"/>
                <a:cs typeface="Courier New"/>
              </a:rPr>
              <a:t>e</a:t>
            </a:r>
            <a:r>
              <a:rPr lang="zh-CN" altLang="zh-CN" sz="2400" kern="100" dirty="0">
                <a:solidFill>
                  <a:srgbClr val="404040"/>
                </a:solidFill>
                <a:latin typeface="Times New Roman"/>
                <a:ea typeface="微软雅黑"/>
                <a:cs typeface="Times New Roman"/>
              </a:rPr>
              <a:t>，不计电子受到的重力及它们之间的相互作用力</a:t>
            </a:r>
            <a:r>
              <a:rPr lang="en-US" altLang="zh-CN" sz="2400" kern="100" dirty="0">
                <a:solidFill>
                  <a:srgbClr val="404040"/>
                </a:solidFill>
                <a:latin typeface="Times New Roman"/>
                <a:ea typeface="微软雅黑"/>
                <a:cs typeface="Courier New"/>
              </a:rPr>
              <a:t>.</a:t>
            </a:r>
            <a:endParaRPr lang="zh-CN" altLang="zh-CN" sz="2400" kern="100" dirty="0">
              <a:effectLst/>
              <a:latin typeface="宋体"/>
              <a:cs typeface="Courier New"/>
            </a:endParaRPr>
          </a:p>
        </p:txBody>
      </p:sp>
      <p:pic>
        <p:nvPicPr>
          <p:cNvPr id="18434" name="Picture 2" descr="\\莫成程\f\幻灯片文件复制\2015\同步\步步高\物理\步步高人教3-1（人教）\B84.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4902" y="771550"/>
            <a:ext cx="2656877" cy="192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332533" y="2742917"/>
            <a:ext cx="646331" cy="461665"/>
          </a:xfrm>
          <a:prstGeom prst="rect">
            <a:avLst/>
          </a:prstGeom>
        </p:spPr>
        <p:txBody>
          <a:bodyPr wrap="none">
            <a:spAutoFit/>
          </a:bodyPr>
          <a:lstStyle/>
          <a:p>
            <a:r>
              <a:rPr lang="zh-CN" altLang="zh-CN" sz="2400" kern="100" dirty="0">
                <a:solidFill>
                  <a:srgbClr val="404040"/>
                </a:solidFill>
                <a:latin typeface="Times New Roman"/>
                <a:ea typeface="微软雅黑"/>
                <a:cs typeface="Times New Roman"/>
              </a:rPr>
              <a:t>图</a:t>
            </a:r>
            <a:r>
              <a:rPr lang="en-US" altLang="zh-CN" sz="2400" kern="100" dirty="0">
                <a:solidFill>
                  <a:srgbClr val="404040"/>
                </a:solidFill>
                <a:latin typeface="Times New Roman"/>
                <a:ea typeface="微软雅黑"/>
              </a:rPr>
              <a:t>5</a:t>
            </a:r>
            <a:endParaRPr lang="zh-CN" altLang="en-US" sz="2400" dirty="0"/>
          </a:p>
        </p:txBody>
      </p:sp>
    </p:spTree>
    <p:extLst>
      <p:ext uri="{BB962C8B-B14F-4D97-AF65-F5344CB8AC3E}">
        <p14:creationId xmlns:p14="http://schemas.microsoft.com/office/powerpoint/2010/main" val="268719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39502"/>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求电子穿过</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板时速度的大小；</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66536238"/>
              </p:ext>
            </p:extLst>
          </p:nvPr>
        </p:nvGraphicFramePr>
        <p:xfrm>
          <a:off x="539552" y="1143669"/>
          <a:ext cx="7486650" cy="3516313"/>
        </p:xfrm>
        <a:graphic>
          <a:graphicData uri="http://schemas.openxmlformats.org/presentationml/2006/ole">
            <mc:AlternateContent xmlns:mc="http://schemas.openxmlformats.org/markup-compatibility/2006">
              <mc:Choice xmlns:v="urn:schemas-microsoft-com:vml" Requires="v">
                <p:oleObj spid="_x0000_s23560" name="文档" r:id="rId4" imgW="7487260" imgH="3516622" progId="Word.Document.12">
                  <p:embed/>
                </p:oleObj>
              </mc:Choice>
              <mc:Fallback>
                <p:oleObj name="文档" r:id="rId4" imgW="7487260" imgH="3516622" progId="Word.Document.12">
                  <p:embed/>
                  <p:pic>
                    <p:nvPicPr>
                      <p:cNvPr id="0" name=""/>
                      <p:cNvPicPr/>
                      <p:nvPr/>
                    </p:nvPicPr>
                    <p:blipFill>
                      <a:blip r:embed="rId5"/>
                      <a:stretch>
                        <a:fillRect/>
                      </a:stretch>
                    </p:blipFill>
                    <p:spPr>
                      <a:xfrm>
                        <a:off x="539552" y="1143669"/>
                        <a:ext cx="7486650" cy="35163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20293007"/>
              </p:ext>
            </p:extLst>
          </p:nvPr>
        </p:nvGraphicFramePr>
        <p:xfrm>
          <a:off x="539552" y="4032721"/>
          <a:ext cx="7481887" cy="1203325"/>
        </p:xfrm>
        <a:graphic>
          <a:graphicData uri="http://schemas.openxmlformats.org/presentationml/2006/ole">
            <mc:AlternateContent xmlns:mc="http://schemas.openxmlformats.org/markup-compatibility/2006">
              <mc:Choice xmlns:v="urn:schemas-microsoft-com:vml" Requires="v">
                <p:oleObj spid="_x0000_s23561" name="文档" r:id="rId7" imgW="7487260" imgH="1205246" progId="Word.Document.12">
                  <p:embed/>
                </p:oleObj>
              </mc:Choice>
              <mc:Fallback>
                <p:oleObj name="文档" r:id="rId7" imgW="7487260" imgH="1205246" progId="Word.Document.12">
                  <p:embed/>
                  <p:pic>
                    <p:nvPicPr>
                      <p:cNvPr id="0" name=""/>
                      <p:cNvPicPr/>
                      <p:nvPr/>
                    </p:nvPicPr>
                    <p:blipFill>
                      <a:blip r:embed="rId8"/>
                      <a:stretch>
                        <a:fillRect/>
                      </a:stretch>
                    </p:blipFill>
                    <p:spPr>
                      <a:xfrm>
                        <a:off x="539552" y="4032721"/>
                        <a:ext cx="7481887" cy="1203325"/>
                      </a:xfrm>
                      <a:prstGeom prst="rect">
                        <a:avLst/>
                      </a:prstGeom>
                    </p:spPr>
                  </p:pic>
                </p:oleObj>
              </mc:Fallback>
            </mc:AlternateContent>
          </a:graphicData>
        </a:graphic>
      </p:graphicFrame>
    </p:spTree>
    <p:extLst>
      <p:ext uri="{BB962C8B-B14F-4D97-AF65-F5344CB8AC3E}">
        <p14:creationId xmlns:p14="http://schemas.microsoft.com/office/powerpoint/2010/main" val="13128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9502"/>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求电子从偏转电场射出时的侧移量；</a:t>
            </a:r>
            <a:endParaRPr lang="zh-CN" altLang="zh-CN" sz="1050" kern="100" dirty="0">
              <a:effectLst/>
              <a:latin typeface="宋体"/>
              <a:cs typeface="Courier New"/>
            </a:endParaRPr>
          </a:p>
        </p:txBody>
      </p:sp>
      <p:grpSp>
        <p:nvGrpSpPr>
          <p:cNvPr id="5" name="组合 4"/>
          <p:cNvGrpSpPr/>
          <p:nvPr/>
        </p:nvGrpSpPr>
        <p:grpSpPr>
          <a:xfrm>
            <a:off x="380296" y="1075041"/>
            <a:ext cx="8352928" cy="3296909"/>
            <a:chOff x="380296" y="1075041"/>
            <a:chExt cx="8352928" cy="3296909"/>
          </a:xfrm>
        </p:grpSpPr>
        <p:sp>
          <p:nvSpPr>
            <p:cNvPr id="3" name="矩形 2"/>
            <p:cNvSpPr/>
            <p:nvPr/>
          </p:nvSpPr>
          <p:spPr>
            <a:xfrm>
              <a:off x="380296" y="1075041"/>
              <a:ext cx="8352928" cy="3018134"/>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电子</a:t>
              </a:r>
              <a:r>
                <a:rPr lang="zh-CN" altLang="zh-CN" sz="2600" kern="100" dirty="0">
                  <a:solidFill>
                    <a:schemeClr val="tx1">
                      <a:lumMod val="75000"/>
                      <a:lumOff val="25000"/>
                    </a:schemeClr>
                  </a:solidFill>
                  <a:latin typeface="Times New Roman"/>
                  <a:ea typeface="微软雅黑"/>
                  <a:cs typeface="Times New Roman"/>
                </a:rPr>
                <a:t>沿极板方向</a:t>
              </a:r>
              <a:r>
                <a:rPr lang="zh-CN" altLang="zh-CN" sz="2600" kern="100" dirty="0">
                  <a:solidFill>
                    <a:srgbClr val="404040"/>
                  </a:solidFill>
                  <a:latin typeface="Times New Roman"/>
                  <a:ea typeface="微软雅黑"/>
                  <a:cs typeface="Times New Roman"/>
                </a:rPr>
                <a:t>做匀速直线运动，沿电场方向做初速度为零的匀加速直线运动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设偏转电场的电场强度为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，电子在偏转电场中运动的时间为</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，加速度为</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，电子离开偏转电场时的侧移量为</a:t>
              </a:r>
              <a:r>
                <a:rPr lang="en-US" altLang="zh-CN" sz="2600" i="1" kern="100" dirty="0">
                  <a:solidFill>
                    <a:srgbClr val="404040"/>
                  </a:solidFill>
                  <a:latin typeface="Times New Roman"/>
                  <a:ea typeface="微软雅黑"/>
                  <a:cs typeface="Courier New"/>
                </a:rPr>
                <a:t>y</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由牛顿第二定律和运动学公式有</a:t>
              </a:r>
              <a:r>
                <a:rPr lang="en-US" altLang="zh-CN" sz="2600" i="1" kern="100" dirty="0">
                  <a:solidFill>
                    <a:srgbClr val="404040"/>
                  </a:solidFill>
                  <a:latin typeface="Times New Roman"/>
                  <a:ea typeface="微软雅黑"/>
                  <a:cs typeface="Courier New"/>
                </a:rPr>
                <a:t>t</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87550205"/>
                </p:ext>
              </p:extLst>
            </p:nvPr>
          </p:nvGraphicFramePr>
          <p:xfrm>
            <a:off x="1547664" y="3365475"/>
            <a:ext cx="563563" cy="1006475"/>
          </p:xfrm>
          <a:graphic>
            <a:graphicData uri="http://schemas.openxmlformats.org/presentationml/2006/ole">
              <mc:AlternateContent xmlns:mc="http://schemas.openxmlformats.org/markup-compatibility/2006">
                <mc:Choice xmlns:v="urn:schemas-microsoft-com:vml" Requires="v">
                  <p:oleObj spid="_x0000_s24581" name="文档" r:id="rId4" imgW="563260" imgH="1007084" progId="Word.Document.12">
                    <p:embed/>
                  </p:oleObj>
                </mc:Choice>
                <mc:Fallback>
                  <p:oleObj name="文档" r:id="rId4" imgW="563260" imgH="1007084" progId="Word.Document.12">
                    <p:embed/>
                    <p:pic>
                      <p:nvPicPr>
                        <p:cNvPr id="0" name=""/>
                        <p:cNvPicPr/>
                        <p:nvPr/>
                      </p:nvPicPr>
                      <p:blipFill>
                        <a:blip r:embed="rId5"/>
                        <a:stretch>
                          <a:fillRect/>
                        </a:stretch>
                      </p:blipFill>
                      <p:spPr>
                        <a:xfrm>
                          <a:off x="1547664" y="3365475"/>
                          <a:ext cx="563563" cy="1006475"/>
                        </a:xfrm>
                        <a:prstGeom prst="rect">
                          <a:avLst/>
                        </a:prstGeom>
                      </p:spPr>
                    </p:pic>
                  </p:oleObj>
                </mc:Fallback>
              </mc:AlternateContent>
            </a:graphicData>
          </a:graphic>
        </p:graphicFrame>
      </p:grpSp>
    </p:spTree>
    <p:extLst>
      <p:ext uri="{BB962C8B-B14F-4D97-AF65-F5344CB8AC3E}">
        <p14:creationId xmlns:p14="http://schemas.microsoft.com/office/powerpoint/2010/main" val="261795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82513635"/>
              </p:ext>
            </p:extLst>
          </p:nvPr>
        </p:nvGraphicFramePr>
        <p:xfrm>
          <a:off x="683568" y="539750"/>
          <a:ext cx="7069137" cy="3279775"/>
        </p:xfrm>
        <a:graphic>
          <a:graphicData uri="http://schemas.openxmlformats.org/presentationml/2006/ole">
            <mc:AlternateContent xmlns:mc="http://schemas.openxmlformats.org/markup-compatibility/2006">
              <mc:Choice xmlns:v="urn:schemas-microsoft-com:vml" Requires="v">
                <p:oleObj spid="_x0000_s25608" name="文档" r:id="rId4" imgW="7068362" imgH="3280186" progId="Word.Document.12">
                  <p:embed/>
                </p:oleObj>
              </mc:Choice>
              <mc:Fallback>
                <p:oleObj name="文档" r:id="rId4" imgW="7068362" imgH="3280186" progId="Word.Document.12">
                  <p:embed/>
                  <p:pic>
                    <p:nvPicPr>
                      <p:cNvPr id="0" name=""/>
                      <p:cNvPicPr/>
                      <p:nvPr/>
                    </p:nvPicPr>
                    <p:blipFill>
                      <a:blip r:embed="rId5"/>
                      <a:stretch>
                        <a:fillRect/>
                      </a:stretch>
                    </p:blipFill>
                    <p:spPr>
                      <a:xfrm>
                        <a:off x="683568" y="539750"/>
                        <a:ext cx="7069137" cy="32797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80596004"/>
              </p:ext>
            </p:extLst>
          </p:nvPr>
        </p:nvGraphicFramePr>
        <p:xfrm>
          <a:off x="660737" y="3698652"/>
          <a:ext cx="7064375" cy="1249362"/>
        </p:xfrm>
        <a:graphic>
          <a:graphicData uri="http://schemas.openxmlformats.org/presentationml/2006/ole">
            <mc:AlternateContent xmlns:mc="http://schemas.openxmlformats.org/markup-compatibility/2006">
              <mc:Choice xmlns:v="urn:schemas-microsoft-com:vml" Requires="v">
                <p:oleObj spid="_x0000_s25609" name="文档" r:id="rId7" imgW="7068362" imgH="1251019" progId="Word.Document.12">
                  <p:embed/>
                </p:oleObj>
              </mc:Choice>
              <mc:Fallback>
                <p:oleObj name="文档" r:id="rId7" imgW="7068362" imgH="1251019" progId="Word.Document.12">
                  <p:embed/>
                  <p:pic>
                    <p:nvPicPr>
                      <p:cNvPr id="0" name=""/>
                      <p:cNvPicPr/>
                      <p:nvPr/>
                    </p:nvPicPr>
                    <p:blipFill>
                      <a:blip r:embed="rId8"/>
                      <a:stretch>
                        <a:fillRect/>
                      </a:stretch>
                    </p:blipFill>
                    <p:spPr>
                      <a:xfrm>
                        <a:off x="660737" y="3698652"/>
                        <a:ext cx="7064375" cy="1249362"/>
                      </a:xfrm>
                      <a:prstGeom prst="rect">
                        <a:avLst/>
                      </a:prstGeom>
                    </p:spPr>
                  </p:pic>
                </p:oleObj>
              </mc:Fallback>
            </mc:AlternateContent>
          </a:graphicData>
        </a:graphic>
      </p:graphicFrame>
    </p:spTree>
    <p:extLst>
      <p:ext uri="{BB962C8B-B14F-4D97-AF65-F5344CB8AC3E}">
        <p14:creationId xmlns:p14="http://schemas.microsoft.com/office/powerpoint/2010/main" val="81793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hlinkClick r:id="rId3" action="ppaction://hlinksldjump"/>
          </p:cNvPr>
          <p:cNvSpPr/>
          <p:nvPr/>
        </p:nvSpPr>
        <p:spPr>
          <a:xfrm>
            <a:off x="2627784" y="1646000"/>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2732667" y="1818102"/>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4871335" y="1646000"/>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4979425" y="1818102"/>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34193"/>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若要电子打在荧光屏上</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点的上方，可采取哪些措施？</a:t>
            </a:r>
            <a:endParaRPr lang="zh-CN" altLang="zh-CN" sz="1050" kern="100" dirty="0">
              <a:effectLst/>
              <a:latin typeface="宋体"/>
              <a:cs typeface="Courier New"/>
            </a:endParaRPr>
          </a:p>
        </p:txBody>
      </p:sp>
      <p:sp>
        <p:nvSpPr>
          <p:cNvPr id="3" name="矩形 2"/>
          <p:cNvSpPr/>
          <p:nvPr/>
        </p:nvSpPr>
        <p:spPr>
          <a:xfrm>
            <a:off x="395536" y="1930173"/>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减小加速电压</a:t>
            </a:r>
            <a:r>
              <a:rPr lang="en-US" altLang="zh-CN" sz="2600" i="1" kern="100" dirty="0">
                <a:solidFill>
                  <a:srgbClr val="404040"/>
                </a:solidFill>
                <a:latin typeface="Times New Roman"/>
                <a:ea typeface="微软雅黑"/>
                <a:cs typeface="Courier New"/>
              </a:rPr>
              <a:t>U</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或增大偏转电压</a:t>
            </a:r>
            <a:r>
              <a:rPr lang="en-US" altLang="zh-CN" sz="2600" i="1" kern="100" dirty="0">
                <a:solidFill>
                  <a:srgbClr val="404040"/>
                </a:solidFill>
                <a:latin typeface="Times New Roman"/>
                <a:ea typeface="微软雅黑"/>
                <a:cs typeface="Courier New"/>
              </a:rPr>
              <a:t>U</a:t>
            </a:r>
            <a:r>
              <a:rPr lang="en-US" altLang="zh-CN" sz="2600" kern="100" baseline="-25000" dirty="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见</a:t>
            </a:r>
            <a:r>
              <a:rPr lang="zh-CN" altLang="zh-CN" sz="2600" kern="100" dirty="0" smtClean="0">
                <a:solidFill>
                  <a:srgbClr val="E36C0A"/>
                </a:solidFill>
                <a:latin typeface="Times New Roman"/>
                <a:ea typeface="微软雅黑"/>
                <a:cs typeface="Times New Roman"/>
              </a:rPr>
              <a:t>解析</a:t>
            </a:r>
            <a:endParaRPr lang="zh-CN" altLang="zh-CN" sz="1050" kern="100" dirty="0">
              <a:effectLst/>
              <a:latin typeface="宋体"/>
              <a:cs typeface="Courier New"/>
            </a:endParaRPr>
          </a:p>
        </p:txBody>
      </p:sp>
    </p:spTree>
    <p:extLst>
      <p:ext uri="{BB962C8B-B14F-4D97-AF65-F5344CB8AC3E}">
        <p14:creationId xmlns:p14="http://schemas.microsoft.com/office/powerpoint/2010/main" val="217857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21768"/>
            <a:ext cx="8352928" cy="3018134"/>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针对训练</a:t>
            </a:r>
            <a:r>
              <a:rPr lang="en-US" altLang="zh-CN" sz="2600" b="1" kern="100" dirty="0">
                <a:solidFill>
                  <a:srgbClr val="00B0F0"/>
                </a:solidFill>
                <a:latin typeface="Times New Roman"/>
                <a:ea typeface="微软雅黑"/>
                <a:cs typeface="Courier New"/>
              </a:rPr>
              <a:t>2</a:t>
            </a:r>
            <a:r>
              <a:rPr lang="zh-CN" altLang="zh-CN" sz="2600" b="1" kern="100" dirty="0">
                <a:solidFill>
                  <a:srgbClr val="00B0F0"/>
                </a:solidFill>
                <a:latin typeface="Times New Roman"/>
                <a:ea typeface="微软雅黑"/>
                <a:cs typeface="Times New Roman"/>
              </a:rPr>
              <a:t>　</a:t>
            </a:r>
            <a:r>
              <a:rPr lang="zh-CN" altLang="zh-CN" sz="2600" kern="100" dirty="0">
                <a:solidFill>
                  <a:srgbClr val="404040"/>
                </a:solidFill>
                <a:latin typeface="Times New Roman"/>
                <a:ea typeface="微软雅黑"/>
                <a:cs typeface="Times New Roman"/>
              </a:rPr>
              <a:t>一束电子流经</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5 000 V</a:t>
            </a:r>
            <a:r>
              <a:rPr lang="zh-CN" altLang="zh-CN" sz="2600" kern="100" dirty="0">
                <a:solidFill>
                  <a:srgbClr val="404040"/>
                </a:solidFill>
                <a:latin typeface="Times New Roman"/>
                <a:ea typeface="微软雅黑"/>
                <a:cs typeface="Times New Roman"/>
              </a:rPr>
              <a:t>的</a:t>
            </a:r>
            <a:r>
              <a:rPr lang="zh-CN" altLang="zh-CN" sz="2600" kern="100" dirty="0" smtClean="0">
                <a:solidFill>
                  <a:srgbClr val="404040"/>
                </a:solidFill>
                <a:latin typeface="Times New Roman"/>
                <a:ea typeface="微软雅黑"/>
                <a:cs typeface="Times New Roman"/>
              </a:rPr>
              <a:t>加速</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电压</a:t>
            </a:r>
            <a:r>
              <a:rPr lang="zh-CN" altLang="zh-CN" sz="2600" kern="100" dirty="0">
                <a:solidFill>
                  <a:srgbClr val="404040"/>
                </a:solidFill>
                <a:latin typeface="Times New Roman"/>
                <a:ea typeface="微软雅黑"/>
                <a:cs typeface="Times New Roman"/>
              </a:rPr>
              <a:t>加速后，在与两极板等距处垂直进入</a:t>
            </a:r>
            <a:r>
              <a:rPr lang="zh-CN" altLang="zh-CN" sz="2600" kern="100" dirty="0" smtClean="0">
                <a:solidFill>
                  <a:srgbClr val="404040"/>
                </a:solidFill>
                <a:latin typeface="Times New Roman"/>
                <a:ea typeface="微软雅黑"/>
                <a:cs typeface="Times New Roman"/>
              </a:rPr>
              <a:t>平</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行</a:t>
            </a:r>
            <a:r>
              <a:rPr lang="zh-CN" altLang="zh-CN" sz="2600" kern="100" dirty="0">
                <a:solidFill>
                  <a:srgbClr val="404040"/>
                </a:solidFill>
                <a:latin typeface="Times New Roman"/>
                <a:ea typeface="微软雅黑"/>
                <a:cs typeface="Times New Roman"/>
              </a:rPr>
              <a:t>板间的匀强电场，如图</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所示，若两板</a:t>
            </a:r>
            <a:r>
              <a:rPr lang="zh-CN" altLang="zh-CN" sz="2600" kern="100" dirty="0" smtClean="0">
                <a:solidFill>
                  <a:srgbClr val="404040"/>
                </a:solidFill>
                <a:latin typeface="Times New Roman"/>
                <a:ea typeface="微软雅黑"/>
                <a:cs typeface="Times New Roman"/>
              </a:rPr>
              <a:t>间距</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i="1" kern="100" dirty="0" smtClean="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1.0 cm</a:t>
            </a:r>
            <a:r>
              <a:rPr lang="zh-CN" altLang="zh-CN" sz="2600" kern="100" dirty="0">
                <a:solidFill>
                  <a:srgbClr val="404040"/>
                </a:solidFill>
                <a:latin typeface="Times New Roman"/>
                <a:ea typeface="微软雅黑"/>
                <a:cs typeface="Times New Roman"/>
              </a:rPr>
              <a:t>，板长</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5 cm</a:t>
            </a:r>
            <a:r>
              <a:rPr lang="zh-CN" altLang="zh-CN" sz="2600" kern="100" dirty="0">
                <a:solidFill>
                  <a:srgbClr val="404040"/>
                </a:solidFill>
                <a:latin typeface="Times New Roman"/>
                <a:ea typeface="微软雅黑"/>
                <a:cs typeface="Times New Roman"/>
              </a:rPr>
              <a:t>，那么要使电子能从平行极板间的边缘飞出，则两个极板上最多能加多大电压？</a:t>
            </a:r>
            <a:endParaRPr lang="zh-CN" altLang="zh-CN" sz="1050" kern="100" dirty="0">
              <a:effectLst/>
              <a:latin typeface="宋体"/>
              <a:cs typeface="Courier New"/>
            </a:endParaRPr>
          </a:p>
        </p:txBody>
      </p:sp>
      <p:pic>
        <p:nvPicPr>
          <p:cNvPr id="19458" name="Picture 2" descr="\\莫成程\f\幻灯片文件复制\2015\同步\步步高\物理\步步高人教3-1（人教）\B85.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141" y="1159526"/>
            <a:ext cx="1415283" cy="106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308304" y="231102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6</a:t>
            </a:r>
            <a:endParaRPr lang="zh-CN" altLang="en-US" sz="2600" dirty="0"/>
          </a:p>
        </p:txBody>
      </p:sp>
    </p:spTree>
    <p:extLst>
      <p:ext uri="{BB962C8B-B14F-4D97-AF65-F5344CB8AC3E}">
        <p14:creationId xmlns:p14="http://schemas.microsoft.com/office/powerpoint/2010/main" val="182852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6977" y="627534"/>
            <a:ext cx="8606030" cy="1817805"/>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在加速电压</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一定时，偏转电压</a:t>
            </a:r>
            <a:r>
              <a:rPr lang="en-US" altLang="zh-CN" sz="2600" i="1" kern="100" dirty="0">
                <a:solidFill>
                  <a:srgbClr val="404040"/>
                </a:solidFill>
                <a:latin typeface="Times New Roman"/>
                <a:ea typeface="微软雅黑"/>
                <a:cs typeface="Courier New"/>
              </a:rPr>
              <a:t>U</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越大，电子在极板间的侧移量就越大</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当偏转电压大到使电子刚好擦着极板的边缘飞出时，此时的偏转电压即为题目要求的最大电压</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482" name="Picture 2" descr="\\莫成程\f\幻灯片文件复制\2015\同步\步步高\物理\步步高人教3-1（人教）\B86.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535912"/>
            <a:ext cx="6197859" cy="19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1520" y="4299942"/>
            <a:ext cx="2002856"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400 V</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7673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589032" y="1108938"/>
            <a:ext cx="7934011" cy="3210670"/>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21506" name="图片 1"/>
          <p:cNvPicPr>
            <a:picLocks noChangeAspect="1" noChangeArrowheads="1"/>
          </p:cNvPicPr>
          <p:nvPr/>
        </p:nvPicPr>
        <p:blipFill>
          <a:blip r:embed="rId4">
            <a:clrChange>
              <a:clrFrom>
                <a:srgbClr val="E3E3E3"/>
              </a:clrFrom>
              <a:clrTo>
                <a:srgbClr val="E3E3E3">
                  <a:alpha val="0"/>
                </a:srgbClr>
              </a:clrTo>
            </a:clrChange>
            <a:extLst>
              <a:ext uri="{28A0092B-C50C-407E-A947-70E740481C1C}">
                <a14:useLocalDpi xmlns:a14="http://schemas.microsoft.com/office/drawing/2010/main" val="0"/>
              </a:ext>
            </a:extLst>
          </a:blip>
          <a:srcRect/>
          <a:stretch>
            <a:fillRect/>
          </a:stretch>
        </p:blipFill>
        <p:spPr bwMode="auto">
          <a:xfrm>
            <a:off x="1763688" y="1191552"/>
            <a:ext cx="5559132" cy="3044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43900" y="691922"/>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带电粒子在电场中的运动性质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关于</a:t>
            </a:r>
            <a:r>
              <a:rPr lang="zh-CN" altLang="zh-CN" sz="2600" kern="100" dirty="0" smtClean="0">
                <a:solidFill>
                  <a:srgbClr val="404040"/>
                </a:solidFill>
                <a:latin typeface="Times New Roman"/>
                <a:ea typeface="微软雅黑"/>
                <a:cs typeface="Times New Roman"/>
              </a:rPr>
              <a:t>带电粒子</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在匀强电场中的运动情况，下列</a:t>
            </a:r>
            <a:r>
              <a:rPr lang="zh-CN" altLang="zh-CN" sz="2600" kern="100" dirty="0" smtClean="0">
                <a:solidFill>
                  <a:srgbClr val="404040"/>
                </a:solidFill>
                <a:latin typeface="Times New Roman"/>
                <a:ea typeface="微软雅黑"/>
                <a:cs typeface="Times New Roman"/>
              </a:rPr>
              <a:t>说法</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正确</a:t>
            </a:r>
            <a:r>
              <a:rPr lang="zh-CN" altLang="zh-CN" sz="2600" kern="100" dirty="0">
                <a:solidFill>
                  <a:srgbClr val="404040"/>
                </a:solidFill>
                <a:latin typeface="Times New Roman"/>
                <a:ea typeface="微软雅黑"/>
                <a:cs typeface="Times New Roman"/>
              </a:rPr>
              <a:t>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一定是匀变速运动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不可能做匀减速运动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一定做曲线运动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可能做匀变速直线运动，不可能做匀变速曲线运动</a:t>
            </a:r>
            <a:endParaRPr lang="zh-CN" altLang="zh-CN" sz="1050" kern="100" dirty="0">
              <a:effectLst/>
              <a:latin typeface="宋体"/>
              <a:cs typeface="Courier New"/>
            </a:endParaRPr>
          </a:p>
        </p:txBody>
      </p:sp>
      <p:sp>
        <p:nvSpPr>
          <p:cNvPr id="13" name="圆角矩形 12"/>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395536" y="1350804"/>
            <a:ext cx="8352928" cy="3093154"/>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带电粒子在匀强电场中受恒定合外力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电场力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作用，一定做匀变速运动，初速度与合外力共线时，做直线运动，不共线时做曲线运动，选项</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正确，选项</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43900" y="763930"/>
            <a:ext cx="8352928"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带电粒子在电场中的直线运动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两平行</a:t>
            </a:r>
            <a:r>
              <a:rPr lang="zh-CN" altLang="zh-CN" sz="2600" kern="100" dirty="0" smtClean="0">
                <a:solidFill>
                  <a:srgbClr val="404040"/>
                </a:solidFill>
                <a:latin typeface="Times New Roman"/>
                <a:ea typeface="微软雅黑"/>
                <a:cs typeface="Times New Roman"/>
              </a:rPr>
              <a:t>金属板</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相距</a:t>
            </a:r>
            <a:r>
              <a:rPr lang="zh-CN" altLang="zh-CN" sz="2600" kern="100" dirty="0">
                <a:solidFill>
                  <a:srgbClr val="404040"/>
                </a:solidFill>
                <a:latin typeface="Times New Roman"/>
                <a:ea typeface="微软雅黑"/>
                <a:cs typeface="Times New Roman"/>
              </a:rPr>
              <a:t>为</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，电势差为</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，一电子质量为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a:t>
            </a:r>
            <a:r>
              <a:rPr lang="zh-CN" altLang="zh-CN" sz="2600" kern="100" dirty="0" smtClean="0">
                <a:solidFill>
                  <a:srgbClr val="404040"/>
                </a:solidFill>
                <a:latin typeface="Times New Roman"/>
                <a:ea typeface="微软雅黑"/>
                <a:cs typeface="Times New Roman"/>
              </a:rPr>
              <a:t>电荷</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量</a:t>
            </a:r>
            <a:r>
              <a:rPr lang="zh-CN" altLang="zh-CN" sz="2600" kern="100" dirty="0">
                <a:solidFill>
                  <a:srgbClr val="404040"/>
                </a:solidFill>
                <a:latin typeface="Times New Roman"/>
                <a:ea typeface="微软雅黑"/>
                <a:cs typeface="Times New Roman"/>
              </a:rPr>
              <a:t>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，从</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点沿垂直于极板的方向射出，</a:t>
            </a:r>
            <a:r>
              <a:rPr lang="zh-CN" altLang="zh-CN" sz="2600" kern="100" dirty="0" smtClean="0">
                <a:solidFill>
                  <a:srgbClr val="404040"/>
                </a:solidFill>
                <a:latin typeface="Times New Roman"/>
                <a:ea typeface="微软雅黑"/>
                <a:cs typeface="Times New Roman"/>
              </a:rPr>
              <a:t>最远</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到达</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点，然后返回，如图</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OA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h</a:t>
            </a:r>
            <a:r>
              <a:rPr lang="zh-CN" altLang="zh-CN" sz="2600" kern="100" dirty="0">
                <a:solidFill>
                  <a:srgbClr val="404040"/>
                </a:solidFill>
                <a:latin typeface="Times New Roman"/>
                <a:ea typeface="微软雅黑"/>
                <a:cs typeface="Times New Roman"/>
              </a:rPr>
              <a:t>，</a:t>
            </a:r>
            <a:r>
              <a:rPr lang="zh-CN" altLang="zh-CN" sz="2600" kern="100" dirty="0" smtClean="0">
                <a:solidFill>
                  <a:srgbClr val="404040"/>
                </a:solidFill>
                <a:latin typeface="Times New Roman"/>
                <a:ea typeface="微软雅黑"/>
                <a:cs typeface="Times New Roman"/>
              </a:rPr>
              <a:t>则</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此</a:t>
            </a:r>
            <a:r>
              <a:rPr lang="zh-CN" altLang="zh-CN" sz="2600" kern="100" dirty="0">
                <a:solidFill>
                  <a:srgbClr val="404040"/>
                </a:solidFill>
                <a:latin typeface="Times New Roman"/>
                <a:ea typeface="微软雅黑"/>
                <a:cs typeface="Times New Roman"/>
              </a:rPr>
              <a:t>电子具有的初动能是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2530" name="Picture 2" descr="\\莫成程\f\幻灯片文件复制\2015\同步\步步高\物理\步步高人教3-1（人教）\B87.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89729" y="1014427"/>
            <a:ext cx="1558735" cy="171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668344" y="2787774"/>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7</a:t>
            </a:r>
            <a:endParaRPr lang="zh-CN" altLang="en-US" sz="2600" dirty="0"/>
          </a:p>
        </p:txBody>
      </p:sp>
      <p:graphicFrame>
        <p:nvGraphicFramePr>
          <p:cNvPr id="6" name="对象 5"/>
          <p:cNvGraphicFramePr>
            <a:graphicFrameLocks noChangeAspect="1"/>
          </p:cNvGraphicFramePr>
          <p:nvPr>
            <p:extLst>
              <p:ext uri="{D42A27DB-BD31-4B8C-83A1-F6EECF244321}">
                <p14:modId xmlns:p14="http://schemas.microsoft.com/office/powerpoint/2010/main" val="2406825770"/>
              </p:ext>
            </p:extLst>
          </p:nvPr>
        </p:nvGraphicFramePr>
        <p:xfrm>
          <a:off x="323528" y="3872324"/>
          <a:ext cx="7323138" cy="1500187"/>
        </p:xfrm>
        <a:graphic>
          <a:graphicData uri="http://schemas.openxmlformats.org/presentationml/2006/ole">
            <mc:AlternateContent xmlns:mc="http://schemas.openxmlformats.org/markup-compatibility/2006">
              <mc:Choice xmlns:v="urn:schemas-microsoft-com:vml" Requires="v">
                <p:oleObj spid="_x0000_s22533" name="文档" r:id="rId9" imgW="7327474" imgH="1505116" progId="Word.Document.12">
                  <p:embed/>
                </p:oleObj>
              </mc:Choice>
              <mc:Fallback>
                <p:oleObj name="文档" r:id="rId9" imgW="7327474" imgH="1505116" progId="Word.Document.12">
                  <p:embed/>
                  <p:pic>
                    <p:nvPicPr>
                      <p:cNvPr id="0" name=""/>
                      <p:cNvPicPr/>
                      <p:nvPr/>
                    </p:nvPicPr>
                    <p:blipFill>
                      <a:blip r:embed="rId10"/>
                      <a:stretch>
                        <a:fillRect/>
                      </a:stretch>
                    </p:blipFill>
                    <p:spPr>
                      <a:xfrm>
                        <a:off x="323528" y="3872324"/>
                        <a:ext cx="7323138" cy="1500187"/>
                      </a:xfrm>
                      <a:prstGeom prst="rect">
                        <a:avLst/>
                      </a:prstGeom>
                    </p:spPr>
                  </p:pic>
                </p:oleObj>
              </mc:Fallback>
            </mc:AlternateContent>
          </a:graphicData>
        </a:graphic>
      </p:graphicFrame>
    </p:spTree>
    <p:extLst>
      <p:ext uri="{BB962C8B-B14F-4D97-AF65-F5344CB8AC3E}">
        <p14:creationId xmlns:p14="http://schemas.microsoft.com/office/powerpoint/2010/main" val="31044998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040708527"/>
              </p:ext>
            </p:extLst>
          </p:nvPr>
        </p:nvGraphicFramePr>
        <p:xfrm>
          <a:off x="315908" y="838518"/>
          <a:ext cx="8367712" cy="4060825"/>
        </p:xfrm>
        <a:graphic>
          <a:graphicData uri="http://schemas.openxmlformats.org/presentationml/2006/ole">
            <mc:AlternateContent xmlns:mc="http://schemas.openxmlformats.org/markup-compatibility/2006">
              <mc:Choice xmlns:v="urn:schemas-microsoft-com:vml" Requires="v">
                <p:oleObj spid="_x0000_s27652" name="文档" r:id="rId8" imgW="8370760" imgH="4073472" progId="Word.Document.12">
                  <p:embed/>
                </p:oleObj>
              </mc:Choice>
              <mc:Fallback>
                <p:oleObj name="文档" r:id="rId8" imgW="8370760" imgH="4073472" progId="Word.Document.12">
                  <p:embed/>
                  <p:pic>
                    <p:nvPicPr>
                      <p:cNvPr id="0" name=""/>
                      <p:cNvPicPr/>
                      <p:nvPr/>
                    </p:nvPicPr>
                    <p:blipFill>
                      <a:blip r:embed="rId9"/>
                      <a:stretch>
                        <a:fillRect/>
                      </a:stretch>
                    </p:blipFill>
                    <p:spPr>
                      <a:xfrm>
                        <a:off x="315908" y="838518"/>
                        <a:ext cx="8367712" cy="4060825"/>
                      </a:xfrm>
                      <a:prstGeom prst="rect">
                        <a:avLst/>
                      </a:prstGeom>
                    </p:spPr>
                  </p:pic>
                </p:oleObj>
              </mc:Fallback>
            </mc:AlternateContent>
          </a:graphicData>
        </a:graphic>
      </p:graphicFrame>
      <p:sp>
        <p:nvSpPr>
          <p:cNvPr id="7" name="矩形 6"/>
          <p:cNvSpPr/>
          <p:nvPr/>
        </p:nvSpPr>
        <p:spPr>
          <a:xfrm>
            <a:off x="201902" y="4270757"/>
            <a:ext cx="1425390" cy="69249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D</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0410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9140" y="763930"/>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带电粒子在电场中的偏转</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一束正离子以相同的速率从同一位置垂直于电场方向飞入匀强电场中，所有离子的轨迹都是一样的，这说明所有离子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都具有相同的</a:t>
            </a:r>
            <a:r>
              <a:rPr lang="zh-CN" altLang="zh-CN" sz="2600" kern="100" dirty="0" smtClean="0">
                <a:solidFill>
                  <a:srgbClr val="404040"/>
                </a:solidFill>
                <a:latin typeface="Times New Roman"/>
                <a:ea typeface="微软雅黑"/>
                <a:cs typeface="Times New Roman"/>
              </a:rPr>
              <a:t>质量</a:t>
            </a:r>
            <a:endParaRPr lang="en-US" altLang="zh-CN" sz="2600" kern="100" dirty="0" smtClean="0">
              <a:solidFill>
                <a:srgbClr val="404040"/>
              </a:solidFill>
              <a:latin typeface="Times New Roman"/>
              <a:ea typeface="微软雅黑"/>
              <a:cs typeface="Courier New"/>
            </a:endParaRPr>
          </a:p>
          <a:p>
            <a:pPr algn="just">
              <a:lnSpc>
                <a:spcPct val="150000"/>
              </a:lnSpc>
              <a:spcAft>
                <a:spcPts val="0"/>
              </a:spcAft>
            </a:pPr>
            <a:r>
              <a:rPr lang="en-US" altLang="zh-CN" sz="2600" kern="100" dirty="0" smtClean="0">
                <a:solidFill>
                  <a:srgbClr val="404040"/>
                </a:solidFill>
                <a:latin typeface="Times New Roman"/>
                <a:ea typeface="微软雅黑"/>
                <a:cs typeface="Courier New"/>
              </a:rPr>
              <a:t>B</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都具有相同的电荷量</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具有相同的</a:t>
            </a:r>
            <a:r>
              <a:rPr lang="zh-CN" altLang="zh-CN" sz="2600" kern="100" dirty="0" smtClean="0">
                <a:solidFill>
                  <a:srgbClr val="404040"/>
                </a:solidFill>
                <a:latin typeface="Times New Roman"/>
                <a:ea typeface="微软雅黑"/>
                <a:cs typeface="Times New Roman"/>
              </a:rPr>
              <a:t>比荷</a:t>
            </a:r>
            <a:endParaRPr lang="en-US" altLang="zh-CN" sz="2600" kern="100" dirty="0" smtClean="0">
              <a:solidFill>
                <a:srgbClr val="404040"/>
              </a:solidFill>
              <a:latin typeface="Times New Roman"/>
              <a:ea typeface="微软雅黑"/>
              <a:cs typeface="Courier New"/>
            </a:endParaRPr>
          </a:p>
          <a:p>
            <a:pPr algn="just">
              <a:lnSpc>
                <a:spcPct val="150000"/>
              </a:lnSpc>
              <a:spcAft>
                <a:spcPts val="0"/>
              </a:spcAft>
            </a:pPr>
            <a:r>
              <a:rPr lang="en-US" altLang="zh-CN" sz="2600" kern="100" dirty="0" smtClean="0">
                <a:solidFill>
                  <a:srgbClr val="404040"/>
                </a:solidFill>
                <a:latin typeface="Times New Roman"/>
                <a:ea typeface="微软雅黑"/>
                <a:cs typeface="Courier New"/>
              </a:rPr>
              <a:t>D</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都是同一元素的同位素</a:t>
            </a:r>
            <a:endParaRPr lang="zh-CN" altLang="zh-CN" sz="1050" kern="100" dirty="0">
              <a:effectLst/>
              <a:latin typeface="宋体"/>
              <a:cs typeface="Courier New"/>
            </a:endParaRPr>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28509745"/>
              </p:ext>
            </p:extLst>
          </p:nvPr>
        </p:nvGraphicFramePr>
        <p:xfrm>
          <a:off x="319405" y="853758"/>
          <a:ext cx="8428038" cy="3810000"/>
        </p:xfrm>
        <a:graphic>
          <a:graphicData uri="http://schemas.openxmlformats.org/presentationml/2006/ole">
            <mc:AlternateContent xmlns:mc="http://schemas.openxmlformats.org/markup-compatibility/2006">
              <mc:Choice xmlns:v="urn:schemas-microsoft-com:vml" Requires="v">
                <p:oleObj spid="_x0000_s28676" name="文档" r:id="rId8" imgW="8433738" imgH="3814329" progId="Word.Document.12">
                  <p:embed/>
                </p:oleObj>
              </mc:Choice>
              <mc:Fallback>
                <p:oleObj name="文档" r:id="rId8" imgW="8433738" imgH="3814329" progId="Word.Document.12">
                  <p:embed/>
                  <p:pic>
                    <p:nvPicPr>
                      <p:cNvPr id="0" name=""/>
                      <p:cNvPicPr/>
                      <p:nvPr/>
                    </p:nvPicPr>
                    <p:blipFill>
                      <a:blip r:embed="rId9"/>
                      <a:stretch>
                        <a:fillRect/>
                      </a:stretch>
                    </p:blipFill>
                    <p:spPr>
                      <a:xfrm>
                        <a:off x="319405" y="853758"/>
                        <a:ext cx="8428038" cy="3810000"/>
                      </a:xfrm>
                      <a:prstGeom prst="rect">
                        <a:avLst/>
                      </a:prstGeom>
                    </p:spPr>
                  </p:pic>
                </p:oleObj>
              </mc:Fallback>
            </mc:AlternateContent>
          </a:graphicData>
        </a:graphic>
      </p:graphicFrame>
      <p:sp>
        <p:nvSpPr>
          <p:cNvPr id="4" name="矩形 3"/>
          <p:cNvSpPr/>
          <p:nvPr/>
        </p:nvSpPr>
        <p:spPr>
          <a:xfrm>
            <a:off x="243900" y="4269462"/>
            <a:ext cx="1407758" cy="69249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1207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9552" y="411510"/>
            <a:ext cx="3600400"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一、带电粒子的加速</a:t>
            </a: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467544" y="1809964"/>
            <a:ext cx="8352928" cy="241797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在真空中有一对平行金属板，由于接在电池组上而带电，两板间的电势差为</a:t>
            </a:r>
            <a:r>
              <a:rPr lang="en-US" altLang="zh-CN" sz="2600" i="1" kern="100" dirty="0">
                <a:solidFill>
                  <a:srgbClr val="404040"/>
                </a:solidFill>
                <a:latin typeface="Times New Roman"/>
                <a:ea typeface="微软雅黑"/>
                <a:cs typeface="Courier New"/>
              </a:rPr>
              <a:t>U</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若一个质量为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、带正电荷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粒子，在电场力的作用下由静止开始从正极板向负极板运动，板间距为</a:t>
            </a:r>
            <a:r>
              <a:rPr lang="en-US" altLang="zh-CN" sz="2600" i="1" kern="100" dirty="0">
                <a:solidFill>
                  <a:srgbClr val="404040"/>
                </a:solidFill>
                <a:latin typeface="Times New Roman"/>
                <a:ea typeface="微软雅黑"/>
                <a:cs typeface="Courier New"/>
              </a:rPr>
              <a:t>d</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8" name="圆角矩形 7"/>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9140" y="763930"/>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对示波管原理的认识</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8</a:t>
            </a:r>
            <a:r>
              <a:rPr lang="zh-CN" altLang="zh-CN" sz="2600" kern="100" dirty="0">
                <a:solidFill>
                  <a:srgbClr val="404040"/>
                </a:solidFill>
                <a:latin typeface="Times New Roman"/>
                <a:ea typeface="微软雅黑"/>
                <a:cs typeface="Times New Roman"/>
              </a:rPr>
              <a:t>是示波管的原理图</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它由电子枪、偏转电极</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XX</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YY</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、荧光屏组成，管内抽成真空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给电子枪通电后，如果在偏转电极</a:t>
            </a:r>
            <a:r>
              <a:rPr lang="en-US" altLang="zh-CN" sz="2600" i="1" kern="100" dirty="0">
                <a:solidFill>
                  <a:srgbClr val="404040"/>
                </a:solidFill>
                <a:latin typeface="Times New Roman"/>
                <a:ea typeface="微软雅黑"/>
                <a:cs typeface="Courier New"/>
              </a:rPr>
              <a:t>XX</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YY</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上都没有加电压，电子束将打在荧光屏的中心</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6626" name="Picture 2" descr="\\莫成程\f\幻灯片文件复制\2015\同步\步步高\物理\步步高人教3-1（人教）\B88.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7744" y="3181899"/>
            <a:ext cx="4023712" cy="145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79577" y="4603214"/>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8</a:t>
            </a:r>
            <a:endParaRPr lang="zh-CN" altLang="en-US" sz="2600" dirty="0"/>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179512" y="1161892"/>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a:t>
            </a:r>
            <a:r>
              <a:rPr lang="en-US" altLang="zh-CN" sz="2600" kern="100" dirty="0">
                <a:solidFill>
                  <a:srgbClr val="404040"/>
                </a:solidFill>
                <a:latin typeface="Times New Roman"/>
                <a:ea typeface="微软雅黑"/>
                <a:cs typeface="Courier New"/>
              </a:rPr>
              <a:t>________</a:t>
            </a:r>
            <a:r>
              <a:rPr lang="zh-CN" altLang="zh-CN" sz="2600" kern="100" dirty="0">
                <a:solidFill>
                  <a:srgbClr val="404040"/>
                </a:solidFill>
                <a:latin typeface="Times New Roman"/>
                <a:ea typeface="微软雅黑"/>
                <a:cs typeface="Times New Roman"/>
              </a:rPr>
              <a:t>区域是加速的，在</a:t>
            </a:r>
            <a:r>
              <a:rPr lang="en-US" altLang="zh-CN" sz="2600" kern="100" dirty="0">
                <a:solidFill>
                  <a:srgbClr val="404040"/>
                </a:solidFill>
                <a:latin typeface="Times New Roman"/>
                <a:ea typeface="微软雅黑"/>
                <a:cs typeface="Courier New"/>
              </a:rPr>
              <a:t>________</a:t>
            </a:r>
            <a:r>
              <a:rPr lang="zh-CN" altLang="zh-CN" sz="2600" kern="100" dirty="0">
                <a:solidFill>
                  <a:srgbClr val="404040"/>
                </a:solidFill>
                <a:latin typeface="Times New Roman"/>
                <a:ea typeface="微软雅黑"/>
                <a:cs typeface="Times New Roman"/>
              </a:rPr>
              <a:t>区域是偏转的</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若</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YY</a:t>
            </a:r>
            <a:r>
              <a:rPr lang="en-US" altLang="zh-CN" sz="2600" kern="100" baseline="-250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XX</a:t>
            </a:r>
            <a:r>
              <a:rPr lang="en-US" altLang="zh-CN" sz="2600" kern="100" baseline="-250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，则粒子向</a:t>
            </a:r>
            <a:r>
              <a:rPr lang="en-US" altLang="zh-CN" sz="2600" kern="100" dirty="0">
                <a:solidFill>
                  <a:srgbClr val="404040"/>
                </a:solidFill>
                <a:latin typeface="Times New Roman"/>
                <a:ea typeface="微软雅黑"/>
                <a:cs typeface="Courier New"/>
              </a:rPr>
              <a:t>________</a:t>
            </a:r>
            <a:r>
              <a:rPr lang="zh-CN" altLang="zh-CN" sz="2600" kern="100" dirty="0">
                <a:solidFill>
                  <a:srgbClr val="404040"/>
                </a:solidFill>
                <a:latin typeface="Times New Roman"/>
                <a:ea typeface="微软雅黑"/>
                <a:cs typeface="Times New Roman"/>
              </a:rPr>
              <a:t>板偏移，若</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YY</a:t>
            </a:r>
            <a:r>
              <a:rPr lang="en-US" altLang="zh-CN" sz="2600" kern="100" baseline="-250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U</a:t>
            </a:r>
            <a:r>
              <a:rPr lang="en-US" altLang="zh-CN" sz="2600" i="1" kern="100" baseline="-25000" dirty="0">
                <a:solidFill>
                  <a:srgbClr val="404040"/>
                </a:solidFill>
                <a:latin typeface="Times New Roman"/>
                <a:ea typeface="微软雅黑"/>
                <a:cs typeface="Courier New"/>
              </a:rPr>
              <a:t>XX</a:t>
            </a:r>
            <a:r>
              <a:rPr lang="en-US" altLang="zh-CN" sz="2600" kern="100" baseline="-250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，则粒子向</a:t>
            </a:r>
            <a:r>
              <a:rPr lang="en-US" altLang="zh-CN" sz="2600" kern="100" dirty="0">
                <a:solidFill>
                  <a:srgbClr val="404040"/>
                </a:solidFill>
                <a:latin typeface="Times New Roman"/>
                <a:ea typeface="微软雅黑"/>
                <a:cs typeface="Courier New"/>
              </a:rPr>
              <a:t>________</a:t>
            </a:r>
            <a:r>
              <a:rPr lang="zh-CN" altLang="zh-CN" sz="2600" kern="100" dirty="0">
                <a:solidFill>
                  <a:srgbClr val="404040"/>
                </a:solidFill>
                <a:latin typeface="Times New Roman"/>
                <a:ea typeface="微软雅黑"/>
                <a:cs typeface="Times New Roman"/>
              </a:rPr>
              <a:t>板偏移</a:t>
            </a:r>
            <a:r>
              <a:rPr lang="en-US" altLang="zh-CN" sz="2600" kern="100" dirty="0" smtClean="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3" name="矩形 2"/>
          <p:cNvSpPr/>
          <p:nvPr/>
        </p:nvSpPr>
        <p:spPr>
          <a:xfrm>
            <a:off x="2757765" y="1275606"/>
            <a:ext cx="518091" cy="492443"/>
          </a:xfrm>
          <a:prstGeom prst="rect">
            <a:avLst/>
          </a:prstGeom>
        </p:spPr>
        <p:txBody>
          <a:bodyPr wrap="none">
            <a:spAutoFit/>
          </a:bodyPr>
          <a:lstStyle/>
          <a:p>
            <a:r>
              <a:rPr lang="en-US" altLang="zh-CN" sz="2600" kern="100" dirty="0">
                <a:solidFill>
                  <a:schemeClr val="accent6">
                    <a:lumMod val="75000"/>
                  </a:schemeClr>
                </a:solidFill>
                <a:latin typeface="宋体"/>
                <a:ea typeface="微软雅黑"/>
                <a:cs typeface="Times New Roman"/>
              </a:rPr>
              <a:t>Ⅰ</a:t>
            </a:r>
            <a:endParaRPr lang="zh-CN" altLang="en-US" sz="2600" dirty="0">
              <a:solidFill>
                <a:schemeClr val="accent6">
                  <a:lumMod val="75000"/>
                </a:schemeClr>
              </a:solidFill>
            </a:endParaRPr>
          </a:p>
        </p:txBody>
      </p:sp>
      <p:sp>
        <p:nvSpPr>
          <p:cNvPr id="4" name="矩形 3"/>
          <p:cNvSpPr/>
          <p:nvPr/>
        </p:nvSpPr>
        <p:spPr>
          <a:xfrm>
            <a:off x="6804248" y="1262688"/>
            <a:ext cx="518091" cy="492443"/>
          </a:xfrm>
          <a:prstGeom prst="rect">
            <a:avLst/>
          </a:prstGeom>
        </p:spPr>
        <p:txBody>
          <a:bodyPr wrap="none">
            <a:spAutoFit/>
          </a:bodyPr>
          <a:lstStyle/>
          <a:p>
            <a:r>
              <a:rPr lang="en-US" altLang="zh-CN" sz="2600" kern="100" dirty="0">
                <a:solidFill>
                  <a:schemeClr val="accent6">
                    <a:lumMod val="75000"/>
                  </a:schemeClr>
                </a:solidFill>
                <a:latin typeface="宋体"/>
                <a:ea typeface="微软雅黑"/>
                <a:cs typeface="Times New Roman"/>
              </a:rPr>
              <a:t>Ⅱ</a:t>
            </a:r>
            <a:endParaRPr lang="zh-CN" altLang="en-US" sz="2600" kern="100" dirty="0">
              <a:solidFill>
                <a:schemeClr val="accent6">
                  <a:lumMod val="75000"/>
                </a:schemeClr>
              </a:solidFill>
              <a:latin typeface="宋体"/>
              <a:ea typeface="微软雅黑"/>
              <a:cs typeface="Times New Roman"/>
            </a:endParaRPr>
          </a:p>
        </p:txBody>
      </p:sp>
      <p:sp>
        <p:nvSpPr>
          <p:cNvPr id="6" name="矩形 5"/>
          <p:cNvSpPr/>
          <p:nvPr/>
        </p:nvSpPr>
        <p:spPr>
          <a:xfrm>
            <a:off x="5940152" y="2499742"/>
            <a:ext cx="370614" cy="492443"/>
          </a:xfrm>
          <a:prstGeom prst="rect">
            <a:avLst/>
          </a:prstGeom>
        </p:spPr>
        <p:txBody>
          <a:bodyPr wrap="none">
            <a:spAutoFit/>
          </a:bodyPr>
          <a:lstStyle/>
          <a:p>
            <a:r>
              <a:rPr lang="en-US" altLang="zh-CN" sz="2600" i="1" kern="100" dirty="0" smtClean="0">
                <a:solidFill>
                  <a:schemeClr val="accent6">
                    <a:lumMod val="75000"/>
                  </a:schemeClr>
                </a:solidFill>
                <a:latin typeface="Times New Roman"/>
                <a:ea typeface="微软雅黑"/>
              </a:rPr>
              <a:t>Y</a:t>
            </a:r>
            <a:endParaRPr lang="zh-CN" altLang="en-US" sz="2600" dirty="0">
              <a:solidFill>
                <a:schemeClr val="accent6">
                  <a:lumMod val="75000"/>
                </a:schemeClr>
              </a:solidFill>
            </a:endParaRPr>
          </a:p>
        </p:txBody>
      </p:sp>
      <p:sp>
        <p:nvSpPr>
          <p:cNvPr id="12" name="矩形 11"/>
          <p:cNvSpPr/>
          <p:nvPr/>
        </p:nvSpPr>
        <p:spPr>
          <a:xfrm>
            <a:off x="5148064" y="3075806"/>
            <a:ext cx="388248" cy="492443"/>
          </a:xfrm>
          <a:prstGeom prst="rect">
            <a:avLst/>
          </a:prstGeom>
        </p:spPr>
        <p:txBody>
          <a:bodyPr wrap="none">
            <a:spAutoFit/>
          </a:bodyPr>
          <a:lstStyle/>
          <a:p>
            <a:r>
              <a:rPr lang="en-US" altLang="zh-CN" sz="2600" i="1" kern="100" dirty="0" smtClean="0">
                <a:solidFill>
                  <a:schemeClr val="accent6">
                    <a:lumMod val="75000"/>
                  </a:schemeClr>
                </a:solidFill>
                <a:latin typeface="Times New Roman"/>
                <a:ea typeface="微软雅黑"/>
              </a:rPr>
              <a:t>X</a:t>
            </a:r>
            <a:endParaRPr lang="zh-CN" altLang="en-US" sz="2600" dirty="0">
              <a:solidFill>
                <a:schemeClr val="accent6">
                  <a:lumMod val="75000"/>
                </a:schemeClr>
              </a:solidFill>
            </a:endParaRPr>
          </a:p>
        </p:txBody>
      </p:sp>
      <p:pic>
        <p:nvPicPr>
          <p:cNvPr id="13"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linds(horizontal)">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555526"/>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带电粒子在电场中受哪些力作用？重力能否忽略不计？</a:t>
            </a:r>
            <a:endParaRPr lang="zh-CN" altLang="zh-CN" sz="1050" kern="100" dirty="0">
              <a:effectLst/>
              <a:latin typeface="宋体"/>
              <a:cs typeface="Courier New"/>
            </a:endParaRPr>
          </a:p>
        </p:txBody>
      </p:sp>
      <p:sp>
        <p:nvSpPr>
          <p:cNvPr id="3" name="矩形 2"/>
          <p:cNvSpPr/>
          <p:nvPr/>
        </p:nvSpPr>
        <p:spPr>
          <a:xfrm>
            <a:off x="387916" y="1289721"/>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受重力和电场力；因重力远小于电场力，故可以忽略重力</a:t>
            </a:r>
            <a:r>
              <a:rPr lang="en-US" altLang="zh-CN" sz="2600" kern="100" dirty="0" smtClean="0">
                <a:solidFill>
                  <a:srgbClr val="E36C0A"/>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395536" y="2520494"/>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粒子在电场中做何种运动</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pSp>
        <p:nvGrpSpPr>
          <p:cNvPr id="6" name="组合 5"/>
          <p:cNvGrpSpPr/>
          <p:nvPr/>
        </p:nvGrpSpPr>
        <p:grpSpPr>
          <a:xfrm>
            <a:off x="452304" y="3289722"/>
            <a:ext cx="8352928" cy="938212"/>
            <a:chOff x="452304" y="2962385"/>
            <a:chExt cx="8352928" cy="938212"/>
          </a:xfrm>
        </p:grpSpPr>
        <p:sp>
          <p:nvSpPr>
            <p:cNvPr id="5" name="矩形 4"/>
            <p:cNvSpPr/>
            <p:nvPr/>
          </p:nvSpPr>
          <p:spPr>
            <a:xfrm>
              <a:off x="452304" y="2962385"/>
              <a:ext cx="8352928" cy="69249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做初速度为</a:t>
              </a:r>
              <a:r>
                <a:rPr lang="en-US" altLang="zh-CN" sz="2600" kern="100" dirty="0">
                  <a:solidFill>
                    <a:srgbClr val="E36C0A"/>
                  </a:solidFill>
                  <a:latin typeface="Times New Roman"/>
                  <a:ea typeface="微软雅黑"/>
                  <a:cs typeface="Courier New"/>
                </a:rPr>
                <a:t>0</a:t>
              </a:r>
              <a:r>
                <a:rPr lang="zh-CN" altLang="zh-CN" sz="2600" kern="100" dirty="0">
                  <a:solidFill>
                    <a:srgbClr val="E36C0A"/>
                  </a:solidFill>
                  <a:latin typeface="Times New Roman"/>
                  <a:ea typeface="微软雅黑"/>
                  <a:cs typeface="Times New Roman"/>
                </a:rPr>
                <a:t>、加速度为</a:t>
              </a:r>
              <a:r>
                <a:rPr lang="en-US" altLang="zh-CN" sz="2600" i="1" kern="100" dirty="0">
                  <a:solidFill>
                    <a:srgbClr val="E36C0A"/>
                  </a:solidFill>
                  <a:latin typeface="Times New Roman"/>
                  <a:ea typeface="微软雅黑"/>
                  <a:cs typeface="Courier New"/>
                </a:rPr>
                <a:t>a</a:t>
              </a:r>
              <a:r>
                <a:rPr lang="zh-CN" altLang="zh-CN" sz="2600" kern="100" dirty="0" smtClean="0">
                  <a:solidFill>
                    <a:srgbClr val="E36C0A"/>
                  </a:solidFill>
                  <a:latin typeface="Times New Roman"/>
                  <a:ea typeface="微软雅黑"/>
                  <a:cs typeface="Times New Roman"/>
                </a:rPr>
                <a:t>＝</a:t>
              </a:r>
              <a:r>
                <a:rPr lang="en-US" altLang="zh-CN" sz="2600" kern="100" dirty="0" smtClean="0">
                  <a:solidFill>
                    <a:srgbClr val="E36C0A"/>
                  </a:solidFill>
                  <a:latin typeface="Times New Roman"/>
                  <a:ea typeface="微软雅黑"/>
                  <a:cs typeface="Times New Roman"/>
                </a:rPr>
                <a:t>     </a:t>
              </a:r>
              <a:r>
                <a:rPr lang="zh-CN" altLang="zh-CN" sz="2600" kern="100" dirty="0" smtClean="0">
                  <a:solidFill>
                    <a:srgbClr val="E36C0A"/>
                  </a:solidFill>
                  <a:latin typeface="Times New Roman"/>
                  <a:ea typeface="微软雅黑"/>
                  <a:cs typeface="Times New Roman"/>
                </a:rPr>
                <a:t>的</a:t>
              </a:r>
              <a:r>
                <a:rPr lang="zh-CN" altLang="zh-CN" sz="2600" kern="100" dirty="0">
                  <a:solidFill>
                    <a:srgbClr val="E36C0A"/>
                  </a:solidFill>
                  <a:latin typeface="Times New Roman"/>
                  <a:ea typeface="微软雅黑"/>
                  <a:cs typeface="Times New Roman"/>
                </a:rPr>
                <a:t>匀加速直线运动</a:t>
              </a:r>
              <a:r>
                <a:rPr lang="en-US" altLang="zh-CN" sz="2600" kern="100" dirty="0" smtClean="0">
                  <a:solidFill>
                    <a:srgbClr val="E36C0A"/>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76229730"/>
                </p:ext>
              </p:extLst>
            </p:nvPr>
          </p:nvGraphicFramePr>
          <p:xfrm>
            <a:off x="5436096" y="2962385"/>
            <a:ext cx="768350" cy="938212"/>
          </p:xfrm>
          <a:graphic>
            <a:graphicData uri="http://schemas.openxmlformats.org/presentationml/2006/ole">
              <mc:AlternateContent xmlns:mc="http://schemas.openxmlformats.org/markup-compatibility/2006">
                <mc:Choice xmlns:v="urn:schemas-microsoft-com:vml" Requires="v">
                  <p:oleObj spid="_x0000_s1030" name="文档" r:id="rId4" imgW="768768" imgH="938575" progId="Word.Document.12">
                    <p:embed/>
                  </p:oleObj>
                </mc:Choice>
                <mc:Fallback>
                  <p:oleObj name="文档" r:id="rId4" imgW="768768" imgH="938575" progId="Word.Document.12">
                    <p:embed/>
                    <p:pic>
                      <p:nvPicPr>
                        <p:cNvPr id="0" name=""/>
                        <p:cNvPicPr/>
                        <p:nvPr/>
                      </p:nvPicPr>
                      <p:blipFill>
                        <a:blip r:embed="rId5"/>
                        <a:stretch>
                          <a:fillRect/>
                        </a:stretch>
                      </p:blipFill>
                      <p:spPr>
                        <a:xfrm>
                          <a:off x="5436096" y="2962385"/>
                          <a:ext cx="768350" cy="938212"/>
                        </a:xfrm>
                        <a:prstGeom prst="rect">
                          <a:avLst/>
                        </a:prstGeom>
                      </p:spPr>
                    </p:pic>
                  </p:oleObj>
                </mc:Fallback>
              </mc:AlternateContent>
            </a:graphicData>
          </a:graphic>
        </p:graphicFrame>
      </p:gr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267494"/>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计算粒子到达负极板时的速度</a:t>
            </a:r>
            <a:r>
              <a:rPr lang="en-US" altLang="zh-CN" sz="2600" kern="100" dirty="0" smtClean="0">
                <a:solidFill>
                  <a:srgbClr val="404040"/>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
        <p:nvSpPr>
          <p:cNvPr id="4" name="矩形 3"/>
          <p:cNvSpPr/>
          <p:nvPr/>
        </p:nvSpPr>
        <p:spPr>
          <a:xfrm>
            <a:off x="444684" y="828318"/>
            <a:ext cx="8352928" cy="182800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方法</a:t>
            </a:r>
            <a:r>
              <a:rPr lang="en-US" altLang="zh-CN" sz="2600" kern="100" dirty="0">
                <a:solidFill>
                  <a:srgbClr val="E36C0A"/>
                </a:solidFill>
                <a:latin typeface="Times New Roman"/>
                <a:ea typeface="微软雅黑"/>
                <a:cs typeface="Courier New"/>
              </a:rPr>
              <a:t>1</a:t>
            </a:r>
            <a:r>
              <a:rPr lang="zh-CN" altLang="zh-CN" sz="2600" kern="100" dirty="0">
                <a:solidFill>
                  <a:srgbClr val="E36C0A"/>
                </a:solidFill>
                <a:latin typeface="Times New Roman"/>
                <a:ea typeface="微软雅黑"/>
                <a:cs typeface="Times New Roman"/>
              </a:rPr>
              <a:t>　在带电粒子的运动过程中，电场力对它做的功是</a:t>
            </a:r>
            <a:r>
              <a:rPr lang="en-US" altLang="zh-CN" sz="2600" i="1" kern="100" dirty="0">
                <a:solidFill>
                  <a:srgbClr val="E36C0A"/>
                </a:solidFill>
                <a:latin typeface="Times New Roman"/>
                <a:ea typeface="微软雅黑"/>
                <a:cs typeface="Courier New"/>
              </a:rPr>
              <a:t>W</a:t>
            </a:r>
            <a:r>
              <a:rPr lang="zh-CN" altLang="zh-CN" sz="2600" kern="100" dirty="0">
                <a:solidFill>
                  <a:srgbClr val="E36C0A"/>
                </a:solidFill>
                <a:latin typeface="Times New Roman"/>
                <a:ea typeface="微软雅黑"/>
                <a:cs typeface="Times New Roman"/>
              </a:rPr>
              <a:t>＝</a:t>
            </a:r>
            <a:r>
              <a:rPr lang="en-US" altLang="zh-CN" sz="2600" i="1" kern="100" dirty="0" err="1">
                <a:solidFill>
                  <a:srgbClr val="E36C0A"/>
                </a:solidFill>
                <a:latin typeface="Times New Roman"/>
                <a:ea typeface="微软雅黑"/>
                <a:cs typeface="Courier New"/>
              </a:rPr>
              <a:t>qU</a:t>
            </a:r>
            <a:endParaRPr lang="zh-CN" altLang="zh-CN" sz="1050" kern="100" dirty="0">
              <a:latin typeface="宋体"/>
              <a:cs typeface="Courier New"/>
            </a:endParaRPr>
          </a:p>
          <a:p>
            <a:pPr>
              <a:lnSpc>
                <a:spcPct val="150000"/>
              </a:lnSpc>
            </a:pPr>
            <a:r>
              <a:rPr lang="zh-CN" altLang="zh-CN" sz="2600" kern="100" dirty="0">
                <a:solidFill>
                  <a:srgbClr val="E36C0A"/>
                </a:solidFill>
                <a:latin typeface="Times New Roman"/>
                <a:ea typeface="微软雅黑"/>
                <a:cs typeface="Times New Roman"/>
              </a:rPr>
              <a:t>设带电粒子到达负极板时的速率为</a:t>
            </a:r>
            <a:r>
              <a:rPr lang="en-US" altLang="zh-CN" sz="2600" i="1" kern="100" dirty="0">
                <a:solidFill>
                  <a:srgbClr val="E36C0A"/>
                </a:solidFill>
                <a:latin typeface="Book Antiqua"/>
                <a:ea typeface="微软雅黑"/>
                <a:cs typeface="Times New Roman"/>
              </a:rPr>
              <a:t>v</a:t>
            </a:r>
            <a:r>
              <a:rPr lang="zh-CN" altLang="zh-CN" sz="2600" kern="100" dirty="0">
                <a:solidFill>
                  <a:srgbClr val="E36C0A"/>
                </a:solidFill>
                <a:latin typeface="Times New Roman"/>
                <a:ea typeface="微软雅黑"/>
                <a:cs typeface="Times New Roman"/>
              </a:rPr>
              <a:t>，</a:t>
            </a:r>
            <a:endParaRPr lang="zh-CN" altLang="zh-CN" sz="1050" kern="100" dirty="0">
              <a:solidFill>
                <a:schemeClr val="accent6">
                  <a:lumMod val="75000"/>
                </a:schemeClr>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08176610"/>
              </p:ext>
            </p:extLst>
          </p:nvPr>
        </p:nvGraphicFramePr>
        <p:xfrm>
          <a:off x="524312" y="2628518"/>
          <a:ext cx="6580187" cy="1228725"/>
        </p:xfrm>
        <a:graphic>
          <a:graphicData uri="http://schemas.openxmlformats.org/presentationml/2006/ole">
            <mc:AlternateContent xmlns:mc="http://schemas.openxmlformats.org/markup-compatibility/2006">
              <mc:Choice xmlns:v="urn:schemas-microsoft-com:vml" Requires="v">
                <p:oleObj spid="_x0000_s3083" name="文档" r:id="rId4" imgW="6580727" imgH="1227952" progId="Word.Document.12">
                  <p:embed/>
                </p:oleObj>
              </mc:Choice>
              <mc:Fallback>
                <p:oleObj name="文档" r:id="rId4" imgW="6580727" imgH="1227952" progId="Word.Document.12">
                  <p:embed/>
                  <p:pic>
                    <p:nvPicPr>
                      <p:cNvPr id="0" name=""/>
                      <p:cNvPicPr/>
                      <p:nvPr/>
                    </p:nvPicPr>
                    <p:blipFill>
                      <a:blip r:embed="rId5"/>
                      <a:stretch>
                        <a:fillRect/>
                      </a:stretch>
                    </p:blipFill>
                    <p:spPr>
                      <a:xfrm>
                        <a:off x="524312" y="2628518"/>
                        <a:ext cx="6580187" cy="12287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19872097"/>
              </p:ext>
            </p:extLst>
          </p:nvPr>
        </p:nvGraphicFramePr>
        <p:xfrm>
          <a:off x="512093" y="3359249"/>
          <a:ext cx="6580187" cy="1228725"/>
        </p:xfrm>
        <a:graphic>
          <a:graphicData uri="http://schemas.openxmlformats.org/presentationml/2006/ole">
            <mc:AlternateContent xmlns:mc="http://schemas.openxmlformats.org/markup-compatibility/2006">
              <mc:Choice xmlns:v="urn:schemas-microsoft-com:vml" Requires="v">
                <p:oleObj spid="_x0000_s3084" name="文档" r:id="rId7" imgW="6580727" imgH="1230115" progId="Word.Document.12">
                  <p:embed/>
                </p:oleObj>
              </mc:Choice>
              <mc:Fallback>
                <p:oleObj name="文档" r:id="rId7" imgW="6580727" imgH="1230115" progId="Word.Document.12">
                  <p:embed/>
                  <p:pic>
                    <p:nvPicPr>
                      <p:cNvPr id="0" name=""/>
                      <p:cNvPicPr/>
                      <p:nvPr/>
                    </p:nvPicPr>
                    <p:blipFill>
                      <a:blip r:embed="rId8"/>
                      <a:stretch>
                        <a:fillRect/>
                      </a:stretch>
                    </p:blipFill>
                    <p:spPr>
                      <a:xfrm>
                        <a:off x="512093" y="3359249"/>
                        <a:ext cx="6580187" cy="12287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36894714"/>
              </p:ext>
            </p:extLst>
          </p:nvPr>
        </p:nvGraphicFramePr>
        <p:xfrm>
          <a:off x="547172" y="4152925"/>
          <a:ext cx="6575425" cy="1227137"/>
        </p:xfrm>
        <a:graphic>
          <a:graphicData uri="http://schemas.openxmlformats.org/presentationml/2006/ole">
            <mc:AlternateContent xmlns:mc="http://schemas.openxmlformats.org/markup-compatibility/2006">
              <mc:Choice xmlns:v="urn:schemas-microsoft-com:vml" Requires="v">
                <p:oleObj spid="_x0000_s3085" name="文档" r:id="rId10" imgW="6580727" imgH="1231917" progId="Word.Document.12">
                  <p:embed/>
                </p:oleObj>
              </mc:Choice>
              <mc:Fallback>
                <p:oleObj name="文档" r:id="rId10" imgW="6580727" imgH="1231917" progId="Word.Document.12">
                  <p:embed/>
                  <p:pic>
                    <p:nvPicPr>
                      <p:cNvPr id="0" name=""/>
                      <p:cNvPicPr/>
                      <p:nvPr/>
                    </p:nvPicPr>
                    <p:blipFill>
                      <a:blip r:embed="rId11"/>
                      <a:stretch>
                        <a:fillRect/>
                      </a:stretch>
                    </p:blipFill>
                    <p:spPr>
                      <a:xfrm>
                        <a:off x="547172" y="4152925"/>
                        <a:ext cx="6575425" cy="1227137"/>
                      </a:xfrm>
                      <a:prstGeom prst="rect">
                        <a:avLst/>
                      </a:prstGeom>
                    </p:spPr>
                  </p:pic>
                </p:oleObj>
              </mc:Fallback>
            </mc:AlternateContent>
          </a:graphicData>
        </a:graphic>
      </p:graphicFrame>
    </p:spTree>
    <p:extLst>
      <p:ext uri="{BB962C8B-B14F-4D97-AF65-F5344CB8AC3E}">
        <p14:creationId xmlns:p14="http://schemas.microsoft.com/office/powerpoint/2010/main" val="3791456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483518"/>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E36C0A"/>
                </a:solidFill>
                <a:latin typeface="Times New Roman"/>
                <a:ea typeface="微软雅黑"/>
                <a:cs typeface="Times New Roman"/>
              </a:rPr>
              <a:t>方法</a:t>
            </a:r>
            <a:r>
              <a:rPr lang="en-US" altLang="zh-CN" sz="2600" kern="100" dirty="0">
                <a:solidFill>
                  <a:srgbClr val="E36C0A"/>
                </a:solidFill>
                <a:latin typeface="Times New Roman"/>
                <a:ea typeface="微软雅黑"/>
                <a:cs typeface="Courier New"/>
              </a:rPr>
              <a:t>2</a:t>
            </a:r>
            <a:r>
              <a:rPr lang="zh-CN" altLang="zh-CN" sz="2600" kern="100" dirty="0">
                <a:solidFill>
                  <a:srgbClr val="E36C0A"/>
                </a:solidFill>
                <a:latin typeface="Times New Roman"/>
                <a:ea typeface="微软雅黑"/>
                <a:cs typeface="Times New Roman"/>
              </a:rPr>
              <a:t>　设粒子到达负极板时所用时间为</a:t>
            </a:r>
            <a:r>
              <a:rPr lang="en-US" altLang="zh-CN" sz="2600" i="1" kern="100" dirty="0">
                <a:solidFill>
                  <a:srgbClr val="E36C0A"/>
                </a:solidFill>
                <a:latin typeface="Times New Roman"/>
                <a:ea typeface="微软雅黑"/>
                <a:cs typeface="Courier New"/>
              </a:rPr>
              <a:t>t</a:t>
            </a:r>
            <a:r>
              <a:rPr lang="zh-CN" altLang="zh-CN" sz="2600" kern="100" dirty="0">
                <a:solidFill>
                  <a:srgbClr val="E36C0A"/>
                </a:solidFill>
                <a:latin typeface="Times New Roman"/>
                <a:ea typeface="微软雅黑"/>
                <a:cs typeface="Times New Roman"/>
              </a:rPr>
              <a:t>，则</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58078626"/>
              </p:ext>
            </p:extLst>
          </p:nvPr>
        </p:nvGraphicFramePr>
        <p:xfrm>
          <a:off x="539552" y="1218838"/>
          <a:ext cx="6550025" cy="1289050"/>
        </p:xfrm>
        <a:graphic>
          <a:graphicData uri="http://schemas.openxmlformats.org/presentationml/2006/ole">
            <mc:AlternateContent xmlns:mc="http://schemas.openxmlformats.org/markup-compatibility/2006">
              <mc:Choice xmlns:v="urn:schemas-microsoft-com:vml" Requires="v">
                <p:oleObj spid="_x0000_s4104" name="文档" r:id="rId4" imgW="6550497" imgH="1288863" progId="Word.Document.12">
                  <p:embed/>
                </p:oleObj>
              </mc:Choice>
              <mc:Fallback>
                <p:oleObj name="文档" r:id="rId4" imgW="6550497" imgH="1288863" progId="Word.Document.12">
                  <p:embed/>
                  <p:pic>
                    <p:nvPicPr>
                      <p:cNvPr id="0" name=""/>
                      <p:cNvPicPr/>
                      <p:nvPr/>
                    </p:nvPicPr>
                    <p:blipFill>
                      <a:blip r:embed="rId5"/>
                      <a:stretch>
                        <a:fillRect/>
                      </a:stretch>
                    </p:blipFill>
                    <p:spPr>
                      <a:xfrm>
                        <a:off x="539552" y="1218838"/>
                        <a:ext cx="6550025" cy="1289050"/>
                      </a:xfrm>
                      <a:prstGeom prst="rect">
                        <a:avLst/>
                      </a:prstGeom>
                    </p:spPr>
                  </p:pic>
                </p:oleObj>
              </mc:Fallback>
            </mc:AlternateContent>
          </a:graphicData>
        </a:graphic>
      </p:graphicFrame>
      <p:sp>
        <p:nvSpPr>
          <p:cNvPr id="4" name="矩形 3"/>
          <p:cNvSpPr/>
          <p:nvPr/>
        </p:nvSpPr>
        <p:spPr>
          <a:xfrm>
            <a:off x="467544" y="1944078"/>
            <a:ext cx="8352928" cy="627672"/>
          </a:xfrm>
          <a:prstGeom prst="rect">
            <a:avLst/>
          </a:prstGeom>
        </p:spPr>
        <p:txBody>
          <a:bodyPr wrap="square">
            <a:spAutoFit/>
          </a:bodyPr>
          <a:lstStyle/>
          <a:p>
            <a:pPr algn="just">
              <a:lnSpc>
                <a:spcPct val="150000"/>
              </a:lnSpc>
              <a:spcAft>
                <a:spcPts val="0"/>
              </a:spcAft>
            </a:pPr>
            <a:r>
              <a:rPr lang="en-US" altLang="zh-CN" sz="2600" i="1" kern="100" dirty="0">
                <a:solidFill>
                  <a:srgbClr val="E36C0A"/>
                </a:solidFill>
                <a:latin typeface="Book Antiqua"/>
                <a:ea typeface="微软雅黑"/>
                <a:cs typeface="Times New Roman"/>
              </a:rPr>
              <a:t>v</a:t>
            </a:r>
            <a:r>
              <a:rPr lang="zh-CN" altLang="zh-CN" sz="2600" kern="100" dirty="0">
                <a:solidFill>
                  <a:srgbClr val="E36C0A"/>
                </a:solidFill>
                <a:latin typeface="Times New Roman"/>
                <a:ea typeface="微软雅黑"/>
                <a:cs typeface="Times New Roman"/>
              </a:rPr>
              <a:t>＝</a:t>
            </a:r>
            <a:r>
              <a:rPr lang="en-US" altLang="zh-CN" sz="2600" i="1" kern="100" dirty="0" smtClean="0">
                <a:solidFill>
                  <a:srgbClr val="E36C0A"/>
                </a:solidFill>
                <a:latin typeface="Times New Roman"/>
                <a:ea typeface="微软雅黑"/>
                <a:cs typeface="Courier New"/>
              </a:rPr>
              <a:t>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026734862"/>
              </p:ext>
            </p:extLst>
          </p:nvPr>
        </p:nvGraphicFramePr>
        <p:xfrm>
          <a:off x="531932" y="2666618"/>
          <a:ext cx="6545262" cy="2133600"/>
        </p:xfrm>
        <a:graphic>
          <a:graphicData uri="http://schemas.openxmlformats.org/presentationml/2006/ole">
            <mc:AlternateContent xmlns:mc="http://schemas.openxmlformats.org/markup-compatibility/2006">
              <mc:Choice xmlns:v="urn:schemas-microsoft-com:vml" Requires="v">
                <p:oleObj spid="_x0000_s4105" name="文档" r:id="rId7" imgW="6550497" imgH="2141258" progId="Word.Document.12">
                  <p:embed/>
                </p:oleObj>
              </mc:Choice>
              <mc:Fallback>
                <p:oleObj name="文档" r:id="rId7" imgW="6550497" imgH="2141258" progId="Word.Document.12">
                  <p:embed/>
                  <p:pic>
                    <p:nvPicPr>
                      <p:cNvPr id="0" name=""/>
                      <p:cNvPicPr/>
                      <p:nvPr/>
                    </p:nvPicPr>
                    <p:blipFill>
                      <a:blip r:embed="rId8"/>
                      <a:stretch>
                        <a:fillRect/>
                      </a:stretch>
                    </p:blipFill>
                    <p:spPr>
                      <a:xfrm>
                        <a:off x="531932" y="2666618"/>
                        <a:ext cx="6545262" cy="2133600"/>
                      </a:xfrm>
                      <a:prstGeom prst="rect">
                        <a:avLst/>
                      </a:prstGeom>
                    </p:spPr>
                  </p:pic>
                </p:oleObj>
              </mc:Fallback>
            </mc:AlternateContent>
          </a:graphicData>
        </a:graphic>
      </p:graphicFrame>
    </p:spTree>
    <p:extLst>
      <p:ext uri="{BB962C8B-B14F-4D97-AF65-F5344CB8AC3E}">
        <p14:creationId xmlns:p14="http://schemas.microsoft.com/office/powerpoint/2010/main" val="2433222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179512" y="743456"/>
            <a:ext cx="8352928" cy="389337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电子、质子、</a:t>
            </a:r>
            <a:r>
              <a:rPr lang="en-US" altLang="zh-CN" sz="2600"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粒子、离子等微观粒子，它们的重力远小于电场力，处理问题时无特殊说明可以忽略它们的重力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带电小球、带电油滴、带电颗粒等，质量较大，处理问题时无特殊说明重力不能忽略</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带电粒子仅在电场力作用下加速，若初速度为零，</a:t>
            </a:r>
            <a:r>
              <a:rPr lang="zh-CN" altLang="zh-CN" sz="2600" kern="100" dirty="0" smtClean="0">
                <a:solidFill>
                  <a:srgbClr val="404040"/>
                </a:solidFill>
                <a:latin typeface="Times New Roman"/>
                <a:ea typeface="微软雅黑"/>
                <a:cs typeface="Times New Roman"/>
              </a:rPr>
              <a:t>则</a:t>
            </a:r>
            <a:endParaRPr lang="en-US" altLang="zh-CN" sz="2600" kern="100" dirty="0" smtClean="0">
              <a:solidFill>
                <a:srgbClr val="404040"/>
              </a:solidFill>
              <a:latin typeface="Times New Roman"/>
              <a:ea typeface="微软雅黑"/>
              <a:cs typeface="Times New Roman"/>
            </a:endParaRPr>
          </a:p>
          <a:p>
            <a:pPr algn="just">
              <a:lnSpc>
                <a:spcPct val="200000"/>
              </a:lnSpc>
              <a:spcAft>
                <a:spcPts val="0"/>
              </a:spcAft>
            </a:pPr>
            <a:r>
              <a:rPr lang="en-US" altLang="zh-CN" sz="2600" i="1" kern="100" dirty="0" err="1" smtClean="0">
                <a:solidFill>
                  <a:srgbClr val="404040"/>
                </a:solidFill>
                <a:latin typeface="Times New Roman"/>
                <a:ea typeface="微软雅黑"/>
                <a:cs typeface="Courier New"/>
              </a:rPr>
              <a:t>qU</a:t>
            </a:r>
            <a:r>
              <a:rPr lang="zh-CN" altLang="zh-CN" sz="2600" kern="100" dirty="0" smtClean="0">
                <a:solidFill>
                  <a:srgbClr val="404040"/>
                </a:solidFill>
                <a:latin typeface="Times New Roman"/>
                <a:ea typeface="微软雅黑"/>
                <a:cs typeface="Times New Roman"/>
              </a:rPr>
              <a:t>＝</a:t>
            </a:r>
            <a:r>
              <a:rPr lang="en-US" altLang="zh-CN" sz="2600" i="1"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若初速度不为零，则</a:t>
            </a:r>
            <a:r>
              <a:rPr lang="en-US" altLang="zh-CN" sz="2600" i="1" kern="100" dirty="0" err="1">
                <a:solidFill>
                  <a:srgbClr val="404040"/>
                </a:solidFill>
                <a:latin typeface="Times New Roman"/>
                <a:ea typeface="微软雅黑"/>
                <a:cs typeface="Courier New"/>
              </a:rPr>
              <a:t>qU</a:t>
            </a:r>
            <a:r>
              <a:rPr lang="zh-CN" altLang="zh-CN" sz="2600" kern="100" dirty="0" smtClean="0">
                <a:solidFill>
                  <a:srgbClr val="404040"/>
                </a:solidFill>
                <a:latin typeface="Times New Roman"/>
                <a:ea typeface="微软雅黑"/>
                <a:cs typeface="Times New Roman"/>
              </a:rPr>
              <a:t>＝</a:t>
            </a:r>
            <a:r>
              <a:rPr lang="en-US" altLang="zh-CN" sz="2600" i="1"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60343276"/>
              </p:ext>
            </p:extLst>
          </p:nvPr>
        </p:nvGraphicFramePr>
        <p:xfrm>
          <a:off x="1126778" y="3639031"/>
          <a:ext cx="996950" cy="892175"/>
        </p:xfrm>
        <a:graphic>
          <a:graphicData uri="http://schemas.openxmlformats.org/presentationml/2006/ole">
            <mc:AlternateContent xmlns:mc="http://schemas.openxmlformats.org/markup-compatibility/2006">
              <mc:Choice xmlns:v="urn:schemas-microsoft-com:vml" Requires="v">
                <p:oleObj spid="_x0000_s5128" name="文档" r:id="rId4" imgW="997311" imgH="893503" progId="Word.Document.12">
                  <p:embed/>
                </p:oleObj>
              </mc:Choice>
              <mc:Fallback>
                <p:oleObj name="文档" r:id="rId4" imgW="997311" imgH="893503" progId="Word.Document.12">
                  <p:embed/>
                  <p:pic>
                    <p:nvPicPr>
                      <p:cNvPr id="0" name=""/>
                      <p:cNvPicPr/>
                      <p:nvPr/>
                    </p:nvPicPr>
                    <p:blipFill>
                      <a:blip r:embed="rId5"/>
                      <a:stretch>
                        <a:fillRect/>
                      </a:stretch>
                    </p:blipFill>
                    <p:spPr>
                      <a:xfrm>
                        <a:off x="1126778" y="3639031"/>
                        <a:ext cx="996950" cy="8921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75110401"/>
              </p:ext>
            </p:extLst>
          </p:nvPr>
        </p:nvGraphicFramePr>
        <p:xfrm>
          <a:off x="6039246" y="3643412"/>
          <a:ext cx="1989138" cy="944562"/>
        </p:xfrm>
        <a:graphic>
          <a:graphicData uri="http://schemas.openxmlformats.org/presentationml/2006/ole">
            <mc:AlternateContent xmlns:mc="http://schemas.openxmlformats.org/markup-compatibility/2006">
              <mc:Choice xmlns:v="urn:schemas-microsoft-com:vml" Requires="v">
                <p:oleObj spid="_x0000_s5129" name="文档" r:id="rId7" imgW="1993543" imgH="946147" progId="Word.Document.12">
                  <p:embed/>
                </p:oleObj>
              </mc:Choice>
              <mc:Fallback>
                <p:oleObj name="文档" r:id="rId7" imgW="1993543" imgH="946147" progId="Word.Document.12">
                  <p:embed/>
                  <p:pic>
                    <p:nvPicPr>
                      <p:cNvPr id="0" name=""/>
                      <p:cNvPicPr/>
                      <p:nvPr/>
                    </p:nvPicPr>
                    <p:blipFill>
                      <a:blip r:embed="rId8"/>
                      <a:stretch>
                        <a:fillRect/>
                      </a:stretch>
                    </p:blipFill>
                    <p:spPr>
                      <a:xfrm>
                        <a:off x="6039246" y="3643412"/>
                        <a:ext cx="1989138" cy="944562"/>
                      </a:xfrm>
                      <a:prstGeom prst="rect">
                        <a:avLst/>
                      </a:prstGeom>
                    </p:spPr>
                  </p:pic>
                </p:oleObj>
              </mc:Fallback>
            </mc:AlternateContent>
          </a:graphicData>
        </a:graphic>
      </p:graphicFrame>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延伸思考</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395536" y="1018169"/>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若是非匀强电场，如何求末速度？</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16745645"/>
              </p:ext>
            </p:extLst>
          </p:nvPr>
        </p:nvGraphicFramePr>
        <p:xfrm>
          <a:off x="525463" y="1851670"/>
          <a:ext cx="7140575" cy="1630363"/>
        </p:xfrm>
        <a:graphic>
          <a:graphicData uri="http://schemas.openxmlformats.org/presentationml/2006/ole">
            <mc:AlternateContent xmlns:mc="http://schemas.openxmlformats.org/markup-compatibility/2006">
              <mc:Choice xmlns:v="urn:schemas-microsoft-com:vml" Requires="v">
                <p:oleObj spid="_x0000_s6149" name="文档" r:id="rId4" imgW="7144656" imgH="1632344" progId="Word.Document.12">
                  <p:embed/>
                </p:oleObj>
              </mc:Choice>
              <mc:Fallback>
                <p:oleObj name="文档" r:id="rId4" imgW="7144656" imgH="1632344" progId="Word.Document.12">
                  <p:embed/>
                  <p:pic>
                    <p:nvPicPr>
                      <p:cNvPr id="0" name=""/>
                      <p:cNvPicPr/>
                      <p:nvPr/>
                    </p:nvPicPr>
                    <p:blipFill>
                      <a:blip r:embed="rId5"/>
                      <a:stretch>
                        <a:fillRect/>
                      </a:stretch>
                    </p:blipFill>
                    <p:spPr>
                      <a:xfrm>
                        <a:off x="525463" y="1851670"/>
                        <a:ext cx="7140575" cy="1630363"/>
                      </a:xfrm>
                      <a:prstGeom prst="rect">
                        <a:avLst/>
                      </a:prstGeom>
                    </p:spPr>
                  </p:pic>
                </p:oleObj>
              </mc:Fallback>
            </mc:AlternateContent>
          </a:graphicData>
        </a:graphic>
      </p:graphicFrame>
    </p:spTree>
    <p:extLst>
      <p:ext uri="{BB962C8B-B14F-4D97-AF65-F5344CB8AC3E}">
        <p14:creationId xmlns:p14="http://schemas.microsoft.com/office/powerpoint/2010/main" val="373888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3499</TotalTime>
  <Words>1047</Words>
  <Application>Microsoft Office PowerPoint</Application>
  <PresentationFormat>全屏显示(16:9)</PresentationFormat>
  <Paragraphs>177</Paragraphs>
  <Slides>42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551</cp:revision>
  <dcterms:modified xsi:type="dcterms:W3CDTF">2015-03-13T01:09:59Z</dcterms:modified>
</cp:coreProperties>
</file>