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5" r:id="rId2"/>
    <p:sldId id="359" r:id="rId3"/>
    <p:sldId id="424" r:id="rId4"/>
    <p:sldId id="341" r:id="rId5"/>
    <p:sldId id="372" r:id="rId6"/>
    <p:sldId id="373" r:id="rId7"/>
    <p:sldId id="413" r:id="rId8"/>
    <p:sldId id="391" r:id="rId9"/>
    <p:sldId id="392" r:id="rId10"/>
    <p:sldId id="414" r:id="rId11"/>
    <p:sldId id="415" r:id="rId12"/>
    <p:sldId id="416" r:id="rId13"/>
    <p:sldId id="417" r:id="rId14"/>
    <p:sldId id="418" r:id="rId15"/>
    <p:sldId id="419" r:id="rId16"/>
    <p:sldId id="420" r:id="rId17"/>
    <p:sldId id="421" r:id="rId18"/>
    <p:sldId id="422" r:id="rId19"/>
    <p:sldId id="344" r:id="rId20"/>
    <p:sldId id="375" r:id="rId21"/>
    <p:sldId id="408" r:id="rId22"/>
    <p:sldId id="409" r:id="rId23"/>
    <p:sldId id="423" r:id="rId24"/>
    <p:sldId id="410" r:id="rId25"/>
    <p:sldId id="411" r:id="rId26"/>
    <p:sldId id="412" r:id="rId27"/>
    <p:sldId id="389" r:id="rId28"/>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FF6600"/>
    <a:srgbClr val="F68426"/>
    <a:srgbClr val="FF9900"/>
    <a:srgbClr val="6DAA2D"/>
    <a:srgbClr val="A8DA73"/>
    <a:srgbClr val="D7F155"/>
    <a:srgbClr val="9BC31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6" autoAdjust="0"/>
    <p:restoredTop sz="94660"/>
  </p:normalViewPr>
  <p:slideViewPr>
    <p:cSldViewPr>
      <p:cViewPr>
        <p:scale>
          <a:sx n="125" d="100"/>
          <a:sy n="125" d="100"/>
        </p:scale>
        <p:origin x="-1224" y="-534"/>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t>2015/3/13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t>‹#›</a:t>
            </a:fld>
            <a:endParaRPr lang="zh-CN" altLang="en-US"/>
          </a:p>
        </p:txBody>
      </p:sp>
    </p:spTree>
    <p:extLst>
      <p:ext uri="{BB962C8B-B14F-4D97-AF65-F5344CB8AC3E}">
        <p14:creationId xmlns:p14="http://schemas.microsoft.com/office/powerpoint/2010/main"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795B5-CF55-4C73-B00C-FE3F163FAE11}" type="slidenum">
              <a:rPr lang="en-US" smtClean="0"/>
              <a:t>2</a:t>
            </a:fld>
            <a:endParaRPr lang="en-US"/>
          </a:p>
        </p:txBody>
      </p:sp>
    </p:spTree>
    <p:extLst>
      <p:ext uri="{BB962C8B-B14F-4D97-AF65-F5344CB8AC3E}">
        <p14:creationId xmlns:p14="http://schemas.microsoft.com/office/powerpoint/2010/main" val="410992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27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1" y="0"/>
            <a:ext cx="4355976" cy="514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7245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EEC1AC4F-C7FD-4941-8942-293A2B41889C}" type="datetimeFigureOut">
              <a:rPr lang="en-US" smtClean="0"/>
              <a:t>3/13/2015</a:t>
            </a:fld>
            <a:endParaRPr 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1840692B-7641-41A9-A07F-355C85AECE8E}" type="slidenum">
              <a:rPr lang="en-US" smtClean="0"/>
              <a:t>‹#›</a:t>
            </a:fld>
            <a:endParaRPr lang="en-US"/>
          </a:p>
        </p:txBody>
      </p:sp>
    </p:spTree>
    <p:extLst>
      <p:ext uri="{BB962C8B-B14F-4D97-AF65-F5344CB8AC3E}">
        <p14:creationId xmlns:p14="http://schemas.microsoft.com/office/powerpoint/2010/main" val="81085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 id="2147483658" r:id="rId5"/>
  </p:sldLayoutIdLs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package" Target="../embeddings/Microsoft_Word___5.docx"/><Relationship Id="rId3" Type="http://schemas.openxmlformats.org/officeDocument/2006/relationships/oleObject" Target="../embeddings/oleObject2.bin"/><Relationship Id="rId7" Type="http://schemas.openxmlformats.org/officeDocument/2006/relationships/package" Target="../embeddings/Microsoft_Word___3.docx"/><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emf"/><Relationship Id="rId5" Type="http://schemas.openxmlformats.org/officeDocument/2006/relationships/image" Target="../media/image7.emf"/><Relationship Id="rId10" Type="http://schemas.openxmlformats.org/officeDocument/2006/relationships/package" Target="../embeddings/Microsoft_Word___4.docx"/><Relationship Id="rId4" Type="http://schemas.openxmlformats.org/officeDocument/2006/relationships/package" Target="../embeddings/Microsoft_Word___2.docx"/><Relationship Id="rId9" Type="http://schemas.openxmlformats.org/officeDocument/2006/relationships/oleObject" Target="../embeddings/oleObject4.bin"/><Relationship Id="rId1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package" Target="../embeddings/Microsoft_Word___7.doc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emf"/><Relationship Id="rId4" Type="http://schemas.openxmlformats.org/officeDocument/2006/relationships/package" Target="../embeddings/Microsoft_Word___6.docx"/></Relationships>
</file>

<file path=ppt/slides/_rels/slide1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8.bin"/><Relationship Id="rId7" Type="http://schemas.openxmlformats.org/officeDocument/2006/relationships/package" Target="../embeddings/Microsoft_Word___9.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5.emf"/><Relationship Id="rId10" Type="http://schemas.openxmlformats.org/officeDocument/2006/relationships/image" Target="../media/image17.png"/><Relationship Id="rId4" Type="http://schemas.openxmlformats.org/officeDocument/2006/relationships/package" Target="../embeddings/Microsoft_Word___8.docx"/><Relationship Id="rId9"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slide" Target="slide24.xml"/><Relationship Id="rId4" Type="http://schemas.openxmlformats.org/officeDocument/2006/relationships/slide" Target="slide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slide" Target="slide24.xml"/><Relationship Id="rId4"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 Target="slide19.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24.xml"/><Relationship Id="rId5" Type="http://schemas.openxmlformats.org/officeDocument/2006/relationships/slide" Target="slide22.xml"/><Relationship Id="rId10" Type="http://schemas.openxmlformats.org/officeDocument/2006/relationships/image" Target="../media/image20.emf"/><Relationship Id="rId4" Type="http://schemas.openxmlformats.org/officeDocument/2006/relationships/slide" Target="slide21.xml"/><Relationship Id="rId9" Type="http://schemas.openxmlformats.org/officeDocument/2006/relationships/package" Target="../embeddings/Microsoft_Word___10.docx"/></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slide" Target="slide24.xml"/><Relationship Id="rId4" Type="http://schemas.openxmlformats.org/officeDocument/2006/relationships/slide" Target="slide22.xml"/></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Word___11.docx"/><Relationship Id="rId3" Type="http://schemas.openxmlformats.org/officeDocument/2006/relationships/slide" Target="slide19.xml"/><Relationship Id="rId7" Type="http://schemas.openxmlformats.org/officeDocument/2006/relationships/oleObject" Target="../embeddings/oleObject11.bin"/><Relationship Id="rId12"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24.xml"/><Relationship Id="rId11" Type="http://schemas.openxmlformats.org/officeDocument/2006/relationships/package" Target="../embeddings/Microsoft_Word___12.docx"/><Relationship Id="rId5" Type="http://schemas.openxmlformats.org/officeDocument/2006/relationships/slide" Target="slide22.xml"/><Relationship Id="rId10" Type="http://schemas.openxmlformats.org/officeDocument/2006/relationships/oleObject" Target="../embeddings/oleObject12.bin"/><Relationship Id="rId4" Type="http://schemas.openxmlformats.org/officeDocument/2006/relationships/slide" Target="slide21.xml"/><Relationship Id="rId9"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slide" Target="slide24.xml"/><Relationship Id="rId4" Type="http://schemas.openxmlformats.org/officeDocument/2006/relationships/slide" Target="slide22.xml"/></Relationships>
</file>

<file path=ppt/slides/_rels/slide25.xml.rels><?xml version="1.0" encoding="UTF-8" standalone="yes"?>
<Relationships xmlns="http://schemas.openxmlformats.org/package/2006/relationships"><Relationship Id="rId8" Type="http://schemas.openxmlformats.org/officeDocument/2006/relationships/package" Target="../embeddings/Microsoft_Word___13.docx"/><Relationship Id="rId3" Type="http://schemas.openxmlformats.org/officeDocument/2006/relationships/slide" Target="slide19.xml"/><Relationship Id="rId7" Type="http://schemas.openxmlformats.org/officeDocument/2006/relationships/oleObject" Target="../embeddings/oleObject13.bin"/><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24.xml"/><Relationship Id="rId11" Type="http://schemas.openxmlformats.org/officeDocument/2006/relationships/package" Target="../embeddings/Microsoft_Word___14.docx"/><Relationship Id="rId5" Type="http://schemas.openxmlformats.org/officeDocument/2006/relationships/slide" Target="slide22.xml"/><Relationship Id="rId10" Type="http://schemas.openxmlformats.org/officeDocument/2006/relationships/oleObject" Target="../embeddings/oleObject14.bin"/><Relationship Id="rId4" Type="http://schemas.openxmlformats.org/officeDocument/2006/relationships/slide" Target="slide21.xml"/><Relationship Id="rId9" Type="http://schemas.openxmlformats.org/officeDocument/2006/relationships/image" Target="../media/image26.emf"/></Relationships>
</file>

<file path=ppt/slides/_rels/slide2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2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21.xml"/><Relationship Id="rId11" Type="http://schemas.openxmlformats.org/officeDocument/2006/relationships/image" Target="../media/image28.emf"/><Relationship Id="rId5" Type="http://schemas.openxmlformats.org/officeDocument/2006/relationships/slide" Target="slide19.xml"/><Relationship Id="rId10" Type="http://schemas.openxmlformats.org/officeDocument/2006/relationships/package" Target="../embeddings/Microsoft_Word___15.docx"/><Relationship Id="rId4" Type="http://schemas.openxmlformats.org/officeDocument/2006/relationships/image" Target="../media/image17.png"/><Relationship Id="rId9"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hyperlink" Target="http://www.91taoke.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8" y="1488"/>
            <a:ext cx="3681933"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86172" y="1904628"/>
            <a:ext cx="2843808" cy="1101905"/>
          </a:xfrm>
          <a:prstGeom prst="rect">
            <a:avLst/>
          </a:prstGeom>
        </p:spPr>
        <p:txBody>
          <a:bodyPr wrap="square">
            <a:spAutoFit/>
          </a:bodyPr>
          <a:lstStyle/>
          <a:p>
            <a:pPr>
              <a:lnSpc>
                <a:spcPct val="120000"/>
              </a:lnSpc>
              <a:defRPr/>
            </a:pPr>
            <a:r>
              <a:rPr lang="zh-CN" altLang="en-US" sz="6000" b="1" dirty="0" smtClean="0">
                <a:solidFill>
                  <a:srgbClr val="0070C0"/>
                </a:solidFill>
                <a:latin typeface="Impact" panose="020B0806030902050204" pitchFamily="34" charset="0"/>
                <a:ea typeface="微软雅黑" pitchFamily="34" charset="-122"/>
              </a:rPr>
              <a:t>第一章</a:t>
            </a:r>
            <a:endParaRPr lang="en-US" altLang="zh-CN" sz="6000" b="1" dirty="0">
              <a:solidFill>
                <a:srgbClr val="0070C0"/>
              </a:solidFill>
              <a:latin typeface="Impact" panose="020B0806030902050204" pitchFamily="34" charset="0"/>
              <a:ea typeface="微软雅黑" pitchFamily="34" charset="-122"/>
            </a:endParaRPr>
          </a:p>
        </p:txBody>
      </p:sp>
      <p:sp>
        <p:nvSpPr>
          <p:cNvPr id="7" name="矩形 6"/>
          <p:cNvSpPr/>
          <p:nvPr/>
        </p:nvSpPr>
        <p:spPr>
          <a:xfrm>
            <a:off x="3635895" y="1707654"/>
            <a:ext cx="5508103"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12222" y="1674525"/>
            <a:ext cx="2877711" cy="1512530"/>
          </a:xfrm>
          <a:prstGeom prst="rect">
            <a:avLst/>
          </a:prstGeom>
        </p:spPr>
        <p:txBody>
          <a:bodyPr wrap="none">
            <a:spAutoFit/>
          </a:bodyPr>
          <a:lstStyle/>
          <a:p>
            <a:pPr>
              <a:lnSpc>
                <a:spcPct val="150000"/>
              </a:lnSpc>
              <a:defRPr/>
            </a:pPr>
            <a:r>
              <a:rPr lang="zh-CN" altLang="en-US" sz="7000" b="1" dirty="0" smtClean="0">
                <a:solidFill>
                  <a:schemeClr val="tx1">
                    <a:lumMod val="85000"/>
                    <a:lumOff val="15000"/>
                  </a:schemeClr>
                </a:solidFill>
                <a:latin typeface="Impact" panose="020B0806030902050204" pitchFamily="34" charset="0"/>
                <a:ea typeface="微软雅黑" pitchFamily="34" charset="-122"/>
              </a:rPr>
              <a:t>静电场</a:t>
            </a:r>
            <a:endParaRPr lang="zh-CN" altLang="en-US" sz="7000" b="1" dirty="0">
              <a:solidFill>
                <a:schemeClr val="tx1">
                  <a:lumMod val="85000"/>
                  <a:lumOff val="15000"/>
                </a:schemeClr>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66996498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3478"/>
            <a:ext cx="8352928"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打在最边缘的电子，其初速度方向平行于金属板，在电场中做类平抛运动，在垂直于电场方向做匀速直线运动，即</a:t>
            </a:r>
            <a:endParaRPr lang="zh-CN" altLang="zh-CN" sz="1050" kern="100" dirty="0">
              <a:effectLst/>
              <a:latin typeface="宋体"/>
              <a:cs typeface="Courier New"/>
            </a:endParaRPr>
          </a:p>
        </p:txBody>
      </p:sp>
      <p:pic>
        <p:nvPicPr>
          <p:cNvPr id="4098" name="Picture 2" descr="\\莫成程\f\幻灯片文件复制\2015\同步\步步高\物理\步步高人教3-1（人教）\+2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902" y="1707654"/>
            <a:ext cx="2528186" cy="100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80296" y="2731006"/>
            <a:ext cx="8352928" cy="249299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由题分析可得电子打在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板上的区域是一个圆面，设圆的半径为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，则</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a:t>
            </a:r>
            <a:r>
              <a:rPr lang="en-US" altLang="zh-CN" sz="2600" i="1" kern="100" dirty="0" err="1" smtClean="0">
                <a:solidFill>
                  <a:srgbClr val="404040"/>
                </a:solidFill>
                <a:latin typeface="Book Antiqua"/>
                <a:ea typeface="微软雅黑"/>
                <a:cs typeface="Times New Roman"/>
              </a:rPr>
              <a:t>v</a:t>
            </a:r>
            <a:r>
              <a:rPr lang="en-US" altLang="zh-CN" sz="2600" i="1" kern="100" dirty="0" err="1" smtClean="0">
                <a:solidFill>
                  <a:srgbClr val="404040"/>
                </a:solidFill>
                <a:latin typeface="Times New Roman"/>
                <a:ea typeface="微软雅黑"/>
                <a:cs typeface="Courier New"/>
              </a:rPr>
              <a:t>t</a:t>
            </a:r>
            <a:r>
              <a:rPr lang="en-US" altLang="zh-CN" sz="2600" i="1" kern="100" dirty="0" smtClean="0">
                <a:solidFill>
                  <a:srgbClr val="404040"/>
                </a:solidFill>
                <a:latin typeface="Times New Roman"/>
                <a:ea typeface="微软雅黑"/>
                <a:cs typeface="Courier New"/>
              </a:rPr>
              <a:t>									           </a:t>
            </a:r>
            <a:r>
              <a:rPr lang="en-US" altLang="zh-CN" sz="2600" kern="100" dirty="0" smtClean="0">
                <a:solidFill>
                  <a:srgbClr val="404040"/>
                </a:solidFill>
                <a:latin typeface="宋体"/>
                <a:ea typeface="微软雅黑"/>
                <a:cs typeface="Times New Roman"/>
              </a:rPr>
              <a:t>①</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在平行电场方向做初速度为零的匀加速运动，</a:t>
            </a:r>
            <a:r>
              <a:rPr lang="zh-CN" altLang="zh-CN" sz="2600" kern="100" dirty="0" smtClean="0">
                <a:solidFill>
                  <a:srgbClr val="404040"/>
                </a:solidFill>
                <a:latin typeface="Times New Roman"/>
                <a:ea typeface="微软雅黑"/>
                <a:cs typeface="Times New Roman"/>
              </a:rPr>
              <a:t>即</a:t>
            </a:r>
            <a:endParaRPr lang="zh-CN" altLang="zh-CN" sz="1050" kern="100" dirty="0">
              <a:effectLst/>
              <a:latin typeface="宋体"/>
              <a:cs typeface="Courier New"/>
            </a:endParaRPr>
          </a:p>
        </p:txBody>
      </p:sp>
    </p:spTree>
    <p:extLst>
      <p:ext uri="{BB962C8B-B14F-4D97-AF65-F5344CB8AC3E}">
        <p14:creationId xmlns:p14="http://schemas.microsoft.com/office/powerpoint/2010/main" val="1264385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962284935"/>
              </p:ext>
            </p:extLst>
          </p:nvPr>
        </p:nvGraphicFramePr>
        <p:xfrm>
          <a:off x="609600" y="339502"/>
          <a:ext cx="7323138" cy="1530350"/>
        </p:xfrm>
        <a:graphic>
          <a:graphicData uri="http://schemas.openxmlformats.org/presentationml/2006/ole">
            <mc:AlternateContent xmlns:mc="http://schemas.openxmlformats.org/markup-compatibility/2006">
              <mc:Choice xmlns:v="urn:schemas-microsoft-com:vml" Requires="v">
                <p:oleObj spid="_x0000_s6178" name="文档" r:id="rId4" imgW="7327474" imgH="1536833" progId="Word.Document.12">
                  <p:embed/>
                </p:oleObj>
              </mc:Choice>
              <mc:Fallback>
                <p:oleObj name="文档" r:id="rId4" imgW="7327474" imgH="1536833" progId="Word.Document.12">
                  <p:embed/>
                  <p:pic>
                    <p:nvPicPr>
                      <p:cNvPr id="0" name=""/>
                      <p:cNvPicPr/>
                      <p:nvPr/>
                    </p:nvPicPr>
                    <p:blipFill>
                      <a:blip r:embed="rId5"/>
                      <a:stretch>
                        <a:fillRect/>
                      </a:stretch>
                    </p:blipFill>
                    <p:spPr>
                      <a:xfrm>
                        <a:off x="609600" y="339502"/>
                        <a:ext cx="7323138" cy="1530350"/>
                      </a:xfrm>
                      <a:prstGeom prst="rect">
                        <a:avLst/>
                      </a:prstGeom>
                    </p:spPr>
                  </p:pic>
                </p:oleObj>
              </mc:Fallback>
            </mc:AlternateContent>
          </a:graphicData>
        </a:graphic>
      </p:graphicFrame>
      <p:sp>
        <p:nvSpPr>
          <p:cNvPr id="4" name="矩形 3"/>
          <p:cNvSpPr/>
          <p:nvPr/>
        </p:nvSpPr>
        <p:spPr>
          <a:xfrm>
            <a:off x="482784" y="1051591"/>
            <a:ext cx="8352928" cy="617477"/>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电子在平行电场方向上的</a:t>
            </a:r>
            <a:r>
              <a:rPr lang="zh-CN" altLang="zh-CN" sz="2600" kern="100" dirty="0" smtClean="0">
                <a:solidFill>
                  <a:srgbClr val="404040"/>
                </a:solidFill>
                <a:latin typeface="Times New Roman"/>
                <a:ea typeface="微软雅黑"/>
                <a:cs typeface="Times New Roman"/>
              </a:rPr>
              <a:t>加速度</a:t>
            </a:r>
            <a:endParaRPr lang="zh-CN" altLang="zh-CN" sz="1050" kern="100" dirty="0">
              <a:solidFill>
                <a:schemeClr val="accent6">
                  <a:lumMod val="75000"/>
                </a:schemeClr>
              </a:solidFill>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720193889"/>
              </p:ext>
            </p:extLst>
          </p:nvPr>
        </p:nvGraphicFramePr>
        <p:xfrm>
          <a:off x="561230" y="1748696"/>
          <a:ext cx="7323138" cy="1530350"/>
        </p:xfrm>
        <a:graphic>
          <a:graphicData uri="http://schemas.openxmlformats.org/presentationml/2006/ole">
            <mc:AlternateContent xmlns:mc="http://schemas.openxmlformats.org/markup-compatibility/2006">
              <mc:Choice xmlns:v="urn:schemas-microsoft-com:vml" Requires="v">
                <p:oleObj spid="_x0000_s6179" name="文档" r:id="rId7" imgW="7327474" imgH="1536833" progId="Word.Document.12">
                  <p:embed/>
                </p:oleObj>
              </mc:Choice>
              <mc:Fallback>
                <p:oleObj name="文档" r:id="rId7" imgW="7327474" imgH="1536833" progId="Word.Document.12">
                  <p:embed/>
                  <p:pic>
                    <p:nvPicPr>
                      <p:cNvPr id="0" name=""/>
                      <p:cNvPicPr/>
                      <p:nvPr/>
                    </p:nvPicPr>
                    <p:blipFill>
                      <a:blip r:embed="rId8"/>
                      <a:stretch>
                        <a:fillRect/>
                      </a:stretch>
                    </p:blipFill>
                    <p:spPr>
                      <a:xfrm>
                        <a:off x="561230" y="1748696"/>
                        <a:ext cx="7323138" cy="1530350"/>
                      </a:xfrm>
                      <a:prstGeom prst="rect">
                        <a:avLst/>
                      </a:prstGeom>
                    </p:spPr>
                  </p:pic>
                </p:oleObj>
              </mc:Fallback>
            </mc:AlternateContent>
          </a:graphicData>
        </a:graphic>
      </p:graphicFrame>
      <p:sp>
        <p:nvSpPr>
          <p:cNvPr id="6" name="矩形 5"/>
          <p:cNvSpPr/>
          <p:nvPr/>
        </p:nvSpPr>
        <p:spPr>
          <a:xfrm>
            <a:off x="467544" y="2475271"/>
            <a:ext cx="8352928" cy="1292662"/>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电子打在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板上的区域面积</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S</a:t>
            </a:r>
            <a:r>
              <a:rPr lang="zh-CN" altLang="zh-CN" sz="2600" kern="100" dirty="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Courier New"/>
              </a:rPr>
              <a:t>π</a:t>
            </a:r>
            <a:r>
              <a:rPr lang="en-US" altLang="zh-CN" sz="2600" i="1" kern="100" dirty="0" smtClean="0">
                <a:solidFill>
                  <a:srgbClr val="404040"/>
                </a:solidFill>
                <a:latin typeface="Times New Roman"/>
                <a:ea typeface="微软雅黑"/>
                <a:cs typeface="Courier New"/>
              </a:rPr>
              <a:t>r</a:t>
            </a:r>
            <a:r>
              <a:rPr lang="en-US" altLang="zh-CN" sz="2600" kern="100" baseline="30000" dirty="0" smtClean="0">
                <a:solidFill>
                  <a:srgbClr val="404040"/>
                </a:solidFill>
                <a:latin typeface="Times New Roman"/>
                <a:ea typeface="微软雅黑"/>
                <a:cs typeface="Courier New"/>
              </a:rPr>
              <a:t>2									</a:t>
            </a:r>
            <a:r>
              <a:rPr lang="en-US" altLang="zh-CN" sz="2600" kern="100" dirty="0" smtClean="0">
                <a:solidFill>
                  <a:srgbClr val="404040"/>
                </a:solidFill>
                <a:latin typeface="宋体"/>
                <a:ea typeface="微软雅黑"/>
                <a:cs typeface="Times New Roman"/>
              </a:rPr>
              <a:t>④</a:t>
            </a:r>
            <a:endParaRPr lang="zh-CN" altLang="zh-CN" sz="1050" kern="100" dirty="0">
              <a:solidFill>
                <a:schemeClr val="accent6">
                  <a:lumMod val="75000"/>
                </a:schemeClr>
              </a:solidFill>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248622206"/>
              </p:ext>
            </p:extLst>
          </p:nvPr>
        </p:nvGraphicFramePr>
        <p:xfrm>
          <a:off x="531932" y="3665523"/>
          <a:ext cx="7323137" cy="1531937"/>
        </p:xfrm>
        <a:graphic>
          <a:graphicData uri="http://schemas.openxmlformats.org/presentationml/2006/ole">
            <mc:AlternateContent xmlns:mc="http://schemas.openxmlformats.org/markup-compatibility/2006">
              <mc:Choice xmlns:v="urn:schemas-microsoft-com:vml" Requires="v">
                <p:oleObj spid="_x0000_s6180" name="文档" r:id="rId10" imgW="7327474" imgH="1538635" progId="Word.Document.12">
                  <p:embed/>
                </p:oleObj>
              </mc:Choice>
              <mc:Fallback>
                <p:oleObj name="文档" r:id="rId10" imgW="7327474" imgH="1538635" progId="Word.Document.12">
                  <p:embed/>
                  <p:pic>
                    <p:nvPicPr>
                      <p:cNvPr id="0" name=""/>
                      <p:cNvPicPr/>
                      <p:nvPr/>
                    </p:nvPicPr>
                    <p:blipFill>
                      <a:blip r:embed="rId11"/>
                      <a:stretch>
                        <a:fillRect/>
                      </a:stretch>
                    </p:blipFill>
                    <p:spPr>
                      <a:xfrm>
                        <a:off x="531932" y="3665523"/>
                        <a:ext cx="7323137" cy="15319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49053186"/>
              </p:ext>
            </p:extLst>
          </p:nvPr>
        </p:nvGraphicFramePr>
        <p:xfrm>
          <a:off x="555625" y="4307354"/>
          <a:ext cx="7323138" cy="1319212"/>
        </p:xfrm>
        <a:graphic>
          <a:graphicData uri="http://schemas.openxmlformats.org/presentationml/2006/ole">
            <mc:AlternateContent xmlns:mc="http://schemas.openxmlformats.org/markup-compatibility/2006">
              <mc:Choice xmlns:v="urn:schemas-microsoft-com:vml" Requires="v">
                <p:oleObj spid="_x0000_s6181" name="文档" r:id="rId13" imgW="7327474" imgH="1319499" progId="Word.Document.12">
                  <p:embed/>
                </p:oleObj>
              </mc:Choice>
              <mc:Fallback>
                <p:oleObj name="文档" r:id="rId13" imgW="7327474" imgH="1319499" progId="Word.Document.12">
                  <p:embed/>
                  <p:pic>
                    <p:nvPicPr>
                      <p:cNvPr id="0" name=""/>
                      <p:cNvPicPr/>
                      <p:nvPr/>
                    </p:nvPicPr>
                    <p:blipFill>
                      <a:blip r:embed="rId14"/>
                      <a:stretch>
                        <a:fillRect/>
                      </a:stretch>
                    </p:blipFill>
                    <p:spPr>
                      <a:xfrm>
                        <a:off x="555625" y="4307354"/>
                        <a:ext cx="7323138" cy="1319212"/>
                      </a:xfrm>
                      <a:prstGeom prst="rect">
                        <a:avLst/>
                      </a:prstGeom>
                    </p:spPr>
                  </p:pic>
                </p:oleObj>
              </mc:Fallback>
            </mc:AlternateContent>
          </a:graphicData>
        </a:graphic>
      </p:graphicFrame>
    </p:spTree>
    <p:extLst>
      <p:ext uri="{BB962C8B-B14F-4D97-AF65-F5344CB8AC3E}">
        <p14:creationId xmlns:p14="http://schemas.microsoft.com/office/powerpoint/2010/main" val="330223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1209800"/>
            <a:ext cx="8352928" cy="3018134"/>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交变电场作用下粒子所受的电场力发生改变，从而影响粒子的运动性质；由于电场力周期性变化，粒子的运动性质也具有周期性；研究带电粒子在交变电场中的运动需要分段研究，特别注意带电粒子进入交变电场的时间及交变电场的周期</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5" name="矩形 4"/>
          <p:cNvSpPr/>
          <p:nvPr/>
        </p:nvSpPr>
        <p:spPr>
          <a:xfrm>
            <a:off x="287715" y="472930"/>
            <a:ext cx="5570756"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三、带电粒子在交变电场中的运动</a:t>
            </a:r>
          </a:p>
        </p:txBody>
      </p:sp>
    </p:spTree>
    <p:extLst>
      <p:ext uri="{BB962C8B-B14F-4D97-AF65-F5344CB8AC3E}">
        <p14:creationId xmlns:p14="http://schemas.microsoft.com/office/powerpoint/2010/main" val="4167242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411510"/>
            <a:ext cx="8352928" cy="2417970"/>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　带正电的微粒放在电场中，场强</a:t>
            </a:r>
            <a:r>
              <a:rPr lang="zh-CN" altLang="zh-CN" sz="2600" kern="100" dirty="0" smtClean="0">
                <a:solidFill>
                  <a:srgbClr val="404040"/>
                </a:solidFill>
                <a:latin typeface="Times New Roman"/>
                <a:ea typeface="微软雅黑"/>
                <a:cs typeface="Times New Roman"/>
              </a:rPr>
              <a:t>的</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大小</a:t>
            </a:r>
            <a:r>
              <a:rPr lang="zh-CN" altLang="zh-CN" sz="2600" kern="100" dirty="0">
                <a:solidFill>
                  <a:srgbClr val="404040"/>
                </a:solidFill>
                <a:latin typeface="Times New Roman"/>
                <a:ea typeface="微软雅黑"/>
                <a:cs typeface="Times New Roman"/>
              </a:rPr>
              <a:t>和方向随时间变化的规律如图</a:t>
            </a:r>
            <a:r>
              <a:rPr lang="en-US" altLang="zh-CN" sz="2600" kern="100" dirty="0">
                <a:solidFill>
                  <a:srgbClr val="404040"/>
                </a:solidFill>
                <a:latin typeface="Times New Roman"/>
                <a:ea typeface="微软雅黑"/>
                <a:cs typeface="Courier New"/>
              </a:rPr>
              <a:t>3</a:t>
            </a:r>
            <a:r>
              <a:rPr lang="zh-CN" altLang="zh-CN" sz="2600" kern="100" dirty="0" smtClean="0">
                <a:solidFill>
                  <a:srgbClr val="404040"/>
                </a:solidFill>
                <a:latin typeface="Times New Roman"/>
                <a:ea typeface="微软雅黑"/>
                <a:cs typeface="Times New Roman"/>
              </a:rPr>
              <a:t>所示</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带电</a:t>
            </a:r>
            <a:r>
              <a:rPr lang="zh-CN" altLang="zh-CN" sz="2600" kern="100" dirty="0">
                <a:solidFill>
                  <a:srgbClr val="404040"/>
                </a:solidFill>
                <a:latin typeface="Times New Roman"/>
                <a:ea typeface="微软雅黑"/>
                <a:cs typeface="Times New Roman"/>
              </a:rPr>
              <a:t>微粒只在电场力的作用下由静止</a:t>
            </a:r>
            <a:r>
              <a:rPr lang="zh-CN" altLang="zh-CN" sz="2600" kern="100" dirty="0" smtClean="0">
                <a:solidFill>
                  <a:srgbClr val="404040"/>
                </a:solidFill>
                <a:latin typeface="Times New Roman"/>
                <a:ea typeface="微软雅黑"/>
                <a:cs typeface="Times New Roman"/>
              </a:rPr>
              <a:t>开</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始</a:t>
            </a:r>
            <a:r>
              <a:rPr lang="zh-CN" altLang="zh-CN" sz="2600" kern="100" dirty="0">
                <a:solidFill>
                  <a:srgbClr val="404040"/>
                </a:solidFill>
                <a:latin typeface="Times New Roman"/>
                <a:ea typeface="微软雅黑"/>
                <a:cs typeface="Times New Roman"/>
              </a:rPr>
              <a:t>运动，则下列说法中正确的是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4" name="矩形 3"/>
          <p:cNvSpPr/>
          <p:nvPr/>
        </p:nvSpPr>
        <p:spPr>
          <a:xfrm>
            <a:off x="259140" y="2746068"/>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微粒在</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 s</a:t>
            </a:r>
            <a:r>
              <a:rPr lang="zh-CN" altLang="zh-CN" sz="2600" kern="100" dirty="0">
                <a:solidFill>
                  <a:srgbClr val="404040"/>
                </a:solidFill>
                <a:latin typeface="Times New Roman"/>
                <a:ea typeface="微软雅黑"/>
                <a:cs typeface="Times New Roman"/>
              </a:rPr>
              <a:t>内的加速度与</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2 s</a:t>
            </a:r>
            <a:r>
              <a:rPr lang="zh-CN" altLang="zh-CN" sz="2600" kern="100" dirty="0">
                <a:solidFill>
                  <a:srgbClr val="404040"/>
                </a:solidFill>
                <a:latin typeface="Times New Roman"/>
                <a:ea typeface="微软雅黑"/>
                <a:cs typeface="Times New Roman"/>
              </a:rPr>
              <a:t>内的加速度相同</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微粒将沿着一条直线运动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微粒做往复运动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微粒在第</a:t>
            </a:r>
            <a:r>
              <a:rPr lang="en-US" altLang="zh-CN" sz="2600" kern="100" dirty="0">
                <a:solidFill>
                  <a:srgbClr val="404040"/>
                </a:solidFill>
                <a:latin typeface="Times New Roman"/>
                <a:ea typeface="微软雅黑"/>
                <a:cs typeface="Courier New"/>
              </a:rPr>
              <a:t>1 s</a:t>
            </a:r>
            <a:r>
              <a:rPr lang="zh-CN" altLang="zh-CN" sz="2600" kern="100" dirty="0">
                <a:solidFill>
                  <a:srgbClr val="404040"/>
                </a:solidFill>
                <a:latin typeface="Times New Roman"/>
                <a:ea typeface="微软雅黑"/>
                <a:cs typeface="Times New Roman"/>
              </a:rPr>
              <a:t>内的位移与第</a:t>
            </a:r>
            <a:r>
              <a:rPr lang="en-US" altLang="zh-CN" sz="2600" kern="100" dirty="0">
                <a:solidFill>
                  <a:srgbClr val="404040"/>
                </a:solidFill>
                <a:latin typeface="Times New Roman"/>
                <a:ea typeface="微软雅黑"/>
                <a:cs typeface="Courier New"/>
              </a:rPr>
              <a:t>3 s</a:t>
            </a:r>
            <a:r>
              <a:rPr lang="zh-CN" altLang="zh-CN" sz="2600" kern="100" dirty="0">
                <a:solidFill>
                  <a:srgbClr val="404040"/>
                </a:solidFill>
                <a:latin typeface="Times New Roman"/>
                <a:ea typeface="微软雅黑"/>
                <a:cs typeface="Times New Roman"/>
              </a:rPr>
              <a:t>内的位移</a:t>
            </a:r>
            <a:r>
              <a:rPr lang="zh-CN" altLang="zh-CN" sz="2600" kern="100" dirty="0" smtClean="0">
                <a:solidFill>
                  <a:srgbClr val="404040"/>
                </a:solidFill>
                <a:latin typeface="Times New Roman"/>
                <a:ea typeface="微软雅黑"/>
                <a:cs typeface="Times New Roman"/>
              </a:rPr>
              <a:t>相同</a:t>
            </a:r>
            <a:endParaRPr lang="zh-CN" altLang="zh-CN" sz="1050" kern="100" dirty="0">
              <a:effectLst/>
              <a:latin typeface="宋体"/>
              <a:cs typeface="Courier New"/>
            </a:endParaRPr>
          </a:p>
        </p:txBody>
      </p:sp>
      <p:pic>
        <p:nvPicPr>
          <p:cNvPr id="5122" name="Picture 2" descr="\\莫成程\f\幻灯片文件复制\2015\同步\步步高\物理\步步高人教3-1（人教）\B10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6661" y="635154"/>
            <a:ext cx="2401803" cy="118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164288" y="182004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3</a:t>
            </a:r>
            <a:endParaRPr lang="zh-CN" altLang="en-US" sz="2600" dirty="0"/>
          </a:p>
        </p:txBody>
      </p:sp>
    </p:spTree>
    <p:extLst>
      <p:ext uri="{BB962C8B-B14F-4D97-AF65-F5344CB8AC3E}">
        <p14:creationId xmlns:p14="http://schemas.microsoft.com/office/powerpoint/2010/main" val="203357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1275606"/>
            <a:ext cx="8064896" cy="2147896"/>
          </a:xfrm>
          <a:prstGeom prst="rect">
            <a:avLst/>
          </a:prstGeom>
        </p:spPr>
        <p:txBody>
          <a:bodyPr wrap="square">
            <a:spAutoFit/>
          </a:bodyPr>
          <a:lstStyle/>
          <a:p>
            <a:pPr algn="just">
              <a:lnSpc>
                <a:spcPct val="18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带正电的微粒放在电场中，第</a:t>
            </a:r>
            <a:r>
              <a:rPr lang="en-US" altLang="zh-CN" sz="2600" kern="100" dirty="0">
                <a:solidFill>
                  <a:srgbClr val="404040"/>
                </a:solidFill>
                <a:latin typeface="Times New Roman"/>
                <a:ea typeface="微软雅黑"/>
                <a:cs typeface="Courier New"/>
              </a:rPr>
              <a:t>1 s</a:t>
            </a:r>
            <a:r>
              <a:rPr lang="zh-CN" altLang="zh-CN" sz="2600" kern="100" dirty="0">
                <a:solidFill>
                  <a:srgbClr val="404040"/>
                </a:solidFill>
                <a:latin typeface="Times New Roman"/>
                <a:ea typeface="微软雅黑"/>
                <a:cs typeface="Times New Roman"/>
              </a:rPr>
              <a:t>内加速运动，第</a:t>
            </a:r>
            <a:r>
              <a:rPr lang="en-US" altLang="zh-CN" sz="2600" kern="100" dirty="0">
                <a:solidFill>
                  <a:srgbClr val="404040"/>
                </a:solidFill>
                <a:latin typeface="Times New Roman"/>
                <a:ea typeface="微软雅黑"/>
                <a:cs typeface="Courier New"/>
              </a:rPr>
              <a:t>2 s</a:t>
            </a:r>
            <a:r>
              <a:rPr lang="zh-CN" altLang="zh-CN" sz="2600" kern="100" dirty="0">
                <a:solidFill>
                  <a:srgbClr val="404040"/>
                </a:solidFill>
                <a:latin typeface="Times New Roman"/>
                <a:ea typeface="微软雅黑"/>
                <a:cs typeface="Times New Roman"/>
              </a:rPr>
              <a:t>内减速至零，故</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对</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90483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148" y="1203598"/>
            <a:ext cx="8352928" cy="3018134"/>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解决电场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复合场</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中的圆周运动问题，关键是分析向心力的来源，指向圆心的力提供向心力，向心力的提供有可能是重力和电场力的合力，也有可能是单独的重力或电场力</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有时可以把复合场中的圆周运动等效为竖直面内的圆周运动，找出等效</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最高点</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最低点</a:t>
            </a:r>
            <a:r>
              <a:rPr lang="en-US" altLang="zh-CN" sz="26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4" name="矩形 3"/>
          <p:cNvSpPr/>
          <p:nvPr/>
        </p:nvSpPr>
        <p:spPr>
          <a:xfrm>
            <a:off x="287715" y="472930"/>
            <a:ext cx="6865982"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四、带电粒子在电场</a:t>
            </a:r>
            <a:r>
              <a:rPr lang="en-US" altLang="zh-CN" sz="2800" b="1" kern="100" dirty="0">
                <a:latin typeface="微软雅黑" pitchFamily="34" charset="-122"/>
                <a:ea typeface="微软雅黑" pitchFamily="34" charset="-122"/>
                <a:cs typeface="Times New Roman"/>
              </a:rPr>
              <a:t>(</a:t>
            </a:r>
            <a:r>
              <a:rPr lang="zh-CN" altLang="zh-CN" sz="2800" b="1" kern="100" dirty="0">
                <a:latin typeface="微软雅黑" pitchFamily="34" charset="-122"/>
                <a:ea typeface="微软雅黑" pitchFamily="34" charset="-122"/>
                <a:cs typeface="Times New Roman"/>
              </a:rPr>
              <a:t>复合场</a:t>
            </a:r>
            <a:r>
              <a:rPr lang="en-US" altLang="zh-CN" sz="2800" b="1" kern="100" dirty="0">
                <a:latin typeface="微软雅黑" pitchFamily="34" charset="-122"/>
                <a:ea typeface="微软雅黑" pitchFamily="34" charset="-122"/>
                <a:cs typeface="Times New Roman"/>
              </a:rPr>
              <a:t>)</a:t>
            </a:r>
            <a:r>
              <a:rPr lang="zh-CN" altLang="zh-CN" sz="2800" b="1" kern="100" dirty="0">
                <a:latin typeface="微软雅黑" pitchFamily="34" charset="-122"/>
                <a:ea typeface="微软雅黑" pitchFamily="34" charset="-122"/>
                <a:cs typeface="Times New Roman"/>
              </a:rPr>
              <a:t>中的圆周运动</a:t>
            </a:r>
          </a:p>
        </p:txBody>
      </p:sp>
    </p:spTree>
    <p:extLst>
      <p:ext uri="{BB962C8B-B14F-4D97-AF65-F5344CB8AC3E}">
        <p14:creationId xmlns:p14="http://schemas.microsoft.com/office/powerpoint/2010/main" val="912435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699542"/>
            <a:ext cx="8352928" cy="3693319"/>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4</a:t>
            </a:r>
            <a:r>
              <a:rPr lang="zh-CN" altLang="zh-CN" sz="2600" kern="100" dirty="0">
                <a:solidFill>
                  <a:srgbClr val="404040"/>
                </a:solidFill>
                <a:latin typeface="Times New Roman"/>
                <a:ea typeface="微软雅黑"/>
                <a:cs typeface="Times New Roman"/>
              </a:rPr>
              <a:t>所示，半径为</a:t>
            </a:r>
            <a:r>
              <a:rPr lang="en-US" altLang="zh-CN" sz="2600" i="1" kern="100" dirty="0">
                <a:solidFill>
                  <a:srgbClr val="404040"/>
                </a:solidFill>
                <a:latin typeface="Times New Roman"/>
                <a:ea typeface="微软雅黑"/>
                <a:cs typeface="Courier New"/>
              </a:rPr>
              <a:t>r</a:t>
            </a:r>
            <a:r>
              <a:rPr lang="zh-CN" altLang="zh-CN" sz="2600" kern="100" dirty="0">
                <a:solidFill>
                  <a:srgbClr val="404040"/>
                </a:solidFill>
                <a:latin typeface="Times New Roman"/>
                <a:ea typeface="微软雅黑"/>
                <a:cs typeface="Times New Roman"/>
              </a:rPr>
              <a:t>的绝缘细圆环的</a:t>
            </a:r>
            <a:r>
              <a:rPr lang="zh-CN" altLang="zh-CN" sz="2600" kern="100" dirty="0" smtClean="0">
                <a:solidFill>
                  <a:srgbClr val="404040"/>
                </a:solidFill>
                <a:latin typeface="Times New Roman"/>
                <a:ea typeface="微软雅黑"/>
                <a:cs typeface="Times New Roman"/>
              </a:rPr>
              <a:t>环</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面</a:t>
            </a:r>
            <a:r>
              <a:rPr lang="zh-CN" altLang="zh-CN" sz="2600" kern="100" dirty="0">
                <a:solidFill>
                  <a:srgbClr val="404040"/>
                </a:solidFill>
                <a:latin typeface="Times New Roman"/>
                <a:ea typeface="微软雅黑"/>
                <a:cs typeface="Times New Roman"/>
              </a:rPr>
              <a:t>固定在水平面上，场强为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的匀强电场</a:t>
            </a:r>
            <a:r>
              <a:rPr lang="zh-CN" altLang="zh-CN" sz="2600" kern="100" dirty="0" smtClean="0">
                <a:solidFill>
                  <a:srgbClr val="404040"/>
                </a:solidFill>
                <a:latin typeface="Times New Roman"/>
                <a:ea typeface="微软雅黑"/>
                <a:cs typeface="Times New Roman"/>
              </a:rPr>
              <a:t>与环</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面</a:t>
            </a:r>
            <a:r>
              <a:rPr lang="zh-CN" altLang="zh-CN" sz="2600" kern="100" dirty="0">
                <a:solidFill>
                  <a:srgbClr val="404040"/>
                </a:solidFill>
                <a:latin typeface="Times New Roman"/>
                <a:ea typeface="微软雅黑"/>
                <a:cs typeface="Times New Roman"/>
              </a:rPr>
              <a:t>平行</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一电荷量为＋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的小球穿</a:t>
            </a:r>
            <a:r>
              <a:rPr lang="zh-CN" altLang="zh-CN" sz="2600" kern="100" dirty="0" smtClean="0">
                <a:solidFill>
                  <a:srgbClr val="404040"/>
                </a:solidFill>
                <a:latin typeface="Times New Roman"/>
                <a:ea typeface="微软雅黑"/>
                <a:cs typeface="Times New Roman"/>
              </a:rPr>
              <a:t>在</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环</a:t>
            </a:r>
            <a:r>
              <a:rPr lang="zh-CN" altLang="zh-CN" sz="2600" kern="100" dirty="0">
                <a:solidFill>
                  <a:srgbClr val="404040"/>
                </a:solidFill>
                <a:latin typeface="Times New Roman"/>
                <a:ea typeface="微软雅黑"/>
                <a:cs typeface="Times New Roman"/>
              </a:rPr>
              <a:t>上，可沿环做无摩擦的圆周运动，若小球经</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点时，速度</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的方向恰与电场垂直，且圆环与小球间沿水平方向无力的作用，求：</a:t>
            </a:r>
            <a:endParaRPr lang="zh-CN" altLang="zh-CN" sz="1050" kern="100" dirty="0">
              <a:effectLst/>
              <a:latin typeface="宋体"/>
              <a:cs typeface="Courier New"/>
            </a:endParaRPr>
          </a:p>
        </p:txBody>
      </p:sp>
      <p:pic>
        <p:nvPicPr>
          <p:cNvPr id="7170" name="Picture 2" descr="\\莫成程\f\幻灯片文件复制\2015\同步\步步高\物理\步步高人教3-1（人教）\B103.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915566"/>
            <a:ext cx="1626921" cy="122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419322" y="2135757"/>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4</a:t>
            </a:r>
            <a:endParaRPr lang="zh-CN" altLang="en-US" sz="2600" dirty="0"/>
          </a:p>
        </p:txBody>
      </p:sp>
    </p:spTree>
    <p:extLst>
      <p:ext uri="{BB962C8B-B14F-4D97-AF65-F5344CB8AC3E}">
        <p14:creationId xmlns:p14="http://schemas.microsoft.com/office/powerpoint/2010/main" val="1248149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267494"/>
            <a:ext cx="8352928" cy="627672"/>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速度</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的大小；</a:t>
            </a:r>
            <a:endParaRPr lang="zh-CN" altLang="zh-CN" sz="1050" kern="100" dirty="0">
              <a:effectLst/>
              <a:latin typeface="宋体"/>
              <a:cs typeface="Courier New"/>
            </a:endParaRPr>
          </a:p>
        </p:txBody>
      </p:sp>
      <p:sp>
        <p:nvSpPr>
          <p:cNvPr id="4" name="矩形 3"/>
          <p:cNvSpPr/>
          <p:nvPr/>
        </p:nvSpPr>
        <p:spPr>
          <a:xfrm>
            <a:off x="509072" y="919048"/>
            <a:ext cx="8064896" cy="1292662"/>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点，小球在水平方向只受电场力作用，根据牛顿第二定律得</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45994044"/>
              </p:ext>
            </p:extLst>
          </p:nvPr>
        </p:nvGraphicFramePr>
        <p:xfrm>
          <a:off x="539552" y="2211710"/>
          <a:ext cx="6805612" cy="2620962"/>
        </p:xfrm>
        <a:graphic>
          <a:graphicData uri="http://schemas.openxmlformats.org/presentationml/2006/ole">
            <mc:AlternateContent xmlns:mc="http://schemas.openxmlformats.org/markup-compatibility/2006">
              <mc:Choice xmlns:v="urn:schemas-microsoft-com:vml" Requires="v">
                <p:oleObj spid="_x0000_s11276" name="文档" r:id="rId4" imgW="6809250" imgH="2623861" progId="Word.Document.12">
                  <p:embed/>
                </p:oleObj>
              </mc:Choice>
              <mc:Fallback>
                <p:oleObj name="文档" r:id="rId4" imgW="6809250" imgH="2623861" progId="Word.Document.12">
                  <p:embed/>
                  <p:pic>
                    <p:nvPicPr>
                      <p:cNvPr id="0" name=""/>
                      <p:cNvPicPr/>
                      <p:nvPr/>
                    </p:nvPicPr>
                    <p:blipFill>
                      <a:blip r:embed="rId5"/>
                      <a:stretch>
                        <a:fillRect/>
                      </a:stretch>
                    </p:blipFill>
                    <p:spPr>
                      <a:xfrm>
                        <a:off x="539552" y="2211710"/>
                        <a:ext cx="6805612" cy="26209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7275031"/>
              </p:ext>
            </p:extLst>
          </p:nvPr>
        </p:nvGraphicFramePr>
        <p:xfrm>
          <a:off x="603940" y="4098949"/>
          <a:ext cx="6804025" cy="1281113"/>
        </p:xfrm>
        <a:graphic>
          <a:graphicData uri="http://schemas.openxmlformats.org/presentationml/2006/ole">
            <mc:AlternateContent xmlns:mc="http://schemas.openxmlformats.org/markup-compatibility/2006">
              <mc:Choice xmlns:v="urn:schemas-microsoft-com:vml" Requires="v">
                <p:oleObj spid="_x0000_s11277" name="文档" r:id="rId7" imgW="6809250" imgH="1281655" progId="Word.Document.12">
                  <p:embed/>
                </p:oleObj>
              </mc:Choice>
              <mc:Fallback>
                <p:oleObj name="文档" r:id="rId7" imgW="6809250" imgH="1281655" progId="Word.Document.12">
                  <p:embed/>
                  <p:pic>
                    <p:nvPicPr>
                      <p:cNvPr id="0" name=""/>
                      <p:cNvPicPr/>
                      <p:nvPr/>
                    </p:nvPicPr>
                    <p:blipFill>
                      <a:blip r:embed="rId8"/>
                      <a:stretch>
                        <a:fillRect/>
                      </a:stretch>
                    </p:blipFill>
                    <p:spPr>
                      <a:xfrm>
                        <a:off x="603940" y="4098949"/>
                        <a:ext cx="6804025" cy="1281113"/>
                      </a:xfrm>
                      <a:prstGeom prst="rect">
                        <a:avLst/>
                      </a:prstGeom>
                    </p:spPr>
                  </p:pic>
                </p:oleObj>
              </mc:Fallback>
            </mc:AlternateContent>
          </a:graphicData>
        </a:graphic>
      </p:graphicFrame>
    </p:spTree>
    <p:extLst>
      <p:ext uri="{BB962C8B-B14F-4D97-AF65-F5344CB8AC3E}">
        <p14:creationId xmlns:p14="http://schemas.microsoft.com/office/powerpoint/2010/main" val="178495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209160"/>
            <a:ext cx="8352928" cy="1066446"/>
          </a:xfrm>
          <a:prstGeom prst="rect">
            <a:avLst/>
          </a:prstGeom>
        </p:spPr>
        <p:txBody>
          <a:bodyPr wrap="square">
            <a:spAutoFit/>
          </a:bodyPr>
          <a:lstStyle/>
          <a:p>
            <a:pPr algn="just">
              <a:lnSpc>
                <a:spcPct val="14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小球运动到与</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点对称的</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点时，对环在水平方向的作用力的大小</a:t>
            </a:r>
            <a:r>
              <a:rPr lang="en-US" altLang="zh-CN" sz="2400" kern="100" dirty="0">
                <a:solidFill>
                  <a:srgbClr val="404040"/>
                </a:solidFill>
                <a:latin typeface="Times New Roman"/>
                <a:ea typeface="微软雅黑"/>
                <a:cs typeface="Courier New"/>
              </a:rPr>
              <a:t>.</a:t>
            </a:r>
            <a:endParaRPr lang="zh-CN" altLang="zh-CN" sz="2400" kern="100" dirty="0">
              <a:effectLst/>
              <a:latin typeface="宋体"/>
              <a:cs typeface="Courier New"/>
            </a:endParaRPr>
          </a:p>
        </p:txBody>
      </p:sp>
      <p:sp>
        <p:nvSpPr>
          <p:cNvPr id="4" name="矩形 3"/>
          <p:cNvSpPr/>
          <p:nvPr/>
        </p:nvSpPr>
        <p:spPr>
          <a:xfrm>
            <a:off x="323528" y="1203598"/>
            <a:ext cx="8352928" cy="1066446"/>
          </a:xfrm>
          <a:prstGeom prst="rect">
            <a:avLst/>
          </a:prstGeom>
        </p:spPr>
        <p:txBody>
          <a:bodyPr wrap="square">
            <a:spAutoFit/>
          </a:bodyPr>
          <a:lstStyle/>
          <a:p>
            <a:pPr algn="just">
              <a:lnSpc>
                <a:spcPct val="140000"/>
              </a:lnSpc>
              <a:spcAft>
                <a:spcPts val="0"/>
              </a:spcAft>
            </a:pPr>
            <a:r>
              <a:rPr lang="zh-CN" altLang="zh-CN" sz="2400" b="1" kern="100" dirty="0">
                <a:solidFill>
                  <a:srgbClr val="00B0F0"/>
                </a:solidFill>
                <a:latin typeface="Times New Roman"/>
                <a:ea typeface="微软雅黑"/>
                <a:cs typeface="Times New Roman"/>
              </a:rPr>
              <a:t>解析　</a:t>
            </a:r>
            <a:r>
              <a:rPr lang="zh-CN" altLang="zh-CN" sz="2400" kern="100" dirty="0">
                <a:solidFill>
                  <a:srgbClr val="404040"/>
                </a:solidFill>
                <a:latin typeface="Times New Roman"/>
                <a:ea typeface="微软雅黑"/>
                <a:cs typeface="Times New Roman"/>
              </a:rPr>
              <a:t>在小球从</a:t>
            </a:r>
            <a:r>
              <a:rPr lang="en-US" altLang="zh-CN" sz="2400" i="1" kern="100" dirty="0">
                <a:solidFill>
                  <a:srgbClr val="404040"/>
                </a:solidFill>
                <a:latin typeface="Times New Roman"/>
                <a:ea typeface="微软雅黑"/>
                <a:cs typeface="Courier New"/>
              </a:rPr>
              <a:t>A</a:t>
            </a:r>
            <a:r>
              <a:rPr lang="zh-CN" altLang="zh-CN" sz="2400" kern="100" dirty="0">
                <a:solidFill>
                  <a:srgbClr val="404040"/>
                </a:solidFill>
                <a:latin typeface="Times New Roman"/>
                <a:ea typeface="微软雅黑"/>
                <a:cs typeface="Times New Roman"/>
              </a:rPr>
              <a:t>到</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的过程中，根据动能定理，电场力做的正功等于小球动能的增加量，</a:t>
            </a:r>
            <a:r>
              <a:rPr lang="zh-CN" altLang="zh-CN" sz="2400" kern="100" dirty="0" smtClean="0">
                <a:solidFill>
                  <a:srgbClr val="404040"/>
                </a:solidFill>
                <a:latin typeface="Times New Roman"/>
                <a:ea typeface="微软雅黑"/>
                <a:cs typeface="Times New Roman"/>
              </a:rPr>
              <a:t>即</a:t>
            </a:r>
            <a:endParaRPr lang="zh-CN" altLang="zh-CN" sz="24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30769775"/>
              </p:ext>
            </p:extLst>
          </p:nvPr>
        </p:nvGraphicFramePr>
        <p:xfrm>
          <a:off x="410776" y="2276098"/>
          <a:ext cx="6718300" cy="1289050"/>
        </p:xfrm>
        <a:graphic>
          <a:graphicData uri="http://schemas.openxmlformats.org/presentationml/2006/ole">
            <mc:AlternateContent xmlns:mc="http://schemas.openxmlformats.org/markup-compatibility/2006">
              <mc:Choice xmlns:v="urn:schemas-microsoft-com:vml" Requires="v">
                <p:oleObj spid="_x0000_s12300" name="文档" r:id="rId4" imgW="6717841" imgH="1290666" progId="Word.Document.12">
                  <p:embed/>
                </p:oleObj>
              </mc:Choice>
              <mc:Fallback>
                <p:oleObj name="文档" r:id="rId4" imgW="6717841" imgH="1290666" progId="Word.Document.12">
                  <p:embed/>
                  <p:pic>
                    <p:nvPicPr>
                      <p:cNvPr id="0" name=""/>
                      <p:cNvPicPr/>
                      <p:nvPr/>
                    </p:nvPicPr>
                    <p:blipFill>
                      <a:blip r:embed="rId5"/>
                      <a:stretch>
                        <a:fillRect/>
                      </a:stretch>
                    </p:blipFill>
                    <p:spPr>
                      <a:xfrm>
                        <a:off x="410776" y="2276098"/>
                        <a:ext cx="6718300" cy="1289050"/>
                      </a:xfrm>
                      <a:prstGeom prst="rect">
                        <a:avLst/>
                      </a:prstGeom>
                    </p:spPr>
                  </p:pic>
                </p:oleObj>
              </mc:Fallback>
            </mc:AlternateContent>
          </a:graphicData>
        </a:graphic>
      </p:graphicFrame>
      <p:grpSp>
        <p:nvGrpSpPr>
          <p:cNvPr id="7" name="组合 6"/>
          <p:cNvGrpSpPr/>
          <p:nvPr/>
        </p:nvGrpSpPr>
        <p:grpSpPr>
          <a:xfrm>
            <a:off x="323528" y="2952095"/>
            <a:ext cx="8657222" cy="1044575"/>
            <a:chOff x="323528" y="2952095"/>
            <a:chExt cx="8657222" cy="1044575"/>
          </a:xfrm>
        </p:grpSpPr>
        <p:sp>
          <p:nvSpPr>
            <p:cNvPr id="5" name="矩形 4"/>
            <p:cNvSpPr/>
            <p:nvPr/>
          </p:nvSpPr>
          <p:spPr>
            <a:xfrm>
              <a:off x="323528" y="2959715"/>
              <a:ext cx="8352928" cy="577081"/>
            </a:xfrm>
            <a:prstGeom prst="rect">
              <a:avLst/>
            </a:prstGeom>
          </p:spPr>
          <p:txBody>
            <a:bodyPr wrap="square">
              <a:spAutoFit/>
            </a:bodyPr>
            <a:lstStyle/>
            <a:p>
              <a:pPr algn="just">
                <a:lnSpc>
                  <a:spcPct val="150000"/>
                </a:lnSpc>
                <a:spcAft>
                  <a:spcPts val="0"/>
                </a:spcAft>
              </a:pPr>
              <a:r>
                <a:rPr lang="zh-CN" altLang="zh-CN" sz="2400" kern="100" dirty="0">
                  <a:solidFill>
                    <a:srgbClr val="404040"/>
                  </a:solidFill>
                  <a:latin typeface="Times New Roman"/>
                  <a:ea typeface="微软雅黑"/>
                  <a:cs typeface="Times New Roman"/>
                </a:rPr>
                <a:t>小球在</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点时，根据牛顿第二定律，在水平方向有</a:t>
              </a:r>
              <a:r>
                <a:rPr lang="en-US" altLang="zh-CN" sz="2400" i="1" kern="100" dirty="0">
                  <a:solidFill>
                    <a:srgbClr val="404040"/>
                  </a:solidFill>
                  <a:latin typeface="Times New Roman"/>
                  <a:ea typeface="微软雅黑"/>
                  <a:cs typeface="Courier New"/>
                </a:rPr>
                <a:t>F</a:t>
              </a:r>
              <a:r>
                <a:rPr lang="en-US" altLang="zh-CN" sz="2400" i="1" kern="100" baseline="-250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a:t>
              </a:r>
              <a:r>
                <a:rPr lang="en-US" altLang="zh-CN" sz="2400" i="1" kern="100" dirty="0" err="1">
                  <a:solidFill>
                    <a:srgbClr val="404040"/>
                  </a:solidFill>
                  <a:latin typeface="Times New Roman"/>
                  <a:ea typeface="微软雅黑"/>
                  <a:cs typeface="Courier New"/>
                </a:rPr>
                <a:t>qE</a:t>
              </a:r>
              <a:r>
                <a:rPr lang="zh-CN" altLang="zh-CN" sz="2400" kern="100" dirty="0">
                  <a:solidFill>
                    <a:srgbClr val="404040"/>
                  </a:solidFill>
                  <a:latin typeface="Times New Roman"/>
                  <a:ea typeface="微软雅黑"/>
                  <a:cs typeface="Times New Roman"/>
                </a:rPr>
                <a:t>＝</a:t>
              </a:r>
              <a:r>
                <a:rPr lang="en-US" altLang="zh-CN" sz="2400" i="1" kern="100" dirty="0" smtClean="0">
                  <a:solidFill>
                    <a:srgbClr val="404040"/>
                  </a:solidFill>
                  <a:latin typeface="Times New Roman"/>
                  <a:ea typeface="微软雅黑"/>
                  <a:cs typeface="Courier New"/>
                </a:rPr>
                <a:t>m</a:t>
              </a:r>
              <a:endParaRPr lang="zh-CN" altLang="zh-CN" sz="24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368766575"/>
                </p:ext>
              </p:extLst>
            </p:nvPr>
          </p:nvGraphicFramePr>
          <p:xfrm>
            <a:off x="8517200" y="2952095"/>
            <a:ext cx="463550" cy="1044575"/>
          </p:xfrm>
          <a:graphic>
            <a:graphicData uri="http://schemas.openxmlformats.org/presentationml/2006/ole">
              <mc:AlternateContent xmlns:mc="http://schemas.openxmlformats.org/markup-compatibility/2006">
                <mc:Choice xmlns:v="urn:schemas-microsoft-com:vml" Requires="v">
                  <p:oleObj spid="_x0000_s12301" name="文档" r:id="rId7" imgW="463924" imgH="1046386" progId="Word.Document.12">
                    <p:embed/>
                  </p:oleObj>
                </mc:Choice>
                <mc:Fallback>
                  <p:oleObj name="文档" r:id="rId7" imgW="463924" imgH="1046386" progId="Word.Document.12">
                    <p:embed/>
                    <p:pic>
                      <p:nvPicPr>
                        <p:cNvPr id="0" name=""/>
                        <p:cNvPicPr/>
                        <p:nvPr/>
                      </p:nvPicPr>
                      <p:blipFill>
                        <a:blip r:embed="rId8"/>
                        <a:stretch>
                          <a:fillRect/>
                        </a:stretch>
                      </p:blipFill>
                      <p:spPr>
                        <a:xfrm>
                          <a:off x="8517200" y="2952095"/>
                          <a:ext cx="463550" cy="1044575"/>
                        </a:xfrm>
                        <a:prstGeom prst="rect">
                          <a:avLst/>
                        </a:prstGeom>
                      </p:spPr>
                    </p:pic>
                  </p:oleObj>
                </mc:Fallback>
              </mc:AlternateContent>
            </a:graphicData>
          </a:graphic>
        </p:graphicFrame>
      </p:grpSp>
      <p:sp>
        <p:nvSpPr>
          <p:cNvPr id="8" name="矩形 7"/>
          <p:cNvSpPr/>
          <p:nvPr/>
        </p:nvSpPr>
        <p:spPr>
          <a:xfrm>
            <a:off x="338768" y="3507854"/>
            <a:ext cx="8352928" cy="1583510"/>
          </a:xfrm>
          <a:prstGeom prst="rect">
            <a:avLst/>
          </a:prstGeom>
        </p:spPr>
        <p:txBody>
          <a:bodyPr wrap="square">
            <a:spAutoFit/>
          </a:bodyPr>
          <a:lstStyle/>
          <a:p>
            <a:pPr algn="just">
              <a:lnSpc>
                <a:spcPct val="140000"/>
              </a:lnSpc>
              <a:spcAft>
                <a:spcPts val="0"/>
              </a:spcAft>
            </a:pPr>
            <a:r>
              <a:rPr lang="zh-CN" altLang="zh-CN" sz="2400" kern="100" dirty="0">
                <a:solidFill>
                  <a:srgbClr val="404040"/>
                </a:solidFill>
                <a:latin typeface="Times New Roman"/>
                <a:ea typeface="微软雅黑"/>
                <a:cs typeface="Times New Roman"/>
              </a:rPr>
              <a:t>解以上两式得小球在</a:t>
            </a:r>
            <a:r>
              <a:rPr lang="en-US" altLang="zh-CN" sz="2400" i="1" kern="1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点对环的水平作用力为：</a:t>
            </a:r>
            <a:endParaRPr lang="zh-CN" altLang="zh-CN" sz="2400" kern="100" dirty="0">
              <a:latin typeface="宋体"/>
              <a:cs typeface="Courier New"/>
            </a:endParaRPr>
          </a:p>
          <a:p>
            <a:pPr algn="just">
              <a:lnSpc>
                <a:spcPct val="140000"/>
              </a:lnSpc>
              <a:spcAft>
                <a:spcPts val="0"/>
              </a:spcAft>
            </a:pPr>
            <a:r>
              <a:rPr lang="en-US" altLang="zh-CN" sz="2400" i="1" kern="100" dirty="0">
                <a:solidFill>
                  <a:srgbClr val="404040"/>
                </a:solidFill>
                <a:latin typeface="Times New Roman"/>
                <a:ea typeface="微软雅黑"/>
                <a:cs typeface="Courier New"/>
              </a:rPr>
              <a:t>F</a:t>
            </a:r>
            <a:r>
              <a:rPr lang="en-US" altLang="zh-CN" sz="2400" i="1" kern="100" baseline="-25000" dirty="0">
                <a:solidFill>
                  <a:srgbClr val="404040"/>
                </a:solidFill>
                <a:latin typeface="Times New Roman"/>
                <a:ea typeface="微软雅黑"/>
                <a:cs typeface="Courier New"/>
              </a:rPr>
              <a:t>B</a:t>
            </a:r>
            <a:r>
              <a:rPr lang="zh-CN" altLang="zh-CN" sz="2400" kern="100" dirty="0">
                <a:solidFill>
                  <a:srgbClr val="404040"/>
                </a:solidFill>
                <a:latin typeface="Times New Roman"/>
                <a:ea typeface="微软雅黑"/>
                <a:cs typeface="Times New Roman"/>
              </a:rPr>
              <a:t>＝</a:t>
            </a:r>
            <a:r>
              <a:rPr lang="en-US" altLang="zh-CN" sz="2400" kern="100" dirty="0">
                <a:solidFill>
                  <a:srgbClr val="404040"/>
                </a:solidFill>
                <a:latin typeface="Times New Roman"/>
                <a:ea typeface="微软雅黑"/>
                <a:cs typeface="Courier New"/>
              </a:rPr>
              <a:t>6</a:t>
            </a:r>
            <a:r>
              <a:rPr lang="en-US" altLang="zh-CN" sz="2400" i="1" kern="100" dirty="0">
                <a:solidFill>
                  <a:srgbClr val="404040"/>
                </a:solidFill>
                <a:latin typeface="Times New Roman"/>
                <a:ea typeface="微软雅黑"/>
                <a:cs typeface="Courier New"/>
              </a:rPr>
              <a:t>qE</a:t>
            </a:r>
            <a:r>
              <a:rPr lang="en-US" altLang="zh-CN" sz="2400" kern="100" dirty="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40000"/>
              </a:lnSpc>
              <a:spcAft>
                <a:spcPts val="0"/>
              </a:spcAft>
            </a:pPr>
            <a:r>
              <a:rPr lang="zh-CN" altLang="zh-CN" sz="2400" b="1" kern="100" dirty="0">
                <a:solidFill>
                  <a:srgbClr val="00B0F0"/>
                </a:solidFill>
                <a:latin typeface="Times New Roman"/>
                <a:ea typeface="微软雅黑"/>
                <a:cs typeface="Times New Roman"/>
              </a:rPr>
              <a:t>答案　</a:t>
            </a:r>
            <a:r>
              <a:rPr lang="en-US" altLang="zh-CN" sz="2400" kern="100" dirty="0">
                <a:solidFill>
                  <a:srgbClr val="E36C0A"/>
                </a:solidFill>
                <a:latin typeface="Times New Roman"/>
                <a:ea typeface="微软雅黑"/>
                <a:cs typeface="Courier New"/>
              </a:rPr>
              <a:t>6</a:t>
            </a:r>
            <a:r>
              <a:rPr lang="en-US" altLang="zh-CN" sz="2400" i="1" kern="100" dirty="0">
                <a:solidFill>
                  <a:srgbClr val="E36C0A"/>
                </a:solidFill>
                <a:latin typeface="Times New Roman"/>
                <a:ea typeface="微软雅黑"/>
                <a:cs typeface="Courier New"/>
              </a:rPr>
              <a:t>qE</a:t>
            </a:r>
            <a:endParaRPr lang="zh-CN" altLang="zh-CN" sz="2400" kern="100" dirty="0">
              <a:effectLst/>
              <a:latin typeface="宋体"/>
              <a:cs typeface="Courier New"/>
            </a:endParaRPr>
          </a:p>
        </p:txBody>
      </p:sp>
      <p:pic>
        <p:nvPicPr>
          <p:cNvPr id="9" name="Picture 2">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80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blinds(horizontal)">
                                      <p:cBhvr>
                                        <p:cTn id="16" dur="500"/>
                                        <p:tgtEl>
                                          <p:spTgt spid="8">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blinds(horizontal)">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blinds(horizontal)">
                                      <p:cBhvr>
                                        <p:cTn id="2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V="1">
            <a:off x="539552" y="332656"/>
            <a:ext cx="8208912" cy="6846"/>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236280" y="771550"/>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带电粒子在电场中的直线运动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5</a:t>
            </a:r>
            <a:r>
              <a:rPr lang="zh-CN" altLang="zh-CN" sz="2600" kern="100" dirty="0">
                <a:solidFill>
                  <a:srgbClr val="404040"/>
                </a:solidFill>
                <a:latin typeface="Times New Roman"/>
                <a:ea typeface="微软雅黑"/>
                <a:cs typeface="Times New Roman"/>
              </a:rPr>
              <a:t>所示</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平行</a:t>
            </a:r>
            <a:r>
              <a:rPr lang="zh-CN" altLang="zh-CN" sz="2600" kern="100" dirty="0">
                <a:solidFill>
                  <a:srgbClr val="404040"/>
                </a:solidFill>
                <a:latin typeface="Times New Roman"/>
                <a:ea typeface="微软雅黑"/>
                <a:cs typeface="Times New Roman"/>
              </a:rPr>
              <a:t>板电容器的两个极板与水平地面成一</a:t>
            </a:r>
            <a:r>
              <a:rPr lang="zh-CN" altLang="zh-CN" sz="2600" kern="100" dirty="0" smtClean="0">
                <a:solidFill>
                  <a:srgbClr val="404040"/>
                </a:solidFill>
                <a:latin typeface="Times New Roman"/>
                <a:ea typeface="微软雅黑"/>
                <a:cs typeface="Times New Roman"/>
              </a:rPr>
              <a:t>角度</a:t>
            </a:r>
            <a:r>
              <a:rPr lang="en-US" altLang="zh-CN" sz="2600" kern="100" dirty="0" smtClean="0">
                <a:solidFill>
                  <a:srgbClr val="404040"/>
                </a:solidFill>
                <a:latin typeface="Times New Roman"/>
                <a:ea typeface="微软雅黑"/>
                <a:cs typeface="Times New Roman"/>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两</a:t>
            </a:r>
            <a:r>
              <a:rPr lang="zh-CN" altLang="zh-CN" sz="2600" kern="100" dirty="0">
                <a:solidFill>
                  <a:srgbClr val="404040"/>
                </a:solidFill>
                <a:latin typeface="Times New Roman"/>
                <a:ea typeface="微软雅黑"/>
                <a:cs typeface="Times New Roman"/>
              </a:rPr>
              <a:t>极板与一直流电源相连</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若一带电粒子</a:t>
            </a:r>
            <a:r>
              <a:rPr lang="zh-CN" altLang="zh-CN" sz="2600" kern="100" dirty="0" smtClean="0">
                <a:solidFill>
                  <a:srgbClr val="404040"/>
                </a:solidFill>
                <a:latin typeface="Times New Roman"/>
                <a:ea typeface="微软雅黑"/>
                <a:cs typeface="Times New Roman"/>
              </a:rPr>
              <a:t>恰能沿</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图</a:t>
            </a:r>
            <a:r>
              <a:rPr lang="zh-CN" altLang="zh-CN" sz="2600" kern="100" dirty="0">
                <a:solidFill>
                  <a:srgbClr val="404040"/>
                </a:solidFill>
                <a:latin typeface="Times New Roman"/>
                <a:ea typeface="微软雅黑"/>
                <a:cs typeface="Times New Roman"/>
              </a:rPr>
              <a:t>中所示水平直线通过电容器，则在此过程中</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该</a:t>
            </a:r>
            <a:r>
              <a:rPr lang="zh-CN" altLang="zh-CN" sz="2600" kern="100" dirty="0">
                <a:solidFill>
                  <a:srgbClr val="404040"/>
                </a:solidFill>
                <a:latin typeface="Times New Roman"/>
                <a:ea typeface="微软雅黑"/>
                <a:cs typeface="Times New Roman"/>
              </a:rPr>
              <a:t>粒子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所受重力与电场力平衡</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B</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电势能逐渐增加</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动能逐渐增加</a:t>
            </a:r>
            <a:r>
              <a:rPr lang="en-US" altLang="zh-CN" sz="2600" kern="100" dirty="0">
                <a:solidFill>
                  <a:srgbClr val="404040"/>
                </a:solidFill>
                <a:latin typeface="Times New Roman"/>
                <a:ea typeface="微软雅黑"/>
                <a:cs typeface="Courier New"/>
              </a:rPr>
              <a:t>  </a:t>
            </a:r>
            <a:r>
              <a:rPr lang="en-US" altLang="zh-CN" sz="2600" kern="100" dirty="0" smtClean="0">
                <a:solidFill>
                  <a:srgbClr val="404040"/>
                </a:solidFill>
                <a:latin typeface="Times New Roman"/>
                <a:ea typeface="微软雅黑"/>
                <a:cs typeface="Courier New"/>
              </a:rPr>
              <a:t>				D</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做</a:t>
            </a:r>
            <a:r>
              <a:rPr lang="zh-CN" altLang="zh-CN" sz="2600" kern="100" dirty="0" smtClean="0">
                <a:solidFill>
                  <a:srgbClr val="404040"/>
                </a:solidFill>
                <a:latin typeface="Times New Roman"/>
                <a:ea typeface="微软雅黑"/>
                <a:cs typeface="Times New Roman"/>
              </a:rPr>
              <a:t>匀变速直线运动</a:t>
            </a:r>
            <a:endParaRPr lang="zh-CN" altLang="zh-CN" sz="2600" kern="100" dirty="0">
              <a:effectLst/>
              <a:latin typeface="宋体"/>
              <a:cs typeface="Courier New"/>
            </a:endParaRPr>
          </a:p>
        </p:txBody>
      </p:sp>
      <p:pic>
        <p:nvPicPr>
          <p:cNvPr id="8194" name="Picture 2" descr="\\莫成程\f\幻灯片文件复制\2015\同步\步步高\物理\步步高人教3-1（人教）\B104.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25776" y="1707654"/>
            <a:ext cx="1630308" cy="107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567225" y="2829302"/>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5</a:t>
            </a:r>
            <a:endParaRPr lang="zh-CN" altLang="en-US" sz="2600" dirty="0"/>
          </a:p>
        </p:txBody>
      </p:sp>
      <p:sp>
        <p:nvSpPr>
          <p:cNvPr id="13" name="圆角矩形 12"/>
          <p:cNvSpPr/>
          <p:nvPr/>
        </p:nvSpPr>
        <p:spPr>
          <a:xfrm>
            <a:off x="7103583" y="421864"/>
            <a:ext cx="1644881" cy="70972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1673" y="43056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1449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361568"/>
            <a:ext cx="8568952" cy="553998"/>
          </a:xfrm>
          <a:prstGeom prst="rect">
            <a:avLst/>
          </a:prstGeom>
        </p:spPr>
        <p:txBody>
          <a:bodyPr wrap="square">
            <a:spAutoFit/>
          </a:bodyPr>
          <a:lstStyle/>
          <a:p>
            <a:pPr algn="ctr"/>
            <a:r>
              <a:rPr lang="zh-CN" altLang="en-US" sz="3000" b="1" dirty="0" smtClean="0">
                <a:latin typeface="Times New Roman" pitchFamily="18" charset="0"/>
                <a:ea typeface="微软雅黑" panose="020B0503020204020204" pitchFamily="34" charset="-122"/>
                <a:cs typeface="Times New Roman" pitchFamily="18" charset="0"/>
              </a:rPr>
              <a:t>学案</a:t>
            </a:r>
            <a:r>
              <a:rPr lang="en-US" altLang="zh-CN" sz="3000" b="1" dirty="0" smtClean="0">
                <a:latin typeface="Times New Roman" pitchFamily="18" charset="0"/>
                <a:ea typeface="微软雅黑" panose="020B0503020204020204" pitchFamily="34" charset="-122"/>
                <a:cs typeface="Times New Roman" pitchFamily="18" charset="0"/>
              </a:rPr>
              <a:t>12  </a:t>
            </a:r>
            <a:r>
              <a:rPr lang="zh-CN" altLang="zh-CN" sz="3000" b="1" dirty="0" smtClean="0">
                <a:latin typeface="Times New Roman" pitchFamily="18" charset="0"/>
                <a:ea typeface="微软雅黑" panose="020B0503020204020204" pitchFamily="34" charset="-122"/>
                <a:cs typeface="Times New Roman" pitchFamily="18" charset="0"/>
              </a:rPr>
              <a:t>习题</a:t>
            </a:r>
            <a:r>
              <a:rPr lang="zh-CN" altLang="zh-CN" sz="3000" b="1" dirty="0">
                <a:latin typeface="Times New Roman" pitchFamily="18" charset="0"/>
                <a:ea typeface="微软雅黑" panose="020B0503020204020204" pitchFamily="34" charset="-122"/>
                <a:cs typeface="Times New Roman" pitchFamily="18" charset="0"/>
              </a:rPr>
              <a:t>课：带电粒子在电场中的运动</a:t>
            </a:r>
          </a:p>
        </p:txBody>
      </p:sp>
      <p:sp>
        <p:nvSpPr>
          <p:cNvPr id="7" name="矩形 6"/>
          <p:cNvSpPr/>
          <p:nvPr/>
        </p:nvSpPr>
        <p:spPr>
          <a:xfrm>
            <a:off x="611560" y="1203598"/>
            <a:ext cx="2627784" cy="523220"/>
          </a:xfrm>
          <a:prstGeom prst="rect">
            <a:avLst/>
          </a:prstGeom>
        </p:spPr>
        <p:txBody>
          <a:bodyPr wrap="square">
            <a:spAutoFit/>
          </a:bodyPr>
          <a:lstStyle/>
          <a:p>
            <a:r>
              <a:rPr lang="zh-CN" altLang="zh-CN" sz="2800" b="1" dirty="0">
                <a:solidFill>
                  <a:schemeClr val="accent6">
                    <a:lumMod val="75000"/>
                  </a:schemeClr>
                </a:solidFill>
                <a:latin typeface="微软雅黑" pitchFamily="34" charset="-122"/>
                <a:ea typeface="微软雅黑" pitchFamily="34" charset="-122"/>
              </a:rPr>
              <a:t>目标定位</a:t>
            </a:r>
            <a:endParaRPr lang="zh-CN" altLang="en-US" sz="2800" b="1" dirty="0">
              <a:solidFill>
                <a:schemeClr val="accent6">
                  <a:lumMod val="75000"/>
                </a:schemeClr>
              </a:solidFill>
              <a:latin typeface="微软雅黑" pitchFamily="34" charset="-122"/>
              <a:ea typeface="微软雅黑" pitchFamily="34" charset="-122"/>
            </a:endParaRPr>
          </a:p>
        </p:txBody>
      </p:sp>
      <p:sp>
        <p:nvSpPr>
          <p:cNvPr id="8" name="圆角矩形 7"/>
          <p:cNvSpPr/>
          <p:nvPr/>
        </p:nvSpPr>
        <p:spPr>
          <a:xfrm>
            <a:off x="641862" y="1757596"/>
            <a:ext cx="7934011" cy="3046988"/>
          </a:xfrm>
          <a:prstGeom prst="roundRect">
            <a:avLst>
              <a:gd name="adj" fmla="val 3787"/>
            </a:avLst>
          </a:prstGeom>
          <a:ln w="3175"/>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p:cNvSpPr/>
          <p:nvPr/>
        </p:nvSpPr>
        <p:spPr>
          <a:xfrm>
            <a:off x="1011267" y="1776646"/>
            <a:ext cx="7189708"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会利用动力学和功能观点分析带电粒子在电场中的直线运动</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600" kern="100" dirty="0" smtClean="0">
                <a:solidFill>
                  <a:srgbClr val="404040"/>
                </a:solidFill>
                <a:latin typeface="Times New Roman"/>
                <a:ea typeface="微软雅黑"/>
                <a:cs typeface="Courier New"/>
              </a:rPr>
              <a:t>2</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会利用运动的合成与分解方法分析带电粒子在电场中的类平抛运动</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600" kern="100" dirty="0" smtClean="0">
                <a:solidFill>
                  <a:srgbClr val="404040"/>
                </a:solidFill>
                <a:latin typeface="Times New Roman"/>
                <a:ea typeface="微软雅黑"/>
                <a:cs typeface="Courier New"/>
              </a:rPr>
              <a:t>3</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会分析带电粒子在电场中的圆周运动</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6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51520" y="828318"/>
            <a:ext cx="8568952" cy="4293483"/>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对带电粒子受力分析如图所</a:t>
            </a:r>
            <a:r>
              <a:rPr lang="zh-CN" altLang="zh-CN" sz="2600" kern="100" dirty="0" smtClean="0">
                <a:solidFill>
                  <a:srgbClr val="404040"/>
                </a:solidFill>
                <a:latin typeface="Times New Roman"/>
                <a:ea typeface="微软雅黑"/>
                <a:cs typeface="Times New Roman"/>
              </a:rPr>
              <a:t>示</a:t>
            </a:r>
            <a:r>
              <a:rPr lang="en-US" altLang="zh-CN" sz="2600" kern="100" dirty="0" smtClean="0">
                <a:solidFill>
                  <a:srgbClr val="404040"/>
                </a:solidFill>
                <a:latin typeface="Times New Roman"/>
                <a:ea typeface="微软雅黑"/>
                <a:cs typeface="Times New Roman"/>
              </a:rPr>
              <a:t>,</a:t>
            </a:r>
            <a:r>
              <a:rPr lang="en-US" altLang="zh-CN" sz="2600" i="1" kern="100" dirty="0" smtClean="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合</a:t>
            </a:r>
            <a:r>
              <a:rPr lang="en-US" altLang="zh-CN" sz="2600" kern="100" dirty="0">
                <a:solidFill>
                  <a:srgbClr val="404040"/>
                </a:solidFill>
                <a:latin typeface="宋体"/>
                <a:ea typeface="微软雅黑"/>
                <a:cs typeface="Times New Roman"/>
              </a:rPr>
              <a:t>≠</a:t>
            </a:r>
            <a:r>
              <a:rPr lang="en-US" altLang="zh-CN" sz="2600" kern="100" dirty="0" smtClean="0">
                <a:solidFill>
                  <a:srgbClr val="404040"/>
                </a:solidFill>
                <a:latin typeface="Times New Roman"/>
                <a:ea typeface="微软雅黑"/>
                <a:cs typeface="Courier New"/>
              </a:rPr>
              <a:t>0</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则</a:t>
            </a: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项错</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由图可知电场力与重力的合力方向与</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方向</a:t>
            </a:r>
            <a:r>
              <a:rPr lang="zh-CN" altLang="zh-CN" sz="2600" kern="100" dirty="0" smtClean="0">
                <a:solidFill>
                  <a:srgbClr val="404040"/>
                </a:solidFill>
                <a:latin typeface="Times New Roman"/>
                <a:ea typeface="微软雅黑"/>
                <a:cs typeface="Times New Roman"/>
              </a:rPr>
              <a:t>相</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反</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合</a:t>
            </a:r>
            <a:r>
              <a:rPr lang="zh-CN" altLang="zh-CN" sz="2600" kern="100" dirty="0">
                <a:solidFill>
                  <a:srgbClr val="404040"/>
                </a:solidFill>
                <a:latin typeface="Times New Roman"/>
                <a:ea typeface="微软雅黑"/>
                <a:cs typeface="Times New Roman"/>
              </a:rPr>
              <a:t>对粒子做负功，其中</a:t>
            </a:r>
            <a:r>
              <a:rPr lang="en-US" altLang="zh-CN" sz="2600" i="1" kern="100" dirty="0">
                <a:solidFill>
                  <a:srgbClr val="404040"/>
                </a:solidFill>
                <a:latin typeface="Times New Roman"/>
                <a:ea typeface="微软雅黑"/>
                <a:cs typeface="Courier New"/>
              </a:rPr>
              <a:t>mg</a:t>
            </a:r>
            <a:r>
              <a:rPr lang="zh-CN" altLang="zh-CN" sz="2600" kern="100" dirty="0">
                <a:solidFill>
                  <a:srgbClr val="404040"/>
                </a:solidFill>
                <a:latin typeface="Times New Roman"/>
                <a:ea typeface="微软雅黑"/>
                <a:cs typeface="Times New Roman"/>
              </a:rPr>
              <a:t>不做功，</a:t>
            </a:r>
            <a:r>
              <a:rPr lang="en-US" altLang="zh-CN" sz="2600" i="1" kern="100" dirty="0" err="1">
                <a:solidFill>
                  <a:srgbClr val="404040"/>
                </a:solidFill>
                <a:latin typeface="Times New Roman"/>
                <a:ea typeface="微软雅黑"/>
                <a:cs typeface="Courier New"/>
              </a:rPr>
              <a:t>Eq</a:t>
            </a:r>
            <a:r>
              <a:rPr lang="zh-CN" altLang="zh-CN" sz="2600" kern="100" dirty="0">
                <a:solidFill>
                  <a:srgbClr val="404040"/>
                </a:solidFill>
                <a:latin typeface="Times New Roman"/>
                <a:ea typeface="微软雅黑"/>
                <a:cs typeface="Times New Roman"/>
              </a:rPr>
              <a:t>做负功，故粒子动能减少，电势能增加，</a:t>
            </a: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项正确，</a:t>
            </a: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项错误</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i="1" kern="100" dirty="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合</a:t>
            </a:r>
            <a:r>
              <a:rPr lang="zh-CN" altLang="zh-CN" sz="2600" kern="100" dirty="0">
                <a:solidFill>
                  <a:srgbClr val="404040"/>
                </a:solidFill>
                <a:latin typeface="Times New Roman"/>
                <a:ea typeface="微软雅黑"/>
                <a:cs typeface="Times New Roman"/>
              </a:rPr>
              <a:t>恒定且</a:t>
            </a:r>
            <a:r>
              <a:rPr lang="en-US" altLang="zh-CN" sz="2600" i="1" kern="100" dirty="0">
                <a:solidFill>
                  <a:srgbClr val="404040"/>
                </a:solidFill>
                <a:latin typeface="Times New Roman"/>
                <a:ea typeface="微软雅黑"/>
                <a:cs typeface="Courier New"/>
              </a:rPr>
              <a:t>F</a:t>
            </a:r>
            <a:r>
              <a:rPr lang="zh-CN" altLang="zh-CN" sz="2600" kern="100" baseline="-25000" dirty="0">
                <a:solidFill>
                  <a:srgbClr val="404040"/>
                </a:solidFill>
                <a:latin typeface="Times New Roman"/>
                <a:ea typeface="微软雅黑"/>
                <a:cs typeface="Times New Roman"/>
              </a:rPr>
              <a:t>合</a:t>
            </a:r>
            <a:r>
              <a:rPr lang="zh-CN" altLang="zh-CN" sz="2600" kern="100" dirty="0">
                <a:solidFill>
                  <a:srgbClr val="404040"/>
                </a:solidFill>
                <a:latin typeface="Times New Roman"/>
                <a:ea typeface="微软雅黑"/>
                <a:cs typeface="Times New Roman"/>
              </a:rPr>
              <a:t>与</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方向相反，粒子做匀减速运动，</a:t>
            </a: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项正确</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微软雅黑"/>
                <a:cs typeface="Courier New"/>
              </a:rPr>
              <a:t>BD</a:t>
            </a:r>
            <a:endParaRPr lang="zh-CN" altLang="zh-CN" sz="1050" kern="100" dirty="0">
              <a:solidFill>
                <a:schemeClr val="accent6">
                  <a:lumMod val="75000"/>
                </a:schemeClr>
              </a:solidFill>
              <a:effectLst/>
              <a:latin typeface="宋体"/>
              <a:cs typeface="Courier New"/>
            </a:endParaRPr>
          </a:p>
        </p:txBody>
      </p:sp>
      <p:pic>
        <p:nvPicPr>
          <p:cNvPr id="9218" name="Picture 2" descr="\\莫成程\f\幻灯片文件复制\2015\同步\步步高\物理\步步高人教3-1（人教）\B105.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6716" y="1061650"/>
            <a:ext cx="1793756" cy="146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90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linds(horizontal)">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blinds(horizontal)">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blinds(horizontal)">
                                      <p:cBhvr>
                                        <p:cTn id="2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9140" y="699542"/>
            <a:ext cx="8352928" cy="4293483"/>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带电粒子在电场中的类平抛运动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6</a:t>
            </a:r>
            <a:r>
              <a:rPr lang="zh-CN" altLang="zh-CN" sz="2600" kern="100" dirty="0" smtClean="0">
                <a:solidFill>
                  <a:srgbClr val="404040"/>
                </a:solidFill>
                <a:latin typeface="Times New Roman"/>
                <a:ea typeface="微软雅黑"/>
                <a:cs typeface="Times New Roman"/>
              </a:rPr>
              <a:t>所示</a:t>
            </a:r>
            <a:r>
              <a:rPr lang="en-US" altLang="zh-CN" sz="2600" kern="100" dirty="0" smtClean="0">
                <a:solidFill>
                  <a:srgbClr val="404040"/>
                </a:solidFill>
                <a:latin typeface="Times New Roman"/>
                <a:ea typeface="微软雅黑"/>
                <a:cs typeface="Times New Roman"/>
              </a:rPr>
              <a:t>,</a:t>
            </a: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一</a:t>
            </a:r>
            <a:r>
              <a:rPr lang="zh-CN" altLang="zh-CN" sz="2600" kern="100" dirty="0">
                <a:solidFill>
                  <a:srgbClr val="404040"/>
                </a:solidFill>
                <a:latin typeface="Times New Roman"/>
                <a:ea typeface="微软雅黑"/>
                <a:cs typeface="Times New Roman"/>
              </a:rPr>
              <a:t>电子沿</a:t>
            </a:r>
            <a:r>
              <a:rPr lang="en-US" altLang="zh-CN" sz="2600" i="1" kern="100" dirty="0">
                <a:solidFill>
                  <a:srgbClr val="404040"/>
                </a:solidFill>
                <a:latin typeface="Times New Roman"/>
                <a:ea typeface="微软雅黑"/>
                <a:cs typeface="Courier New"/>
              </a:rPr>
              <a:t>x</a:t>
            </a:r>
            <a:r>
              <a:rPr lang="zh-CN" altLang="zh-CN" sz="2600" kern="100" dirty="0">
                <a:solidFill>
                  <a:srgbClr val="404040"/>
                </a:solidFill>
                <a:latin typeface="Times New Roman"/>
                <a:ea typeface="微软雅黑"/>
                <a:cs typeface="Times New Roman"/>
              </a:rPr>
              <a:t>轴正方向射入电场，在电场中的</a:t>
            </a:r>
            <a:r>
              <a:rPr lang="zh-CN" altLang="zh-CN" sz="2600" kern="100" dirty="0" smtClean="0">
                <a:solidFill>
                  <a:srgbClr val="404040"/>
                </a:solidFill>
                <a:latin typeface="Times New Roman"/>
                <a:ea typeface="微软雅黑"/>
                <a:cs typeface="Times New Roman"/>
              </a:rPr>
              <a:t>运动</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轨迹</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OCD</a:t>
            </a:r>
            <a:r>
              <a:rPr lang="zh-CN" altLang="zh-CN" sz="2600" kern="100" dirty="0">
                <a:solidFill>
                  <a:srgbClr val="404040"/>
                </a:solidFill>
                <a:latin typeface="Times New Roman"/>
                <a:ea typeface="微软雅黑"/>
                <a:cs typeface="Times New Roman"/>
              </a:rPr>
              <a:t>，</a:t>
            </a:r>
            <a:r>
              <a:rPr lang="zh-CN" altLang="zh-CN" sz="2600" kern="100" dirty="0" smtClean="0">
                <a:solidFill>
                  <a:srgbClr val="404040"/>
                </a:solidFill>
                <a:latin typeface="Times New Roman"/>
                <a:ea typeface="微软雅黑"/>
                <a:cs typeface="Times New Roman"/>
              </a:rPr>
              <a:t>已知</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a:t>
            </a:r>
            <a:r>
              <a:rPr lang="zh-CN" altLang="zh-CN" sz="2600" kern="100" dirty="0">
                <a:solidFill>
                  <a:srgbClr val="404040"/>
                </a:solidFill>
                <a:latin typeface="Times New Roman"/>
                <a:ea typeface="微软雅黑"/>
                <a:cs typeface="Times New Roman"/>
              </a:rPr>
              <a:t>电子过</a:t>
            </a:r>
            <a:r>
              <a:rPr lang="en-US" altLang="zh-CN" sz="2600" i="1"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两</a:t>
            </a:r>
            <a:r>
              <a:rPr lang="zh-CN" altLang="zh-CN" sz="2600" kern="100" dirty="0" smtClean="0">
                <a:solidFill>
                  <a:srgbClr val="404040"/>
                </a:solidFill>
                <a:latin typeface="Times New Roman"/>
                <a:ea typeface="微软雅黑"/>
                <a:cs typeface="Times New Roman"/>
              </a:rPr>
              <a:t>点</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时</a:t>
            </a:r>
            <a:r>
              <a:rPr lang="zh-CN" altLang="zh-CN" sz="2600" kern="100" dirty="0">
                <a:solidFill>
                  <a:srgbClr val="404040"/>
                </a:solidFill>
                <a:latin typeface="Times New Roman"/>
                <a:ea typeface="微软雅黑"/>
                <a:cs typeface="Times New Roman"/>
              </a:rPr>
              <a:t>竖直方向的分速度为</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Cy</a:t>
            </a:r>
            <a:r>
              <a:rPr lang="zh-CN" altLang="zh-CN" sz="2600" kern="100" dirty="0">
                <a:solidFill>
                  <a:srgbClr val="404040"/>
                </a:solidFill>
                <a:latin typeface="Times New Roman"/>
                <a:ea typeface="微软雅黑"/>
                <a:cs typeface="Times New Roman"/>
              </a:rPr>
              <a:t>和</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Dy</a:t>
            </a:r>
            <a:r>
              <a:rPr lang="zh-CN" altLang="zh-CN" sz="2600" kern="100" dirty="0">
                <a:solidFill>
                  <a:srgbClr val="404040"/>
                </a:solidFill>
                <a:latin typeface="Times New Roman"/>
                <a:ea typeface="微软雅黑"/>
                <a:cs typeface="Times New Roman"/>
              </a:rPr>
              <a:t>；电子在</a:t>
            </a:r>
            <a:r>
              <a:rPr lang="en-US" altLang="zh-CN" sz="2600" i="1" kern="100" dirty="0">
                <a:solidFill>
                  <a:srgbClr val="404040"/>
                </a:solidFill>
                <a:latin typeface="Times New Roman"/>
                <a:ea typeface="微软雅黑"/>
                <a:cs typeface="Courier New"/>
              </a:rPr>
              <a:t>OC</a:t>
            </a:r>
            <a:r>
              <a:rPr lang="zh-CN" altLang="zh-CN" sz="2600" kern="100" dirty="0">
                <a:solidFill>
                  <a:srgbClr val="404040"/>
                </a:solidFill>
                <a:latin typeface="Times New Roman"/>
                <a:ea typeface="微软雅黑"/>
                <a:cs typeface="Times New Roman"/>
              </a:rPr>
              <a:t>段和</a:t>
            </a:r>
            <a:r>
              <a:rPr lang="en-US" altLang="zh-CN" sz="2600" i="1" kern="100" dirty="0">
                <a:solidFill>
                  <a:srgbClr val="404040"/>
                </a:solidFill>
                <a:latin typeface="Times New Roman"/>
                <a:ea typeface="微软雅黑"/>
                <a:cs typeface="Courier New"/>
              </a:rPr>
              <a:t>OD</a:t>
            </a:r>
            <a:r>
              <a:rPr lang="zh-CN" altLang="zh-CN" sz="2600" kern="100" dirty="0">
                <a:solidFill>
                  <a:srgbClr val="404040"/>
                </a:solidFill>
                <a:latin typeface="Times New Roman"/>
                <a:ea typeface="微软雅黑"/>
                <a:cs typeface="Times New Roman"/>
              </a:rPr>
              <a:t>段动能的变化量分别为</a:t>
            </a:r>
            <a:r>
              <a:rPr lang="en-US" altLang="zh-CN" sz="2600" kern="100" dirty="0">
                <a:solidFill>
                  <a:srgbClr val="404040"/>
                </a:solidFill>
                <a:latin typeface="Times New Roman"/>
                <a:ea typeface="微软雅黑"/>
                <a:cs typeface="Courier New"/>
              </a:rPr>
              <a:t>Δ</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k1</a:t>
            </a:r>
            <a:r>
              <a:rPr lang="zh-CN" altLang="zh-CN" sz="2600" kern="100" dirty="0">
                <a:solidFill>
                  <a:srgbClr val="404040"/>
                </a:solidFill>
                <a:latin typeface="Times New Roman"/>
                <a:ea typeface="微软雅黑"/>
                <a:cs typeface="Times New Roman"/>
              </a:rPr>
              <a:t>和</a:t>
            </a:r>
            <a:r>
              <a:rPr lang="en-US" altLang="zh-CN" sz="2600" kern="100" dirty="0">
                <a:solidFill>
                  <a:srgbClr val="404040"/>
                </a:solidFill>
                <a:latin typeface="Times New Roman"/>
                <a:ea typeface="微软雅黑"/>
                <a:cs typeface="Courier New"/>
              </a:rPr>
              <a:t>Δ</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k2</a:t>
            </a:r>
            <a:r>
              <a:rPr lang="zh-CN" altLang="zh-CN" sz="2600" kern="100" dirty="0">
                <a:solidFill>
                  <a:srgbClr val="404040"/>
                </a:solidFill>
                <a:latin typeface="Times New Roman"/>
                <a:ea typeface="微软雅黑"/>
                <a:cs typeface="Times New Roman"/>
              </a:rPr>
              <a:t>，则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err="1">
                <a:solidFill>
                  <a:srgbClr val="404040"/>
                </a:solidFill>
                <a:latin typeface="Times New Roman"/>
                <a:ea typeface="微软雅黑"/>
                <a:cs typeface="Courier New"/>
              </a:rPr>
              <a:t>A.</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Cy</a:t>
            </a:r>
            <a:r>
              <a:rPr lang="en-US" altLang="zh-CN" sz="2600" kern="100" dirty="0" err="1">
                <a:solidFill>
                  <a:srgbClr val="404040"/>
                </a:solidFill>
                <a:latin typeface="宋体"/>
                <a:ea typeface="微软雅黑"/>
                <a:cs typeface="Times New Roman"/>
              </a:rPr>
              <a:t>∶</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Dy</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2  </a:t>
            </a:r>
            <a:r>
              <a:rPr lang="en-US" altLang="zh-CN" sz="2600" kern="100" dirty="0" smtClean="0">
                <a:solidFill>
                  <a:srgbClr val="404040"/>
                </a:solidFill>
                <a:latin typeface="Times New Roman"/>
                <a:ea typeface="微软雅黑"/>
                <a:cs typeface="Courier New"/>
              </a:rPr>
              <a:t>				</a:t>
            </a:r>
            <a:r>
              <a:rPr lang="en-US" altLang="zh-CN" sz="2600" kern="100" dirty="0" err="1" smtClean="0">
                <a:solidFill>
                  <a:srgbClr val="404040"/>
                </a:solidFill>
                <a:latin typeface="Times New Roman"/>
                <a:ea typeface="微软雅黑"/>
                <a:cs typeface="Courier New"/>
              </a:rPr>
              <a:t>B.</a:t>
            </a:r>
            <a:r>
              <a:rPr lang="en-US" altLang="zh-CN" sz="2600" i="1" kern="100" dirty="0" err="1" smtClean="0">
                <a:solidFill>
                  <a:srgbClr val="404040"/>
                </a:solidFill>
                <a:latin typeface="Book Antiqua"/>
                <a:ea typeface="微软雅黑"/>
                <a:cs typeface="Times New Roman"/>
              </a:rPr>
              <a:t>v</a:t>
            </a:r>
            <a:r>
              <a:rPr lang="en-US" altLang="zh-CN" sz="2600" i="1" kern="100" baseline="-25000" dirty="0" err="1" smtClean="0">
                <a:solidFill>
                  <a:srgbClr val="404040"/>
                </a:solidFill>
                <a:latin typeface="Times New Roman"/>
                <a:ea typeface="微软雅黑"/>
                <a:cs typeface="Courier New"/>
              </a:rPr>
              <a:t>Cy</a:t>
            </a:r>
            <a:r>
              <a:rPr lang="en-US" altLang="zh-CN" sz="2600" kern="100" dirty="0" err="1">
                <a:solidFill>
                  <a:srgbClr val="404040"/>
                </a:solidFill>
                <a:latin typeface="宋体"/>
                <a:ea typeface="微软雅黑"/>
                <a:cs typeface="Times New Roman"/>
              </a:rPr>
              <a:t>∶</a:t>
            </a:r>
            <a:r>
              <a:rPr lang="en-US" altLang="zh-CN" sz="2600" i="1" kern="100" dirty="0" err="1">
                <a:solidFill>
                  <a:srgbClr val="404040"/>
                </a:solidFill>
                <a:latin typeface="Book Antiqua"/>
                <a:ea typeface="微软雅黑"/>
                <a:cs typeface="Times New Roman"/>
              </a:rPr>
              <a:t>v</a:t>
            </a:r>
            <a:r>
              <a:rPr lang="en-US" altLang="zh-CN" sz="2600" i="1" kern="100" baseline="-25000" dirty="0" err="1">
                <a:solidFill>
                  <a:srgbClr val="404040"/>
                </a:solidFill>
                <a:latin typeface="Times New Roman"/>
                <a:ea typeface="微软雅黑"/>
                <a:cs typeface="Courier New"/>
              </a:rPr>
              <a:t>Dy</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4</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C.Δ</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k1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Δ</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k2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3  </a:t>
            </a:r>
            <a:r>
              <a:rPr lang="en-US" altLang="zh-CN" sz="2600" kern="100" dirty="0" smtClean="0">
                <a:solidFill>
                  <a:srgbClr val="404040"/>
                </a:solidFill>
                <a:latin typeface="Times New Roman"/>
                <a:ea typeface="微软雅黑"/>
                <a:cs typeface="Courier New"/>
              </a:rPr>
              <a:t>			D.Δ</a:t>
            </a:r>
            <a:r>
              <a:rPr lang="en-US" altLang="zh-CN" sz="2600" i="1" kern="100" dirty="0" smtClean="0">
                <a:solidFill>
                  <a:srgbClr val="404040"/>
                </a:solidFill>
                <a:latin typeface="Times New Roman"/>
                <a:ea typeface="微软雅黑"/>
                <a:cs typeface="Courier New"/>
              </a:rPr>
              <a:t>E</a:t>
            </a:r>
            <a:r>
              <a:rPr lang="en-US" altLang="zh-CN" sz="2600" kern="100" baseline="-25000" dirty="0" smtClean="0">
                <a:solidFill>
                  <a:srgbClr val="404040"/>
                </a:solidFill>
                <a:latin typeface="Times New Roman"/>
                <a:ea typeface="微软雅黑"/>
                <a:cs typeface="Courier New"/>
              </a:rPr>
              <a:t>k1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Δ</a:t>
            </a:r>
            <a:r>
              <a:rPr lang="en-US" altLang="zh-CN" sz="2600" i="1" kern="100" dirty="0">
                <a:solidFill>
                  <a:srgbClr val="404040"/>
                </a:solidFill>
                <a:latin typeface="Times New Roman"/>
                <a:ea typeface="微软雅黑"/>
                <a:cs typeface="Courier New"/>
              </a:rPr>
              <a:t>E</a:t>
            </a:r>
            <a:r>
              <a:rPr lang="en-US" altLang="zh-CN" sz="2600" kern="100" baseline="-25000" dirty="0">
                <a:solidFill>
                  <a:srgbClr val="404040"/>
                </a:solidFill>
                <a:latin typeface="Times New Roman"/>
                <a:ea typeface="微软雅黑"/>
                <a:cs typeface="Courier New"/>
              </a:rPr>
              <a:t>k2</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1</a:t>
            </a:r>
            <a:r>
              <a:rPr lang="en-US" altLang="zh-CN" sz="2600" kern="100" dirty="0">
                <a:solidFill>
                  <a:srgbClr val="404040"/>
                </a:solidFill>
                <a:latin typeface="宋体"/>
                <a:ea typeface="微软雅黑"/>
                <a:cs typeface="Times New Roman"/>
              </a:rPr>
              <a:t>∶</a:t>
            </a:r>
            <a:r>
              <a:rPr lang="en-US" altLang="zh-CN" sz="2600" kern="100" dirty="0">
                <a:solidFill>
                  <a:srgbClr val="404040"/>
                </a:solidFill>
                <a:latin typeface="Times New Roman"/>
                <a:ea typeface="微软雅黑"/>
                <a:cs typeface="Courier New"/>
              </a:rPr>
              <a:t>4</a:t>
            </a:r>
            <a:endParaRPr lang="zh-CN" altLang="zh-CN" sz="1050" kern="100" dirty="0">
              <a:effectLst/>
              <a:latin typeface="宋体"/>
              <a:cs typeface="Courier New"/>
            </a:endParaRPr>
          </a:p>
        </p:txBody>
      </p:sp>
      <p:pic>
        <p:nvPicPr>
          <p:cNvPr id="10242" name="Picture 2" descr="\\莫成程\f\幻灯片文件复制\2015\同步\步步高\物理\步步高人教3-1（人教）\B106.T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192" y="902578"/>
            <a:ext cx="1822296" cy="114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710938" y="198443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6</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447469361"/>
              </p:ext>
            </p:extLst>
          </p:nvPr>
        </p:nvGraphicFramePr>
        <p:xfrm>
          <a:off x="3059832" y="2000736"/>
          <a:ext cx="1728788" cy="808037"/>
        </p:xfrm>
        <a:graphic>
          <a:graphicData uri="http://schemas.openxmlformats.org/presentationml/2006/ole">
            <mc:AlternateContent xmlns:mc="http://schemas.openxmlformats.org/markup-compatibility/2006">
              <mc:Choice xmlns:v="urn:schemas-microsoft-com:vml" Requires="v">
                <p:oleObj spid="_x0000_s10248" name="文档" r:id="rId9" imgW="1728649" imgH="808768" progId="Word.Document.12">
                  <p:embed/>
                </p:oleObj>
              </mc:Choice>
              <mc:Fallback>
                <p:oleObj name="文档" r:id="rId9" imgW="1728649" imgH="808768" progId="Word.Document.12">
                  <p:embed/>
                  <p:pic>
                    <p:nvPicPr>
                      <p:cNvPr id="0" name=""/>
                      <p:cNvPicPr/>
                      <p:nvPr/>
                    </p:nvPicPr>
                    <p:blipFill>
                      <a:blip r:embed="rId10"/>
                      <a:stretch>
                        <a:fillRect/>
                      </a:stretch>
                    </p:blipFill>
                    <p:spPr>
                      <a:xfrm>
                        <a:off x="3059832" y="2000736"/>
                        <a:ext cx="1728788" cy="808037"/>
                      </a:xfrm>
                      <a:prstGeom prst="rect">
                        <a:avLst/>
                      </a:prstGeom>
                    </p:spPr>
                  </p:pic>
                </p:oleObj>
              </mc:Fallback>
            </mc:AlternateContent>
          </a:graphicData>
        </a:graphic>
      </p:graphicFrame>
      <p:sp>
        <p:nvSpPr>
          <p:cNvPr id="6" name="矩形 5"/>
          <p:cNvSpPr/>
          <p:nvPr/>
        </p:nvSpPr>
        <p:spPr>
          <a:xfrm>
            <a:off x="5338973" y="3239055"/>
            <a:ext cx="665567" cy="492443"/>
          </a:xfrm>
          <a:prstGeom prst="rect">
            <a:avLst/>
          </a:prstGeom>
        </p:spPr>
        <p:txBody>
          <a:bodyPr wrap="none">
            <a:spAutoFit/>
          </a:bodyPr>
          <a:lstStyle/>
          <a:p>
            <a:r>
              <a:rPr lang="en-US" altLang="zh-CN" sz="2600" kern="100" dirty="0">
                <a:solidFill>
                  <a:schemeClr val="accent6">
                    <a:lumMod val="75000"/>
                  </a:schemeClr>
                </a:solidFill>
                <a:latin typeface="Times New Roman"/>
                <a:ea typeface="微软雅黑"/>
              </a:rPr>
              <a:t>AD</a:t>
            </a:r>
            <a:endParaRPr lang="zh-CN" altLang="en-US" sz="2600" dirty="0">
              <a:solidFill>
                <a:schemeClr val="accent6">
                  <a:lumMod val="75000"/>
                </a:schemeClr>
              </a:solidFill>
            </a:endParaRPr>
          </a:p>
        </p:txBody>
      </p:sp>
    </p:spTree>
    <p:extLst>
      <p:ext uri="{BB962C8B-B14F-4D97-AF65-F5344CB8AC3E}">
        <p14:creationId xmlns:p14="http://schemas.microsoft.com/office/powerpoint/2010/main" val="31044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51520" y="699542"/>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带电粒子在交变电场中的运动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如图</a:t>
            </a:r>
            <a:r>
              <a:rPr lang="en-US" altLang="zh-CN" sz="2600" kern="100" dirty="0">
                <a:solidFill>
                  <a:srgbClr val="404040"/>
                </a:solidFill>
                <a:latin typeface="Times New Roman"/>
                <a:ea typeface="微软雅黑"/>
                <a:cs typeface="Courier New"/>
              </a:rPr>
              <a:t>7</a:t>
            </a:r>
            <a:r>
              <a:rPr lang="zh-CN" altLang="zh-CN" sz="2600" kern="100" dirty="0">
                <a:solidFill>
                  <a:srgbClr val="404040"/>
                </a:solidFill>
                <a:latin typeface="Times New Roman"/>
                <a:ea typeface="微软雅黑"/>
                <a:cs typeface="Times New Roman"/>
              </a:rPr>
              <a:t>甲所示，在间距足够大的平行金属板</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之间有一电子，在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之间加上如图乙所示规律变化的电压，在</a:t>
            </a:r>
            <a:r>
              <a:rPr lang="en-US" altLang="zh-CN" sz="2600" i="1" kern="100" dirty="0">
                <a:solidFill>
                  <a:srgbClr val="404040"/>
                </a:solidFill>
                <a:latin typeface="Times New Roman"/>
                <a:ea typeface="微软雅黑"/>
                <a:cs typeface="Courier New"/>
              </a:rPr>
              <a:t>t</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时刻电子静止且</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板电势比</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板电势高，则</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　　</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13314" name="Picture 2" descr="\\莫成程\f\幻灯片文件复制\2015\同步\步步高\物理\步步高人教3-1（人教）\B107.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7744" y="3147814"/>
            <a:ext cx="4435192" cy="149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95936" y="4515966"/>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7</a:t>
            </a:r>
            <a:endParaRPr lang="zh-CN" altLang="en-US" sz="2600" dirty="0"/>
          </a:p>
        </p:txBody>
      </p:sp>
    </p:spTree>
    <p:extLst>
      <p:ext uri="{BB962C8B-B14F-4D97-AF65-F5344CB8AC3E}">
        <p14:creationId xmlns:p14="http://schemas.microsoft.com/office/powerpoint/2010/main" val="1780463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矩形 7"/>
          <p:cNvSpPr/>
          <p:nvPr/>
        </p:nvSpPr>
        <p:spPr>
          <a:xfrm>
            <a:off x="236280" y="684302"/>
            <a:ext cx="8352928" cy="2417970"/>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电子在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两板间做往复运动</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在足够长的时间内，电子一定会碰上</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C.</a:t>
            </a:r>
            <a:r>
              <a:rPr lang="zh-CN" altLang="zh-CN" sz="2600" kern="100" dirty="0">
                <a:solidFill>
                  <a:srgbClr val="404040"/>
                </a:solidFill>
                <a:latin typeface="Times New Roman"/>
                <a:ea typeface="微软雅黑"/>
                <a:cs typeface="Times New Roman"/>
              </a:rPr>
              <a:t>当</a:t>
            </a:r>
            <a:r>
              <a:rPr lang="en-US" altLang="zh-CN" sz="2600" i="1" kern="100" dirty="0">
                <a:solidFill>
                  <a:srgbClr val="404040"/>
                </a:solidFill>
                <a:latin typeface="Times New Roman"/>
                <a:ea typeface="微软雅黑"/>
                <a:cs typeface="Courier New"/>
              </a:rPr>
              <a:t>t</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时</a:t>
            </a:r>
            <a:r>
              <a:rPr lang="zh-CN" altLang="zh-CN" sz="2600" kern="100" dirty="0">
                <a:solidFill>
                  <a:srgbClr val="404040"/>
                </a:solidFill>
                <a:latin typeface="Times New Roman"/>
                <a:ea typeface="微软雅黑"/>
                <a:cs typeface="Times New Roman"/>
              </a:rPr>
              <a:t>，电子将回到出发点</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当</a:t>
            </a:r>
            <a:r>
              <a:rPr lang="en-US" altLang="zh-CN" sz="2600" i="1" kern="100" dirty="0">
                <a:solidFill>
                  <a:srgbClr val="404040"/>
                </a:solidFill>
                <a:latin typeface="Times New Roman"/>
                <a:ea typeface="微软雅黑"/>
                <a:cs typeface="Courier New"/>
              </a:rPr>
              <a:t>t</a:t>
            </a:r>
            <a:r>
              <a:rPr lang="zh-CN" altLang="zh-CN" sz="2600" kern="100" dirty="0" smtClean="0">
                <a:solidFill>
                  <a:srgbClr val="404040"/>
                </a:solidFill>
                <a:latin typeface="Times New Roman"/>
                <a:ea typeface="微软雅黑"/>
                <a:cs typeface="Times New Roman"/>
              </a:rPr>
              <a:t>＝</a:t>
            </a: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时</a:t>
            </a:r>
            <a:r>
              <a:rPr lang="zh-CN" altLang="zh-CN" sz="2600" kern="100" dirty="0">
                <a:solidFill>
                  <a:srgbClr val="404040"/>
                </a:solidFill>
                <a:latin typeface="Times New Roman"/>
                <a:ea typeface="微软雅黑"/>
                <a:cs typeface="Times New Roman"/>
              </a:rPr>
              <a:t>，电子的位移最大</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49387128"/>
              </p:ext>
            </p:extLst>
          </p:nvPr>
        </p:nvGraphicFramePr>
        <p:xfrm>
          <a:off x="1372072" y="1859290"/>
          <a:ext cx="501650" cy="984250"/>
        </p:xfrm>
        <a:graphic>
          <a:graphicData uri="http://schemas.openxmlformats.org/presentationml/2006/ole">
            <mc:AlternateContent xmlns:mc="http://schemas.openxmlformats.org/markup-compatibility/2006">
              <mc:Choice xmlns:v="urn:schemas-microsoft-com:vml" Requires="v">
                <p:oleObj spid="_x0000_s15372" name="文档" r:id="rId8" imgW="502075" imgH="984367" progId="Word.Document.12">
                  <p:embed/>
                </p:oleObj>
              </mc:Choice>
              <mc:Fallback>
                <p:oleObj name="文档" r:id="rId8" imgW="502075" imgH="984367" progId="Word.Document.12">
                  <p:embed/>
                  <p:pic>
                    <p:nvPicPr>
                      <p:cNvPr id="0" name=""/>
                      <p:cNvPicPr/>
                      <p:nvPr/>
                    </p:nvPicPr>
                    <p:blipFill>
                      <a:blip r:embed="rId9"/>
                      <a:stretch>
                        <a:fillRect/>
                      </a:stretch>
                    </p:blipFill>
                    <p:spPr>
                      <a:xfrm>
                        <a:off x="1372072" y="1859290"/>
                        <a:ext cx="501650" cy="9842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10257831"/>
              </p:ext>
            </p:extLst>
          </p:nvPr>
        </p:nvGraphicFramePr>
        <p:xfrm>
          <a:off x="1388408" y="2508364"/>
          <a:ext cx="501650" cy="984250"/>
        </p:xfrm>
        <a:graphic>
          <a:graphicData uri="http://schemas.openxmlformats.org/presentationml/2006/ole">
            <mc:AlternateContent xmlns:mc="http://schemas.openxmlformats.org/markup-compatibility/2006">
              <mc:Choice xmlns:v="urn:schemas-microsoft-com:vml" Requires="v">
                <p:oleObj spid="_x0000_s15373" name="文档" r:id="rId11" imgW="502075" imgH="984367" progId="Word.Document.12">
                  <p:embed/>
                </p:oleObj>
              </mc:Choice>
              <mc:Fallback>
                <p:oleObj name="文档" r:id="rId11" imgW="502075" imgH="984367" progId="Word.Document.12">
                  <p:embed/>
                  <p:pic>
                    <p:nvPicPr>
                      <p:cNvPr id="0" name=""/>
                      <p:cNvPicPr/>
                      <p:nvPr/>
                    </p:nvPicPr>
                    <p:blipFill>
                      <a:blip r:embed="rId12"/>
                      <a:stretch>
                        <a:fillRect/>
                      </a:stretch>
                    </p:blipFill>
                    <p:spPr>
                      <a:xfrm>
                        <a:off x="1388408" y="2508364"/>
                        <a:ext cx="501650" cy="984250"/>
                      </a:xfrm>
                      <a:prstGeom prst="rect">
                        <a:avLst/>
                      </a:prstGeom>
                    </p:spPr>
                  </p:pic>
                </p:oleObj>
              </mc:Fallback>
            </mc:AlternateContent>
          </a:graphicData>
        </a:graphic>
      </p:graphicFrame>
      <p:sp>
        <p:nvSpPr>
          <p:cNvPr id="10" name="矩形 9"/>
          <p:cNvSpPr/>
          <p:nvPr/>
        </p:nvSpPr>
        <p:spPr>
          <a:xfrm>
            <a:off x="236280" y="3103096"/>
            <a:ext cx="8352928" cy="2117887"/>
          </a:xfrm>
          <a:prstGeom prst="rect">
            <a:avLst/>
          </a:prstGeom>
        </p:spPr>
        <p:txBody>
          <a:bodyPr wrap="square">
            <a:spAutoFit/>
          </a:bodyPr>
          <a:lstStyle/>
          <a:p>
            <a:pPr algn="just">
              <a:lnSpc>
                <a:spcPct val="130000"/>
              </a:lnSpc>
              <a:spcAft>
                <a:spcPts val="0"/>
              </a:spcAft>
            </a:pPr>
            <a:r>
              <a:rPr lang="zh-CN" altLang="zh-CN" sz="2600" b="1" kern="100" dirty="0" smtClean="0">
                <a:solidFill>
                  <a:srgbClr val="00B0F0"/>
                </a:solidFill>
                <a:latin typeface="Times New Roman"/>
                <a:ea typeface="微软雅黑"/>
                <a:cs typeface="Times New Roman"/>
              </a:rPr>
              <a:t>解析</a:t>
            </a:r>
            <a:r>
              <a:rPr lang="zh-CN" altLang="zh-CN" sz="2600" b="1" kern="100" dirty="0">
                <a:solidFill>
                  <a:srgbClr val="00B0F0"/>
                </a:solidFill>
                <a:latin typeface="Times New Roman"/>
                <a:ea typeface="微软雅黑"/>
                <a:cs typeface="Times New Roman"/>
              </a:rPr>
              <a:t>　</a:t>
            </a:r>
            <a:r>
              <a:rPr lang="zh-CN" altLang="zh-CN" sz="2600" kern="100" dirty="0">
                <a:solidFill>
                  <a:srgbClr val="404040"/>
                </a:solidFill>
                <a:latin typeface="Times New Roman"/>
                <a:ea typeface="微软雅黑"/>
                <a:cs typeface="Times New Roman"/>
              </a:rPr>
              <a:t>电子先向</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板做半个周期的匀加速运动，接着做半个周期的匀减速运动，经历一个周期后速度为零，以后重复以上过程，运动方向不变，选</a:t>
            </a:r>
            <a:r>
              <a:rPr lang="en-US" altLang="zh-CN" sz="2600" kern="100" dirty="0">
                <a:solidFill>
                  <a:srgbClr val="404040"/>
                </a:solidFill>
                <a:latin typeface="Times New Roman"/>
                <a:ea typeface="微软雅黑"/>
                <a:cs typeface="Courier New"/>
              </a:rPr>
              <a:t>B</a:t>
            </a:r>
            <a:r>
              <a:rPr lang="en-US" altLang="zh-CN" sz="2600" kern="100" dirty="0" smtClean="0">
                <a:solidFill>
                  <a:srgbClr val="404040"/>
                </a:solidFill>
                <a:latin typeface="Times New Roman"/>
                <a:ea typeface="微软雅黑"/>
                <a:cs typeface="Courier New"/>
              </a:rPr>
              <a:t>.</a:t>
            </a:r>
          </a:p>
          <a:p>
            <a:pPr algn="just">
              <a:lnSpc>
                <a:spcPct val="13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smtClean="0">
                <a:solidFill>
                  <a:schemeClr val="accent6">
                    <a:lumMod val="75000"/>
                  </a:schemeClr>
                </a:solidFill>
                <a:latin typeface="Times New Roman"/>
                <a:ea typeface="微软雅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39239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hlinkClick r:id="rId2"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3"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4"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5"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221040" y="779170"/>
            <a:ext cx="8352928" cy="452431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pitchFamily="18" charset="0"/>
                <a:ea typeface="Times New Roman" pitchFamily="18" charset="0"/>
                <a:cs typeface="Times New Roman" pitchFamily="18" charset="0"/>
              </a:rPr>
              <a:t>4.(</a:t>
            </a:r>
            <a:r>
              <a:rPr lang="zh-CN" altLang="zh-CN" sz="2400" kern="100" dirty="0">
                <a:solidFill>
                  <a:srgbClr val="404040"/>
                </a:solidFill>
                <a:latin typeface="Times New Roman" pitchFamily="18" charset="0"/>
                <a:ea typeface="微软雅黑"/>
                <a:cs typeface="Times New Roman" pitchFamily="18" charset="0"/>
              </a:rPr>
              <a:t>带电粒子在电场中的圆周运动</a:t>
            </a:r>
            <a:r>
              <a:rPr lang="en-US" altLang="zh-CN" sz="2400" kern="100" dirty="0">
                <a:solidFill>
                  <a:srgbClr val="404040"/>
                </a:solidFill>
                <a:latin typeface="Times New Roman" pitchFamily="18" charset="0"/>
                <a:ea typeface="Times New Roman" pitchFamily="18" charset="0"/>
                <a:cs typeface="Times New Roman" pitchFamily="18" charset="0"/>
              </a:rPr>
              <a:t>)</a:t>
            </a:r>
            <a:r>
              <a:rPr lang="zh-CN" altLang="zh-CN" sz="2400" kern="100" dirty="0">
                <a:solidFill>
                  <a:srgbClr val="404040"/>
                </a:solidFill>
                <a:latin typeface="Times New Roman" pitchFamily="18" charset="0"/>
                <a:ea typeface="微软雅黑"/>
                <a:cs typeface="Times New Roman" pitchFamily="18" charset="0"/>
              </a:rPr>
              <a:t>如图</a:t>
            </a:r>
            <a:r>
              <a:rPr lang="en-US" altLang="zh-CN" sz="2400" kern="100" dirty="0" smtClean="0">
                <a:solidFill>
                  <a:srgbClr val="404040"/>
                </a:solidFill>
                <a:latin typeface="Times New Roman" pitchFamily="18" charset="0"/>
                <a:ea typeface="Times New Roman" pitchFamily="18" charset="0"/>
                <a:cs typeface="Times New Roman" pitchFamily="18" charset="0"/>
              </a:rPr>
              <a:t>8</a:t>
            </a:r>
            <a:r>
              <a:rPr lang="zh-CN" altLang="zh-CN" sz="2400" kern="100" dirty="0" smtClean="0">
                <a:solidFill>
                  <a:srgbClr val="404040"/>
                </a:solidFill>
                <a:latin typeface="Times New Roman" pitchFamily="18" charset="0"/>
                <a:ea typeface="微软雅黑"/>
                <a:cs typeface="Times New Roman" pitchFamily="18" charset="0"/>
              </a:rPr>
              <a:t>所示</a:t>
            </a:r>
            <a:r>
              <a:rPr lang="en-US" altLang="zh-CN" sz="2400" kern="100" dirty="0" smtClean="0">
                <a:solidFill>
                  <a:srgbClr val="404040"/>
                </a:solidFill>
                <a:latin typeface="Times New Roman" pitchFamily="18" charset="0"/>
                <a:ea typeface="微软雅黑"/>
                <a:cs typeface="Times New Roman" pitchFamily="18" charset="0"/>
              </a:rPr>
              <a:t>,</a:t>
            </a:r>
          </a:p>
          <a:p>
            <a:pPr algn="just">
              <a:lnSpc>
                <a:spcPct val="150000"/>
              </a:lnSpc>
              <a:spcAft>
                <a:spcPts val="0"/>
              </a:spcAft>
            </a:pPr>
            <a:r>
              <a:rPr lang="en-US" altLang="zh-CN" sz="2400" i="1" kern="100" dirty="0" smtClean="0">
                <a:solidFill>
                  <a:srgbClr val="404040"/>
                </a:solidFill>
                <a:latin typeface="Times New Roman" pitchFamily="18" charset="0"/>
                <a:ea typeface="Times New Roman" pitchFamily="18" charset="0"/>
                <a:cs typeface="Times New Roman" pitchFamily="18" charset="0"/>
              </a:rPr>
              <a:t>ABCD</a:t>
            </a:r>
            <a:r>
              <a:rPr lang="zh-CN" altLang="zh-CN" sz="2400" kern="100" dirty="0">
                <a:solidFill>
                  <a:srgbClr val="404040"/>
                </a:solidFill>
                <a:latin typeface="Times New Roman" pitchFamily="18" charset="0"/>
                <a:ea typeface="微软雅黑"/>
                <a:cs typeface="Times New Roman" pitchFamily="18" charset="0"/>
              </a:rPr>
              <a:t>为竖直放在场强为</a:t>
            </a:r>
            <a:r>
              <a:rPr lang="en-US" altLang="zh-CN" sz="2400" i="1" kern="100" dirty="0">
                <a:solidFill>
                  <a:srgbClr val="404040"/>
                </a:solidFill>
                <a:latin typeface="Times New Roman" pitchFamily="18" charset="0"/>
                <a:ea typeface="Times New Roman" pitchFamily="18" charset="0"/>
                <a:cs typeface="Times New Roman" pitchFamily="18" charset="0"/>
              </a:rPr>
              <a:t>E</a:t>
            </a:r>
            <a:r>
              <a:rPr lang="zh-CN" altLang="zh-CN" sz="2400" kern="100" dirty="0">
                <a:solidFill>
                  <a:srgbClr val="404040"/>
                </a:solidFill>
                <a:latin typeface="Times New Roman" pitchFamily="18" charset="0"/>
                <a:ea typeface="微软雅黑"/>
                <a:cs typeface="Times New Roman" pitchFamily="18" charset="0"/>
              </a:rPr>
              <a:t>＝</a:t>
            </a:r>
            <a:r>
              <a:rPr lang="en-US" altLang="zh-CN" sz="2400" kern="100" dirty="0">
                <a:solidFill>
                  <a:srgbClr val="404040"/>
                </a:solidFill>
                <a:latin typeface="Times New Roman" pitchFamily="18" charset="0"/>
                <a:ea typeface="Times New Roman" pitchFamily="18" charset="0"/>
                <a:cs typeface="Times New Roman" pitchFamily="18" charset="0"/>
              </a:rPr>
              <a:t>10</a:t>
            </a:r>
            <a:r>
              <a:rPr lang="en-US" altLang="zh-CN" sz="2400" kern="100" baseline="30000" dirty="0">
                <a:solidFill>
                  <a:srgbClr val="404040"/>
                </a:solidFill>
                <a:latin typeface="Times New Roman" pitchFamily="18" charset="0"/>
                <a:ea typeface="Times New Roman" pitchFamily="18" charset="0"/>
                <a:cs typeface="Times New Roman" pitchFamily="18" charset="0"/>
              </a:rPr>
              <a:t>4</a:t>
            </a:r>
            <a:r>
              <a:rPr lang="en-US" altLang="zh-CN" sz="2400" kern="100" dirty="0">
                <a:solidFill>
                  <a:srgbClr val="404040"/>
                </a:solidFill>
                <a:latin typeface="Times New Roman" pitchFamily="18" charset="0"/>
                <a:ea typeface="Times New Roman" pitchFamily="18" charset="0"/>
                <a:cs typeface="Times New Roman" pitchFamily="18" charset="0"/>
              </a:rPr>
              <a:t> </a:t>
            </a:r>
            <a:r>
              <a:rPr lang="en-US" altLang="zh-CN" sz="2400" kern="100" dirty="0" smtClean="0">
                <a:solidFill>
                  <a:srgbClr val="404040"/>
                </a:solidFill>
                <a:latin typeface="Times New Roman" pitchFamily="18" charset="0"/>
                <a:ea typeface="Times New Roman" pitchFamily="18" charset="0"/>
                <a:cs typeface="Times New Roman" pitchFamily="18" charset="0"/>
              </a:rPr>
              <a:t>N/C</a:t>
            </a:r>
            <a:r>
              <a:rPr lang="zh-CN" altLang="zh-CN" sz="2400" kern="100" dirty="0">
                <a:solidFill>
                  <a:srgbClr val="404040"/>
                </a:solidFill>
                <a:latin typeface="Times New Roman" pitchFamily="18" charset="0"/>
                <a:ea typeface="微软雅黑"/>
                <a:cs typeface="Times New Roman" pitchFamily="18" charset="0"/>
              </a:rPr>
              <a:t>的</a:t>
            </a:r>
            <a:r>
              <a:rPr lang="zh-CN" altLang="zh-CN" sz="2400" kern="100" dirty="0" smtClean="0">
                <a:solidFill>
                  <a:srgbClr val="404040"/>
                </a:solidFill>
                <a:latin typeface="Times New Roman" pitchFamily="18" charset="0"/>
                <a:ea typeface="微软雅黑"/>
                <a:cs typeface="Times New Roman" pitchFamily="18" charset="0"/>
              </a:rPr>
              <a:t>水平</a:t>
            </a:r>
            <a:endParaRPr lang="en-US" altLang="zh-CN" sz="2400" kern="100" dirty="0" smtClean="0">
              <a:solidFill>
                <a:srgbClr val="404040"/>
              </a:solidFill>
              <a:latin typeface="Times New Roman" pitchFamily="18" charset="0"/>
              <a:ea typeface="微软雅黑"/>
              <a:cs typeface="Times New Roman" pitchFamily="18" charset="0"/>
            </a:endParaRPr>
          </a:p>
          <a:p>
            <a:pPr algn="just">
              <a:lnSpc>
                <a:spcPct val="150000"/>
              </a:lnSpc>
              <a:spcAft>
                <a:spcPts val="0"/>
              </a:spcAft>
            </a:pPr>
            <a:r>
              <a:rPr lang="zh-CN" altLang="zh-CN" sz="2400" kern="100" dirty="0" smtClean="0">
                <a:solidFill>
                  <a:srgbClr val="404040"/>
                </a:solidFill>
                <a:latin typeface="Times New Roman" pitchFamily="18" charset="0"/>
                <a:ea typeface="微软雅黑"/>
                <a:cs typeface="Times New Roman" pitchFamily="18" charset="0"/>
              </a:rPr>
              <a:t>匀</a:t>
            </a:r>
            <a:r>
              <a:rPr lang="zh-CN" altLang="zh-CN" sz="2400" kern="100" dirty="0">
                <a:solidFill>
                  <a:srgbClr val="404040"/>
                </a:solidFill>
                <a:latin typeface="Times New Roman" pitchFamily="18" charset="0"/>
                <a:ea typeface="微软雅黑"/>
                <a:cs typeface="Times New Roman" pitchFamily="18" charset="0"/>
              </a:rPr>
              <a:t>强电场中的绝缘光滑轨道</a:t>
            </a:r>
            <a:r>
              <a:rPr lang="zh-CN" altLang="zh-CN" sz="2400" kern="100" dirty="0" smtClean="0">
                <a:solidFill>
                  <a:srgbClr val="404040"/>
                </a:solidFill>
                <a:latin typeface="Times New Roman" pitchFamily="18" charset="0"/>
                <a:ea typeface="微软雅黑"/>
                <a:cs typeface="Times New Roman" pitchFamily="18" charset="0"/>
              </a:rPr>
              <a:t>，其中</a:t>
            </a:r>
            <a:r>
              <a:rPr lang="zh-CN" altLang="zh-CN" sz="2400" kern="100" dirty="0">
                <a:solidFill>
                  <a:srgbClr val="404040"/>
                </a:solidFill>
                <a:latin typeface="Times New Roman" pitchFamily="18" charset="0"/>
                <a:ea typeface="微软雅黑"/>
                <a:cs typeface="Times New Roman" pitchFamily="18" charset="0"/>
              </a:rPr>
              <a:t>轨道</a:t>
            </a:r>
            <a:r>
              <a:rPr lang="zh-CN" altLang="zh-CN" sz="2400" kern="100" dirty="0" smtClean="0">
                <a:solidFill>
                  <a:srgbClr val="404040"/>
                </a:solidFill>
                <a:latin typeface="Times New Roman" pitchFamily="18" charset="0"/>
                <a:ea typeface="微软雅黑"/>
                <a:cs typeface="Times New Roman" pitchFamily="18" charset="0"/>
              </a:rPr>
              <a:t>的</a:t>
            </a:r>
            <a:endParaRPr lang="en-US" altLang="zh-CN" sz="2400" kern="100" dirty="0" smtClean="0">
              <a:solidFill>
                <a:srgbClr val="404040"/>
              </a:solidFill>
              <a:latin typeface="Times New Roman" pitchFamily="18" charset="0"/>
              <a:ea typeface="微软雅黑"/>
              <a:cs typeface="Times New Roman" pitchFamily="18" charset="0"/>
            </a:endParaRPr>
          </a:p>
          <a:p>
            <a:pPr algn="just">
              <a:lnSpc>
                <a:spcPct val="150000"/>
              </a:lnSpc>
              <a:spcAft>
                <a:spcPts val="0"/>
              </a:spcAft>
            </a:pPr>
            <a:r>
              <a:rPr lang="en-US" altLang="zh-CN" sz="2400" i="1" kern="100" dirty="0" smtClean="0">
                <a:solidFill>
                  <a:srgbClr val="404040"/>
                </a:solidFill>
                <a:latin typeface="Times New Roman" pitchFamily="18" charset="0"/>
                <a:ea typeface="Times New Roman" pitchFamily="18" charset="0"/>
                <a:cs typeface="Times New Roman" pitchFamily="18" charset="0"/>
              </a:rPr>
              <a:t>ABC</a:t>
            </a:r>
            <a:r>
              <a:rPr lang="zh-CN" altLang="zh-CN" sz="2400" kern="100" dirty="0">
                <a:solidFill>
                  <a:srgbClr val="404040"/>
                </a:solidFill>
                <a:latin typeface="Times New Roman" pitchFamily="18" charset="0"/>
                <a:ea typeface="微软雅黑"/>
                <a:cs typeface="Times New Roman" pitchFamily="18" charset="0"/>
              </a:rPr>
              <a:t>部分是半径为</a:t>
            </a:r>
            <a:r>
              <a:rPr lang="en-US" altLang="zh-CN" sz="2400" i="1" kern="100" dirty="0">
                <a:solidFill>
                  <a:srgbClr val="404040"/>
                </a:solidFill>
                <a:latin typeface="Times New Roman" pitchFamily="18" charset="0"/>
                <a:ea typeface="Times New Roman" pitchFamily="18" charset="0"/>
                <a:cs typeface="Times New Roman" pitchFamily="18" charset="0"/>
              </a:rPr>
              <a:t>R</a:t>
            </a:r>
            <a:r>
              <a:rPr lang="zh-CN" altLang="zh-CN" sz="2400" kern="100" dirty="0">
                <a:solidFill>
                  <a:srgbClr val="404040"/>
                </a:solidFill>
                <a:latin typeface="Times New Roman" pitchFamily="18" charset="0"/>
                <a:ea typeface="微软雅黑"/>
                <a:cs typeface="Times New Roman" pitchFamily="18" charset="0"/>
              </a:rPr>
              <a:t>＝</a:t>
            </a:r>
            <a:r>
              <a:rPr lang="en-US" altLang="zh-CN" sz="2400" kern="100" dirty="0">
                <a:solidFill>
                  <a:srgbClr val="404040"/>
                </a:solidFill>
                <a:latin typeface="Times New Roman" pitchFamily="18" charset="0"/>
                <a:ea typeface="Times New Roman" pitchFamily="18" charset="0"/>
                <a:cs typeface="Times New Roman" pitchFamily="18" charset="0"/>
              </a:rPr>
              <a:t>0.5 m</a:t>
            </a:r>
            <a:r>
              <a:rPr lang="zh-CN" altLang="zh-CN" sz="2400" kern="100" dirty="0">
                <a:solidFill>
                  <a:srgbClr val="404040"/>
                </a:solidFill>
                <a:latin typeface="Times New Roman" pitchFamily="18" charset="0"/>
                <a:ea typeface="微软雅黑"/>
                <a:cs typeface="Times New Roman" pitchFamily="18" charset="0"/>
              </a:rPr>
              <a:t>的半圆环</a:t>
            </a:r>
            <a:r>
              <a:rPr lang="en-US" altLang="zh-CN" sz="2400" kern="100" dirty="0">
                <a:solidFill>
                  <a:srgbClr val="404040"/>
                </a:solidFill>
                <a:latin typeface="Times New Roman" pitchFamily="18" charset="0"/>
                <a:ea typeface="Times New Roman" pitchFamily="18" charset="0"/>
                <a:cs typeface="Times New Roman" pitchFamily="18" charset="0"/>
              </a:rPr>
              <a:t>(</a:t>
            </a:r>
            <a:r>
              <a:rPr lang="en-US" altLang="zh-CN" sz="2400" i="1" kern="100" dirty="0">
                <a:solidFill>
                  <a:srgbClr val="404040"/>
                </a:solidFill>
                <a:latin typeface="Times New Roman" pitchFamily="18" charset="0"/>
                <a:ea typeface="Times New Roman" pitchFamily="18" charset="0"/>
                <a:cs typeface="Times New Roman" pitchFamily="18" charset="0"/>
              </a:rPr>
              <a:t>B</a:t>
            </a:r>
            <a:r>
              <a:rPr lang="zh-CN" altLang="zh-CN" sz="2400" kern="100" dirty="0">
                <a:solidFill>
                  <a:srgbClr val="404040"/>
                </a:solidFill>
                <a:latin typeface="Times New Roman" pitchFamily="18" charset="0"/>
                <a:ea typeface="微软雅黑"/>
                <a:cs typeface="Times New Roman" pitchFamily="18" charset="0"/>
              </a:rPr>
              <a:t>为</a:t>
            </a:r>
            <a:r>
              <a:rPr lang="zh-CN" altLang="zh-CN" sz="2400" kern="100" dirty="0" smtClean="0">
                <a:solidFill>
                  <a:srgbClr val="404040"/>
                </a:solidFill>
                <a:latin typeface="Times New Roman" pitchFamily="18" charset="0"/>
                <a:ea typeface="微软雅黑"/>
                <a:cs typeface="Times New Roman" pitchFamily="18" charset="0"/>
              </a:rPr>
              <a:t>半</a:t>
            </a:r>
            <a:endParaRPr lang="en-US" altLang="zh-CN" sz="2400" kern="100" dirty="0" smtClean="0">
              <a:solidFill>
                <a:srgbClr val="404040"/>
              </a:solidFill>
              <a:latin typeface="Times New Roman" pitchFamily="18" charset="0"/>
              <a:ea typeface="微软雅黑"/>
              <a:cs typeface="Times New Roman" pitchFamily="18" charset="0"/>
            </a:endParaRPr>
          </a:p>
          <a:p>
            <a:pPr algn="just">
              <a:lnSpc>
                <a:spcPct val="150000"/>
              </a:lnSpc>
              <a:spcAft>
                <a:spcPts val="0"/>
              </a:spcAft>
            </a:pPr>
            <a:r>
              <a:rPr lang="zh-CN" altLang="zh-CN" sz="2400" kern="100" dirty="0" smtClean="0">
                <a:solidFill>
                  <a:srgbClr val="404040"/>
                </a:solidFill>
                <a:latin typeface="Times New Roman" pitchFamily="18" charset="0"/>
                <a:ea typeface="微软雅黑"/>
                <a:cs typeface="Times New Roman" pitchFamily="18" charset="0"/>
              </a:rPr>
              <a:t>圆弧</a:t>
            </a:r>
            <a:r>
              <a:rPr lang="zh-CN" altLang="zh-CN" sz="2400" kern="100" dirty="0">
                <a:solidFill>
                  <a:srgbClr val="404040"/>
                </a:solidFill>
                <a:latin typeface="Times New Roman" pitchFamily="18" charset="0"/>
                <a:ea typeface="微软雅黑"/>
                <a:cs typeface="Times New Roman" pitchFamily="18" charset="0"/>
              </a:rPr>
              <a:t>的中点</a:t>
            </a:r>
            <a:r>
              <a:rPr lang="en-US" altLang="zh-CN" sz="2400" kern="100" dirty="0">
                <a:solidFill>
                  <a:srgbClr val="404040"/>
                </a:solidFill>
                <a:latin typeface="Times New Roman" pitchFamily="18" charset="0"/>
                <a:ea typeface="Times New Roman" pitchFamily="18" charset="0"/>
                <a:cs typeface="Times New Roman" pitchFamily="18" charset="0"/>
              </a:rPr>
              <a:t>)</a:t>
            </a:r>
            <a:r>
              <a:rPr lang="zh-CN" altLang="zh-CN" sz="2400" kern="100" dirty="0">
                <a:solidFill>
                  <a:srgbClr val="404040"/>
                </a:solidFill>
                <a:latin typeface="Times New Roman" pitchFamily="18" charset="0"/>
                <a:ea typeface="微软雅黑"/>
                <a:cs typeface="Times New Roman" pitchFamily="18" charset="0"/>
              </a:rPr>
              <a:t>，轨道的水平部分与半圆环相切于</a:t>
            </a:r>
            <a:r>
              <a:rPr lang="en-US" altLang="zh-CN" sz="2400" i="1" kern="100" dirty="0">
                <a:solidFill>
                  <a:srgbClr val="404040"/>
                </a:solidFill>
                <a:latin typeface="Times New Roman" pitchFamily="18" charset="0"/>
                <a:ea typeface="Times New Roman" pitchFamily="18" charset="0"/>
                <a:cs typeface="Times New Roman" pitchFamily="18" charset="0"/>
              </a:rPr>
              <a:t>C</a:t>
            </a:r>
            <a:r>
              <a:rPr lang="zh-CN" altLang="zh-CN" sz="2400" kern="100" dirty="0">
                <a:solidFill>
                  <a:srgbClr val="404040"/>
                </a:solidFill>
                <a:latin typeface="Times New Roman" pitchFamily="18" charset="0"/>
                <a:ea typeface="微软雅黑"/>
                <a:cs typeface="Times New Roman" pitchFamily="18" charset="0"/>
              </a:rPr>
              <a:t>点，</a:t>
            </a:r>
            <a:r>
              <a:rPr lang="en-US" altLang="zh-CN" sz="2400" i="1" kern="100" dirty="0">
                <a:solidFill>
                  <a:srgbClr val="404040"/>
                </a:solidFill>
                <a:latin typeface="Times New Roman" pitchFamily="18" charset="0"/>
                <a:ea typeface="Times New Roman" pitchFamily="18" charset="0"/>
                <a:cs typeface="Times New Roman" pitchFamily="18" charset="0"/>
              </a:rPr>
              <a:t>D</a:t>
            </a:r>
            <a:r>
              <a:rPr lang="zh-CN" altLang="zh-CN" sz="2400" kern="100" dirty="0">
                <a:solidFill>
                  <a:srgbClr val="404040"/>
                </a:solidFill>
                <a:latin typeface="Times New Roman" pitchFamily="18" charset="0"/>
                <a:ea typeface="微软雅黑"/>
                <a:cs typeface="Times New Roman" pitchFamily="18" charset="0"/>
              </a:rPr>
              <a:t>为水平轨道的一点，而且</a:t>
            </a:r>
            <a:r>
              <a:rPr lang="en-US" altLang="zh-CN" sz="2400" i="1" kern="100" dirty="0">
                <a:solidFill>
                  <a:srgbClr val="404040"/>
                </a:solidFill>
                <a:latin typeface="Times New Roman" pitchFamily="18" charset="0"/>
                <a:ea typeface="Times New Roman" pitchFamily="18" charset="0"/>
                <a:cs typeface="Times New Roman" pitchFamily="18" charset="0"/>
              </a:rPr>
              <a:t>CD</a:t>
            </a:r>
            <a:r>
              <a:rPr lang="zh-CN" altLang="zh-CN" sz="2400" kern="100" dirty="0">
                <a:solidFill>
                  <a:srgbClr val="404040"/>
                </a:solidFill>
                <a:latin typeface="Times New Roman" pitchFamily="18" charset="0"/>
                <a:ea typeface="微软雅黑"/>
                <a:cs typeface="Times New Roman" pitchFamily="18" charset="0"/>
              </a:rPr>
              <a:t>＝</a:t>
            </a:r>
            <a:r>
              <a:rPr lang="en-US" altLang="zh-CN" sz="2400" kern="100" dirty="0">
                <a:solidFill>
                  <a:srgbClr val="404040"/>
                </a:solidFill>
                <a:latin typeface="Times New Roman" pitchFamily="18" charset="0"/>
                <a:ea typeface="Times New Roman" pitchFamily="18" charset="0"/>
                <a:cs typeface="Times New Roman" pitchFamily="18" charset="0"/>
              </a:rPr>
              <a:t>2</a:t>
            </a:r>
            <a:r>
              <a:rPr lang="en-US" altLang="zh-CN" sz="2400" i="1" kern="100" dirty="0">
                <a:solidFill>
                  <a:srgbClr val="404040"/>
                </a:solidFill>
                <a:latin typeface="Times New Roman" pitchFamily="18" charset="0"/>
                <a:ea typeface="Times New Roman" pitchFamily="18" charset="0"/>
                <a:cs typeface="Times New Roman" pitchFamily="18" charset="0"/>
              </a:rPr>
              <a:t>R</a:t>
            </a:r>
            <a:r>
              <a:rPr lang="zh-CN" altLang="zh-CN" sz="2400" kern="100" dirty="0">
                <a:solidFill>
                  <a:srgbClr val="404040"/>
                </a:solidFill>
                <a:latin typeface="Times New Roman" pitchFamily="18" charset="0"/>
                <a:ea typeface="微软雅黑"/>
                <a:cs typeface="Times New Roman" pitchFamily="18" charset="0"/>
              </a:rPr>
              <a:t>，把一质量</a:t>
            </a:r>
            <a:r>
              <a:rPr lang="en-US" altLang="zh-CN" sz="2400" i="1" kern="100" dirty="0">
                <a:solidFill>
                  <a:srgbClr val="404040"/>
                </a:solidFill>
                <a:latin typeface="Times New Roman" pitchFamily="18" charset="0"/>
                <a:ea typeface="Times New Roman" pitchFamily="18" charset="0"/>
                <a:cs typeface="Times New Roman" pitchFamily="18" charset="0"/>
              </a:rPr>
              <a:t>m</a:t>
            </a:r>
            <a:r>
              <a:rPr lang="zh-CN" altLang="zh-CN" sz="2400" kern="100" dirty="0">
                <a:solidFill>
                  <a:srgbClr val="404040"/>
                </a:solidFill>
                <a:latin typeface="Times New Roman" pitchFamily="18" charset="0"/>
                <a:ea typeface="微软雅黑"/>
                <a:cs typeface="Times New Roman" pitchFamily="18" charset="0"/>
              </a:rPr>
              <a:t>＝</a:t>
            </a:r>
            <a:r>
              <a:rPr lang="en-US" altLang="zh-CN" sz="2400" kern="100" dirty="0">
                <a:solidFill>
                  <a:srgbClr val="404040"/>
                </a:solidFill>
                <a:latin typeface="Times New Roman" pitchFamily="18" charset="0"/>
                <a:ea typeface="Times New Roman" pitchFamily="18" charset="0"/>
                <a:cs typeface="Times New Roman" pitchFamily="18" charset="0"/>
              </a:rPr>
              <a:t>100 g</a:t>
            </a:r>
            <a:r>
              <a:rPr lang="zh-CN" altLang="zh-CN" sz="2400" kern="100" dirty="0">
                <a:solidFill>
                  <a:srgbClr val="404040"/>
                </a:solidFill>
                <a:latin typeface="Times New Roman" pitchFamily="18" charset="0"/>
                <a:ea typeface="微软雅黑"/>
                <a:cs typeface="Times New Roman" pitchFamily="18" charset="0"/>
              </a:rPr>
              <a:t>、带电荷量</a:t>
            </a:r>
            <a:r>
              <a:rPr lang="en-US" altLang="zh-CN" sz="2400" i="1" kern="100" dirty="0">
                <a:solidFill>
                  <a:srgbClr val="404040"/>
                </a:solidFill>
                <a:latin typeface="Times New Roman" pitchFamily="18" charset="0"/>
                <a:ea typeface="Times New Roman" pitchFamily="18" charset="0"/>
                <a:cs typeface="Times New Roman" pitchFamily="18" charset="0"/>
              </a:rPr>
              <a:t>q</a:t>
            </a:r>
            <a:r>
              <a:rPr lang="zh-CN" altLang="zh-CN" sz="2400" kern="100" dirty="0">
                <a:solidFill>
                  <a:srgbClr val="404040"/>
                </a:solidFill>
                <a:latin typeface="Times New Roman" pitchFamily="18" charset="0"/>
                <a:ea typeface="微软雅黑"/>
                <a:cs typeface="Times New Roman" pitchFamily="18" charset="0"/>
              </a:rPr>
              <a:t>＝</a:t>
            </a:r>
            <a:r>
              <a:rPr lang="en-US" altLang="zh-CN" sz="2400" kern="100" dirty="0">
                <a:solidFill>
                  <a:srgbClr val="404040"/>
                </a:solidFill>
                <a:latin typeface="Times New Roman" pitchFamily="18" charset="0"/>
                <a:ea typeface="Times New Roman" pitchFamily="18" charset="0"/>
                <a:cs typeface="Times New Roman" pitchFamily="18" charset="0"/>
              </a:rPr>
              <a:t>10</a:t>
            </a:r>
            <a:r>
              <a:rPr lang="zh-CN" altLang="zh-CN" sz="2400" kern="100" baseline="30000" dirty="0">
                <a:solidFill>
                  <a:srgbClr val="404040"/>
                </a:solidFill>
                <a:latin typeface="Times New Roman" pitchFamily="18" charset="0"/>
                <a:ea typeface="微软雅黑"/>
                <a:cs typeface="Times New Roman" pitchFamily="18" charset="0"/>
              </a:rPr>
              <a:t>－</a:t>
            </a:r>
            <a:r>
              <a:rPr lang="en-US" altLang="zh-CN" sz="2400" kern="100" baseline="30000" dirty="0">
                <a:solidFill>
                  <a:srgbClr val="404040"/>
                </a:solidFill>
                <a:latin typeface="Times New Roman" pitchFamily="18" charset="0"/>
                <a:ea typeface="Times New Roman" pitchFamily="18" charset="0"/>
                <a:cs typeface="Times New Roman" pitchFamily="18" charset="0"/>
              </a:rPr>
              <a:t>4</a:t>
            </a:r>
            <a:r>
              <a:rPr lang="en-US" altLang="zh-CN" sz="2400" kern="100" dirty="0">
                <a:solidFill>
                  <a:srgbClr val="404040"/>
                </a:solidFill>
                <a:latin typeface="Times New Roman" pitchFamily="18" charset="0"/>
                <a:ea typeface="Times New Roman" pitchFamily="18" charset="0"/>
                <a:cs typeface="Times New Roman" pitchFamily="18" charset="0"/>
              </a:rPr>
              <a:t> C</a:t>
            </a:r>
            <a:r>
              <a:rPr lang="zh-CN" altLang="zh-CN" sz="2400" kern="100" dirty="0">
                <a:solidFill>
                  <a:srgbClr val="404040"/>
                </a:solidFill>
                <a:latin typeface="Times New Roman" pitchFamily="18" charset="0"/>
                <a:ea typeface="微软雅黑"/>
                <a:cs typeface="Times New Roman" pitchFamily="18" charset="0"/>
              </a:rPr>
              <a:t>的负电小球，放在水平轨道的</a:t>
            </a:r>
            <a:r>
              <a:rPr lang="en-US" altLang="zh-CN" sz="2400" i="1" kern="100" dirty="0">
                <a:solidFill>
                  <a:srgbClr val="404040"/>
                </a:solidFill>
                <a:latin typeface="Times New Roman" pitchFamily="18" charset="0"/>
                <a:ea typeface="Times New Roman" pitchFamily="18" charset="0"/>
                <a:cs typeface="Times New Roman" pitchFamily="18" charset="0"/>
              </a:rPr>
              <a:t>D</a:t>
            </a:r>
            <a:r>
              <a:rPr lang="zh-CN" altLang="zh-CN" sz="2400" kern="100" dirty="0">
                <a:solidFill>
                  <a:srgbClr val="404040"/>
                </a:solidFill>
                <a:latin typeface="Times New Roman" pitchFamily="18" charset="0"/>
                <a:ea typeface="微软雅黑"/>
                <a:cs typeface="Times New Roman" pitchFamily="18" charset="0"/>
              </a:rPr>
              <a:t>点，由静止释放后，在轨道的内侧运动</a:t>
            </a:r>
            <a:r>
              <a:rPr lang="en-US" altLang="zh-CN" sz="2400" kern="100" dirty="0">
                <a:solidFill>
                  <a:srgbClr val="404040"/>
                </a:solidFill>
                <a:latin typeface="Times New Roman" pitchFamily="18" charset="0"/>
                <a:ea typeface="Times New Roman" pitchFamily="18" charset="0"/>
                <a:cs typeface="Times New Roman" pitchFamily="18" charset="0"/>
              </a:rPr>
              <a:t>.</a:t>
            </a:r>
            <a:r>
              <a:rPr lang="en-US" altLang="zh-CN" sz="2400" i="1" kern="100" dirty="0">
                <a:solidFill>
                  <a:srgbClr val="404040"/>
                </a:solidFill>
                <a:latin typeface="Times New Roman" pitchFamily="18" charset="0"/>
                <a:ea typeface="Times New Roman" pitchFamily="18" charset="0"/>
                <a:cs typeface="Times New Roman" pitchFamily="18" charset="0"/>
              </a:rPr>
              <a:t>g</a:t>
            </a:r>
            <a:r>
              <a:rPr lang="zh-CN" altLang="zh-CN" sz="2400" kern="100" dirty="0">
                <a:solidFill>
                  <a:srgbClr val="404040"/>
                </a:solidFill>
                <a:latin typeface="Times New Roman" pitchFamily="18" charset="0"/>
                <a:ea typeface="微软雅黑"/>
                <a:cs typeface="Times New Roman" pitchFamily="18" charset="0"/>
              </a:rPr>
              <a:t>取</a:t>
            </a:r>
            <a:r>
              <a:rPr lang="en-US" altLang="zh-CN" sz="2400" kern="100" dirty="0">
                <a:solidFill>
                  <a:srgbClr val="404040"/>
                </a:solidFill>
                <a:latin typeface="Times New Roman" pitchFamily="18" charset="0"/>
                <a:ea typeface="Times New Roman" pitchFamily="18" charset="0"/>
                <a:cs typeface="Times New Roman" pitchFamily="18" charset="0"/>
              </a:rPr>
              <a:t>10 m/s</a:t>
            </a:r>
            <a:r>
              <a:rPr lang="en-US" altLang="zh-CN" sz="2400" kern="100" baseline="30000" dirty="0">
                <a:solidFill>
                  <a:srgbClr val="404040"/>
                </a:solidFill>
                <a:latin typeface="Times New Roman" pitchFamily="18" charset="0"/>
                <a:ea typeface="Times New Roman" pitchFamily="18" charset="0"/>
                <a:cs typeface="Times New Roman" pitchFamily="18" charset="0"/>
              </a:rPr>
              <a:t>2</a:t>
            </a:r>
            <a:r>
              <a:rPr lang="zh-CN" altLang="zh-CN" sz="2400" kern="100" dirty="0">
                <a:solidFill>
                  <a:srgbClr val="404040"/>
                </a:solidFill>
                <a:latin typeface="Times New Roman" pitchFamily="18" charset="0"/>
                <a:ea typeface="微软雅黑"/>
                <a:cs typeface="Times New Roman" pitchFamily="18" charset="0"/>
              </a:rPr>
              <a:t>，求：</a:t>
            </a:r>
            <a:endParaRPr lang="zh-CN" altLang="zh-CN" sz="2400" kern="100" dirty="0">
              <a:effectLst/>
              <a:latin typeface="Times New Roman" pitchFamily="18" charset="0"/>
              <a:cs typeface="Times New Roman" pitchFamily="18" charset="0"/>
            </a:endParaRPr>
          </a:p>
        </p:txBody>
      </p:sp>
      <p:pic>
        <p:nvPicPr>
          <p:cNvPr id="14338" name="Picture 2" descr="\\莫成程\f\幻灯片文件复制\2015\同步\步步高\物理\步步高人教3-1（人教）\W77.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8184" y="1033085"/>
            <a:ext cx="2662781" cy="134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217172" y="2374959"/>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8</a:t>
            </a:r>
            <a:endParaRPr lang="zh-CN" altLang="en-US" sz="2600" dirty="0"/>
          </a:p>
        </p:txBody>
      </p:sp>
    </p:spTree>
    <p:extLst>
      <p:ext uri="{BB962C8B-B14F-4D97-AF65-F5344CB8AC3E}">
        <p14:creationId xmlns:p14="http://schemas.microsoft.com/office/powerpoint/2010/main" val="1152523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3"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4"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5"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6"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851178"/>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它到达</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点时的速度是多大？</a:t>
            </a:r>
            <a:endParaRPr lang="zh-CN" altLang="zh-CN" sz="1050" kern="100" dirty="0">
              <a:effectLst/>
              <a:latin typeface="宋体"/>
              <a:cs typeface="Courier New"/>
            </a:endParaRPr>
          </a:p>
        </p:txBody>
      </p:sp>
      <p:sp>
        <p:nvSpPr>
          <p:cNvPr id="7" name="矩形 6"/>
          <p:cNvSpPr/>
          <p:nvPr/>
        </p:nvSpPr>
        <p:spPr>
          <a:xfrm>
            <a:off x="331148" y="1433737"/>
            <a:ext cx="8352928"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小球从</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至</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的过程中，</a:t>
            </a:r>
            <a:endParaRPr lang="zh-CN" altLang="zh-CN" sz="1050" kern="100" dirty="0">
              <a:latin typeface="宋体"/>
              <a:cs typeface="Courier New"/>
            </a:endParaRPr>
          </a:p>
          <a:p>
            <a:pPr algn="just">
              <a:lnSpc>
                <a:spcPct val="150000"/>
              </a:lnSpc>
              <a:spcAft>
                <a:spcPts val="0"/>
              </a:spcAft>
            </a:pPr>
            <a:r>
              <a:rPr lang="zh-CN" altLang="zh-CN" sz="2600" kern="100" dirty="0">
                <a:solidFill>
                  <a:srgbClr val="404040"/>
                </a:solidFill>
                <a:latin typeface="Times New Roman"/>
                <a:ea typeface="微软雅黑"/>
                <a:cs typeface="Times New Roman"/>
              </a:rPr>
              <a:t>由动能定理</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44992568"/>
              </p:ext>
            </p:extLst>
          </p:nvPr>
        </p:nvGraphicFramePr>
        <p:xfrm>
          <a:off x="444684" y="2692906"/>
          <a:ext cx="6931025" cy="2052638"/>
        </p:xfrm>
        <a:graphic>
          <a:graphicData uri="http://schemas.openxmlformats.org/presentationml/2006/ole">
            <mc:AlternateContent xmlns:mc="http://schemas.openxmlformats.org/markup-compatibility/2006">
              <mc:Choice xmlns:v="urn:schemas-microsoft-com:vml" Requires="v">
                <p:oleObj spid="_x0000_s16395" name="文档" r:id="rId8" imgW="6931248" imgH="2051874" progId="Word.Document.12">
                  <p:embed/>
                </p:oleObj>
              </mc:Choice>
              <mc:Fallback>
                <p:oleObj name="文档" r:id="rId8" imgW="6931248" imgH="2051874" progId="Word.Document.12">
                  <p:embed/>
                  <p:pic>
                    <p:nvPicPr>
                      <p:cNvPr id="0" name=""/>
                      <p:cNvPicPr/>
                      <p:nvPr/>
                    </p:nvPicPr>
                    <p:blipFill>
                      <a:blip r:embed="rId9"/>
                      <a:stretch>
                        <a:fillRect/>
                      </a:stretch>
                    </p:blipFill>
                    <p:spPr>
                      <a:xfrm>
                        <a:off x="444684" y="2692906"/>
                        <a:ext cx="6931025" cy="205263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69934677"/>
              </p:ext>
            </p:extLst>
          </p:nvPr>
        </p:nvGraphicFramePr>
        <p:xfrm>
          <a:off x="410776" y="4525669"/>
          <a:ext cx="6927850" cy="862013"/>
        </p:xfrm>
        <a:graphic>
          <a:graphicData uri="http://schemas.openxmlformats.org/presentationml/2006/ole">
            <mc:AlternateContent xmlns:mc="http://schemas.openxmlformats.org/markup-compatibility/2006">
              <mc:Choice xmlns:v="urn:schemas-microsoft-com:vml" Requires="v">
                <p:oleObj spid="_x0000_s16396" name="文档" r:id="rId11" imgW="6931248" imgH="861765" progId="Word.Document.12">
                  <p:embed/>
                </p:oleObj>
              </mc:Choice>
              <mc:Fallback>
                <p:oleObj name="文档" r:id="rId11" imgW="6931248" imgH="861765" progId="Word.Document.12">
                  <p:embed/>
                  <p:pic>
                    <p:nvPicPr>
                      <p:cNvPr id="0" name=""/>
                      <p:cNvPicPr/>
                      <p:nvPr/>
                    </p:nvPicPr>
                    <p:blipFill>
                      <a:blip r:embed="rId12"/>
                      <a:stretch>
                        <a:fillRect/>
                      </a:stretch>
                    </p:blipFill>
                    <p:spPr>
                      <a:xfrm>
                        <a:off x="410776" y="4525669"/>
                        <a:ext cx="6927850" cy="862013"/>
                      </a:xfrm>
                      <a:prstGeom prst="rect">
                        <a:avLst/>
                      </a:prstGeom>
                    </p:spPr>
                  </p:pic>
                </p:oleObj>
              </mc:Fallback>
            </mc:AlternateContent>
          </a:graphicData>
        </a:graphic>
      </p:graphicFrame>
    </p:spTree>
    <p:extLst>
      <p:ext uri="{BB962C8B-B14F-4D97-AF65-F5344CB8AC3E}">
        <p14:creationId xmlns:p14="http://schemas.microsoft.com/office/powerpoint/2010/main" val="24031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459067" y="4517331"/>
            <a:ext cx="539117" cy="53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hlinkClick r:id="rId5" action="ppaction://hlinksldjump"/>
          </p:cNvPr>
          <p:cNvSpPr txBox="1"/>
          <p:nvPr/>
        </p:nvSpPr>
        <p:spPr>
          <a:xfrm>
            <a:off x="241613"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6" action="ppaction://hlinksldjump"/>
          </p:cNvPr>
          <p:cNvSpPr txBox="1"/>
          <p:nvPr/>
        </p:nvSpPr>
        <p:spPr>
          <a:xfrm>
            <a:off x="64089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7" action="ppaction://hlinksldjump"/>
          </p:cNvPr>
          <p:cNvSpPr txBox="1"/>
          <p:nvPr/>
        </p:nvSpPr>
        <p:spPr>
          <a:xfrm>
            <a:off x="1025704"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4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8" action="ppaction://hlinksldjump"/>
          </p:cNvPr>
          <p:cNvSpPr txBox="1"/>
          <p:nvPr/>
        </p:nvSpPr>
        <p:spPr>
          <a:xfrm>
            <a:off x="1418129" y="332970"/>
            <a:ext cx="345559" cy="438580"/>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400" dirty="0" smtClean="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400" dirty="0">
              <a:solidFill>
                <a:srgbClr val="0000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251520" y="874153"/>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它到达</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点时对轨道的压力是多大？</a:t>
            </a:r>
            <a:endParaRPr lang="zh-CN" altLang="zh-CN" sz="1050" kern="100" dirty="0">
              <a:effectLst/>
              <a:latin typeface="宋体"/>
              <a:cs typeface="Courier New"/>
            </a:endParaRPr>
          </a:p>
        </p:txBody>
      </p:sp>
      <p:sp>
        <p:nvSpPr>
          <p:cNvPr id="8" name="矩形 7"/>
          <p:cNvSpPr/>
          <p:nvPr/>
        </p:nvSpPr>
        <p:spPr>
          <a:xfrm>
            <a:off x="315908" y="1419622"/>
            <a:ext cx="8352928"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点由牛顿第二定律得</a:t>
            </a:r>
            <a:r>
              <a:rPr lang="zh-CN" altLang="zh-CN" sz="26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75452703"/>
              </p:ext>
            </p:extLst>
          </p:nvPr>
        </p:nvGraphicFramePr>
        <p:xfrm>
          <a:off x="403156" y="2090554"/>
          <a:ext cx="6702425" cy="2295525"/>
        </p:xfrm>
        <a:graphic>
          <a:graphicData uri="http://schemas.openxmlformats.org/presentationml/2006/ole">
            <mc:AlternateContent xmlns:mc="http://schemas.openxmlformats.org/markup-compatibility/2006">
              <mc:Choice xmlns:v="urn:schemas-microsoft-com:vml" Requires="v">
                <p:oleObj spid="_x0000_s17414" name="文档" r:id="rId10" imgW="6702726" imgH="2298041" progId="Word.Document.12">
                  <p:embed/>
                </p:oleObj>
              </mc:Choice>
              <mc:Fallback>
                <p:oleObj name="文档" r:id="rId10" imgW="6702726" imgH="2298041" progId="Word.Document.12">
                  <p:embed/>
                  <p:pic>
                    <p:nvPicPr>
                      <p:cNvPr id="0" name=""/>
                      <p:cNvPicPr/>
                      <p:nvPr/>
                    </p:nvPicPr>
                    <p:blipFill>
                      <a:blip r:embed="rId11"/>
                      <a:stretch>
                        <a:fillRect/>
                      </a:stretch>
                    </p:blipFill>
                    <p:spPr>
                      <a:xfrm>
                        <a:off x="403156" y="2090554"/>
                        <a:ext cx="6702425" cy="2295525"/>
                      </a:xfrm>
                      <a:prstGeom prst="rect">
                        <a:avLst/>
                      </a:prstGeom>
                    </p:spPr>
                  </p:pic>
                </p:oleObj>
              </mc:Fallback>
            </mc:AlternateContent>
          </a:graphicData>
        </a:graphic>
      </p:graphicFrame>
      <p:sp>
        <p:nvSpPr>
          <p:cNvPr id="11" name="矩形 10"/>
          <p:cNvSpPr/>
          <p:nvPr/>
        </p:nvSpPr>
        <p:spPr>
          <a:xfrm>
            <a:off x="323528" y="3737993"/>
            <a:ext cx="5955415" cy="1217641"/>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由牛顿第三定律知</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N</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F</a:t>
            </a:r>
            <a:r>
              <a:rPr lang="en-US" altLang="zh-CN" sz="2600" kern="100" baseline="-25000" dirty="0">
                <a:solidFill>
                  <a:srgbClr val="404040"/>
                </a:solidFill>
                <a:latin typeface="Times New Roman"/>
                <a:ea typeface="微软雅黑"/>
                <a:cs typeface="Courier New"/>
              </a:rPr>
              <a:t>N</a:t>
            </a:r>
            <a:r>
              <a:rPr lang="zh-CN"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5 N.</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en-US" altLang="zh-CN" sz="2600" kern="100" dirty="0">
                <a:solidFill>
                  <a:srgbClr val="E36C0A"/>
                </a:solidFill>
                <a:latin typeface="Times New Roman"/>
                <a:ea typeface="微软雅黑"/>
                <a:cs typeface="Courier New"/>
              </a:rPr>
              <a:t>5 </a:t>
            </a:r>
            <a:r>
              <a:rPr lang="en-US" altLang="zh-CN" sz="2600" kern="100" dirty="0" smtClean="0">
                <a:solidFill>
                  <a:srgbClr val="E36C0A"/>
                </a:solidFill>
                <a:latin typeface="Times New Roman"/>
                <a:ea typeface="微软雅黑"/>
                <a:cs typeface="Courier New"/>
              </a:rPr>
              <a:t>N</a:t>
            </a:r>
            <a:endParaRPr lang="zh-CN" altLang="zh-CN" sz="1050" kern="100" dirty="0">
              <a:effectLst/>
              <a:latin typeface="宋体"/>
              <a:cs typeface="Courier New"/>
            </a:endParaRPr>
          </a:p>
        </p:txBody>
      </p:sp>
    </p:spTree>
    <p:extLst>
      <p:ext uri="{BB962C8B-B14F-4D97-AF65-F5344CB8AC3E}">
        <p14:creationId xmlns:p14="http://schemas.microsoft.com/office/powerpoint/2010/main" val="53508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blinds(horizontal)">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blinds(horizontal)">
                                      <p:cBhvr>
                                        <p:cTn id="18"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51520" y="0"/>
            <a:ext cx="8892479" cy="5143500"/>
          </a:xfrm>
          <a:prstGeom prst="rect">
            <a:avLst/>
          </a:prstGeom>
        </p:spPr>
      </p:pic>
      <p:sp>
        <p:nvSpPr>
          <p:cNvPr id="4" name="矩形 3"/>
          <p:cNvSpPr/>
          <p:nvPr/>
        </p:nvSpPr>
        <p:spPr>
          <a:xfrm>
            <a:off x="-46037" y="1488"/>
            <a:ext cx="3635896"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58602" y="1304181"/>
            <a:ext cx="2648895" cy="2461974"/>
          </a:xfrm>
          <a:prstGeom prst="wedgeEllipseCallout">
            <a:avLst>
              <a:gd name="adj1" fmla="val 65839"/>
              <a:gd name="adj2" fmla="val 20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3589859" y="1712878"/>
            <a:ext cx="5554140" cy="1866984"/>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851920" y="1923678"/>
            <a:ext cx="4224233" cy="1599349"/>
          </a:xfrm>
          <a:prstGeom prst="rect">
            <a:avLst/>
          </a:prstGeom>
        </p:spPr>
        <p:txBody>
          <a:bodyPr wrap="none">
            <a:spAutoFit/>
          </a:bodyPr>
          <a:lstStyle/>
          <a:p>
            <a:pPr>
              <a:lnSpc>
                <a:spcPct val="150000"/>
              </a:lnSpc>
              <a:defRPr/>
            </a:pPr>
            <a:r>
              <a:rPr lang="zh-CN" altLang="en-US" sz="3500" b="1" dirty="0" smtClean="0">
                <a:solidFill>
                  <a:schemeClr val="bg1">
                    <a:lumMod val="50000"/>
                  </a:schemeClr>
                </a:solidFill>
                <a:latin typeface="Impact" panose="020B0806030902050204" pitchFamily="34" charset="0"/>
                <a:ea typeface="微软雅黑" pitchFamily="34" charset="-122"/>
              </a:rPr>
              <a:t>更多精彩内容请登录</a:t>
            </a:r>
            <a:endParaRPr lang="en-US" altLang="zh-CN" sz="3500" b="1" dirty="0">
              <a:solidFill>
                <a:schemeClr val="bg1">
                  <a:lumMod val="50000"/>
                </a:schemeClr>
              </a:solidFill>
              <a:latin typeface="Impact" panose="020B0806030902050204" pitchFamily="34" charset="0"/>
              <a:ea typeface="微软雅黑" pitchFamily="34" charset="-122"/>
            </a:endParaRPr>
          </a:p>
          <a:p>
            <a:pPr>
              <a:lnSpc>
                <a:spcPct val="150000"/>
              </a:lnSpc>
              <a:defRPr/>
            </a:pPr>
            <a:endParaRPr lang="zh-CN" altLang="en-US" sz="3500" b="1" dirty="0" smtClean="0">
              <a:solidFill>
                <a:schemeClr val="bg1">
                  <a:lumMod val="50000"/>
                </a:schemeClr>
              </a:solidFill>
              <a:latin typeface="Impact" panose="020B0806030902050204" pitchFamily="34" charset="0"/>
              <a:ea typeface="微软雅黑" pitchFamily="34" charset="-122"/>
            </a:endParaRPr>
          </a:p>
        </p:txBody>
      </p:sp>
      <p:sp>
        <p:nvSpPr>
          <p:cNvPr id="9" name="标题 1">
            <a:hlinkClick r:id="rId3"/>
          </p:cNvPr>
          <p:cNvSpPr txBox="1">
            <a:spLocks/>
          </p:cNvSpPr>
          <p:nvPr/>
        </p:nvSpPr>
        <p:spPr>
          <a:xfrm>
            <a:off x="3923928" y="2499742"/>
            <a:ext cx="4968552" cy="911246"/>
          </a:xfrm>
          <a:prstGeom prst="rect">
            <a:avLst/>
          </a:prstGeom>
        </p:spPr>
        <p:txBody>
          <a:bodyPr vert="horz" lIns="68572" tIns="34286" rIns="68572" bIns="3428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smtClean="0">
                <a:solidFill>
                  <a:srgbClr val="0070C0"/>
                </a:solidFill>
                <a:latin typeface="Times New Roman" pitchFamily="18" charset="0"/>
                <a:ea typeface="微软雅黑" pitchFamily="34" charset="-122"/>
                <a:cs typeface="Times New Roman" pitchFamily="18" charset="0"/>
              </a:rPr>
              <a:t>www.91taoke.com</a:t>
            </a:r>
            <a:endParaRPr lang="zh-CN" altLang="en-US" sz="3000" b="1" dirty="0">
              <a:solidFill>
                <a:srgbClr val="0070C0"/>
              </a:solidFill>
              <a:latin typeface="Times New Roman" pitchFamily="18" charset="0"/>
              <a:ea typeface="微软雅黑" pitchFamily="34" charset="-122"/>
              <a:cs typeface="Times New Roman" pitchFamily="18" charset="0"/>
            </a:endParaRPr>
          </a:p>
        </p:txBody>
      </p:sp>
      <p:sp>
        <p:nvSpPr>
          <p:cNvPr id="10" name="矩形 9"/>
          <p:cNvSpPr/>
          <p:nvPr/>
        </p:nvSpPr>
        <p:spPr>
          <a:xfrm>
            <a:off x="695697" y="2036301"/>
            <a:ext cx="2843808" cy="849463"/>
          </a:xfrm>
          <a:prstGeom prst="rect">
            <a:avLst/>
          </a:prstGeom>
        </p:spPr>
        <p:txBody>
          <a:bodyPr wrap="square">
            <a:spAutoFit/>
          </a:bodyPr>
          <a:lstStyle/>
          <a:p>
            <a:pPr>
              <a:lnSpc>
                <a:spcPct val="120000"/>
              </a:lnSpc>
              <a:defRPr/>
            </a:pPr>
            <a:r>
              <a:rPr lang="zh-CN" altLang="en-US" sz="4500" b="1" dirty="0" smtClean="0">
                <a:solidFill>
                  <a:srgbClr val="0070C0"/>
                </a:solidFill>
                <a:latin typeface="Impact" panose="020B0806030902050204" pitchFamily="34" charset="0"/>
                <a:ea typeface="微软雅黑" pitchFamily="34" charset="-122"/>
              </a:rPr>
              <a:t>谢谢观看   </a:t>
            </a:r>
            <a:endParaRPr lang="en-US" altLang="zh-CN" sz="4500" b="1" dirty="0">
              <a:solidFill>
                <a:srgbClr val="0070C0"/>
              </a:solidFill>
              <a:latin typeface="Impact" panose="020B0806030902050204" pitchFamily="34" charset="0"/>
              <a:ea typeface="微软雅黑" pitchFamily="34" charset="-122"/>
            </a:endParaRPr>
          </a:p>
        </p:txBody>
      </p:sp>
    </p:spTree>
    <p:extLst>
      <p:ext uri="{BB962C8B-B14F-4D97-AF65-F5344CB8AC3E}">
        <p14:creationId xmlns:p14="http://schemas.microsoft.com/office/powerpoint/2010/main" val="5858429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a:spLocks noChangeAspect="1"/>
          </p:cNvSpPr>
          <p:nvPr/>
        </p:nvSpPr>
        <p:spPr>
          <a:xfrm>
            <a:off x="216024" y="195486"/>
            <a:ext cx="8820472" cy="4013448"/>
          </a:xfrm>
          <a:prstGeom prst="rect">
            <a:avLst/>
          </a:prstGeom>
          <a:noFill/>
          <a:ln>
            <a:noFill/>
            <a:prstDash val="dash"/>
          </a:ln>
        </p:spPr>
        <p:style>
          <a:lnRef idx="1">
            <a:schemeClr val="accent6"/>
          </a:lnRef>
          <a:fillRef idx="0">
            <a:schemeClr val="accent6"/>
          </a:fillRef>
          <a:effectRef idx="0">
            <a:schemeClr val="accent6"/>
          </a:effectRef>
          <a:fontRef idx="minor">
            <a:schemeClr val="tx1"/>
          </a:fontRef>
        </p:style>
        <p:txBody>
          <a:bodyPr lIns="68580" tIns="34290" rIns="68580" bIns="34290" rtlCol="0" anchor="ctr"/>
          <a:lstStyle/>
          <a:p>
            <a:pPr>
              <a:lnSpc>
                <a:spcPct val="170000"/>
              </a:lnSpc>
              <a:tabLst>
                <a:tab pos="1890395" algn="l"/>
              </a:tabLst>
            </a:pPr>
            <a:endParaRPr lang="zh-CN" altLang="zh-CN" sz="2800" b="1" kern="100" dirty="0">
              <a:solidFill>
                <a:schemeClr val="tx1">
                  <a:lumMod val="65000"/>
                  <a:lumOff val="35000"/>
                </a:schemeClr>
              </a:solidFill>
              <a:effectLst/>
              <a:latin typeface="黑体" pitchFamily="2" charset="-122"/>
              <a:ea typeface="黑体" pitchFamily="2" charset="-122"/>
              <a:cs typeface="Courier New"/>
            </a:endParaRPr>
          </a:p>
        </p:txBody>
      </p:sp>
      <p:sp>
        <p:nvSpPr>
          <p:cNvPr id="6" name="圆角矩形 5">
            <a:hlinkClick r:id="rId2" action="ppaction://hlinksldjump"/>
          </p:cNvPr>
          <p:cNvSpPr/>
          <p:nvPr/>
        </p:nvSpPr>
        <p:spPr>
          <a:xfrm>
            <a:off x="2483768" y="1851670"/>
            <a:ext cx="1644881" cy="106976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hlinkClick r:id="rId2" action="ppaction://hlinksldjump"/>
          </p:cNvPr>
          <p:cNvSpPr txBox="1"/>
          <p:nvPr/>
        </p:nvSpPr>
        <p:spPr>
          <a:xfrm>
            <a:off x="2588651" y="2023772"/>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
        <p:nvSpPr>
          <p:cNvPr id="8" name="圆角矩形 7">
            <a:hlinkClick r:id="rId3" action="ppaction://hlinksldjump"/>
          </p:cNvPr>
          <p:cNvSpPr/>
          <p:nvPr/>
        </p:nvSpPr>
        <p:spPr>
          <a:xfrm>
            <a:off x="4727319" y="1851670"/>
            <a:ext cx="1644881" cy="1069766"/>
          </a:xfrm>
          <a:prstGeom prst="roundRect">
            <a:avLst>
              <a:gd name="adj" fmla="val 581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hlinkClick r:id="rId3" action="ppaction://hlinksldjump"/>
          </p:cNvPr>
          <p:cNvSpPr txBox="1"/>
          <p:nvPr/>
        </p:nvSpPr>
        <p:spPr>
          <a:xfrm>
            <a:off x="4835409" y="2023772"/>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自我检测</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389489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74405" y="324057"/>
            <a:ext cx="8174059" cy="939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Text Box 44"/>
          <p:cNvSpPr txBox="1">
            <a:spLocks noChangeArrowheads="1"/>
          </p:cNvSpPr>
          <p:nvPr/>
        </p:nvSpPr>
        <p:spPr bwMode="auto">
          <a:xfrm>
            <a:off x="531932" y="411510"/>
            <a:ext cx="5760640" cy="73866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gn="just">
              <a:lnSpc>
                <a:spcPct val="150000"/>
              </a:lnSpc>
            </a:pPr>
            <a:r>
              <a:rPr lang="zh-CN" altLang="zh-CN" sz="2800" b="1" kern="100" dirty="0">
                <a:solidFill>
                  <a:schemeClr val="tx1"/>
                </a:solidFill>
                <a:cs typeface="Times New Roman"/>
              </a:rPr>
              <a:t>一、带电粒子在电场中的直线运动</a:t>
            </a:r>
          </a:p>
        </p:txBody>
      </p:sp>
      <p:sp>
        <p:nvSpPr>
          <p:cNvPr id="11" name="矩形 10"/>
          <p:cNvSpPr/>
          <p:nvPr/>
        </p:nvSpPr>
        <p:spPr>
          <a:xfrm>
            <a:off x="480493" y="1059582"/>
            <a:ext cx="8188343" cy="3900235"/>
          </a:xfrm>
          <a:prstGeom prst="rect">
            <a:avLst/>
          </a:prstGeom>
        </p:spPr>
        <p:txBody>
          <a:bodyPr wrap="square">
            <a:spAutoFit/>
          </a:bodyPr>
          <a:lstStyle/>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带电粒子在电场中做直线运动</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(1)</a:t>
            </a:r>
            <a:r>
              <a:rPr lang="zh-CN" altLang="zh-CN" sz="2400" kern="100" dirty="0">
                <a:solidFill>
                  <a:srgbClr val="404040"/>
                </a:solidFill>
                <a:latin typeface="Times New Roman"/>
                <a:ea typeface="微软雅黑"/>
                <a:cs typeface="Times New Roman"/>
              </a:rPr>
              <a:t>匀速直线运动：此时带电粒子受到的合外力一定</a:t>
            </a:r>
            <a:r>
              <a:rPr lang="zh-CN" altLang="zh-CN" sz="2400" kern="100" dirty="0" smtClean="0">
                <a:solidFill>
                  <a:srgbClr val="404040"/>
                </a:solidFill>
                <a:latin typeface="Times New Roman"/>
                <a:ea typeface="微软雅黑"/>
                <a:cs typeface="Times New Roman"/>
              </a:rPr>
              <a:t>等于</a:t>
            </a:r>
            <a:r>
              <a:rPr lang="en-US" altLang="zh-CN" sz="2400" u="sng" kern="100" dirty="0" smtClean="0">
                <a:solidFill>
                  <a:srgbClr val="404040"/>
                </a:solidFill>
                <a:latin typeface="Times New Roman"/>
                <a:ea typeface="微软雅黑"/>
                <a:cs typeface="Times New Roman"/>
              </a:rPr>
              <a:t>   </a:t>
            </a:r>
            <a:r>
              <a:rPr lang="zh-CN" altLang="zh-CN" sz="2400" kern="100" dirty="0" smtClean="0">
                <a:solidFill>
                  <a:srgbClr val="404040"/>
                </a:solidFill>
                <a:latin typeface="Times New Roman"/>
                <a:ea typeface="微软雅黑"/>
                <a:cs typeface="Times New Roman"/>
              </a:rPr>
              <a:t>，</a:t>
            </a:r>
            <a:r>
              <a:rPr lang="zh-CN" altLang="zh-CN" sz="2400" kern="100" dirty="0">
                <a:solidFill>
                  <a:srgbClr val="404040"/>
                </a:solidFill>
                <a:latin typeface="Times New Roman"/>
                <a:ea typeface="微软雅黑"/>
                <a:cs typeface="Times New Roman"/>
              </a:rPr>
              <a:t>即所受到的电场力与其他</a:t>
            </a:r>
            <a:r>
              <a:rPr lang="zh-CN" altLang="zh-CN" sz="2400" kern="100" dirty="0" smtClean="0">
                <a:solidFill>
                  <a:srgbClr val="404040"/>
                </a:solidFill>
                <a:latin typeface="Times New Roman"/>
                <a:ea typeface="微软雅黑"/>
                <a:cs typeface="Times New Roman"/>
              </a:rPr>
              <a:t>力</a:t>
            </a:r>
            <a:r>
              <a:rPr lang="en-US" altLang="zh-CN" sz="2400" u="sng"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(2)</a:t>
            </a:r>
            <a:r>
              <a:rPr lang="zh-CN" altLang="zh-CN" sz="2400" kern="100" dirty="0">
                <a:solidFill>
                  <a:srgbClr val="404040"/>
                </a:solidFill>
                <a:latin typeface="Times New Roman"/>
                <a:ea typeface="微软雅黑"/>
                <a:cs typeface="Times New Roman"/>
              </a:rPr>
              <a:t>匀加速直线运动：带电粒子受到的合外力与其初速度</a:t>
            </a:r>
            <a:r>
              <a:rPr lang="zh-CN" altLang="zh-CN" sz="2400" kern="100" dirty="0" smtClean="0">
                <a:solidFill>
                  <a:srgbClr val="404040"/>
                </a:solidFill>
                <a:latin typeface="Times New Roman"/>
                <a:ea typeface="微软雅黑"/>
                <a:cs typeface="Times New Roman"/>
              </a:rPr>
              <a:t>方向</a:t>
            </a:r>
            <a:r>
              <a:rPr lang="en-US" altLang="zh-CN" sz="2400" u="sng"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kern="100" dirty="0">
              <a:latin typeface="宋体"/>
              <a:cs typeface="Courier New"/>
            </a:endParaRPr>
          </a:p>
          <a:p>
            <a:pPr algn="just">
              <a:lnSpc>
                <a:spcPct val="150000"/>
              </a:lnSpc>
              <a:spcAft>
                <a:spcPts val="0"/>
              </a:spcAft>
            </a:pPr>
            <a:r>
              <a:rPr lang="en-US" altLang="zh-CN" sz="2400" kern="100" dirty="0">
                <a:solidFill>
                  <a:srgbClr val="404040"/>
                </a:solidFill>
                <a:latin typeface="Times New Roman"/>
                <a:ea typeface="微软雅黑"/>
                <a:cs typeface="Courier New"/>
              </a:rPr>
              <a:t>(3)</a:t>
            </a:r>
            <a:r>
              <a:rPr lang="zh-CN" altLang="zh-CN" sz="2400" kern="100" dirty="0">
                <a:solidFill>
                  <a:srgbClr val="404040"/>
                </a:solidFill>
                <a:latin typeface="Times New Roman"/>
                <a:ea typeface="微软雅黑"/>
                <a:cs typeface="Times New Roman"/>
              </a:rPr>
              <a:t>匀减速直线运动：带电粒子受到的合外力与其初速度</a:t>
            </a:r>
            <a:r>
              <a:rPr lang="zh-CN" altLang="zh-CN" sz="2400" kern="100" dirty="0" smtClean="0">
                <a:solidFill>
                  <a:srgbClr val="404040"/>
                </a:solidFill>
                <a:latin typeface="Times New Roman"/>
                <a:ea typeface="微软雅黑"/>
                <a:cs typeface="Times New Roman"/>
              </a:rPr>
              <a:t>方向</a:t>
            </a:r>
            <a:r>
              <a:rPr lang="en-US" altLang="zh-CN" sz="2400" u="sng" kern="100" dirty="0" smtClean="0">
                <a:solidFill>
                  <a:srgbClr val="404040"/>
                </a:solidFill>
                <a:latin typeface="Times New Roman"/>
                <a:ea typeface="微软雅黑"/>
                <a:cs typeface="Times New Roman"/>
              </a:rPr>
              <a:t>	</a:t>
            </a:r>
            <a:r>
              <a:rPr lang="en-US" altLang="zh-CN" sz="2400" kern="100" dirty="0" smtClean="0">
                <a:solidFill>
                  <a:srgbClr val="404040"/>
                </a:solidFill>
                <a:latin typeface="Times New Roman"/>
                <a:ea typeface="微软雅黑"/>
                <a:cs typeface="Courier New"/>
              </a:rPr>
              <a:t>.</a:t>
            </a:r>
            <a:endParaRPr lang="zh-CN" altLang="zh-CN" sz="2400" kern="100" dirty="0">
              <a:effectLst/>
              <a:latin typeface="宋体"/>
              <a:cs typeface="Courier New"/>
            </a:endParaRPr>
          </a:p>
        </p:txBody>
      </p:sp>
      <p:sp>
        <p:nvSpPr>
          <p:cNvPr id="3" name="矩形 2"/>
          <p:cNvSpPr/>
          <p:nvPr/>
        </p:nvSpPr>
        <p:spPr>
          <a:xfrm>
            <a:off x="7866837" y="1685657"/>
            <a:ext cx="492443"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零</a:t>
            </a:r>
            <a:endParaRPr lang="zh-CN" altLang="en-US" dirty="0">
              <a:solidFill>
                <a:srgbClr val="0070C0"/>
              </a:solidFill>
            </a:endParaRPr>
          </a:p>
        </p:txBody>
      </p:sp>
      <p:sp>
        <p:nvSpPr>
          <p:cNvPr id="4" name="矩形 3"/>
          <p:cNvSpPr/>
          <p:nvPr/>
        </p:nvSpPr>
        <p:spPr>
          <a:xfrm>
            <a:off x="4160521" y="2238861"/>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平衡</a:t>
            </a:r>
            <a:endParaRPr lang="zh-CN" altLang="en-US" sz="2400" kern="100" dirty="0">
              <a:solidFill>
                <a:srgbClr val="0070C0"/>
              </a:solidFill>
              <a:latin typeface="Times New Roman"/>
              <a:ea typeface="微软雅黑"/>
              <a:cs typeface="Times New Roman"/>
            </a:endParaRPr>
          </a:p>
        </p:txBody>
      </p:sp>
      <p:sp>
        <p:nvSpPr>
          <p:cNvPr id="5" name="矩形 4"/>
          <p:cNvSpPr/>
          <p:nvPr/>
        </p:nvSpPr>
        <p:spPr>
          <a:xfrm>
            <a:off x="529641" y="3326601"/>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同向</a:t>
            </a:r>
            <a:endParaRPr lang="zh-CN" altLang="en-US" sz="2400" kern="100" dirty="0">
              <a:solidFill>
                <a:srgbClr val="0070C0"/>
              </a:solidFill>
              <a:latin typeface="Times New Roman"/>
              <a:ea typeface="微软雅黑"/>
              <a:cs typeface="Times New Roman"/>
            </a:endParaRPr>
          </a:p>
        </p:txBody>
      </p:sp>
      <p:sp>
        <p:nvSpPr>
          <p:cNvPr id="7" name="矩形 6"/>
          <p:cNvSpPr/>
          <p:nvPr/>
        </p:nvSpPr>
        <p:spPr>
          <a:xfrm>
            <a:off x="537261" y="4414341"/>
            <a:ext cx="800219" cy="461665"/>
          </a:xfrm>
          <a:prstGeom prst="rect">
            <a:avLst/>
          </a:prstGeom>
        </p:spPr>
        <p:txBody>
          <a:bodyPr wrap="none">
            <a:spAutoFit/>
          </a:bodyPr>
          <a:lstStyle/>
          <a:p>
            <a:r>
              <a:rPr lang="zh-CN" altLang="zh-CN" sz="2400" kern="100" dirty="0">
                <a:solidFill>
                  <a:srgbClr val="0070C0"/>
                </a:solidFill>
                <a:latin typeface="Times New Roman"/>
                <a:ea typeface="微软雅黑"/>
                <a:cs typeface="Times New Roman"/>
              </a:rPr>
              <a:t>反向</a:t>
            </a:r>
            <a:endParaRPr lang="zh-CN" altLang="en-US" sz="2400" kern="100" dirty="0">
              <a:solidFill>
                <a:srgbClr val="0070C0"/>
              </a:solidFill>
              <a:latin typeface="Times New Roman"/>
              <a:ea typeface="微软雅黑"/>
              <a:cs typeface="Times New Roman"/>
            </a:endParaRPr>
          </a:p>
        </p:txBody>
      </p:sp>
      <p:sp>
        <p:nvSpPr>
          <p:cNvPr id="12" name="圆角矩形 11"/>
          <p:cNvSpPr/>
          <p:nvPr/>
        </p:nvSpPr>
        <p:spPr>
          <a:xfrm>
            <a:off x="7103583" y="411510"/>
            <a:ext cx="1644881" cy="728776"/>
          </a:xfrm>
          <a:prstGeom prst="roundRect">
            <a:avLst>
              <a:gd name="adj" fmla="val 581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32109" y="449610"/>
            <a:ext cx="1415772" cy="581057"/>
          </a:xfrm>
          <a:prstGeom prst="rect">
            <a:avLst/>
          </a:prstGeom>
          <a:noFill/>
        </p:spPr>
        <p:txBody>
          <a:bodyPr wrap="none">
            <a:spAutoFit/>
          </a:bodyPr>
          <a:lstStyle/>
          <a:p>
            <a:pPr lvl="0">
              <a:lnSpc>
                <a:spcPct val="150000"/>
              </a:lnSpc>
              <a:defRPr/>
            </a:pPr>
            <a:r>
              <a:rPr lang="zh-CN" altLang="en-US" sz="2400" b="1" dirty="0" smtClean="0">
                <a:solidFill>
                  <a:schemeClr val="bg1"/>
                </a:solidFill>
                <a:latin typeface="微软雅黑" pitchFamily="34" charset="-122"/>
                <a:ea typeface="微软雅黑" pitchFamily="34" charset="-122"/>
              </a:rPr>
              <a:t>知识探究</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861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15566"/>
            <a:ext cx="8270226" cy="3018134"/>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讨论带电粒子在电场中做直线运动</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加速或减速</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的方法：</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力和加速度方法</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牛顿运动定律、匀变速直线运动公式</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功和能方法</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动能定理</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(3)</a:t>
            </a:r>
            <a:r>
              <a:rPr lang="zh-CN" altLang="zh-CN" sz="2600" kern="100" dirty="0">
                <a:solidFill>
                  <a:srgbClr val="404040"/>
                </a:solidFill>
                <a:latin typeface="Times New Roman"/>
                <a:ea typeface="微软雅黑"/>
                <a:cs typeface="Times New Roman"/>
              </a:rPr>
              <a:t>能量方法</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能量守恒定律</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000240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45704"/>
            <a:ext cx="8496944" cy="3018134"/>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所示，水平放置的</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两</a:t>
            </a:r>
            <a:r>
              <a:rPr lang="zh-CN" altLang="zh-CN" sz="2600" kern="100" dirty="0" smtClean="0">
                <a:solidFill>
                  <a:srgbClr val="404040"/>
                </a:solidFill>
                <a:latin typeface="Times New Roman"/>
                <a:ea typeface="微软雅黑"/>
                <a:cs typeface="Times New Roman"/>
              </a:rPr>
              <a:t>平行</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板</a:t>
            </a:r>
            <a:r>
              <a:rPr lang="zh-CN" altLang="zh-CN" sz="2600" kern="100" dirty="0">
                <a:solidFill>
                  <a:srgbClr val="404040"/>
                </a:solidFill>
                <a:latin typeface="Times New Roman"/>
                <a:ea typeface="微软雅黑"/>
                <a:cs typeface="Times New Roman"/>
              </a:rPr>
              <a:t>相距</a:t>
            </a:r>
            <a:r>
              <a:rPr lang="en-US" altLang="zh-CN" sz="2600" i="1" kern="100" dirty="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，上板</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带正电，现有质量为</a:t>
            </a:r>
            <a:r>
              <a:rPr lang="en-US" altLang="zh-CN" sz="2600" i="1" kern="100" dirty="0">
                <a:solidFill>
                  <a:srgbClr val="404040"/>
                </a:solidFill>
                <a:latin typeface="Times New Roman"/>
                <a:ea typeface="微软雅黑"/>
                <a:cs typeface="Courier New"/>
              </a:rPr>
              <a:t>m</a:t>
            </a:r>
            <a:r>
              <a:rPr lang="zh-CN" altLang="zh-CN" sz="2600" kern="100" dirty="0" smtClean="0">
                <a:solidFill>
                  <a:srgbClr val="404040"/>
                </a:solidFill>
                <a:latin typeface="Times New Roman"/>
                <a:ea typeface="微软雅黑"/>
                <a:cs typeface="Times New Roman"/>
              </a:rPr>
              <a:t>、</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带</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q</a:t>
            </a:r>
            <a:r>
              <a:rPr lang="zh-CN" altLang="zh-CN" sz="2600" kern="100" dirty="0">
                <a:solidFill>
                  <a:srgbClr val="404040"/>
                </a:solidFill>
                <a:latin typeface="Times New Roman"/>
                <a:ea typeface="微软雅黑"/>
                <a:cs typeface="Times New Roman"/>
              </a:rPr>
              <a:t>的小球在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板下方距离</a:t>
            </a:r>
            <a:r>
              <a:rPr lang="en-US" altLang="zh-CN" sz="2600" i="1" kern="100" dirty="0">
                <a:solidFill>
                  <a:srgbClr val="404040"/>
                </a:solidFill>
                <a:latin typeface="Times New Roman"/>
                <a:ea typeface="微软雅黑"/>
                <a:cs typeface="Courier New"/>
              </a:rPr>
              <a:t>B</a:t>
            </a:r>
            <a:r>
              <a:rPr lang="zh-CN" altLang="zh-CN" sz="2600" kern="100" dirty="0" smtClean="0">
                <a:solidFill>
                  <a:srgbClr val="404040"/>
                </a:solidFill>
                <a:latin typeface="Times New Roman"/>
                <a:ea typeface="微软雅黑"/>
                <a:cs typeface="Times New Roman"/>
              </a:rPr>
              <a:t>板为</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600" i="1" kern="100" dirty="0" smtClean="0">
                <a:solidFill>
                  <a:srgbClr val="404040"/>
                </a:solidFill>
                <a:latin typeface="Times New Roman"/>
                <a:ea typeface="微软雅黑"/>
                <a:cs typeface="Courier New"/>
              </a:rPr>
              <a:t>H</a:t>
            </a:r>
            <a:r>
              <a:rPr lang="zh-CN" altLang="zh-CN" sz="2600" kern="100" dirty="0">
                <a:solidFill>
                  <a:srgbClr val="404040"/>
                </a:solidFill>
                <a:latin typeface="Times New Roman"/>
                <a:ea typeface="微软雅黑"/>
                <a:cs typeface="Times New Roman"/>
              </a:rPr>
              <a:t>处，以初速度</a:t>
            </a:r>
            <a:r>
              <a:rPr lang="en-US" altLang="zh-CN" sz="2600" i="1" kern="100" dirty="0">
                <a:solidFill>
                  <a:srgbClr val="404040"/>
                </a:solidFill>
                <a:latin typeface="Book Antiqua"/>
                <a:ea typeface="微软雅黑"/>
                <a:cs typeface="Times New Roman"/>
              </a:rPr>
              <a:t>v</a:t>
            </a:r>
            <a:r>
              <a:rPr lang="en-US" altLang="zh-CN" sz="2600" kern="100" baseline="-25000" dirty="0">
                <a:solidFill>
                  <a:srgbClr val="404040"/>
                </a:solidFill>
                <a:latin typeface="Times New Roman"/>
                <a:ea typeface="微软雅黑"/>
                <a:cs typeface="Courier New"/>
              </a:rPr>
              <a:t>0</a:t>
            </a:r>
            <a:r>
              <a:rPr lang="zh-CN" altLang="zh-CN" sz="2600" kern="100" dirty="0">
                <a:solidFill>
                  <a:srgbClr val="404040"/>
                </a:solidFill>
                <a:latin typeface="Times New Roman"/>
                <a:ea typeface="微软雅黑"/>
                <a:cs typeface="Times New Roman"/>
              </a:rPr>
              <a:t>竖直向上运动，从</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板小孔进入板间电场</a:t>
            </a:r>
            <a:r>
              <a:rPr lang="en-US" altLang="zh-CN" sz="26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带电小球在板间做何种运动</a:t>
            </a:r>
            <a:r>
              <a:rPr lang="zh-CN" altLang="zh-CN" sz="2600" kern="100" dirty="0" smtClean="0">
                <a:solidFill>
                  <a:srgbClr val="404040"/>
                </a:solidFill>
                <a:latin typeface="Times New Roman"/>
                <a:ea typeface="微软雅黑"/>
                <a:cs typeface="Times New Roman"/>
              </a:rPr>
              <a:t>？</a:t>
            </a:r>
            <a:endParaRPr lang="zh-CN" altLang="zh-CN" sz="2600" kern="100" dirty="0">
              <a:effectLst/>
              <a:latin typeface="宋体"/>
              <a:cs typeface="Courier New"/>
            </a:endParaRPr>
          </a:p>
        </p:txBody>
      </p:sp>
      <p:pic>
        <p:nvPicPr>
          <p:cNvPr id="1026" name="Picture 2" descr="\\莫成程\f\幻灯片文件复制\2015\同步\步步高\物理\步步高人教3-1（人教）\B100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554108"/>
            <a:ext cx="1763628" cy="117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070789" y="1715274"/>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1</a:t>
            </a:r>
            <a:endParaRPr lang="zh-CN" altLang="en-US" sz="2600" dirty="0"/>
          </a:p>
        </p:txBody>
      </p:sp>
      <p:sp>
        <p:nvSpPr>
          <p:cNvPr id="6" name="矩形 5"/>
          <p:cNvSpPr/>
          <p:nvPr/>
        </p:nvSpPr>
        <p:spPr>
          <a:xfrm>
            <a:off x="308288" y="3281845"/>
            <a:ext cx="8496944" cy="1817805"/>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带电小球在电场外只受重力的作用做匀减速直线运动，在电场中受重力和电场力作用做匀减速直线运动</a:t>
            </a:r>
            <a:r>
              <a:rPr lang="en-US" altLang="zh-CN" sz="26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a:t>
            </a:r>
            <a:r>
              <a:rPr lang="zh-CN" altLang="zh-CN" sz="2600" kern="100" dirty="0" smtClean="0">
                <a:solidFill>
                  <a:srgbClr val="E36C0A"/>
                </a:solidFill>
                <a:latin typeface="Times New Roman"/>
                <a:ea typeface="微软雅黑"/>
                <a:cs typeface="Times New Roman"/>
              </a:rPr>
              <a:t>解析</a:t>
            </a:r>
            <a:endParaRPr lang="zh-CN" altLang="zh-CN" sz="2600" kern="100" dirty="0">
              <a:effectLst/>
              <a:latin typeface="宋体"/>
              <a:cs typeface="Courier New"/>
            </a:endParaRPr>
          </a:p>
        </p:txBody>
      </p:sp>
    </p:spTree>
    <p:extLst>
      <p:ext uri="{BB962C8B-B14F-4D97-AF65-F5344CB8AC3E}">
        <p14:creationId xmlns:p14="http://schemas.microsoft.com/office/powerpoint/2010/main" val="3791456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483518"/>
            <a:ext cx="8352928" cy="617477"/>
          </a:xfrm>
          <a:prstGeom prst="rect">
            <a:avLst/>
          </a:prstGeom>
        </p:spPr>
        <p:txBody>
          <a:bodyPr wrap="square">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欲使小球刚好打到</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间电势差为多少？</a:t>
            </a:r>
            <a:endParaRPr lang="zh-CN" altLang="zh-CN" sz="1050" kern="100" dirty="0">
              <a:effectLst/>
              <a:latin typeface="宋体"/>
              <a:cs typeface="Courier New"/>
            </a:endParaRPr>
          </a:p>
        </p:txBody>
      </p:sp>
      <p:sp>
        <p:nvSpPr>
          <p:cNvPr id="4" name="矩形 3"/>
          <p:cNvSpPr/>
          <p:nvPr/>
        </p:nvSpPr>
        <p:spPr>
          <a:xfrm>
            <a:off x="505440" y="1153325"/>
            <a:ext cx="8027000" cy="1217641"/>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解析　</a:t>
            </a:r>
            <a:r>
              <a:rPr lang="zh-CN" altLang="zh-CN" sz="2600" kern="100" dirty="0">
                <a:solidFill>
                  <a:srgbClr val="404040"/>
                </a:solidFill>
                <a:latin typeface="Times New Roman"/>
                <a:ea typeface="微软雅黑"/>
                <a:cs typeface="Times New Roman"/>
              </a:rPr>
              <a:t>整个运动过程中重力和电场力做功，由动能定理</a:t>
            </a:r>
            <a:r>
              <a:rPr lang="zh-CN" altLang="zh-CN" sz="2600" kern="100" dirty="0" smtClean="0">
                <a:solidFill>
                  <a:srgbClr val="404040"/>
                </a:solidFill>
                <a:latin typeface="Times New Roman"/>
                <a:ea typeface="微软雅黑"/>
                <a:cs typeface="Times New Roman"/>
              </a:rPr>
              <a:t>得</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381180480"/>
              </p:ext>
            </p:extLst>
          </p:nvPr>
        </p:nvGraphicFramePr>
        <p:xfrm>
          <a:off x="539552" y="2423889"/>
          <a:ext cx="6618287" cy="2524125"/>
        </p:xfrm>
        <a:graphic>
          <a:graphicData uri="http://schemas.openxmlformats.org/presentationml/2006/ole">
            <mc:AlternateContent xmlns:mc="http://schemas.openxmlformats.org/markup-compatibility/2006">
              <mc:Choice xmlns:v="urn:schemas-microsoft-com:vml" Requires="v">
                <p:oleObj spid="_x0000_s2058" name="文档" r:id="rId4" imgW="6618874" imgH="2524745" progId="Word.Document.12">
                  <p:embed/>
                </p:oleObj>
              </mc:Choice>
              <mc:Fallback>
                <p:oleObj name="文档" r:id="rId4" imgW="6618874" imgH="2524745" progId="Word.Document.12">
                  <p:embed/>
                  <p:pic>
                    <p:nvPicPr>
                      <p:cNvPr id="0" name=""/>
                      <p:cNvPicPr/>
                      <p:nvPr/>
                    </p:nvPicPr>
                    <p:blipFill>
                      <a:blip r:embed="rId5"/>
                      <a:stretch>
                        <a:fillRect/>
                      </a:stretch>
                    </p:blipFill>
                    <p:spPr>
                      <a:xfrm>
                        <a:off x="539552" y="2423889"/>
                        <a:ext cx="6618287" cy="2524125"/>
                      </a:xfrm>
                      <a:prstGeom prst="rect">
                        <a:avLst/>
                      </a:prstGeom>
                    </p:spPr>
                  </p:pic>
                </p:oleObj>
              </mc:Fallback>
            </mc:AlternateContent>
          </a:graphicData>
        </a:graphic>
      </p:graphicFrame>
      <p:sp>
        <p:nvSpPr>
          <p:cNvPr id="5" name="矩形 4"/>
          <p:cNvSpPr/>
          <p:nvPr/>
        </p:nvSpPr>
        <p:spPr>
          <a:xfrm>
            <a:off x="467544" y="4410165"/>
            <a:ext cx="8027000" cy="617477"/>
          </a:xfrm>
          <a:prstGeom prst="rect">
            <a:avLst/>
          </a:prstGeom>
        </p:spPr>
        <p:txBody>
          <a:bodyPr wrap="square">
            <a:spAutoFit/>
          </a:bodyPr>
          <a:lstStyle/>
          <a:p>
            <a:pPr algn="just">
              <a:lnSpc>
                <a:spcPct val="150000"/>
              </a:lnSpc>
              <a:spcAft>
                <a:spcPts val="0"/>
              </a:spcAft>
            </a:pPr>
            <a:r>
              <a:rPr lang="zh-CN" altLang="zh-CN" sz="2600" b="1" kern="100" dirty="0">
                <a:solidFill>
                  <a:srgbClr val="00B0F0"/>
                </a:solidFill>
                <a:latin typeface="Times New Roman"/>
                <a:ea typeface="微软雅黑"/>
                <a:cs typeface="Times New Roman"/>
              </a:rPr>
              <a:t>答案　</a:t>
            </a:r>
            <a:r>
              <a:rPr lang="zh-CN" altLang="zh-CN" sz="2600" kern="100" dirty="0">
                <a:solidFill>
                  <a:srgbClr val="E36C0A"/>
                </a:solidFill>
                <a:latin typeface="Times New Roman"/>
                <a:ea typeface="微软雅黑"/>
                <a:cs typeface="Times New Roman"/>
              </a:rPr>
              <a:t>见</a:t>
            </a:r>
            <a:r>
              <a:rPr lang="zh-CN" altLang="zh-CN" sz="2600" kern="100" dirty="0" smtClean="0">
                <a:solidFill>
                  <a:srgbClr val="E36C0A"/>
                </a:solidFill>
                <a:latin typeface="Times New Roman"/>
                <a:ea typeface="微软雅黑"/>
                <a:cs typeface="Times New Roman"/>
              </a:rPr>
              <a:t>解析</a:t>
            </a:r>
            <a:endParaRPr lang="zh-CN" altLang="zh-CN" sz="1050" kern="100" dirty="0">
              <a:effectLst/>
              <a:latin typeface="宋体"/>
              <a:cs typeface="Courier New"/>
            </a:endParaRPr>
          </a:p>
        </p:txBody>
      </p:sp>
    </p:spTree>
    <p:extLst>
      <p:ext uri="{BB962C8B-B14F-4D97-AF65-F5344CB8AC3E}">
        <p14:creationId xmlns:p14="http://schemas.microsoft.com/office/powerpoint/2010/main" val="349662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7715" y="394720"/>
            <a:ext cx="5929828" cy="664862"/>
          </a:xfrm>
          <a:prstGeom prst="rect">
            <a:avLst/>
          </a:prstGeom>
        </p:spPr>
        <p:txBody>
          <a:bodyPr wrap="none">
            <a:spAutoFit/>
          </a:bodyPr>
          <a:lstStyle/>
          <a:p>
            <a:pPr algn="just" defTabSz="720725">
              <a:lnSpc>
                <a:spcPct val="150000"/>
              </a:lnSpc>
            </a:pPr>
            <a:r>
              <a:rPr lang="zh-CN" altLang="zh-CN" sz="2800" b="1" kern="100" dirty="0">
                <a:latin typeface="微软雅黑" pitchFamily="34" charset="-122"/>
                <a:ea typeface="微软雅黑" pitchFamily="34" charset="-122"/>
                <a:cs typeface="Times New Roman"/>
              </a:rPr>
              <a:t>二、带电粒子在电场中的类平抛运动</a:t>
            </a:r>
          </a:p>
        </p:txBody>
      </p:sp>
      <p:sp>
        <p:nvSpPr>
          <p:cNvPr id="6" name="矩形 5"/>
          <p:cNvSpPr/>
          <p:nvPr/>
        </p:nvSpPr>
        <p:spPr>
          <a:xfrm>
            <a:off x="315908" y="1169512"/>
            <a:ext cx="8352928" cy="2417970"/>
          </a:xfrm>
          <a:prstGeom prst="rect">
            <a:avLst/>
          </a:prstGeom>
        </p:spPr>
        <p:txBody>
          <a:bodyPr wrap="square">
            <a:spAutoFit/>
          </a:bodyPr>
          <a:lstStyle/>
          <a:p>
            <a:pPr algn="just">
              <a:lnSpc>
                <a:spcPct val="150000"/>
              </a:lnSpc>
              <a:spcAft>
                <a:spcPts val="0"/>
              </a:spcAft>
            </a:pPr>
            <a:r>
              <a:rPr lang="zh-CN" altLang="zh-CN" sz="2600" kern="100" dirty="0">
                <a:solidFill>
                  <a:srgbClr val="404040"/>
                </a:solidFill>
                <a:latin typeface="Times New Roman"/>
                <a:ea typeface="微软雅黑"/>
                <a:cs typeface="Times New Roman"/>
              </a:rPr>
              <a:t>带电粒子在电场中做类平抛运动涉及带电粒子在电场中加速和偏转的运动规律，利用运动的合成与分解把曲线运动转换为直线运动研究，涉及运动学公式、牛顿运动定律、动能定理、功能关系的综合应用</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44699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699542"/>
            <a:ext cx="8352928" cy="3618298"/>
          </a:xfrm>
          <a:prstGeom prst="rect">
            <a:avLst/>
          </a:prstGeom>
        </p:spPr>
        <p:txBody>
          <a:bodyPr wrap="square">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例</a:t>
            </a:r>
            <a:r>
              <a:rPr lang="en-US" altLang="zh-CN" sz="2600" b="1" kern="100" dirty="0">
                <a:solidFill>
                  <a:srgbClr val="00B05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　如图</a:t>
            </a:r>
            <a:r>
              <a:rPr lang="en-US" altLang="zh-CN" sz="2600" kern="100" dirty="0">
                <a:solidFill>
                  <a:srgbClr val="404040"/>
                </a:solidFill>
                <a:latin typeface="Times New Roman"/>
                <a:ea typeface="微软雅黑"/>
                <a:cs typeface="Courier New"/>
              </a:rPr>
              <a:t>2</a:t>
            </a:r>
            <a:r>
              <a:rPr lang="zh-CN" altLang="zh-CN" sz="2600" kern="100" dirty="0">
                <a:solidFill>
                  <a:srgbClr val="404040"/>
                </a:solidFill>
                <a:latin typeface="Times New Roman"/>
                <a:ea typeface="微软雅黑"/>
                <a:cs typeface="Times New Roman"/>
              </a:rPr>
              <a:t>所示，</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为两块足够大的</a:t>
            </a:r>
            <a:r>
              <a:rPr lang="zh-CN" altLang="zh-CN" sz="2600" kern="100" dirty="0" smtClean="0">
                <a:solidFill>
                  <a:srgbClr val="404040"/>
                </a:solidFill>
                <a:latin typeface="Times New Roman"/>
                <a:ea typeface="微软雅黑"/>
                <a:cs typeface="Times New Roman"/>
              </a:rPr>
              <a:t>相</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距</a:t>
            </a:r>
            <a:r>
              <a:rPr lang="zh-CN" altLang="zh-CN" sz="2600" kern="100" dirty="0">
                <a:solidFill>
                  <a:srgbClr val="404040"/>
                </a:solidFill>
                <a:latin typeface="Times New Roman"/>
                <a:ea typeface="微软雅黑"/>
                <a:cs typeface="Times New Roman"/>
              </a:rPr>
              <a:t>为</a:t>
            </a:r>
            <a:r>
              <a:rPr lang="en-US" altLang="zh-CN" sz="2600" i="1" kern="100" dirty="0">
                <a:solidFill>
                  <a:srgbClr val="404040"/>
                </a:solidFill>
                <a:latin typeface="Times New Roman"/>
                <a:ea typeface="微软雅黑"/>
                <a:cs typeface="Courier New"/>
              </a:rPr>
              <a:t>d</a:t>
            </a:r>
            <a:r>
              <a:rPr lang="zh-CN" altLang="zh-CN" sz="2600" kern="100" dirty="0">
                <a:solidFill>
                  <a:srgbClr val="404040"/>
                </a:solidFill>
                <a:latin typeface="Times New Roman"/>
                <a:ea typeface="微软雅黑"/>
                <a:cs typeface="Times New Roman"/>
              </a:rPr>
              <a:t>的平行金属板，接在电压为</a:t>
            </a:r>
            <a:r>
              <a:rPr lang="en-US" altLang="zh-CN" sz="2600" i="1" kern="100" dirty="0">
                <a:solidFill>
                  <a:srgbClr val="404040"/>
                </a:solidFill>
                <a:latin typeface="Times New Roman"/>
                <a:ea typeface="微软雅黑"/>
                <a:cs typeface="Courier New"/>
              </a:rPr>
              <a:t>U</a:t>
            </a:r>
            <a:r>
              <a:rPr lang="zh-CN" altLang="zh-CN" sz="2600" kern="100" dirty="0">
                <a:solidFill>
                  <a:srgbClr val="404040"/>
                </a:solidFill>
                <a:latin typeface="Times New Roman"/>
                <a:ea typeface="微软雅黑"/>
                <a:cs typeface="Times New Roman"/>
              </a:rPr>
              <a:t>的</a:t>
            </a:r>
            <a:r>
              <a:rPr lang="zh-CN" altLang="zh-CN" sz="2600" kern="100" dirty="0" smtClean="0">
                <a:solidFill>
                  <a:srgbClr val="404040"/>
                </a:solidFill>
                <a:latin typeface="Times New Roman"/>
                <a:ea typeface="微软雅黑"/>
                <a:cs typeface="Times New Roman"/>
              </a:rPr>
              <a:t>电源</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上</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在</a:t>
            </a:r>
            <a:r>
              <a:rPr lang="en-US" altLang="zh-CN" sz="2600" i="1" kern="100" dirty="0">
                <a:solidFill>
                  <a:srgbClr val="404040"/>
                </a:solidFill>
                <a:latin typeface="Times New Roman"/>
                <a:ea typeface="微软雅黑"/>
                <a:cs typeface="Courier New"/>
              </a:rPr>
              <a:t>A</a:t>
            </a:r>
            <a:r>
              <a:rPr lang="zh-CN" altLang="zh-CN" sz="2600" kern="100" dirty="0">
                <a:solidFill>
                  <a:srgbClr val="404040"/>
                </a:solidFill>
                <a:latin typeface="Times New Roman"/>
                <a:ea typeface="微软雅黑"/>
                <a:cs typeface="Times New Roman"/>
              </a:rPr>
              <a:t>板的中央</a:t>
            </a:r>
            <a:r>
              <a:rPr lang="en-US" altLang="zh-CN" sz="2600" i="1" kern="100" dirty="0">
                <a:solidFill>
                  <a:srgbClr val="404040"/>
                </a:solidFill>
                <a:latin typeface="Times New Roman"/>
                <a:ea typeface="微软雅黑"/>
                <a:cs typeface="Courier New"/>
              </a:rPr>
              <a:t>P</a:t>
            </a:r>
            <a:r>
              <a:rPr lang="zh-CN" altLang="zh-CN" sz="2600" kern="100" dirty="0">
                <a:solidFill>
                  <a:srgbClr val="404040"/>
                </a:solidFill>
                <a:latin typeface="Times New Roman"/>
                <a:ea typeface="微软雅黑"/>
                <a:cs typeface="Times New Roman"/>
              </a:rPr>
              <a:t>点放置一个电子发射源</a:t>
            </a:r>
            <a:r>
              <a:rPr lang="en-US" altLang="zh-CN" sz="2600" kern="100" dirty="0">
                <a:solidFill>
                  <a:srgbClr val="404040"/>
                </a:solidFill>
                <a:latin typeface="Times New Roman"/>
                <a:ea typeface="微软雅黑"/>
                <a:cs typeface="Courier New"/>
              </a:rPr>
              <a:t>.</a:t>
            </a:r>
            <a:r>
              <a:rPr lang="zh-CN" altLang="zh-CN" sz="2600" kern="100" dirty="0" smtClean="0">
                <a:solidFill>
                  <a:srgbClr val="404040"/>
                </a:solidFill>
                <a:latin typeface="Times New Roman"/>
                <a:ea typeface="微软雅黑"/>
                <a:cs typeface="Times New Roman"/>
              </a:rPr>
              <a:t>可</a:t>
            </a:r>
            <a:endParaRPr lang="en-US" altLang="zh-CN" sz="26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600" kern="100" dirty="0" smtClean="0">
                <a:solidFill>
                  <a:srgbClr val="404040"/>
                </a:solidFill>
                <a:latin typeface="Times New Roman"/>
                <a:ea typeface="微软雅黑"/>
                <a:cs typeface="Times New Roman"/>
              </a:rPr>
              <a:t>以</a:t>
            </a:r>
            <a:r>
              <a:rPr lang="zh-CN" altLang="zh-CN" sz="2600" kern="100" dirty="0">
                <a:solidFill>
                  <a:srgbClr val="404040"/>
                </a:solidFill>
                <a:latin typeface="Times New Roman"/>
                <a:ea typeface="微软雅黑"/>
                <a:cs typeface="Times New Roman"/>
              </a:rPr>
              <a:t>向各个方向释放电子</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设电子的质量为</a:t>
            </a:r>
            <a:r>
              <a:rPr lang="en-US" altLang="zh-CN" sz="2600" i="1" kern="100" dirty="0">
                <a:solidFill>
                  <a:srgbClr val="404040"/>
                </a:solidFill>
                <a:latin typeface="Times New Roman"/>
                <a:ea typeface="微软雅黑"/>
                <a:cs typeface="Courier New"/>
              </a:rPr>
              <a:t>m</a:t>
            </a:r>
            <a:r>
              <a:rPr lang="zh-CN" altLang="zh-CN" sz="2600" kern="100" dirty="0">
                <a:solidFill>
                  <a:srgbClr val="404040"/>
                </a:solidFill>
                <a:latin typeface="Times New Roman"/>
                <a:ea typeface="微软雅黑"/>
                <a:cs typeface="Times New Roman"/>
              </a:rPr>
              <a:t>、电荷量为</a:t>
            </a:r>
            <a:r>
              <a:rPr lang="en-US" altLang="zh-CN" sz="2600" i="1" kern="100" dirty="0">
                <a:solidFill>
                  <a:srgbClr val="404040"/>
                </a:solidFill>
                <a:latin typeface="Times New Roman"/>
                <a:ea typeface="微软雅黑"/>
                <a:cs typeface="Courier New"/>
              </a:rPr>
              <a:t>e</a:t>
            </a:r>
            <a:r>
              <a:rPr lang="zh-CN" altLang="zh-CN" sz="2600" kern="100" dirty="0">
                <a:solidFill>
                  <a:srgbClr val="404040"/>
                </a:solidFill>
                <a:latin typeface="Times New Roman"/>
                <a:ea typeface="微软雅黑"/>
                <a:cs typeface="Times New Roman"/>
              </a:rPr>
              <a:t>，射出的初速度为</a:t>
            </a:r>
            <a:r>
              <a:rPr lang="en-US" altLang="zh-CN" sz="2600" i="1" kern="100" dirty="0">
                <a:solidFill>
                  <a:srgbClr val="404040"/>
                </a:solidFill>
                <a:latin typeface="Book Antiqua"/>
                <a:ea typeface="微软雅黑"/>
                <a:cs typeface="Times New Roman"/>
              </a:rPr>
              <a:t>v</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求电子打在</a:t>
            </a:r>
            <a:r>
              <a:rPr lang="en-US" altLang="zh-CN" sz="2600" i="1" kern="100" dirty="0">
                <a:solidFill>
                  <a:srgbClr val="404040"/>
                </a:solidFill>
                <a:latin typeface="Times New Roman"/>
                <a:ea typeface="微软雅黑"/>
                <a:cs typeface="Courier New"/>
              </a:rPr>
              <a:t>B</a:t>
            </a:r>
            <a:r>
              <a:rPr lang="zh-CN" altLang="zh-CN" sz="2600" kern="100" dirty="0">
                <a:solidFill>
                  <a:srgbClr val="404040"/>
                </a:solidFill>
                <a:latin typeface="Times New Roman"/>
                <a:ea typeface="微软雅黑"/>
                <a:cs typeface="Times New Roman"/>
              </a:rPr>
              <a:t>板上的区域面积？</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不计电子的重力</a:t>
            </a:r>
            <a:r>
              <a:rPr lang="en-US" altLang="zh-CN" sz="26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pic>
        <p:nvPicPr>
          <p:cNvPr id="3074" name="Picture 2" descr="\\莫成程\f\幻灯片文件复制\2015\同步\步步高\物理\步步高人教3-1（人教）\+27.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962277"/>
            <a:ext cx="2117411" cy="81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164288" y="1863283"/>
            <a:ext cx="684803" cy="492443"/>
          </a:xfrm>
          <a:prstGeom prst="rect">
            <a:avLst/>
          </a:prstGeom>
        </p:spPr>
        <p:txBody>
          <a:bodyPr wrap="none">
            <a:spAutoFit/>
          </a:bodyPr>
          <a:lstStyle/>
          <a:p>
            <a:r>
              <a:rPr lang="zh-CN" altLang="zh-CN" sz="2600" kern="100" dirty="0">
                <a:solidFill>
                  <a:srgbClr val="404040"/>
                </a:solidFill>
                <a:latin typeface="Times New Roman"/>
                <a:ea typeface="微软雅黑"/>
                <a:cs typeface="Times New Roman"/>
              </a:rPr>
              <a:t>图</a:t>
            </a:r>
            <a:r>
              <a:rPr lang="en-US" altLang="zh-CN" sz="2600" kern="100" dirty="0">
                <a:solidFill>
                  <a:srgbClr val="404040"/>
                </a:solidFill>
                <a:latin typeface="Times New Roman"/>
                <a:ea typeface="微软雅黑"/>
              </a:rPr>
              <a:t>2</a:t>
            </a:r>
            <a:endParaRPr lang="zh-CN" altLang="en-US" sz="2600" dirty="0"/>
          </a:p>
        </p:txBody>
      </p:sp>
    </p:spTree>
    <p:extLst>
      <p:ext uri="{BB962C8B-B14F-4D97-AF65-F5344CB8AC3E}">
        <p14:creationId xmlns:p14="http://schemas.microsoft.com/office/powerpoint/2010/main" val="3929908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3541</TotalTime>
  <Words>1087</Words>
  <Application>Microsoft Office PowerPoint</Application>
  <PresentationFormat>全屏显示(16:9)</PresentationFormat>
  <Paragraphs>156</Paragraphs>
  <Slides>27</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554</cp:revision>
  <dcterms:modified xsi:type="dcterms:W3CDTF">2015-03-13T01:10:42Z</dcterms:modified>
</cp:coreProperties>
</file>