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55" r:id="rId2"/>
    <p:sldId id="359" r:id="rId3"/>
    <p:sldId id="413" r:id="rId4"/>
    <p:sldId id="414" r:id="rId5"/>
    <p:sldId id="415" r:id="rId6"/>
    <p:sldId id="341" r:id="rId7"/>
    <p:sldId id="418" r:id="rId8"/>
    <p:sldId id="419" r:id="rId9"/>
    <p:sldId id="420" r:id="rId10"/>
    <p:sldId id="429" r:id="rId11"/>
    <p:sldId id="430" r:id="rId12"/>
    <p:sldId id="431" r:id="rId13"/>
    <p:sldId id="432" r:id="rId14"/>
    <p:sldId id="433" r:id="rId15"/>
    <p:sldId id="434" r:id="rId16"/>
    <p:sldId id="435" r:id="rId17"/>
    <p:sldId id="436" r:id="rId18"/>
    <p:sldId id="344" r:id="rId19"/>
    <p:sldId id="425" r:id="rId20"/>
    <p:sldId id="408" r:id="rId21"/>
    <p:sldId id="427" r:id="rId22"/>
    <p:sldId id="409" r:id="rId23"/>
    <p:sldId id="428" r:id="rId24"/>
    <p:sldId id="437" r:id="rId25"/>
    <p:sldId id="410" r:id="rId26"/>
    <p:sldId id="411" r:id="rId27"/>
    <p:sldId id="412" r:id="rId28"/>
    <p:sldId id="389" r:id="rId2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FF00FF"/>
    <a:srgbClr val="0000CC"/>
    <a:srgbClr val="FF6600"/>
    <a:srgbClr val="F68426"/>
    <a:srgbClr val="FF9900"/>
    <a:srgbClr val="6DAA2D"/>
    <a:srgbClr val="A8DA73"/>
    <a:srgbClr val="D7F155"/>
    <a:srgbClr val="9BC3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6" autoAdjust="0"/>
    <p:restoredTop sz="94660"/>
  </p:normalViewPr>
  <p:slideViewPr>
    <p:cSldViewPr>
      <p:cViewPr>
        <p:scale>
          <a:sx n="125" d="100"/>
          <a:sy n="125" d="100"/>
        </p:scale>
        <p:origin x="-1224" y="-45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2</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4/29/2015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4.bin"/><Relationship Id="rId7" Type="http://schemas.openxmlformats.org/officeDocument/2006/relationships/package" Target="../embeddings/Microsoft_Word___5.doc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18.emf"/><Relationship Id="rId4" Type="http://schemas.openxmlformats.org/officeDocument/2006/relationships/package" Target="../embeddings/Microsoft_Word___4.docx"/></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package" Target="../embeddings/Microsoft_Word___6.docx"/></Relationships>
</file>

<file path=ppt/slides/_rels/slide13.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package" Target="../embeddings/Microsoft_Word___10.docx"/><Relationship Id="rId3" Type="http://schemas.openxmlformats.org/officeDocument/2006/relationships/oleObject" Target="../embeddings/oleObject17.bin"/><Relationship Id="rId7" Type="http://schemas.openxmlformats.org/officeDocument/2006/relationships/package" Target="../embeddings/Microsoft_Word___8.docx"/><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23.emf"/><Relationship Id="rId5" Type="http://schemas.openxmlformats.org/officeDocument/2006/relationships/image" Target="../media/image21.emf"/><Relationship Id="rId10" Type="http://schemas.openxmlformats.org/officeDocument/2006/relationships/package" Target="../embeddings/Microsoft_Word___9.docx"/><Relationship Id="rId4" Type="http://schemas.openxmlformats.org/officeDocument/2006/relationships/package" Target="../embeddings/Microsoft_Word___7.docx"/><Relationship Id="rId9" Type="http://schemas.openxmlformats.org/officeDocument/2006/relationships/oleObject" Target="../embeddings/oleObject19.bin"/><Relationship Id="rId14" Type="http://schemas.openxmlformats.org/officeDocument/2006/relationships/image" Target="../media/image2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1.bin"/><Relationship Id="rId7" Type="http://schemas.openxmlformats.org/officeDocument/2006/relationships/package" Target="../embeddings/Microsoft_Word___12.doc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26.emf"/><Relationship Id="rId4" Type="http://schemas.openxmlformats.org/officeDocument/2006/relationships/package" Target="../embeddings/Microsoft_Word___11.docx"/></Relationships>
</file>

<file path=ppt/slides/_rels/slide17.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12.png"/><Relationship Id="rId3" Type="http://schemas.openxmlformats.org/officeDocument/2006/relationships/oleObject" Target="../embeddings/oleObject23.bin"/><Relationship Id="rId7" Type="http://schemas.openxmlformats.org/officeDocument/2006/relationships/package" Target="../embeddings/Microsoft_Word___14.docx"/><Relationship Id="rId12"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4.bin"/><Relationship Id="rId11" Type="http://schemas.openxmlformats.org/officeDocument/2006/relationships/image" Target="../media/image30.emf"/><Relationship Id="rId5" Type="http://schemas.openxmlformats.org/officeDocument/2006/relationships/image" Target="../media/image28.emf"/><Relationship Id="rId10" Type="http://schemas.openxmlformats.org/officeDocument/2006/relationships/package" Target="../embeddings/Microsoft_Word___15.docx"/><Relationship Id="rId4" Type="http://schemas.openxmlformats.org/officeDocument/2006/relationships/package" Target="../embeddings/Microsoft_Word___13.docx"/><Relationship Id="rId9"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slide" Target="slide25.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slide" Target="slide3.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slide" Target="slide25.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Layout" Target="../slideLayouts/slideLayout1.xml"/><Relationship Id="rId5" Type="http://schemas.openxmlformats.org/officeDocument/2006/relationships/slide" Target="slide25.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slide" Target="slide18.xml"/><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25.xml"/><Relationship Id="rId5" Type="http://schemas.openxmlformats.org/officeDocument/2006/relationships/slide" Target="slide22.xml"/><Relationship Id="rId10" Type="http://schemas.openxmlformats.org/officeDocument/2006/relationships/image" Target="../media/image33.emf"/><Relationship Id="rId4" Type="http://schemas.openxmlformats.org/officeDocument/2006/relationships/slide" Target="slide20.xml"/><Relationship Id="rId9" Type="http://schemas.openxmlformats.org/officeDocument/2006/relationships/package" Target="../embeddings/Microsoft_Word___16.docx"/></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 Target="slide18.xml"/><Relationship Id="rId7" Type="http://schemas.openxmlformats.org/officeDocument/2006/relationships/image" Target="../media/image36.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slide" Target="slide25.xml"/><Relationship Id="rId5" Type="http://schemas.openxmlformats.org/officeDocument/2006/relationships/slide" Target="slide22.xml"/><Relationship Id="rId10" Type="http://schemas.openxmlformats.org/officeDocument/2006/relationships/image" Target="../media/image35.emf"/><Relationship Id="rId4" Type="http://schemas.openxmlformats.org/officeDocument/2006/relationships/slide" Target="slide20.xml"/><Relationship Id="rId9" Type="http://schemas.openxmlformats.org/officeDocument/2006/relationships/package" Target="../embeddings/Microsoft_Word___17.docx"/></Relationships>
</file>

<file path=ppt/slides/_rels/slide2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Layout" Target="../slideLayouts/slideLayout1.xml"/><Relationship Id="rId5" Type="http://schemas.openxmlformats.org/officeDocument/2006/relationships/slide" Target="slide25.xml"/><Relationship Id="rId4" Type="http://schemas.openxmlformats.org/officeDocument/2006/relationships/slide" Target="slide22.xml"/></Relationships>
</file>

<file path=ppt/slides/_rels/slide2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slide" Target="slide25.xml"/><Relationship Id="rId4" Type="http://schemas.openxmlformats.org/officeDocument/2006/relationships/slide" Target="slide2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8.emf"/><Relationship Id="rId4" Type="http://schemas.openxmlformats.org/officeDocument/2006/relationships/package" Target="../embeddings/Microsoft_Word___18.docx"/></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package" Target="../embeddings/Microsoft_Word___19.docx"/><Relationship Id="rId5" Type="http://schemas.openxmlformats.org/officeDocument/2006/relationships/oleObject" Target="../embeddings/oleObject29.bin"/><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 Target="slide2.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package" Target="../embeddings/Microsoft_Word___1.docx"/><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package" Target="../embeddings/Microsoft_Word___2.doc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package" Target="../embeddings/Microsoft_Word___3.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a:t>
            </a:r>
            <a:r>
              <a:rPr lang="zh-CN" altLang="en-US" sz="6000" b="1" dirty="0">
                <a:solidFill>
                  <a:srgbClr val="0070C0"/>
                </a:solidFill>
                <a:latin typeface="Impact" panose="020B0806030902050204" pitchFamily="34" charset="0"/>
                <a:ea typeface="微软雅黑" pitchFamily="34" charset="-122"/>
              </a:rPr>
              <a:t>一</a:t>
            </a:r>
            <a:r>
              <a:rPr lang="zh-CN" altLang="en-US" sz="6000" b="1" dirty="0" smtClean="0">
                <a:solidFill>
                  <a:srgbClr val="0070C0"/>
                </a:solidFill>
                <a:latin typeface="Impact" panose="020B0806030902050204" pitchFamily="34" charset="0"/>
                <a:ea typeface="微软雅黑" pitchFamily="34" charset="-122"/>
              </a:rPr>
              <a:t>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212222" y="1674525"/>
            <a:ext cx="2877711"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静电场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873567"/>
            <a:ext cx="8386831" cy="4218463"/>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带电粒子在电场中受到电场力作用，还可能受到其他力的作用，如重力、弹力、摩擦力等，在诸多力的作用下物体所受合力可能不为零，做匀变速运动或变速运动；处理这类问题，首先对物体进行受力分析，再明确其运动状态，最后根据其所受的合力和所处的状态，合理地选择牛顿第二定律、运动学公式、平抛运动知识、圆周运动知识等相应的规律解题</a:t>
            </a:r>
            <a:r>
              <a:rPr lang="en-US" altLang="zh-CN" sz="2600" kern="100" dirty="0">
                <a:solidFill>
                  <a:srgbClr val="404040"/>
                </a:solidFill>
                <a:latin typeface="Times New Roman"/>
                <a:ea typeface="微软雅黑"/>
                <a:cs typeface="Courier New"/>
              </a:rPr>
              <a:t>.</a:t>
            </a:r>
            <a:endParaRPr lang="zh-CN" altLang="zh-CN" sz="2600" kern="100" dirty="0">
              <a:effectLst/>
              <a:latin typeface="宋体"/>
              <a:cs typeface="Courier New"/>
            </a:endParaRPr>
          </a:p>
        </p:txBody>
      </p:sp>
      <p:sp>
        <p:nvSpPr>
          <p:cNvPr id="3" name="Text Box 44"/>
          <p:cNvSpPr txBox="1">
            <a:spLocks noChangeArrowheads="1"/>
          </p:cNvSpPr>
          <p:nvPr/>
        </p:nvSpPr>
        <p:spPr bwMode="auto">
          <a:xfrm>
            <a:off x="429439" y="139005"/>
            <a:ext cx="7992888"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二、用动力学观点分析带电粒子在电场中的运动</a:t>
            </a:r>
          </a:p>
        </p:txBody>
      </p:sp>
    </p:spTree>
    <p:extLst>
      <p:ext uri="{BB962C8B-B14F-4D97-AF65-F5344CB8AC3E}">
        <p14:creationId xmlns:p14="http://schemas.microsoft.com/office/powerpoint/2010/main" val="94848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51470"/>
            <a:ext cx="8386831" cy="2922338"/>
          </a:xfrm>
          <a:prstGeom prst="rect">
            <a:avLst/>
          </a:prstGeom>
        </p:spPr>
        <p:txBody>
          <a:bodyPr wrap="square">
            <a:spAutoFit/>
          </a:bodyPr>
          <a:lstStyle/>
          <a:p>
            <a:pPr algn="just">
              <a:lnSpc>
                <a:spcPct val="130000"/>
              </a:lnSpc>
              <a:spcAft>
                <a:spcPts val="0"/>
              </a:spcAft>
            </a:pPr>
            <a:r>
              <a:rPr lang="zh-CN" altLang="zh-CN" sz="2400" b="1" kern="100" dirty="0">
                <a:solidFill>
                  <a:srgbClr val="00B050"/>
                </a:solidFill>
                <a:latin typeface="Times New Roman"/>
                <a:ea typeface="微软雅黑"/>
                <a:cs typeface="Times New Roman"/>
              </a:rPr>
              <a:t>例</a:t>
            </a:r>
            <a:r>
              <a:rPr lang="en-US" altLang="zh-CN" sz="2400" b="1" kern="100" dirty="0">
                <a:solidFill>
                  <a:srgbClr val="00B05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　在真空中存在空间范围足够大、水平向右的匀强电场</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若将一个质量为</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、带正电且电荷量为</a:t>
            </a:r>
            <a:r>
              <a:rPr lang="en-US" altLang="zh-CN" sz="2400" i="1" kern="100" dirty="0">
                <a:solidFill>
                  <a:srgbClr val="404040"/>
                </a:solidFill>
                <a:latin typeface="Times New Roman"/>
                <a:ea typeface="微软雅黑"/>
                <a:cs typeface="Courier New"/>
              </a:rPr>
              <a:t>q</a:t>
            </a:r>
            <a:r>
              <a:rPr lang="zh-CN" altLang="zh-CN" sz="2400" kern="100" dirty="0">
                <a:solidFill>
                  <a:srgbClr val="404040"/>
                </a:solidFill>
                <a:latin typeface="Times New Roman"/>
                <a:ea typeface="微软雅黑"/>
                <a:cs typeface="Times New Roman"/>
              </a:rPr>
              <a:t>的小球在此电场中由静止释放，小球将沿与竖直方向夹角为</a:t>
            </a:r>
            <a:r>
              <a:rPr lang="en-US" altLang="zh-CN" sz="2400" kern="100" dirty="0">
                <a:solidFill>
                  <a:srgbClr val="404040"/>
                </a:solidFill>
                <a:latin typeface="Times New Roman"/>
                <a:ea typeface="微软雅黑"/>
                <a:cs typeface="Courier New"/>
              </a:rPr>
              <a:t>37°</a:t>
            </a:r>
            <a:r>
              <a:rPr lang="zh-CN" altLang="zh-CN" sz="2400" kern="100" dirty="0">
                <a:solidFill>
                  <a:srgbClr val="404040"/>
                </a:solidFill>
                <a:latin typeface="Times New Roman"/>
                <a:ea typeface="微软雅黑"/>
                <a:cs typeface="Times New Roman"/>
              </a:rPr>
              <a:t>的直线运动</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现将该小球从电场中某点以初速度</a:t>
            </a:r>
            <a:r>
              <a:rPr lang="en-US" altLang="zh-CN" sz="2400" i="1" kern="100" dirty="0">
                <a:solidFill>
                  <a:srgbClr val="404040"/>
                </a:solidFill>
                <a:latin typeface="Book Antiqua"/>
                <a:ea typeface="微软雅黑"/>
                <a:cs typeface="Times New Roman"/>
              </a:rPr>
              <a:t>v</a:t>
            </a:r>
            <a:r>
              <a:rPr lang="en-US" altLang="zh-CN" sz="2400" kern="100" baseline="-25000" dirty="0">
                <a:solidFill>
                  <a:srgbClr val="404040"/>
                </a:solidFill>
                <a:latin typeface="Times New Roman"/>
                <a:ea typeface="微软雅黑"/>
                <a:cs typeface="Courier New"/>
              </a:rPr>
              <a:t>0</a:t>
            </a:r>
            <a:r>
              <a:rPr lang="zh-CN" altLang="zh-CN" sz="2400" kern="100" dirty="0">
                <a:solidFill>
                  <a:srgbClr val="404040"/>
                </a:solidFill>
                <a:latin typeface="Times New Roman"/>
                <a:ea typeface="微软雅黑"/>
                <a:cs typeface="Times New Roman"/>
              </a:rPr>
              <a:t>竖直向上抛出，求此运动过程中</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取</a:t>
            </a:r>
            <a:r>
              <a:rPr lang="en-US" altLang="zh-CN" sz="2400" kern="100" dirty="0">
                <a:solidFill>
                  <a:srgbClr val="404040"/>
                </a:solidFill>
                <a:latin typeface="Times New Roman"/>
                <a:ea typeface="微软雅黑"/>
                <a:cs typeface="Courier New"/>
              </a:rPr>
              <a:t>sin 37°</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0.6</a:t>
            </a:r>
            <a:r>
              <a:rPr lang="zh-CN" altLang="zh-CN" sz="2400" kern="100" dirty="0">
                <a:solidFill>
                  <a:srgbClr val="404040"/>
                </a:solidFill>
                <a:latin typeface="Times New Roman"/>
                <a:ea typeface="微软雅黑"/>
                <a:cs typeface="Times New Roman"/>
              </a:rPr>
              <a:t>，</a:t>
            </a:r>
            <a:r>
              <a:rPr lang="en-US" altLang="zh-CN" sz="2400" kern="100" dirty="0" err="1">
                <a:solidFill>
                  <a:srgbClr val="404040"/>
                </a:solidFill>
                <a:latin typeface="Times New Roman"/>
                <a:ea typeface="微软雅黑"/>
                <a:cs typeface="Courier New"/>
              </a:rPr>
              <a:t>cos</a:t>
            </a:r>
            <a:r>
              <a:rPr lang="en-US" altLang="zh-CN" sz="2400" kern="100" dirty="0">
                <a:solidFill>
                  <a:srgbClr val="404040"/>
                </a:solidFill>
                <a:latin typeface="Times New Roman"/>
                <a:ea typeface="微软雅黑"/>
                <a:cs typeface="Courier New"/>
              </a:rPr>
              <a:t> 37°</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0.8</a:t>
            </a:r>
            <a:r>
              <a:rPr lang="en-US" altLang="zh-CN" sz="2400" kern="100" dirty="0" smtClean="0">
                <a:solidFill>
                  <a:srgbClr val="404040"/>
                </a:solidFill>
                <a:latin typeface="Times New Roman"/>
                <a:ea typeface="微软雅黑"/>
                <a:cs typeface="Courier New"/>
              </a:rPr>
              <a:t>)</a:t>
            </a:r>
          </a:p>
          <a:p>
            <a:pPr algn="just">
              <a:lnSpc>
                <a:spcPct val="13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小球受到的电场力的大小及方向</a:t>
            </a:r>
            <a:r>
              <a:rPr lang="zh-CN" altLang="zh-CN" sz="2400" kern="100" dirty="0" smtClean="0">
                <a:solidFill>
                  <a:srgbClr val="404040"/>
                </a:solidFill>
                <a:latin typeface="Times New Roman"/>
                <a:ea typeface="微软雅黑"/>
                <a:cs typeface="Times New Roman"/>
              </a:rPr>
              <a:t>；</a:t>
            </a:r>
            <a:endParaRPr lang="zh-CN" altLang="zh-CN" sz="2400" kern="100" dirty="0">
              <a:effectLst/>
              <a:latin typeface="宋体"/>
              <a:cs typeface="Courier New"/>
            </a:endParaRPr>
          </a:p>
        </p:txBody>
      </p:sp>
      <p:sp>
        <p:nvSpPr>
          <p:cNvPr id="3" name="矩形 2"/>
          <p:cNvSpPr/>
          <p:nvPr/>
        </p:nvSpPr>
        <p:spPr>
          <a:xfrm>
            <a:off x="346393" y="2817237"/>
            <a:ext cx="8386831" cy="577081"/>
          </a:xfrm>
          <a:prstGeom prst="rect">
            <a:avLst/>
          </a:prstGeom>
        </p:spPr>
        <p:txBody>
          <a:bodyPr wrap="square">
            <a:spAutoFit/>
          </a:bodyPr>
          <a:lstStyle/>
          <a:p>
            <a:pPr algn="just">
              <a:lnSpc>
                <a:spcPct val="150000"/>
              </a:lnSpc>
              <a:spcAft>
                <a:spcPts val="0"/>
              </a:spcAft>
            </a:pPr>
            <a:r>
              <a:rPr lang="zh-CN" altLang="zh-CN" sz="2400" b="1" kern="100" dirty="0">
                <a:solidFill>
                  <a:srgbClr val="00B0F0"/>
                </a:solidFill>
                <a:latin typeface="Times New Roman"/>
                <a:ea typeface="微软雅黑"/>
                <a:cs typeface="Times New Roman"/>
              </a:rPr>
              <a:t>解析　</a:t>
            </a:r>
            <a:r>
              <a:rPr lang="zh-CN" altLang="zh-CN" sz="2400" kern="100" dirty="0">
                <a:solidFill>
                  <a:srgbClr val="404040"/>
                </a:solidFill>
                <a:latin typeface="Times New Roman"/>
                <a:ea typeface="微软雅黑"/>
                <a:cs typeface="Times New Roman"/>
              </a:rPr>
              <a:t>根据题设条件，电场力</a:t>
            </a:r>
            <a:r>
              <a:rPr lang="zh-CN" altLang="zh-CN" sz="2400" kern="100" dirty="0" smtClean="0">
                <a:solidFill>
                  <a:srgbClr val="404040"/>
                </a:solidFill>
                <a:latin typeface="Times New Roman"/>
                <a:ea typeface="微软雅黑"/>
                <a:cs typeface="Times New Roman"/>
              </a:rPr>
              <a:t>大小</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34240779"/>
              </p:ext>
            </p:extLst>
          </p:nvPr>
        </p:nvGraphicFramePr>
        <p:xfrm>
          <a:off x="465420" y="3314690"/>
          <a:ext cx="6604000" cy="1373187"/>
        </p:xfrm>
        <a:graphic>
          <a:graphicData uri="http://schemas.openxmlformats.org/presentationml/2006/ole">
            <mc:AlternateContent xmlns:mc="http://schemas.openxmlformats.org/markup-compatibility/2006">
              <mc:Choice xmlns:v="urn:schemas-microsoft-com:vml" Requires="v">
                <p:oleObj spid="_x0000_s26642" name="文档" r:id="rId4" imgW="6603759" imgH="1374644" progId="Word.Document.12">
                  <p:embed/>
                </p:oleObj>
              </mc:Choice>
              <mc:Fallback>
                <p:oleObj name="文档" r:id="rId4" imgW="6603759" imgH="1374644" progId="Word.Document.12">
                  <p:embed/>
                  <p:pic>
                    <p:nvPicPr>
                      <p:cNvPr id="0" name=""/>
                      <p:cNvPicPr/>
                      <p:nvPr/>
                    </p:nvPicPr>
                    <p:blipFill>
                      <a:blip r:embed="rId5"/>
                      <a:stretch>
                        <a:fillRect/>
                      </a:stretch>
                    </p:blipFill>
                    <p:spPr>
                      <a:xfrm>
                        <a:off x="465420" y="3314690"/>
                        <a:ext cx="6604000" cy="1373187"/>
                      </a:xfrm>
                      <a:prstGeom prst="rect">
                        <a:avLst/>
                      </a:prstGeom>
                    </p:spPr>
                  </p:pic>
                </p:oleObj>
              </mc:Fallback>
            </mc:AlternateContent>
          </a:graphicData>
        </a:graphic>
      </p:graphicFrame>
      <p:sp>
        <p:nvSpPr>
          <p:cNvPr id="5" name="矩形 4"/>
          <p:cNvSpPr/>
          <p:nvPr/>
        </p:nvSpPr>
        <p:spPr>
          <a:xfrm>
            <a:off x="323528" y="3890754"/>
            <a:ext cx="8386831" cy="577081"/>
          </a:xfrm>
          <a:prstGeom prst="rect">
            <a:avLst/>
          </a:prstGeom>
        </p:spPr>
        <p:txBody>
          <a:bodyPr wrap="square">
            <a:spAutoFit/>
          </a:bodyPr>
          <a:lstStyle/>
          <a:p>
            <a:pPr algn="just">
              <a:lnSpc>
                <a:spcPct val="150000"/>
              </a:lnSpc>
              <a:spcAft>
                <a:spcPts val="0"/>
              </a:spcAft>
            </a:pPr>
            <a:r>
              <a:rPr lang="zh-CN" altLang="zh-CN" sz="2400" kern="100" dirty="0">
                <a:solidFill>
                  <a:srgbClr val="404040"/>
                </a:solidFill>
                <a:latin typeface="Times New Roman"/>
                <a:ea typeface="微软雅黑"/>
                <a:cs typeface="Times New Roman"/>
              </a:rPr>
              <a:t>电场力的方向水平向右</a:t>
            </a:r>
            <a:r>
              <a:rPr lang="en-US" altLang="zh-CN" sz="2400" kern="100" dirty="0" smtClean="0">
                <a:solidFill>
                  <a:srgbClr val="404040"/>
                </a:solidFill>
                <a:latin typeface="Times New Roman"/>
                <a:ea typeface="微软雅黑"/>
                <a:cs typeface="Courier New"/>
              </a:rPr>
              <a:t>.</a:t>
            </a:r>
            <a:endParaRPr lang="zh-CN" altLang="zh-CN" sz="24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75448770"/>
              </p:ext>
            </p:extLst>
          </p:nvPr>
        </p:nvGraphicFramePr>
        <p:xfrm>
          <a:off x="452304" y="4474438"/>
          <a:ext cx="6599237" cy="1066800"/>
        </p:xfrm>
        <a:graphic>
          <a:graphicData uri="http://schemas.openxmlformats.org/presentationml/2006/ole">
            <mc:AlternateContent xmlns:mc="http://schemas.openxmlformats.org/markup-compatibility/2006">
              <mc:Choice xmlns:v="urn:schemas-microsoft-com:vml" Requires="v">
                <p:oleObj spid="_x0000_s26643" name="文档" r:id="rId7" imgW="6603759" imgH="1069728" progId="Word.Document.12">
                  <p:embed/>
                </p:oleObj>
              </mc:Choice>
              <mc:Fallback>
                <p:oleObj name="文档" r:id="rId7" imgW="6603759" imgH="1069728" progId="Word.Document.12">
                  <p:embed/>
                  <p:pic>
                    <p:nvPicPr>
                      <p:cNvPr id="0" name=""/>
                      <p:cNvPicPr/>
                      <p:nvPr/>
                    </p:nvPicPr>
                    <p:blipFill>
                      <a:blip r:embed="rId8"/>
                      <a:stretch>
                        <a:fillRect/>
                      </a:stretch>
                    </p:blipFill>
                    <p:spPr>
                      <a:xfrm>
                        <a:off x="452304" y="4474438"/>
                        <a:ext cx="6599237" cy="1066800"/>
                      </a:xfrm>
                      <a:prstGeom prst="rect">
                        <a:avLst/>
                      </a:prstGeom>
                    </p:spPr>
                  </p:pic>
                </p:oleObj>
              </mc:Fallback>
            </mc:AlternateContent>
          </a:graphicData>
        </a:graphic>
      </p:graphicFrame>
    </p:spTree>
    <p:extLst>
      <p:ext uri="{BB962C8B-B14F-4D97-AF65-F5344CB8AC3E}">
        <p14:creationId xmlns:p14="http://schemas.microsoft.com/office/powerpoint/2010/main" val="399906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1633" y="483518"/>
            <a:ext cx="8386831"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小球运动的抛出点至最高点之间的电势差</a:t>
            </a:r>
            <a:r>
              <a:rPr lang="en-US" altLang="zh-CN" sz="2600" i="1" kern="100" dirty="0">
                <a:solidFill>
                  <a:srgbClr val="404040"/>
                </a:solidFill>
                <a:latin typeface="Times New Roman"/>
                <a:ea typeface="微软雅黑"/>
                <a:cs typeface="Courier New"/>
              </a:rPr>
              <a:t>U</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矩形 2"/>
          <p:cNvSpPr/>
          <p:nvPr/>
        </p:nvSpPr>
        <p:spPr>
          <a:xfrm>
            <a:off x="418401" y="1039401"/>
            <a:ext cx="8386831" cy="182800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小球沿竖直方向做初速度为</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的匀减速运动，到最高点的时间为</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，则：</a:t>
            </a:r>
            <a:endParaRPr lang="zh-CN" altLang="zh-CN" sz="1050" kern="100" dirty="0">
              <a:latin typeface="宋体"/>
              <a:cs typeface="Courier New"/>
            </a:endParaRPr>
          </a:p>
          <a:p>
            <a:pPr algn="just">
              <a:lnSpc>
                <a:spcPct val="150000"/>
              </a:lnSpc>
              <a:spcAft>
                <a:spcPts val="0"/>
              </a:spcAft>
            </a:pP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y</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gt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68528732"/>
              </p:ext>
            </p:extLst>
          </p:nvPr>
        </p:nvGraphicFramePr>
        <p:xfrm>
          <a:off x="547172" y="2875022"/>
          <a:ext cx="6367462" cy="1098550"/>
        </p:xfrm>
        <a:graphic>
          <a:graphicData uri="http://schemas.openxmlformats.org/presentationml/2006/ole">
            <mc:AlternateContent xmlns:mc="http://schemas.openxmlformats.org/markup-compatibility/2006">
              <mc:Choice xmlns:v="urn:schemas-microsoft-com:vml" Requires="v">
                <p:oleObj spid="_x0000_s27658" name="文档" r:id="rId4" imgW="6367679" imgH="1098561" progId="Word.Document.12">
                  <p:embed/>
                </p:oleObj>
              </mc:Choice>
              <mc:Fallback>
                <p:oleObj name="文档" r:id="rId4" imgW="6367679" imgH="1098561" progId="Word.Document.12">
                  <p:embed/>
                  <p:pic>
                    <p:nvPicPr>
                      <p:cNvPr id="0" name=""/>
                      <p:cNvPicPr/>
                      <p:nvPr/>
                    </p:nvPicPr>
                    <p:blipFill>
                      <a:blip r:embed="rId5"/>
                      <a:stretch>
                        <a:fillRect/>
                      </a:stretch>
                    </p:blipFill>
                    <p:spPr>
                      <a:xfrm>
                        <a:off x="547172" y="2875022"/>
                        <a:ext cx="6367462" cy="1098550"/>
                      </a:xfrm>
                      <a:prstGeom prst="rect">
                        <a:avLst/>
                      </a:prstGeom>
                    </p:spPr>
                  </p:pic>
                </p:oleObj>
              </mc:Fallback>
            </mc:AlternateContent>
          </a:graphicData>
        </a:graphic>
      </p:graphicFrame>
      <p:sp>
        <p:nvSpPr>
          <p:cNvPr id="5" name="矩形 4"/>
          <p:cNvSpPr/>
          <p:nvPr/>
        </p:nvSpPr>
        <p:spPr>
          <a:xfrm>
            <a:off x="403156" y="3587482"/>
            <a:ext cx="8386831"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沿水平方向做初速度为</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的匀加速运动，</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加速度为</a:t>
            </a:r>
            <a:r>
              <a:rPr lang="en-US" altLang="zh-CN" sz="2600" i="1" kern="100" dirty="0" smtClean="0">
                <a:solidFill>
                  <a:srgbClr val="404040"/>
                </a:solidFill>
                <a:latin typeface="Times New Roman"/>
                <a:ea typeface="微软雅黑"/>
                <a:cs typeface="Courier New"/>
              </a:rPr>
              <a:t>a</a:t>
            </a:r>
            <a:r>
              <a:rPr lang="en-US" altLang="zh-CN" sz="2600" i="1" kern="100" baseline="-25000" dirty="0" smtClean="0">
                <a:solidFill>
                  <a:srgbClr val="404040"/>
                </a:solidFill>
                <a:latin typeface="Times New Roman"/>
                <a:ea typeface="微软雅黑"/>
                <a:cs typeface="Courier New"/>
              </a:rPr>
              <a:t>x</a:t>
            </a:r>
            <a:endParaRPr lang="zh-CN" altLang="zh-CN" sz="1050" kern="100" dirty="0">
              <a:effectLst/>
              <a:latin typeface="宋体"/>
              <a:cs typeface="Courier New"/>
            </a:endParaRPr>
          </a:p>
        </p:txBody>
      </p:sp>
    </p:spTree>
    <p:extLst>
      <p:ext uri="{BB962C8B-B14F-4D97-AF65-F5344CB8AC3E}">
        <p14:creationId xmlns:p14="http://schemas.microsoft.com/office/powerpoint/2010/main" val="10663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152113390"/>
              </p:ext>
            </p:extLst>
          </p:nvPr>
        </p:nvGraphicFramePr>
        <p:xfrm>
          <a:off x="611560" y="123478"/>
          <a:ext cx="6938962" cy="1349375"/>
        </p:xfrm>
        <a:graphic>
          <a:graphicData uri="http://schemas.openxmlformats.org/presentationml/2006/ole">
            <mc:AlternateContent xmlns:mc="http://schemas.openxmlformats.org/markup-compatibility/2006">
              <mc:Choice xmlns:v="urn:schemas-microsoft-com:vml" Requires="v">
                <p:oleObj spid="_x0000_s28706" name="文档" r:id="rId4" imgW="6938806" imgH="1350135" progId="Word.Document.12">
                  <p:embed/>
                </p:oleObj>
              </mc:Choice>
              <mc:Fallback>
                <p:oleObj name="文档" r:id="rId4" imgW="6938806" imgH="1350135" progId="Word.Document.12">
                  <p:embed/>
                  <p:pic>
                    <p:nvPicPr>
                      <p:cNvPr id="0" name=""/>
                      <p:cNvPicPr/>
                      <p:nvPr/>
                    </p:nvPicPr>
                    <p:blipFill>
                      <a:blip r:embed="rId5"/>
                      <a:stretch>
                        <a:fillRect/>
                      </a:stretch>
                    </p:blipFill>
                    <p:spPr>
                      <a:xfrm>
                        <a:off x="611560" y="123478"/>
                        <a:ext cx="6938962" cy="1349375"/>
                      </a:xfrm>
                      <a:prstGeom prst="rect">
                        <a:avLst/>
                      </a:prstGeom>
                    </p:spPr>
                  </p:pic>
                </p:oleObj>
              </mc:Fallback>
            </mc:AlternateContent>
          </a:graphicData>
        </a:graphic>
      </p:graphicFrame>
      <p:sp>
        <p:nvSpPr>
          <p:cNvPr id="4" name="矩形 3"/>
          <p:cNvSpPr/>
          <p:nvPr/>
        </p:nvSpPr>
        <p:spPr>
          <a:xfrm>
            <a:off x="490404" y="1018169"/>
            <a:ext cx="8386831"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此过程小球沿电场方向位移为：</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72050649"/>
              </p:ext>
            </p:extLst>
          </p:nvPr>
        </p:nvGraphicFramePr>
        <p:xfrm>
          <a:off x="554792" y="1707654"/>
          <a:ext cx="6934200" cy="1349375"/>
        </p:xfrm>
        <a:graphic>
          <a:graphicData uri="http://schemas.openxmlformats.org/presentationml/2006/ole">
            <mc:AlternateContent xmlns:mc="http://schemas.openxmlformats.org/markup-compatibility/2006">
              <mc:Choice xmlns:v="urn:schemas-microsoft-com:vml" Requires="v">
                <p:oleObj spid="_x0000_s28707" name="文档" r:id="rId7" imgW="6938806" imgH="1350856" progId="Word.Document.12">
                  <p:embed/>
                </p:oleObj>
              </mc:Choice>
              <mc:Fallback>
                <p:oleObj name="文档" r:id="rId7" imgW="6938806" imgH="1350856" progId="Word.Document.12">
                  <p:embed/>
                  <p:pic>
                    <p:nvPicPr>
                      <p:cNvPr id="0" name=""/>
                      <p:cNvPicPr/>
                      <p:nvPr/>
                    </p:nvPicPr>
                    <p:blipFill>
                      <a:blip r:embed="rId8"/>
                      <a:stretch>
                        <a:fillRect/>
                      </a:stretch>
                    </p:blipFill>
                    <p:spPr>
                      <a:xfrm>
                        <a:off x="554792" y="1707654"/>
                        <a:ext cx="6934200" cy="1349375"/>
                      </a:xfrm>
                      <a:prstGeom prst="rect">
                        <a:avLst/>
                      </a:prstGeom>
                    </p:spPr>
                  </p:pic>
                </p:oleObj>
              </mc:Fallback>
            </mc:AlternateContent>
          </a:graphicData>
        </a:graphic>
      </p:graphicFrame>
      <p:sp>
        <p:nvSpPr>
          <p:cNvPr id="7" name="矩形 6"/>
          <p:cNvSpPr/>
          <p:nvPr/>
        </p:nvSpPr>
        <p:spPr>
          <a:xfrm>
            <a:off x="395536" y="2427734"/>
            <a:ext cx="8386831"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小球上升到最高点的过程中，电场力做功为</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995118"/>
              </p:ext>
            </p:extLst>
          </p:nvPr>
        </p:nvGraphicFramePr>
        <p:xfrm>
          <a:off x="467544" y="3147814"/>
          <a:ext cx="6934200" cy="2125662"/>
        </p:xfrm>
        <a:graphic>
          <a:graphicData uri="http://schemas.openxmlformats.org/presentationml/2006/ole">
            <mc:AlternateContent xmlns:mc="http://schemas.openxmlformats.org/markup-compatibility/2006">
              <mc:Choice xmlns:v="urn:schemas-microsoft-com:vml" Requires="v">
                <p:oleObj spid="_x0000_s28708" name="文档" r:id="rId10" imgW="6938806" imgH="2134049" progId="Word.Document.12">
                  <p:embed/>
                </p:oleObj>
              </mc:Choice>
              <mc:Fallback>
                <p:oleObj name="文档" r:id="rId10" imgW="6938806" imgH="2134049" progId="Word.Document.12">
                  <p:embed/>
                  <p:pic>
                    <p:nvPicPr>
                      <p:cNvPr id="0" name=""/>
                      <p:cNvPicPr/>
                      <p:nvPr/>
                    </p:nvPicPr>
                    <p:blipFill>
                      <a:blip r:embed="rId11"/>
                      <a:stretch>
                        <a:fillRect/>
                      </a:stretch>
                    </p:blipFill>
                    <p:spPr>
                      <a:xfrm>
                        <a:off x="467544" y="3147814"/>
                        <a:ext cx="6934200" cy="212566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5879619"/>
              </p:ext>
            </p:extLst>
          </p:nvPr>
        </p:nvGraphicFramePr>
        <p:xfrm>
          <a:off x="3387452" y="4198962"/>
          <a:ext cx="2552700" cy="1181100"/>
        </p:xfrm>
        <a:graphic>
          <a:graphicData uri="http://schemas.openxmlformats.org/presentationml/2006/ole">
            <mc:AlternateContent xmlns:mc="http://schemas.openxmlformats.org/markup-compatibility/2006">
              <mc:Choice xmlns:v="urn:schemas-microsoft-com:vml" Requires="v">
                <p:oleObj spid="_x0000_s28709" name="文档" r:id="rId13" imgW="2558962" imgH="1182683" progId="Word.Document.12">
                  <p:embed/>
                </p:oleObj>
              </mc:Choice>
              <mc:Fallback>
                <p:oleObj name="文档" r:id="rId13" imgW="2558962" imgH="1182683" progId="Word.Document.12">
                  <p:embed/>
                  <p:pic>
                    <p:nvPicPr>
                      <p:cNvPr id="0" name=""/>
                      <p:cNvPicPr/>
                      <p:nvPr/>
                    </p:nvPicPr>
                    <p:blipFill>
                      <a:blip r:embed="rId14"/>
                      <a:stretch>
                        <a:fillRect/>
                      </a:stretch>
                    </p:blipFill>
                    <p:spPr>
                      <a:xfrm>
                        <a:off x="3387452" y="4198962"/>
                        <a:ext cx="2552700" cy="1181100"/>
                      </a:xfrm>
                      <a:prstGeom prst="rect">
                        <a:avLst/>
                      </a:prstGeom>
                    </p:spPr>
                  </p:pic>
                </p:oleObj>
              </mc:Fallback>
            </mc:AlternateContent>
          </a:graphicData>
        </a:graphic>
      </p:graphicFrame>
    </p:spTree>
    <p:extLst>
      <p:ext uri="{BB962C8B-B14F-4D97-AF65-F5344CB8AC3E}">
        <p14:creationId xmlns:p14="http://schemas.microsoft.com/office/powerpoint/2010/main" val="105236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1633" y="627534"/>
            <a:ext cx="8386831" cy="662554"/>
          </a:xfrm>
          <a:prstGeom prst="rect">
            <a:avLst/>
          </a:prstGeom>
        </p:spPr>
        <p:txBody>
          <a:bodyPr wrap="square">
            <a:spAutoFit/>
          </a:bodyPr>
          <a:lstStyle/>
          <a:p>
            <a:pPr algn="just" defTabSz="720725">
              <a:lnSpc>
                <a:spcPct val="150000"/>
              </a:lnSpc>
              <a:spcAft>
                <a:spcPts val="0"/>
              </a:spcAft>
            </a:pPr>
            <a:r>
              <a:rPr lang="zh-CN" altLang="zh-CN" sz="2800" b="1" kern="100" dirty="0">
                <a:latin typeface="微软雅黑" pitchFamily="34" charset="-122"/>
                <a:ea typeface="微软雅黑" pitchFamily="34" charset="-122"/>
                <a:cs typeface="Times New Roman"/>
              </a:rPr>
              <a:t>三、用功能观点分析带电粒子在电场中的运动</a:t>
            </a:r>
          </a:p>
        </p:txBody>
      </p:sp>
      <p:sp>
        <p:nvSpPr>
          <p:cNvPr id="3" name="矩形 2"/>
          <p:cNvSpPr/>
          <p:nvPr/>
        </p:nvSpPr>
        <p:spPr>
          <a:xfrm>
            <a:off x="395536" y="1397977"/>
            <a:ext cx="8221577" cy="1821845"/>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带电物体在电场中具有一定的电势能，同时还可能具有动能和重力势能等</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因此涉及电场有关的功和能的问题应优先考虑利用动能定理和能量守恒定律求解</a:t>
            </a:r>
            <a:r>
              <a:rPr lang="en-US" altLang="zh-CN" sz="2600" kern="100" dirty="0" smtClean="0">
                <a:solidFill>
                  <a:srgbClr val="404040"/>
                </a:solidFill>
                <a:latin typeface="Times New Roman"/>
                <a:ea typeface="微软雅黑"/>
                <a:cs typeface="Courier New"/>
              </a:rPr>
              <a:t>.</a:t>
            </a:r>
            <a:endParaRPr lang="zh-CN" altLang="zh-CN" sz="2600" b="1" kern="100" dirty="0">
              <a:latin typeface="微软雅黑" pitchFamily="34" charset="-122"/>
              <a:ea typeface="微软雅黑" pitchFamily="34" charset="-122"/>
              <a:cs typeface="Times New Roman"/>
            </a:endParaRPr>
          </a:p>
        </p:txBody>
      </p:sp>
    </p:spTree>
    <p:extLst>
      <p:ext uri="{BB962C8B-B14F-4D97-AF65-F5344CB8AC3E}">
        <p14:creationId xmlns:p14="http://schemas.microsoft.com/office/powerpoint/2010/main" val="1683584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483518"/>
            <a:ext cx="8386831" cy="4308487"/>
          </a:xfrm>
          <a:prstGeom prst="rect">
            <a:avLst/>
          </a:prstGeom>
        </p:spPr>
        <p:txBody>
          <a:bodyPr wrap="square">
            <a:spAutoFit/>
          </a:bodyPr>
          <a:lstStyle/>
          <a:p>
            <a:pPr algn="just">
              <a:lnSpc>
                <a:spcPct val="18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是竖直放置的两平行</a:t>
            </a:r>
            <a:r>
              <a:rPr lang="zh-CN" altLang="zh-CN" sz="2600" kern="100" dirty="0" smtClean="0">
                <a:solidFill>
                  <a:srgbClr val="404040"/>
                </a:solidFill>
                <a:latin typeface="Times New Roman"/>
                <a:ea typeface="微软雅黑"/>
                <a:cs typeface="Times New Roman"/>
              </a:rPr>
              <a:t>金属</a:t>
            </a:r>
            <a:endParaRPr lang="en-US" altLang="zh-CN" sz="2600" kern="100" dirty="0" smtClean="0">
              <a:solidFill>
                <a:srgbClr val="404040"/>
              </a:solidFill>
              <a:latin typeface="Times New Roman"/>
              <a:ea typeface="微软雅黑"/>
              <a:cs typeface="Times New Roman"/>
            </a:endParaRPr>
          </a:p>
          <a:p>
            <a:pPr algn="just">
              <a:lnSpc>
                <a:spcPct val="180000"/>
              </a:lnSpc>
              <a:spcAft>
                <a:spcPts val="0"/>
              </a:spcAft>
            </a:pPr>
            <a:r>
              <a:rPr lang="zh-CN" altLang="zh-CN" sz="2600" kern="100" dirty="0" smtClean="0">
                <a:solidFill>
                  <a:srgbClr val="404040"/>
                </a:solidFill>
                <a:latin typeface="Times New Roman"/>
                <a:ea typeface="微软雅黑"/>
                <a:cs typeface="Times New Roman"/>
              </a:rPr>
              <a:t>板</a:t>
            </a:r>
            <a:r>
              <a:rPr lang="zh-CN" altLang="zh-CN" sz="2600" kern="100" dirty="0">
                <a:solidFill>
                  <a:srgbClr val="404040"/>
                </a:solidFill>
                <a:latin typeface="Times New Roman"/>
                <a:ea typeface="微软雅黑"/>
                <a:cs typeface="Times New Roman"/>
              </a:rPr>
              <a:t>，分别带等量异种电荷，两极间产生一个</a:t>
            </a:r>
            <a:r>
              <a:rPr lang="zh-CN" altLang="zh-CN" sz="2600" kern="100" dirty="0" smtClean="0">
                <a:solidFill>
                  <a:srgbClr val="404040"/>
                </a:solidFill>
                <a:latin typeface="Times New Roman"/>
                <a:ea typeface="微软雅黑"/>
                <a:cs typeface="Times New Roman"/>
              </a:rPr>
              <a:t>水平</a:t>
            </a:r>
            <a:endParaRPr lang="en-US" altLang="zh-CN" sz="2600" kern="100" dirty="0" smtClean="0">
              <a:solidFill>
                <a:srgbClr val="404040"/>
              </a:solidFill>
              <a:latin typeface="Times New Roman"/>
              <a:ea typeface="微软雅黑"/>
              <a:cs typeface="Times New Roman"/>
            </a:endParaRPr>
          </a:p>
          <a:p>
            <a:pPr algn="just">
              <a:lnSpc>
                <a:spcPct val="180000"/>
              </a:lnSpc>
              <a:spcAft>
                <a:spcPts val="0"/>
              </a:spcAft>
            </a:pPr>
            <a:r>
              <a:rPr lang="zh-CN" altLang="zh-CN" sz="2600" kern="100" dirty="0" smtClean="0">
                <a:solidFill>
                  <a:srgbClr val="404040"/>
                </a:solidFill>
                <a:latin typeface="Times New Roman"/>
                <a:ea typeface="微软雅黑"/>
                <a:cs typeface="Times New Roman"/>
              </a:rPr>
              <a:t>向右</a:t>
            </a:r>
            <a:r>
              <a:rPr lang="zh-CN" altLang="zh-CN" sz="2600" kern="100" dirty="0">
                <a:solidFill>
                  <a:srgbClr val="404040"/>
                </a:solidFill>
                <a:latin typeface="Times New Roman"/>
                <a:ea typeface="微软雅黑"/>
                <a:cs typeface="Times New Roman"/>
              </a:rPr>
              <a:t>的匀强电场，场强为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，一质量为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、电荷</a:t>
            </a:r>
            <a:r>
              <a:rPr lang="zh-CN" altLang="zh-CN" sz="2600" kern="100" dirty="0" smtClean="0">
                <a:solidFill>
                  <a:srgbClr val="404040"/>
                </a:solidFill>
                <a:latin typeface="Times New Roman"/>
                <a:ea typeface="微软雅黑"/>
                <a:cs typeface="Times New Roman"/>
              </a:rPr>
              <a:t>量</a:t>
            </a:r>
            <a:endParaRPr lang="en-US" altLang="zh-CN" sz="2600" kern="100" dirty="0" smtClean="0">
              <a:solidFill>
                <a:srgbClr val="404040"/>
              </a:solidFill>
              <a:latin typeface="Times New Roman"/>
              <a:ea typeface="微软雅黑"/>
              <a:cs typeface="Times New Roman"/>
            </a:endParaRPr>
          </a:p>
          <a:p>
            <a:pPr algn="just">
              <a:lnSpc>
                <a:spcPct val="180000"/>
              </a:lnSpc>
              <a:spcAft>
                <a:spcPts val="0"/>
              </a:spcAft>
            </a:pPr>
            <a:r>
              <a:rPr lang="zh-CN" altLang="zh-CN" sz="2600" kern="100" dirty="0" smtClean="0">
                <a:solidFill>
                  <a:srgbClr val="404040"/>
                </a:solidFill>
                <a:latin typeface="Times New Roman"/>
                <a:ea typeface="微软雅黑"/>
                <a:cs typeface="Times New Roman"/>
              </a:rPr>
              <a:t>为</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的微粒，以初速度</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竖直向上从两极正中间的</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点射入匀强电场中，微粒垂直打到</a:t>
            </a:r>
            <a:r>
              <a:rPr lang="en-US" altLang="zh-CN" sz="2600" i="1" kern="1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板上的</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已知</a:t>
            </a:r>
            <a:r>
              <a:rPr lang="en-US" altLang="zh-CN" sz="2600" i="1" kern="100" dirty="0">
                <a:solidFill>
                  <a:srgbClr val="404040"/>
                </a:solidFill>
                <a:latin typeface="Times New Roman"/>
                <a:ea typeface="微软雅黑"/>
                <a:cs typeface="Courier New"/>
              </a:rPr>
              <a:t>AB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BC</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不计空气阻力，则可知</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25602" name="Picture 2" descr="\\莫成程\f\幻灯片文件复制\2015\同步\步步高\物理\步步高人教3-1（人教）\+38.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759337"/>
            <a:ext cx="1516360" cy="135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796090" y="210482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2406126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633" y="843558"/>
            <a:ext cx="8386831" cy="3591907"/>
            <a:chOff x="361633" y="858798"/>
            <a:chExt cx="8386831" cy="3591907"/>
          </a:xfrm>
        </p:grpSpPr>
        <p:sp>
          <p:nvSpPr>
            <p:cNvPr id="6" name="矩形 5"/>
            <p:cNvSpPr/>
            <p:nvPr/>
          </p:nvSpPr>
          <p:spPr>
            <a:xfrm>
              <a:off x="361633" y="858798"/>
              <a:ext cx="8386831" cy="3168175"/>
            </a:xfrm>
            <a:prstGeom prst="rect">
              <a:avLst/>
            </a:prstGeom>
          </p:spPr>
          <p:txBody>
            <a:bodyPr wrap="square">
              <a:spAutoFit/>
            </a:bodyPr>
            <a:lstStyle/>
            <a:p>
              <a:pPr algn="just">
                <a:lnSpc>
                  <a:spcPct val="20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微粒在电场中做抛物线运动</a:t>
              </a:r>
              <a:endParaRPr lang="zh-CN" altLang="zh-CN" sz="1050" kern="100" dirty="0">
                <a:latin typeface="宋体"/>
                <a:cs typeface="Courier New"/>
              </a:endParaRPr>
            </a:p>
            <a:p>
              <a:pPr algn="just">
                <a:lnSpc>
                  <a:spcPct val="20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微粒打到</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点时的速率与射入电场时的速率相等</a:t>
              </a:r>
              <a:endParaRPr lang="zh-CN" altLang="zh-CN" sz="1050" kern="100" dirty="0">
                <a:latin typeface="宋体"/>
                <a:cs typeface="Courier New"/>
              </a:endParaRPr>
            </a:p>
            <a:p>
              <a:pPr algn="just">
                <a:lnSpc>
                  <a:spcPct val="200000"/>
                </a:lnSpc>
                <a:spcAft>
                  <a:spcPts val="0"/>
                </a:spcAft>
              </a:pPr>
              <a:r>
                <a:rPr lang="en-US" altLang="zh-CN" sz="2600" kern="100" dirty="0">
                  <a:solidFill>
                    <a:srgbClr val="404040"/>
                  </a:solidFill>
                  <a:latin typeface="Times New Roman"/>
                  <a:ea typeface="微软雅黑"/>
                  <a:cs typeface="Courier New"/>
                </a:rPr>
                <a:t>C.</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板间的电势差为</a:t>
              </a:r>
              <a:endParaRPr lang="zh-CN" altLang="zh-CN" sz="1050" kern="100" dirty="0">
                <a:latin typeface="宋体"/>
                <a:cs typeface="Courier New"/>
              </a:endParaRPr>
            </a:p>
            <a:p>
              <a:pPr algn="just">
                <a:lnSpc>
                  <a:spcPct val="200000"/>
                </a:lnSpc>
                <a:spcAft>
                  <a:spcPts val="0"/>
                </a:spcAft>
              </a:pPr>
              <a:r>
                <a:rPr lang="en-US" altLang="zh-CN" sz="2600" kern="100" dirty="0">
                  <a:solidFill>
                    <a:srgbClr val="404040"/>
                  </a:solidFill>
                  <a:latin typeface="Times New Roman"/>
                  <a:ea typeface="微软雅黑"/>
                  <a:cs typeface="Courier New"/>
                </a:rPr>
                <a:t>D.</a:t>
              </a:r>
              <a:r>
                <a:rPr lang="en-US" altLang="zh-CN" sz="2600" i="1" kern="100" dirty="0">
                  <a:solidFill>
                    <a:srgbClr val="404040"/>
                  </a:solidFill>
                  <a:latin typeface="Times New Roman"/>
                  <a:ea typeface="微软雅黑"/>
                  <a:cs typeface="Courier New"/>
                </a:rPr>
                <a:t>MN</a:t>
              </a:r>
              <a:r>
                <a:rPr lang="zh-CN" altLang="zh-CN" sz="2600" kern="100" dirty="0">
                  <a:solidFill>
                    <a:srgbClr val="404040"/>
                  </a:solidFill>
                  <a:latin typeface="Times New Roman"/>
                  <a:ea typeface="微软雅黑"/>
                  <a:cs typeface="Times New Roman"/>
                </a:rPr>
                <a:t>板间的电势差为</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07498954"/>
                </p:ext>
              </p:extLst>
            </p:nvPr>
          </p:nvGraphicFramePr>
          <p:xfrm>
            <a:off x="3577208" y="2478388"/>
            <a:ext cx="1066800" cy="1152525"/>
          </p:xfrm>
          <a:graphic>
            <a:graphicData uri="http://schemas.openxmlformats.org/presentationml/2006/ole">
              <mc:AlternateContent xmlns:mc="http://schemas.openxmlformats.org/markup-compatibility/2006">
                <mc:Choice xmlns:v="urn:schemas-microsoft-com:vml" Requires="v">
                  <p:oleObj spid="_x0000_s30738" name="文档" r:id="rId4" imgW="1066054" imgH="1152395" progId="Word.Document.12">
                    <p:embed/>
                  </p:oleObj>
                </mc:Choice>
                <mc:Fallback>
                  <p:oleObj name="文档" r:id="rId4" imgW="1066054" imgH="1152395" progId="Word.Document.12">
                    <p:embed/>
                    <p:pic>
                      <p:nvPicPr>
                        <p:cNvPr id="0" name=""/>
                        <p:cNvPicPr/>
                        <p:nvPr/>
                      </p:nvPicPr>
                      <p:blipFill>
                        <a:blip r:embed="rId5"/>
                        <a:stretch>
                          <a:fillRect/>
                        </a:stretch>
                      </p:blipFill>
                      <p:spPr>
                        <a:xfrm>
                          <a:off x="3577208" y="2478388"/>
                          <a:ext cx="1066800" cy="11525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66568188"/>
                </p:ext>
              </p:extLst>
            </p:nvPr>
          </p:nvGraphicFramePr>
          <p:xfrm>
            <a:off x="3641279" y="3291830"/>
            <a:ext cx="1074737" cy="1158875"/>
          </p:xfrm>
          <a:graphic>
            <a:graphicData uri="http://schemas.openxmlformats.org/presentationml/2006/ole">
              <mc:AlternateContent xmlns:mc="http://schemas.openxmlformats.org/markup-compatibility/2006">
                <mc:Choice xmlns:v="urn:schemas-microsoft-com:vml" Requires="v">
                  <p:oleObj spid="_x0000_s30739" name="文档" r:id="rId7" imgW="1066054" imgH="1154198" progId="Word.Document.12">
                    <p:embed/>
                  </p:oleObj>
                </mc:Choice>
                <mc:Fallback>
                  <p:oleObj name="文档" r:id="rId7" imgW="1066054" imgH="1154198" progId="Word.Document.12">
                    <p:embed/>
                    <p:pic>
                      <p:nvPicPr>
                        <p:cNvPr id="0" name=""/>
                        <p:cNvPicPr/>
                        <p:nvPr/>
                      </p:nvPicPr>
                      <p:blipFill>
                        <a:blip r:embed="rId8"/>
                        <a:stretch>
                          <a:fillRect/>
                        </a:stretch>
                      </p:blipFill>
                      <p:spPr>
                        <a:xfrm>
                          <a:off x="3641279" y="3291830"/>
                          <a:ext cx="1074737" cy="1158875"/>
                        </a:xfrm>
                        <a:prstGeom prst="rect">
                          <a:avLst/>
                        </a:prstGeom>
                      </p:spPr>
                    </p:pic>
                  </p:oleObj>
                </mc:Fallback>
              </mc:AlternateContent>
            </a:graphicData>
          </a:graphic>
        </p:graphicFrame>
      </p:grpSp>
    </p:spTree>
    <p:extLst>
      <p:ext uri="{BB962C8B-B14F-4D97-AF65-F5344CB8AC3E}">
        <p14:creationId xmlns:p14="http://schemas.microsoft.com/office/powerpoint/2010/main" val="2678091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1633" y="267494"/>
            <a:ext cx="8386831" cy="1707775"/>
          </a:xfrm>
          <a:prstGeom prst="rect">
            <a:avLst/>
          </a:prstGeom>
        </p:spPr>
        <p:txBody>
          <a:bodyPr wrap="square">
            <a:spAutoFit/>
          </a:bodyPr>
          <a:lstStyle/>
          <a:p>
            <a:pPr algn="just">
              <a:lnSpc>
                <a:spcPct val="14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由题意可知，微粒受水平向右的电场力</a:t>
            </a:r>
            <a:r>
              <a:rPr lang="en-US" altLang="zh-CN" sz="2600" i="1" kern="100" dirty="0" err="1">
                <a:solidFill>
                  <a:srgbClr val="404040"/>
                </a:solidFill>
                <a:latin typeface="Times New Roman"/>
                <a:ea typeface="微软雅黑"/>
                <a:cs typeface="Courier New"/>
              </a:rPr>
              <a:t>qE</a:t>
            </a:r>
            <a:r>
              <a:rPr lang="zh-CN" altLang="zh-CN" sz="2600" kern="100" dirty="0">
                <a:solidFill>
                  <a:srgbClr val="404040"/>
                </a:solidFill>
                <a:latin typeface="Times New Roman"/>
                <a:ea typeface="微软雅黑"/>
                <a:cs typeface="Times New Roman"/>
              </a:rPr>
              <a:t>和竖直向下的重力</a:t>
            </a:r>
            <a:r>
              <a:rPr lang="en-US" altLang="zh-CN" sz="2600" i="1" kern="100" dirty="0">
                <a:solidFill>
                  <a:srgbClr val="404040"/>
                </a:solidFill>
                <a:latin typeface="Times New Roman"/>
                <a:ea typeface="微软雅黑"/>
                <a:cs typeface="Courier New"/>
              </a:rPr>
              <a:t>mg</a:t>
            </a:r>
            <a:r>
              <a:rPr lang="zh-CN" altLang="zh-CN" sz="2600" kern="100" dirty="0">
                <a:solidFill>
                  <a:srgbClr val="404040"/>
                </a:solidFill>
                <a:latin typeface="Times New Roman"/>
                <a:ea typeface="微软雅黑"/>
                <a:cs typeface="Times New Roman"/>
              </a:rPr>
              <a:t>作用，合力与</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不共线，所以微粒做抛物线运动，</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正确；</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6924077"/>
              </p:ext>
            </p:extLst>
          </p:nvPr>
        </p:nvGraphicFramePr>
        <p:xfrm>
          <a:off x="465138" y="1995686"/>
          <a:ext cx="8015287" cy="1616075"/>
        </p:xfrm>
        <a:graphic>
          <a:graphicData uri="http://schemas.openxmlformats.org/presentationml/2006/ole">
            <mc:AlternateContent xmlns:mc="http://schemas.openxmlformats.org/markup-compatibility/2006">
              <mc:Choice xmlns:v="urn:schemas-microsoft-com:vml" Requires="v">
                <p:oleObj spid="_x0000_s31770" name="文档" r:id="rId4" imgW="8022398" imgH="1617207" progId="Word.Document.12">
                  <p:embed/>
                </p:oleObj>
              </mc:Choice>
              <mc:Fallback>
                <p:oleObj name="文档" r:id="rId4" imgW="8022398" imgH="1617207" progId="Word.Document.12">
                  <p:embed/>
                  <p:pic>
                    <p:nvPicPr>
                      <p:cNvPr id="0" name=""/>
                      <p:cNvPicPr/>
                      <p:nvPr/>
                    </p:nvPicPr>
                    <p:blipFill>
                      <a:blip r:embed="rId5"/>
                      <a:stretch>
                        <a:fillRect/>
                      </a:stretch>
                    </p:blipFill>
                    <p:spPr>
                      <a:xfrm>
                        <a:off x="465138" y="1995686"/>
                        <a:ext cx="8015287" cy="16160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23271803"/>
              </p:ext>
            </p:extLst>
          </p:nvPr>
        </p:nvGraphicFramePr>
        <p:xfrm>
          <a:off x="444684" y="2715766"/>
          <a:ext cx="8015287" cy="1616075"/>
        </p:xfrm>
        <a:graphic>
          <a:graphicData uri="http://schemas.openxmlformats.org/presentationml/2006/ole">
            <mc:AlternateContent xmlns:mc="http://schemas.openxmlformats.org/markup-compatibility/2006">
              <mc:Choice xmlns:v="urn:schemas-microsoft-com:vml" Requires="v">
                <p:oleObj spid="_x0000_s31771" name="文档" r:id="rId7" imgW="8022398" imgH="1619729" progId="Word.Document.12">
                  <p:embed/>
                </p:oleObj>
              </mc:Choice>
              <mc:Fallback>
                <p:oleObj name="文档" r:id="rId7" imgW="8022398" imgH="1619729" progId="Word.Document.12">
                  <p:embed/>
                  <p:pic>
                    <p:nvPicPr>
                      <p:cNvPr id="0" name=""/>
                      <p:cNvPicPr/>
                      <p:nvPr/>
                    </p:nvPicPr>
                    <p:blipFill>
                      <a:blip r:embed="rId8"/>
                      <a:stretch>
                        <a:fillRect/>
                      </a:stretch>
                    </p:blipFill>
                    <p:spPr>
                      <a:xfrm>
                        <a:off x="444684" y="2715766"/>
                        <a:ext cx="8015287" cy="16160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73737217"/>
              </p:ext>
            </p:extLst>
          </p:nvPr>
        </p:nvGraphicFramePr>
        <p:xfrm>
          <a:off x="427038" y="3475062"/>
          <a:ext cx="7954962" cy="1905000"/>
        </p:xfrm>
        <a:graphic>
          <a:graphicData uri="http://schemas.openxmlformats.org/presentationml/2006/ole">
            <mc:AlternateContent xmlns:mc="http://schemas.openxmlformats.org/markup-compatibility/2006">
              <mc:Choice xmlns:v="urn:schemas-microsoft-com:vml" Requires="v">
                <p:oleObj spid="_x0000_s31772" name="文档" r:id="rId10" imgW="8022398" imgH="1928249" progId="Word.Document.12">
                  <p:embed/>
                </p:oleObj>
              </mc:Choice>
              <mc:Fallback>
                <p:oleObj name="文档" r:id="rId10" imgW="8022398" imgH="1928249" progId="Word.Document.12">
                  <p:embed/>
                  <p:pic>
                    <p:nvPicPr>
                      <p:cNvPr id="0" name=""/>
                      <p:cNvPicPr/>
                      <p:nvPr/>
                    </p:nvPicPr>
                    <p:blipFill>
                      <a:blip r:embed="rId11"/>
                      <a:stretch>
                        <a:fillRect/>
                      </a:stretch>
                    </p:blipFill>
                    <p:spPr>
                      <a:xfrm>
                        <a:off x="427038" y="3475062"/>
                        <a:ext cx="7954962" cy="1905000"/>
                      </a:xfrm>
                      <a:prstGeom prst="rect">
                        <a:avLst/>
                      </a:prstGeom>
                    </p:spPr>
                  </p:pic>
                </p:oleObj>
              </mc:Fallback>
            </mc:AlternateContent>
          </a:graphicData>
        </a:graphic>
      </p:graphicFrame>
      <p:sp>
        <p:nvSpPr>
          <p:cNvPr id="7" name="矩形 6"/>
          <p:cNvSpPr/>
          <p:nvPr/>
        </p:nvSpPr>
        <p:spPr>
          <a:xfrm>
            <a:off x="2411760" y="4402545"/>
            <a:ext cx="1648208"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AB</a:t>
            </a:r>
            <a:endParaRPr lang="zh-CN" altLang="zh-CN" sz="2600" kern="100" dirty="0">
              <a:solidFill>
                <a:schemeClr val="accent6">
                  <a:lumMod val="75000"/>
                </a:schemeClr>
              </a:solidFill>
              <a:effectLst/>
              <a:latin typeface="宋体"/>
              <a:cs typeface="Courier New"/>
            </a:endParaRPr>
          </a:p>
        </p:txBody>
      </p:sp>
      <p:pic>
        <p:nvPicPr>
          <p:cNvPr id="8" name="Picture 2">
            <a:hlinkClick r:id="rId12" action="ppaction://hlinksldjump"/>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88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771550"/>
            <a:ext cx="6869042" cy="4362733"/>
          </a:xfrm>
          <a:prstGeom prst="rect">
            <a:avLst/>
          </a:prstGeom>
        </p:spPr>
        <p:txBody>
          <a:bodyPr wrap="square">
            <a:spAutoFit/>
          </a:bodyPr>
          <a:lstStyle/>
          <a:p>
            <a:pPr algn="just">
              <a:lnSpc>
                <a:spcPct val="13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电场中功能关系的应用</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如图</a:t>
            </a:r>
            <a:r>
              <a:rPr lang="en-US" altLang="zh-CN" sz="2400" kern="1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所示，三个质量相同，带电荷量分别为＋</a:t>
            </a:r>
            <a:r>
              <a:rPr lang="en-US" altLang="zh-CN" sz="2400" i="1" kern="100" dirty="0">
                <a:solidFill>
                  <a:srgbClr val="404040"/>
                </a:solidFill>
                <a:latin typeface="Times New Roman"/>
                <a:ea typeface="微软雅黑"/>
                <a:cs typeface="Courier New"/>
              </a:rPr>
              <a:t>q</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q</a:t>
            </a:r>
            <a:r>
              <a:rPr lang="zh-CN" altLang="zh-CN" sz="2400" kern="100" dirty="0">
                <a:solidFill>
                  <a:srgbClr val="404040"/>
                </a:solidFill>
                <a:latin typeface="Times New Roman"/>
                <a:ea typeface="微软雅黑"/>
                <a:cs typeface="Times New Roman"/>
              </a:rPr>
              <a:t>和</a:t>
            </a:r>
            <a:r>
              <a:rPr lang="en-US" altLang="zh-CN" sz="2400" kern="100" dirty="0">
                <a:solidFill>
                  <a:srgbClr val="404040"/>
                </a:solidFill>
                <a:latin typeface="Times New Roman"/>
                <a:ea typeface="微软雅黑"/>
                <a:cs typeface="Courier New"/>
              </a:rPr>
              <a:t>0</a:t>
            </a:r>
            <a:r>
              <a:rPr lang="zh-CN" altLang="zh-CN" sz="2400" kern="100" dirty="0">
                <a:solidFill>
                  <a:srgbClr val="404040"/>
                </a:solidFill>
                <a:latin typeface="Times New Roman"/>
                <a:ea typeface="微软雅黑"/>
                <a:cs typeface="Times New Roman"/>
              </a:rPr>
              <a:t>的小液滴</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，从竖直放置的两板中间上方由静止释放，最后从两板间穿过，轨迹如图所示，则在穿过极板的过程中</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p>
          <a:p>
            <a:pPr algn="just">
              <a:lnSpc>
                <a:spcPct val="130000"/>
              </a:lnSpc>
              <a:spcAft>
                <a:spcPts val="0"/>
              </a:spcAft>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电场力对液滴</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做的功相同</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三者动能的增量相同</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液滴</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电势能的增加量等于液滴</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电势能的减少量</a:t>
            </a:r>
            <a:endParaRPr lang="zh-CN" altLang="zh-CN" sz="2400" kern="100" dirty="0">
              <a:latin typeface="宋体"/>
              <a:cs typeface="Courier New"/>
            </a:endParaRPr>
          </a:p>
          <a:p>
            <a:pPr algn="just">
              <a:lnSpc>
                <a:spcPct val="130000"/>
              </a:lnSpc>
              <a:spcAft>
                <a:spcPts val="0"/>
              </a:spcAft>
            </a:pPr>
            <a:r>
              <a:rPr lang="en-US" altLang="zh-CN" sz="2400" kern="100" dirty="0">
                <a:solidFill>
                  <a:srgbClr val="404040"/>
                </a:solidFill>
                <a:latin typeface="Times New Roman"/>
                <a:ea typeface="微软雅黑"/>
                <a:cs typeface="Courier New"/>
              </a:rPr>
              <a:t>D.</a:t>
            </a:r>
            <a:r>
              <a:rPr lang="zh-CN" altLang="zh-CN" sz="2400" kern="100" dirty="0">
                <a:solidFill>
                  <a:srgbClr val="404040"/>
                </a:solidFill>
                <a:latin typeface="Times New Roman"/>
                <a:ea typeface="微软雅黑"/>
                <a:cs typeface="Times New Roman"/>
              </a:rPr>
              <a:t>重力对三者做的功</a:t>
            </a:r>
            <a:r>
              <a:rPr lang="zh-CN" altLang="zh-CN" sz="2400" kern="100" dirty="0" smtClean="0">
                <a:solidFill>
                  <a:srgbClr val="404040"/>
                </a:solidFill>
                <a:latin typeface="Times New Roman"/>
                <a:ea typeface="微软雅黑"/>
                <a:cs typeface="Times New Roman"/>
              </a:rPr>
              <a:t>相同</a:t>
            </a:r>
            <a:endParaRPr lang="zh-CN" altLang="zh-CN" sz="2400" kern="100" dirty="0">
              <a:effectLst/>
              <a:latin typeface="宋体"/>
              <a:cs typeface="Courier New"/>
            </a:endParaRPr>
          </a:p>
        </p:txBody>
      </p:sp>
      <p:sp>
        <p:nvSpPr>
          <p:cNvPr id="7" name="TextBox 6">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9698" name="Picture 2" descr="\\莫成程\f\幻灯片文件复制\2015\同步\步步高\物理\步步高人教3-1（人教）\+39.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4199" y="1707654"/>
            <a:ext cx="1522257" cy="2289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616745" y="4083918"/>
            <a:ext cx="646331" cy="461665"/>
          </a:xfrm>
          <a:prstGeom prst="rect">
            <a:avLst/>
          </a:prstGeom>
        </p:spPr>
        <p:txBody>
          <a:bodyPr wrap="none">
            <a:spAutoFit/>
          </a:bodyPr>
          <a:lstStyle/>
          <a:p>
            <a:r>
              <a:rPr lang="zh-CN" altLang="zh-CN" sz="2400" kern="100" dirty="0">
                <a:solidFill>
                  <a:srgbClr val="404040"/>
                </a:solidFill>
                <a:latin typeface="Times New Roman"/>
                <a:ea typeface="微软雅黑"/>
                <a:cs typeface="Times New Roman"/>
              </a:rPr>
              <a:t>图</a:t>
            </a:r>
            <a:r>
              <a:rPr lang="en-US" altLang="zh-CN" sz="2400" kern="100" dirty="0">
                <a:solidFill>
                  <a:srgbClr val="404040"/>
                </a:solidFill>
                <a:latin typeface="Times New Roman"/>
                <a:ea typeface="微软雅黑"/>
              </a:rPr>
              <a:t>3</a:t>
            </a:r>
            <a:endParaRPr lang="zh-CN" altLang="en-US" sz="2400" dirty="0"/>
          </a:p>
        </p:txBody>
      </p:sp>
      <p:sp>
        <p:nvSpPr>
          <p:cNvPr id="13" name="圆角矩形 12"/>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528" y="209015"/>
            <a:ext cx="8208912" cy="481862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此题考查带电粒子在电场中的受力运动及能量变化规律，因为</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带电荷量相等，所以穿过两板时电场力做功相同，电势能增加量相同，</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错；</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不带电，不受电场力作用，由动能定理，三者动能增量不同，</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错；</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三者穿出电场时，由</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mgh</a:t>
            </a:r>
            <a:r>
              <a:rPr lang="zh-CN" altLang="zh-CN" sz="2600" kern="100" dirty="0">
                <a:solidFill>
                  <a:srgbClr val="404040"/>
                </a:solidFill>
                <a:latin typeface="Times New Roman"/>
                <a:ea typeface="微软雅黑"/>
                <a:cs typeface="Times New Roman"/>
              </a:rPr>
              <a:t>知，重力对三者做功相同，</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AD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672729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771800" y="1059582"/>
            <a:ext cx="3816424" cy="804772"/>
          </a:xfrm>
          <a:prstGeom prst="rect">
            <a:avLst/>
          </a:prstGeom>
        </p:spPr>
        <p:txBody>
          <a:bodyPr wrap="square">
            <a:spAutoFit/>
          </a:bodyPr>
          <a:lstStyle/>
          <a:p>
            <a:pPr>
              <a:lnSpc>
                <a:spcPct val="150000"/>
              </a:lnSpc>
            </a:pPr>
            <a:r>
              <a:rPr lang="zh-CN" altLang="en-US" sz="3500" b="1" dirty="0" smtClean="0">
                <a:latin typeface="Times New Roman" pitchFamily="18" charset="0"/>
                <a:ea typeface="微软雅黑" panose="020B0503020204020204" pitchFamily="34" charset="-122"/>
                <a:cs typeface="Times New Roman" pitchFamily="18" charset="0"/>
              </a:rPr>
              <a:t>学案</a:t>
            </a:r>
            <a:r>
              <a:rPr lang="en-US" altLang="zh-CN" sz="3500" b="1" dirty="0" smtClean="0">
                <a:latin typeface="Times New Roman" pitchFamily="18" charset="0"/>
                <a:ea typeface="微软雅黑" panose="020B0503020204020204" pitchFamily="34" charset="-122"/>
                <a:cs typeface="Times New Roman" pitchFamily="18" charset="0"/>
              </a:rPr>
              <a:t>13  </a:t>
            </a:r>
            <a:r>
              <a:rPr lang="zh-CN" altLang="en-US" sz="3500" b="1" dirty="0" smtClean="0">
                <a:latin typeface="Times New Roman" pitchFamily="18" charset="0"/>
                <a:ea typeface="微软雅黑" panose="020B0503020204020204" pitchFamily="34" charset="-122"/>
                <a:cs typeface="Times New Roman" pitchFamily="18" charset="0"/>
              </a:rPr>
              <a:t>章末总结</a:t>
            </a:r>
            <a:endParaRPr lang="zh-CN" altLang="en-US" sz="3500" b="1" dirty="0">
              <a:latin typeface="Times New Roman" pitchFamily="18" charset="0"/>
              <a:ea typeface="微软雅黑" panose="020B0503020204020204" pitchFamily="34" charset="-122"/>
              <a:cs typeface="Times New Roman" pitchFamily="18" charset="0"/>
            </a:endParaRPr>
          </a:p>
        </p:txBody>
      </p:sp>
      <p:sp>
        <p:nvSpPr>
          <p:cNvPr id="26" name="圆角矩形 25">
            <a:hlinkClick r:id="rId3" action="ppaction://hlinksldjump"/>
          </p:cNvPr>
          <p:cNvSpPr/>
          <p:nvPr/>
        </p:nvSpPr>
        <p:spPr>
          <a:xfrm>
            <a:off x="3995936" y="2394655"/>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a:hlinkClick r:id="rId3" action="ppaction://hlinksldjump"/>
          </p:cNvPr>
          <p:cNvSpPr txBox="1"/>
          <p:nvPr/>
        </p:nvSpPr>
        <p:spPr>
          <a:xfrm>
            <a:off x="4100819" y="2590800"/>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专题整合</a:t>
            </a:r>
            <a:endParaRPr lang="zh-CN" altLang="en-US" sz="2400" b="1" dirty="0">
              <a:solidFill>
                <a:schemeClr val="bg1"/>
              </a:solidFill>
              <a:latin typeface="微软雅黑" pitchFamily="34" charset="-122"/>
              <a:ea typeface="微软雅黑" pitchFamily="34" charset="-122"/>
            </a:endParaRPr>
          </a:p>
        </p:txBody>
      </p:sp>
      <p:sp>
        <p:nvSpPr>
          <p:cNvPr id="28" name="圆角矩形 27">
            <a:hlinkClick r:id="rId4" action="ppaction://hlinksldjump"/>
          </p:cNvPr>
          <p:cNvSpPr/>
          <p:nvPr/>
        </p:nvSpPr>
        <p:spPr>
          <a:xfrm>
            <a:off x="6239487" y="2394655"/>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hlinkClick r:id="rId4" action="ppaction://hlinksldjump"/>
          </p:cNvPr>
          <p:cNvSpPr txBox="1"/>
          <p:nvPr/>
        </p:nvSpPr>
        <p:spPr>
          <a:xfrm>
            <a:off x="6347577" y="259080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
        <p:nvSpPr>
          <p:cNvPr id="10" name="圆角矩形 9">
            <a:hlinkClick r:id="rId5" action="ppaction://hlinksldjump"/>
          </p:cNvPr>
          <p:cNvSpPr/>
          <p:nvPr/>
        </p:nvSpPr>
        <p:spPr>
          <a:xfrm>
            <a:off x="1600622" y="2394655"/>
            <a:ext cx="1644881" cy="1069766"/>
          </a:xfrm>
          <a:prstGeom prst="roundRect">
            <a:avLst>
              <a:gd name="adj" fmla="val 5813"/>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F0"/>
              </a:solidFill>
            </a:endParaRPr>
          </a:p>
        </p:txBody>
      </p:sp>
      <p:sp>
        <p:nvSpPr>
          <p:cNvPr id="11" name="TextBox 10">
            <a:hlinkClick r:id="rId5" action="ppaction://hlinksldjump"/>
          </p:cNvPr>
          <p:cNvSpPr txBox="1"/>
          <p:nvPr/>
        </p:nvSpPr>
        <p:spPr>
          <a:xfrm>
            <a:off x="1708712" y="2590800"/>
            <a:ext cx="1415772" cy="581057"/>
          </a:xfrm>
          <a:prstGeom prst="rect">
            <a:avLst/>
          </a:prstGeom>
          <a:noFill/>
        </p:spPr>
        <p:txBody>
          <a:bodyPr wrap="none">
            <a:spAutoFit/>
          </a:bodyPr>
          <a:lstStyle/>
          <a:p>
            <a:pPr lvl="0">
              <a:lnSpc>
                <a:spcPct val="150000"/>
              </a:lnSpc>
              <a:defRPr/>
            </a:pPr>
            <a:r>
              <a:rPr lang="zh-CN" altLang="en-US" sz="2400" b="1" smtClean="0">
                <a:solidFill>
                  <a:schemeClr val="bg1"/>
                </a:solidFill>
                <a:latin typeface="微软雅黑" pitchFamily="34" charset="-122"/>
                <a:ea typeface="微软雅黑" pitchFamily="34" charset="-122"/>
              </a:rPr>
              <a:t>网络构建</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179512" y="759207"/>
            <a:ext cx="8568952" cy="2100575"/>
          </a:xfrm>
          <a:prstGeom prst="rect">
            <a:avLst/>
          </a:prstGeom>
        </p:spPr>
        <p:txBody>
          <a:bodyPr wrap="square">
            <a:spAutoFit/>
          </a:bodyPr>
          <a:lstStyle/>
          <a:p>
            <a:pPr algn="just">
              <a:lnSpc>
                <a:spcPct val="14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电场中力和运动的关系</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如图</a:t>
            </a:r>
            <a:r>
              <a:rPr lang="en-US" altLang="zh-CN" sz="2400" kern="100" dirty="0">
                <a:solidFill>
                  <a:srgbClr val="404040"/>
                </a:solidFill>
                <a:latin typeface="Times New Roman"/>
                <a:ea typeface="微软雅黑"/>
                <a:cs typeface="Courier New"/>
              </a:rPr>
              <a:t>4</a:t>
            </a:r>
            <a:r>
              <a:rPr lang="zh-CN" altLang="zh-CN" sz="2400" kern="100" dirty="0">
                <a:solidFill>
                  <a:srgbClr val="404040"/>
                </a:solidFill>
                <a:latin typeface="Times New Roman"/>
                <a:ea typeface="微软雅黑"/>
                <a:cs typeface="Times New Roman"/>
              </a:rPr>
              <a:t>甲所示，在平行金属板</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a:t>
            </a:r>
            <a:r>
              <a:rPr lang="en-US" altLang="zh-CN" sz="2400" i="1" kern="100" dirty="0">
                <a:solidFill>
                  <a:srgbClr val="404040"/>
                </a:solidFill>
                <a:latin typeface="Times New Roman"/>
                <a:ea typeface="微软雅黑"/>
                <a:cs typeface="Courier New"/>
              </a:rPr>
              <a:t>N</a:t>
            </a:r>
            <a:r>
              <a:rPr lang="zh-CN" altLang="zh-CN" sz="2400" kern="100" dirty="0">
                <a:solidFill>
                  <a:srgbClr val="404040"/>
                </a:solidFill>
                <a:latin typeface="Times New Roman"/>
                <a:ea typeface="微软雅黑"/>
                <a:cs typeface="Times New Roman"/>
              </a:rPr>
              <a:t>间加有如图乙所示的电压</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当</a:t>
            </a:r>
            <a:r>
              <a:rPr lang="en-US" altLang="zh-CN" sz="2400" i="1" kern="100" dirty="0">
                <a:solidFill>
                  <a:srgbClr val="404040"/>
                </a:solidFill>
                <a:latin typeface="Times New Roman"/>
                <a:ea typeface="微软雅黑"/>
                <a:cs typeface="Courier New"/>
              </a:rPr>
              <a:t>t</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0</a:t>
            </a:r>
            <a:r>
              <a:rPr lang="zh-CN" altLang="zh-CN" sz="2400" kern="100" dirty="0">
                <a:solidFill>
                  <a:srgbClr val="404040"/>
                </a:solidFill>
                <a:latin typeface="Times New Roman"/>
                <a:ea typeface="微软雅黑"/>
                <a:cs typeface="Times New Roman"/>
              </a:rPr>
              <a:t>时，一个电子从靠近</a:t>
            </a:r>
            <a:r>
              <a:rPr lang="en-US" altLang="zh-CN" sz="2400" i="1" kern="100" dirty="0">
                <a:solidFill>
                  <a:srgbClr val="404040"/>
                </a:solidFill>
                <a:latin typeface="Times New Roman"/>
                <a:ea typeface="微软雅黑"/>
                <a:cs typeface="Courier New"/>
              </a:rPr>
              <a:t>N</a:t>
            </a:r>
            <a:r>
              <a:rPr lang="zh-CN" altLang="zh-CN" sz="2400" kern="100" dirty="0">
                <a:solidFill>
                  <a:srgbClr val="404040"/>
                </a:solidFill>
                <a:latin typeface="Times New Roman"/>
                <a:ea typeface="微软雅黑"/>
                <a:cs typeface="Times New Roman"/>
              </a:rPr>
              <a:t>板处由静止开始运动，经</a:t>
            </a:r>
            <a:r>
              <a:rPr lang="en-US" altLang="zh-CN" sz="2400" kern="100" dirty="0">
                <a:solidFill>
                  <a:srgbClr val="404040"/>
                </a:solidFill>
                <a:latin typeface="Times New Roman"/>
                <a:ea typeface="微软雅黑"/>
                <a:cs typeface="Courier New"/>
              </a:rPr>
              <a:t>1.0</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3</a:t>
            </a:r>
            <a:r>
              <a:rPr lang="en-US" altLang="zh-CN" sz="2400" kern="100" dirty="0">
                <a:solidFill>
                  <a:srgbClr val="404040"/>
                </a:solidFill>
                <a:latin typeface="Times New Roman"/>
                <a:ea typeface="微软雅黑"/>
                <a:cs typeface="Courier New"/>
              </a:rPr>
              <a:t> s</a:t>
            </a:r>
            <a:r>
              <a:rPr lang="zh-CN" altLang="zh-CN" sz="2400" kern="100" dirty="0">
                <a:solidFill>
                  <a:srgbClr val="404040"/>
                </a:solidFill>
                <a:latin typeface="Times New Roman"/>
                <a:ea typeface="微软雅黑"/>
                <a:cs typeface="Times New Roman"/>
              </a:rPr>
              <a:t>到达两板正中间的</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点，那么在</a:t>
            </a:r>
            <a:r>
              <a:rPr lang="en-US" altLang="zh-CN" sz="2400" kern="100" dirty="0">
                <a:solidFill>
                  <a:srgbClr val="404040"/>
                </a:solidFill>
                <a:latin typeface="Times New Roman"/>
                <a:ea typeface="微软雅黑"/>
                <a:cs typeface="Courier New"/>
              </a:rPr>
              <a:t>3.0</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3</a:t>
            </a:r>
            <a:r>
              <a:rPr lang="en-US" altLang="zh-CN" sz="2400" kern="100" dirty="0">
                <a:solidFill>
                  <a:srgbClr val="404040"/>
                </a:solidFill>
                <a:latin typeface="Times New Roman"/>
                <a:ea typeface="微软雅黑"/>
                <a:cs typeface="Courier New"/>
              </a:rPr>
              <a:t> s</a:t>
            </a:r>
            <a:r>
              <a:rPr lang="zh-CN" altLang="zh-CN" sz="2400" kern="100" dirty="0">
                <a:solidFill>
                  <a:srgbClr val="404040"/>
                </a:solidFill>
                <a:latin typeface="Times New Roman"/>
                <a:ea typeface="微软雅黑"/>
                <a:cs typeface="Times New Roman"/>
              </a:rPr>
              <a:t>这一时刻，电子所在的位置和速度大小为</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endParaRPr lang="zh-CN" altLang="zh-CN" sz="2400" kern="100" dirty="0">
              <a:effectLst/>
              <a:latin typeface="宋体"/>
              <a:cs typeface="Courier New"/>
            </a:endParaRPr>
          </a:p>
        </p:txBody>
      </p:sp>
      <p:pic>
        <p:nvPicPr>
          <p:cNvPr id="24596" name="Picture 20" descr="\\莫成程\f\幻灯片文件复制\2015\同步\步步高\物理\步步高人教3-1（人教）\B130.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8152" y="2931790"/>
            <a:ext cx="3298304" cy="162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6733981" y="4587974"/>
            <a:ext cx="646331" cy="461665"/>
          </a:xfrm>
          <a:prstGeom prst="rect">
            <a:avLst/>
          </a:prstGeom>
        </p:spPr>
        <p:txBody>
          <a:bodyPr wrap="none">
            <a:spAutoFit/>
          </a:bodyPr>
          <a:lstStyle/>
          <a:p>
            <a:r>
              <a:rPr lang="zh-CN" altLang="zh-CN" sz="2400" kern="100" dirty="0">
                <a:solidFill>
                  <a:srgbClr val="404040"/>
                </a:solidFill>
                <a:latin typeface="Times New Roman"/>
                <a:ea typeface="微软雅黑"/>
                <a:cs typeface="Times New Roman"/>
              </a:rPr>
              <a:t>图</a:t>
            </a:r>
            <a:r>
              <a:rPr lang="en-US" altLang="zh-CN" sz="2400" kern="100" dirty="0">
                <a:solidFill>
                  <a:srgbClr val="404040"/>
                </a:solidFill>
                <a:latin typeface="Times New Roman"/>
                <a:ea typeface="微软雅黑"/>
              </a:rPr>
              <a:t>4</a:t>
            </a:r>
            <a:endParaRPr lang="zh-CN" altLang="en-US" sz="2400" dirty="0"/>
          </a:p>
        </p:txBody>
      </p:sp>
      <p:sp>
        <p:nvSpPr>
          <p:cNvPr id="15" name="矩形 14"/>
          <p:cNvSpPr/>
          <p:nvPr/>
        </p:nvSpPr>
        <p:spPr>
          <a:xfrm>
            <a:off x="179512" y="2847439"/>
            <a:ext cx="4284476" cy="2100575"/>
          </a:xfrm>
          <a:prstGeom prst="rect">
            <a:avLst/>
          </a:prstGeom>
        </p:spPr>
        <p:txBody>
          <a:bodyPr wrap="square">
            <a:spAutoFit/>
          </a:bodyPr>
          <a:lstStyle/>
          <a:p>
            <a:pPr algn="just">
              <a:lnSpc>
                <a:spcPct val="140000"/>
              </a:lnSpc>
              <a:spcAft>
                <a:spcPts val="0"/>
              </a:spcAft>
            </a:pPr>
            <a:r>
              <a:rPr lang="en-US" altLang="zh-CN" sz="2400"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到达</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板，速度为</a:t>
            </a:r>
            <a:r>
              <a:rPr lang="zh-CN" altLang="zh-CN" sz="2400" kern="100" dirty="0" smtClean="0">
                <a:solidFill>
                  <a:srgbClr val="404040"/>
                </a:solidFill>
                <a:latin typeface="Times New Roman"/>
                <a:ea typeface="微软雅黑"/>
                <a:cs typeface="Times New Roman"/>
              </a:rPr>
              <a:t>零</a:t>
            </a:r>
            <a:endParaRPr lang="en-US" altLang="zh-CN" sz="2400" kern="100" dirty="0" smtClean="0">
              <a:solidFill>
                <a:srgbClr val="404040"/>
              </a:solidFill>
              <a:latin typeface="Times New Roman"/>
              <a:ea typeface="微软雅黑"/>
              <a:cs typeface="Courier New"/>
            </a:endParaRPr>
          </a:p>
          <a:p>
            <a:pPr algn="just">
              <a:lnSpc>
                <a:spcPct val="140000"/>
              </a:lnSpc>
              <a:spcAft>
                <a:spcPts val="0"/>
              </a:spcAft>
            </a:pPr>
            <a:r>
              <a:rPr lang="en-US" altLang="zh-CN" sz="2400" kern="100" dirty="0" smtClean="0">
                <a:solidFill>
                  <a:srgbClr val="404040"/>
                </a:solidFill>
                <a:latin typeface="Times New Roman"/>
                <a:ea typeface="微软雅黑"/>
                <a:cs typeface="Courier New"/>
              </a:rPr>
              <a:t>B</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到达</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点，速度为零</a:t>
            </a:r>
            <a:endParaRPr lang="zh-CN" altLang="zh-CN" sz="1000" kern="100" dirty="0">
              <a:latin typeface="宋体"/>
              <a:cs typeface="Courier New"/>
            </a:endParaRPr>
          </a:p>
          <a:p>
            <a:pPr algn="just">
              <a:lnSpc>
                <a:spcPct val="140000"/>
              </a:lnSpc>
              <a:spcAft>
                <a:spcPts val="0"/>
              </a:spcAft>
            </a:pPr>
            <a:r>
              <a:rPr lang="en-US" altLang="zh-CN" sz="2400" kern="100" dirty="0">
                <a:solidFill>
                  <a:srgbClr val="404040"/>
                </a:solidFill>
                <a:latin typeface="Times New Roman"/>
                <a:ea typeface="微软雅黑"/>
                <a:cs typeface="Courier New"/>
              </a:rPr>
              <a:t>C.</a:t>
            </a:r>
            <a:r>
              <a:rPr lang="zh-CN" altLang="zh-CN" sz="2400" kern="100" dirty="0">
                <a:solidFill>
                  <a:srgbClr val="404040"/>
                </a:solidFill>
                <a:latin typeface="Times New Roman"/>
                <a:ea typeface="微软雅黑"/>
                <a:cs typeface="Times New Roman"/>
              </a:rPr>
              <a:t>到达</a:t>
            </a:r>
            <a:r>
              <a:rPr lang="en-US" altLang="zh-CN" sz="2400" i="1" kern="100" dirty="0">
                <a:solidFill>
                  <a:srgbClr val="404040"/>
                </a:solidFill>
                <a:latin typeface="Times New Roman"/>
                <a:ea typeface="微软雅黑"/>
                <a:cs typeface="Courier New"/>
              </a:rPr>
              <a:t>N</a:t>
            </a:r>
            <a:r>
              <a:rPr lang="zh-CN" altLang="zh-CN" sz="2400" kern="100" dirty="0">
                <a:solidFill>
                  <a:srgbClr val="404040"/>
                </a:solidFill>
                <a:latin typeface="Times New Roman"/>
                <a:ea typeface="微软雅黑"/>
                <a:cs typeface="Times New Roman"/>
              </a:rPr>
              <a:t>板，速度为</a:t>
            </a:r>
            <a:r>
              <a:rPr lang="zh-CN" altLang="zh-CN" sz="2400" kern="100" dirty="0" smtClean="0">
                <a:solidFill>
                  <a:srgbClr val="404040"/>
                </a:solidFill>
                <a:latin typeface="Times New Roman"/>
                <a:ea typeface="微软雅黑"/>
                <a:cs typeface="Times New Roman"/>
              </a:rPr>
              <a:t>零</a:t>
            </a:r>
            <a:endParaRPr lang="en-US" altLang="zh-CN" sz="2400" kern="100" dirty="0" smtClean="0">
              <a:solidFill>
                <a:srgbClr val="404040"/>
              </a:solidFill>
              <a:latin typeface="Times New Roman"/>
              <a:ea typeface="微软雅黑"/>
              <a:cs typeface="Courier New"/>
            </a:endParaRPr>
          </a:p>
          <a:p>
            <a:pPr algn="just">
              <a:lnSpc>
                <a:spcPct val="140000"/>
              </a:lnSpc>
              <a:spcAft>
                <a:spcPts val="0"/>
              </a:spcAft>
            </a:pPr>
            <a:r>
              <a:rPr lang="en-US" altLang="zh-CN" sz="2400" kern="100" dirty="0" smtClean="0">
                <a:solidFill>
                  <a:srgbClr val="404040"/>
                </a:solidFill>
                <a:latin typeface="Times New Roman"/>
                <a:ea typeface="微软雅黑"/>
                <a:cs typeface="Courier New"/>
              </a:rPr>
              <a:t>D</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到达</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点，速度不为</a:t>
            </a:r>
            <a:r>
              <a:rPr lang="zh-CN" altLang="zh-CN" sz="2400" kern="100" dirty="0" smtClean="0">
                <a:solidFill>
                  <a:srgbClr val="404040"/>
                </a:solidFill>
                <a:latin typeface="Times New Roman"/>
                <a:ea typeface="微软雅黑"/>
                <a:cs typeface="Times New Roman"/>
              </a:rPr>
              <a:t>零</a:t>
            </a:r>
            <a:endParaRPr lang="zh-CN" altLang="zh-CN" sz="2400" kern="100" dirty="0">
              <a:effectLst/>
              <a:latin typeface="宋体"/>
              <a:cs typeface="Courier New"/>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79685" y="699542"/>
            <a:ext cx="8373911" cy="4524315"/>
          </a:xfrm>
          <a:prstGeom prst="rect">
            <a:avLst/>
          </a:prstGeom>
        </p:spPr>
        <p:txBody>
          <a:bodyPr wrap="square">
            <a:spAutoFit/>
          </a:bodyPr>
          <a:lstStyle/>
          <a:p>
            <a:pPr algn="just">
              <a:lnSpc>
                <a:spcPct val="150000"/>
              </a:lnSpc>
              <a:spcAft>
                <a:spcPts val="0"/>
              </a:spcAft>
            </a:pPr>
            <a:r>
              <a:rPr lang="zh-CN" altLang="zh-CN" sz="2400" b="1" kern="100" dirty="0">
                <a:solidFill>
                  <a:srgbClr val="00B0F0"/>
                </a:solidFill>
                <a:latin typeface="Times New Roman"/>
                <a:ea typeface="微软雅黑"/>
                <a:cs typeface="Times New Roman"/>
              </a:rPr>
              <a:t>解析　</a:t>
            </a:r>
            <a:r>
              <a:rPr lang="zh-CN" altLang="zh-CN" sz="2400" kern="100" dirty="0">
                <a:solidFill>
                  <a:srgbClr val="404040"/>
                </a:solidFill>
                <a:latin typeface="Times New Roman"/>
                <a:ea typeface="微软雅黑"/>
                <a:cs typeface="Times New Roman"/>
              </a:rPr>
              <a:t>在</a:t>
            </a:r>
            <a:r>
              <a:rPr lang="en-US" altLang="zh-CN" sz="2400" kern="100" dirty="0">
                <a:solidFill>
                  <a:srgbClr val="404040"/>
                </a:solidFill>
                <a:latin typeface="Times New Roman"/>
                <a:ea typeface="微软雅黑"/>
                <a:cs typeface="Courier New"/>
              </a:rPr>
              <a:t>0</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1.0</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3</a:t>
            </a:r>
            <a:r>
              <a:rPr lang="en-US" altLang="zh-CN" sz="2400" kern="100" dirty="0">
                <a:solidFill>
                  <a:srgbClr val="404040"/>
                </a:solidFill>
                <a:latin typeface="Times New Roman"/>
                <a:ea typeface="微软雅黑"/>
                <a:cs typeface="Courier New"/>
              </a:rPr>
              <a:t> s</a:t>
            </a:r>
            <a:r>
              <a:rPr lang="zh-CN" altLang="zh-CN" sz="2400" kern="100" dirty="0">
                <a:solidFill>
                  <a:srgbClr val="404040"/>
                </a:solidFill>
                <a:latin typeface="Times New Roman"/>
                <a:ea typeface="微软雅黑"/>
                <a:cs typeface="Times New Roman"/>
              </a:rPr>
              <a:t>的时间里，电子做初速度为零的匀加速直线运动，当</a:t>
            </a:r>
            <a:r>
              <a:rPr lang="en-US" altLang="zh-CN" sz="2400" i="1" kern="100" dirty="0">
                <a:solidFill>
                  <a:srgbClr val="404040"/>
                </a:solidFill>
                <a:latin typeface="Times New Roman"/>
                <a:ea typeface="微软雅黑"/>
                <a:cs typeface="Courier New"/>
              </a:rPr>
              <a:t>t</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1.0</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3</a:t>
            </a:r>
            <a:r>
              <a:rPr lang="en-US" altLang="zh-CN" sz="2400" kern="100" dirty="0">
                <a:solidFill>
                  <a:srgbClr val="404040"/>
                </a:solidFill>
                <a:latin typeface="Times New Roman"/>
                <a:ea typeface="微软雅黑"/>
                <a:cs typeface="Courier New"/>
              </a:rPr>
              <a:t> s</a:t>
            </a:r>
            <a:r>
              <a:rPr lang="zh-CN" altLang="zh-CN" sz="2400" kern="100" dirty="0">
                <a:solidFill>
                  <a:srgbClr val="404040"/>
                </a:solidFill>
                <a:latin typeface="Times New Roman"/>
                <a:ea typeface="微软雅黑"/>
                <a:cs typeface="Times New Roman"/>
              </a:rPr>
              <a:t>时电子达到</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点，之后板间电压反向，两极板间的电场强度大小不变，方向和原来相反，电子开始做匀减速直线运动，由于加速度的大小不变，当</a:t>
            </a:r>
            <a:r>
              <a:rPr lang="en-US" altLang="zh-CN" sz="2400" i="1" kern="100" dirty="0">
                <a:solidFill>
                  <a:srgbClr val="404040"/>
                </a:solidFill>
                <a:latin typeface="Times New Roman"/>
                <a:ea typeface="微软雅黑"/>
                <a:cs typeface="Courier New"/>
              </a:rPr>
              <a:t>t</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2.0</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3</a:t>
            </a:r>
            <a:r>
              <a:rPr lang="en-US" altLang="zh-CN" sz="2400" kern="100" dirty="0">
                <a:solidFill>
                  <a:srgbClr val="404040"/>
                </a:solidFill>
                <a:latin typeface="Times New Roman"/>
                <a:ea typeface="微软雅黑"/>
                <a:cs typeface="Courier New"/>
              </a:rPr>
              <a:t> s</a:t>
            </a:r>
            <a:r>
              <a:rPr lang="zh-CN" altLang="zh-CN" sz="2400" kern="100" dirty="0">
                <a:solidFill>
                  <a:srgbClr val="404040"/>
                </a:solidFill>
                <a:latin typeface="Times New Roman"/>
                <a:ea typeface="微软雅黑"/>
                <a:cs typeface="Times New Roman"/>
              </a:rPr>
              <a:t>时电子达到</a:t>
            </a:r>
            <a:r>
              <a:rPr lang="en-US" altLang="zh-CN" sz="2400" i="1" kern="100" dirty="0">
                <a:solidFill>
                  <a:srgbClr val="404040"/>
                </a:solidFill>
                <a:latin typeface="Times New Roman"/>
                <a:ea typeface="微软雅黑"/>
                <a:cs typeface="Courier New"/>
              </a:rPr>
              <a:t>M</a:t>
            </a:r>
            <a:r>
              <a:rPr lang="zh-CN" altLang="zh-CN" sz="2400" kern="100" dirty="0">
                <a:solidFill>
                  <a:srgbClr val="404040"/>
                </a:solidFill>
                <a:latin typeface="Times New Roman"/>
                <a:ea typeface="微软雅黑"/>
                <a:cs typeface="Times New Roman"/>
              </a:rPr>
              <a:t>板处，且速度减为零</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随后电子将反向做匀加速直线运动，当</a:t>
            </a:r>
            <a:r>
              <a:rPr lang="en-US" altLang="zh-CN" sz="2400" i="1" kern="100" dirty="0">
                <a:solidFill>
                  <a:srgbClr val="404040"/>
                </a:solidFill>
                <a:latin typeface="Times New Roman"/>
                <a:ea typeface="微软雅黑"/>
                <a:cs typeface="Courier New"/>
              </a:rPr>
              <a:t>t</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3.0</a:t>
            </a:r>
            <a:r>
              <a:rPr lang="en-US" altLang="zh-CN" sz="2400" kern="100" dirty="0">
                <a:solidFill>
                  <a:srgbClr val="404040"/>
                </a:solidFill>
                <a:latin typeface="宋体"/>
                <a:ea typeface="微软雅黑"/>
                <a:cs typeface="Times New Roman"/>
              </a:rPr>
              <a:t>×</a:t>
            </a:r>
            <a:r>
              <a:rPr lang="en-US" altLang="zh-CN" sz="2400" kern="100" dirty="0">
                <a:solidFill>
                  <a:srgbClr val="404040"/>
                </a:solidFill>
                <a:latin typeface="Times New Roman"/>
                <a:ea typeface="微软雅黑"/>
                <a:cs typeface="Courier New"/>
              </a:rPr>
              <a:t>10</a:t>
            </a:r>
            <a:r>
              <a:rPr lang="zh-CN" altLang="zh-CN" sz="2400" kern="100" baseline="30000" dirty="0">
                <a:solidFill>
                  <a:srgbClr val="404040"/>
                </a:solidFill>
                <a:latin typeface="Times New Roman"/>
                <a:ea typeface="微软雅黑"/>
                <a:cs typeface="Times New Roman"/>
              </a:rPr>
              <a:t>－</a:t>
            </a:r>
            <a:r>
              <a:rPr lang="en-US" altLang="zh-CN" sz="2400" kern="100" baseline="30000" dirty="0">
                <a:solidFill>
                  <a:srgbClr val="404040"/>
                </a:solidFill>
                <a:latin typeface="Times New Roman"/>
                <a:ea typeface="微软雅黑"/>
                <a:cs typeface="Courier New"/>
              </a:rPr>
              <a:t>3</a:t>
            </a:r>
            <a:r>
              <a:rPr lang="en-US" altLang="zh-CN" sz="2400" kern="100" dirty="0">
                <a:solidFill>
                  <a:srgbClr val="404040"/>
                </a:solidFill>
                <a:latin typeface="Times New Roman"/>
                <a:ea typeface="微软雅黑"/>
                <a:cs typeface="Courier New"/>
              </a:rPr>
              <a:t> s</a:t>
            </a:r>
            <a:r>
              <a:rPr lang="zh-CN" altLang="zh-CN" sz="2400" kern="100" dirty="0">
                <a:solidFill>
                  <a:srgbClr val="404040"/>
                </a:solidFill>
                <a:latin typeface="Times New Roman"/>
                <a:ea typeface="微软雅黑"/>
                <a:cs typeface="Times New Roman"/>
              </a:rPr>
              <a:t>时电子又回到</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点，且速度大小与第一次经过</a:t>
            </a:r>
            <a:r>
              <a:rPr lang="en-US" altLang="zh-CN" sz="2400" i="1" kern="100" dirty="0">
                <a:solidFill>
                  <a:srgbClr val="404040"/>
                </a:solidFill>
                <a:latin typeface="Times New Roman"/>
                <a:ea typeface="微软雅黑"/>
                <a:cs typeface="Courier New"/>
              </a:rPr>
              <a:t>P</a:t>
            </a:r>
            <a:r>
              <a:rPr lang="zh-CN" altLang="zh-CN" sz="2400" kern="100" dirty="0">
                <a:solidFill>
                  <a:srgbClr val="404040"/>
                </a:solidFill>
                <a:latin typeface="Times New Roman"/>
                <a:ea typeface="微软雅黑"/>
                <a:cs typeface="Times New Roman"/>
              </a:rPr>
              <a:t>点时相等，而方向相反</a:t>
            </a:r>
            <a:r>
              <a:rPr lang="en-US" altLang="zh-CN" sz="2400" kern="100" dirty="0">
                <a:solidFill>
                  <a:srgbClr val="404040"/>
                </a:solidFill>
                <a:latin typeface="Times New Roman"/>
                <a:ea typeface="微软雅黑"/>
                <a:cs typeface="Courier New"/>
              </a:rPr>
              <a:t>.</a:t>
            </a:r>
            <a:r>
              <a:rPr lang="zh-CN" altLang="zh-CN" sz="2400" kern="100" dirty="0">
                <a:solidFill>
                  <a:srgbClr val="404040"/>
                </a:solidFill>
                <a:latin typeface="Times New Roman"/>
                <a:ea typeface="微软雅黑"/>
                <a:cs typeface="Times New Roman"/>
              </a:rPr>
              <a:t>故正确选项为</a:t>
            </a:r>
            <a:r>
              <a:rPr lang="en-US" altLang="zh-CN" sz="2400" kern="100" dirty="0">
                <a:solidFill>
                  <a:srgbClr val="404040"/>
                </a:solidFill>
                <a:latin typeface="Times New Roman"/>
                <a:ea typeface="微软雅黑"/>
                <a:cs typeface="Courier New"/>
              </a:rPr>
              <a:t>D.</a:t>
            </a:r>
            <a:endParaRPr lang="zh-CN" altLang="zh-CN" sz="2400" kern="100" dirty="0">
              <a:latin typeface="宋体"/>
              <a:cs typeface="Courier New"/>
            </a:endParaRPr>
          </a:p>
          <a:p>
            <a:pPr algn="just">
              <a:lnSpc>
                <a:spcPct val="150000"/>
              </a:lnSpc>
              <a:spcAft>
                <a:spcPts val="0"/>
              </a:spcAft>
            </a:pPr>
            <a:r>
              <a:rPr lang="zh-CN" altLang="zh-CN" sz="2400" b="1" kern="100" dirty="0">
                <a:solidFill>
                  <a:srgbClr val="00B0F0"/>
                </a:solidFill>
                <a:latin typeface="Times New Roman"/>
                <a:ea typeface="微软雅黑"/>
                <a:cs typeface="Times New Roman"/>
              </a:rPr>
              <a:t>答案　</a:t>
            </a:r>
            <a:r>
              <a:rPr lang="en-US" altLang="zh-CN" sz="2400" kern="100" dirty="0" smtClean="0">
                <a:solidFill>
                  <a:schemeClr val="accent6">
                    <a:lumMod val="75000"/>
                  </a:schemeClr>
                </a:solidFill>
                <a:latin typeface="Times New Roman"/>
                <a:ea typeface="微软雅黑"/>
                <a:cs typeface="Courier New"/>
              </a:rPr>
              <a:t>D</a:t>
            </a:r>
            <a:endParaRPr lang="zh-CN" altLang="zh-CN" sz="24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497268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32770" name="Picture 2" descr="\\莫成程\f\幻灯片文件复制\2015\同步\步步高\物理\步步高人教3-1（人教）\+40.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9877" y="1009060"/>
            <a:ext cx="1576619" cy="143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7847637" y="251135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grpSp>
        <p:nvGrpSpPr>
          <p:cNvPr id="16" name="组合 15"/>
          <p:cNvGrpSpPr/>
          <p:nvPr/>
        </p:nvGrpSpPr>
        <p:grpSpPr>
          <a:xfrm>
            <a:off x="179512" y="699542"/>
            <a:ext cx="8713925" cy="4507797"/>
            <a:chOff x="179512" y="699542"/>
            <a:chExt cx="8713925" cy="4507797"/>
          </a:xfrm>
        </p:grpSpPr>
        <p:sp>
          <p:nvSpPr>
            <p:cNvPr id="14" name="矩形 13"/>
            <p:cNvSpPr/>
            <p:nvPr/>
          </p:nvSpPr>
          <p:spPr>
            <a:xfrm>
              <a:off x="179512" y="2939410"/>
              <a:ext cx="8713925" cy="2267929"/>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A.</a:t>
              </a:r>
              <a:r>
                <a:rPr lang="en-US" altLang="zh-CN" sz="2600" i="1" kern="100" dirty="0">
                  <a:solidFill>
                    <a:srgbClr val="404040"/>
                  </a:solidFill>
                  <a:latin typeface="Times New Roman"/>
                  <a:ea typeface="微软雅黑"/>
                  <a:cs typeface="Courier New"/>
                </a:rPr>
                <a:t>F</a:t>
              </a:r>
              <a:r>
                <a:rPr lang="en-US" altLang="zh-CN" sz="2600" i="1" kern="100" baseline="-250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F</a:t>
              </a:r>
              <a:r>
                <a:rPr lang="en-US" altLang="zh-CN" sz="2600" i="1" kern="100" baseline="-25000" dirty="0">
                  <a:solidFill>
                    <a:srgbClr val="404040"/>
                  </a:solidFill>
                  <a:latin typeface="Times New Roman"/>
                  <a:ea typeface="微软雅黑"/>
                  <a:cs typeface="Courier New"/>
                </a:rPr>
                <a:t>B</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细线</a:t>
              </a:r>
              <a:r>
                <a:rPr lang="en-US" altLang="zh-CN" sz="2600" i="1" kern="100" dirty="0">
                  <a:solidFill>
                    <a:srgbClr val="404040"/>
                  </a:solidFill>
                  <a:latin typeface="Times New Roman"/>
                  <a:ea typeface="微软雅黑"/>
                  <a:cs typeface="Courier New"/>
                </a:rPr>
                <a:t>AC</a:t>
              </a:r>
              <a:r>
                <a:rPr lang="zh-CN" altLang="zh-CN" sz="2600" kern="100" dirty="0">
                  <a:solidFill>
                    <a:srgbClr val="404040"/>
                  </a:solidFill>
                  <a:latin typeface="Times New Roman"/>
                  <a:ea typeface="微软雅黑"/>
                  <a:cs typeface="Times New Roman"/>
                </a:rPr>
                <a:t>对</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的拉力</a:t>
              </a:r>
              <a:r>
                <a:rPr lang="en-US" altLang="zh-CN" sz="2600" i="1" kern="100" dirty="0">
                  <a:solidFill>
                    <a:srgbClr val="404040"/>
                  </a:solidFill>
                  <a:latin typeface="Times New Roman"/>
                  <a:ea typeface="微软雅黑"/>
                  <a:cs typeface="Courier New"/>
                </a:rPr>
                <a:t>F</a:t>
              </a:r>
              <a:r>
                <a:rPr lang="en-US" altLang="zh-CN" sz="2600" kern="100" baseline="-25000" dirty="0">
                  <a:solidFill>
                    <a:srgbClr val="404040"/>
                  </a:solidFill>
                  <a:latin typeface="Times New Roman"/>
                  <a:ea typeface="微软雅黑"/>
                  <a:cs typeface="Courier New"/>
                </a:rPr>
                <a:t>T</a:t>
              </a:r>
              <a:r>
                <a:rPr lang="en-US" altLang="zh-CN" sz="2600" i="1" kern="100" baseline="-250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细线</a:t>
              </a:r>
              <a:r>
                <a:rPr lang="en-US" altLang="zh-CN" sz="2600" i="1" kern="100" dirty="0">
                  <a:solidFill>
                    <a:srgbClr val="404040"/>
                  </a:solidFill>
                  <a:latin typeface="Times New Roman"/>
                  <a:ea typeface="微软雅黑"/>
                  <a:cs typeface="Courier New"/>
                </a:rPr>
                <a:t>OC</a:t>
              </a:r>
              <a:r>
                <a:rPr lang="zh-CN" altLang="zh-CN" sz="2600" kern="100" dirty="0">
                  <a:solidFill>
                    <a:srgbClr val="404040"/>
                  </a:solidFill>
                  <a:latin typeface="Times New Roman"/>
                  <a:ea typeface="微软雅黑"/>
                  <a:cs typeface="Times New Roman"/>
                </a:rPr>
                <a:t>的拉力</a:t>
              </a:r>
              <a:r>
                <a:rPr lang="en-US" altLang="zh-CN" sz="2600" i="1" kern="100" dirty="0">
                  <a:solidFill>
                    <a:srgbClr val="404040"/>
                  </a:solidFill>
                  <a:latin typeface="Times New Roman"/>
                  <a:ea typeface="微软雅黑"/>
                  <a:cs typeface="Courier New"/>
                </a:rPr>
                <a:t>F</a:t>
              </a:r>
              <a:r>
                <a:rPr lang="en-US" altLang="zh-CN" sz="2600" kern="100" baseline="-25000" dirty="0">
                  <a:solidFill>
                    <a:srgbClr val="404040"/>
                  </a:solidFill>
                  <a:latin typeface="Times New Roman"/>
                  <a:ea typeface="微软雅黑"/>
                  <a:cs typeface="Courier New"/>
                </a:rPr>
                <a:t>T</a:t>
              </a:r>
              <a:r>
                <a:rPr lang="en-US" altLang="zh-CN" sz="2600" i="1" kern="100" baseline="-250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m</a:t>
              </a:r>
              <a:r>
                <a:rPr lang="en-US" altLang="zh-CN" sz="2600" i="1" kern="100" baseline="-250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m</a:t>
              </a:r>
              <a:r>
                <a:rPr lang="en-US" altLang="zh-CN" sz="2600" i="1" kern="100" baseline="-25000" dirty="0" err="1">
                  <a:solidFill>
                    <a:srgbClr val="404040"/>
                  </a:solidFill>
                  <a:latin typeface="Times New Roman"/>
                  <a:ea typeface="微软雅黑"/>
                  <a:cs typeface="Courier New"/>
                </a:rPr>
                <a:t>B</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g</a:t>
              </a:r>
              <a:endParaRPr lang="zh-CN" altLang="zh-CN" sz="1050" kern="100" dirty="0">
                <a:latin typeface="宋体"/>
                <a:cs typeface="Courier New"/>
              </a:endParaRPr>
            </a:p>
            <a:p>
              <a:pPr algn="just">
                <a:lnSpc>
                  <a:spcPct val="14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同时烧断</a:t>
              </a:r>
              <a:r>
                <a:rPr lang="en-US" altLang="zh-CN" sz="2600" i="1" kern="100" dirty="0">
                  <a:solidFill>
                    <a:srgbClr val="404040"/>
                  </a:solidFill>
                  <a:latin typeface="Times New Roman"/>
                  <a:ea typeface="微软雅黑"/>
                  <a:cs typeface="Courier New"/>
                </a:rPr>
                <a:t>AC</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BC</a:t>
              </a:r>
              <a:r>
                <a:rPr lang="zh-CN" altLang="zh-CN" sz="2600" kern="100" dirty="0">
                  <a:solidFill>
                    <a:srgbClr val="404040"/>
                  </a:solidFill>
                  <a:latin typeface="Times New Roman"/>
                  <a:ea typeface="微软雅黑"/>
                  <a:cs typeface="Times New Roman"/>
                </a:rPr>
                <a:t>细线后，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在竖直方向的加速度</a:t>
              </a:r>
              <a:r>
                <a:rPr lang="zh-CN" altLang="zh-CN" sz="2600" kern="100" dirty="0" smtClean="0">
                  <a:solidFill>
                    <a:srgbClr val="404040"/>
                  </a:solidFill>
                  <a:latin typeface="Times New Roman"/>
                  <a:ea typeface="微软雅黑"/>
                  <a:cs typeface="Times New Roman"/>
                </a:rPr>
                <a:t>相同</a:t>
              </a:r>
              <a:endParaRPr lang="zh-CN" altLang="zh-CN" sz="1050" kern="100" dirty="0">
                <a:effectLst/>
                <a:latin typeface="宋体"/>
                <a:cs typeface="Courier New"/>
              </a:endParaRPr>
            </a:p>
          </p:txBody>
        </p:sp>
        <p:grpSp>
          <p:nvGrpSpPr>
            <p:cNvPr id="15" name="组合 14"/>
            <p:cNvGrpSpPr/>
            <p:nvPr/>
          </p:nvGrpSpPr>
          <p:grpSpPr>
            <a:xfrm>
              <a:off x="179512" y="699542"/>
              <a:ext cx="7212864" cy="3721556"/>
              <a:chOff x="179512" y="699542"/>
              <a:chExt cx="7212864" cy="3721556"/>
            </a:xfrm>
          </p:grpSpPr>
          <p:sp>
            <p:nvSpPr>
              <p:cNvPr id="11" name="矩形 10"/>
              <p:cNvSpPr/>
              <p:nvPr/>
            </p:nvSpPr>
            <p:spPr>
              <a:xfrm>
                <a:off x="179512" y="699542"/>
                <a:ext cx="7212864" cy="2267929"/>
              </a:xfrm>
              <a:prstGeom prst="rect">
                <a:avLst/>
              </a:prstGeom>
            </p:spPr>
            <p:txBody>
              <a:bodyPr wrap="square">
                <a:spAutoFit/>
              </a:bodyPr>
              <a:lstStyle/>
              <a:p>
                <a:pPr algn="just">
                  <a:lnSpc>
                    <a:spcPct val="14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电场中的平衡问题</a:t>
                </a:r>
                <a:r>
                  <a:rPr lang="en-US" altLang="zh-CN" sz="2600" kern="100" dirty="0">
                    <a:solidFill>
                      <a:srgbClr val="404040"/>
                    </a:solidFill>
                    <a:latin typeface="Times New Roman"/>
                    <a:ea typeface="微软雅黑"/>
                    <a:cs typeface="Courier New"/>
                  </a:rPr>
                  <a:t>)</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两带电小球，质量分别为</a:t>
                </a:r>
                <a:r>
                  <a:rPr lang="en-US" altLang="zh-CN" sz="2600" i="1" kern="100" dirty="0">
                    <a:solidFill>
                      <a:srgbClr val="404040"/>
                    </a:solidFill>
                    <a:latin typeface="Times New Roman"/>
                    <a:ea typeface="微软雅黑"/>
                    <a:cs typeface="Courier New"/>
                  </a:rPr>
                  <a:t>m</a:t>
                </a:r>
                <a:r>
                  <a:rPr lang="en-US" altLang="zh-CN" sz="2600" i="1" kern="100" baseline="-250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m</a:t>
                </a:r>
                <a:r>
                  <a:rPr lang="en-US" altLang="zh-CN" sz="2600" i="1" kern="100" baseline="-25000" dirty="0" err="1">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，用绝缘不可伸长的细线如图</a:t>
                </a:r>
                <a:r>
                  <a:rPr lang="en-US" altLang="zh-CN" sz="2600" kern="100" dirty="0">
                    <a:solidFill>
                      <a:srgbClr val="404040"/>
                    </a:solidFill>
                    <a:latin typeface="Times New Roman"/>
                    <a:ea typeface="微软雅黑"/>
                    <a:cs typeface="Courier New"/>
                  </a:rPr>
                  <a:t>5</a:t>
                </a:r>
                <a:r>
                  <a:rPr lang="zh-CN" altLang="zh-CN" sz="2600" kern="100" dirty="0" smtClean="0">
                    <a:solidFill>
                      <a:srgbClr val="404040"/>
                    </a:solidFill>
                    <a:latin typeface="Times New Roman"/>
                    <a:ea typeface="微软雅黑"/>
                    <a:cs typeface="Times New Roman"/>
                  </a:rPr>
                  <a:t>悬挂</a:t>
                </a:r>
                <a:r>
                  <a:rPr lang="en-US" altLang="zh-CN" sz="2600" kern="100" dirty="0" smtClean="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静止</a:t>
                </a:r>
                <a:r>
                  <a:rPr lang="zh-CN" altLang="zh-CN" sz="2600" kern="100" dirty="0">
                    <a:solidFill>
                      <a:srgbClr val="404040"/>
                    </a:solidFill>
                    <a:latin typeface="Times New Roman"/>
                    <a:ea typeface="微软雅黑"/>
                    <a:cs typeface="Times New Roman"/>
                  </a:rPr>
                  <a:t>时</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两球处于相同高度</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对</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及</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对</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的库仑力分别为</a:t>
                </a:r>
                <a:r>
                  <a:rPr lang="en-US" altLang="zh-CN" sz="2600" i="1" kern="100" dirty="0">
                    <a:solidFill>
                      <a:srgbClr val="404040"/>
                    </a:solidFill>
                    <a:latin typeface="Times New Roman"/>
                    <a:ea typeface="微软雅黑"/>
                    <a:cs typeface="Courier New"/>
                  </a:rPr>
                  <a:t>F</a:t>
                </a:r>
                <a:r>
                  <a:rPr lang="en-US" altLang="zh-CN" sz="2600" i="1" kern="100" baseline="-250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F</a:t>
                </a:r>
                <a:r>
                  <a:rPr lang="en-US" altLang="zh-CN" sz="2600" i="1" kern="100" baseline="-250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，则下列判断正确的是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486824877"/>
                  </p:ext>
                </p:extLst>
              </p:nvPr>
            </p:nvGraphicFramePr>
            <p:xfrm>
              <a:off x="3935536" y="3482886"/>
              <a:ext cx="852488" cy="938212"/>
            </p:xfrm>
            <a:graphic>
              <a:graphicData uri="http://schemas.openxmlformats.org/presentationml/2006/ole">
                <mc:AlternateContent xmlns:mc="http://schemas.openxmlformats.org/markup-compatibility/2006">
                  <mc:Choice xmlns:v="urn:schemas-microsoft-com:vml" Requires="v">
                    <p:oleObj spid="_x0000_s32778" name="文档" r:id="rId9" imgW="852628" imgH="938575" progId="Word.Document.12">
                      <p:embed/>
                    </p:oleObj>
                  </mc:Choice>
                  <mc:Fallback>
                    <p:oleObj name="文档" r:id="rId9" imgW="852628" imgH="938575" progId="Word.Document.12">
                      <p:embed/>
                      <p:pic>
                        <p:nvPicPr>
                          <p:cNvPr id="0" name=""/>
                          <p:cNvPicPr/>
                          <p:nvPr/>
                        </p:nvPicPr>
                        <p:blipFill>
                          <a:blip r:embed="rId10"/>
                          <a:stretch>
                            <a:fillRect/>
                          </a:stretch>
                        </p:blipFill>
                        <p:spPr>
                          <a:xfrm>
                            <a:off x="3935536" y="3482886"/>
                            <a:ext cx="852488" cy="938212"/>
                          </a:xfrm>
                          <a:prstGeom prst="rect">
                            <a:avLst/>
                          </a:prstGeom>
                        </p:spPr>
                      </p:pic>
                    </p:oleObj>
                  </mc:Fallback>
                </mc:AlternateContent>
              </a:graphicData>
            </a:graphic>
          </p:graphicFrame>
        </p:grpSp>
      </p:gr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69842" y="771550"/>
            <a:ext cx="6727570" cy="241797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对小球</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受力分析，受重力、静电力、拉力，如图所示，两球间的库仑力是作用力与反作用力，一定相等，与两个球带电荷量是否相等无关，故</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错误</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pic>
        <p:nvPicPr>
          <p:cNvPr id="33794" name="Picture 2" descr="\\莫成程\f\幻灯片文件复制\2015\同步\步步高\物理\步步高人教3-1（人教）\+41.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6492" y="843558"/>
            <a:ext cx="1757996" cy="169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611088208"/>
              </p:ext>
            </p:extLst>
          </p:nvPr>
        </p:nvGraphicFramePr>
        <p:xfrm>
          <a:off x="338768" y="3200424"/>
          <a:ext cx="8291512" cy="2179638"/>
        </p:xfrm>
        <a:graphic>
          <a:graphicData uri="http://schemas.openxmlformats.org/presentationml/2006/ole">
            <mc:AlternateContent xmlns:mc="http://schemas.openxmlformats.org/markup-compatibility/2006">
              <mc:Choice xmlns:v="urn:schemas-microsoft-com:vml" Requires="v">
                <p:oleObj spid="_x0000_s33802" name="文档" r:id="rId9" imgW="8294826" imgH="2181625" progId="Word.Document.12">
                  <p:embed/>
                </p:oleObj>
              </mc:Choice>
              <mc:Fallback>
                <p:oleObj name="文档" r:id="rId9" imgW="8294826" imgH="2181625" progId="Word.Document.12">
                  <p:embed/>
                  <p:pic>
                    <p:nvPicPr>
                      <p:cNvPr id="0" name=""/>
                      <p:cNvPicPr/>
                      <p:nvPr/>
                    </p:nvPicPr>
                    <p:blipFill>
                      <a:blip r:embed="rId10"/>
                      <a:stretch>
                        <a:fillRect/>
                      </a:stretch>
                    </p:blipFill>
                    <p:spPr>
                      <a:xfrm>
                        <a:off x="338768" y="3200424"/>
                        <a:ext cx="8291512" cy="2179638"/>
                      </a:xfrm>
                      <a:prstGeom prst="rect">
                        <a:avLst/>
                      </a:prstGeom>
                    </p:spPr>
                  </p:pic>
                </p:oleObj>
              </mc:Fallback>
            </mc:AlternateContent>
          </a:graphicData>
        </a:graphic>
      </p:graphicFrame>
    </p:spTree>
    <p:extLst>
      <p:ext uri="{BB962C8B-B14F-4D97-AF65-F5344CB8AC3E}">
        <p14:creationId xmlns:p14="http://schemas.microsoft.com/office/powerpoint/2010/main" val="1378444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69842" y="1275606"/>
            <a:ext cx="8406614" cy="2973122"/>
          </a:xfrm>
          <a:prstGeom prst="rect">
            <a:avLst/>
          </a:prstGeom>
        </p:spPr>
        <p:txBody>
          <a:bodyPr wrap="square">
            <a:spAutoFit/>
          </a:bodyPr>
          <a:lstStyle/>
          <a:p>
            <a:pPr algn="just">
              <a:lnSpc>
                <a:spcPct val="180000"/>
              </a:lnSpc>
              <a:spcAft>
                <a:spcPts val="0"/>
              </a:spcAft>
            </a:pPr>
            <a:r>
              <a:rPr lang="zh-CN" altLang="zh-CN" sz="2600" kern="100" dirty="0">
                <a:solidFill>
                  <a:srgbClr val="404040"/>
                </a:solidFill>
                <a:latin typeface="Times New Roman"/>
                <a:ea typeface="微软雅黑"/>
                <a:cs typeface="Times New Roman"/>
              </a:rPr>
              <a:t>由整体法可知，细线的拉力等于两球的重力，故</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正确；</a:t>
            </a:r>
            <a:endParaRPr lang="zh-CN" altLang="zh-CN" sz="1050" kern="100" dirty="0">
              <a:latin typeface="宋体"/>
              <a:cs typeface="Courier New"/>
            </a:endParaRPr>
          </a:p>
          <a:p>
            <a:pPr algn="just">
              <a:lnSpc>
                <a:spcPct val="180000"/>
              </a:lnSpc>
              <a:spcAft>
                <a:spcPts val="0"/>
              </a:spcAft>
            </a:pPr>
            <a:r>
              <a:rPr lang="zh-CN" altLang="zh-CN" sz="2600" kern="100" dirty="0">
                <a:solidFill>
                  <a:srgbClr val="404040"/>
                </a:solidFill>
                <a:latin typeface="Times New Roman"/>
                <a:ea typeface="微软雅黑"/>
                <a:cs typeface="Times New Roman"/>
              </a:rPr>
              <a:t>同时烧断</a:t>
            </a:r>
            <a:r>
              <a:rPr lang="en-US" altLang="zh-CN" sz="2600" i="1" kern="100" dirty="0">
                <a:solidFill>
                  <a:srgbClr val="404040"/>
                </a:solidFill>
                <a:latin typeface="Times New Roman"/>
                <a:ea typeface="微软雅黑"/>
                <a:cs typeface="Courier New"/>
              </a:rPr>
              <a:t>AC</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BC</a:t>
            </a:r>
            <a:r>
              <a:rPr lang="zh-CN" altLang="zh-CN" sz="2600" kern="100" dirty="0">
                <a:solidFill>
                  <a:srgbClr val="404040"/>
                </a:solidFill>
                <a:latin typeface="Times New Roman"/>
                <a:ea typeface="微软雅黑"/>
                <a:cs typeface="Times New Roman"/>
              </a:rPr>
              <a:t>细线后，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在竖直方向只受重力，所以加速度相同，故</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CD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150113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771550"/>
            <a:ext cx="8208912" cy="421846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电场中动能定理的应用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6</a:t>
            </a:r>
            <a:r>
              <a:rPr lang="zh-CN" altLang="zh-CN" sz="2600" kern="100" dirty="0">
                <a:solidFill>
                  <a:srgbClr val="404040"/>
                </a:solidFill>
                <a:latin typeface="Times New Roman"/>
                <a:ea typeface="微软雅黑"/>
                <a:cs typeface="Times New Roman"/>
              </a:rPr>
              <a:t>所示，在</a:t>
            </a:r>
            <a:r>
              <a:rPr lang="zh-CN" altLang="zh-CN" sz="2600" kern="100" dirty="0" smtClean="0">
                <a:solidFill>
                  <a:srgbClr val="404040"/>
                </a:solidFill>
                <a:latin typeface="Times New Roman"/>
                <a:ea typeface="微软雅黑"/>
                <a:cs typeface="Times New Roman"/>
              </a:rPr>
              <a:t>方向</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水平</a:t>
            </a:r>
            <a:r>
              <a:rPr lang="zh-CN" altLang="zh-CN" sz="2600" kern="100" dirty="0">
                <a:solidFill>
                  <a:srgbClr val="404040"/>
                </a:solidFill>
                <a:latin typeface="Times New Roman"/>
                <a:ea typeface="微软雅黑"/>
                <a:cs typeface="Times New Roman"/>
              </a:rPr>
              <a:t>的匀强电场中，一不可伸长的不导电</a:t>
            </a:r>
            <a:r>
              <a:rPr lang="zh-CN" altLang="zh-CN" sz="2600" kern="100" dirty="0" smtClean="0">
                <a:solidFill>
                  <a:srgbClr val="404040"/>
                </a:solidFill>
                <a:latin typeface="Times New Roman"/>
                <a:ea typeface="微软雅黑"/>
                <a:cs typeface="Times New Roman"/>
              </a:rPr>
              <a:t>细线</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一端</a:t>
            </a:r>
            <a:r>
              <a:rPr lang="zh-CN" altLang="zh-CN" sz="2600" kern="100" dirty="0">
                <a:solidFill>
                  <a:srgbClr val="404040"/>
                </a:solidFill>
                <a:latin typeface="Times New Roman"/>
                <a:ea typeface="微软雅黑"/>
                <a:cs typeface="Times New Roman"/>
              </a:rPr>
              <a:t>连着一个质量为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的带电</a:t>
            </a:r>
            <a:r>
              <a:rPr lang="zh-CN" altLang="zh-CN" sz="2600" kern="100" dirty="0" smtClean="0">
                <a:solidFill>
                  <a:srgbClr val="404040"/>
                </a:solidFill>
                <a:latin typeface="Times New Roman"/>
                <a:ea typeface="微软雅黑"/>
                <a:cs typeface="Times New Roman"/>
              </a:rPr>
              <a:t>小</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球</a:t>
            </a:r>
            <a:r>
              <a:rPr lang="zh-CN" altLang="zh-CN" sz="2600" kern="100" dirty="0">
                <a:solidFill>
                  <a:srgbClr val="404040"/>
                </a:solidFill>
                <a:latin typeface="Times New Roman"/>
                <a:ea typeface="微软雅黑"/>
                <a:cs typeface="Times New Roman"/>
              </a:rPr>
              <a:t>，另一端固定于</a:t>
            </a:r>
            <a:r>
              <a:rPr lang="en-US" altLang="zh-CN" sz="2600" i="1" kern="100" dirty="0">
                <a:solidFill>
                  <a:srgbClr val="404040"/>
                </a:solidFill>
                <a:latin typeface="Times New Roman"/>
                <a:ea typeface="微软雅黑"/>
                <a:cs typeface="Courier New"/>
              </a:rPr>
              <a:t>O</a:t>
            </a:r>
            <a:r>
              <a:rPr lang="zh-CN" altLang="zh-CN" sz="2600" kern="100" dirty="0">
                <a:solidFill>
                  <a:srgbClr val="404040"/>
                </a:solidFill>
                <a:latin typeface="Times New Roman"/>
                <a:ea typeface="微软雅黑"/>
                <a:cs typeface="Times New Roman"/>
              </a:rPr>
              <a:t>点</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将小球拉起直至细线与场强平行，然后无初速度释放，则小球沿圆弧做往复运动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已知小球摆到最低点的另一侧，此时线与竖直方向的最大夹角为</a:t>
            </a:r>
            <a:r>
              <a:rPr lang="en-US" altLang="zh-CN" sz="2600" i="1" kern="100" dirty="0">
                <a:solidFill>
                  <a:srgbClr val="404040"/>
                </a:solidFill>
                <a:latin typeface="Times New Roman"/>
                <a:ea typeface="微软雅黑"/>
                <a:cs typeface="Courier New"/>
              </a:rPr>
              <a:t>θ</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求：</a:t>
            </a:r>
            <a:endParaRPr lang="zh-CN" altLang="zh-CN" sz="1050" kern="100" dirty="0">
              <a:effectLst/>
              <a:latin typeface="宋体"/>
              <a:cs typeface="Courier New"/>
            </a:endParaRPr>
          </a:p>
        </p:txBody>
      </p:sp>
      <p:pic>
        <p:nvPicPr>
          <p:cNvPr id="34818" name="Picture 2" descr="\\莫成程\f\幻灯片文件复制\2015\同步\步步高\物理\步步高人教3-1（人教）\b131.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3504" y="1036652"/>
            <a:ext cx="1956028" cy="97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599116" y="2151315"/>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55526"/>
            <a:ext cx="8208912" cy="62151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匀强电场的场强；</a:t>
            </a:r>
            <a:endParaRPr lang="zh-CN" altLang="zh-CN" sz="1050" kern="100" dirty="0">
              <a:effectLst/>
              <a:latin typeface="宋体"/>
              <a:cs typeface="Courier New"/>
            </a:endParaRPr>
          </a:p>
        </p:txBody>
      </p:sp>
      <p:sp>
        <p:nvSpPr>
          <p:cNvPr id="8" name="矩形 7"/>
          <p:cNvSpPr/>
          <p:nvPr/>
        </p:nvSpPr>
        <p:spPr>
          <a:xfrm>
            <a:off x="395536" y="1131590"/>
            <a:ext cx="8352928" cy="2492990"/>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设细线长为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，匀强电场的场强为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，因带电小球所带电荷为正，故匀强电场的场强的方向为水平向右</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从释放点到左侧最高点，由动能定理有</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W</a:t>
            </a:r>
            <a:r>
              <a:rPr lang="en-US" altLang="zh-CN" sz="2600" i="1" kern="100" baseline="-250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a:t>
            </a:r>
            <a:r>
              <a:rPr lang="en-US" altLang="zh-CN" sz="2600" kern="100" dirty="0" err="1">
                <a:solidFill>
                  <a:srgbClr val="404040"/>
                </a:solidFill>
                <a:latin typeface="Times New Roman"/>
                <a:ea typeface="微软雅黑"/>
                <a:cs typeface="Courier New"/>
              </a:rPr>
              <a:t>Δ</a:t>
            </a:r>
            <a:r>
              <a:rPr lang="en-US" altLang="zh-CN" sz="2600" i="1" kern="100" dirty="0" err="1">
                <a:solidFill>
                  <a:srgbClr val="404040"/>
                </a:solidFill>
                <a:latin typeface="Times New Roman"/>
                <a:ea typeface="微软雅黑"/>
                <a:cs typeface="Courier New"/>
              </a:rPr>
              <a:t>E</a:t>
            </a:r>
            <a:r>
              <a:rPr lang="en-US" altLang="zh-CN" sz="2600" kern="100" baseline="-25000" dirty="0" err="1">
                <a:solidFill>
                  <a:srgbClr val="404040"/>
                </a:solidFill>
                <a:latin typeface="Times New Roman"/>
                <a:ea typeface="微软雅黑"/>
                <a:cs typeface="Courier New"/>
              </a:rPr>
              <a:t>k</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，故</a:t>
            </a:r>
            <a:r>
              <a:rPr lang="en-US" altLang="zh-CN" sz="2600" i="1" kern="100" dirty="0" err="1">
                <a:solidFill>
                  <a:srgbClr val="404040"/>
                </a:solidFill>
                <a:latin typeface="Times New Roman"/>
                <a:ea typeface="微软雅黑"/>
                <a:cs typeface="Courier New"/>
              </a:rPr>
              <a:t>mgl</a:t>
            </a:r>
            <a:r>
              <a:rPr lang="en-US" altLang="zh-CN" sz="2600" kern="100" dirty="0" err="1">
                <a:solidFill>
                  <a:srgbClr val="404040"/>
                </a:solidFill>
                <a:latin typeface="Times New Roman"/>
                <a:ea typeface="微软雅黑"/>
                <a:cs typeface="Courier New"/>
              </a:rPr>
              <a:t>cos</a:t>
            </a:r>
            <a:r>
              <a:rPr lang="en-US" altLang="zh-CN" sz="2600" kern="100" dirty="0">
                <a:solidFill>
                  <a:srgbClr val="404040"/>
                </a:solidFill>
                <a:latin typeface="Times New Roman"/>
                <a:ea typeface="微软雅黑"/>
                <a:cs typeface="Courier New"/>
              </a:rPr>
              <a:t> </a:t>
            </a:r>
            <a:r>
              <a:rPr lang="en-US" altLang="zh-CN" sz="2600" i="1" kern="100" dirty="0">
                <a:solidFill>
                  <a:srgbClr val="404040"/>
                </a:solidFill>
                <a:latin typeface="Times New Roman"/>
                <a:ea typeface="微软雅黑"/>
                <a:cs typeface="Courier New"/>
              </a:rPr>
              <a:t>θ</a:t>
            </a:r>
            <a:r>
              <a:rPr lang="zh-CN" altLang="zh-CN" sz="2600" kern="100" dirty="0">
                <a:solidFill>
                  <a:srgbClr val="404040"/>
                </a:solidFill>
                <a:latin typeface="Times New Roman"/>
                <a:ea typeface="微软雅黑"/>
                <a:cs typeface="Times New Roman"/>
              </a:rPr>
              <a:t>＝</a:t>
            </a:r>
            <a:r>
              <a:rPr lang="en-US" altLang="zh-CN" sz="2600" i="1" kern="100" dirty="0" err="1">
                <a:solidFill>
                  <a:srgbClr val="404040"/>
                </a:solidFill>
                <a:latin typeface="Times New Roman"/>
                <a:ea typeface="微软雅黑"/>
                <a:cs typeface="Courier New"/>
              </a:rPr>
              <a:t>qEl</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sin </a:t>
            </a:r>
            <a:r>
              <a:rPr lang="en-US" altLang="zh-CN" sz="2600" i="1" kern="100" dirty="0">
                <a:solidFill>
                  <a:srgbClr val="404040"/>
                </a:solidFill>
                <a:latin typeface="Times New Roman"/>
                <a:ea typeface="微软雅黑"/>
                <a:cs typeface="Courier New"/>
              </a:rPr>
              <a:t>θ</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76291305"/>
              </p:ext>
            </p:extLst>
          </p:nvPr>
        </p:nvGraphicFramePr>
        <p:xfrm>
          <a:off x="487387" y="3622575"/>
          <a:ext cx="6892925" cy="1541463"/>
        </p:xfrm>
        <a:graphic>
          <a:graphicData uri="http://schemas.openxmlformats.org/presentationml/2006/ole">
            <mc:AlternateContent xmlns:mc="http://schemas.openxmlformats.org/markup-compatibility/2006">
              <mc:Choice xmlns:v="urn:schemas-microsoft-com:vml" Requires="v">
                <p:oleObj spid="_x0000_s7281" name="文档" r:id="rId4" imgW="6893101" imgH="1540797" progId="Word.Document.12">
                  <p:embed/>
                </p:oleObj>
              </mc:Choice>
              <mc:Fallback>
                <p:oleObj name="文档" r:id="rId4" imgW="6893101" imgH="1540797" progId="Word.Document.12">
                  <p:embed/>
                  <p:pic>
                    <p:nvPicPr>
                      <p:cNvPr id="0" name=""/>
                      <p:cNvPicPr/>
                      <p:nvPr/>
                    </p:nvPicPr>
                    <p:blipFill>
                      <a:blip r:embed="rId5"/>
                      <a:stretch>
                        <a:fillRect/>
                      </a:stretch>
                    </p:blipFill>
                    <p:spPr>
                      <a:xfrm>
                        <a:off x="487387" y="3622575"/>
                        <a:ext cx="6892925" cy="1541463"/>
                      </a:xfrm>
                      <a:prstGeom prst="rect">
                        <a:avLst/>
                      </a:prstGeom>
                    </p:spPr>
                  </p:pic>
                </p:oleObj>
              </mc:Fallback>
            </mc:AlternateContent>
          </a:graphicData>
        </a:graphic>
      </p:graphicFrame>
      <p:sp>
        <p:nvSpPr>
          <p:cNvPr id="9" name="矩形 8"/>
          <p:cNvSpPr/>
          <p:nvPr/>
        </p:nvSpPr>
        <p:spPr>
          <a:xfrm>
            <a:off x="372676" y="4538941"/>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见</a:t>
            </a:r>
            <a:r>
              <a:rPr lang="zh-CN" altLang="zh-CN" sz="2600" kern="100" dirty="0" smtClean="0">
                <a:solidFill>
                  <a:srgbClr val="E36C0A"/>
                </a:solidFill>
                <a:latin typeface="Times New Roman"/>
                <a:ea typeface="微软雅黑"/>
                <a:cs typeface="Times New Roman"/>
              </a:rPr>
              <a:t>解析</a:t>
            </a:r>
            <a:endParaRPr lang="zh-CN" altLang="zh-CN" sz="1050" kern="100" dirty="0">
              <a:effectLst/>
              <a:latin typeface="宋体"/>
              <a:cs typeface="Courier New"/>
            </a:endParaRPr>
          </a:p>
        </p:txBody>
      </p:sp>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00668" y="195486"/>
            <a:ext cx="8208912" cy="62151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小球经过最低点时细线对小球的拉力</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16609025"/>
              </p:ext>
            </p:extLst>
          </p:nvPr>
        </p:nvGraphicFramePr>
        <p:xfrm>
          <a:off x="395536" y="1004862"/>
          <a:ext cx="8007350" cy="3367088"/>
        </p:xfrm>
        <a:graphic>
          <a:graphicData uri="http://schemas.openxmlformats.org/presentationml/2006/ole">
            <mc:AlternateContent xmlns:mc="http://schemas.openxmlformats.org/markup-compatibility/2006">
              <mc:Choice xmlns:v="urn:schemas-microsoft-com:vml" Requires="v">
                <p:oleObj spid="_x0000_s8260" name="文档" r:id="rId6" imgW="8013041" imgH="3371733" progId="Word.Document.12">
                  <p:embed/>
                </p:oleObj>
              </mc:Choice>
              <mc:Fallback>
                <p:oleObj name="文档" r:id="rId6" imgW="8013041" imgH="3371733" progId="Word.Document.12">
                  <p:embed/>
                  <p:pic>
                    <p:nvPicPr>
                      <p:cNvPr id="0" name=""/>
                      <p:cNvPicPr/>
                      <p:nvPr/>
                    </p:nvPicPr>
                    <p:blipFill>
                      <a:blip r:embed="rId7"/>
                      <a:stretch>
                        <a:fillRect/>
                      </a:stretch>
                    </p:blipFill>
                    <p:spPr>
                      <a:xfrm>
                        <a:off x="395536" y="1004862"/>
                        <a:ext cx="8007350" cy="3367088"/>
                      </a:xfrm>
                      <a:prstGeom prst="rect">
                        <a:avLst/>
                      </a:prstGeom>
                    </p:spPr>
                  </p:pic>
                </p:oleObj>
              </mc:Fallback>
            </mc:AlternateContent>
          </a:graphicData>
        </a:graphic>
      </p:graphicFrame>
      <p:sp>
        <p:nvSpPr>
          <p:cNvPr id="8" name="矩形 7"/>
          <p:cNvSpPr/>
          <p:nvPr/>
        </p:nvSpPr>
        <p:spPr>
          <a:xfrm>
            <a:off x="298554" y="3898489"/>
            <a:ext cx="2185214" cy="617477"/>
          </a:xfrm>
          <a:prstGeom prst="rect">
            <a:avLst/>
          </a:prstGeom>
        </p:spPr>
        <p:txBody>
          <a:bodyPr wrap="non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见解析</a:t>
            </a:r>
            <a:endParaRPr lang="zh-CN" altLang="zh-CN" sz="2600" kern="100" dirty="0">
              <a:effectLst/>
              <a:latin typeface="宋体"/>
              <a:cs typeface="Courier New"/>
            </a:endParaRPr>
          </a:p>
        </p:txBody>
      </p:sp>
    </p:spTree>
    <p:extLst>
      <p:ext uri="{BB962C8B-B14F-4D97-AF65-F5344CB8AC3E}">
        <p14:creationId xmlns:p14="http://schemas.microsoft.com/office/powerpoint/2010/main" val="53508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9933FF"/>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7103583" y="474822"/>
            <a:ext cx="1644881" cy="727200"/>
          </a:xfrm>
          <a:prstGeom prst="roundRect">
            <a:avLst>
              <a:gd name="adj" fmla="val 5813"/>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208466" y="491138"/>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网络构建</a:t>
            </a:r>
            <a:endParaRPr lang="zh-CN" altLang="en-US" sz="2400" b="1" dirty="0">
              <a:solidFill>
                <a:schemeClr val="bg1"/>
              </a:solidFill>
              <a:latin typeface="微软雅黑" pitchFamily="34" charset="-122"/>
              <a:ea typeface="微软雅黑" pitchFamily="34" charset="-122"/>
            </a:endParaRPr>
          </a:p>
        </p:txBody>
      </p:sp>
      <p:sp>
        <p:nvSpPr>
          <p:cNvPr id="7" name="矩形 6"/>
          <p:cNvSpPr/>
          <p:nvPr/>
        </p:nvSpPr>
        <p:spPr>
          <a:xfrm>
            <a:off x="520502" y="339502"/>
            <a:ext cx="1584176" cy="580865"/>
          </a:xfrm>
          <a:prstGeom prst="rect">
            <a:avLst/>
          </a:prstGeom>
        </p:spPr>
        <p:txBody>
          <a:bodyPr wrap="square">
            <a:spAutoFit/>
          </a:bodyPr>
          <a:lstStyle/>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静电场</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8" name="矩形 7"/>
          <p:cNvSpPr/>
          <p:nvPr/>
        </p:nvSpPr>
        <p:spPr>
          <a:xfrm>
            <a:off x="592510" y="1929011"/>
            <a:ext cx="658564" cy="1754326"/>
          </a:xfrm>
          <a:prstGeom prst="rect">
            <a:avLst/>
          </a:prstGeom>
        </p:spPr>
        <p:txBody>
          <a:bodyPr wrap="square">
            <a:spAutoFit/>
          </a:bodyPr>
          <a:lstStyle/>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静</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电</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力</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9" name="矩形 8"/>
          <p:cNvSpPr/>
          <p:nvPr/>
        </p:nvSpPr>
        <p:spPr>
          <a:xfrm>
            <a:off x="1168574" y="1002432"/>
            <a:ext cx="2273539"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库仑定律</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1" name="矩形 10"/>
          <p:cNvSpPr/>
          <p:nvPr/>
        </p:nvSpPr>
        <p:spPr>
          <a:xfrm>
            <a:off x="2680742" y="642392"/>
            <a:ext cx="3384376"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条件：真空中</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的</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_______</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3" name="矩形 12"/>
          <p:cNvSpPr/>
          <p:nvPr/>
        </p:nvSpPr>
        <p:spPr>
          <a:xfrm>
            <a:off x="2690267" y="1430288"/>
            <a:ext cx="2808312"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大小：</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F</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=________</a:t>
            </a:r>
            <a:endParaRPr lang="zh-CN" altLang="en-US" sz="2400" u="sng"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4" name="矩形 13"/>
          <p:cNvSpPr/>
          <p:nvPr/>
        </p:nvSpPr>
        <p:spPr>
          <a:xfrm>
            <a:off x="1168574" y="2732365"/>
            <a:ext cx="1512168"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电场强度</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5" name="矩形 14"/>
          <p:cNvSpPr/>
          <p:nvPr/>
        </p:nvSpPr>
        <p:spPr>
          <a:xfrm>
            <a:off x="2680742" y="2396708"/>
            <a:ext cx="5688632"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大小：</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E</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定义式</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E</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决定式</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6" name="矩形 15"/>
          <p:cNvSpPr/>
          <p:nvPr/>
        </p:nvSpPr>
        <p:spPr>
          <a:xfrm>
            <a:off x="2743225" y="2982297"/>
            <a:ext cx="4158159"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方向</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受</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力方向</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7" name="矩形 16"/>
          <p:cNvSpPr/>
          <p:nvPr/>
        </p:nvSpPr>
        <p:spPr>
          <a:xfrm>
            <a:off x="1168574" y="3940094"/>
            <a:ext cx="1239436" cy="580865"/>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电场线</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8" name="矩形 17"/>
          <p:cNvSpPr/>
          <p:nvPr/>
        </p:nvSpPr>
        <p:spPr>
          <a:xfrm>
            <a:off x="2320702" y="3747921"/>
            <a:ext cx="4767828"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意义：表示</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电场</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_____</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 _____</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9" name="矩形 18"/>
          <p:cNvSpPr/>
          <p:nvPr/>
        </p:nvSpPr>
        <p:spPr>
          <a:xfrm>
            <a:off x="2320702" y="4325726"/>
            <a:ext cx="5688632" cy="646331"/>
          </a:xfrm>
          <a:prstGeom prst="rect">
            <a:avLst/>
          </a:prstGeom>
        </p:spPr>
        <p:txBody>
          <a:bodyPr wrap="square">
            <a:spAutoFit/>
          </a:bodyPr>
          <a:lstStyle/>
          <a:p>
            <a:pPr>
              <a:lnSpc>
                <a:spcPct val="150000"/>
              </a:lnSpc>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特点：不封闭、不相交、垂直于等势面</a:t>
            </a:r>
            <a:endParaRPr lang="zh-CN" altLang="en-US" sz="24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0" name="左大括号 19"/>
          <p:cNvSpPr/>
          <p:nvPr/>
        </p:nvSpPr>
        <p:spPr>
          <a:xfrm>
            <a:off x="1096566" y="1362472"/>
            <a:ext cx="154508" cy="324210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左大括号 20"/>
          <p:cNvSpPr/>
          <p:nvPr/>
        </p:nvSpPr>
        <p:spPr>
          <a:xfrm>
            <a:off x="2598242" y="1002432"/>
            <a:ext cx="154508" cy="77613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左大括号 21"/>
          <p:cNvSpPr/>
          <p:nvPr/>
        </p:nvSpPr>
        <p:spPr>
          <a:xfrm>
            <a:off x="2527201" y="2674570"/>
            <a:ext cx="154508" cy="77613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左大括号 22"/>
          <p:cNvSpPr/>
          <p:nvPr/>
        </p:nvSpPr>
        <p:spPr>
          <a:xfrm>
            <a:off x="2238202" y="4013807"/>
            <a:ext cx="154508" cy="77613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4821932" y="637399"/>
            <a:ext cx="1107996" cy="581057"/>
          </a:xfrm>
          <a:prstGeom prst="rect">
            <a:avLst/>
          </a:prstGeom>
        </p:spPr>
        <p:txBody>
          <a:bodyPr wrap="none">
            <a:spAutoFit/>
          </a:bodyPr>
          <a:lstStyle/>
          <a:p>
            <a:pPr algn="just" defTabSz="720725">
              <a:lnSpc>
                <a:spcPct val="150000"/>
              </a:lnSpc>
            </a:pPr>
            <a:r>
              <a:rPr lang="zh-CN" altLang="en-US" sz="2400" kern="100" dirty="0">
                <a:solidFill>
                  <a:srgbClr val="0070C0"/>
                </a:solidFill>
                <a:latin typeface="微软雅黑" pitchFamily="34" charset="-122"/>
                <a:ea typeface="微软雅黑" pitchFamily="34" charset="-122"/>
                <a:cs typeface="Times New Roman"/>
              </a:rPr>
              <a:t>点电荷</a:t>
            </a:r>
          </a:p>
        </p:txBody>
      </p:sp>
      <p:sp>
        <p:nvSpPr>
          <p:cNvPr id="26" name="矩形 25"/>
          <p:cNvSpPr/>
          <p:nvPr/>
        </p:nvSpPr>
        <p:spPr>
          <a:xfrm>
            <a:off x="3760862" y="2941655"/>
            <a:ext cx="1107996" cy="581057"/>
          </a:xfrm>
          <a:prstGeom prst="rect">
            <a:avLst/>
          </a:prstGeom>
        </p:spPr>
        <p:txBody>
          <a:bodyPr wrap="none">
            <a:spAutoFit/>
          </a:bodyPr>
          <a:lstStyle/>
          <a:p>
            <a:pPr algn="just" defTabSz="720725">
              <a:lnSpc>
                <a:spcPct val="150000"/>
              </a:lnSpc>
            </a:pPr>
            <a:r>
              <a:rPr lang="zh-CN" altLang="en-US" sz="2400" kern="100" dirty="0">
                <a:solidFill>
                  <a:srgbClr val="0070C0"/>
                </a:solidFill>
                <a:latin typeface="微软雅黑" pitchFamily="34" charset="-122"/>
                <a:ea typeface="微软雅黑" pitchFamily="34" charset="-122"/>
                <a:cs typeface="Times New Roman"/>
              </a:rPr>
              <a:t>正电荷</a:t>
            </a:r>
          </a:p>
        </p:txBody>
      </p:sp>
      <p:sp>
        <p:nvSpPr>
          <p:cNvPr id="27" name="矩形 26"/>
          <p:cNvSpPr/>
          <p:nvPr/>
        </p:nvSpPr>
        <p:spPr>
          <a:xfrm>
            <a:off x="4552950" y="3723878"/>
            <a:ext cx="800219" cy="581057"/>
          </a:xfrm>
          <a:prstGeom prst="rect">
            <a:avLst/>
          </a:prstGeom>
        </p:spPr>
        <p:txBody>
          <a:bodyPr wrap="none">
            <a:spAutoFit/>
          </a:bodyPr>
          <a:lstStyle/>
          <a:p>
            <a:pPr algn="just" defTabSz="720725">
              <a:lnSpc>
                <a:spcPct val="150000"/>
              </a:lnSpc>
            </a:pPr>
            <a:r>
              <a:rPr lang="zh-CN" altLang="en-US" sz="2400" kern="100" dirty="0">
                <a:solidFill>
                  <a:srgbClr val="0070C0"/>
                </a:solidFill>
                <a:latin typeface="微软雅黑" pitchFamily="34" charset="-122"/>
                <a:ea typeface="微软雅黑" pitchFamily="34" charset="-122"/>
                <a:cs typeface="Times New Roman"/>
              </a:rPr>
              <a:t>强弱</a:t>
            </a:r>
          </a:p>
        </p:txBody>
      </p:sp>
      <p:sp>
        <p:nvSpPr>
          <p:cNvPr id="28" name="矩形 27"/>
          <p:cNvSpPr/>
          <p:nvPr/>
        </p:nvSpPr>
        <p:spPr>
          <a:xfrm>
            <a:off x="5624591" y="3728871"/>
            <a:ext cx="800219" cy="581057"/>
          </a:xfrm>
          <a:prstGeom prst="rect">
            <a:avLst/>
          </a:prstGeom>
        </p:spPr>
        <p:txBody>
          <a:bodyPr wrap="none">
            <a:spAutoFit/>
          </a:bodyPr>
          <a:lstStyle/>
          <a:p>
            <a:pPr algn="just" defTabSz="720725">
              <a:lnSpc>
                <a:spcPct val="150000"/>
              </a:lnSpc>
            </a:pPr>
            <a:r>
              <a:rPr lang="zh-CN" altLang="en-US" sz="2400" kern="100" dirty="0">
                <a:solidFill>
                  <a:srgbClr val="0070C0"/>
                </a:solidFill>
                <a:latin typeface="微软雅黑" pitchFamily="34" charset="-122"/>
                <a:ea typeface="微软雅黑" pitchFamily="34" charset="-122"/>
                <a:cs typeface="Times New Roman"/>
              </a:rPr>
              <a:t>方向</a:t>
            </a:r>
          </a:p>
        </p:txBody>
      </p:sp>
      <p:graphicFrame>
        <p:nvGraphicFramePr>
          <p:cNvPr id="29" name="对象 28"/>
          <p:cNvGraphicFramePr>
            <a:graphicFrameLocks noChangeAspect="1"/>
          </p:cNvGraphicFramePr>
          <p:nvPr>
            <p:extLst>
              <p:ext uri="{D42A27DB-BD31-4B8C-83A1-F6EECF244321}">
                <p14:modId xmlns:p14="http://schemas.microsoft.com/office/powerpoint/2010/main" val="2009417610"/>
              </p:ext>
            </p:extLst>
          </p:nvPr>
        </p:nvGraphicFramePr>
        <p:xfrm>
          <a:off x="4201418" y="2622674"/>
          <a:ext cx="127000" cy="215900"/>
        </p:xfrm>
        <a:graphic>
          <a:graphicData uri="http://schemas.openxmlformats.org/presentationml/2006/ole">
            <mc:AlternateContent xmlns:mc="http://schemas.openxmlformats.org/markup-compatibility/2006">
              <mc:Choice xmlns:v="urn:schemas-microsoft-com:vml" Requires="v">
                <p:oleObj spid="_x0000_s9397" name="公式" r:id="rId3" imgW="126720" imgH="215640" progId="Equation.3">
                  <p:embed/>
                </p:oleObj>
              </mc:Choice>
              <mc:Fallback>
                <p:oleObj name="公式" r:id="rId3" imgW="126720" imgH="215640" progId="Equation.3">
                  <p:embed/>
                  <p:pic>
                    <p:nvPicPr>
                      <p:cNvPr id="0" name=""/>
                      <p:cNvPicPr/>
                      <p:nvPr/>
                    </p:nvPicPr>
                    <p:blipFill>
                      <a:blip r:embed="rId4"/>
                      <a:stretch>
                        <a:fillRect/>
                      </a:stretch>
                    </p:blipFill>
                    <p:spPr>
                      <a:xfrm>
                        <a:off x="4201418" y="2622674"/>
                        <a:ext cx="127000" cy="215900"/>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842330264"/>
              </p:ext>
            </p:extLst>
          </p:nvPr>
        </p:nvGraphicFramePr>
        <p:xfrm>
          <a:off x="4228406" y="2144837"/>
          <a:ext cx="179387" cy="306387"/>
        </p:xfrm>
        <a:graphic>
          <a:graphicData uri="http://schemas.openxmlformats.org/presentationml/2006/ole">
            <mc:AlternateContent xmlns:mc="http://schemas.openxmlformats.org/markup-compatibility/2006">
              <mc:Choice xmlns:v="urn:schemas-microsoft-com:vml" Requires="v">
                <p:oleObj spid="_x0000_s9398" name="公式" r:id="rId5" imgW="126720" imgH="215640" progId="Equation.3">
                  <p:embed/>
                </p:oleObj>
              </mc:Choice>
              <mc:Fallback>
                <p:oleObj name="公式" r:id="rId5" imgW="126720" imgH="215640" progId="Equation.3">
                  <p:embed/>
                  <p:pic>
                    <p:nvPicPr>
                      <p:cNvPr id="0" name=""/>
                      <p:cNvPicPr/>
                      <p:nvPr/>
                    </p:nvPicPr>
                    <p:blipFill>
                      <a:blip r:embed="rId4"/>
                      <a:stretch>
                        <a:fillRect/>
                      </a:stretch>
                    </p:blipFill>
                    <p:spPr>
                      <a:xfrm>
                        <a:off x="4228406" y="2144837"/>
                        <a:ext cx="179387" cy="306387"/>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922799490"/>
              </p:ext>
            </p:extLst>
          </p:nvPr>
        </p:nvGraphicFramePr>
        <p:xfrm>
          <a:off x="4211960" y="1235686"/>
          <a:ext cx="768474" cy="721900"/>
        </p:xfrm>
        <a:graphic>
          <a:graphicData uri="http://schemas.openxmlformats.org/presentationml/2006/ole">
            <mc:AlternateContent xmlns:mc="http://schemas.openxmlformats.org/markup-compatibility/2006">
              <mc:Choice xmlns:v="urn:schemas-microsoft-com:vml" Requires="v">
                <p:oleObj spid="_x0000_s9399" name="Equation" r:id="rId6" imgW="419040" imgH="393480" progId="Equation.DSMT4">
                  <p:embed/>
                </p:oleObj>
              </mc:Choice>
              <mc:Fallback>
                <p:oleObj name="Equation" r:id="rId6" imgW="419040" imgH="393480" progId="Equation.DSMT4">
                  <p:embed/>
                  <p:pic>
                    <p:nvPicPr>
                      <p:cNvPr id="0" name=""/>
                      <p:cNvPicPr/>
                      <p:nvPr/>
                    </p:nvPicPr>
                    <p:blipFill>
                      <a:blip r:embed="rId7"/>
                      <a:stretch>
                        <a:fillRect/>
                      </a:stretch>
                    </p:blipFill>
                    <p:spPr>
                      <a:xfrm>
                        <a:off x="4211960" y="1235686"/>
                        <a:ext cx="768474" cy="7219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790878871"/>
              </p:ext>
            </p:extLst>
          </p:nvPr>
        </p:nvGraphicFramePr>
        <p:xfrm>
          <a:off x="4231010" y="2116629"/>
          <a:ext cx="349250" cy="769937"/>
        </p:xfrm>
        <a:graphic>
          <a:graphicData uri="http://schemas.openxmlformats.org/presentationml/2006/ole">
            <mc:AlternateContent xmlns:mc="http://schemas.openxmlformats.org/markup-compatibility/2006">
              <mc:Choice xmlns:v="urn:schemas-microsoft-com:vml" Requires="v">
                <p:oleObj spid="_x0000_s9400" name="Equation" r:id="rId8" imgW="190440" imgH="419040" progId="Equation.DSMT4">
                  <p:embed/>
                </p:oleObj>
              </mc:Choice>
              <mc:Fallback>
                <p:oleObj name="Equation" r:id="rId8" imgW="190440" imgH="419040" progId="Equation.DSMT4">
                  <p:embed/>
                  <p:pic>
                    <p:nvPicPr>
                      <p:cNvPr id="0" name=""/>
                      <p:cNvPicPr/>
                      <p:nvPr/>
                    </p:nvPicPr>
                    <p:blipFill>
                      <a:blip r:embed="rId9"/>
                      <a:stretch>
                        <a:fillRect/>
                      </a:stretch>
                    </p:blipFill>
                    <p:spPr>
                      <a:xfrm>
                        <a:off x="4231010" y="2116629"/>
                        <a:ext cx="349250" cy="76993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78203720"/>
              </p:ext>
            </p:extLst>
          </p:nvPr>
        </p:nvGraphicFramePr>
        <p:xfrm>
          <a:off x="6516216" y="2401392"/>
          <a:ext cx="441251" cy="683939"/>
        </p:xfrm>
        <a:graphic>
          <a:graphicData uri="http://schemas.openxmlformats.org/presentationml/2006/ole">
            <mc:AlternateContent xmlns:mc="http://schemas.openxmlformats.org/markup-compatibility/2006">
              <mc:Choice xmlns:v="urn:schemas-microsoft-com:vml" Requires="v">
                <p:oleObj spid="_x0000_s9401" name="Equation" r:id="rId10" imgW="253800" imgH="393480" progId="Equation.DSMT4">
                  <p:embed/>
                </p:oleObj>
              </mc:Choice>
              <mc:Fallback>
                <p:oleObj name="Equation" r:id="rId10" imgW="253800" imgH="393480" progId="Equation.DSMT4">
                  <p:embed/>
                  <p:pic>
                    <p:nvPicPr>
                      <p:cNvPr id="0" name=""/>
                      <p:cNvPicPr/>
                      <p:nvPr/>
                    </p:nvPicPr>
                    <p:blipFill>
                      <a:blip r:embed="rId11"/>
                      <a:stretch>
                        <a:fillRect/>
                      </a:stretch>
                    </p:blipFill>
                    <p:spPr>
                      <a:xfrm>
                        <a:off x="6516216" y="2401392"/>
                        <a:ext cx="441251" cy="683939"/>
                      </a:xfrm>
                      <a:prstGeom prst="rect">
                        <a:avLst/>
                      </a:prstGeom>
                    </p:spPr>
                  </p:pic>
                </p:oleObj>
              </mc:Fallback>
            </mc:AlternateContent>
          </a:graphicData>
        </a:graphic>
      </p:graphicFrame>
    </p:spTree>
    <p:extLst>
      <p:ext uri="{BB962C8B-B14F-4D97-AF65-F5344CB8AC3E}">
        <p14:creationId xmlns:p14="http://schemas.microsoft.com/office/powerpoint/2010/main" val="1558071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linds(horizontal)">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51520" y="1923678"/>
            <a:ext cx="610614" cy="1754326"/>
          </a:xfrm>
          <a:prstGeom prst="rect">
            <a:avLst/>
          </a:prstGeom>
        </p:spPr>
        <p:txBody>
          <a:bodyPr wrap="square">
            <a:spAutoFit/>
          </a:bodyPr>
          <a:lstStyle/>
          <a:p>
            <a:pPr>
              <a:lnSpc>
                <a:spcPct val="150000"/>
              </a:lnSpc>
              <a:spcAft>
                <a:spcPts val="0"/>
              </a:spcAft>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电</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spcAft>
                <a:spcPts val="0"/>
              </a:spcAft>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场</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spcAft>
                <a:spcPts val="0"/>
              </a:spcAft>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能</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9" name="矩形 8"/>
          <p:cNvSpPr/>
          <p:nvPr/>
        </p:nvSpPr>
        <p:spPr>
          <a:xfrm>
            <a:off x="899592" y="704925"/>
            <a:ext cx="1308905" cy="580865"/>
          </a:xfrm>
          <a:prstGeom prst="rect">
            <a:avLst/>
          </a:prstGeom>
        </p:spPr>
        <p:txBody>
          <a:bodyPr wrap="square">
            <a:spAutoFit/>
          </a:bodyPr>
          <a:lstStyle/>
          <a:p>
            <a:pPr>
              <a:lnSpc>
                <a:spcPct val="150000"/>
              </a:lnSpc>
              <a:spcAft>
                <a:spcPts val="0"/>
              </a:spcAft>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电势</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1" name="矩形 10"/>
          <p:cNvSpPr/>
          <p:nvPr/>
        </p:nvSpPr>
        <p:spPr>
          <a:xfrm>
            <a:off x="1691680" y="927491"/>
            <a:ext cx="5400600"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标量，有正负，与零电势点的选取有关</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3" name="矩形 12"/>
          <p:cNvSpPr/>
          <p:nvPr/>
        </p:nvSpPr>
        <p:spPr>
          <a:xfrm>
            <a:off x="890067" y="1834361"/>
            <a:ext cx="1152128"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电势差</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4" name="矩形 13"/>
          <p:cNvSpPr/>
          <p:nvPr/>
        </p:nvSpPr>
        <p:spPr>
          <a:xfrm>
            <a:off x="1979712" y="2194401"/>
            <a:ext cx="2232248"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标量，有正负</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5" name="矩形 14"/>
          <p:cNvSpPr/>
          <p:nvPr/>
        </p:nvSpPr>
        <p:spPr>
          <a:xfrm>
            <a:off x="943025" y="2676525"/>
            <a:ext cx="5760640"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等势面：形象地描述电场中电势的分布</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6" name="矩形 15"/>
          <p:cNvSpPr/>
          <p:nvPr/>
        </p:nvSpPr>
        <p:spPr>
          <a:xfrm>
            <a:off x="952550" y="3440038"/>
            <a:ext cx="3576905" cy="580865"/>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电场强度与电势差的关系</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7" name="矩形 16"/>
          <p:cNvSpPr/>
          <p:nvPr/>
        </p:nvSpPr>
        <p:spPr>
          <a:xfrm>
            <a:off x="4495166" y="3113906"/>
            <a:ext cx="4037274"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沿场强的方向电势降落最快</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8" name="矩形 17"/>
          <p:cNvSpPr/>
          <p:nvPr/>
        </p:nvSpPr>
        <p:spPr>
          <a:xfrm>
            <a:off x="4509517" y="3651261"/>
            <a:ext cx="4037274" cy="580865"/>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在匀强电场中：</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9" name="矩形 18"/>
          <p:cNvSpPr/>
          <p:nvPr/>
        </p:nvSpPr>
        <p:spPr>
          <a:xfrm>
            <a:off x="899592" y="4373691"/>
            <a:ext cx="2071760" cy="580865"/>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电场力做功</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0" name="矩形 19"/>
          <p:cNvSpPr/>
          <p:nvPr/>
        </p:nvSpPr>
        <p:spPr>
          <a:xfrm>
            <a:off x="2743225" y="3946444"/>
            <a:ext cx="4037274" cy="646331"/>
          </a:xfrm>
          <a:prstGeom prst="rect">
            <a:avLst/>
          </a:prstGeom>
        </p:spPr>
        <p:txBody>
          <a:bodyPr wrap="square">
            <a:spAutoFit/>
          </a:bodyPr>
          <a:lstStyle/>
          <a:p>
            <a:pPr>
              <a:lnSpc>
                <a:spcPct val="150000"/>
              </a:lnSpc>
              <a:spcAft>
                <a:spcPts val="0"/>
              </a:spcAft>
            </a:pPr>
            <a:r>
              <a:rPr lang="en-US" altLang="zh-CN" sz="2400" i="1" kern="100" dirty="0" smtClean="0">
                <a:solidFill>
                  <a:schemeClr val="tx1">
                    <a:lumMod val="75000"/>
                    <a:lumOff val="25000"/>
                  </a:schemeClr>
                </a:solidFill>
                <a:latin typeface="Times New Roman" pitchFamily="18" charset="0"/>
                <a:ea typeface="微软雅黑" pitchFamily="34" charset="-122"/>
                <a:cs typeface="Times New Roman" pitchFamily="18" charset="0"/>
              </a:rPr>
              <a:t>W</a:t>
            </a:r>
            <a:r>
              <a:rPr lang="en-US" altLang="zh-CN" sz="2400" i="1" kern="100" baseline="-25000" dirty="0">
                <a:solidFill>
                  <a:schemeClr val="tx1">
                    <a:lumMod val="75000"/>
                    <a:lumOff val="25000"/>
                  </a:schemeClr>
                </a:solidFill>
                <a:latin typeface="Times New Roman" pitchFamily="18" charset="0"/>
                <a:ea typeface="微软雅黑" pitchFamily="34" charset="-122"/>
                <a:cs typeface="Times New Roman" pitchFamily="18" charset="0"/>
              </a:rPr>
              <a:t>AB</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=_____</a:t>
            </a:r>
            <a:endParaRPr lang="zh-CN" altLang="zh-CN" sz="2400" u="sng"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1" name="左大括号 20"/>
          <p:cNvSpPr/>
          <p:nvPr/>
        </p:nvSpPr>
        <p:spPr>
          <a:xfrm>
            <a:off x="755576" y="809048"/>
            <a:ext cx="154508" cy="392294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051720" y="1557595"/>
            <a:ext cx="3240360" cy="646331"/>
          </a:xfrm>
          <a:prstGeom prst="rect">
            <a:avLst/>
          </a:prstGeom>
        </p:spPr>
        <p:txBody>
          <a:bodyPr wrap="square">
            <a:spAutoFit/>
          </a:bodyPr>
          <a:lstStyle/>
          <a:p>
            <a:pPr>
              <a:lnSpc>
                <a:spcPct val="150000"/>
              </a:lnSpc>
              <a:spcAft>
                <a:spcPts val="0"/>
              </a:spcAft>
            </a:pPr>
            <a:r>
              <a:rPr lang="en-US" altLang="zh-CN" sz="2400" i="1" kern="100" dirty="0" smtClean="0">
                <a:solidFill>
                  <a:schemeClr val="tx1">
                    <a:lumMod val="75000"/>
                    <a:lumOff val="25000"/>
                  </a:schemeClr>
                </a:solidFill>
                <a:latin typeface="Times New Roman" pitchFamily="18" charset="0"/>
                <a:ea typeface="微软雅黑" pitchFamily="34" charset="-122"/>
                <a:cs typeface="Times New Roman" pitchFamily="18" charset="0"/>
              </a:rPr>
              <a:t>U</a:t>
            </a:r>
            <a:r>
              <a:rPr lang="en-US" altLang="zh-CN" sz="2400" i="1" kern="100" baseline="-25000" dirty="0" smtClean="0">
                <a:solidFill>
                  <a:schemeClr val="tx1">
                    <a:lumMod val="75000"/>
                    <a:lumOff val="25000"/>
                  </a:schemeClr>
                </a:solidFill>
                <a:latin typeface="Times New Roman" pitchFamily="18" charset="0"/>
                <a:ea typeface="微软雅黑" pitchFamily="34" charset="-122"/>
                <a:cs typeface="Times New Roman" pitchFamily="18" charset="0"/>
              </a:rPr>
              <a:t>AB</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b="1"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endParaRPr lang="zh-CN" altLang="zh-CN" sz="2400" u="sng"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3" name="矩形 22"/>
          <p:cNvSpPr/>
          <p:nvPr/>
        </p:nvSpPr>
        <p:spPr>
          <a:xfrm>
            <a:off x="1691680" y="349686"/>
            <a:ext cx="2232248" cy="646331"/>
          </a:xfrm>
          <a:prstGeom prst="rect">
            <a:avLst/>
          </a:prstGeom>
        </p:spPr>
        <p:txBody>
          <a:bodyPr wrap="square">
            <a:spAutoFit/>
          </a:bodyPr>
          <a:lstStyle/>
          <a:p>
            <a:pPr>
              <a:lnSpc>
                <a:spcPct val="150000"/>
              </a:lnSpc>
              <a:spcAft>
                <a:spcPts val="0"/>
              </a:spcAft>
            </a:pPr>
            <a:r>
              <a:rPr lang="el-GR"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φ</a:t>
            </a:r>
            <a:r>
              <a:rPr lang="el-GR"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_____</a:t>
            </a:r>
            <a:endParaRPr lang="zh-CN" altLang="zh-CN" sz="2400" u="sng"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24" name="左大括号 23"/>
          <p:cNvSpPr/>
          <p:nvPr/>
        </p:nvSpPr>
        <p:spPr>
          <a:xfrm>
            <a:off x="1604814" y="645518"/>
            <a:ext cx="154508" cy="70557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左大括号 24"/>
          <p:cNvSpPr/>
          <p:nvPr/>
        </p:nvSpPr>
        <p:spPr>
          <a:xfrm>
            <a:off x="1898179" y="1867915"/>
            <a:ext cx="154508" cy="70557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p:nvSpPr>
        <p:spPr>
          <a:xfrm>
            <a:off x="4399409" y="3443181"/>
            <a:ext cx="154508" cy="641433"/>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左大括号 26"/>
          <p:cNvSpPr/>
          <p:nvPr/>
        </p:nvSpPr>
        <p:spPr>
          <a:xfrm>
            <a:off x="2546251" y="4306484"/>
            <a:ext cx="154508" cy="70557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2699792" y="4517707"/>
            <a:ext cx="4037274" cy="646331"/>
          </a:xfrm>
          <a:prstGeom prst="rect">
            <a:avLst/>
          </a:prstGeom>
        </p:spPr>
        <p:txBody>
          <a:bodyPr wrap="square">
            <a:spAutoFit/>
          </a:bodyPr>
          <a:lstStyle/>
          <a:p>
            <a:pPr>
              <a:lnSpc>
                <a:spcPct val="150000"/>
              </a:lnSpc>
              <a:spcAft>
                <a:spcPts val="0"/>
              </a:spcAft>
            </a:pPr>
            <a:r>
              <a:rPr lang="en-US" altLang="zh-CN" sz="2400" i="1" kern="100" dirty="0">
                <a:solidFill>
                  <a:srgbClr val="404040"/>
                </a:solidFill>
                <a:latin typeface="Times New Roman"/>
                <a:ea typeface="微软雅黑"/>
              </a:rPr>
              <a:t>W</a:t>
            </a:r>
            <a:r>
              <a:rPr lang="en-US" altLang="zh-CN" sz="2400" i="1" kern="100" baseline="-25000" dirty="0">
                <a:solidFill>
                  <a:srgbClr val="404040"/>
                </a:solidFill>
                <a:latin typeface="Times New Roman"/>
                <a:ea typeface="微软雅黑"/>
              </a:rPr>
              <a:t>AB</a:t>
            </a:r>
            <a:r>
              <a:rPr lang="zh-CN" altLang="zh-CN" sz="2400" kern="100" dirty="0" smtClean="0">
                <a:solidFill>
                  <a:srgbClr val="404040"/>
                </a:solidFill>
                <a:latin typeface="Times New Roman"/>
                <a:ea typeface="微软雅黑"/>
                <a:cs typeface="Times New Roman"/>
              </a:rPr>
              <a:t>＝</a:t>
            </a:r>
            <a:r>
              <a:rPr lang="en-US" altLang="zh-CN" sz="2400" i="1" u="sng" kern="100" dirty="0" smtClean="0">
                <a:solidFill>
                  <a:srgbClr val="404040"/>
                </a:solidFill>
                <a:latin typeface="Times New Roman"/>
                <a:ea typeface="微软雅黑"/>
              </a:rPr>
              <a:t>        </a:t>
            </a:r>
            <a:r>
              <a:rPr lang="zh-CN" altLang="zh-CN" sz="2400" kern="100" dirty="0" smtClean="0">
                <a:solidFill>
                  <a:srgbClr val="404040"/>
                </a:solidFill>
                <a:latin typeface="Times New Roman"/>
                <a:ea typeface="微软雅黑"/>
                <a:cs typeface="Times New Roman"/>
              </a:rPr>
              <a:t>－</a:t>
            </a:r>
            <a:r>
              <a:rPr lang="en-US" altLang="zh-CN" sz="2400" i="1" u="sng" kern="100" dirty="0" smtClean="0">
                <a:solidFill>
                  <a:srgbClr val="404040"/>
                </a:solidFill>
                <a:latin typeface="Times New Roman"/>
                <a:ea typeface="微软雅黑"/>
              </a:rPr>
              <a:t>		</a:t>
            </a:r>
            <a:endParaRPr lang="zh-CN" altLang="zh-CN" sz="2400" u="sng"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31" name="矩形 30"/>
          <p:cNvSpPr/>
          <p:nvPr/>
        </p:nvSpPr>
        <p:spPr>
          <a:xfrm>
            <a:off x="2781047" y="1567120"/>
            <a:ext cx="877163" cy="461665"/>
          </a:xfrm>
          <a:prstGeom prst="rect">
            <a:avLst/>
          </a:prstGeom>
        </p:spPr>
        <p:txBody>
          <a:bodyPr wrap="none">
            <a:spAutoFit/>
          </a:bodyPr>
          <a:lstStyle/>
          <a:p>
            <a:r>
              <a:rPr lang="el-GR" altLang="zh-CN" sz="2400" i="1" kern="100" dirty="0">
                <a:solidFill>
                  <a:srgbClr val="0070C0"/>
                </a:solidFill>
                <a:latin typeface="Times New Roman" pitchFamily="18" charset="0"/>
                <a:ea typeface="微软雅黑" pitchFamily="34" charset="-122"/>
                <a:cs typeface="Times New Roman" pitchFamily="18" charset="0"/>
              </a:rPr>
              <a:t>φ</a:t>
            </a:r>
            <a:r>
              <a:rPr lang="en-US" altLang="zh-CN" sz="2400" i="1" kern="100" baseline="-25000" dirty="0" smtClean="0">
                <a:solidFill>
                  <a:srgbClr val="0070C0"/>
                </a:solidFill>
                <a:latin typeface="Times New Roman" pitchFamily="18" charset="0"/>
                <a:ea typeface="微软雅黑" pitchFamily="34" charset="-122"/>
                <a:cs typeface="Times New Roman" pitchFamily="18" charset="0"/>
              </a:rPr>
              <a:t>A</a:t>
            </a:r>
            <a:r>
              <a:rPr lang="en-US" altLang="zh-CN" sz="2400" kern="100" dirty="0" smtClean="0">
                <a:solidFill>
                  <a:srgbClr val="0070C0"/>
                </a:solidFill>
                <a:latin typeface="Times New Roman" pitchFamily="18" charset="0"/>
                <a:ea typeface="微软雅黑" pitchFamily="34" charset="-122"/>
                <a:cs typeface="Times New Roman" pitchFamily="18" charset="0"/>
              </a:rPr>
              <a:t>-</a:t>
            </a:r>
            <a:r>
              <a:rPr lang="el-GR" altLang="zh-CN" sz="2400" i="1" kern="100" dirty="0" smtClean="0">
                <a:solidFill>
                  <a:srgbClr val="0070C0"/>
                </a:solidFill>
                <a:latin typeface="Times New Roman" pitchFamily="18" charset="0"/>
                <a:ea typeface="微软雅黑" pitchFamily="34" charset="-122"/>
                <a:cs typeface="Times New Roman" pitchFamily="18" charset="0"/>
              </a:rPr>
              <a:t>φ</a:t>
            </a:r>
            <a:r>
              <a:rPr lang="en-US" altLang="zh-CN" sz="2400" i="1" kern="100" baseline="-25000" dirty="0" smtClean="0">
                <a:solidFill>
                  <a:srgbClr val="0070C0"/>
                </a:solidFill>
                <a:latin typeface="Times New Roman" pitchFamily="18" charset="0"/>
                <a:ea typeface="微软雅黑" pitchFamily="34" charset="-122"/>
                <a:cs typeface="Times New Roman" pitchFamily="18" charset="0"/>
              </a:rPr>
              <a:t>B</a:t>
            </a:r>
            <a:endParaRPr lang="zh-CN" altLang="en-US" i="1" baseline="-25000" dirty="0">
              <a:solidFill>
                <a:srgbClr val="0070C0"/>
              </a:solidFill>
            </a:endParaRPr>
          </a:p>
        </p:txBody>
      </p:sp>
      <p:sp>
        <p:nvSpPr>
          <p:cNvPr id="32" name="矩形 31"/>
          <p:cNvSpPr/>
          <p:nvPr/>
        </p:nvSpPr>
        <p:spPr>
          <a:xfrm>
            <a:off x="3501405" y="3999402"/>
            <a:ext cx="811441" cy="461665"/>
          </a:xfrm>
          <a:prstGeom prst="rect">
            <a:avLst/>
          </a:prstGeom>
        </p:spPr>
        <p:txBody>
          <a:bodyPr wrap="none">
            <a:spAutoFit/>
          </a:bodyPr>
          <a:lstStyle/>
          <a:p>
            <a:r>
              <a:rPr lang="en-US" altLang="zh-CN" sz="2400" i="1" dirty="0" err="1" smtClean="0">
                <a:solidFill>
                  <a:srgbClr val="0070C0"/>
                </a:solidFill>
                <a:latin typeface="Times New Roman" pitchFamily="18" charset="0"/>
                <a:ea typeface="Times New Roman" pitchFamily="18" charset="0"/>
                <a:cs typeface="Times New Roman" pitchFamily="18" charset="0"/>
              </a:rPr>
              <a:t>qU</a:t>
            </a:r>
            <a:r>
              <a:rPr lang="en-US" altLang="zh-CN" sz="2400" i="1" baseline="-25000" dirty="0" err="1" smtClean="0">
                <a:solidFill>
                  <a:srgbClr val="0070C0"/>
                </a:solidFill>
                <a:latin typeface="Times New Roman" pitchFamily="18" charset="0"/>
                <a:ea typeface="Times New Roman" pitchFamily="18" charset="0"/>
                <a:cs typeface="Times New Roman" pitchFamily="18" charset="0"/>
              </a:rPr>
              <a:t>AB</a:t>
            </a:r>
            <a:endParaRPr lang="zh-CN" altLang="en-US" sz="2400" i="1" baseline="-25000" dirty="0">
              <a:solidFill>
                <a:srgbClr val="0070C0"/>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11726761"/>
              </p:ext>
            </p:extLst>
          </p:nvPr>
        </p:nvGraphicFramePr>
        <p:xfrm>
          <a:off x="2303463" y="112713"/>
          <a:ext cx="427037" cy="739775"/>
        </p:xfrm>
        <a:graphic>
          <a:graphicData uri="http://schemas.openxmlformats.org/presentationml/2006/ole">
            <mc:AlternateContent xmlns:mc="http://schemas.openxmlformats.org/markup-compatibility/2006">
              <mc:Choice xmlns:v="urn:schemas-microsoft-com:vml" Requires="v">
                <p:oleObj spid="_x0000_s10341" name="Equation" r:id="rId3" imgW="241200" imgH="419040" progId="Equation.DSMT4">
                  <p:embed/>
                </p:oleObj>
              </mc:Choice>
              <mc:Fallback>
                <p:oleObj name="Equation" r:id="rId3" imgW="241200" imgH="419040" progId="Equation.DSMT4">
                  <p:embed/>
                  <p:pic>
                    <p:nvPicPr>
                      <p:cNvPr id="0" name=""/>
                      <p:cNvPicPr/>
                      <p:nvPr/>
                    </p:nvPicPr>
                    <p:blipFill>
                      <a:blip r:embed="rId4"/>
                      <a:stretch>
                        <a:fillRect/>
                      </a:stretch>
                    </p:blipFill>
                    <p:spPr>
                      <a:xfrm>
                        <a:off x="2303463" y="112713"/>
                        <a:ext cx="427037" cy="7397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56854392"/>
              </p:ext>
            </p:extLst>
          </p:nvPr>
        </p:nvGraphicFramePr>
        <p:xfrm>
          <a:off x="3965862" y="1608440"/>
          <a:ext cx="458342" cy="605011"/>
        </p:xfrm>
        <a:graphic>
          <a:graphicData uri="http://schemas.openxmlformats.org/presentationml/2006/ole">
            <mc:AlternateContent xmlns:mc="http://schemas.openxmlformats.org/markup-compatibility/2006">
              <mc:Choice xmlns:v="urn:schemas-microsoft-com:vml" Requires="v">
                <p:oleObj spid="_x0000_s10342" name="Equation" r:id="rId5" imgW="317160" imgH="419040" progId="Equation.DSMT4">
                  <p:embed/>
                </p:oleObj>
              </mc:Choice>
              <mc:Fallback>
                <p:oleObj name="Equation" r:id="rId5" imgW="317160" imgH="419040" progId="Equation.DSMT4">
                  <p:embed/>
                  <p:pic>
                    <p:nvPicPr>
                      <p:cNvPr id="0" name=""/>
                      <p:cNvPicPr/>
                      <p:nvPr/>
                    </p:nvPicPr>
                    <p:blipFill>
                      <a:blip r:embed="rId6"/>
                      <a:stretch>
                        <a:fillRect/>
                      </a:stretch>
                    </p:blipFill>
                    <p:spPr>
                      <a:xfrm>
                        <a:off x="3965862" y="1608440"/>
                        <a:ext cx="458342" cy="605011"/>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03360857"/>
              </p:ext>
            </p:extLst>
          </p:nvPr>
        </p:nvGraphicFramePr>
        <p:xfrm>
          <a:off x="6660232" y="3637012"/>
          <a:ext cx="859321" cy="761113"/>
        </p:xfrm>
        <a:graphic>
          <a:graphicData uri="http://schemas.openxmlformats.org/presentationml/2006/ole">
            <mc:AlternateContent xmlns:mc="http://schemas.openxmlformats.org/markup-compatibility/2006">
              <mc:Choice xmlns:v="urn:schemas-microsoft-com:vml" Requires="v">
                <p:oleObj spid="_x0000_s10343" name="Equation" r:id="rId7" imgW="444240" imgH="393480" progId="Equation.DSMT4">
                  <p:embed/>
                </p:oleObj>
              </mc:Choice>
              <mc:Fallback>
                <p:oleObj name="Equation" r:id="rId7" imgW="444240" imgH="393480" progId="Equation.DSMT4">
                  <p:embed/>
                  <p:pic>
                    <p:nvPicPr>
                      <p:cNvPr id="0" name=""/>
                      <p:cNvPicPr/>
                      <p:nvPr/>
                    </p:nvPicPr>
                    <p:blipFill>
                      <a:blip r:embed="rId8"/>
                      <a:stretch>
                        <a:fillRect/>
                      </a:stretch>
                    </p:blipFill>
                    <p:spPr>
                      <a:xfrm>
                        <a:off x="6660232" y="3637012"/>
                        <a:ext cx="859321" cy="761113"/>
                      </a:xfrm>
                      <a:prstGeom prst="rect">
                        <a:avLst/>
                      </a:prstGeom>
                    </p:spPr>
                  </p:pic>
                </p:oleObj>
              </mc:Fallback>
            </mc:AlternateContent>
          </a:graphicData>
        </a:graphic>
      </p:graphicFrame>
      <p:sp>
        <p:nvSpPr>
          <p:cNvPr id="6" name="矩形 5"/>
          <p:cNvSpPr/>
          <p:nvPr/>
        </p:nvSpPr>
        <p:spPr>
          <a:xfrm>
            <a:off x="3573413" y="4545849"/>
            <a:ext cx="599844" cy="461665"/>
          </a:xfrm>
          <a:prstGeom prst="rect">
            <a:avLst/>
          </a:prstGeom>
        </p:spPr>
        <p:txBody>
          <a:bodyPr wrap="none">
            <a:spAutoFit/>
          </a:bodyPr>
          <a:lstStyle/>
          <a:p>
            <a:r>
              <a:rPr lang="en-US" altLang="zh-CN" sz="2400" i="1" kern="100" dirty="0" err="1">
                <a:solidFill>
                  <a:srgbClr val="0070C0"/>
                </a:solidFill>
                <a:latin typeface="Times New Roman"/>
                <a:ea typeface="微软雅黑"/>
              </a:rPr>
              <a:t>E</a:t>
            </a:r>
            <a:r>
              <a:rPr lang="en-US" altLang="zh-CN" sz="2400" kern="100" baseline="-25000" dirty="0" err="1">
                <a:solidFill>
                  <a:srgbClr val="0070C0"/>
                </a:solidFill>
                <a:latin typeface="Times New Roman"/>
                <a:ea typeface="微软雅黑"/>
              </a:rPr>
              <a:t>p</a:t>
            </a:r>
            <a:r>
              <a:rPr lang="en-US" altLang="zh-CN" sz="2400" i="1" kern="100" baseline="-25000" dirty="0" err="1">
                <a:solidFill>
                  <a:srgbClr val="0070C0"/>
                </a:solidFill>
                <a:latin typeface="Times New Roman"/>
                <a:ea typeface="微软雅黑"/>
              </a:rPr>
              <a:t>A</a:t>
            </a:r>
            <a:endParaRPr lang="zh-CN" altLang="en-US" dirty="0">
              <a:solidFill>
                <a:srgbClr val="0070C0"/>
              </a:solidFill>
            </a:endParaRPr>
          </a:p>
        </p:txBody>
      </p:sp>
      <p:sp>
        <p:nvSpPr>
          <p:cNvPr id="10" name="矩形 9"/>
          <p:cNvSpPr/>
          <p:nvPr/>
        </p:nvSpPr>
        <p:spPr>
          <a:xfrm>
            <a:off x="4692236" y="4532033"/>
            <a:ext cx="599844" cy="461665"/>
          </a:xfrm>
          <a:prstGeom prst="rect">
            <a:avLst/>
          </a:prstGeom>
        </p:spPr>
        <p:txBody>
          <a:bodyPr wrap="none">
            <a:spAutoFit/>
          </a:bodyPr>
          <a:lstStyle/>
          <a:p>
            <a:r>
              <a:rPr lang="en-US" altLang="zh-CN" sz="2400" i="1" kern="100" dirty="0" err="1">
                <a:solidFill>
                  <a:srgbClr val="0070C0"/>
                </a:solidFill>
                <a:latin typeface="Times New Roman"/>
                <a:ea typeface="微软雅黑"/>
              </a:rPr>
              <a:t>E</a:t>
            </a:r>
            <a:r>
              <a:rPr lang="en-US" altLang="zh-CN" sz="2400" kern="100" baseline="-25000" dirty="0" err="1">
                <a:solidFill>
                  <a:srgbClr val="0070C0"/>
                </a:solidFill>
                <a:latin typeface="Times New Roman"/>
                <a:ea typeface="微软雅黑"/>
              </a:rPr>
              <a:t>p</a:t>
            </a:r>
            <a:r>
              <a:rPr lang="en-US" altLang="zh-CN" sz="2400" i="1" kern="100" baseline="-25000" dirty="0" err="1">
                <a:solidFill>
                  <a:srgbClr val="0070C0"/>
                </a:solidFill>
                <a:latin typeface="Times New Roman"/>
                <a:ea typeface="微软雅黑"/>
              </a:rPr>
              <a:t>B</a:t>
            </a:r>
            <a:endParaRPr lang="zh-CN" altLang="en-US" dirty="0">
              <a:solidFill>
                <a:srgbClr val="0070C0"/>
              </a:solidFill>
            </a:endParaRPr>
          </a:p>
        </p:txBody>
      </p:sp>
    </p:spTree>
    <p:extLst>
      <p:ext uri="{BB962C8B-B14F-4D97-AF65-F5344CB8AC3E}">
        <p14:creationId xmlns:p14="http://schemas.microsoft.com/office/powerpoint/2010/main" val="2224517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1520" y="1563638"/>
            <a:ext cx="610614" cy="1134862"/>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应用</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6" name="矩形 5"/>
          <p:cNvSpPr/>
          <p:nvPr/>
        </p:nvSpPr>
        <p:spPr>
          <a:xfrm>
            <a:off x="827584" y="478717"/>
            <a:ext cx="3818837"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电容器的电容</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8" name="矩形 7"/>
          <p:cNvSpPr/>
          <p:nvPr/>
        </p:nvSpPr>
        <p:spPr>
          <a:xfrm>
            <a:off x="2915816" y="773291"/>
            <a:ext cx="5976664"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电容大小决定式：</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C</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平行板电容器</a:t>
            </a:r>
            <a:r>
              <a:rPr lang="en-US" altLang="zh-CN" sz="2400" kern="100" dirty="0">
                <a:solidFill>
                  <a:schemeClr val="tx1">
                    <a:lumMod val="75000"/>
                    <a:lumOff val="25000"/>
                  </a:schemeClr>
                </a:solidFill>
                <a:latin typeface="Times New Roman" pitchFamily="18" charset="0"/>
                <a:ea typeface="微软雅黑" pitchFamily="34" charset="-122"/>
                <a:cs typeface="Times New Roman" pitchFamily="18" charset="0"/>
              </a:rPr>
              <a:t>)</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9" name="矩形 8"/>
          <p:cNvSpPr/>
          <p:nvPr/>
        </p:nvSpPr>
        <p:spPr>
          <a:xfrm>
            <a:off x="827584" y="2886573"/>
            <a:ext cx="2019070" cy="1134862"/>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带电粒子在</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电</a:t>
            </a:r>
            <a:endPar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spcAft>
                <a:spcPts val="0"/>
              </a:spcAft>
            </a:pP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场</a:t>
            </a: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中的运动</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0" name="矩形 9"/>
          <p:cNvSpPr/>
          <p:nvPr/>
        </p:nvSpPr>
        <p:spPr>
          <a:xfrm>
            <a:off x="3059832" y="2211710"/>
            <a:ext cx="5256584" cy="1200329"/>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加速：</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利用</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或</a:t>
            </a:r>
            <a:endPar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endParaRPr>
          </a:p>
          <a:p>
            <a:pPr>
              <a:lnSpc>
                <a:spcPct val="150000"/>
              </a:lnSpc>
              <a:spcAft>
                <a:spcPts val="0"/>
              </a:spcAft>
            </a:pPr>
            <a:r>
              <a:rPr lang="en-US" altLang="zh-CN" sz="2400" u="sng"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u="sng" kern="100" dirty="0">
                <a:solidFill>
                  <a:schemeClr val="tx1">
                    <a:lumMod val="75000"/>
                    <a:lumOff val="25000"/>
                  </a:schemeClr>
                </a:solidFill>
                <a:latin typeface="Times New Roman" pitchFamily="18" charset="0"/>
                <a:ea typeface="微软雅黑" pitchFamily="34" charset="-122"/>
                <a:cs typeface="Times New Roman" pitchFamily="18" charset="0"/>
              </a:rPr>
              <a:t>         </a:t>
            </a:r>
            <a:r>
              <a:rPr lang="en-US" altLang="zh-CN" sz="2400" u="sng" kern="100" dirty="0" smtClean="0">
                <a:solidFill>
                  <a:schemeClr val="tx1">
                    <a:lumMod val="75000"/>
                    <a:lumOff val="25000"/>
                  </a:schemeClr>
                </a:solidFill>
                <a:latin typeface="Times New Roman" pitchFamily="18" charset="0"/>
                <a:ea typeface="微软雅黑" pitchFamily="34" charset="-122"/>
                <a:cs typeface="Times New Roman" pitchFamily="18" charset="0"/>
              </a:rPr>
              <a:t>          </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求解</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1" name="矩形 10"/>
          <p:cNvSpPr/>
          <p:nvPr/>
        </p:nvSpPr>
        <p:spPr>
          <a:xfrm>
            <a:off x="2915816" y="3797627"/>
            <a:ext cx="4824536" cy="580865"/>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偏转：</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利用</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_____________</a:t>
            </a:r>
            <a:r>
              <a:rPr lang="zh-CN" altLang="en-US"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求解</a:t>
            </a:r>
            <a:endParaRPr lang="zh-CN" altLang="zh-CN" sz="2400"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2" name="左大括号 11"/>
          <p:cNvSpPr/>
          <p:nvPr/>
        </p:nvSpPr>
        <p:spPr>
          <a:xfrm>
            <a:off x="736526" y="771550"/>
            <a:ext cx="154508" cy="2679423"/>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2915816" y="195486"/>
            <a:ext cx="3600400" cy="646331"/>
          </a:xfrm>
          <a:prstGeom prst="rect">
            <a:avLst/>
          </a:prstGeom>
        </p:spPr>
        <p:txBody>
          <a:bodyPr wrap="square">
            <a:spAutoFit/>
          </a:bodyPr>
          <a:lstStyle/>
          <a:p>
            <a:pPr>
              <a:lnSpc>
                <a:spcPct val="150000"/>
              </a:lnSpc>
              <a:spcAft>
                <a:spcPts val="0"/>
              </a:spcAft>
            </a:pPr>
            <a:r>
              <a:rPr lang="zh-CN" altLang="en-US" sz="2400" kern="100" dirty="0">
                <a:solidFill>
                  <a:schemeClr val="tx1">
                    <a:lumMod val="75000"/>
                    <a:lumOff val="25000"/>
                  </a:schemeClr>
                </a:solidFill>
                <a:latin typeface="Times New Roman" pitchFamily="18" charset="0"/>
                <a:ea typeface="微软雅黑" pitchFamily="34" charset="-122"/>
                <a:cs typeface="Times New Roman" pitchFamily="18" charset="0"/>
              </a:rPr>
              <a:t>电容定义式：</a:t>
            </a:r>
            <a:r>
              <a:rPr lang="en-US" altLang="zh-CN" sz="2400" i="1" kern="100" dirty="0">
                <a:solidFill>
                  <a:schemeClr val="tx1">
                    <a:lumMod val="75000"/>
                    <a:lumOff val="25000"/>
                  </a:schemeClr>
                </a:solidFill>
                <a:latin typeface="Times New Roman" pitchFamily="18" charset="0"/>
                <a:ea typeface="微软雅黑" pitchFamily="34" charset="-122"/>
                <a:cs typeface="Times New Roman" pitchFamily="18" charset="0"/>
              </a:rPr>
              <a:t>C</a:t>
            </a:r>
            <a:r>
              <a:rPr lang="en-US" altLang="zh-CN" sz="2400" kern="100" dirty="0" smtClean="0">
                <a:solidFill>
                  <a:schemeClr val="tx1">
                    <a:lumMod val="75000"/>
                    <a:lumOff val="25000"/>
                  </a:schemeClr>
                </a:solidFill>
                <a:latin typeface="Times New Roman" pitchFamily="18" charset="0"/>
                <a:ea typeface="微软雅黑" pitchFamily="34" charset="-122"/>
                <a:cs typeface="Times New Roman" pitchFamily="18" charset="0"/>
              </a:rPr>
              <a:t>=___</a:t>
            </a:r>
            <a:endParaRPr lang="zh-CN" altLang="zh-CN" sz="2400" u="sng" kern="100" dirty="0">
              <a:solidFill>
                <a:schemeClr val="tx1">
                  <a:lumMod val="75000"/>
                  <a:lumOff val="25000"/>
                </a:schemeClr>
              </a:solidFill>
              <a:latin typeface="Times New Roman" pitchFamily="18" charset="0"/>
              <a:ea typeface="微软雅黑" pitchFamily="34" charset="-122"/>
              <a:cs typeface="Times New Roman" pitchFamily="18" charset="0"/>
            </a:endParaRPr>
          </a:p>
        </p:txBody>
      </p:sp>
      <p:sp>
        <p:nvSpPr>
          <p:cNvPr id="14" name="左大括号 13"/>
          <p:cNvSpPr/>
          <p:nvPr/>
        </p:nvSpPr>
        <p:spPr>
          <a:xfrm>
            <a:off x="2828950" y="491318"/>
            <a:ext cx="154508" cy="70557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a:off x="2843808" y="2499743"/>
            <a:ext cx="216024" cy="1656184"/>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4668396" y="2153759"/>
            <a:ext cx="1415772" cy="581057"/>
          </a:xfrm>
          <a:prstGeom prst="rect">
            <a:avLst/>
          </a:prstGeom>
        </p:spPr>
        <p:txBody>
          <a:bodyPr wrap="none">
            <a:spAutoFit/>
          </a:bodyPr>
          <a:lstStyle/>
          <a:p>
            <a:pPr algn="just" defTabSz="720725">
              <a:lnSpc>
                <a:spcPct val="150000"/>
              </a:lnSpc>
            </a:pPr>
            <a:r>
              <a:rPr lang="zh-CN" altLang="en-US" sz="2400" kern="100" dirty="0">
                <a:solidFill>
                  <a:srgbClr val="0070C0"/>
                </a:solidFill>
                <a:latin typeface="微软雅黑" pitchFamily="34" charset="-122"/>
                <a:ea typeface="微软雅黑" pitchFamily="34" charset="-122"/>
                <a:cs typeface="Times New Roman"/>
              </a:rPr>
              <a:t>动能定理</a:t>
            </a:r>
          </a:p>
        </p:txBody>
      </p:sp>
      <p:sp>
        <p:nvSpPr>
          <p:cNvPr id="19" name="矩形 18"/>
          <p:cNvSpPr/>
          <p:nvPr/>
        </p:nvSpPr>
        <p:spPr>
          <a:xfrm>
            <a:off x="2987824" y="2725291"/>
            <a:ext cx="4185761" cy="581057"/>
          </a:xfrm>
          <a:prstGeom prst="rect">
            <a:avLst/>
          </a:prstGeom>
        </p:spPr>
        <p:txBody>
          <a:bodyPr wrap="none">
            <a:spAutoFit/>
          </a:bodyPr>
          <a:lstStyle/>
          <a:p>
            <a:pPr algn="just" defTabSz="720725">
              <a:lnSpc>
                <a:spcPct val="150000"/>
              </a:lnSpc>
            </a:pPr>
            <a:r>
              <a:rPr lang="zh-CN" altLang="en-US" sz="2400" kern="100" dirty="0">
                <a:solidFill>
                  <a:srgbClr val="0070C0"/>
                </a:solidFill>
                <a:latin typeface="微软雅黑" pitchFamily="34" charset="-122"/>
                <a:ea typeface="微软雅黑" pitchFamily="34" charset="-122"/>
                <a:cs typeface="Times New Roman"/>
              </a:rPr>
              <a:t>牛顿第二定律结合运动学公式</a:t>
            </a:r>
          </a:p>
        </p:txBody>
      </p:sp>
      <p:sp>
        <p:nvSpPr>
          <p:cNvPr id="20" name="矩形 19"/>
          <p:cNvSpPr/>
          <p:nvPr/>
        </p:nvSpPr>
        <p:spPr>
          <a:xfrm>
            <a:off x="4484891" y="3786361"/>
            <a:ext cx="2031325" cy="581057"/>
          </a:xfrm>
          <a:prstGeom prst="rect">
            <a:avLst/>
          </a:prstGeom>
        </p:spPr>
        <p:txBody>
          <a:bodyPr wrap="none">
            <a:spAutoFit/>
          </a:bodyPr>
          <a:lstStyle/>
          <a:p>
            <a:pPr algn="just" defTabSz="720725">
              <a:lnSpc>
                <a:spcPct val="150000"/>
              </a:lnSpc>
            </a:pPr>
            <a:r>
              <a:rPr lang="zh-CN" altLang="en-US" sz="2400" kern="100" dirty="0">
                <a:solidFill>
                  <a:srgbClr val="0070C0"/>
                </a:solidFill>
                <a:latin typeface="微软雅黑" pitchFamily="34" charset="-122"/>
                <a:ea typeface="微软雅黑" pitchFamily="34" charset="-122"/>
                <a:cs typeface="Times New Roman"/>
              </a:rPr>
              <a:t>平抛运动规律</a:t>
            </a:r>
          </a:p>
        </p:txBody>
      </p:sp>
      <p:graphicFrame>
        <p:nvGraphicFramePr>
          <p:cNvPr id="2" name="对象 1"/>
          <p:cNvGraphicFramePr>
            <a:graphicFrameLocks noChangeAspect="1"/>
          </p:cNvGraphicFramePr>
          <p:nvPr>
            <p:extLst>
              <p:ext uri="{D42A27DB-BD31-4B8C-83A1-F6EECF244321}">
                <p14:modId xmlns:p14="http://schemas.microsoft.com/office/powerpoint/2010/main" val="2758121971"/>
              </p:ext>
            </p:extLst>
          </p:nvPr>
        </p:nvGraphicFramePr>
        <p:xfrm>
          <a:off x="5303066" y="113953"/>
          <a:ext cx="296096" cy="611931"/>
        </p:xfrm>
        <a:graphic>
          <a:graphicData uri="http://schemas.openxmlformats.org/presentationml/2006/ole">
            <mc:AlternateContent xmlns:mc="http://schemas.openxmlformats.org/markup-compatibility/2006">
              <mc:Choice xmlns:v="urn:schemas-microsoft-com:vml" Requires="v">
                <p:oleObj spid="_x0000_s11330" name="Equation" r:id="rId5" imgW="190440" imgH="393480" progId="Equation.DSMT4">
                  <p:embed/>
                </p:oleObj>
              </mc:Choice>
              <mc:Fallback>
                <p:oleObj name="Equation" r:id="rId5" imgW="190440" imgH="393480" progId="Equation.DSMT4">
                  <p:embed/>
                  <p:pic>
                    <p:nvPicPr>
                      <p:cNvPr id="0" name=""/>
                      <p:cNvPicPr/>
                      <p:nvPr/>
                    </p:nvPicPr>
                    <p:blipFill>
                      <a:blip r:embed="rId6"/>
                      <a:stretch>
                        <a:fillRect/>
                      </a:stretch>
                    </p:blipFill>
                    <p:spPr>
                      <a:xfrm>
                        <a:off x="5303066" y="113953"/>
                        <a:ext cx="296096" cy="61193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333446183"/>
              </p:ext>
            </p:extLst>
          </p:nvPr>
        </p:nvGraphicFramePr>
        <p:xfrm>
          <a:off x="5832277" y="773307"/>
          <a:ext cx="683939" cy="683939"/>
        </p:xfrm>
        <a:graphic>
          <a:graphicData uri="http://schemas.openxmlformats.org/presentationml/2006/ole">
            <mc:AlternateContent xmlns:mc="http://schemas.openxmlformats.org/markup-compatibility/2006">
              <mc:Choice xmlns:v="urn:schemas-microsoft-com:vml" Requires="v">
                <p:oleObj spid="_x0000_s11331" name="Equation" r:id="rId7" imgW="393480" imgH="393480" progId="Equation.DSMT4">
                  <p:embed/>
                </p:oleObj>
              </mc:Choice>
              <mc:Fallback>
                <p:oleObj name="Equation" r:id="rId7" imgW="393480" imgH="393480" progId="Equation.DSMT4">
                  <p:embed/>
                  <p:pic>
                    <p:nvPicPr>
                      <p:cNvPr id="0" name=""/>
                      <p:cNvPicPr/>
                      <p:nvPr/>
                    </p:nvPicPr>
                    <p:blipFill>
                      <a:blip r:embed="rId8"/>
                      <a:stretch>
                        <a:fillRect/>
                      </a:stretch>
                    </p:blipFill>
                    <p:spPr>
                      <a:xfrm>
                        <a:off x="5832277" y="773307"/>
                        <a:ext cx="683939" cy="683939"/>
                      </a:xfrm>
                      <a:prstGeom prst="rect">
                        <a:avLst/>
                      </a:prstGeom>
                    </p:spPr>
                  </p:pic>
                </p:oleObj>
              </mc:Fallback>
            </mc:AlternateContent>
          </a:graphicData>
        </a:graphic>
      </p:graphicFrame>
    </p:spTree>
    <p:extLst>
      <p:ext uri="{BB962C8B-B14F-4D97-AF65-F5344CB8AC3E}">
        <p14:creationId xmlns:p14="http://schemas.microsoft.com/office/powerpoint/2010/main" val="166272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9552" y="685060"/>
            <a:ext cx="3888432" cy="6625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一、电场中的平衡问题</a:t>
            </a:r>
          </a:p>
        </p:txBody>
      </p:sp>
      <p:sp>
        <p:nvSpPr>
          <p:cNvPr id="6" name="圆角矩形 5"/>
          <p:cNvSpPr/>
          <p:nvPr/>
        </p:nvSpPr>
        <p:spPr>
          <a:xfrm>
            <a:off x="7103583" y="474822"/>
            <a:ext cx="1644881" cy="727200"/>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208466" y="498758"/>
            <a:ext cx="1539998" cy="646331"/>
          </a:xfrm>
          <a:prstGeom prst="rect">
            <a:avLst/>
          </a:prstGeom>
          <a:noFill/>
        </p:spPr>
        <p:txBody>
          <a:bodyPr wrap="squar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专题整合</a:t>
            </a:r>
            <a:endParaRPr lang="zh-CN" altLang="en-US" sz="2400" b="1" dirty="0">
              <a:solidFill>
                <a:schemeClr val="bg1"/>
              </a:solidFill>
              <a:latin typeface="微软雅黑" pitchFamily="34" charset="-122"/>
              <a:ea typeface="微软雅黑" pitchFamily="34" charset="-122"/>
            </a:endParaRPr>
          </a:p>
        </p:txBody>
      </p:sp>
      <p:sp>
        <p:nvSpPr>
          <p:cNvPr id="5" name="矩形 4"/>
          <p:cNvSpPr/>
          <p:nvPr/>
        </p:nvSpPr>
        <p:spPr>
          <a:xfrm>
            <a:off x="539552" y="1661908"/>
            <a:ext cx="7848872" cy="2492990"/>
          </a:xfrm>
          <a:prstGeom prst="rect">
            <a:avLst/>
          </a:prstGeom>
        </p:spPr>
        <p:txBody>
          <a:bodyPr wrap="square">
            <a:spAutoFit/>
          </a:bodyPr>
          <a:lstStyle/>
          <a:p>
            <a:pPr algn="just">
              <a:lnSpc>
                <a:spcPct val="150000"/>
              </a:lnSpc>
              <a:spcAft>
                <a:spcPts val="0"/>
              </a:spcAft>
            </a:pPr>
            <a:r>
              <a:rPr lang="zh-CN" altLang="zh-CN" sz="2600" kern="100" dirty="0">
                <a:solidFill>
                  <a:schemeClr val="tx1">
                    <a:lumMod val="75000"/>
                    <a:lumOff val="25000"/>
                  </a:schemeClr>
                </a:solidFill>
                <a:latin typeface="Times New Roman"/>
                <a:ea typeface="微软雅黑"/>
                <a:cs typeface="Times New Roman"/>
              </a:rPr>
              <a:t>求解这类问题时，需应用有关力的平衡知识</a:t>
            </a:r>
            <a:r>
              <a:rPr lang="en-US" altLang="zh-CN" sz="2600" kern="100" dirty="0">
                <a:solidFill>
                  <a:schemeClr val="tx1">
                    <a:lumMod val="75000"/>
                    <a:lumOff val="25000"/>
                  </a:schemeClr>
                </a:solidFill>
                <a:latin typeface="Times New Roman"/>
                <a:ea typeface="微软雅黑"/>
                <a:cs typeface="Courier New"/>
              </a:rPr>
              <a:t>.</a:t>
            </a:r>
            <a:r>
              <a:rPr lang="zh-CN" altLang="zh-CN" sz="2600" kern="100" dirty="0">
                <a:solidFill>
                  <a:schemeClr val="tx1">
                    <a:lumMod val="75000"/>
                    <a:lumOff val="25000"/>
                  </a:schemeClr>
                </a:solidFill>
                <a:latin typeface="Times New Roman"/>
                <a:ea typeface="微软雅黑"/>
                <a:cs typeface="Times New Roman"/>
              </a:rPr>
              <a:t>首先对物体进行正确的受力分析，在此基础上运用平行四边形定则、三角形定则或正交分解法，依据共点力的平衡条件建立方程求解</a:t>
            </a:r>
            <a:r>
              <a:rPr lang="en-US" altLang="zh-CN" sz="2600" kern="100" dirty="0">
                <a:solidFill>
                  <a:schemeClr val="tx1">
                    <a:lumMod val="75000"/>
                    <a:lumOff val="25000"/>
                  </a:schemeClr>
                </a:solidFill>
                <a:latin typeface="Times New Roman"/>
                <a:ea typeface="微软雅黑"/>
                <a:cs typeface="Courier New"/>
              </a:rPr>
              <a:t>.</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07" name="Picture 19" descr="\\莫成程\f\幻灯片文件复制\2015\同步\步步高\物理\步步高人教3-1（人教）\+36.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131" y="2787774"/>
            <a:ext cx="2780843" cy="149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221" y="438356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grpSp>
        <p:nvGrpSpPr>
          <p:cNvPr id="6" name="组合 5"/>
          <p:cNvGrpSpPr/>
          <p:nvPr/>
        </p:nvGrpSpPr>
        <p:grpSpPr>
          <a:xfrm>
            <a:off x="321766" y="267494"/>
            <a:ext cx="8527281" cy="2492990"/>
            <a:chOff x="321766" y="123478"/>
            <a:chExt cx="8527281" cy="2492990"/>
          </a:xfrm>
        </p:grpSpPr>
        <p:sp>
          <p:nvSpPr>
            <p:cNvPr id="13" name="矩形 12"/>
            <p:cNvSpPr/>
            <p:nvPr/>
          </p:nvSpPr>
          <p:spPr>
            <a:xfrm>
              <a:off x="321766" y="123478"/>
              <a:ext cx="8498706" cy="249299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是两个带等量同种电荷的小球，</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固定在竖直放置的</a:t>
              </a:r>
              <a:r>
                <a:rPr lang="en-US" altLang="zh-CN" sz="2600" kern="100" dirty="0">
                  <a:solidFill>
                    <a:srgbClr val="404040"/>
                  </a:solidFill>
                  <a:latin typeface="Times New Roman"/>
                  <a:ea typeface="微软雅黑"/>
                  <a:cs typeface="Courier New"/>
                </a:rPr>
                <a:t>10 cm</a:t>
              </a:r>
              <a:r>
                <a:rPr lang="zh-CN" altLang="zh-CN" sz="2600" kern="100" dirty="0">
                  <a:solidFill>
                    <a:srgbClr val="404040"/>
                  </a:solidFill>
                  <a:latin typeface="Times New Roman"/>
                  <a:ea typeface="微软雅黑"/>
                  <a:cs typeface="Times New Roman"/>
                </a:rPr>
                <a:t>长的绝缘支杆上，</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静止于光滑绝缘的倾角为</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的斜面上且恰与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等</a:t>
              </a:r>
              <a:r>
                <a:rPr lang="zh-CN" altLang="zh-CN" sz="2600" kern="100" dirty="0" smtClean="0">
                  <a:solidFill>
                    <a:srgbClr val="404040"/>
                  </a:solidFill>
                  <a:latin typeface="Times New Roman"/>
                  <a:ea typeface="微软雅黑"/>
                  <a:cs typeface="Times New Roman"/>
                </a:rPr>
                <a:t>高</a:t>
              </a:r>
              <a:r>
                <a:rPr lang="en-US" altLang="zh-CN" sz="2600" kern="100" dirty="0" smtClean="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若</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的质量为</a:t>
              </a:r>
              <a:r>
                <a:rPr lang="en-US" altLang="zh-CN" sz="2600" kern="100" dirty="0">
                  <a:solidFill>
                    <a:srgbClr val="404040"/>
                  </a:solidFill>
                  <a:latin typeface="Times New Roman"/>
                  <a:ea typeface="微软雅黑"/>
                  <a:cs typeface="Courier New"/>
                </a:rPr>
                <a:t>30 </a:t>
              </a:r>
              <a:r>
                <a:rPr lang="en-US" altLang="zh-CN" sz="2600" kern="100" dirty="0" smtClean="0">
                  <a:solidFill>
                    <a:srgbClr val="404040"/>
                  </a:solidFill>
                  <a:latin typeface="Times New Roman"/>
                  <a:ea typeface="微软雅黑"/>
                  <a:cs typeface="Courier New"/>
                </a:rPr>
                <a:t>   g</a:t>
              </a:r>
              <a:r>
                <a:rPr lang="zh-CN" altLang="zh-CN" sz="2600" kern="100" dirty="0">
                  <a:solidFill>
                    <a:srgbClr val="404040"/>
                  </a:solidFill>
                  <a:latin typeface="Times New Roman"/>
                  <a:ea typeface="微软雅黑"/>
                  <a:cs typeface="Times New Roman"/>
                </a:rPr>
                <a:t>，则</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带电荷量是多少？</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取</a:t>
              </a:r>
              <a:r>
                <a:rPr lang="en-US" altLang="zh-CN" sz="2600" i="1" kern="100" dirty="0">
                  <a:solidFill>
                    <a:srgbClr val="404040"/>
                  </a:solidFill>
                  <a:latin typeface="Times New Roman"/>
                  <a:ea typeface="微软雅黑"/>
                  <a:cs typeface="Courier New"/>
                </a:rPr>
                <a:t>g</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10 m/s</a:t>
              </a:r>
              <a:r>
                <a:rPr lang="en-US" altLang="zh-CN" sz="2600" kern="100" baseline="30000" dirty="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 </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723129879"/>
                </p:ext>
              </p:extLst>
            </p:nvPr>
          </p:nvGraphicFramePr>
          <p:xfrm>
            <a:off x="8052122" y="1410022"/>
            <a:ext cx="796925" cy="782638"/>
          </p:xfrm>
          <a:graphic>
            <a:graphicData uri="http://schemas.openxmlformats.org/presentationml/2006/ole">
              <mc:AlternateContent xmlns:mc="http://schemas.openxmlformats.org/markup-compatibility/2006">
                <mc:Choice xmlns:v="urn:schemas-microsoft-com:vml" Requires="v">
                  <p:oleObj spid="_x0000_s12318" name="文档" r:id="rId5" imgW="797201" imgH="782085" progId="Word.Document.12">
                    <p:embed/>
                  </p:oleObj>
                </mc:Choice>
                <mc:Fallback>
                  <p:oleObj name="文档" r:id="rId5" imgW="797201" imgH="782085" progId="Word.Document.12">
                    <p:embed/>
                    <p:pic>
                      <p:nvPicPr>
                        <p:cNvPr id="0" name=""/>
                        <p:cNvPicPr/>
                        <p:nvPr/>
                      </p:nvPicPr>
                      <p:blipFill>
                        <a:blip r:embed="rId6"/>
                        <a:stretch>
                          <a:fillRect/>
                        </a:stretch>
                      </p:blipFill>
                      <p:spPr>
                        <a:xfrm>
                          <a:off x="8052122" y="1410022"/>
                          <a:ext cx="796925" cy="782638"/>
                        </a:xfrm>
                        <a:prstGeom prst="rect">
                          <a:avLst/>
                        </a:prstGeom>
                      </p:spPr>
                    </p:pic>
                  </p:oleObj>
                </mc:Fallback>
              </mc:AlternateContent>
            </a:graphicData>
          </a:graphic>
        </p:graphicFrame>
      </p:grpSp>
    </p:spTree>
    <p:extLst>
      <p:ext uri="{BB962C8B-B14F-4D97-AF65-F5344CB8AC3E}">
        <p14:creationId xmlns:p14="http://schemas.microsoft.com/office/powerpoint/2010/main" val="3014265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51470"/>
            <a:ext cx="8640960"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因为</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静止于光滑绝缘的倾角为</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的斜面上且恰与</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等高，设</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之间的水平距离为</a:t>
            </a:r>
            <a:r>
              <a:rPr lang="en-US" altLang="zh-CN" sz="2600" i="1" kern="100" dirty="0">
                <a:solidFill>
                  <a:srgbClr val="404040"/>
                </a:solidFill>
                <a:latin typeface="Times New Roman"/>
                <a:ea typeface="微软雅黑"/>
                <a:cs typeface="Courier New"/>
              </a:rPr>
              <a:t>L</a:t>
            </a:r>
            <a:r>
              <a:rPr lang="zh-CN" altLang="zh-CN" sz="2600" kern="100" dirty="0">
                <a:solidFill>
                  <a:srgbClr val="404040"/>
                </a:solidFill>
                <a:latin typeface="Times New Roman"/>
                <a:ea typeface="微软雅黑"/>
                <a:cs typeface="Times New Roman"/>
              </a:rPr>
              <a:t>，绝缘支杆的长度为</a:t>
            </a:r>
            <a:r>
              <a:rPr lang="en-US" altLang="zh-CN" sz="2600" i="1" kern="100" dirty="0">
                <a:solidFill>
                  <a:srgbClr val="404040"/>
                </a:solidFill>
                <a:latin typeface="Times New Roman"/>
                <a:ea typeface="微软雅黑"/>
                <a:cs typeface="Courier New"/>
              </a:rPr>
              <a:t>h</a:t>
            </a:r>
            <a:r>
              <a:rPr lang="en-US" altLang="zh-CN" sz="2600" kern="100" dirty="0" smtClean="0">
                <a:solidFill>
                  <a:srgbClr val="404040"/>
                </a:solidFill>
                <a:latin typeface="Times New Roman"/>
                <a:ea typeface="微软雅黑"/>
                <a:cs typeface="Courier New"/>
              </a:rPr>
              <a:t>.</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242979796"/>
              </p:ext>
            </p:extLst>
          </p:nvPr>
        </p:nvGraphicFramePr>
        <p:xfrm>
          <a:off x="323528" y="1376149"/>
          <a:ext cx="7543800" cy="2867025"/>
        </p:xfrm>
        <a:graphic>
          <a:graphicData uri="http://schemas.openxmlformats.org/presentationml/2006/ole">
            <mc:AlternateContent xmlns:mc="http://schemas.openxmlformats.org/markup-compatibility/2006">
              <mc:Choice xmlns:v="urn:schemas-microsoft-com:vml" Requires="v">
                <p:oleObj spid="_x0000_s13375" name="文档" r:id="rId4" imgW="7548079" imgH="2870028" progId="Word.Document.12">
                  <p:embed/>
                </p:oleObj>
              </mc:Choice>
              <mc:Fallback>
                <p:oleObj name="文档" r:id="rId4" imgW="7548079" imgH="2870028" progId="Word.Document.12">
                  <p:embed/>
                  <p:pic>
                    <p:nvPicPr>
                      <p:cNvPr id="0" name=""/>
                      <p:cNvPicPr/>
                      <p:nvPr/>
                    </p:nvPicPr>
                    <p:blipFill>
                      <a:blip r:embed="rId5"/>
                      <a:stretch>
                        <a:fillRect/>
                      </a:stretch>
                    </p:blipFill>
                    <p:spPr>
                      <a:xfrm>
                        <a:off x="323528" y="1376149"/>
                        <a:ext cx="7543800" cy="2867025"/>
                      </a:xfrm>
                      <a:prstGeom prst="rect">
                        <a:avLst/>
                      </a:prstGeom>
                    </p:spPr>
                  </p:pic>
                </p:oleObj>
              </mc:Fallback>
            </mc:AlternateContent>
          </a:graphicData>
        </a:graphic>
      </p:graphicFrame>
      <p:pic>
        <p:nvPicPr>
          <p:cNvPr id="13365" name="Picture 53" descr="\\莫成程\f\幻灯片文件复制\2015\同步\步步高\物理\步步高人教3-1（人教）\+37.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32240" y="3457912"/>
            <a:ext cx="2071605" cy="1490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79512" y="3514349"/>
            <a:ext cx="6475036"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对</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进行受力分析如图所示，依据物体平衡条件解得</a:t>
            </a:r>
            <a:r>
              <a:rPr lang="zh-CN" altLang="zh-CN" sz="2600" kern="100" dirty="0" smtClean="0">
                <a:solidFill>
                  <a:srgbClr val="404040"/>
                </a:solidFill>
                <a:latin typeface="Times New Roman"/>
                <a:ea typeface="微软雅黑"/>
                <a:cs typeface="Times New Roman"/>
              </a:rPr>
              <a:t>库仑力</a:t>
            </a:r>
            <a:endParaRPr lang="zh-CN" altLang="zh-CN" sz="1050" kern="100" dirty="0">
              <a:effectLst/>
              <a:latin typeface="宋体"/>
              <a:cs typeface="Courier New"/>
            </a:endParaRPr>
          </a:p>
        </p:txBody>
      </p:sp>
    </p:spTree>
    <p:extLst>
      <p:ext uri="{BB962C8B-B14F-4D97-AF65-F5344CB8AC3E}">
        <p14:creationId xmlns:p14="http://schemas.microsoft.com/office/powerpoint/2010/main" val="297315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503898971"/>
              </p:ext>
            </p:extLst>
          </p:nvPr>
        </p:nvGraphicFramePr>
        <p:xfrm>
          <a:off x="243334" y="631924"/>
          <a:ext cx="8793162" cy="3956050"/>
        </p:xfrm>
        <a:graphic>
          <a:graphicData uri="http://schemas.openxmlformats.org/presentationml/2006/ole">
            <mc:AlternateContent xmlns:mc="http://schemas.openxmlformats.org/markup-compatibility/2006">
              <mc:Choice xmlns:v="urn:schemas-microsoft-com:vml" Requires="v">
                <p:oleObj spid="_x0000_s14381" name="文档" r:id="rId4" imgW="8798446" imgH="3948023" progId="Word.Document.12">
                  <p:embed/>
                </p:oleObj>
              </mc:Choice>
              <mc:Fallback>
                <p:oleObj name="文档" r:id="rId4" imgW="8798446" imgH="3948023" progId="Word.Document.12">
                  <p:embed/>
                  <p:pic>
                    <p:nvPicPr>
                      <p:cNvPr id="0" name=""/>
                      <p:cNvPicPr/>
                      <p:nvPr/>
                    </p:nvPicPr>
                    <p:blipFill>
                      <a:blip r:embed="rId5"/>
                      <a:stretch>
                        <a:fillRect/>
                      </a:stretch>
                    </p:blipFill>
                    <p:spPr>
                      <a:xfrm>
                        <a:off x="243334" y="631924"/>
                        <a:ext cx="8793162" cy="3956050"/>
                      </a:xfrm>
                      <a:prstGeom prst="rect">
                        <a:avLst/>
                      </a:prstGeom>
                    </p:spPr>
                  </p:pic>
                </p:oleObj>
              </mc:Fallback>
            </mc:AlternateContent>
          </a:graphicData>
        </a:graphic>
      </p:graphicFrame>
      <p:sp>
        <p:nvSpPr>
          <p:cNvPr id="7" name="矩形 6"/>
          <p:cNvSpPr/>
          <p:nvPr/>
        </p:nvSpPr>
        <p:spPr>
          <a:xfrm>
            <a:off x="171326" y="3697705"/>
            <a:ext cx="8386831"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1.0</a:t>
            </a:r>
            <a:r>
              <a:rPr lang="en-US" altLang="zh-CN" sz="2600" kern="100" dirty="0">
                <a:solidFill>
                  <a:schemeClr val="accent6">
                    <a:lumMod val="75000"/>
                  </a:schemeClr>
                </a:solidFill>
                <a:latin typeface="宋体"/>
                <a:ea typeface="微软雅黑"/>
                <a:cs typeface="Times New Roman"/>
              </a:rPr>
              <a:t>×</a:t>
            </a:r>
            <a:r>
              <a:rPr lang="en-US" altLang="zh-CN" sz="2600" kern="100" dirty="0">
                <a:solidFill>
                  <a:schemeClr val="accent6">
                    <a:lumMod val="75000"/>
                  </a:schemeClr>
                </a:solidFill>
                <a:latin typeface="Times New Roman"/>
                <a:ea typeface="微软雅黑"/>
                <a:cs typeface="Courier New"/>
              </a:rPr>
              <a:t>10</a:t>
            </a:r>
            <a:r>
              <a:rPr lang="zh-CN" altLang="zh-CN" sz="2600" kern="100" baseline="30000" dirty="0">
                <a:solidFill>
                  <a:schemeClr val="accent6">
                    <a:lumMod val="75000"/>
                  </a:schemeClr>
                </a:solidFill>
                <a:latin typeface="Times New Roman"/>
                <a:ea typeface="微软雅黑"/>
                <a:cs typeface="Times New Roman"/>
              </a:rPr>
              <a:t>－</a:t>
            </a:r>
            <a:r>
              <a:rPr lang="en-US" altLang="zh-CN" sz="2600" kern="100" baseline="30000" dirty="0">
                <a:solidFill>
                  <a:schemeClr val="accent6">
                    <a:lumMod val="75000"/>
                  </a:schemeClr>
                </a:solidFill>
                <a:latin typeface="Times New Roman"/>
                <a:ea typeface="微软雅黑"/>
                <a:cs typeface="Courier New"/>
              </a:rPr>
              <a:t>6</a:t>
            </a:r>
            <a:r>
              <a:rPr lang="en-US" altLang="zh-CN" sz="2600" kern="100" dirty="0">
                <a:solidFill>
                  <a:schemeClr val="accent6">
                    <a:lumMod val="75000"/>
                  </a:schemeClr>
                </a:solidFill>
                <a:latin typeface="Times New Roman"/>
                <a:ea typeface="微软雅黑"/>
                <a:cs typeface="Courier New"/>
              </a:rPr>
              <a:t> </a:t>
            </a:r>
            <a:r>
              <a:rPr lang="en-US" altLang="zh-CN" sz="2600" kern="100" dirty="0" smtClean="0">
                <a:solidFill>
                  <a:schemeClr val="accent6">
                    <a:lumMod val="75000"/>
                  </a:schemeClr>
                </a:solidFill>
                <a:latin typeface="Times New Roman"/>
                <a:ea typeface="微软雅黑"/>
                <a:cs typeface="Courier New"/>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2388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3632</TotalTime>
  <Words>1065</Words>
  <Application>Microsoft Office PowerPoint</Application>
  <PresentationFormat>全屏显示(16:9)</PresentationFormat>
  <Paragraphs>162</Paragraphs>
  <Slides>28</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32" baseType="lpstr">
      <vt:lpstr>Office 主题</vt:lpstr>
      <vt:lpstr>公式</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563</cp:revision>
  <dcterms:modified xsi:type="dcterms:W3CDTF">2015-04-29T10:34:31Z</dcterms:modified>
</cp:coreProperties>
</file>