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55" r:id="rId2"/>
    <p:sldId id="358" r:id="rId3"/>
    <p:sldId id="359" r:id="rId4"/>
    <p:sldId id="341" r:id="rId5"/>
    <p:sldId id="374" r:id="rId6"/>
    <p:sldId id="413" r:id="rId7"/>
    <p:sldId id="391" r:id="rId8"/>
    <p:sldId id="392" r:id="rId9"/>
    <p:sldId id="393" r:id="rId10"/>
    <p:sldId id="414" r:id="rId11"/>
    <p:sldId id="395" r:id="rId12"/>
    <p:sldId id="397" r:id="rId13"/>
    <p:sldId id="415" r:id="rId14"/>
    <p:sldId id="394" r:id="rId15"/>
    <p:sldId id="398" r:id="rId16"/>
    <p:sldId id="400" r:id="rId17"/>
    <p:sldId id="404" r:id="rId18"/>
    <p:sldId id="405" r:id="rId19"/>
    <p:sldId id="416" r:id="rId20"/>
    <p:sldId id="406" r:id="rId21"/>
    <p:sldId id="399" r:id="rId22"/>
    <p:sldId id="417" r:id="rId23"/>
    <p:sldId id="418" r:id="rId24"/>
    <p:sldId id="419" r:id="rId25"/>
    <p:sldId id="420" r:id="rId26"/>
    <p:sldId id="421" r:id="rId27"/>
    <p:sldId id="422" r:id="rId28"/>
    <p:sldId id="407" r:id="rId29"/>
    <p:sldId id="344" r:id="rId30"/>
    <p:sldId id="375" r:id="rId31"/>
    <p:sldId id="408" r:id="rId32"/>
    <p:sldId id="409" r:id="rId33"/>
    <p:sldId id="423" r:id="rId34"/>
    <p:sldId id="424" r:id="rId35"/>
    <p:sldId id="425" r:id="rId36"/>
    <p:sldId id="410" r:id="rId37"/>
    <p:sldId id="411" r:id="rId38"/>
    <p:sldId id="389" r:id="rId3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package" Target="../embeddings/Microsoft_Word___3.docx"/><Relationship Id="rId3" Type="http://schemas.openxmlformats.org/officeDocument/2006/relationships/oleObject" Target="../embeddings/oleObject2.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11.emf"/><Relationship Id="rId4" Type="http://schemas.openxmlformats.org/officeDocument/2006/relationships/package" Target="../embeddings/Microsoft_Word___2.docx"/><Relationship Id="rId9" Type="http://schemas.openxmlformats.org/officeDocument/2006/relationships/image" Target="../media/image12.emf"/></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package" Target="../embeddings/Microsoft_Word___4.docx"/></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package" Target="../embeddings/Microsoft_Word___5.docx"/></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21.png"/><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36.xml"/><Relationship Id="rId4" Type="http://schemas.openxmlformats.org/officeDocument/2006/relationships/slide" Target="slide3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29.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9.xml"/><Relationship Id="rId1" Type="http://schemas.openxmlformats.org/officeDocument/2006/relationships/slideLayout" Target="../slideLayouts/slideLayout1.xml"/><Relationship Id="rId5" Type="http://schemas.openxmlformats.org/officeDocument/2006/relationships/slide" Target="slide36.xml"/><Relationship Id="rId4" Type="http://schemas.openxmlformats.org/officeDocument/2006/relationships/slide" Target="slide32.xml"/></Relationships>
</file>

<file path=ppt/slides/_rels/slide3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9.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2.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slide" Target="slide36.xml"/><Relationship Id="rId4" Type="http://schemas.openxmlformats.org/officeDocument/2006/relationships/slide" Target="slide32.xml"/></Relationships>
</file>

<file path=ppt/slides/_rels/slide3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9.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package" Target="../embeddings/Microsoft_Word___6.docx"/><Relationship Id="rId3" Type="http://schemas.openxmlformats.org/officeDocument/2006/relationships/slide" Target="slide29.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36.xml"/><Relationship Id="rId5" Type="http://schemas.openxmlformats.org/officeDocument/2006/relationships/slide" Target="slide32.xml"/><Relationship Id="rId4" Type="http://schemas.openxmlformats.org/officeDocument/2006/relationships/slide" Target="slide31.xml"/><Relationship Id="rId9" Type="http://schemas.openxmlformats.org/officeDocument/2006/relationships/image" Target="../media/image23.emf"/></Relationships>
</file>

<file path=ppt/slides/_rels/slide35.xml.rels><?xml version="1.0" encoding="UTF-8" standalone="yes"?>
<Relationships xmlns="http://schemas.openxmlformats.org/package/2006/relationships"><Relationship Id="rId8" Type="http://schemas.openxmlformats.org/officeDocument/2006/relationships/package" Target="../embeddings/Microsoft_Word___7.docx"/><Relationship Id="rId3" Type="http://schemas.openxmlformats.org/officeDocument/2006/relationships/slide" Target="slide2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36.xml"/><Relationship Id="rId5" Type="http://schemas.openxmlformats.org/officeDocument/2006/relationships/slide" Target="slide32.xml"/><Relationship Id="rId4" Type="http://schemas.openxmlformats.org/officeDocument/2006/relationships/slide" Target="slide31.xml"/><Relationship Id="rId9"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slide" Target="slide36.xml"/><Relationship Id="rId4" Type="http://schemas.openxmlformats.org/officeDocument/2006/relationships/slide" Target="slide3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7.emf"/><Relationship Id="rId3" Type="http://schemas.openxmlformats.org/officeDocument/2006/relationships/slide" Target="slide29.xml"/><Relationship Id="rId7" Type="http://schemas.openxmlformats.org/officeDocument/2006/relationships/image" Target="../media/image28.png"/><Relationship Id="rId12" Type="http://schemas.openxmlformats.org/officeDocument/2006/relationships/package" Target="../embeddings/Microsoft_Word___9.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36.xml"/><Relationship Id="rId11" Type="http://schemas.openxmlformats.org/officeDocument/2006/relationships/oleObject" Target="../embeddings/oleObject9.bin"/><Relationship Id="rId5" Type="http://schemas.openxmlformats.org/officeDocument/2006/relationships/slide" Target="slide32.xml"/><Relationship Id="rId15" Type="http://schemas.openxmlformats.org/officeDocument/2006/relationships/image" Target="../media/image18.png"/><Relationship Id="rId10" Type="http://schemas.openxmlformats.org/officeDocument/2006/relationships/image" Target="../media/image26.emf"/><Relationship Id="rId4" Type="http://schemas.openxmlformats.org/officeDocument/2006/relationships/slide" Target="slide31.xml"/><Relationship Id="rId9" Type="http://schemas.openxmlformats.org/officeDocument/2006/relationships/package" Target="../embeddings/Microsoft_Word___8.docx"/><Relationship Id="rId14" Type="http://schemas.openxmlformats.org/officeDocument/2006/relationships/slide" Target="slide3.xml"/></Relationships>
</file>

<file path=ppt/slides/_rels/slide38.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__1.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第三章</a:t>
            </a:r>
            <a:endParaRPr lang="en-US" altLang="zh-CN" sz="6000" b="1" dirty="0">
              <a:solidFill>
                <a:srgbClr val="0070C0"/>
              </a:solidFill>
              <a:latin typeface="Impact" panose="020B0806030902050204" pitchFamily="34" charset="0"/>
              <a:ea typeface="微软雅黑" pitchFamily="34" charset="-122"/>
            </a:endParaRPr>
          </a:p>
        </p:txBody>
      </p:sp>
      <p:sp>
        <p:nvSpPr>
          <p:cNvPr id="10" name="矩形 9"/>
          <p:cNvSpPr/>
          <p:nvPr/>
        </p:nvSpPr>
        <p:spPr>
          <a:xfrm>
            <a:off x="5212222" y="1674525"/>
            <a:ext cx="2614818"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磁    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95536" y="771550"/>
            <a:ext cx="8352928" cy="369331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洛伦兹力与安培力的关系</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安培力是导体中所有定向移动的自由电荷受到的洛伦兹力</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表现</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而洛伦兹力是安培力</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本质</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洛伦兹力对</a:t>
            </a:r>
            <a:r>
              <a:rPr lang="zh-CN" altLang="zh-CN" sz="2600" kern="100" dirty="0" smtClean="0">
                <a:solidFill>
                  <a:srgbClr val="404040"/>
                </a:solidFill>
                <a:latin typeface="Times New Roman"/>
                <a:ea typeface="微软雅黑"/>
                <a:cs typeface="Times New Roman"/>
              </a:rPr>
              <a:t>电荷</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填</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做功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不做功</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，但安培力却可以对导体做功</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1532424" y="2367339"/>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宏观</a:t>
            </a:r>
            <a:endParaRPr lang="zh-CN" altLang="en-US" dirty="0">
              <a:solidFill>
                <a:srgbClr val="0070C0"/>
              </a:solidFill>
            </a:endParaRPr>
          </a:p>
        </p:txBody>
      </p:sp>
      <p:sp>
        <p:nvSpPr>
          <p:cNvPr id="5" name="矩形 4"/>
          <p:cNvSpPr/>
          <p:nvPr/>
        </p:nvSpPr>
        <p:spPr>
          <a:xfrm>
            <a:off x="6444208" y="238970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微观</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3243044" y="3087419"/>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不做功</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2431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4680"/>
            <a:ext cx="4493538"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三、电视显像管的工作原理</a:t>
            </a:r>
          </a:p>
        </p:txBody>
      </p:sp>
      <p:sp>
        <p:nvSpPr>
          <p:cNvPr id="5" name="圆角矩形 4"/>
          <p:cNvSpPr/>
          <p:nvPr/>
        </p:nvSpPr>
        <p:spPr>
          <a:xfrm>
            <a:off x="314003" y="7787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323528" y="1347614"/>
            <a:ext cx="8352928" cy="1817805"/>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为电视显像管的工作原理图，从图中</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俯视图</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可以看出，没有磁场时电子束打在荧光屏正中的</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为使电子束偏转，由安装在管颈的偏转线圈产生偏转磁场</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3074" name="Picture 2" descr="\\莫成程\f\幻灯片文件复制\2015\同步\步步高\物理\步步高人教3-1（人教）\A18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1717" y="3219821"/>
            <a:ext cx="2470403" cy="138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45015" y="458797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131098"/>
            <a:ext cx="8352928" cy="5068695"/>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如果要使电子束打在荧光屏上的</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点，磁场应该沿什么方向？</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垂直纸面向外</a:t>
            </a:r>
            <a:r>
              <a:rPr lang="en-US" altLang="zh-CN" sz="2600" kern="100" dirty="0">
                <a:solidFill>
                  <a:srgbClr val="E36C0A"/>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如果要使电子束打在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点，磁场应该沿什么方向？</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垂直纸面向里</a:t>
            </a:r>
            <a:r>
              <a:rPr lang="en-US" altLang="zh-CN" sz="2600" kern="100" dirty="0">
                <a:solidFill>
                  <a:srgbClr val="E36C0A"/>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如果要使电子束打在荧光屏上的位置由</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逐渐向</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点移动，磁场应该怎样变化？</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先垂直纸面向里，使磁感应强度逐渐减弱，然后再反向逐渐增强</a:t>
            </a:r>
            <a:r>
              <a:rPr lang="en-US" altLang="zh-CN" sz="2600" kern="100" dirty="0">
                <a:solidFill>
                  <a:srgbClr val="E36C0A"/>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linds(horizontal)">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linds(horizontal)">
                                      <p:cBhvr>
                                        <p:cTn id="2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79512" y="801559"/>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电视机显像管的构造：电子枪</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荧光屏</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工作原理：应用</a:t>
            </a:r>
            <a:r>
              <a:rPr lang="zh-CN" altLang="zh-CN" sz="2600" kern="100" dirty="0" smtClean="0">
                <a:solidFill>
                  <a:srgbClr val="404040"/>
                </a:solidFill>
                <a:latin typeface="Times New Roman"/>
                <a:ea typeface="微软雅黑"/>
                <a:cs typeface="Times New Roman"/>
              </a:rPr>
              <a:t>了</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道理：阴极发出的电子经过偏转线圈时</a:t>
            </a:r>
            <a:r>
              <a:rPr lang="zh-CN" altLang="zh-CN" sz="2600" kern="100" dirty="0" smtClean="0">
                <a:solidFill>
                  <a:srgbClr val="404040"/>
                </a:solidFill>
                <a:latin typeface="Times New Roman"/>
                <a:ea typeface="微软雅黑"/>
                <a:cs typeface="Times New Roman"/>
              </a:rPr>
              <a:t>受</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发生</a:t>
            </a:r>
            <a:r>
              <a:rPr lang="zh-CN" altLang="zh-CN" sz="2600" kern="100" dirty="0">
                <a:solidFill>
                  <a:srgbClr val="404040"/>
                </a:solidFill>
                <a:latin typeface="Times New Roman"/>
                <a:ea typeface="微软雅黑"/>
                <a:cs typeface="Times New Roman"/>
              </a:rPr>
              <a:t>偏转，偏转后的电子打在荧光屏上，使荧光屏发光</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显像管的扫描：在偏转区</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方向和</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方向</a:t>
            </a:r>
            <a:r>
              <a:rPr lang="zh-CN" altLang="zh-CN" sz="2600" kern="100" dirty="0">
                <a:solidFill>
                  <a:srgbClr val="404040"/>
                </a:solidFill>
                <a:latin typeface="Times New Roman"/>
                <a:ea typeface="微软雅黑"/>
                <a:cs typeface="Times New Roman"/>
              </a:rPr>
              <a:t>都有偏转磁场，</a:t>
            </a:r>
            <a:r>
              <a:rPr lang="zh-CN" altLang="zh-CN" sz="2600" kern="100" dirty="0" smtClean="0">
                <a:solidFill>
                  <a:srgbClr val="404040"/>
                </a:solidFill>
                <a:latin typeface="Times New Roman"/>
                <a:ea typeface="微软雅黑"/>
                <a:cs typeface="Times New Roman"/>
              </a:rPr>
              <a:t>其</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都</a:t>
            </a:r>
            <a:r>
              <a:rPr lang="zh-CN" altLang="zh-CN" sz="2600" kern="100" dirty="0">
                <a:solidFill>
                  <a:srgbClr val="404040"/>
                </a:solidFill>
                <a:latin typeface="Times New Roman"/>
                <a:ea typeface="微软雅黑"/>
                <a:cs typeface="Times New Roman"/>
              </a:rPr>
              <a:t>在不断变化，因此电子束打在荧光屏上的光点不断移动，这在电视技术中</a:t>
            </a:r>
            <a:r>
              <a:rPr lang="zh-CN" altLang="zh-CN" sz="2600" kern="100" dirty="0" smtClean="0">
                <a:solidFill>
                  <a:srgbClr val="404040"/>
                </a:solidFill>
                <a:latin typeface="Times New Roman"/>
                <a:ea typeface="微软雅黑"/>
                <a:cs typeface="Times New Roman"/>
              </a:rPr>
              <a:t>叫做</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5005472" y="915566"/>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偏转线圈</a:t>
            </a:r>
            <a:endParaRPr lang="zh-CN" altLang="en-US" dirty="0">
              <a:solidFill>
                <a:srgbClr val="0070C0"/>
              </a:solidFill>
            </a:endParaRPr>
          </a:p>
        </p:txBody>
      </p:sp>
      <p:sp>
        <p:nvSpPr>
          <p:cNvPr id="6" name="矩形 5"/>
          <p:cNvSpPr/>
          <p:nvPr/>
        </p:nvSpPr>
        <p:spPr>
          <a:xfrm>
            <a:off x="3235642" y="1495623"/>
            <a:ext cx="218521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电子束磁偏转</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3635896" y="2067694"/>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洛伦兹力</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4417705" y="3276590"/>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水平</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6090458" y="3291295"/>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竖直</a:t>
            </a:r>
            <a:endParaRPr lang="zh-CN" altLang="en-US" sz="2600" kern="100" dirty="0">
              <a:solidFill>
                <a:srgbClr val="0070C0"/>
              </a:solidFill>
              <a:latin typeface="Times New Roman"/>
              <a:ea typeface="微软雅黑"/>
              <a:cs typeface="Times New Roman"/>
            </a:endParaRPr>
          </a:p>
        </p:txBody>
      </p:sp>
      <p:sp>
        <p:nvSpPr>
          <p:cNvPr id="11" name="矩形 10"/>
          <p:cNvSpPr/>
          <p:nvPr/>
        </p:nvSpPr>
        <p:spPr>
          <a:xfrm>
            <a:off x="1907704" y="386789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方向</a:t>
            </a:r>
            <a:endParaRPr lang="zh-CN" altLang="en-US" sz="2600" kern="100" dirty="0">
              <a:solidFill>
                <a:srgbClr val="0070C0"/>
              </a:solidFill>
              <a:latin typeface="Times New Roman"/>
              <a:ea typeface="微软雅黑"/>
              <a:cs typeface="Times New Roman"/>
            </a:endParaRPr>
          </a:p>
        </p:txBody>
      </p:sp>
      <p:sp>
        <p:nvSpPr>
          <p:cNvPr id="12" name="矩形 11"/>
          <p:cNvSpPr/>
          <p:nvPr/>
        </p:nvSpPr>
        <p:spPr>
          <a:xfrm>
            <a:off x="3003064" y="3871887"/>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强弱</a:t>
            </a:r>
            <a:endParaRPr lang="zh-CN" altLang="en-US" sz="2600" kern="100" dirty="0">
              <a:solidFill>
                <a:srgbClr val="0070C0"/>
              </a:solidFill>
              <a:latin typeface="Times New Roman"/>
              <a:ea typeface="微软雅黑"/>
              <a:cs typeface="Times New Roman"/>
            </a:endParaRPr>
          </a:p>
        </p:txBody>
      </p:sp>
      <p:sp>
        <p:nvSpPr>
          <p:cNvPr id="13" name="矩形 12"/>
          <p:cNvSpPr/>
          <p:nvPr/>
        </p:nvSpPr>
        <p:spPr>
          <a:xfrm>
            <a:off x="7099900" y="445919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扫描</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20542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323528" y="1059582"/>
            <a:ext cx="8107270" cy="3693319"/>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显像管工作时，电子束是依次扫描荧光屏上各点，但是我们为什么觉察不到荧光屏的闪烁？</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电子束从最上一行到最下一行扫描一遍叫做一场，电视机每秒进行</a:t>
            </a:r>
            <a:r>
              <a:rPr lang="en-US" altLang="zh-CN" sz="2600" kern="100" dirty="0">
                <a:solidFill>
                  <a:schemeClr val="accent6">
                    <a:lumMod val="75000"/>
                  </a:schemeClr>
                </a:solidFill>
                <a:latin typeface="Times New Roman"/>
                <a:ea typeface="微软雅黑"/>
                <a:cs typeface="Courier New"/>
              </a:rPr>
              <a:t>50</a:t>
            </a:r>
            <a:r>
              <a:rPr lang="zh-CN" altLang="zh-CN" sz="2600" kern="100" dirty="0">
                <a:solidFill>
                  <a:schemeClr val="accent6">
                    <a:lumMod val="75000"/>
                  </a:schemeClr>
                </a:solidFill>
                <a:latin typeface="Times New Roman"/>
                <a:ea typeface="微软雅黑"/>
                <a:cs typeface="Times New Roman"/>
              </a:rPr>
              <a:t>场扫描，由于人们的</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视觉暂留</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，所以感觉到整个荧光屏都在发光，而看不到荧光屏的闪烁</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85966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242223" y="771550"/>
            <a:ext cx="4185761"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一、对洛伦兹力方向的判定</a:t>
            </a:r>
          </a:p>
        </p:txBody>
      </p:sp>
      <p:sp>
        <p:nvSpPr>
          <p:cNvPr id="7" name="矩形 6"/>
          <p:cNvSpPr/>
          <p:nvPr/>
        </p:nvSpPr>
        <p:spPr>
          <a:xfrm>
            <a:off x="323528" y="1419622"/>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下列关于图中各带电粒子所受洛伦兹力的方向或带电粒子的带电性的判断正确的是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4098" name="Picture 2" descr="\\莫成程\f\幻灯片文件复制\2015\同步\步步高\物理\步步高人教3-1（人教）\A190.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003798"/>
            <a:ext cx="3668269" cy="144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莫成程\f\幻灯片文件复制\2015\同步\步步高\物理\步步高人教3-1（人教）\A19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8187" y="3038722"/>
            <a:ext cx="3668269" cy="1385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95486"/>
            <a:ext cx="8352928" cy="2267929"/>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洛伦兹力方向竖直向上</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洛伦兹力方向垂直纸面向里</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粒子带负电</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洛伦兹力方向垂直纸面向外</a:t>
            </a:r>
            <a:endParaRPr lang="zh-CN" altLang="zh-CN" sz="1050" kern="100" dirty="0">
              <a:effectLst/>
              <a:latin typeface="宋体"/>
              <a:cs typeface="Courier New"/>
            </a:endParaRPr>
          </a:p>
        </p:txBody>
      </p:sp>
      <p:sp>
        <p:nvSpPr>
          <p:cNvPr id="3" name="矩形 2"/>
          <p:cNvSpPr/>
          <p:nvPr/>
        </p:nvSpPr>
        <p:spPr>
          <a:xfrm>
            <a:off x="467544" y="2363346"/>
            <a:ext cx="8352928" cy="2893100"/>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根据左手定则可知</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图中洛伦兹力方向应该竖直向上，</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图中洛伦兹力方向垂直纸面向里，</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图中粒子带正电，</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图中洛伦兹力方向垂直纸面向外，故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ABD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3400" y="150033"/>
            <a:ext cx="4185761"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二、对洛伦兹力公式的理解</a:t>
            </a:r>
          </a:p>
        </p:txBody>
      </p:sp>
      <p:sp>
        <p:nvSpPr>
          <p:cNvPr id="5" name="矩形 4"/>
          <p:cNvSpPr/>
          <p:nvPr/>
        </p:nvSpPr>
        <p:spPr>
          <a:xfrm>
            <a:off x="395536" y="843558"/>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所示，各图中的匀强磁场的磁感应强度均为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，带电粒子的速率均为</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，带电荷量均为</a:t>
            </a:r>
            <a:r>
              <a:rPr lang="en-US" altLang="zh-CN" sz="2600" i="1" kern="100" dirty="0">
                <a:solidFill>
                  <a:srgbClr val="404040"/>
                </a:solidFill>
                <a:latin typeface="Times New Roman"/>
                <a:ea typeface="微软雅黑"/>
                <a:cs typeface="Courier New"/>
              </a:rPr>
              <a:t>q</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试求出图中带电粒子所受洛伦兹力的大小，并指出洛伦兹力的方向</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5122" name="Picture 2" descr="\\莫成程\f\幻灯片文件复制\2015\同步\步步高\物理\步步高人教3-1（人教）\A19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787774"/>
            <a:ext cx="3454524" cy="158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莫成程\f\幻灯片文件复制\2015\同步\步步高\物理\步步高人教3-1（人教）\A193.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1852" y="2910106"/>
            <a:ext cx="3454524" cy="146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221" y="4371950"/>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923678"/>
            <a:ext cx="3744416" cy="1892826"/>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因</a:t>
            </a:r>
            <a:r>
              <a:rPr lang="en-US" altLang="zh-CN" sz="2600" i="1" kern="100" dirty="0" err="1">
                <a:solidFill>
                  <a:srgbClr val="404040"/>
                </a:solidFill>
                <a:latin typeface="Book Antiqua"/>
                <a:ea typeface="微软雅黑"/>
                <a:cs typeface="Times New Roman"/>
              </a:rPr>
              <a:t>v</a:t>
            </a:r>
            <a:r>
              <a:rPr lang="en-US" altLang="zh-CN" sz="2600" kern="100" dirty="0" err="1">
                <a:solidFill>
                  <a:srgbClr val="404040"/>
                </a:solidFill>
                <a:latin typeface="宋体"/>
                <a:ea typeface="微软雅黑"/>
                <a:cs typeface="Times New Roman"/>
              </a:rPr>
              <a:t>⊥</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所以</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方向垂直</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指向左上方</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pSp>
        <p:nvGrpSpPr>
          <p:cNvPr id="11" name="组合 10"/>
          <p:cNvGrpSpPr/>
          <p:nvPr/>
        </p:nvGrpSpPr>
        <p:grpSpPr>
          <a:xfrm>
            <a:off x="4693156" y="195486"/>
            <a:ext cx="4248472" cy="3693319"/>
            <a:chOff x="4693156" y="195486"/>
            <a:chExt cx="4248472" cy="3693319"/>
          </a:xfrm>
        </p:grpSpPr>
        <p:sp>
          <p:nvSpPr>
            <p:cNvPr id="3" name="矩形 2"/>
            <p:cNvSpPr/>
            <p:nvPr/>
          </p:nvSpPr>
          <p:spPr>
            <a:xfrm>
              <a:off x="4693156" y="195486"/>
              <a:ext cx="4248472"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的夹角为</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将</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分解成垂直磁场的分量和平行磁场的分量，</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Book Antiqua"/>
                  <a:ea typeface="微软雅黑"/>
                  <a:cs typeface="Times New Roman"/>
                </a:rPr>
                <a:t>v</a:t>
              </a:r>
              <a:r>
                <a:rPr lang="en-US" altLang="zh-CN" sz="2600" kern="100" dirty="0" err="1">
                  <a:solidFill>
                    <a:srgbClr val="404040"/>
                  </a:solidFill>
                  <a:latin typeface="Times New Roman"/>
                  <a:ea typeface="微软雅黑"/>
                  <a:cs typeface="Courier New"/>
                </a:rPr>
                <a:t>sin</a:t>
              </a:r>
              <a:r>
                <a:rPr lang="en-US" altLang="zh-CN" sz="2600" kern="100" dirty="0">
                  <a:solidFill>
                    <a:srgbClr val="404040"/>
                  </a:solidFill>
                  <a:latin typeface="Times New Roman"/>
                  <a:ea typeface="微软雅黑"/>
                  <a:cs typeface="Courier New"/>
                </a:rPr>
                <a:t> 30°</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en-US" altLang="zh-CN" sz="2600" kern="100" dirty="0" err="1">
                  <a:solidFill>
                    <a:srgbClr val="404040"/>
                  </a:solidFill>
                  <a:latin typeface="Times New Roman"/>
                  <a:ea typeface="微软雅黑"/>
                  <a:cs typeface="Courier New"/>
                </a:rPr>
                <a:t>sin</a:t>
              </a:r>
              <a:r>
                <a:rPr lang="en-US" altLang="zh-CN" sz="2600" kern="100" dirty="0">
                  <a:solidFill>
                    <a:srgbClr val="404040"/>
                  </a:solidFill>
                  <a:latin typeface="Times New Roman"/>
                  <a:ea typeface="微软雅黑"/>
                  <a:cs typeface="Courier New"/>
                </a:rPr>
                <a:t> 30°</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i="1" kern="100" dirty="0" err="1" smtClean="0">
                  <a:solidFill>
                    <a:srgbClr val="404040"/>
                  </a:solidFill>
                  <a:latin typeface="Times New Roman"/>
                  <a:ea typeface="微软雅黑"/>
                  <a:cs typeface="Courier New"/>
                </a:rPr>
                <a:t>q</a:t>
              </a:r>
              <a:r>
                <a:rPr lang="en-US" altLang="zh-CN" sz="2600" i="1" kern="100" dirty="0" err="1" smtClean="0">
                  <a:solidFill>
                    <a:srgbClr val="404040"/>
                  </a:solidFill>
                  <a:latin typeface="Book Antiqua"/>
                  <a:ea typeface="微软雅黑"/>
                  <a:cs typeface="Times New Roman"/>
                </a:rPr>
                <a:t>v</a:t>
              </a:r>
              <a:r>
                <a:rPr lang="en-US" altLang="zh-CN" sz="2600" i="1" kern="100" dirty="0" err="1" smtClean="0">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方向垂直纸面向里</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99137327"/>
                </p:ext>
              </p:extLst>
            </p:nvPr>
          </p:nvGraphicFramePr>
          <p:xfrm>
            <a:off x="7092280" y="2599804"/>
            <a:ext cx="381000" cy="908050"/>
          </p:xfrm>
          <a:graphic>
            <a:graphicData uri="http://schemas.openxmlformats.org/presentationml/2006/ole">
              <mc:AlternateContent xmlns:mc="http://schemas.openxmlformats.org/markup-compatibility/2006">
                <mc:Choice xmlns:v="urn:schemas-microsoft-com:vml" Requires="v">
                  <p:oleObj spid="_x0000_s7178" name="文档" r:id="rId4" imgW="380344" imgH="906900" progId="Word.Document.12">
                    <p:embed/>
                  </p:oleObj>
                </mc:Choice>
                <mc:Fallback>
                  <p:oleObj name="文档" r:id="rId4" imgW="380344" imgH="906900" progId="Word.Document.12">
                    <p:embed/>
                    <p:pic>
                      <p:nvPicPr>
                        <p:cNvPr id="0" name=""/>
                        <p:cNvPicPr/>
                        <p:nvPr/>
                      </p:nvPicPr>
                      <p:blipFill>
                        <a:blip r:embed="rId5"/>
                        <a:stretch>
                          <a:fillRect/>
                        </a:stretch>
                      </p:blipFill>
                      <p:spPr>
                        <a:xfrm>
                          <a:off x="7092280" y="2599804"/>
                          <a:ext cx="381000" cy="908050"/>
                        </a:xfrm>
                        <a:prstGeom prst="rect">
                          <a:avLst/>
                        </a:prstGeom>
                      </p:spPr>
                    </p:pic>
                  </p:oleObj>
                </mc:Fallback>
              </mc:AlternateContent>
            </a:graphicData>
          </a:graphic>
        </p:graphicFrame>
      </p:grpSp>
      <p:pic>
        <p:nvPicPr>
          <p:cNvPr id="6" name="Picture 2" descr="\\莫成程\f\幻灯片文件复制\2015\同步\步步高\物理\步步高人教3-1（人教）\A19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480627"/>
            <a:ext cx="3454524" cy="158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5536" y="3651870"/>
            <a:ext cx="5112568" cy="69249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(1)</a:t>
            </a:r>
            <a:r>
              <a:rPr lang="en-US" altLang="zh-CN" sz="2600" i="1" kern="100" dirty="0" err="1">
                <a:solidFill>
                  <a:srgbClr val="E36C0A"/>
                </a:solidFill>
                <a:latin typeface="Times New Roman"/>
                <a:ea typeface="微软雅黑"/>
                <a:cs typeface="Courier New"/>
              </a:rPr>
              <a:t>q</a:t>
            </a:r>
            <a:r>
              <a:rPr lang="en-US" altLang="zh-CN" sz="2600" i="1" kern="100" dirty="0" err="1">
                <a:solidFill>
                  <a:srgbClr val="E36C0A"/>
                </a:solidFill>
                <a:latin typeface="Book Antiqua"/>
                <a:ea typeface="微软雅黑"/>
                <a:cs typeface="Times New Roman"/>
              </a:rPr>
              <a:t>v</a:t>
            </a:r>
            <a:r>
              <a:rPr lang="en-US" altLang="zh-CN" sz="2600" i="1" kern="100" dirty="0" err="1">
                <a:solidFill>
                  <a:srgbClr val="E36C0A"/>
                </a:solidFill>
                <a:latin typeface="Times New Roman"/>
                <a:ea typeface="微软雅黑"/>
                <a:cs typeface="Courier New"/>
              </a:rPr>
              <a:t>B</a:t>
            </a:r>
            <a:r>
              <a:rPr lang="zh-CN" altLang="zh-CN" sz="2600" kern="100" dirty="0">
                <a:solidFill>
                  <a:srgbClr val="E36C0A"/>
                </a:solidFill>
                <a:latin typeface="Times New Roman"/>
                <a:ea typeface="微软雅黑"/>
                <a:cs typeface="Times New Roman"/>
              </a:rPr>
              <a:t>　垂直</a:t>
            </a:r>
            <a:r>
              <a:rPr lang="en-US" altLang="zh-CN" sz="2600" i="1" kern="100" dirty="0">
                <a:solidFill>
                  <a:srgbClr val="E36C0A"/>
                </a:solidFill>
                <a:latin typeface="Book Antiqua"/>
                <a:ea typeface="微软雅黑"/>
                <a:cs typeface="Times New Roman"/>
              </a:rPr>
              <a:t>v</a:t>
            </a:r>
            <a:r>
              <a:rPr lang="zh-CN" altLang="zh-CN" sz="2600" kern="100" dirty="0">
                <a:solidFill>
                  <a:srgbClr val="E36C0A"/>
                </a:solidFill>
                <a:latin typeface="Times New Roman"/>
                <a:ea typeface="微软雅黑"/>
                <a:cs typeface="Times New Roman"/>
              </a:rPr>
              <a:t>指向左</a:t>
            </a:r>
            <a:r>
              <a:rPr lang="zh-CN" altLang="zh-CN" sz="2600" kern="100" dirty="0" smtClean="0">
                <a:solidFill>
                  <a:srgbClr val="E36C0A"/>
                </a:solidFill>
                <a:latin typeface="Times New Roman"/>
                <a:ea typeface="微软雅黑"/>
                <a:cs typeface="Times New Roman"/>
              </a:rPr>
              <a:t>上方</a:t>
            </a:r>
            <a:endParaRPr lang="zh-CN" altLang="zh-CN" sz="1050" kern="100" dirty="0">
              <a:effectLst/>
              <a:latin typeface="宋体"/>
              <a:cs typeface="Courier New"/>
            </a:endParaRPr>
          </a:p>
        </p:txBody>
      </p:sp>
      <p:grpSp>
        <p:nvGrpSpPr>
          <p:cNvPr id="8" name="组合 7"/>
          <p:cNvGrpSpPr/>
          <p:nvPr/>
        </p:nvGrpSpPr>
        <p:grpSpPr>
          <a:xfrm>
            <a:off x="395536" y="4299942"/>
            <a:ext cx="8352928" cy="936104"/>
            <a:chOff x="395536" y="3435846"/>
            <a:chExt cx="8352928" cy="936104"/>
          </a:xfrm>
        </p:grpSpPr>
        <p:sp>
          <p:nvSpPr>
            <p:cNvPr id="9" name="矩形 8"/>
            <p:cNvSpPr/>
            <p:nvPr/>
          </p:nvSpPr>
          <p:spPr>
            <a:xfrm>
              <a:off x="395536" y="3435846"/>
              <a:ext cx="8352928" cy="627672"/>
            </a:xfrm>
            <a:prstGeom prst="rect">
              <a:avLst/>
            </a:prstGeom>
          </p:spPr>
          <p:txBody>
            <a:bodyPr wrap="square">
              <a:spAutoFit/>
            </a:bodyPr>
            <a:lstStyle/>
            <a:p>
              <a:pPr algn="just">
                <a:lnSpc>
                  <a:spcPct val="150000"/>
                </a:lnSpc>
                <a:spcAft>
                  <a:spcPts val="0"/>
                </a:spcAft>
              </a:pPr>
              <a:r>
                <a:rPr lang="en-US" altLang="zh-CN" sz="2600" kern="100" dirty="0">
                  <a:solidFill>
                    <a:srgbClr val="E36C0A"/>
                  </a:solidFill>
                  <a:latin typeface="Times New Roman"/>
                  <a:ea typeface="微软雅黑"/>
                  <a:cs typeface="Courier New"/>
                </a:rPr>
                <a:t>(2</a:t>
              </a:r>
              <a:r>
                <a:rPr lang="en-US" altLang="zh-CN" sz="2600" kern="100" dirty="0" smtClean="0">
                  <a:solidFill>
                    <a:srgbClr val="E36C0A"/>
                  </a:solidFill>
                  <a:latin typeface="Times New Roman"/>
                  <a:ea typeface="微软雅黑"/>
                  <a:cs typeface="Courier New"/>
                </a:rPr>
                <a:t>)  </a:t>
              </a:r>
              <a:r>
                <a:rPr lang="en-US" altLang="zh-CN" sz="2600" i="1" kern="100" dirty="0" err="1" smtClean="0">
                  <a:solidFill>
                    <a:srgbClr val="E36C0A"/>
                  </a:solidFill>
                  <a:latin typeface="Times New Roman"/>
                  <a:ea typeface="微软雅黑"/>
                  <a:cs typeface="Courier New"/>
                </a:rPr>
                <a:t>q</a:t>
              </a:r>
              <a:r>
                <a:rPr lang="en-US" altLang="zh-CN" sz="2600" i="1" kern="100" dirty="0" err="1" smtClean="0">
                  <a:solidFill>
                    <a:srgbClr val="E36C0A"/>
                  </a:solidFill>
                  <a:latin typeface="Book Antiqua"/>
                  <a:ea typeface="微软雅黑"/>
                  <a:cs typeface="Times New Roman"/>
                </a:rPr>
                <a:t>v</a:t>
              </a:r>
              <a:r>
                <a:rPr lang="en-US" altLang="zh-CN" sz="2600" i="1" kern="100" dirty="0" err="1" smtClean="0">
                  <a:solidFill>
                    <a:srgbClr val="E36C0A"/>
                  </a:solidFill>
                  <a:latin typeface="Times New Roman"/>
                  <a:ea typeface="微软雅黑"/>
                  <a:cs typeface="Courier New"/>
                </a:rPr>
                <a:t>B</a:t>
              </a:r>
              <a:r>
                <a:rPr lang="zh-CN" altLang="zh-CN" sz="2600" kern="100" dirty="0">
                  <a:solidFill>
                    <a:srgbClr val="E36C0A"/>
                  </a:solidFill>
                  <a:latin typeface="Times New Roman"/>
                  <a:ea typeface="微软雅黑"/>
                  <a:cs typeface="Times New Roman"/>
                </a:rPr>
                <a:t>　垂直纸面向</a:t>
              </a:r>
              <a:r>
                <a:rPr lang="zh-CN" altLang="zh-CN" sz="2600" kern="100" dirty="0" smtClean="0">
                  <a:solidFill>
                    <a:srgbClr val="E36C0A"/>
                  </a:solidFill>
                  <a:latin typeface="Times New Roman"/>
                  <a:ea typeface="微软雅黑"/>
                  <a:cs typeface="Times New Roman"/>
                </a:rPr>
                <a:t>里</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766065987"/>
                </p:ext>
              </p:extLst>
            </p:nvPr>
          </p:nvGraphicFramePr>
          <p:xfrm>
            <a:off x="858064" y="3517875"/>
            <a:ext cx="387350" cy="854075"/>
          </p:xfrm>
          <a:graphic>
            <a:graphicData uri="http://schemas.openxmlformats.org/presentationml/2006/ole">
              <mc:AlternateContent xmlns:mc="http://schemas.openxmlformats.org/markup-compatibility/2006">
                <mc:Choice xmlns:v="urn:schemas-microsoft-com:vml" Requires="v">
                  <p:oleObj spid="_x0000_s7179" name="文档" r:id="rId8" imgW="387983" imgH="854561" progId="Word.Document.12">
                    <p:embed/>
                  </p:oleObj>
                </mc:Choice>
                <mc:Fallback>
                  <p:oleObj name="文档" r:id="rId8" imgW="387983" imgH="854561" progId="Word.Document.12">
                    <p:embed/>
                    <p:pic>
                      <p:nvPicPr>
                        <p:cNvPr id="0" name=""/>
                        <p:cNvPicPr/>
                        <p:nvPr/>
                      </p:nvPicPr>
                      <p:blipFill>
                        <a:blip r:embed="rId9"/>
                        <a:stretch>
                          <a:fillRect/>
                        </a:stretch>
                      </p:blipFill>
                      <p:spPr>
                        <a:xfrm>
                          <a:off x="858064" y="3517875"/>
                          <a:ext cx="387350" cy="854075"/>
                        </a:xfrm>
                        <a:prstGeom prst="rect">
                          <a:avLst/>
                        </a:prstGeom>
                      </p:spPr>
                    </p:pic>
                  </p:oleObj>
                </mc:Fallback>
              </mc:AlternateContent>
            </a:graphicData>
          </a:graphic>
        </p:graphicFrame>
      </p:grpSp>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1980" y="2583246"/>
            <a:ext cx="8058452" cy="1212640"/>
          </a:xfrm>
          <a:prstGeom prst="rect">
            <a:avLst/>
          </a:prstGeom>
        </p:spPr>
        <p:txBody>
          <a:bodyPr wrap="square">
            <a:spAutoFit/>
          </a:bodyPr>
          <a:lstStyle/>
          <a:p>
            <a:pPr algn="just">
              <a:lnSpc>
                <a:spcPct val="140000"/>
              </a:lnSpc>
              <a:spcAft>
                <a:spcPts val="0"/>
              </a:spcAft>
            </a:pPr>
            <a:r>
              <a:rPr lang="zh-CN" altLang="zh-CN" sz="2600" b="1" kern="100" dirty="0" smtClean="0">
                <a:solidFill>
                  <a:srgbClr val="00B0F0"/>
                </a:solidFill>
                <a:latin typeface="Times New Roman"/>
                <a:ea typeface="微软雅黑"/>
                <a:cs typeface="Times New Roman"/>
              </a:rPr>
              <a:t>解析</a:t>
            </a:r>
            <a:r>
              <a:rPr lang="en-US" altLang="zh-CN" sz="2600" b="1" kern="100" dirty="0" smtClean="0">
                <a:solidFill>
                  <a:srgbClr val="00B0F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由于</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平行</a:t>
            </a:r>
            <a:r>
              <a:rPr lang="zh-CN" altLang="zh-CN" sz="2600" kern="100" dirty="0" smtClean="0">
                <a:solidFill>
                  <a:srgbClr val="404040"/>
                </a:solidFill>
                <a:latin typeface="Times New Roman"/>
                <a:ea typeface="微软雅黑"/>
                <a:cs typeface="Times New Roman"/>
              </a:rPr>
              <a:t>，所以</a:t>
            </a:r>
            <a:r>
              <a:rPr lang="zh-CN" altLang="zh-CN" sz="2600" kern="100" dirty="0">
                <a:solidFill>
                  <a:srgbClr val="404040"/>
                </a:solidFill>
                <a:latin typeface="Times New Roman"/>
                <a:ea typeface="微软雅黑"/>
                <a:cs typeface="Times New Roman"/>
              </a:rPr>
              <a:t>不受洛伦兹力</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(4)</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垂直</a:t>
            </a:r>
            <a:r>
              <a:rPr lang="zh-CN" altLang="zh-CN" sz="2600" kern="100" dirty="0" smtClean="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zh-CN" altLang="zh-CN" sz="2600" kern="100" dirty="0" smtClean="0">
                <a:solidFill>
                  <a:srgbClr val="404040"/>
                </a:solidFill>
                <a:latin typeface="Times New Roman"/>
                <a:ea typeface="微软雅黑"/>
                <a:cs typeface="Times New Roman"/>
              </a:rPr>
              <a:t>，方向</a:t>
            </a:r>
            <a:r>
              <a:rPr lang="zh-CN" altLang="zh-CN" sz="2600" kern="100" dirty="0">
                <a:solidFill>
                  <a:srgbClr val="404040"/>
                </a:solidFill>
                <a:latin typeface="Times New Roman"/>
                <a:ea typeface="微软雅黑"/>
                <a:cs typeface="Times New Roman"/>
              </a:rPr>
              <a:t>垂直</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指向左上方</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2" name="矩形 11"/>
          <p:cNvSpPr/>
          <p:nvPr/>
        </p:nvSpPr>
        <p:spPr>
          <a:xfrm>
            <a:off x="387916" y="4034770"/>
            <a:ext cx="8352928" cy="1212640"/>
          </a:xfrm>
          <a:prstGeom prst="rect">
            <a:avLst/>
          </a:prstGeom>
        </p:spPr>
        <p:txBody>
          <a:bodyPr wrap="square">
            <a:spAutoFit/>
          </a:bodyPr>
          <a:lstStyle/>
          <a:p>
            <a:pPr algn="just">
              <a:lnSpc>
                <a:spcPct val="140000"/>
              </a:lnSpc>
              <a:spcAft>
                <a:spcPts val="0"/>
              </a:spcAft>
            </a:pPr>
            <a:r>
              <a:rPr lang="zh-CN" altLang="zh-CN" sz="2600" b="1" kern="100" dirty="0" smtClean="0">
                <a:solidFill>
                  <a:srgbClr val="00B0F0"/>
                </a:solidFill>
                <a:latin typeface="Times New Roman"/>
                <a:ea typeface="微软雅黑"/>
                <a:cs typeface="Times New Roman"/>
              </a:rPr>
              <a:t>答案</a:t>
            </a:r>
            <a:r>
              <a:rPr lang="en-US" altLang="zh-CN" sz="2600" b="1" kern="100" dirty="0" smtClean="0">
                <a:solidFill>
                  <a:srgbClr val="00B0F0"/>
                </a:solidFill>
                <a:latin typeface="Times New Roman"/>
                <a:ea typeface="微软雅黑"/>
                <a:cs typeface="Times New Roman"/>
              </a:rPr>
              <a:t>    </a:t>
            </a:r>
            <a:r>
              <a:rPr lang="en-US" altLang="zh-CN" sz="2600" kern="100" dirty="0" smtClean="0">
                <a:solidFill>
                  <a:srgbClr val="E36C0A"/>
                </a:solidFill>
                <a:latin typeface="Times New Roman"/>
                <a:ea typeface="微软雅黑"/>
                <a:cs typeface="Courier New"/>
              </a:rPr>
              <a:t>(</a:t>
            </a:r>
            <a:r>
              <a:rPr lang="en-US" altLang="zh-CN" sz="2600" kern="100" dirty="0">
                <a:solidFill>
                  <a:srgbClr val="E36C0A"/>
                </a:solidFill>
                <a:latin typeface="Times New Roman"/>
                <a:ea typeface="微软雅黑"/>
                <a:cs typeface="Courier New"/>
              </a:rPr>
              <a:t>3)</a:t>
            </a:r>
            <a:r>
              <a:rPr lang="zh-CN" altLang="zh-CN" sz="2600" kern="100" dirty="0">
                <a:solidFill>
                  <a:srgbClr val="E36C0A"/>
                </a:solidFill>
                <a:latin typeface="Times New Roman"/>
                <a:ea typeface="微软雅黑"/>
                <a:cs typeface="Times New Roman"/>
              </a:rPr>
              <a:t>不受洛伦兹力</a:t>
            </a:r>
            <a:endParaRPr lang="zh-CN" altLang="zh-CN" sz="1050" kern="100" dirty="0">
              <a:latin typeface="宋体"/>
              <a:cs typeface="Courier New"/>
            </a:endParaRPr>
          </a:p>
          <a:p>
            <a:pPr algn="just">
              <a:lnSpc>
                <a:spcPct val="140000"/>
              </a:lnSpc>
              <a:spcAft>
                <a:spcPts val="0"/>
              </a:spcAft>
            </a:pPr>
            <a:r>
              <a:rPr lang="en-US" altLang="zh-CN" sz="2600" kern="100" dirty="0">
                <a:solidFill>
                  <a:srgbClr val="E36C0A"/>
                </a:solidFill>
                <a:latin typeface="Times New Roman"/>
                <a:ea typeface="微软雅黑"/>
                <a:cs typeface="Courier New"/>
              </a:rPr>
              <a:t>(4)</a:t>
            </a:r>
            <a:r>
              <a:rPr lang="en-US" altLang="zh-CN" sz="2600" i="1" kern="100" dirty="0" err="1">
                <a:solidFill>
                  <a:srgbClr val="E36C0A"/>
                </a:solidFill>
                <a:latin typeface="Times New Roman"/>
                <a:ea typeface="微软雅黑"/>
                <a:cs typeface="Courier New"/>
              </a:rPr>
              <a:t>q</a:t>
            </a:r>
            <a:r>
              <a:rPr lang="en-US" altLang="zh-CN" sz="2600" i="1" kern="100" dirty="0" err="1">
                <a:solidFill>
                  <a:srgbClr val="E36C0A"/>
                </a:solidFill>
                <a:latin typeface="Book Antiqua"/>
                <a:ea typeface="微软雅黑"/>
                <a:cs typeface="Times New Roman"/>
              </a:rPr>
              <a:t>v</a:t>
            </a:r>
            <a:r>
              <a:rPr lang="en-US" altLang="zh-CN" sz="2600" i="1" kern="100" dirty="0" err="1">
                <a:solidFill>
                  <a:srgbClr val="E36C0A"/>
                </a:solidFill>
                <a:latin typeface="Times New Roman"/>
                <a:ea typeface="微软雅黑"/>
                <a:cs typeface="Courier New"/>
              </a:rPr>
              <a:t>B</a:t>
            </a:r>
            <a:r>
              <a:rPr lang="zh-CN" altLang="zh-CN" sz="2600" kern="100" dirty="0">
                <a:solidFill>
                  <a:srgbClr val="E36C0A"/>
                </a:solidFill>
                <a:latin typeface="Times New Roman"/>
                <a:ea typeface="微软雅黑"/>
                <a:cs typeface="Times New Roman"/>
              </a:rPr>
              <a:t>　垂直</a:t>
            </a:r>
            <a:r>
              <a:rPr lang="en-US" altLang="zh-CN" sz="2600" i="1" kern="100" dirty="0">
                <a:solidFill>
                  <a:srgbClr val="E36C0A"/>
                </a:solidFill>
                <a:latin typeface="Book Antiqua"/>
                <a:ea typeface="微软雅黑"/>
                <a:cs typeface="Times New Roman"/>
              </a:rPr>
              <a:t>v</a:t>
            </a:r>
            <a:r>
              <a:rPr lang="zh-CN" altLang="zh-CN" sz="2600" kern="100" dirty="0">
                <a:solidFill>
                  <a:srgbClr val="E36C0A"/>
                </a:solidFill>
                <a:latin typeface="Times New Roman"/>
                <a:ea typeface="微软雅黑"/>
                <a:cs typeface="Times New Roman"/>
              </a:rPr>
              <a:t>指向左</a:t>
            </a:r>
            <a:r>
              <a:rPr lang="zh-CN" altLang="zh-CN" sz="2600" kern="100" dirty="0" smtClean="0">
                <a:solidFill>
                  <a:srgbClr val="E36C0A"/>
                </a:solidFill>
                <a:latin typeface="Times New Roman"/>
                <a:ea typeface="微软雅黑"/>
                <a:cs typeface="Times New Roman"/>
              </a:rPr>
              <a:t>上方</a:t>
            </a:r>
            <a:endParaRPr lang="zh-CN" altLang="zh-CN" sz="1050" kern="100" dirty="0">
              <a:effectLst/>
              <a:latin typeface="宋体"/>
              <a:cs typeface="Courier New"/>
            </a:endParaRPr>
          </a:p>
        </p:txBody>
      </p:sp>
      <p:pic>
        <p:nvPicPr>
          <p:cNvPr id="10" name="Picture 3" descr="\\莫成程\f\幻灯片文件复制\2015\同步\步步高\物理\步步高人教3-1（人教）\A19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605850"/>
            <a:ext cx="3454524" cy="146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8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linds(horizontal)">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7936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347614"/>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893877" y="1376189"/>
            <a:ext cx="7481639"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通过实验，观察阴极射线在磁场中的偏转，认识洛伦兹力</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会判断洛伦兹力的方向，会计算洛伦兹力的大小</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了解电子束磁偏转的原理以及在电视显像管中的应用</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581050" y="-33222"/>
            <a:ext cx="7807374" cy="804772"/>
          </a:xfrm>
          <a:prstGeom prst="rect">
            <a:avLst/>
          </a:prstGeom>
        </p:spPr>
        <p:txBody>
          <a:bodyPr wrap="square">
            <a:spAutoFit/>
          </a:bodyPr>
          <a:lstStyle/>
          <a:p>
            <a:pPr algn="ct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5  </a:t>
            </a:r>
            <a:r>
              <a:rPr lang="zh-CN" altLang="zh-CN" sz="3500" b="1" dirty="0" smtClean="0">
                <a:latin typeface="Times New Roman" pitchFamily="18" charset="0"/>
                <a:ea typeface="微软雅黑" panose="020B0503020204020204" pitchFamily="34" charset="-122"/>
                <a:cs typeface="Times New Roman" pitchFamily="18" charset="0"/>
              </a:rPr>
              <a:t>运动</a:t>
            </a:r>
            <a:r>
              <a:rPr lang="zh-CN" altLang="zh-CN" sz="3500" b="1" dirty="0">
                <a:latin typeface="Times New Roman" pitchFamily="18" charset="0"/>
                <a:ea typeface="微软雅黑" panose="020B0503020204020204" pitchFamily="34" charset="-122"/>
                <a:cs typeface="Times New Roman" pitchFamily="18" charset="0"/>
              </a:rPr>
              <a:t>电荷在磁场中受到的力</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891130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23478"/>
            <a:ext cx="6074099"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三、带电物体</a:t>
            </a:r>
            <a:r>
              <a:rPr lang="en-US" altLang="zh-CN" sz="2600" b="1" kern="100" dirty="0">
                <a:latin typeface="Times New Roman" pitchFamily="18" charset="0"/>
                <a:ea typeface="微软雅黑" pitchFamily="34" charset="-122"/>
                <a:cs typeface="Times New Roman" pitchFamily="18" charset="0"/>
              </a:rPr>
              <a:t>(</a:t>
            </a:r>
            <a:r>
              <a:rPr lang="zh-CN" altLang="zh-CN" sz="2600" b="1" kern="100" dirty="0">
                <a:latin typeface="Times New Roman" pitchFamily="18" charset="0"/>
                <a:ea typeface="微软雅黑" pitchFamily="34" charset="-122"/>
                <a:cs typeface="Times New Roman" pitchFamily="18" charset="0"/>
              </a:rPr>
              <a:t>粒子</a:t>
            </a:r>
            <a:r>
              <a:rPr lang="en-US" altLang="zh-CN" sz="2600" b="1" kern="100" dirty="0">
                <a:latin typeface="Times New Roman" pitchFamily="18" charset="0"/>
                <a:ea typeface="微软雅黑" pitchFamily="34" charset="-122"/>
                <a:cs typeface="Times New Roman" pitchFamily="18" charset="0"/>
              </a:rPr>
              <a:t>)</a:t>
            </a:r>
            <a:r>
              <a:rPr lang="zh-CN" altLang="zh-CN" sz="2600" b="1" kern="100" dirty="0">
                <a:latin typeface="Times New Roman" pitchFamily="18" charset="0"/>
                <a:ea typeface="微软雅黑" pitchFamily="34" charset="-122"/>
                <a:cs typeface="Times New Roman" pitchFamily="18" charset="0"/>
              </a:rPr>
              <a:t>在磁场中的运动问题</a:t>
            </a:r>
          </a:p>
        </p:txBody>
      </p:sp>
      <p:sp>
        <p:nvSpPr>
          <p:cNvPr id="5" name="矩形 4"/>
          <p:cNvSpPr/>
          <p:nvPr/>
        </p:nvSpPr>
        <p:spPr>
          <a:xfrm>
            <a:off x="197319" y="707162"/>
            <a:ext cx="8352928" cy="3018134"/>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在图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中虚线所示的区域存在匀强电场</a:t>
            </a:r>
            <a:r>
              <a:rPr lang="zh-CN" altLang="zh-CN" sz="2600" kern="100" dirty="0" smtClean="0">
                <a:solidFill>
                  <a:srgbClr val="404040"/>
                </a:solidFill>
                <a:latin typeface="Times New Roman"/>
                <a:ea typeface="微软雅黑"/>
                <a:cs typeface="Times New Roman"/>
              </a:rPr>
              <a:t>和</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匀</a:t>
            </a:r>
            <a:r>
              <a:rPr lang="zh-CN" altLang="zh-CN" sz="2600" kern="100" dirty="0">
                <a:solidFill>
                  <a:srgbClr val="404040"/>
                </a:solidFill>
                <a:latin typeface="Times New Roman"/>
                <a:ea typeface="微软雅黑"/>
                <a:cs typeface="Times New Roman"/>
              </a:rPr>
              <a:t>强磁场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取坐标如图，一带电粒子沿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轴正方</a:t>
            </a:r>
            <a:r>
              <a:rPr lang="zh-CN" altLang="zh-CN" sz="2600" kern="100" dirty="0" smtClean="0">
                <a:solidFill>
                  <a:srgbClr val="404040"/>
                </a:solidFill>
                <a:latin typeface="Times New Roman"/>
                <a:ea typeface="微软雅黑"/>
                <a:cs typeface="Times New Roman"/>
              </a:rPr>
              <a:t>向</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进入</a:t>
            </a:r>
            <a:r>
              <a:rPr lang="zh-CN" altLang="zh-CN" sz="2600" kern="100" dirty="0">
                <a:solidFill>
                  <a:srgbClr val="404040"/>
                </a:solidFill>
                <a:latin typeface="Times New Roman"/>
                <a:ea typeface="微软雅黑"/>
                <a:cs typeface="Times New Roman"/>
              </a:rPr>
              <a:t>此区域，在穿过此区域的过程中运动</a:t>
            </a:r>
            <a:r>
              <a:rPr lang="zh-CN" altLang="zh-CN" sz="2600" kern="100" dirty="0" smtClean="0">
                <a:solidFill>
                  <a:srgbClr val="404040"/>
                </a:solidFill>
                <a:latin typeface="Times New Roman"/>
                <a:ea typeface="微软雅黑"/>
                <a:cs typeface="Times New Roman"/>
              </a:rPr>
              <a:t>方始</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终</a:t>
            </a:r>
            <a:r>
              <a:rPr lang="zh-CN" altLang="zh-CN" sz="2600" kern="100" dirty="0">
                <a:solidFill>
                  <a:srgbClr val="404040"/>
                </a:solidFill>
                <a:latin typeface="Times New Roman"/>
                <a:ea typeface="微软雅黑"/>
                <a:cs typeface="Times New Roman"/>
              </a:rPr>
              <a:t>不发生偏转，不计重力的影响，电场强度</a:t>
            </a:r>
            <a:r>
              <a:rPr lang="en-US" altLang="zh-CN" sz="2600" i="1" kern="100" dirty="0">
                <a:solidFill>
                  <a:srgbClr val="404040"/>
                </a:solidFill>
                <a:latin typeface="Times New Roman"/>
                <a:ea typeface="微软雅黑"/>
                <a:cs typeface="Courier New"/>
              </a:rPr>
              <a:t>E</a:t>
            </a:r>
            <a:r>
              <a:rPr lang="zh-CN" altLang="zh-CN" sz="2600" kern="100" dirty="0" smtClean="0">
                <a:solidFill>
                  <a:srgbClr val="404040"/>
                </a:solidFill>
                <a:latin typeface="Times New Roman"/>
                <a:ea typeface="微软雅黑"/>
                <a:cs typeface="Times New Roman"/>
              </a:rPr>
              <a:t>和</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磁感应强度</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的方向可能是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8194" name="Picture 2" descr="\\莫成程\f\幻灯片文件复制\2015\同步\步步高\物理\步步高人教3-1（人教）\+9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748041"/>
            <a:ext cx="1518652" cy="165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81212" y="235572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
        <p:nvSpPr>
          <p:cNvPr id="7" name="矩形 6"/>
          <p:cNvSpPr/>
          <p:nvPr/>
        </p:nvSpPr>
        <p:spPr>
          <a:xfrm>
            <a:off x="194752" y="3625404"/>
            <a:ext cx="871296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都沿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a:t>
            </a:r>
            <a:r>
              <a:rPr lang="zh-CN" altLang="zh-CN" sz="2600" kern="100" dirty="0" smtClean="0">
                <a:solidFill>
                  <a:srgbClr val="404040"/>
                </a:solidFill>
                <a:latin typeface="Times New Roman"/>
                <a:ea typeface="微软雅黑"/>
                <a:cs typeface="Times New Roman"/>
              </a:rPr>
              <a:t>方向</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B.</a:t>
            </a:r>
            <a:r>
              <a:rPr lang="en-US" altLang="zh-CN" sz="2600" i="1" kern="100" dirty="0" smtClean="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沿</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轴正向，</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沿</a:t>
            </a:r>
            <a:r>
              <a:rPr lang="en-US" altLang="zh-CN" sz="2600" i="1" kern="100" dirty="0">
                <a:solidFill>
                  <a:srgbClr val="404040"/>
                </a:solidFill>
                <a:latin typeface="Times New Roman"/>
                <a:ea typeface="微软雅黑"/>
                <a:cs typeface="Courier New"/>
              </a:rPr>
              <a:t>z</a:t>
            </a:r>
            <a:r>
              <a:rPr lang="zh-CN" altLang="zh-CN" sz="2600" kern="100" dirty="0">
                <a:solidFill>
                  <a:srgbClr val="404040"/>
                </a:solidFill>
                <a:latin typeface="Times New Roman"/>
                <a:ea typeface="微软雅黑"/>
                <a:cs typeface="Times New Roman"/>
              </a:rPr>
              <a:t>轴正向</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沿</a:t>
            </a:r>
            <a:r>
              <a:rPr lang="en-US" altLang="zh-CN" sz="2600" i="1" kern="100" dirty="0">
                <a:solidFill>
                  <a:srgbClr val="404040"/>
                </a:solidFill>
                <a:latin typeface="Times New Roman"/>
                <a:ea typeface="微软雅黑"/>
                <a:cs typeface="Courier New"/>
              </a:rPr>
              <a:t>z</a:t>
            </a:r>
            <a:r>
              <a:rPr lang="zh-CN" altLang="zh-CN" sz="2600" kern="100" dirty="0">
                <a:solidFill>
                  <a:srgbClr val="404040"/>
                </a:solidFill>
                <a:latin typeface="Times New Roman"/>
                <a:ea typeface="微软雅黑"/>
                <a:cs typeface="Times New Roman"/>
              </a:rPr>
              <a:t>轴正向，</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沿</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a:t>
            </a:r>
            <a:r>
              <a:rPr lang="zh-CN" altLang="zh-CN" sz="2600" kern="100" dirty="0" smtClean="0">
                <a:solidFill>
                  <a:srgbClr val="404040"/>
                </a:solidFill>
                <a:latin typeface="Times New Roman"/>
                <a:ea typeface="微软雅黑"/>
                <a:cs typeface="Times New Roman"/>
              </a:rPr>
              <a:t>正向</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D.</a:t>
            </a:r>
            <a:r>
              <a:rPr lang="en-US" altLang="zh-CN" sz="2600" i="1" kern="100" dirty="0" smtClean="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都沿</a:t>
            </a:r>
            <a:r>
              <a:rPr lang="en-US" altLang="zh-CN" sz="2600" i="1" kern="100" dirty="0">
                <a:solidFill>
                  <a:srgbClr val="404040"/>
                </a:solidFill>
                <a:latin typeface="Times New Roman"/>
                <a:ea typeface="微软雅黑"/>
                <a:cs typeface="Courier New"/>
              </a:rPr>
              <a:t>z</a:t>
            </a:r>
            <a:r>
              <a:rPr lang="zh-CN" altLang="zh-CN" sz="2600" kern="100" dirty="0">
                <a:solidFill>
                  <a:srgbClr val="404040"/>
                </a:solidFill>
                <a:latin typeface="Times New Roman"/>
                <a:ea typeface="微软雅黑"/>
                <a:cs typeface="Times New Roman"/>
              </a:rPr>
              <a:t>轴</a:t>
            </a:r>
            <a:r>
              <a:rPr lang="zh-CN" altLang="zh-CN" sz="2600" kern="100" dirty="0" smtClean="0">
                <a:solidFill>
                  <a:srgbClr val="404040"/>
                </a:solidFill>
                <a:latin typeface="Times New Roman"/>
                <a:ea typeface="微软雅黑"/>
                <a:cs typeface="Times New Roman"/>
              </a:rPr>
              <a:t>方向</a:t>
            </a:r>
            <a:endParaRPr lang="zh-CN" altLang="zh-CN" sz="1050" kern="100" dirty="0">
              <a:effectLst/>
              <a:latin typeface="宋体"/>
              <a:cs typeface="Courier New"/>
            </a:endParaRPr>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95486"/>
            <a:ext cx="8352928" cy="481862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本题没有说明带电粒子的带电性质，为便于分析，假定粒子带正电</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选项中，磁场对粒子作用力为零，电场力与粒子运动方向在同一直线上，运动方向不会发生偏转，故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选项中，电场力方向向上，洛伦兹力方向向下，当这两个力平衡时，粒子运动方向可以始终不变，</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选项中，电场力、洛伦兹力都沿</a:t>
            </a:r>
            <a:r>
              <a:rPr lang="en-US" altLang="zh-CN" sz="2600" i="1" kern="100" dirty="0">
                <a:solidFill>
                  <a:srgbClr val="404040"/>
                </a:solidFill>
                <a:latin typeface="Times New Roman"/>
                <a:ea typeface="微软雅黑"/>
                <a:cs typeface="Courier New"/>
              </a:rPr>
              <a:t>z</a:t>
            </a:r>
            <a:r>
              <a:rPr lang="zh-CN" altLang="zh-CN" sz="2600" kern="100" dirty="0">
                <a:solidFill>
                  <a:srgbClr val="404040"/>
                </a:solidFill>
                <a:latin typeface="Times New Roman"/>
                <a:ea typeface="微软雅黑"/>
                <a:cs typeface="Times New Roman"/>
              </a:rPr>
              <a:t>轴正方向，将做曲线运动，</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a:t>
            </a:r>
            <a:r>
              <a:rPr lang="zh-CN" altLang="zh-CN" sz="2600" kern="100" dirty="0" smtClean="0">
                <a:solidFill>
                  <a:srgbClr val="404040"/>
                </a:solidFill>
                <a:latin typeface="Times New Roman"/>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6653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20359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选项中，电场力沿</a:t>
            </a:r>
            <a:r>
              <a:rPr lang="en-US" altLang="zh-CN" sz="2600" i="1" kern="100" dirty="0">
                <a:solidFill>
                  <a:srgbClr val="404040"/>
                </a:solidFill>
                <a:latin typeface="Times New Roman"/>
                <a:ea typeface="微软雅黑"/>
                <a:cs typeface="Courier New"/>
              </a:rPr>
              <a:t>z</a:t>
            </a:r>
            <a:r>
              <a:rPr lang="zh-CN" altLang="zh-CN" sz="2600" kern="100" dirty="0">
                <a:solidFill>
                  <a:srgbClr val="404040"/>
                </a:solidFill>
                <a:latin typeface="Times New Roman"/>
                <a:ea typeface="微软雅黑"/>
                <a:cs typeface="Times New Roman"/>
              </a:rPr>
              <a:t>轴正方向，洛伦兹力沿</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轴负方向，两力不可能平衡，粒子将做曲线运动，</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如果粒子带负电，仍有上述结果</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26184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825660"/>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一个质量为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0.1 g</a:t>
            </a:r>
            <a:r>
              <a:rPr lang="zh-CN" altLang="zh-CN" sz="2600" kern="100" dirty="0">
                <a:solidFill>
                  <a:srgbClr val="404040"/>
                </a:solidFill>
                <a:latin typeface="Times New Roman"/>
                <a:ea typeface="微软雅黑"/>
                <a:cs typeface="Times New Roman"/>
              </a:rPr>
              <a:t>的小滑块，带有</a:t>
            </a:r>
            <a:r>
              <a:rPr lang="en-US" altLang="zh-CN" sz="2600" i="1" kern="100" dirty="0">
                <a:solidFill>
                  <a:srgbClr val="404040"/>
                </a:solidFill>
                <a:latin typeface="Times New Roman"/>
                <a:ea typeface="微软雅黑"/>
                <a:cs typeface="Courier New"/>
              </a:rPr>
              <a:t>q</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smtClean="0">
                <a:solidFill>
                  <a:srgbClr val="404040"/>
                </a:solidFill>
                <a:latin typeface="Times New Roman"/>
                <a:ea typeface="微软雅黑"/>
                <a:cs typeface="Courier New"/>
              </a:rPr>
              <a:t>5</a:t>
            </a:r>
            <a:r>
              <a:rPr lang="en-US" altLang="zh-CN" sz="2600" kern="100" dirty="0" smtClean="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4</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的电荷量，放置在倾角</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的</a:t>
            </a:r>
            <a:r>
              <a:rPr lang="zh-CN" altLang="zh-CN" sz="2600" kern="100" dirty="0" smtClean="0">
                <a:solidFill>
                  <a:srgbClr val="404040"/>
                </a:solidFill>
                <a:latin typeface="Times New Roman"/>
                <a:ea typeface="微软雅黑"/>
                <a:cs typeface="Times New Roman"/>
              </a:rPr>
              <a:t>光滑</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斜面</a:t>
            </a:r>
            <a:r>
              <a:rPr lang="zh-CN" altLang="zh-CN" sz="2600" kern="100" dirty="0">
                <a:solidFill>
                  <a:srgbClr val="404040"/>
                </a:solidFill>
                <a:latin typeface="Times New Roman"/>
                <a:ea typeface="微软雅黑"/>
                <a:cs typeface="Times New Roman"/>
              </a:rPr>
              <a:t>上</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绝缘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，斜面固定且置于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0.5 T</a:t>
            </a:r>
            <a:r>
              <a:rPr lang="zh-CN" altLang="zh-CN" sz="2600" kern="100" dirty="0">
                <a:solidFill>
                  <a:srgbClr val="404040"/>
                </a:solidFill>
                <a:latin typeface="Times New Roman"/>
                <a:ea typeface="微软雅黑"/>
                <a:cs typeface="Times New Roman"/>
              </a:rPr>
              <a:t>的</a:t>
            </a:r>
            <a:r>
              <a:rPr lang="zh-CN" altLang="zh-CN" sz="2600" kern="100" dirty="0" smtClean="0">
                <a:solidFill>
                  <a:srgbClr val="404040"/>
                </a:solidFill>
                <a:latin typeface="Times New Roman"/>
                <a:ea typeface="微软雅黑"/>
                <a:cs typeface="Times New Roman"/>
              </a:rPr>
              <a:t>匀</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强</a:t>
            </a:r>
            <a:r>
              <a:rPr lang="zh-CN" altLang="zh-CN" sz="2600" kern="100" dirty="0">
                <a:solidFill>
                  <a:srgbClr val="404040"/>
                </a:solidFill>
                <a:latin typeface="Times New Roman"/>
                <a:ea typeface="微软雅黑"/>
                <a:cs typeface="Times New Roman"/>
              </a:rPr>
              <a:t>磁场中，磁场方向垂直纸面向里，如图</a:t>
            </a:r>
            <a:r>
              <a:rPr lang="en-US" altLang="zh-CN" sz="2600" kern="100" dirty="0">
                <a:solidFill>
                  <a:srgbClr val="404040"/>
                </a:solidFill>
                <a:latin typeface="Times New Roman"/>
                <a:ea typeface="微软雅黑"/>
                <a:cs typeface="Courier New"/>
              </a:rPr>
              <a:t>6</a:t>
            </a:r>
            <a:r>
              <a:rPr lang="zh-CN" altLang="zh-CN" sz="2600" kern="100" dirty="0" smtClean="0">
                <a:solidFill>
                  <a:srgbClr val="404040"/>
                </a:solidFill>
                <a:latin typeface="Times New Roman"/>
                <a:ea typeface="微软雅黑"/>
                <a:cs typeface="Times New Roman"/>
              </a:rPr>
              <a:t>所示</a:t>
            </a:r>
            <a:r>
              <a:rPr lang="zh-CN" altLang="zh-CN" sz="2600" kern="100" dirty="0">
                <a:solidFill>
                  <a:srgbClr val="404040"/>
                </a:solidFill>
                <a:latin typeface="Times New Roman"/>
                <a:ea typeface="微软雅黑"/>
                <a:cs typeface="Times New Roman"/>
              </a:rPr>
              <a:t>，小滑块由静止开始沿斜面滑下，斜面足够长，小滑块滑至某一位置时，要离开斜面</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取</a:t>
            </a:r>
            <a:r>
              <a:rPr lang="en-US" altLang="zh-CN" sz="2600" kern="100" dirty="0">
                <a:solidFill>
                  <a:srgbClr val="404040"/>
                </a:solidFill>
                <a:latin typeface="Times New Roman"/>
                <a:ea typeface="微软雅黑"/>
                <a:cs typeface="Courier New"/>
              </a:rPr>
              <a:t>10 m/s</a:t>
            </a:r>
            <a:r>
              <a:rPr lang="en-US" altLang="zh-CN" sz="2600" kern="100" baseline="30000" dirty="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a:t>
            </a:r>
            <a:endParaRPr lang="zh-CN" altLang="zh-CN" sz="1050" kern="100" dirty="0">
              <a:effectLst/>
              <a:latin typeface="宋体"/>
              <a:cs typeface="Courier New"/>
            </a:endParaRPr>
          </a:p>
        </p:txBody>
      </p:sp>
      <p:pic>
        <p:nvPicPr>
          <p:cNvPr id="9218" name="Picture 2" descr="\\莫成程\f\幻灯片文件复制\2015\同步\步步高\物理\步步高人教3-1（人教）\A194.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4992" y="1047095"/>
            <a:ext cx="1703472" cy="1087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54326" y="2271231"/>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spTree>
    <p:extLst>
      <p:ext uri="{BB962C8B-B14F-4D97-AF65-F5344CB8AC3E}">
        <p14:creationId xmlns:p14="http://schemas.microsoft.com/office/powerpoint/2010/main" val="1538692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69954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小滑块带何种电荷？</a:t>
            </a:r>
            <a:endParaRPr lang="zh-CN" altLang="zh-CN" sz="1050" kern="100" dirty="0">
              <a:effectLst/>
              <a:latin typeface="宋体"/>
              <a:cs typeface="Courier New"/>
            </a:endParaRPr>
          </a:p>
        </p:txBody>
      </p:sp>
      <p:grpSp>
        <p:nvGrpSpPr>
          <p:cNvPr id="2" name="组合 1"/>
          <p:cNvGrpSpPr/>
          <p:nvPr/>
        </p:nvGrpSpPr>
        <p:grpSpPr>
          <a:xfrm>
            <a:off x="346387" y="1339994"/>
            <a:ext cx="8559217" cy="2492990"/>
            <a:chOff x="346387" y="1123970"/>
            <a:chExt cx="8559217" cy="2492990"/>
          </a:xfrm>
        </p:grpSpPr>
        <p:pic>
          <p:nvPicPr>
            <p:cNvPr id="10242" name="Picture 2" descr="\\莫成程\f\幻灯片文件复制\2015\同步\步步高\物理\步步高人教3-1（人教）\a195.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7" y="1419622"/>
              <a:ext cx="1381277" cy="144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6387" y="1123970"/>
              <a:ext cx="7177939" cy="249299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小滑块在沿斜面下滑的过程中，受重力</a:t>
              </a:r>
              <a:r>
                <a:rPr lang="en-US" altLang="zh-CN" sz="2600" i="1" kern="100" dirty="0">
                  <a:solidFill>
                    <a:srgbClr val="404040"/>
                  </a:solidFill>
                  <a:latin typeface="Times New Roman"/>
                  <a:ea typeface="微软雅黑"/>
                  <a:cs typeface="Courier New"/>
                </a:rPr>
                <a:t>mg</a:t>
              </a:r>
              <a:r>
                <a:rPr lang="zh-CN" altLang="zh-CN" sz="2600" kern="100" dirty="0">
                  <a:solidFill>
                    <a:srgbClr val="404040"/>
                  </a:solidFill>
                  <a:latin typeface="Times New Roman"/>
                  <a:ea typeface="微软雅黑"/>
                  <a:cs typeface="Times New Roman"/>
                </a:rPr>
                <a:t>、斜面支持力</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和洛伦兹力</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作用，如图所示，若要使小滑块离开斜面，则洛伦兹力</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应垂直斜面向上，根据左手定则可知，小滑块应带负电荷</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pSp>
      <p:sp>
        <p:nvSpPr>
          <p:cNvPr id="5" name="矩形 4"/>
          <p:cNvSpPr/>
          <p:nvPr/>
        </p:nvSpPr>
        <p:spPr>
          <a:xfrm>
            <a:off x="323528" y="3826481"/>
            <a:ext cx="7177939"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a:t>
            </a:r>
            <a:r>
              <a:rPr lang="zh-CN" altLang="zh-CN" sz="2600" b="1" kern="100">
                <a:solidFill>
                  <a:srgbClr val="00B0F0"/>
                </a:solidFill>
                <a:latin typeface="Times New Roman"/>
                <a:ea typeface="微软雅黑"/>
                <a:cs typeface="Times New Roman"/>
              </a:rPr>
              <a:t>　</a:t>
            </a:r>
            <a:r>
              <a:rPr lang="zh-CN" altLang="zh-CN" sz="2600" kern="100" smtClean="0">
                <a:solidFill>
                  <a:srgbClr val="E36C0A"/>
                </a:solidFill>
                <a:latin typeface="Times New Roman"/>
                <a:ea typeface="微软雅黑"/>
                <a:cs typeface="Times New Roman"/>
              </a:rPr>
              <a:t>负电荷</a:t>
            </a:r>
            <a:endParaRPr lang="zh-CN" altLang="zh-CN" sz="1050" kern="100" dirty="0">
              <a:effectLst/>
              <a:latin typeface="宋体"/>
              <a:cs typeface="Courier New"/>
            </a:endParaRPr>
          </a:p>
        </p:txBody>
      </p:sp>
    </p:spTree>
    <p:extLst>
      <p:ext uri="{BB962C8B-B14F-4D97-AF65-F5344CB8AC3E}">
        <p14:creationId xmlns:p14="http://schemas.microsoft.com/office/powerpoint/2010/main" val="34695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411510"/>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小滑块离开斜面时的瞬时速度多大？</a:t>
            </a:r>
            <a:endParaRPr lang="zh-CN" altLang="zh-CN" sz="1050" kern="100" dirty="0">
              <a:effectLst/>
              <a:latin typeface="宋体"/>
              <a:cs typeface="Courier New"/>
            </a:endParaRPr>
          </a:p>
        </p:txBody>
      </p:sp>
      <p:sp>
        <p:nvSpPr>
          <p:cNvPr id="4" name="矩形 3"/>
          <p:cNvSpPr/>
          <p:nvPr/>
        </p:nvSpPr>
        <p:spPr>
          <a:xfrm>
            <a:off x="323528" y="1151697"/>
            <a:ext cx="8712968" cy="1892826"/>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小滑块沿斜面下滑的过程中，由平衡条件得</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mg</a:t>
            </a:r>
            <a:r>
              <a:rPr lang="en-US" altLang="zh-CN" sz="2600" kern="100" dirty="0" err="1">
                <a:solidFill>
                  <a:srgbClr val="404040"/>
                </a:solidFill>
                <a:latin typeface="Times New Roman"/>
                <a:ea typeface="微软雅黑"/>
                <a:cs typeface="Courier New"/>
              </a:rPr>
              <a:t>cos</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，当支持力</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时，小滑块脱离斜面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设此时小滑块速度为</a:t>
            </a:r>
            <a:r>
              <a:rPr lang="en-US" altLang="zh-CN" sz="2600" i="1" kern="100" dirty="0" err="1">
                <a:solidFill>
                  <a:srgbClr val="404040"/>
                </a:solidFill>
                <a:latin typeface="Book Antiqua"/>
                <a:ea typeface="微软雅黑"/>
                <a:cs typeface="Times New Roman"/>
              </a:rPr>
              <a:t>v</a:t>
            </a:r>
            <a:r>
              <a:rPr lang="en-US" altLang="zh-CN" sz="2600" kern="100" baseline="-25000" dirty="0" err="1">
                <a:solidFill>
                  <a:srgbClr val="404040"/>
                </a:solidFill>
                <a:latin typeface="Times New Roman"/>
                <a:ea typeface="微软雅黑"/>
                <a:cs typeface="Courier New"/>
              </a:rPr>
              <a:t>max</a:t>
            </a:r>
            <a:r>
              <a:rPr lang="zh-CN" altLang="zh-CN" sz="2600" kern="100" dirty="0">
                <a:solidFill>
                  <a:srgbClr val="404040"/>
                </a:solidFill>
                <a:latin typeface="Times New Roman"/>
                <a:ea typeface="微软雅黑"/>
                <a:cs typeface="Times New Roman"/>
              </a:rPr>
              <a:t>，则此时小滑块所受洛伦兹力</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kern="100" baseline="-25000" dirty="0" err="1">
                <a:solidFill>
                  <a:srgbClr val="404040"/>
                </a:solidFill>
                <a:latin typeface="Times New Roman"/>
                <a:ea typeface="微软雅黑"/>
                <a:cs typeface="Courier New"/>
              </a:rPr>
              <a:t>max</a:t>
            </a:r>
            <a:r>
              <a:rPr lang="en-US" altLang="zh-CN" sz="2600" i="1" kern="100" dirty="0" err="1">
                <a:solidFill>
                  <a:srgbClr val="404040"/>
                </a:solidFill>
                <a:latin typeface="Times New Roman"/>
                <a:ea typeface="微软雅黑"/>
                <a:cs typeface="Courier New"/>
              </a:rPr>
              <a:t>B</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6312954"/>
              </p:ext>
            </p:extLst>
          </p:nvPr>
        </p:nvGraphicFramePr>
        <p:xfrm>
          <a:off x="422161" y="3033043"/>
          <a:ext cx="7799387" cy="2058987"/>
        </p:xfrm>
        <a:graphic>
          <a:graphicData uri="http://schemas.openxmlformats.org/presentationml/2006/ole">
            <mc:AlternateContent xmlns:mc="http://schemas.openxmlformats.org/markup-compatibility/2006">
              <mc:Choice xmlns:v="urn:schemas-microsoft-com:vml" Requires="v">
                <p:oleObj spid="_x0000_s14344" name="文档" r:id="rId4" imgW="7799634" imgH="2059442" progId="Word.Document.12">
                  <p:embed/>
                </p:oleObj>
              </mc:Choice>
              <mc:Fallback>
                <p:oleObj name="文档" r:id="rId4" imgW="7799634" imgH="2059442" progId="Word.Document.12">
                  <p:embed/>
                  <p:pic>
                    <p:nvPicPr>
                      <p:cNvPr id="0" name=""/>
                      <p:cNvPicPr/>
                      <p:nvPr/>
                    </p:nvPicPr>
                    <p:blipFill>
                      <a:blip r:embed="rId5"/>
                      <a:stretch>
                        <a:fillRect/>
                      </a:stretch>
                    </p:blipFill>
                    <p:spPr>
                      <a:xfrm>
                        <a:off x="422161" y="3033043"/>
                        <a:ext cx="7799387" cy="2058987"/>
                      </a:xfrm>
                      <a:prstGeom prst="rect">
                        <a:avLst/>
                      </a:prstGeom>
                    </p:spPr>
                  </p:pic>
                </p:oleObj>
              </mc:Fallback>
            </mc:AlternateContent>
          </a:graphicData>
        </a:graphic>
      </p:graphicFrame>
      <p:sp>
        <p:nvSpPr>
          <p:cNvPr id="5" name="矩形 4"/>
          <p:cNvSpPr/>
          <p:nvPr/>
        </p:nvSpPr>
        <p:spPr>
          <a:xfrm>
            <a:off x="323528" y="4402545"/>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3.5 </a:t>
            </a:r>
            <a:r>
              <a:rPr lang="en-US" altLang="zh-CN" sz="2600" kern="100" dirty="0" smtClean="0">
                <a:solidFill>
                  <a:srgbClr val="E36C0A"/>
                </a:solidFill>
                <a:latin typeface="Times New Roman"/>
                <a:ea typeface="微软雅黑"/>
                <a:cs typeface="Courier New"/>
              </a:rPr>
              <a:t>m/s</a:t>
            </a:r>
            <a:endParaRPr lang="zh-CN" altLang="zh-CN" sz="1050" kern="100" dirty="0">
              <a:effectLst/>
              <a:latin typeface="宋体"/>
              <a:cs typeface="Courier New"/>
            </a:endParaRPr>
          </a:p>
        </p:txBody>
      </p:sp>
    </p:spTree>
    <p:extLst>
      <p:ext uri="{BB962C8B-B14F-4D97-AF65-F5344CB8AC3E}">
        <p14:creationId xmlns:p14="http://schemas.microsoft.com/office/powerpoint/2010/main" val="297783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00459"/>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该斜面长度至少多长？</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25729562"/>
              </p:ext>
            </p:extLst>
          </p:nvPr>
        </p:nvGraphicFramePr>
        <p:xfrm>
          <a:off x="320675" y="769938"/>
          <a:ext cx="8267700" cy="3886200"/>
        </p:xfrm>
        <a:graphic>
          <a:graphicData uri="http://schemas.openxmlformats.org/presentationml/2006/ole">
            <mc:AlternateContent xmlns:mc="http://schemas.openxmlformats.org/markup-compatibility/2006">
              <mc:Choice xmlns:v="urn:schemas-microsoft-com:vml" Requires="v">
                <p:oleObj spid="_x0000_s15368" name="文档" r:id="rId4" imgW="8270769" imgH="3893214" progId="Word.Document.12">
                  <p:embed/>
                </p:oleObj>
              </mc:Choice>
              <mc:Fallback>
                <p:oleObj name="文档" r:id="rId4" imgW="8270769" imgH="3893214" progId="Word.Document.12">
                  <p:embed/>
                  <p:pic>
                    <p:nvPicPr>
                      <p:cNvPr id="0" name=""/>
                      <p:cNvPicPr/>
                      <p:nvPr/>
                    </p:nvPicPr>
                    <p:blipFill>
                      <a:blip r:embed="rId5"/>
                      <a:stretch>
                        <a:fillRect/>
                      </a:stretch>
                    </p:blipFill>
                    <p:spPr>
                      <a:xfrm>
                        <a:off x="320675" y="769938"/>
                        <a:ext cx="8267700" cy="3886200"/>
                      </a:xfrm>
                      <a:prstGeom prst="rect">
                        <a:avLst/>
                      </a:prstGeom>
                    </p:spPr>
                  </p:pic>
                </p:oleObj>
              </mc:Fallback>
            </mc:AlternateContent>
          </a:graphicData>
        </a:graphic>
      </p:graphicFrame>
      <p:sp>
        <p:nvSpPr>
          <p:cNvPr id="5" name="矩形 4"/>
          <p:cNvSpPr/>
          <p:nvPr/>
        </p:nvSpPr>
        <p:spPr>
          <a:xfrm>
            <a:off x="315908" y="4387190"/>
            <a:ext cx="1944763"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1.2 m</a:t>
            </a:r>
            <a:endParaRPr lang="zh-CN" altLang="zh-CN" sz="2600" kern="100" dirty="0">
              <a:effectLst/>
              <a:latin typeface="宋体"/>
              <a:cs typeface="Courier New"/>
            </a:endParaRPr>
          </a:p>
        </p:txBody>
      </p:sp>
    </p:spTree>
    <p:extLst>
      <p:ext uri="{BB962C8B-B14F-4D97-AF65-F5344CB8AC3E}">
        <p14:creationId xmlns:p14="http://schemas.microsoft.com/office/powerpoint/2010/main" val="15498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825660"/>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规律总结</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带电物体在磁场或电场中运动的分析方法和分析力学的方法一样，只是比力学多了洛伦兹力和电场力</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对带电粒子受力分析求合力，若合力为零，粒子做匀速运动或静止；若合力不为零，粒子做变速直线运动，再根据牛顿第二定律分析粒子速度变化情况</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06192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1266"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187624" y="1686058"/>
            <a:ext cx="6822188" cy="19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179512" y="969969"/>
            <a:ext cx="8352928" cy="1817805"/>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对洛伦兹力方向的判定</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如图所示，带负电</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粒子</a:t>
            </a:r>
            <a:r>
              <a:rPr lang="zh-CN" altLang="zh-CN" sz="2600" kern="100" dirty="0">
                <a:solidFill>
                  <a:srgbClr val="404040"/>
                </a:solidFill>
                <a:latin typeface="Times New Roman"/>
                <a:ea typeface="微软雅黑"/>
                <a:cs typeface="Times New Roman"/>
              </a:rPr>
              <a:t>在匀强磁场中运动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关于带电粒子所受洛伦兹力的方向，下列各图中判断正确的是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2290" name="Picture 2" descr="\\莫成程\f\幻灯片文件复制\2015\同步\步步高\物理\步步高人教3-1（人教）\A198.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32" y="2982591"/>
            <a:ext cx="4124320" cy="156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莫成程\f\幻灯片文件复制\2015\同步\步步高\物理\步步高人教3-1（人教）\A197.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6152" y="2931790"/>
            <a:ext cx="4124320" cy="174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2438088"/>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2438088"/>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9140" y="779170"/>
            <a:ext cx="8520822" cy="4524315"/>
          </a:xfrm>
          <a:prstGeom prst="rect">
            <a:avLst/>
          </a:prstGeom>
        </p:spPr>
        <p:txBody>
          <a:bodyPr wrap="square">
            <a:spAutoFit/>
          </a:bodyPr>
          <a:lstStyle/>
          <a:p>
            <a:pPr algn="just">
              <a:lnSpc>
                <a:spcPct val="150000"/>
              </a:lnSpc>
              <a:spcAft>
                <a:spcPts val="0"/>
              </a:spcAft>
            </a:pPr>
            <a:r>
              <a:rPr lang="zh-CN" altLang="zh-CN" sz="2400" b="1" kern="100" dirty="0">
                <a:solidFill>
                  <a:srgbClr val="00B0F0"/>
                </a:solidFill>
                <a:latin typeface="Times New Roman"/>
                <a:ea typeface="微软雅黑"/>
                <a:cs typeface="Times New Roman"/>
              </a:rPr>
              <a:t>解析　</a:t>
            </a:r>
            <a:r>
              <a:rPr lang="zh-CN" altLang="zh-CN" sz="2400" kern="100" dirty="0">
                <a:solidFill>
                  <a:srgbClr val="404040"/>
                </a:solidFill>
                <a:latin typeface="Times New Roman"/>
                <a:ea typeface="微软雅黑"/>
                <a:cs typeface="Times New Roman"/>
              </a:rPr>
              <a:t>本题考查了左手定则的直接应用，根据左手定则即可正确判断磁场、运动方向、洛伦兹力三者之间的关系，特别注意的是四指指向和正电荷运动方向相同和负电荷运动方向相反</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根据左手定则可知</a:t>
            </a: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图中洛伦兹力方向应该向下，故</a:t>
            </a: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正确；</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图中洛伦兹力方向向上，故</a:t>
            </a: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错误；</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图中所受洛伦兹力方向向里，故</a:t>
            </a: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错误；</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图中受洛伦兹力方向向外，故</a:t>
            </a: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错误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故选</a:t>
            </a:r>
            <a:r>
              <a:rPr lang="en-US" altLang="zh-CN" sz="2400" kern="100" dirty="0">
                <a:solidFill>
                  <a:srgbClr val="404040"/>
                </a:solidFill>
                <a:latin typeface="Times New Roman"/>
                <a:ea typeface="微软雅黑"/>
                <a:cs typeface="Courier New"/>
              </a:rPr>
              <a:t>A.</a:t>
            </a:r>
            <a:endParaRPr lang="zh-CN" altLang="zh-CN" sz="2400" kern="100" dirty="0">
              <a:latin typeface="宋体"/>
              <a:cs typeface="Courier New"/>
            </a:endParaRPr>
          </a:p>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en-US" altLang="zh-CN" sz="2400" kern="100" dirty="0">
                <a:solidFill>
                  <a:schemeClr val="accent6">
                    <a:lumMod val="75000"/>
                  </a:schemeClr>
                </a:solidFill>
                <a:latin typeface="Times New Roman"/>
                <a:ea typeface="微软雅黑"/>
                <a:cs typeface="Courier New"/>
              </a:rPr>
              <a:t>A</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771550"/>
            <a:ext cx="8352928" cy="2828082"/>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对洛伦兹力公式的理解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一带电粒子在匀强磁场中沿着磁感线方向运动，现将该磁场的磁感应强度增大一倍，则带电粒子受到的洛伦兹力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增大两倍</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B</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增大一倍</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减小一半</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D</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依然为零</a:t>
            </a:r>
            <a:endParaRPr lang="zh-CN" altLang="zh-CN" sz="1050" kern="100" dirty="0">
              <a:effectLst/>
              <a:latin typeface="宋体"/>
              <a:cs typeface="Courier New"/>
            </a:endParaRPr>
          </a:p>
        </p:txBody>
      </p:sp>
      <p:sp>
        <p:nvSpPr>
          <p:cNvPr id="7" name="矩形 6"/>
          <p:cNvSpPr/>
          <p:nvPr/>
        </p:nvSpPr>
        <p:spPr>
          <a:xfrm>
            <a:off x="274380" y="3500234"/>
            <a:ext cx="8352928" cy="1707775"/>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本题考查了洛伦兹力的计算公式</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，注意公式的适用条件</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若粒子速度方向与磁场方向平行，洛伦兹力为零，故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4506924" y="1995686"/>
            <a:ext cx="425116"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rPr>
              <a:t>D</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15888" y="915566"/>
            <a:ext cx="8064896"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速度选择器原理的理解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所示为</a:t>
            </a:r>
            <a:r>
              <a:rPr lang="zh-CN" altLang="zh-CN" sz="2600" kern="100" dirty="0" smtClean="0">
                <a:solidFill>
                  <a:srgbClr val="404040"/>
                </a:solidFill>
                <a:latin typeface="Times New Roman"/>
                <a:ea typeface="微软雅黑"/>
                <a:cs typeface="Times New Roman"/>
              </a:rPr>
              <a:t>速度</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选择</a:t>
            </a:r>
            <a:r>
              <a:rPr lang="zh-CN" altLang="zh-CN" sz="2600" kern="100" dirty="0">
                <a:solidFill>
                  <a:srgbClr val="404040"/>
                </a:solidFill>
                <a:latin typeface="Times New Roman"/>
                <a:ea typeface="微软雅黑"/>
                <a:cs typeface="Times New Roman"/>
              </a:rPr>
              <a:t>器装置，场强为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的匀强电场与</a:t>
            </a:r>
            <a:r>
              <a:rPr lang="zh-CN" altLang="zh-CN" sz="2600" kern="100" dirty="0" smtClean="0">
                <a:solidFill>
                  <a:srgbClr val="404040"/>
                </a:solidFill>
                <a:latin typeface="Times New Roman"/>
                <a:ea typeface="微软雅黑"/>
                <a:cs typeface="Times New Roman"/>
              </a:rPr>
              <a:t>磁感应</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强度</a:t>
            </a:r>
            <a:r>
              <a:rPr lang="zh-CN" altLang="zh-CN" sz="2600" kern="100" dirty="0">
                <a:solidFill>
                  <a:srgbClr val="404040"/>
                </a:solidFill>
                <a:latin typeface="Times New Roman"/>
                <a:ea typeface="微软雅黑"/>
                <a:cs typeface="Times New Roman"/>
              </a:rPr>
              <a:t>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的匀强磁场互相垂直</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一带电量</a:t>
            </a:r>
            <a:r>
              <a:rPr lang="zh-CN" altLang="zh-CN" sz="2600" kern="100" dirty="0" smtClean="0">
                <a:solidFill>
                  <a:srgbClr val="404040"/>
                </a:solidFill>
                <a:latin typeface="Times New Roman"/>
                <a:ea typeface="微软雅黑"/>
                <a:cs typeface="Times New Roman"/>
              </a:rPr>
              <a:t>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的粒子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以速度</a:t>
            </a:r>
            <a:r>
              <a:rPr lang="en-US" altLang="zh-CN" sz="2600" i="1" kern="100" dirty="0">
                <a:solidFill>
                  <a:srgbClr val="404040"/>
                </a:solidFill>
                <a:latin typeface="Book Antiqua"/>
                <a:ea typeface="微软雅黑"/>
                <a:cs typeface="Times New Roman"/>
              </a:rPr>
              <a:t>v</a:t>
            </a:r>
            <a:r>
              <a:rPr lang="zh-CN" altLang="zh-CN" sz="2600" kern="100" dirty="0" smtClean="0">
                <a:solidFill>
                  <a:srgbClr val="404040"/>
                </a:solidFill>
                <a:latin typeface="Times New Roman"/>
                <a:ea typeface="微软雅黑"/>
                <a:cs typeface="Times New Roman"/>
              </a:rPr>
              <a:t>水</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平</a:t>
            </a:r>
            <a:r>
              <a:rPr lang="zh-CN" altLang="zh-CN" sz="2600" kern="100" dirty="0">
                <a:solidFill>
                  <a:srgbClr val="404040"/>
                </a:solidFill>
                <a:latin typeface="Times New Roman"/>
                <a:ea typeface="微软雅黑"/>
                <a:cs typeface="Times New Roman"/>
              </a:rPr>
              <a:t>向右射入，粒子恰沿直线穿过，则下列说法正确的是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6386" name="Picture 2" descr="\\莫成程\f\幻灯片文件复制\2015\同步\步步高\物理\步步高人教3-1（人教）\+9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4600" y="1203598"/>
            <a:ext cx="2023864" cy="125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394130" y="256896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7</a:t>
            </a:r>
            <a:endParaRPr lang="zh-CN" altLang="en-US" sz="2600" dirty="0"/>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1059582"/>
            <a:ext cx="8352928"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若带电粒子带电量为＋</a:t>
            </a: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，粒子将向下偏转</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若带电粒子带电量为－</a:t>
            </a: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，粒子仍能沿直线穿过</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若带电粒子速度为</a:t>
            </a: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，粒子不与极板相碰，则从</a:t>
            </a:r>
            <a:r>
              <a:rPr lang="zh-CN" altLang="zh-CN" sz="2600" kern="100" dirty="0" smtClean="0">
                <a:solidFill>
                  <a:srgbClr val="404040"/>
                </a:solidFill>
                <a:latin typeface="Times New Roman"/>
                <a:ea typeface="微软雅黑"/>
                <a:cs typeface="Times New Roman"/>
              </a:rPr>
              <a:t>右侧</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射</a:t>
            </a:r>
            <a:r>
              <a:rPr lang="zh-CN" altLang="zh-CN" sz="2600" kern="100" dirty="0">
                <a:solidFill>
                  <a:srgbClr val="404040"/>
                </a:solidFill>
                <a:latin typeface="Times New Roman"/>
                <a:ea typeface="微软雅黑"/>
                <a:cs typeface="Times New Roman"/>
              </a:rPr>
              <a:t>出时电势能一定增大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若带电粒子从右侧水平射入，粒子仍能沿直线穿过</a:t>
            </a:r>
            <a:endParaRPr lang="zh-CN" altLang="zh-CN" sz="1050" kern="100" dirty="0">
              <a:effectLst/>
              <a:latin typeface="宋体"/>
              <a:cs typeface="Courier New"/>
            </a:endParaRPr>
          </a:p>
        </p:txBody>
      </p:sp>
    </p:spTree>
    <p:extLst>
      <p:ext uri="{BB962C8B-B14F-4D97-AF65-F5344CB8AC3E}">
        <p14:creationId xmlns:p14="http://schemas.microsoft.com/office/powerpoint/2010/main" val="2509007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39577880"/>
              </p:ext>
            </p:extLst>
          </p:nvPr>
        </p:nvGraphicFramePr>
        <p:xfrm>
          <a:off x="301947" y="886420"/>
          <a:ext cx="8518525" cy="4565650"/>
        </p:xfrm>
        <a:graphic>
          <a:graphicData uri="http://schemas.openxmlformats.org/presentationml/2006/ole">
            <mc:AlternateContent xmlns:mc="http://schemas.openxmlformats.org/markup-compatibility/2006">
              <mc:Choice xmlns:v="urn:schemas-microsoft-com:vml" Requires="v">
                <p:oleObj spid="_x0000_s19463" name="文档" r:id="rId8" imgW="8523348" imgH="4569410" progId="Word.Document.12">
                  <p:embed/>
                </p:oleObj>
              </mc:Choice>
              <mc:Fallback>
                <p:oleObj name="文档" r:id="rId8" imgW="8523348" imgH="4569410" progId="Word.Document.12">
                  <p:embed/>
                  <p:pic>
                    <p:nvPicPr>
                      <p:cNvPr id="0" name=""/>
                      <p:cNvPicPr/>
                      <p:nvPr/>
                    </p:nvPicPr>
                    <p:blipFill>
                      <a:blip r:embed="rId9"/>
                      <a:stretch>
                        <a:fillRect/>
                      </a:stretch>
                    </p:blipFill>
                    <p:spPr>
                      <a:xfrm>
                        <a:off x="301947" y="886420"/>
                        <a:ext cx="8518525" cy="4565650"/>
                      </a:xfrm>
                      <a:prstGeom prst="rect">
                        <a:avLst/>
                      </a:prstGeom>
                    </p:spPr>
                  </p:pic>
                </p:oleObj>
              </mc:Fallback>
            </mc:AlternateContent>
          </a:graphicData>
        </a:graphic>
      </p:graphicFrame>
    </p:spTree>
    <p:extLst>
      <p:ext uri="{BB962C8B-B14F-4D97-AF65-F5344CB8AC3E}">
        <p14:creationId xmlns:p14="http://schemas.microsoft.com/office/powerpoint/2010/main" val="534703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843558"/>
            <a:ext cx="8640960" cy="1292662"/>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若带电粒子带电量为－</a:t>
            </a: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，只要粒子速度</a:t>
            </a:r>
            <a:r>
              <a:rPr lang="zh-CN" altLang="zh-CN" sz="2600" kern="100" dirty="0" smtClean="0">
                <a:solidFill>
                  <a:srgbClr val="404040"/>
                </a:solidFill>
                <a:latin typeface="Times New Roman"/>
                <a:ea typeface="微软雅黑"/>
                <a:cs typeface="Times New Roman"/>
              </a:rPr>
              <a:t>为</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电场力与洛伦兹力仍然平衡，仍然沿直线匀速通过选择器；故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65758706"/>
              </p:ext>
            </p:extLst>
          </p:nvPr>
        </p:nvGraphicFramePr>
        <p:xfrm>
          <a:off x="6683092" y="855772"/>
          <a:ext cx="417513" cy="823912"/>
        </p:xfrm>
        <a:graphic>
          <a:graphicData uri="http://schemas.openxmlformats.org/presentationml/2006/ole">
            <mc:AlternateContent xmlns:mc="http://schemas.openxmlformats.org/markup-compatibility/2006">
              <mc:Choice xmlns:v="urn:schemas-microsoft-com:vml" Requires="v">
                <p:oleObj spid="_x0000_s20487" name="文档" r:id="rId8" imgW="418216" imgH="823912" progId="Word.Document.12">
                  <p:embed/>
                </p:oleObj>
              </mc:Choice>
              <mc:Fallback>
                <p:oleObj name="文档" r:id="rId8" imgW="418216" imgH="823912" progId="Word.Document.12">
                  <p:embed/>
                  <p:pic>
                    <p:nvPicPr>
                      <p:cNvPr id="0" name=""/>
                      <p:cNvPicPr/>
                      <p:nvPr/>
                    </p:nvPicPr>
                    <p:blipFill>
                      <a:blip r:embed="rId9"/>
                      <a:stretch>
                        <a:fillRect/>
                      </a:stretch>
                    </p:blipFill>
                    <p:spPr>
                      <a:xfrm>
                        <a:off x="6683092" y="855772"/>
                        <a:ext cx="417513" cy="823912"/>
                      </a:xfrm>
                      <a:prstGeom prst="rect">
                        <a:avLst/>
                      </a:prstGeom>
                    </p:spPr>
                  </p:pic>
                </p:oleObj>
              </mc:Fallback>
            </mc:AlternateContent>
          </a:graphicData>
        </a:graphic>
      </p:graphicFrame>
      <p:sp>
        <p:nvSpPr>
          <p:cNvPr id="9" name="矩形 8"/>
          <p:cNvSpPr/>
          <p:nvPr/>
        </p:nvSpPr>
        <p:spPr>
          <a:xfrm>
            <a:off x="251520" y="2060074"/>
            <a:ext cx="8640960" cy="3018134"/>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若带电粒子速度为</a:t>
            </a: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，电场力不变，洛伦兹力变为</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倍，故会偏转，克服电场力做功，电势能增加；故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若带电粒子从右侧水平射入，电场力方向不变，洛伦兹力方向反向，故粒子一定偏转，故</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BC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72230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990764"/>
            <a:ext cx="8424936"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带电物体在匀强磁场中的运动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光滑绝缘</a:t>
            </a:r>
            <a:r>
              <a:rPr lang="zh-CN" altLang="zh-CN" sz="2600" kern="100" dirty="0" smtClean="0">
                <a:solidFill>
                  <a:srgbClr val="404040"/>
                </a:solidFill>
                <a:latin typeface="Times New Roman"/>
                <a:ea typeface="微软雅黑"/>
                <a:cs typeface="Times New Roman"/>
              </a:rPr>
              <a:t>杆</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与</a:t>
            </a:r>
            <a:r>
              <a:rPr lang="zh-CN" altLang="zh-CN" sz="2600" kern="100" dirty="0">
                <a:solidFill>
                  <a:srgbClr val="404040"/>
                </a:solidFill>
                <a:latin typeface="Times New Roman"/>
                <a:ea typeface="微软雅黑"/>
                <a:cs typeface="Times New Roman"/>
              </a:rPr>
              <a:t>水平面保持</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角，磁感应强度为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的匀强</a:t>
            </a:r>
            <a:r>
              <a:rPr lang="zh-CN" altLang="zh-CN" sz="2600" kern="100" dirty="0" smtClean="0">
                <a:solidFill>
                  <a:srgbClr val="404040"/>
                </a:solidFill>
                <a:latin typeface="Times New Roman"/>
                <a:ea typeface="微软雅黑"/>
                <a:cs typeface="Times New Roman"/>
              </a:rPr>
              <a:t>磁</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场</a:t>
            </a:r>
            <a:r>
              <a:rPr lang="zh-CN" altLang="zh-CN" sz="2600" kern="100" dirty="0">
                <a:solidFill>
                  <a:srgbClr val="404040"/>
                </a:solidFill>
                <a:latin typeface="Times New Roman"/>
                <a:ea typeface="微软雅黑"/>
                <a:cs typeface="Times New Roman"/>
              </a:rPr>
              <a:t>充满整个空间，一个带正电</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可以</a:t>
            </a:r>
            <a:r>
              <a:rPr lang="zh-CN" altLang="zh-CN" sz="2600" kern="100" dirty="0">
                <a:solidFill>
                  <a:srgbClr val="404040"/>
                </a:solidFill>
                <a:latin typeface="Times New Roman"/>
                <a:ea typeface="微软雅黑"/>
                <a:cs typeface="Times New Roman"/>
              </a:rPr>
              <a:t>自由滑动的小环套在杆上，如图</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所示</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小环</a:t>
            </a:r>
            <a:r>
              <a:rPr lang="zh-CN" altLang="zh-CN" sz="2600" kern="100" dirty="0">
                <a:solidFill>
                  <a:srgbClr val="404040"/>
                </a:solidFill>
                <a:latin typeface="Times New Roman"/>
                <a:ea typeface="微软雅黑"/>
                <a:cs typeface="Times New Roman"/>
              </a:rPr>
              <a:t>下滑过程中对杆的压力为零时，小环的速度</a:t>
            </a:r>
            <a:r>
              <a:rPr lang="zh-CN" altLang="zh-CN" sz="2600" kern="100" dirty="0" smtClean="0">
                <a:solidFill>
                  <a:srgbClr val="404040"/>
                </a:solidFill>
                <a:latin typeface="Times New Roman"/>
                <a:ea typeface="微软雅黑"/>
                <a:cs typeface="Times New Roman"/>
              </a:rPr>
              <a:t>为</a:t>
            </a:r>
            <a:r>
              <a:rPr lang="en-US" altLang="zh-CN" sz="2600" kern="100" dirty="0" smtClean="0">
                <a:solidFill>
                  <a:srgbClr val="404040"/>
                </a:solidFill>
                <a:latin typeface="Times New Roman"/>
                <a:ea typeface="微软雅黑"/>
                <a:cs typeface="Courier New"/>
              </a:rPr>
              <a:t>_____.</a:t>
            </a:r>
            <a:endParaRPr lang="zh-CN" altLang="zh-CN" sz="1050" kern="100" dirty="0">
              <a:effectLst/>
              <a:latin typeface="宋体"/>
              <a:cs typeface="Courier New"/>
            </a:endParaRPr>
          </a:p>
        </p:txBody>
      </p:sp>
      <p:pic>
        <p:nvPicPr>
          <p:cNvPr id="17410" name="Picture 2" descr="\\莫成程\f\幻灯片文件复制\2015\同步\步步高\物理\步步高人教3-1（人教）\A201.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48" y="1275606"/>
            <a:ext cx="1717040" cy="143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320366" y="2756038"/>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8</a:t>
            </a:r>
            <a:endParaRPr lang="zh-CN" altLang="en-US" sz="2600" dirty="0"/>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1055881"/>
            <a:ext cx="8352928" cy="122783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a:t>
            </a:r>
            <a:r>
              <a:rPr lang="zh-CN" altLang="zh-CN" sz="2600" kern="100" dirty="0">
                <a:solidFill>
                  <a:srgbClr val="404040"/>
                </a:solidFill>
                <a:latin typeface="Times New Roman"/>
                <a:ea typeface="微软雅黑"/>
                <a:cs typeface="Times New Roman"/>
              </a:rPr>
              <a:t>　以带电小环为研究对象，受力如图</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mg</a:t>
            </a:r>
            <a:r>
              <a:rPr lang="en-US" altLang="zh-CN" sz="2600" kern="100" dirty="0" err="1">
                <a:solidFill>
                  <a:srgbClr val="404040"/>
                </a:solidFill>
                <a:latin typeface="Times New Roman"/>
                <a:ea typeface="微软雅黑"/>
                <a:cs typeface="Courier New"/>
              </a:rPr>
              <a:t>cos</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18434" name="Picture 2" descr="\\莫成程\f\幻灯片文件复制\2015\同步\步步高\物理\步步高人教3-1（人教）\a202.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4248" y="1275606"/>
            <a:ext cx="1722532" cy="143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942578035"/>
              </p:ext>
            </p:extLst>
          </p:nvPr>
        </p:nvGraphicFramePr>
        <p:xfrm>
          <a:off x="323528" y="2442974"/>
          <a:ext cx="6091237" cy="1304925"/>
        </p:xfrm>
        <a:graphic>
          <a:graphicData uri="http://schemas.openxmlformats.org/presentationml/2006/ole">
            <mc:AlternateContent xmlns:mc="http://schemas.openxmlformats.org/markup-compatibility/2006">
              <mc:Choice xmlns:v="urn:schemas-microsoft-com:vml" Requires="v">
                <p:oleObj spid="_x0000_s18445" name="文档" r:id="rId9" imgW="6091293" imgH="1304362" progId="Word.Document.12">
                  <p:embed/>
                </p:oleObj>
              </mc:Choice>
              <mc:Fallback>
                <p:oleObj name="文档" r:id="rId9" imgW="6091293" imgH="1304362" progId="Word.Document.12">
                  <p:embed/>
                  <p:pic>
                    <p:nvPicPr>
                      <p:cNvPr id="0" name=""/>
                      <p:cNvPicPr/>
                      <p:nvPr/>
                    </p:nvPicPr>
                    <p:blipFill>
                      <a:blip r:embed="rId10"/>
                      <a:stretch>
                        <a:fillRect/>
                      </a:stretch>
                    </p:blipFill>
                    <p:spPr>
                      <a:xfrm>
                        <a:off x="323528" y="2442974"/>
                        <a:ext cx="6091237" cy="13049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20733748"/>
              </p:ext>
            </p:extLst>
          </p:nvPr>
        </p:nvGraphicFramePr>
        <p:xfrm>
          <a:off x="323528" y="3499073"/>
          <a:ext cx="6091237" cy="1304925"/>
        </p:xfrm>
        <a:graphic>
          <a:graphicData uri="http://schemas.openxmlformats.org/presentationml/2006/ole">
            <mc:AlternateContent xmlns:mc="http://schemas.openxmlformats.org/markup-compatibility/2006">
              <mc:Choice xmlns:v="urn:schemas-microsoft-com:vml" Requires="v">
                <p:oleObj spid="_x0000_s18446" name="文档" r:id="rId12" imgW="6091293" imgH="1306524" progId="Word.Document.12">
                  <p:embed/>
                </p:oleObj>
              </mc:Choice>
              <mc:Fallback>
                <p:oleObj name="文档" r:id="rId12" imgW="6091293" imgH="1306524" progId="Word.Document.12">
                  <p:embed/>
                  <p:pic>
                    <p:nvPicPr>
                      <p:cNvPr id="0" name=""/>
                      <p:cNvPicPr/>
                      <p:nvPr/>
                    </p:nvPicPr>
                    <p:blipFill>
                      <a:blip r:embed="rId13"/>
                      <a:stretch>
                        <a:fillRect/>
                      </a:stretch>
                    </p:blipFill>
                    <p:spPr>
                      <a:xfrm>
                        <a:off x="323528" y="3499073"/>
                        <a:ext cx="6091237" cy="1304925"/>
                      </a:xfrm>
                      <a:prstGeom prst="rect">
                        <a:avLst/>
                      </a:prstGeom>
                    </p:spPr>
                  </p:pic>
                </p:oleObj>
              </mc:Fallback>
            </mc:AlternateContent>
          </a:graphicData>
        </a:graphic>
      </p:graphicFrame>
      <p:pic>
        <p:nvPicPr>
          <p:cNvPr id="11" name="Picture 2">
            <a:hlinkClick r:id="rId14" action="ppaction://hlinksldjump"/>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4752528"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一、洛伦兹力的方向</a:t>
            </a: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764422"/>
            <a:ext cx="6984776" cy="249299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所示，我们用阴极射线管研究磁场对运动电荷的作用，不同方向的磁场对电子束径迹有不同影响</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那么电荷偏转方向与磁场方向、电子运动方向的关系满足怎样的规律？</a:t>
            </a:r>
            <a:endParaRPr lang="zh-CN" altLang="zh-CN" sz="1050" kern="100" dirty="0">
              <a:effectLst/>
              <a:latin typeface="宋体"/>
              <a:cs typeface="Courier New"/>
            </a:endParaRPr>
          </a:p>
        </p:txBody>
      </p:sp>
      <p:pic>
        <p:nvPicPr>
          <p:cNvPr id="1026" name="Picture 2" descr="\\莫成程\f\幻灯片文件复制\2015\同步\步步高\物理\步步高人教3-1（人教）\A187.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2041790"/>
            <a:ext cx="1524645" cy="10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876748" y="3167047"/>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
        <p:nvSpPr>
          <p:cNvPr id="5" name="矩形 4"/>
          <p:cNvSpPr/>
          <p:nvPr/>
        </p:nvSpPr>
        <p:spPr>
          <a:xfrm>
            <a:off x="467544" y="4186521"/>
            <a:ext cx="2601994"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左手定则</a:t>
            </a:r>
            <a:r>
              <a:rPr lang="en-US" altLang="zh-CN" sz="2600" kern="100" dirty="0">
                <a:solidFill>
                  <a:schemeClr val="accent6">
                    <a:lumMod val="75000"/>
                  </a:schemeClr>
                </a:solidFill>
                <a:latin typeface="Times New Roman"/>
                <a:ea typeface="微软雅黑"/>
                <a:cs typeface="Courier New"/>
              </a:rPr>
              <a:t>.</a:t>
            </a:r>
            <a:endParaRPr lang="zh-CN" altLang="zh-CN" sz="2600" kern="100" dirty="0">
              <a:solidFill>
                <a:schemeClr val="accent6">
                  <a:lumMod val="75000"/>
                </a:schemeClr>
              </a:solidFill>
              <a:effectLst/>
              <a:latin typeface="宋体"/>
              <a:cs typeface="Courier New"/>
            </a:endParaRPr>
          </a:p>
        </p:txBody>
      </p:sp>
      <p:sp>
        <p:nvSpPr>
          <p:cNvPr id="12" name="圆角矩形 11"/>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323528" y="771550"/>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洛伦兹力</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在</a:t>
            </a:r>
            <a:r>
              <a:rPr lang="zh-CN" altLang="zh-CN" sz="2600" kern="100" dirty="0">
                <a:solidFill>
                  <a:srgbClr val="404040"/>
                </a:solidFill>
                <a:latin typeface="Times New Roman"/>
                <a:ea typeface="微软雅黑"/>
                <a:cs typeface="Times New Roman"/>
              </a:rPr>
              <a:t>磁场中受到的力</a:t>
            </a:r>
            <a:r>
              <a:rPr lang="en-US" altLang="zh-CN" sz="2600" kern="100" dirty="0" smtClean="0">
                <a:solidFill>
                  <a:srgbClr val="404040"/>
                </a:solidFill>
                <a:latin typeface="Times New Roman"/>
                <a:ea typeface="微软雅黑"/>
                <a:cs typeface="Courier New"/>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在</a:t>
            </a:r>
            <a:r>
              <a:rPr lang="zh-CN" altLang="zh-CN" sz="2600" kern="100" dirty="0">
                <a:solidFill>
                  <a:srgbClr val="404040"/>
                </a:solidFill>
                <a:latin typeface="Times New Roman"/>
                <a:ea typeface="微软雅黑"/>
                <a:cs typeface="Times New Roman"/>
              </a:rPr>
              <a:t>磁场中受到的安培力，实际是洛伦兹力</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表现</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洛伦兹力的方向判定：伸开左手，使拇指与其余四个</a:t>
            </a:r>
            <a:r>
              <a:rPr lang="zh-CN" altLang="zh-CN" sz="2600" kern="100" dirty="0" smtClean="0">
                <a:solidFill>
                  <a:srgbClr val="404040"/>
                </a:solidFill>
                <a:latin typeface="Times New Roman"/>
                <a:ea typeface="微软雅黑"/>
                <a:cs typeface="Times New Roman"/>
              </a:rPr>
              <a:t>手指</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并且都与手掌在同一</a:t>
            </a:r>
            <a:r>
              <a:rPr lang="zh-CN" altLang="zh-CN" sz="2600" kern="100" dirty="0" smtClean="0">
                <a:solidFill>
                  <a:srgbClr val="404040"/>
                </a:solidFill>
                <a:latin typeface="Times New Roman"/>
                <a:ea typeface="微软雅黑"/>
                <a:cs typeface="Times New Roman"/>
              </a:rPr>
              <a:t>个</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让磁感线从掌心进入，并使四指</a:t>
            </a:r>
            <a:r>
              <a:rPr lang="zh-CN" altLang="zh-CN" sz="2600" kern="100" dirty="0" smtClean="0">
                <a:solidFill>
                  <a:srgbClr val="404040"/>
                </a:solidFill>
                <a:latin typeface="Times New Roman"/>
                <a:ea typeface="微软雅黑"/>
                <a:cs typeface="Times New Roman"/>
              </a:rPr>
              <a:t>指向</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方向，</a:t>
            </a:r>
            <a:r>
              <a:rPr lang="zh-CN" altLang="zh-CN" sz="2600" kern="100" dirty="0" smtClean="0">
                <a:solidFill>
                  <a:srgbClr val="404040"/>
                </a:solidFill>
                <a:latin typeface="Times New Roman"/>
                <a:ea typeface="微软雅黑"/>
                <a:cs typeface="Times New Roman"/>
              </a:rPr>
              <a:t>这时</a:t>
            </a:r>
            <a:r>
              <a:rPr lang="en-US" altLang="zh-CN" sz="2600" kern="100" dirty="0" smtClean="0">
                <a:solidFill>
                  <a:srgbClr val="404040"/>
                </a:solidFill>
                <a:latin typeface="Times New Roman"/>
                <a:ea typeface="微软雅黑"/>
                <a:cs typeface="Times New Roman"/>
              </a:rPr>
              <a:t>    </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就是</a:t>
            </a:r>
            <a:r>
              <a:rPr lang="zh-CN" altLang="zh-CN" sz="2600" kern="100" dirty="0">
                <a:solidFill>
                  <a:srgbClr val="404040"/>
                </a:solidFill>
                <a:latin typeface="Times New Roman"/>
                <a:ea typeface="微软雅黑"/>
                <a:cs typeface="Times New Roman"/>
              </a:rPr>
              <a:t>运动的正电荷在磁场中所受洛伦兹力的方向</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负电荷受力的方向与正电荷受力的</a:t>
            </a:r>
            <a:r>
              <a:rPr lang="zh-CN" altLang="zh-CN" sz="2600" kern="100" dirty="0" smtClean="0">
                <a:solidFill>
                  <a:srgbClr val="404040"/>
                </a:solidFill>
                <a:latin typeface="Times New Roman"/>
                <a:ea typeface="微软雅黑"/>
                <a:cs typeface="Times New Roman"/>
              </a:rPr>
              <a:t>方向</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2318316" y="862791"/>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运动电荷</a:t>
            </a:r>
            <a:endParaRPr lang="zh-CN" altLang="en-US" dirty="0">
              <a:solidFill>
                <a:srgbClr val="0070C0"/>
              </a:solidFill>
            </a:endParaRPr>
          </a:p>
        </p:txBody>
      </p:sp>
      <p:sp>
        <p:nvSpPr>
          <p:cNvPr id="4" name="矩形 3"/>
          <p:cNvSpPr/>
          <p:nvPr/>
        </p:nvSpPr>
        <p:spPr>
          <a:xfrm>
            <a:off x="6482308" y="872733"/>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通电导线</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5967973" y="148800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宏观</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1056189" y="2656829"/>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垂直</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5403284" y="2647751"/>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平面内</a:t>
            </a:r>
            <a:endParaRPr lang="zh-CN" altLang="en-US" sz="2600" kern="100" dirty="0">
              <a:solidFill>
                <a:srgbClr val="0070C0"/>
              </a:solidFill>
              <a:latin typeface="Times New Roman"/>
              <a:ea typeface="微软雅黑"/>
              <a:cs typeface="Times New Roman"/>
            </a:endParaRPr>
          </a:p>
        </p:txBody>
      </p:sp>
      <p:sp>
        <p:nvSpPr>
          <p:cNvPr id="9" name="矩形 8"/>
          <p:cNvSpPr/>
          <p:nvPr/>
        </p:nvSpPr>
        <p:spPr>
          <a:xfrm>
            <a:off x="4376395" y="3254295"/>
            <a:ext cx="1851789"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正电荷运动</a:t>
            </a:r>
            <a:endParaRPr lang="zh-CN" altLang="en-US" sz="2600" kern="100" dirty="0">
              <a:solidFill>
                <a:srgbClr val="0070C0"/>
              </a:solidFill>
              <a:latin typeface="Times New Roman"/>
              <a:ea typeface="微软雅黑"/>
              <a:cs typeface="Times New Roman"/>
            </a:endParaRPr>
          </a:p>
        </p:txBody>
      </p:sp>
      <p:sp>
        <p:nvSpPr>
          <p:cNvPr id="12" name="矩形 11"/>
          <p:cNvSpPr/>
          <p:nvPr/>
        </p:nvSpPr>
        <p:spPr>
          <a:xfrm>
            <a:off x="539552" y="3799710"/>
            <a:ext cx="2518638" cy="492443"/>
          </a:xfrm>
          <a:prstGeom prst="rect">
            <a:avLst/>
          </a:prstGeom>
        </p:spPr>
        <p:txBody>
          <a:bodyPr wrap="none">
            <a:spAutoFit/>
          </a:bodyPr>
          <a:lstStyle/>
          <a:p>
            <a:r>
              <a:rPr lang="zh-CN" altLang="zh-CN" sz="2600" kern="100" dirty="0" smtClean="0">
                <a:solidFill>
                  <a:srgbClr val="0070C0"/>
                </a:solidFill>
                <a:latin typeface="Times New Roman"/>
                <a:ea typeface="微软雅黑"/>
                <a:cs typeface="Times New Roman"/>
              </a:rPr>
              <a:t>拇指</a:t>
            </a:r>
            <a:r>
              <a:rPr lang="zh-CN" altLang="zh-CN" sz="2600" kern="100" dirty="0">
                <a:solidFill>
                  <a:srgbClr val="0070C0"/>
                </a:solidFill>
                <a:latin typeface="Times New Roman"/>
                <a:ea typeface="微软雅黑"/>
                <a:cs typeface="Times New Roman"/>
              </a:rPr>
              <a:t>所</a:t>
            </a:r>
            <a:r>
              <a:rPr lang="zh-CN" altLang="zh-CN" sz="2600" kern="100" dirty="0" smtClean="0">
                <a:solidFill>
                  <a:srgbClr val="0070C0"/>
                </a:solidFill>
                <a:latin typeface="Times New Roman"/>
                <a:ea typeface="微软雅黑"/>
                <a:cs typeface="Times New Roman"/>
              </a:rPr>
              <a:t>指的</a:t>
            </a:r>
            <a:r>
              <a:rPr lang="zh-CN" altLang="zh-CN" sz="2600" kern="100" dirty="0">
                <a:solidFill>
                  <a:srgbClr val="0070C0"/>
                </a:solidFill>
                <a:latin typeface="Times New Roman"/>
                <a:ea typeface="微软雅黑"/>
                <a:cs typeface="Times New Roman"/>
              </a:rPr>
              <a:t>方向</a:t>
            </a:r>
            <a:endParaRPr lang="zh-CN" altLang="en-US" sz="2600" kern="100" dirty="0">
              <a:solidFill>
                <a:srgbClr val="0070C0"/>
              </a:solidFill>
              <a:latin typeface="Times New Roman"/>
              <a:ea typeface="微软雅黑"/>
              <a:cs typeface="Times New Roman"/>
            </a:endParaRPr>
          </a:p>
        </p:txBody>
      </p:sp>
      <p:sp>
        <p:nvSpPr>
          <p:cNvPr id="11" name="矩形 10"/>
          <p:cNvSpPr/>
          <p:nvPr/>
        </p:nvSpPr>
        <p:spPr>
          <a:xfrm>
            <a:off x="7752933" y="443633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相反</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2"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5536" y="843558"/>
            <a:ext cx="8352928"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洛伦兹力的方向与电荷运动方向和磁场方向</a:t>
            </a:r>
            <a:r>
              <a:rPr lang="zh-CN" altLang="zh-CN" sz="2600" kern="100" dirty="0" smtClean="0">
                <a:solidFill>
                  <a:srgbClr val="404040"/>
                </a:solidFill>
                <a:latin typeface="Times New Roman"/>
                <a:ea typeface="微软雅黑"/>
                <a:cs typeface="Times New Roman"/>
              </a:rPr>
              <a:t>都</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即洛伦兹力的方向总是垂直</a:t>
            </a:r>
            <a:r>
              <a:rPr lang="zh-CN" altLang="zh-CN" sz="2600" kern="100" dirty="0" smtClean="0">
                <a:solidFill>
                  <a:srgbClr val="404040"/>
                </a:solidFill>
                <a:latin typeface="Times New Roman"/>
                <a:ea typeface="微软雅黑"/>
                <a:cs typeface="Times New Roman"/>
              </a:rPr>
              <a:t>于</a:t>
            </a:r>
            <a:r>
              <a:rPr lang="en-US" altLang="zh-CN" sz="2600" i="1" u="sng" kern="100" dirty="0" smtClean="0">
                <a:solidFill>
                  <a:srgbClr val="404040"/>
                </a:solidFill>
                <a:latin typeface="Book Antiqua"/>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但</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的方向不一定垂直</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由于洛伦兹力方向始终与电荷运动方向垂直，因此洛伦兹力对</a:t>
            </a:r>
            <a:r>
              <a:rPr lang="zh-CN" altLang="zh-CN" sz="2600" kern="100" dirty="0" smtClean="0">
                <a:solidFill>
                  <a:srgbClr val="404040"/>
                </a:solidFill>
                <a:latin typeface="Times New Roman"/>
                <a:ea typeface="微软雅黑"/>
                <a:cs typeface="Times New Roman"/>
              </a:rPr>
              <a:t>电荷</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填</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做功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不做功</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，洛伦兹力只改变</a:t>
            </a:r>
            <a:r>
              <a:rPr lang="zh-CN" altLang="zh-CN" sz="2600" kern="100" dirty="0" smtClean="0">
                <a:solidFill>
                  <a:srgbClr val="404040"/>
                </a:solidFill>
                <a:latin typeface="Times New Roman"/>
                <a:ea typeface="微软雅黑"/>
                <a:cs typeface="Times New Roman"/>
              </a:rPr>
              <a:t>电荷</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而</a:t>
            </a:r>
            <a:r>
              <a:rPr lang="zh-CN" altLang="zh-CN" sz="2600" kern="100" dirty="0">
                <a:solidFill>
                  <a:srgbClr val="404040"/>
                </a:solidFill>
                <a:latin typeface="Times New Roman"/>
                <a:ea typeface="微软雅黑"/>
                <a:cs typeface="Times New Roman"/>
              </a:rPr>
              <a:t>不改变</a:t>
            </a:r>
            <a:r>
              <a:rPr lang="zh-CN" altLang="zh-CN" sz="2600" kern="100" dirty="0" smtClean="0">
                <a:solidFill>
                  <a:srgbClr val="404040"/>
                </a:solidFill>
                <a:latin typeface="Times New Roman"/>
                <a:ea typeface="微软雅黑"/>
                <a:cs typeface="Times New Roman"/>
              </a:rPr>
              <a:t>其</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 name="矩形 1"/>
          <p:cNvSpPr/>
          <p:nvPr/>
        </p:nvSpPr>
        <p:spPr>
          <a:xfrm>
            <a:off x="7437080" y="938426"/>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垂直</a:t>
            </a:r>
            <a:endParaRPr lang="zh-CN" altLang="en-US" sz="2600" kern="100" dirty="0">
              <a:solidFill>
                <a:srgbClr val="0070C0"/>
              </a:solidFill>
              <a:latin typeface="Times New Roman"/>
              <a:ea typeface="微软雅黑"/>
              <a:cs typeface="Times New Roman"/>
            </a:endParaRPr>
          </a:p>
        </p:txBody>
      </p:sp>
      <p:sp>
        <p:nvSpPr>
          <p:cNvPr id="4" name="矩形 3"/>
          <p:cNvSpPr/>
          <p:nvPr/>
        </p:nvSpPr>
        <p:spPr>
          <a:xfrm>
            <a:off x="4707404" y="1541343"/>
            <a:ext cx="2888932" cy="492443"/>
          </a:xfrm>
          <a:prstGeom prst="rect">
            <a:avLst/>
          </a:prstGeom>
        </p:spPr>
        <p:txBody>
          <a:bodyPr wrap="none">
            <a:spAutoFit/>
          </a:bodyPr>
          <a:lstStyle/>
          <a:p>
            <a:r>
              <a:rPr lang="en-US" altLang="zh-CN" sz="2600" i="1" kern="100" dirty="0">
                <a:solidFill>
                  <a:srgbClr val="0070C0"/>
                </a:solidFill>
                <a:latin typeface="Book Antiqua"/>
                <a:ea typeface="微软雅黑"/>
                <a:cs typeface="Times New Roman"/>
              </a:rPr>
              <a:t>v</a:t>
            </a:r>
            <a:r>
              <a:rPr lang="zh-CN" altLang="zh-CN" sz="2600" kern="100" dirty="0">
                <a:solidFill>
                  <a:srgbClr val="0070C0"/>
                </a:solidFill>
                <a:latin typeface="Times New Roman"/>
                <a:ea typeface="微软雅黑"/>
                <a:cs typeface="Times New Roman"/>
              </a:rPr>
              <a:t>和</a:t>
            </a:r>
            <a:r>
              <a:rPr lang="en-US" altLang="zh-CN" sz="2600" i="1" kern="100" dirty="0">
                <a:solidFill>
                  <a:srgbClr val="0070C0"/>
                </a:solidFill>
                <a:latin typeface="Times New Roman"/>
                <a:ea typeface="微软雅黑"/>
                <a:cs typeface="Courier New"/>
              </a:rPr>
              <a:t>B</a:t>
            </a:r>
            <a:r>
              <a:rPr lang="zh-CN" altLang="zh-CN" sz="2600" kern="100" dirty="0">
                <a:solidFill>
                  <a:srgbClr val="0070C0"/>
                </a:solidFill>
                <a:latin typeface="Times New Roman"/>
                <a:ea typeface="微软雅黑"/>
                <a:cs typeface="Times New Roman"/>
              </a:rPr>
              <a:t>所决定的平面</a:t>
            </a:r>
            <a:endParaRPr lang="zh-CN" altLang="en-US" dirty="0">
              <a:solidFill>
                <a:srgbClr val="0070C0"/>
              </a:solidFill>
            </a:endParaRPr>
          </a:p>
        </p:txBody>
      </p:sp>
      <p:sp>
        <p:nvSpPr>
          <p:cNvPr id="6" name="矩形 5"/>
          <p:cNvSpPr/>
          <p:nvPr/>
        </p:nvSpPr>
        <p:spPr>
          <a:xfrm>
            <a:off x="2362612" y="3307070"/>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不做功</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2432179" y="3917042"/>
            <a:ext cx="1851789"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速度的方向</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5868144" y="3890754"/>
            <a:ext cx="1851789"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速度的大小</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100234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576" y="-20538"/>
            <a:ext cx="3416320"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二、洛伦兹力的大小</a:t>
            </a:r>
          </a:p>
        </p:txBody>
      </p:sp>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251520" y="1419622"/>
            <a:ext cx="6261098" cy="3093154"/>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所示，磁场的磁感应强度为</a:t>
            </a:r>
            <a:r>
              <a:rPr lang="en-US" altLang="zh-CN" sz="2600" i="1" kern="100" dirty="0">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设磁场中有一段长度为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的通电导线，横截面积为</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，单位体积中含有的自由电荷数为</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，每个自由电荷的电荷量为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且定向运动的速度都是</a:t>
            </a:r>
            <a:r>
              <a:rPr lang="en-US" altLang="zh-CN" sz="2600" i="1" kern="100" dirty="0">
                <a:solidFill>
                  <a:srgbClr val="404040"/>
                </a:solidFill>
                <a:latin typeface="Book Antiqua"/>
                <a:ea typeface="微软雅黑"/>
                <a:cs typeface="Times New Roman"/>
              </a:rPr>
              <a:t>v</a:t>
            </a:r>
            <a:r>
              <a:rPr lang="en-US" altLang="zh-CN" sz="2600" kern="100" dirty="0">
                <a:solidFill>
                  <a:srgbClr val="404040"/>
                </a:solidFill>
                <a:latin typeface="Times New Roman"/>
                <a:ea typeface="微软雅黑"/>
                <a:cs typeface="Courier New"/>
              </a:rPr>
              <a:t> </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2050" name="Picture 2" descr="\\莫成程\f\幻灯片文件复制\2015\同步\步步高\物理\步步高人教3-1（人教）\A18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7858" y="1678692"/>
            <a:ext cx="2235846" cy="12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310999" y="298852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699542"/>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导线中的电流是多大？导线在磁场中所受安培力多大？</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i="1" kern="100" dirty="0">
                <a:solidFill>
                  <a:srgbClr val="E36C0A"/>
                </a:solidFill>
                <a:latin typeface="Times New Roman"/>
                <a:ea typeface="微软雅黑"/>
                <a:cs typeface="Courier New"/>
              </a:rPr>
              <a:t>I</a:t>
            </a:r>
            <a:r>
              <a:rPr lang="zh-CN" altLang="zh-CN" sz="2600" kern="100" dirty="0">
                <a:solidFill>
                  <a:srgbClr val="E36C0A"/>
                </a:solidFill>
                <a:latin typeface="Times New Roman"/>
                <a:ea typeface="微软雅黑"/>
                <a:cs typeface="Times New Roman"/>
              </a:rPr>
              <a:t>＝</a:t>
            </a:r>
            <a:r>
              <a:rPr lang="en-US" altLang="zh-CN" sz="2600" i="1" kern="100" dirty="0" err="1">
                <a:solidFill>
                  <a:srgbClr val="E36C0A"/>
                </a:solidFill>
                <a:latin typeface="Times New Roman"/>
                <a:ea typeface="微软雅黑"/>
                <a:cs typeface="Courier New"/>
              </a:rPr>
              <a:t>nq</a:t>
            </a:r>
            <a:r>
              <a:rPr lang="en-US" altLang="zh-CN" sz="2600" i="1" kern="100" dirty="0" err="1">
                <a:solidFill>
                  <a:srgbClr val="E36C0A"/>
                </a:solidFill>
                <a:latin typeface="Book Antiqua"/>
                <a:ea typeface="微软雅黑"/>
                <a:cs typeface="Times New Roman"/>
              </a:rPr>
              <a:t>v</a:t>
            </a:r>
            <a:r>
              <a:rPr lang="en-US" altLang="zh-CN" sz="2600" i="1" kern="100" dirty="0" err="1">
                <a:solidFill>
                  <a:srgbClr val="E36C0A"/>
                </a:solidFill>
                <a:latin typeface="Times New Roman"/>
                <a:ea typeface="微软雅黑"/>
                <a:cs typeface="Courier New"/>
              </a:rPr>
              <a:t>S</a:t>
            </a:r>
            <a:r>
              <a:rPr lang="zh-CN" altLang="zh-CN" sz="2600" kern="100" dirty="0">
                <a:solidFill>
                  <a:srgbClr val="E36C0A"/>
                </a:solidFill>
                <a:latin typeface="Times New Roman"/>
                <a:ea typeface="微软雅黑"/>
                <a:cs typeface="Times New Roman"/>
              </a:rPr>
              <a:t>　</a:t>
            </a:r>
            <a:r>
              <a:rPr lang="en-US" altLang="zh-CN" sz="2600" i="1" kern="100" dirty="0">
                <a:solidFill>
                  <a:srgbClr val="E36C0A"/>
                </a:solidFill>
                <a:latin typeface="Times New Roman"/>
                <a:ea typeface="微软雅黑"/>
                <a:cs typeface="Courier New"/>
              </a:rPr>
              <a:t>F</a:t>
            </a:r>
            <a:r>
              <a:rPr lang="zh-CN" altLang="zh-CN" sz="2600" kern="100" baseline="-25000" dirty="0">
                <a:solidFill>
                  <a:srgbClr val="E36C0A"/>
                </a:solidFill>
                <a:latin typeface="Times New Roman"/>
                <a:ea typeface="微软雅黑"/>
                <a:cs typeface="Times New Roman"/>
              </a:rPr>
              <a:t>安</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ILB</a:t>
            </a:r>
            <a:r>
              <a:rPr lang="zh-CN" altLang="zh-CN" sz="2600" kern="100" dirty="0">
                <a:solidFill>
                  <a:srgbClr val="E36C0A"/>
                </a:solidFill>
                <a:latin typeface="Times New Roman"/>
                <a:ea typeface="微软雅黑"/>
                <a:cs typeface="Times New Roman"/>
              </a:rPr>
              <a:t>＝</a:t>
            </a:r>
            <a:r>
              <a:rPr lang="en-US" altLang="zh-CN" sz="2600" i="1" kern="100" dirty="0" err="1">
                <a:solidFill>
                  <a:srgbClr val="E36C0A"/>
                </a:solidFill>
                <a:latin typeface="Times New Roman"/>
                <a:ea typeface="微软雅黑"/>
                <a:cs typeface="Courier New"/>
              </a:rPr>
              <a:t>nq</a:t>
            </a:r>
            <a:r>
              <a:rPr lang="en-US" altLang="zh-CN" sz="2600" i="1" kern="100" dirty="0" err="1">
                <a:solidFill>
                  <a:srgbClr val="E36C0A"/>
                </a:solidFill>
                <a:latin typeface="Book Antiqua"/>
                <a:ea typeface="微软雅黑"/>
                <a:cs typeface="Times New Roman"/>
              </a:rPr>
              <a:t>v</a:t>
            </a:r>
            <a:r>
              <a:rPr lang="en-US" altLang="zh-CN" sz="2600" i="1" kern="100" dirty="0" err="1">
                <a:solidFill>
                  <a:srgbClr val="E36C0A"/>
                </a:solidFill>
                <a:latin typeface="Times New Roman"/>
                <a:ea typeface="微软雅黑"/>
                <a:cs typeface="Courier New"/>
              </a:rPr>
              <a:t>SLB</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长为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的导线中含有的自由电荷数为多少？每个自由电荷所受洛伦兹力多大？</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37106360"/>
              </p:ext>
            </p:extLst>
          </p:nvPr>
        </p:nvGraphicFramePr>
        <p:xfrm>
          <a:off x="395536" y="3100487"/>
          <a:ext cx="6923087" cy="1487487"/>
        </p:xfrm>
        <a:graphic>
          <a:graphicData uri="http://schemas.openxmlformats.org/presentationml/2006/ole">
            <mc:AlternateContent xmlns:mc="http://schemas.openxmlformats.org/markup-compatibility/2006">
              <mc:Choice xmlns:v="urn:schemas-microsoft-com:vml" Requires="v">
                <p:oleObj spid="_x0000_s6152" name="文档" r:id="rId4" imgW="6923691" imgH="1487455" progId="Word.Document.12">
                  <p:embed/>
                </p:oleObj>
              </mc:Choice>
              <mc:Fallback>
                <p:oleObj name="文档" r:id="rId4" imgW="6923691" imgH="1487455" progId="Word.Document.12">
                  <p:embed/>
                  <p:pic>
                    <p:nvPicPr>
                      <p:cNvPr id="0" name=""/>
                      <p:cNvPicPr/>
                      <p:nvPr/>
                    </p:nvPicPr>
                    <p:blipFill>
                      <a:blip r:embed="rId5"/>
                      <a:stretch>
                        <a:fillRect/>
                      </a:stretch>
                    </p:blipFill>
                    <p:spPr>
                      <a:xfrm>
                        <a:off x="395536" y="3100487"/>
                        <a:ext cx="6923087" cy="1487487"/>
                      </a:xfrm>
                      <a:prstGeom prst="rect">
                        <a:avLst/>
                      </a:prstGeom>
                    </p:spPr>
                  </p:pic>
                </p:oleObj>
              </mc:Fallback>
            </mc:AlternateContent>
          </a:graphicData>
        </a:graphic>
      </p:graphicFrame>
    </p:spTree>
    <p:extLst>
      <p:ext uri="{BB962C8B-B14F-4D97-AF65-F5344CB8AC3E}">
        <p14:creationId xmlns:p14="http://schemas.microsoft.com/office/powerpoint/2010/main" val="392990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251520" y="987574"/>
            <a:ext cx="8352928" cy="369331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洛伦兹力的大小：</a:t>
            </a:r>
            <a:r>
              <a:rPr lang="en-US" altLang="zh-CN" sz="2600" i="1" kern="100" dirty="0">
                <a:solidFill>
                  <a:srgbClr val="404040"/>
                </a:solidFill>
                <a:latin typeface="Times New Roman"/>
                <a:ea typeface="微软雅黑"/>
                <a:cs typeface="Courier New"/>
              </a:rPr>
              <a:t>F</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B</a:t>
            </a:r>
            <a:r>
              <a:rPr lang="en-US" altLang="zh-CN" sz="2600" kern="100" dirty="0" err="1">
                <a:solidFill>
                  <a:srgbClr val="404040"/>
                </a:solidFill>
                <a:latin typeface="Times New Roman"/>
                <a:ea typeface="微软雅黑"/>
                <a:cs typeface="Courier New"/>
              </a:rPr>
              <a:t>sin</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为电荷运动的方向与磁感应强度方向的夹角</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当电荷运动方向与磁场方向垂直时：</a:t>
            </a:r>
            <a:r>
              <a:rPr lang="en-US" altLang="zh-CN" sz="2600" i="1" kern="100" dirty="0">
                <a:solidFill>
                  <a:srgbClr val="404040"/>
                </a:solidFill>
                <a:latin typeface="Times New Roman"/>
                <a:ea typeface="微软雅黑"/>
                <a:cs typeface="Courier New"/>
              </a:rPr>
              <a:t>F</a:t>
            </a:r>
            <a:r>
              <a:rPr lang="zh-CN" altLang="zh-CN" sz="2600" kern="100" dirty="0" smtClean="0">
                <a:solidFill>
                  <a:srgbClr val="404040"/>
                </a:solidFill>
                <a:latin typeface="Times New Roman"/>
                <a:ea typeface="微软雅黑"/>
                <a:cs typeface="Times New Roman"/>
              </a:rPr>
              <a:t>＝</a:t>
            </a:r>
            <a:r>
              <a:rPr lang="en-US" altLang="zh-CN" sz="2600" i="1"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当电荷运动方向与磁场方向平行时：</a:t>
            </a:r>
            <a:r>
              <a:rPr lang="en-US" altLang="zh-CN" sz="2600" i="1" kern="100" dirty="0">
                <a:solidFill>
                  <a:srgbClr val="404040"/>
                </a:solidFill>
                <a:latin typeface="Times New Roman"/>
                <a:ea typeface="微软雅黑"/>
                <a:cs typeface="Courier New"/>
              </a:rPr>
              <a:t>F</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当电荷在磁场中静止时：</a:t>
            </a:r>
            <a:r>
              <a:rPr lang="en-US" altLang="zh-CN" sz="2600" i="1" kern="100" dirty="0">
                <a:solidFill>
                  <a:srgbClr val="404040"/>
                </a:solidFill>
                <a:latin typeface="Times New Roman"/>
                <a:ea typeface="微软雅黑"/>
                <a:cs typeface="Courier New"/>
              </a:rPr>
              <a:t>F</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6516216" y="2568123"/>
            <a:ext cx="721672" cy="492443"/>
          </a:xfrm>
          <a:prstGeom prst="rect">
            <a:avLst/>
          </a:prstGeom>
        </p:spPr>
        <p:txBody>
          <a:bodyPr wrap="none">
            <a:spAutoFit/>
          </a:bodyPr>
          <a:lstStyle/>
          <a:p>
            <a:r>
              <a:rPr lang="en-US" altLang="zh-CN" sz="2600" i="1" kern="100" dirty="0" err="1">
                <a:solidFill>
                  <a:srgbClr val="0070C0"/>
                </a:solidFill>
                <a:latin typeface="Times New Roman"/>
                <a:ea typeface="微软雅黑"/>
                <a:cs typeface="Courier New"/>
              </a:rPr>
              <a:t>q</a:t>
            </a:r>
            <a:r>
              <a:rPr lang="en-US" altLang="zh-CN" sz="2600" i="1" kern="100" dirty="0" err="1">
                <a:solidFill>
                  <a:srgbClr val="0070C0"/>
                </a:solidFill>
                <a:latin typeface="Book Antiqua"/>
                <a:ea typeface="微软雅黑"/>
                <a:cs typeface="Times New Roman"/>
              </a:rPr>
              <a:t>v</a:t>
            </a:r>
            <a:r>
              <a:rPr lang="en-US" altLang="zh-CN" sz="2600" i="1" kern="100" dirty="0" err="1">
                <a:solidFill>
                  <a:srgbClr val="0070C0"/>
                </a:solidFill>
                <a:latin typeface="Times New Roman"/>
                <a:ea typeface="微软雅黑"/>
                <a:cs typeface="Courier New"/>
              </a:rPr>
              <a:t>B</a:t>
            </a:r>
            <a:endParaRPr lang="zh-CN" altLang="en-US" dirty="0">
              <a:solidFill>
                <a:srgbClr val="0070C0"/>
              </a:solidFill>
            </a:endParaRPr>
          </a:p>
        </p:txBody>
      </p:sp>
      <p:sp>
        <p:nvSpPr>
          <p:cNvPr id="6" name="矩形 5"/>
          <p:cNvSpPr/>
          <p:nvPr/>
        </p:nvSpPr>
        <p:spPr>
          <a:xfrm>
            <a:off x="6555390" y="3314690"/>
            <a:ext cx="351378" cy="492443"/>
          </a:xfrm>
          <a:prstGeom prst="rect">
            <a:avLst/>
          </a:prstGeom>
        </p:spPr>
        <p:txBody>
          <a:bodyPr wrap="none">
            <a:spAutoFit/>
          </a:bodyPr>
          <a:lstStyle/>
          <a:p>
            <a:r>
              <a:rPr lang="en-US" altLang="zh-CN" sz="2600" kern="100" dirty="0">
                <a:solidFill>
                  <a:srgbClr val="0070C0"/>
                </a:solidFill>
                <a:latin typeface="Times New Roman"/>
                <a:ea typeface="微软雅黑"/>
                <a:cs typeface="Courier New"/>
              </a:rPr>
              <a:t>0</a:t>
            </a:r>
            <a:endParaRPr lang="zh-CN" altLang="en-US" dirty="0">
              <a:solidFill>
                <a:srgbClr val="0070C0"/>
              </a:solidFill>
            </a:endParaRPr>
          </a:p>
        </p:txBody>
      </p:sp>
      <p:sp>
        <p:nvSpPr>
          <p:cNvPr id="8" name="矩形 7"/>
          <p:cNvSpPr/>
          <p:nvPr/>
        </p:nvSpPr>
        <p:spPr>
          <a:xfrm>
            <a:off x="4860032" y="4068678"/>
            <a:ext cx="351378" cy="492443"/>
          </a:xfrm>
          <a:prstGeom prst="rect">
            <a:avLst/>
          </a:prstGeom>
        </p:spPr>
        <p:txBody>
          <a:bodyPr wrap="none">
            <a:spAutoFit/>
          </a:bodyPr>
          <a:lstStyle/>
          <a:p>
            <a:r>
              <a:rPr lang="en-US" altLang="zh-CN" sz="2600" kern="100" dirty="0">
                <a:solidFill>
                  <a:srgbClr val="0070C0"/>
                </a:solidFill>
                <a:latin typeface="Times New Roman"/>
                <a:ea typeface="微软雅黑"/>
                <a:cs typeface="Courier New"/>
              </a:rPr>
              <a:t>0</a:t>
            </a:r>
            <a:endParaRPr lang="zh-CN" altLang="en-US" dirty="0">
              <a:solidFill>
                <a:srgbClr val="0070C0"/>
              </a:solidFill>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3496</TotalTime>
  <Words>1418</Words>
  <Application>Microsoft Office PowerPoint</Application>
  <PresentationFormat>全屏显示(16:9)</PresentationFormat>
  <Paragraphs>211</Paragraphs>
  <Slides>38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552</cp:revision>
  <dcterms:modified xsi:type="dcterms:W3CDTF">2015-04-29T10:28:07Z</dcterms:modified>
</cp:coreProperties>
</file>