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55" r:id="rId2"/>
    <p:sldId id="358" r:id="rId3"/>
    <p:sldId id="359" r:id="rId4"/>
    <p:sldId id="341" r:id="rId5"/>
    <p:sldId id="372" r:id="rId6"/>
    <p:sldId id="374" r:id="rId7"/>
    <p:sldId id="413" r:id="rId8"/>
    <p:sldId id="390" r:id="rId9"/>
    <p:sldId id="414" r:id="rId10"/>
    <p:sldId id="415" r:id="rId11"/>
    <p:sldId id="391" r:id="rId12"/>
    <p:sldId id="392" r:id="rId13"/>
    <p:sldId id="393" r:id="rId14"/>
    <p:sldId id="416" r:id="rId15"/>
    <p:sldId id="395" r:id="rId16"/>
    <p:sldId id="397" r:id="rId17"/>
    <p:sldId id="431" r:id="rId18"/>
    <p:sldId id="398" r:id="rId19"/>
    <p:sldId id="400" r:id="rId20"/>
    <p:sldId id="404" r:id="rId21"/>
    <p:sldId id="405" r:id="rId22"/>
    <p:sldId id="432" r:id="rId23"/>
    <p:sldId id="433" r:id="rId24"/>
    <p:sldId id="434" r:id="rId25"/>
    <p:sldId id="435" r:id="rId26"/>
    <p:sldId id="436" r:id="rId27"/>
    <p:sldId id="406" r:id="rId28"/>
    <p:sldId id="399" r:id="rId29"/>
    <p:sldId id="437" r:id="rId30"/>
    <p:sldId id="407" r:id="rId31"/>
    <p:sldId id="344" r:id="rId32"/>
    <p:sldId id="375" r:id="rId33"/>
    <p:sldId id="408" r:id="rId34"/>
    <p:sldId id="438" r:id="rId35"/>
    <p:sldId id="409" r:id="rId36"/>
    <p:sldId id="439" r:id="rId37"/>
    <p:sldId id="410" r:id="rId38"/>
    <p:sldId id="411" r:id="rId39"/>
    <p:sldId id="440" r:id="rId40"/>
    <p:sldId id="441" r:id="rId41"/>
    <p:sldId id="389" r:id="rId4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5" autoAdjust="0"/>
    <p:restoredTop sz="94660"/>
  </p:normalViewPr>
  <p:slideViewPr>
    <p:cSldViewPr>
      <p:cViewPr>
        <p:scale>
          <a:sx n="125" d="100"/>
          <a:sy n="125" d="100"/>
        </p:scale>
        <p:origin x="-137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package" Target="../embeddings/Microsoft_Word___6.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package" Target="../embeddings/Microsoft_Word___7.docx"/></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package" Target="../embeddings/Microsoft_Word___8.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9.bin"/><Relationship Id="rId7" Type="http://schemas.openxmlformats.org/officeDocument/2006/relationships/package" Target="../embeddings/Microsoft_Word___10.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package" Target="../embeddings/Microsoft_Word___9.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package" Target="../embeddings/Microsoft_Word___11.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2.bin"/><Relationship Id="rId7" Type="http://schemas.openxmlformats.org/officeDocument/2006/relationships/package" Target="../embeddings/Microsoft_Word___13.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20.emf"/><Relationship Id="rId5" Type="http://schemas.openxmlformats.org/officeDocument/2006/relationships/image" Target="../media/image18.emf"/><Relationship Id="rId10" Type="http://schemas.openxmlformats.org/officeDocument/2006/relationships/package" Target="../embeddings/Microsoft_Word___14.docx"/><Relationship Id="rId4" Type="http://schemas.openxmlformats.org/officeDocument/2006/relationships/package" Target="../embeddings/Microsoft_Word___12.docx"/><Relationship Id="rId9"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5.bin"/><Relationship Id="rId7" Type="http://schemas.openxmlformats.org/officeDocument/2006/relationships/package" Target="../embeddings/Microsoft_Word___16.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21.emf"/><Relationship Id="rId4" Type="http://schemas.openxmlformats.org/officeDocument/2006/relationships/package" Target="../embeddings/Microsoft_Word___15.docx"/></Relationships>
</file>

<file path=ppt/slides/_rels/slide2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7.bin"/><Relationship Id="rId7" Type="http://schemas.openxmlformats.org/officeDocument/2006/relationships/package" Target="../embeddings/Microsoft_Word___18.doc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23.emf"/><Relationship Id="rId4" Type="http://schemas.openxmlformats.org/officeDocument/2006/relationships/package" Target="../embeddings/Microsoft_Word___17.docx"/></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package" Target="../embeddings/Microsoft_Word___20.docx"/><Relationship Id="rId3" Type="http://schemas.openxmlformats.org/officeDocument/2006/relationships/image" Target="../media/image29.png"/><Relationship Id="rId7" Type="http://schemas.openxmlformats.org/officeDocument/2006/relationships/oleObject" Target="../embeddings/oleObject20.bin"/><Relationship Id="rId12"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emf"/><Relationship Id="rId11" Type="http://schemas.openxmlformats.org/officeDocument/2006/relationships/package" Target="../embeddings/Microsoft_Word___21.docx"/><Relationship Id="rId5" Type="http://schemas.openxmlformats.org/officeDocument/2006/relationships/package" Target="../embeddings/Microsoft_Word___19.docx"/><Relationship Id="rId10" Type="http://schemas.openxmlformats.org/officeDocument/2006/relationships/oleObject" Target="../embeddings/oleObject21.bin"/><Relationship Id="rId4" Type="http://schemas.openxmlformats.org/officeDocument/2006/relationships/oleObject" Target="../embeddings/oleObject19.bin"/><Relationship Id="rId9" Type="http://schemas.openxmlformats.org/officeDocument/2006/relationships/image" Target="../media/image27.emf"/></Relationships>
</file>

<file path=ppt/slides/_rels/slide2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2.bin"/><Relationship Id="rId7" Type="http://schemas.openxmlformats.org/officeDocument/2006/relationships/package" Target="../embeddings/Microsoft_Word___23.docx"/><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3.bin"/><Relationship Id="rId11" Type="http://schemas.openxmlformats.org/officeDocument/2006/relationships/image" Target="../media/image32.emf"/><Relationship Id="rId5" Type="http://schemas.openxmlformats.org/officeDocument/2006/relationships/image" Target="../media/image30.emf"/><Relationship Id="rId10" Type="http://schemas.openxmlformats.org/officeDocument/2006/relationships/package" Target="../embeddings/Microsoft_Word___24.docx"/><Relationship Id="rId4" Type="http://schemas.openxmlformats.org/officeDocument/2006/relationships/package" Target="../embeddings/Microsoft_Word___22.docx"/><Relationship Id="rId9"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slide" Target="slide37.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8" Type="http://schemas.openxmlformats.org/officeDocument/2006/relationships/package" Target="../embeddings/Microsoft_Word___25.docx"/><Relationship Id="rId3" Type="http://schemas.openxmlformats.org/officeDocument/2006/relationships/slide" Target="slide31.xml"/><Relationship Id="rId7"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3.xml"/><Relationship Id="rId9" Type="http://schemas.openxmlformats.org/officeDocument/2006/relationships/image" Target="../media/image36.emf"/></Relationships>
</file>

<file path=ppt/slides/_rels/slide3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5.xml"/></Relationships>
</file>

<file path=ppt/slides/_rels/slide34.xml.rels><?xml version="1.0" encoding="UTF-8" standalone="yes"?>
<Relationships xmlns="http://schemas.openxmlformats.org/package/2006/relationships"><Relationship Id="rId8" Type="http://schemas.openxmlformats.org/officeDocument/2006/relationships/package" Target="../embeddings/Microsoft_Word___26.docx"/><Relationship Id="rId3" Type="http://schemas.openxmlformats.org/officeDocument/2006/relationships/slide" Target="slide31.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3.xml"/><Relationship Id="rId9"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slide" Target="slide37.xml"/><Relationship Id="rId4" Type="http://schemas.openxmlformats.org/officeDocument/2006/relationships/slide" Target="slide35.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 Target="slide31.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slide" Target="slide37.xml"/><Relationship Id="rId5" Type="http://schemas.openxmlformats.org/officeDocument/2006/relationships/slide" Target="slide35.xml"/><Relationship Id="rId10" Type="http://schemas.openxmlformats.org/officeDocument/2006/relationships/image" Target="../media/image39.emf"/><Relationship Id="rId4" Type="http://schemas.openxmlformats.org/officeDocument/2006/relationships/slide" Target="slide33.xml"/><Relationship Id="rId9" Type="http://schemas.openxmlformats.org/officeDocument/2006/relationships/package" Target="../embeddings/Microsoft_Word___27.docx"/></Relationships>
</file>

<file path=ppt/slides/_rels/slide3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slide" Target="slide37.xml"/><Relationship Id="rId4" Type="http://schemas.openxmlformats.org/officeDocument/2006/relationships/slide" Target="slide35.xml"/></Relationships>
</file>

<file path=ppt/slides/_rels/slide38.xml.rels><?xml version="1.0" encoding="UTF-8" standalone="yes"?>
<Relationships xmlns="http://schemas.openxmlformats.org/package/2006/relationships"><Relationship Id="rId8" Type="http://schemas.openxmlformats.org/officeDocument/2006/relationships/package" Target="../embeddings/Microsoft_Word___28.docx"/><Relationship Id="rId3" Type="http://schemas.openxmlformats.org/officeDocument/2006/relationships/slide" Target="slide31.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3.xml"/><Relationship Id="rId9" Type="http://schemas.openxmlformats.org/officeDocument/2006/relationships/image" Target="../media/image42.emf"/></Relationships>
</file>

<file path=ppt/slides/_rels/slide3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package" Target="../embeddings/Microsoft_Word___29.docx"/><Relationship Id="rId3" Type="http://schemas.openxmlformats.org/officeDocument/2006/relationships/slide" Target="slide31.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37.xml"/><Relationship Id="rId11" Type="http://schemas.openxmlformats.org/officeDocument/2006/relationships/image" Target="../media/image33.png"/><Relationship Id="rId5" Type="http://schemas.openxmlformats.org/officeDocument/2006/relationships/slide" Target="slide35.xml"/><Relationship Id="rId10" Type="http://schemas.openxmlformats.org/officeDocument/2006/relationships/slide" Target="slide3.xml"/><Relationship Id="rId4" Type="http://schemas.openxmlformats.org/officeDocument/2006/relationships/slide" Target="slide33.xml"/><Relationship Id="rId9" Type="http://schemas.openxmlformats.org/officeDocument/2006/relationships/image" Target="../media/image43.emf"/></Relationships>
</file>

<file path=ppt/slides/_rels/slide41.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package" Target="../embeddings/Microsoft_Word___2.doc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package" Target="../embeddings/Microsoft_Word___3.docx"/><Relationship Id="rId4" Type="http://schemas.openxmlformats.org/officeDocument/2006/relationships/package" Target="../embeddings/Microsoft_Word___1.docx"/><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Word___4.docx"/></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package" Target="../embeddings/Microsoft_Word___5.docx"/><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第三章</a:t>
            </a:r>
            <a:endParaRPr lang="en-US" altLang="zh-CN" sz="6000" b="1" dirty="0">
              <a:solidFill>
                <a:srgbClr val="0070C0"/>
              </a:solidFill>
              <a:latin typeface="Impact" panose="020B0806030902050204" pitchFamily="34" charset="0"/>
              <a:ea typeface="微软雅黑" pitchFamily="34" charset="-122"/>
            </a:endParaRPr>
          </a:p>
        </p:txBody>
      </p:sp>
      <p:sp>
        <p:nvSpPr>
          <p:cNvPr id="10" name="矩形 9"/>
          <p:cNvSpPr/>
          <p:nvPr/>
        </p:nvSpPr>
        <p:spPr>
          <a:xfrm>
            <a:off x="5212222" y="1674525"/>
            <a:ext cx="2614818"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磁    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96204395"/>
              </p:ext>
            </p:extLst>
          </p:nvPr>
        </p:nvGraphicFramePr>
        <p:xfrm>
          <a:off x="156652" y="383505"/>
          <a:ext cx="8877300" cy="4708525"/>
        </p:xfrm>
        <a:graphic>
          <a:graphicData uri="http://schemas.openxmlformats.org/presentationml/2006/ole">
            <mc:AlternateContent xmlns:mc="http://schemas.openxmlformats.org/markup-compatibility/2006">
              <mc:Choice xmlns:v="urn:schemas-microsoft-com:vml" Requires="v">
                <p:oleObj spid="_x0000_s5130" name="文档" r:id="rId4" imgW="8882361" imgH="4707866" progId="Word.Document.12">
                  <p:embed/>
                </p:oleObj>
              </mc:Choice>
              <mc:Fallback>
                <p:oleObj name="文档" r:id="rId4" imgW="8882361" imgH="4707866" progId="Word.Document.12">
                  <p:embed/>
                  <p:pic>
                    <p:nvPicPr>
                      <p:cNvPr id="0" name=""/>
                      <p:cNvPicPr/>
                      <p:nvPr/>
                    </p:nvPicPr>
                    <p:blipFill>
                      <a:blip r:embed="rId5"/>
                      <a:stretch>
                        <a:fillRect/>
                      </a:stretch>
                    </p:blipFill>
                    <p:spPr>
                      <a:xfrm>
                        <a:off x="156652" y="383505"/>
                        <a:ext cx="8877300" cy="4708525"/>
                      </a:xfrm>
                      <a:prstGeom prst="rect">
                        <a:avLst/>
                      </a:prstGeom>
                    </p:spPr>
                  </p:pic>
                </p:oleObj>
              </mc:Fallback>
            </mc:AlternateContent>
          </a:graphicData>
        </a:graphic>
      </p:graphicFrame>
    </p:spTree>
    <p:extLst>
      <p:ext uri="{BB962C8B-B14F-4D97-AF65-F5344CB8AC3E}">
        <p14:creationId xmlns:p14="http://schemas.microsoft.com/office/powerpoint/2010/main" val="2927842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7641" y="-20538"/>
            <a:ext cx="2698175"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二、回旋加速器</a:t>
            </a:r>
          </a:p>
        </p:txBody>
      </p:sp>
      <p:sp>
        <p:nvSpPr>
          <p:cNvPr id="5" name="圆角矩形 4"/>
          <p:cNvSpPr/>
          <p:nvPr/>
        </p:nvSpPr>
        <p:spPr>
          <a:xfrm>
            <a:off x="314003" y="8898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251520" y="1518920"/>
            <a:ext cx="8352928"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回旋加速器主要由哪几部分组成？回旋加速器中磁场和电场分别起什么作用？</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两个</a:t>
            </a:r>
            <a:r>
              <a:rPr lang="en-US" altLang="zh-CN" sz="2600" i="1" kern="100" dirty="0">
                <a:solidFill>
                  <a:schemeClr val="accent6">
                    <a:lumMod val="75000"/>
                  </a:schemeClr>
                </a:solidFill>
                <a:latin typeface="Times New Roman"/>
                <a:ea typeface="微软雅黑"/>
                <a:cs typeface="Courier New"/>
              </a:rPr>
              <a:t>D</a:t>
            </a:r>
            <a:r>
              <a:rPr lang="zh-CN" altLang="zh-CN" sz="2600" kern="100" dirty="0">
                <a:solidFill>
                  <a:schemeClr val="accent6">
                    <a:lumMod val="75000"/>
                  </a:schemeClr>
                </a:solidFill>
                <a:latin typeface="Times New Roman"/>
                <a:ea typeface="微软雅黑"/>
                <a:cs typeface="Times New Roman"/>
              </a:rPr>
              <a:t>形盒</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磁场的作用是使带电粒子回旋，电场的作用是使带电粒子加速</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8641" y="51470"/>
            <a:ext cx="835292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对交流电源的周期有什么要求？带电粒子获得的最大动能由哪些因素决定？</a:t>
            </a:r>
            <a:endParaRPr lang="zh-CN" altLang="zh-CN" sz="1050" kern="100" dirty="0">
              <a:effectLst/>
              <a:latin typeface="宋体"/>
              <a:cs typeface="Courier New"/>
            </a:endParaRPr>
          </a:p>
        </p:txBody>
      </p:sp>
      <p:sp>
        <p:nvSpPr>
          <p:cNvPr id="4" name="矩形 3"/>
          <p:cNvSpPr/>
          <p:nvPr/>
        </p:nvSpPr>
        <p:spPr>
          <a:xfrm>
            <a:off x="179512" y="1210093"/>
            <a:ext cx="8352929" cy="1292662"/>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交流电源的周期应等于带电粒子在磁场中运动的周期</a:t>
            </a:r>
            <a:r>
              <a:rPr lang="en-US" altLang="zh-CN" sz="2600" kern="100" dirty="0" smtClean="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51991849"/>
              </p:ext>
            </p:extLst>
          </p:nvPr>
        </p:nvGraphicFramePr>
        <p:xfrm>
          <a:off x="251520" y="2400300"/>
          <a:ext cx="8731250" cy="3543300"/>
        </p:xfrm>
        <a:graphic>
          <a:graphicData uri="http://schemas.openxmlformats.org/presentationml/2006/ole">
            <mc:AlternateContent xmlns:mc="http://schemas.openxmlformats.org/markup-compatibility/2006">
              <mc:Choice xmlns:v="urn:schemas-microsoft-com:vml" Requires="v">
                <p:oleObj spid="_x0000_s6154" name="文档" r:id="rId4" imgW="8733515" imgH="3548200" progId="Word.Document.12">
                  <p:embed/>
                </p:oleObj>
              </mc:Choice>
              <mc:Fallback>
                <p:oleObj name="文档" r:id="rId4" imgW="8733515" imgH="3548200" progId="Word.Document.12">
                  <p:embed/>
                  <p:pic>
                    <p:nvPicPr>
                      <p:cNvPr id="0" name=""/>
                      <p:cNvPicPr/>
                      <p:nvPr/>
                    </p:nvPicPr>
                    <p:blipFill>
                      <a:blip r:embed="rId5"/>
                      <a:stretch>
                        <a:fillRect/>
                      </a:stretch>
                    </p:blipFill>
                    <p:spPr>
                      <a:xfrm>
                        <a:off x="251520" y="2400300"/>
                        <a:ext cx="8731250" cy="3543300"/>
                      </a:xfrm>
                      <a:prstGeom prst="rect">
                        <a:avLst/>
                      </a:prstGeom>
                    </p:spPr>
                  </p:pic>
                </p:oleObj>
              </mc:Fallback>
            </mc:AlternateContent>
          </a:graphicData>
        </a:graphic>
      </p:graphicFrame>
    </p:spTree>
    <p:extLst>
      <p:ext uri="{BB962C8B-B14F-4D97-AF65-F5344CB8AC3E}">
        <p14:creationId xmlns:p14="http://schemas.microsoft.com/office/powerpoint/2010/main" val="392990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251520" y="825660"/>
            <a:ext cx="8208912" cy="393338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回旋加速器采用多次加速的办法：</a:t>
            </a:r>
            <a:r>
              <a:rPr lang="zh-CN" altLang="zh-CN" sz="2600" kern="100" dirty="0" smtClean="0">
                <a:solidFill>
                  <a:srgbClr val="404040"/>
                </a:solidFill>
                <a:latin typeface="Times New Roman"/>
                <a:ea typeface="微软雅黑"/>
                <a:cs typeface="Times New Roman"/>
              </a:rPr>
              <a:t>用</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控制</a:t>
            </a:r>
            <a:r>
              <a:rPr lang="zh-CN" altLang="zh-CN" sz="2600" kern="100" dirty="0">
                <a:solidFill>
                  <a:srgbClr val="404040"/>
                </a:solidFill>
                <a:latin typeface="Times New Roman"/>
                <a:ea typeface="微软雅黑"/>
                <a:cs typeface="Times New Roman"/>
              </a:rPr>
              <a:t>轨道、</a:t>
            </a:r>
            <a:r>
              <a:rPr lang="zh-CN" altLang="zh-CN" sz="2600" kern="100" dirty="0" smtClean="0">
                <a:solidFill>
                  <a:srgbClr val="404040"/>
                </a:solidFill>
                <a:latin typeface="Times New Roman"/>
                <a:ea typeface="微软雅黑"/>
                <a:cs typeface="Times New Roman"/>
              </a:rPr>
              <a:t>用</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进行</a:t>
            </a:r>
            <a:r>
              <a:rPr lang="zh-CN" altLang="zh-CN" sz="2600" kern="100" dirty="0">
                <a:solidFill>
                  <a:srgbClr val="404040"/>
                </a:solidFill>
                <a:latin typeface="Times New Roman"/>
                <a:ea typeface="微软雅黑"/>
                <a:cs typeface="Times New Roman"/>
              </a:rPr>
              <a:t>加速</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回旋加速器中交流电源的周期等于</a:t>
            </a:r>
            <a:r>
              <a:rPr lang="zh-CN" altLang="zh-CN" sz="2600" kern="100" dirty="0" smtClean="0">
                <a:solidFill>
                  <a:srgbClr val="404040"/>
                </a:solidFill>
                <a:latin typeface="Times New Roman"/>
                <a:ea typeface="微软雅黑"/>
                <a:cs typeface="Times New Roman"/>
              </a:rPr>
              <a:t>带电粒子</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带电粒子获得的最大动能</a:t>
            </a:r>
            <a:r>
              <a:rPr lang="en-US" altLang="zh-CN" sz="2600" i="1" kern="100" dirty="0" err="1">
                <a:solidFill>
                  <a:srgbClr val="404040"/>
                </a:solidFill>
                <a:latin typeface="Times New Roman"/>
                <a:ea typeface="微软雅黑"/>
                <a:cs typeface="Courier New"/>
              </a:rPr>
              <a:t>E</a:t>
            </a:r>
            <a:r>
              <a:rPr lang="en-US" altLang="zh-CN" sz="2600" kern="100" baseline="-25000" dirty="0" err="1">
                <a:solidFill>
                  <a:srgbClr val="404040"/>
                </a:solidFill>
                <a:latin typeface="Times New Roman"/>
                <a:ea typeface="微软雅黑"/>
                <a:cs typeface="Courier New"/>
              </a:rPr>
              <a:t>km</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决定</a:t>
            </a:r>
            <a:r>
              <a:rPr lang="zh-CN" altLang="zh-CN" sz="2600" kern="100" dirty="0" smtClean="0">
                <a:solidFill>
                  <a:srgbClr val="404040"/>
                </a:solidFill>
                <a:latin typeface="Times New Roman"/>
                <a:ea typeface="微软雅黑"/>
                <a:cs typeface="Times New Roman"/>
              </a:rPr>
              <a:t>于</a:t>
            </a:r>
            <a:r>
              <a:rPr lang="en-US" altLang="zh-CN" sz="2600" i="1"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和</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22921061"/>
              </p:ext>
            </p:extLst>
          </p:nvPr>
        </p:nvGraphicFramePr>
        <p:xfrm>
          <a:off x="5004048" y="3204582"/>
          <a:ext cx="1173163" cy="892175"/>
        </p:xfrm>
        <a:graphic>
          <a:graphicData uri="http://schemas.openxmlformats.org/presentationml/2006/ole">
            <mc:AlternateContent xmlns:mc="http://schemas.openxmlformats.org/markup-compatibility/2006">
              <mc:Choice xmlns:v="urn:schemas-microsoft-com:vml" Requires="v">
                <p:oleObj spid="_x0000_s7179" name="文档" r:id="rId4" imgW="1172588" imgH="893503" progId="Word.Document.12">
                  <p:embed/>
                </p:oleObj>
              </mc:Choice>
              <mc:Fallback>
                <p:oleObj name="文档" r:id="rId4" imgW="1172588" imgH="893503" progId="Word.Document.12">
                  <p:embed/>
                  <p:pic>
                    <p:nvPicPr>
                      <p:cNvPr id="0" name=""/>
                      <p:cNvPicPr/>
                      <p:nvPr/>
                    </p:nvPicPr>
                    <p:blipFill>
                      <a:blip r:embed="rId5"/>
                      <a:stretch>
                        <a:fillRect/>
                      </a:stretch>
                    </p:blipFill>
                    <p:spPr>
                      <a:xfrm>
                        <a:off x="5004048" y="3204582"/>
                        <a:ext cx="1173163" cy="892175"/>
                      </a:xfrm>
                      <a:prstGeom prst="rect">
                        <a:avLst/>
                      </a:prstGeom>
                    </p:spPr>
                  </p:pic>
                </p:oleObj>
              </mc:Fallback>
            </mc:AlternateContent>
          </a:graphicData>
        </a:graphic>
      </p:graphicFrame>
      <p:sp>
        <p:nvSpPr>
          <p:cNvPr id="5" name="矩形 4"/>
          <p:cNvSpPr/>
          <p:nvPr/>
        </p:nvSpPr>
        <p:spPr>
          <a:xfrm>
            <a:off x="5868144" y="923186"/>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磁场</a:t>
            </a:r>
            <a:endParaRPr lang="zh-CN" altLang="en-US" dirty="0">
              <a:solidFill>
                <a:srgbClr val="0070C0"/>
              </a:solidFill>
            </a:endParaRPr>
          </a:p>
        </p:txBody>
      </p:sp>
      <p:sp>
        <p:nvSpPr>
          <p:cNvPr id="6" name="矩形 5"/>
          <p:cNvSpPr/>
          <p:nvPr/>
        </p:nvSpPr>
        <p:spPr>
          <a:xfrm>
            <a:off x="626800" y="151848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电场</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6732240" y="2079307"/>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在</a:t>
            </a:r>
            <a:r>
              <a:rPr lang="zh-CN" altLang="zh-CN" sz="2600" kern="100" dirty="0" smtClean="0">
                <a:solidFill>
                  <a:srgbClr val="0070C0"/>
                </a:solidFill>
                <a:latin typeface="Times New Roman"/>
                <a:ea typeface="微软雅黑"/>
                <a:cs typeface="Times New Roman"/>
              </a:rPr>
              <a:t>磁场</a:t>
            </a:r>
            <a:endParaRPr lang="zh-CN" altLang="en-US" sz="2600" kern="100" dirty="0">
              <a:solidFill>
                <a:srgbClr val="0070C0"/>
              </a:solidFill>
              <a:latin typeface="Times New Roman"/>
              <a:ea typeface="微软雅黑"/>
              <a:cs typeface="Times New Roman"/>
            </a:endParaRPr>
          </a:p>
        </p:txBody>
      </p:sp>
      <p:sp>
        <p:nvSpPr>
          <p:cNvPr id="9" name="矩形 8"/>
          <p:cNvSpPr/>
          <p:nvPr/>
        </p:nvSpPr>
        <p:spPr>
          <a:xfrm>
            <a:off x="257026" y="2678231"/>
            <a:ext cx="2185214" cy="492443"/>
          </a:xfrm>
          <a:prstGeom prst="rect">
            <a:avLst/>
          </a:prstGeom>
        </p:spPr>
        <p:txBody>
          <a:bodyPr wrap="none">
            <a:spAutoFit/>
          </a:bodyPr>
          <a:lstStyle/>
          <a:p>
            <a:r>
              <a:rPr lang="zh-CN" altLang="zh-CN" sz="2600" kern="100" smtClean="0">
                <a:solidFill>
                  <a:srgbClr val="0070C0"/>
                </a:solidFill>
                <a:latin typeface="Times New Roman"/>
                <a:ea typeface="微软雅黑"/>
                <a:cs typeface="Times New Roman"/>
              </a:rPr>
              <a:t>中</a:t>
            </a:r>
            <a:r>
              <a:rPr lang="zh-CN" altLang="zh-CN" sz="2600" kern="100" dirty="0">
                <a:solidFill>
                  <a:srgbClr val="0070C0"/>
                </a:solidFill>
                <a:latin typeface="Times New Roman"/>
                <a:ea typeface="微软雅黑"/>
                <a:cs typeface="Times New Roman"/>
              </a:rPr>
              <a:t>运动的周期</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7020272" y="3390691"/>
            <a:ext cx="758541"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D</a:t>
            </a:r>
            <a:r>
              <a:rPr lang="zh-CN" altLang="zh-CN" sz="2600" kern="100" dirty="0" smtClean="0">
                <a:solidFill>
                  <a:srgbClr val="0070C0"/>
                </a:solidFill>
                <a:latin typeface="Times New Roman"/>
                <a:ea typeface="微软雅黑"/>
                <a:cs typeface="Times New Roman"/>
              </a:rPr>
              <a:t>形</a:t>
            </a:r>
            <a:endParaRPr lang="zh-CN" altLang="en-US" dirty="0">
              <a:solidFill>
                <a:srgbClr val="0070C0"/>
              </a:solidFill>
            </a:endParaRPr>
          </a:p>
        </p:txBody>
      </p:sp>
      <p:sp>
        <p:nvSpPr>
          <p:cNvPr id="12" name="矩形 11"/>
          <p:cNvSpPr/>
          <p:nvPr/>
        </p:nvSpPr>
        <p:spPr>
          <a:xfrm>
            <a:off x="475520" y="4103151"/>
            <a:ext cx="1648208" cy="492443"/>
          </a:xfrm>
          <a:prstGeom prst="rect">
            <a:avLst/>
          </a:prstGeom>
        </p:spPr>
        <p:txBody>
          <a:bodyPr wrap="none">
            <a:spAutoFit/>
          </a:bodyPr>
          <a:lstStyle/>
          <a:p>
            <a:r>
              <a:rPr lang="zh-CN" altLang="zh-CN" sz="2600" kern="100" smtClean="0">
                <a:solidFill>
                  <a:srgbClr val="0070C0"/>
                </a:solidFill>
                <a:latin typeface="Times New Roman"/>
                <a:ea typeface="微软雅黑"/>
                <a:cs typeface="Times New Roman"/>
              </a:rPr>
              <a:t>盒</a:t>
            </a:r>
            <a:r>
              <a:rPr lang="zh-CN" altLang="zh-CN" sz="2600" kern="100" dirty="0">
                <a:solidFill>
                  <a:srgbClr val="0070C0"/>
                </a:solidFill>
                <a:latin typeface="Times New Roman"/>
                <a:ea typeface="微软雅黑"/>
                <a:cs typeface="Times New Roman"/>
              </a:rPr>
              <a:t>的半径</a:t>
            </a:r>
            <a:r>
              <a:rPr lang="en-US" altLang="zh-CN" sz="2600" i="1" kern="100" dirty="0">
                <a:solidFill>
                  <a:srgbClr val="0070C0"/>
                </a:solidFill>
                <a:latin typeface="Times New Roman"/>
                <a:ea typeface="微软雅黑"/>
                <a:cs typeface="Courier New"/>
              </a:rPr>
              <a:t>r</a:t>
            </a:r>
            <a:endParaRPr lang="zh-CN" altLang="en-US" dirty="0">
              <a:solidFill>
                <a:srgbClr val="0070C0"/>
              </a:solidFill>
            </a:endParaRPr>
          </a:p>
        </p:txBody>
      </p:sp>
      <p:sp>
        <p:nvSpPr>
          <p:cNvPr id="14" name="矩形 13"/>
          <p:cNvSpPr/>
          <p:nvPr/>
        </p:nvSpPr>
        <p:spPr>
          <a:xfrm>
            <a:off x="2725033" y="4095531"/>
            <a:ext cx="205537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磁感应强度</a:t>
            </a:r>
            <a:r>
              <a:rPr lang="en-US" altLang="zh-CN" sz="2600" i="1" kern="100" dirty="0">
                <a:solidFill>
                  <a:srgbClr val="0070C0"/>
                </a:solidFill>
                <a:latin typeface="Times New Roman"/>
                <a:ea typeface="微软雅黑"/>
                <a:cs typeface="Courier New"/>
              </a:rPr>
              <a:t>B</a:t>
            </a:r>
            <a:endParaRPr lang="zh-CN" altLang="en-US" dirty="0">
              <a:solidFill>
                <a:srgbClr val="0070C0"/>
              </a:solidFill>
            </a:endParaRPr>
          </a:p>
        </p:txBody>
      </p:sp>
      <p:cxnSp>
        <p:nvCxnSpPr>
          <p:cNvPr id="16" name="直接连接符 15"/>
          <p:cNvCxnSpPr/>
          <p:nvPr/>
        </p:nvCxnSpPr>
        <p:spPr>
          <a:xfrm>
            <a:off x="4996428" y="3996670"/>
            <a:ext cx="9361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51520" y="1377916"/>
            <a:ext cx="8352928"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为什么带电粒子加速后的最大动能与加速电压无关呢？</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加速电压高时，粒子在加速器中旋转的圈数较少，而加速电压低时，粒子在加速器中旋转的圈数较多，最终粒子离开加速器时的速度与加速电压无关</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
        <p:nvSpPr>
          <p:cNvPr id="4" name="圆角矩形 3"/>
          <p:cNvSpPr/>
          <p:nvPr/>
        </p:nvSpPr>
        <p:spPr>
          <a:xfrm>
            <a:off x="323528" y="809060"/>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5084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7060"/>
            <a:ext cx="8802410"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三、带电粒子在匀强磁场中做匀速圆周运动问题的分析</a:t>
            </a:r>
          </a:p>
        </p:txBody>
      </p:sp>
      <p:sp>
        <p:nvSpPr>
          <p:cNvPr id="5" name="圆角矩形 4"/>
          <p:cNvSpPr/>
          <p:nvPr/>
        </p:nvSpPr>
        <p:spPr>
          <a:xfrm>
            <a:off x="298763" y="85838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187132" y="1402964"/>
            <a:ext cx="5826683"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圆心的确定方法：两线定一点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圆心一定在垂直于速度的直线上</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甲所示，已知入射点</a:t>
            </a:r>
            <a:r>
              <a:rPr lang="en-US" altLang="zh-CN" sz="2600" i="1" kern="100" dirty="0">
                <a:solidFill>
                  <a:srgbClr val="404040"/>
                </a:solidFill>
                <a:latin typeface="Times New Roman"/>
                <a:ea typeface="微软雅黑"/>
                <a:cs typeface="Courier New"/>
              </a:rPr>
              <a:t>P</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或出射点</a:t>
            </a:r>
            <a:r>
              <a:rPr lang="en-US" altLang="zh-CN" sz="2600" i="1" kern="100" dirty="0">
                <a:solidFill>
                  <a:srgbClr val="404040"/>
                </a:solidFill>
                <a:latin typeface="Times New Roman"/>
                <a:ea typeface="微软雅黑"/>
                <a:cs typeface="Courier New"/>
              </a:rPr>
              <a:t>M</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的速度方向，可通过入射点和出射点作速度的垂线，两条直线的交点就是圆心</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8194" name="Picture 2" descr="\\莫成程\f\幻灯片文件复制\2015\同步\步步高\物理\步步高人教3-1（人教）\A21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661" y="1496375"/>
            <a:ext cx="2984843" cy="193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380312" y="3579862"/>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16105" y="555526"/>
            <a:ext cx="8188343"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圆心一定在弦的中垂线上</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如图乙所示，作</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连线的中垂线，与其中一个速度的垂线的交点为圆心</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半径的确定</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半径的计算一般利用几何知识解直角三角形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做题时一定要做好辅助线，由圆的半径和其他几何边构成直角三角形</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9512" y="33950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粒子在磁场中运动时间的确定</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89068308"/>
              </p:ext>
            </p:extLst>
          </p:nvPr>
        </p:nvGraphicFramePr>
        <p:xfrm>
          <a:off x="236280" y="1050925"/>
          <a:ext cx="8297862" cy="3825875"/>
        </p:xfrm>
        <a:graphic>
          <a:graphicData uri="http://schemas.openxmlformats.org/presentationml/2006/ole">
            <mc:AlternateContent xmlns:mc="http://schemas.openxmlformats.org/markup-compatibility/2006">
              <mc:Choice xmlns:v="urn:schemas-microsoft-com:vml" Requires="v">
                <p:oleObj spid="_x0000_s9232" name="文档" r:id="rId4" imgW="8302383" imgH="3836676" progId="Word.Document.12">
                  <p:embed/>
                </p:oleObj>
              </mc:Choice>
              <mc:Fallback>
                <p:oleObj name="文档" r:id="rId4" imgW="8302383" imgH="3836676" progId="Word.Document.12">
                  <p:embed/>
                  <p:pic>
                    <p:nvPicPr>
                      <p:cNvPr id="0" name=""/>
                      <p:cNvPicPr/>
                      <p:nvPr/>
                    </p:nvPicPr>
                    <p:blipFill>
                      <a:blip r:embed="rId5"/>
                      <a:stretch>
                        <a:fillRect/>
                      </a:stretch>
                    </p:blipFill>
                    <p:spPr>
                      <a:xfrm>
                        <a:off x="236280" y="1050925"/>
                        <a:ext cx="8297862" cy="38258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130298"/>
              </p:ext>
            </p:extLst>
          </p:nvPr>
        </p:nvGraphicFramePr>
        <p:xfrm>
          <a:off x="6073864" y="1730514"/>
          <a:ext cx="1219200" cy="946150"/>
        </p:xfrm>
        <a:graphic>
          <a:graphicData uri="http://schemas.openxmlformats.org/presentationml/2006/ole">
            <mc:AlternateContent xmlns:mc="http://schemas.openxmlformats.org/markup-compatibility/2006">
              <mc:Choice xmlns:v="urn:schemas-microsoft-com:vml" Requires="v">
                <p:oleObj spid="_x0000_s9233" name="文档" r:id="rId7" imgW="1227654" imgH="946147" progId="Word.Document.12">
                  <p:embed/>
                </p:oleObj>
              </mc:Choice>
              <mc:Fallback>
                <p:oleObj name="文档" r:id="rId7" imgW="1227654" imgH="946147" progId="Word.Document.12">
                  <p:embed/>
                  <p:pic>
                    <p:nvPicPr>
                      <p:cNvPr id="0" name=""/>
                      <p:cNvPicPr/>
                      <p:nvPr/>
                    </p:nvPicPr>
                    <p:blipFill>
                      <a:blip r:embed="rId8"/>
                      <a:stretch>
                        <a:fillRect/>
                      </a:stretch>
                    </p:blipFill>
                    <p:spPr>
                      <a:xfrm>
                        <a:off x="6073864" y="1730514"/>
                        <a:ext cx="1219200" cy="946150"/>
                      </a:xfrm>
                      <a:prstGeom prst="rect">
                        <a:avLst/>
                      </a:prstGeom>
                    </p:spPr>
                  </p:pic>
                </p:oleObj>
              </mc:Fallback>
            </mc:AlternateContent>
          </a:graphicData>
        </a:graphic>
      </p:graphicFrame>
    </p:spTree>
    <p:extLst>
      <p:ext uri="{BB962C8B-B14F-4D97-AF65-F5344CB8AC3E}">
        <p14:creationId xmlns:p14="http://schemas.microsoft.com/office/powerpoint/2010/main" val="296033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159276" y="771550"/>
            <a:ext cx="5852884"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一、带电粒子在磁场中运动的基本问题</a:t>
            </a:r>
          </a:p>
        </p:txBody>
      </p:sp>
      <p:sp>
        <p:nvSpPr>
          <p:cNvPr id="7" name="矩形 6"/>
          <p:cNvSpPr/>
          <p:nvPr/>
        </p:nvSpPr>
        <p:spPr>
          <a:xfrm>
            <a:off x="171892" y="1427242"/>
            <a:ext cx="8352928" cy="3018134"/>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质子和</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粒子由静止出发经过同一加速电场加速后，沿垂直磁感线方向进入同一匀强磁场，则它们在磁场中的各运动量间的关系正确的是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速度之比为</a:t>
            </a:r>
            <a:r>
              <a:rPr lang="en-US" altLang="zh-CN" sz="2600" kern="100" dirty="0">
                <a:solidFill>
                  <a:srgbClr val="404040"/>
                </a:solidFill>
                <a:latin typeface="Times New Roman"/>
                <a:ea typeface="微软雅黑"/>
                <a:cs typeface="Courier New"/>
              </a:rPr>
              <a:t>2</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   </a:t>
            </a:r>
            <a:r>
              <a:rPr lang="en-US" altLang="zh-CN" sz="2600" kern="100" dirty="0" smtClean="0">
                <a:solidFill>
                  <a:srgbClr val="404040"/>
                </a:solidFill>
                <a:latin typeface="Times New Roman"/>
                <a:ea typeface="微软雅黑"/>
                <a:cs typeface="Courier New"/>
              </a:rPr>
              <a:t>		B</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周期之比为</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半径之比为</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  </a:t>
            </a:r>
            <a:r>
              <a:rPr lang="en-US" altLang="zh-CN" sz="2600" kern="100" dirty="0" smtClean="0">
                <a:solidFill>
                  <a:srgbClr val="404040"/>
                </a:solidFill>
                <a:latin typeface="Times New Roman"/>
                <a:ea typeface="微软雅黑"/>
                <a:cs typeface="Courier New"/>
              </a:rPr>
              <a:t>		D</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角速度之比为</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a:t>
            </a:r>
            <a:endParaRPr lang="zh-CN" altLang="zh-CN" sz="1050" kern="100" dirty="0">
              <a:effectLst/>
              <a:latin typeface="宋体"/>
              <a:cs typeface="Courier New"/>
            </a:endParaRPr>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31760154"/>
              </p:ext>
            </p:extLst>
          </p:nvPr>
        </p:nvGraphicFramePr>
        <p:xfrm>
          <a:off x="396875" y="411163"/>
          <a:ext cx="8312150" cy="4267200"/>
        </p:xfrm>
        <a:graphic>
          <a:graphicData uri="http://schemas.openxmlformats.org/presentationml/2006/ole">
            <mc:AlternateContent xmlns:mc="http://schemas.openxmlformats.org/markup-compatibility/2006">
              <mc:Choice xmlns:v="urn:schemas-microsoft-com:vml" Requires="v">
                <p:oleObj spid="_x0000_s10249" name="文档" r:id="rId4" imgW="8317498" imgH="4275307" progId="Word.Document.12">
                  <p:embed/>
                </p:oleObj>
              </mc:Choice>
              <mc:Fallback>
                <p:oleObj name="文档" r:id="rId4" imgW="8317498" imgH="4275307" progId="Word.Document.12">
                  <p:embed/>
                  <p:pic>
                    <p:nvPicPr>
                      <p:cNvPr id="0" name=""/>
                      <p:cNvPicPr/>
                      <p:nvPr/>
                    </p:nvPicPr>
                    <p:blipFill>
                      <a:blip r:embed="rId5"/>
                      <a:stretch>
                        <a:fillRect/>
                      </a:stretch>
                    </p:blipFill>
                    <p:spPr>
                      <a:xfrm>
                        <a:off x="396875" y="411163"/>
                        <a:ext cx="8312150" cy="4267200"/>
                      </a:xfrm>
                      <a:prstGeom prst="rect">
                        <a:avLst/>
                      </a:prstGeom>
                    </p:spPr>
                  </p:pic>
                </p:oleObj>
              </mc:Fallback>
            </mc:AlternateContent>
          </a:graphicData>
        </a:graphic>
      </p:graphicFrame>
      <p:sp>
        <p:nvSpPr>
          <p:cNvPr id="4" name="矩形 3"/>
          <p:cNvSpPr/>
          <p:nvPr/>
        </p:nvSpPr>
        <p:spPr>
          <a:xfrm>
            <a:off x="323528" y="4330537"/>
            <a:ext cx="1407758"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7936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347614"/>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865684" y="1347614"/>
            <a:ext cx="7481639"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理解带电粒子沿着与磁场垂直的方向进入匀强磁场后做匀速圆周运动</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会推导带电粒子在匀强磁场中做匀速圆周运动的半径公式和周期公式，并会用这些公式分析问题</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知道质谱仪和回旋加速器的结构及其工作原理</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653176" y="-20538"/>
            <a:ext cx="7735248" cy="804772"/>
          </a:xfrm>
          <a:prstGeom prst="rect">
            <a:avLst/>
          </a:prstGeom>
        </p:spPr>
        <p:txBody>
          <a:bodyPr wrap="square">
            <a:spAutoFit/>
          </a:bodyPr>
          <a:lstStyle/>
          <a:p>
            <a:pPr algn="ct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6  </a:t>
            </a:r>
            <a:r>
              <a:rPr lang="zh-CN" altLang="zh-CN" sz="3500" b="1" dirty="0" smtClean="0">
                <a:latin typeface="Times New Roman" pitchFamily="18" charset="0"/>
                <a:ea typeface="微软雅黑" panose="020B0503020204020204" pitchFamily="34" charset="-122"/>
                <a:cs typeface="Times New Roman" pitchFamily="18" charset="0"/>
              </a:rPr>
              <a:t>带电粒子</a:t>
            </a:r>
            <a:r>
              <a:rPr lang="zh-CN" altLang="zh-CN" sz="3500" b="1" dirty="0">
                <a:latin typeface="Times New Roman" pitchFamily="18" charset="0"/>
                <a:ea typeface="微软雅黑" panose="020B0503020204020204" pitchFamily="34" charset="-122"/>
                <a:cs typeface="Times New Roman" pitchFamily="18" charset="0"/>
              </a:rPr>
              <a:t>在匀强磁场中的</a:t>
            </a:r>
            <a:r>
              <a:rPr lang="zh-CN" altLang="zh-CN" sz="3500" b="1" dirty="0" smtClean="0">
                <a:latin typeface="Times New Roman" pitchFamily="18" charset="0"/>
                <a:ea typeface="微软雅黑" panose="020B0503020204020204" pitchFamily="34" charset="-122"/>
                <a:cs typeface="Times New Roman" pitchFamily="18" charset="0"/>
              </a:rPr>
              <a:t>运动</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891130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47021"/>
            <a:ext cx="5852884"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二、对质谱仪和回旋加速器原理的理解</a:t>
            </a:r>
          </a:p>
        </p:txBody>
      </p:sp>
      <p:sp>
        <p:nvSpPr>
          <p:cNvPr id="5" name="矩形 4"/>
          <p:cNvSpPr/>
          <p:nvPr/>
        </p:nvSpPr>
        <p:spPr>
          <a:xfrm>
            <a:off x="251520" y="726539"/>
            <a:ext cx="8352928" cy="429348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是质谱仪的工作原理示意图</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带电粒子</a:t>
            </a:r>
            <a:r>
              <a:rPr lang="zh-CN" altLang="zh-CN" sz="2600" kern="100" dirty="0">
                <a:solidFill>
                  <a:srgbClr val="404040"/>
                </a:solidFill>
                <a:latin typeface="Times New Roman"/>
                <a:ea typeface="微软雅黑"/>
                <a:cs typeface="Times New Roman"/>
              </a:rPr>
              <a:t>被加速电场加速后，进入速度</a:t>
            </a:r>
            <a:r>
              <a:rPr lang="zh-CN" altLang="zh-CN" sz="2600" kern="100" dirty="0" smtClean="0">
                <a:solidFill>
                  <a:srgbClr val="404040"/>
                </a:solidFill>
                <a:latin typeface="Times New Roman"/>
                <a:ea typeface="微软雅黑"/>
                <a:cs typeface="Times New Roman"/>
              </a:rPr>
              <a:t>选</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择</a:t>
            </a:r>
            <a:r>
              <a:rPr lang="zh-CN" altLang="zh-CN" sz="2600" kern="100" dirty="0">
                <a:solidFill>
                  <a:srgbClr val="404040"/>
                </a:solidFill>
                <a:latin typeface="Times New Roman"/>
                <a:ea typeface="微软雅黑"/>
                <a:cs typeface="Times New Roman"/>
              </a:rPr>
              <a:t>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速度选择器内相互正交的匀强磁场</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磁感应强度</a:t>
            </a:r>
            <a:r>
              <a:rPr lang="zh-CN" altLang="zh-CN" sz="2600" kern="100" dirty="0">
                <a:solidFill>
                  <a:srgbClr val="404040"/>
                </a:solidFill>
                <a:latin typeface="Times New Roman"/>
                <a:ea typeface="微软雅黑"/>
                <a:cs typeface="Times New Roman"/>
              </a:rPr>
              <a:t>和匀强电场的场强分别为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E</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平板</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上有可让粒子通过的狭缝</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和记录</a:t>
            </a:r>
            <a:r>
              <a:rPr lang="zh-CN" altLang="zh-CN" sz="2600" kern="100" dirty="0" smtClean="0">
                <a:solidFill>
                  <a:srgbClr val="404040"/>
                </a:solidFill>
                <a:latin typeface="Times New Roman"/>
                <a:ea typeface="微软雅黑"/>
                <a:cs typeface="Times New Roman"/>
              </a:rPr>
              <a:t>粒</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子</a:t>
            </a:r>
            <a:r>
              <a:rPr lang="zh-CN" altLang="zh-CN" sz="2600" kern="100" dirty="0">
                <a:solidFill>
                  <a:srgbClr val="404040"/>
                </a:solidFill>
                <a:latin typeface="Times New Roman"/>
                <a:ea typeface="微软雅黑"/>
                <a:cs typeface="Times New Roman"/>
              </a:rPr>
              <a:t>位置的胶片</a:t>
            </a:r>
            <a:r>
              <a:rPr lang="en-US" altLang="zh-CN" sz="2600" i="1" kern="100" dirty="0">
                <a:solidFill>
                  <a:srgbClr val="404040"/>
                </a:solidFill>
                <a:latin typeface="Times New Roman"/>
                <a:ea typeface="微软雅黑"/>
                <a:cs typeface="Courier New"/>
              </a:rPr>
              <a:t>A</a:t>
            </a:r>
            <a:r>
              <a:rPr lang="en-US" altLang="zh-CN" sz="2600" kern="100" baseline="-25000" dirty="0">
                <a:solidFill>
                  <a:srgbClr val="404040"/>
                </a:solidFill>
                <a:latin typeface="Times New Roman"/>
                <a:ea typeface="微软雅黑"/>
                <a:cs typeface="Courier New"/>
              </a:rPr>
              <a:t>1</a:t>
            </a:r>
            <a:r>
              <a:rPr lang="en-US" altLang="zh-CN" sz="2600" i="1" kern="100" dirty="0">
                <a:solidFill>
                  <a:srgbClr val="404040"/>
                </a:solidFill>
                <a:latin typeface="Times New Roman"/>
                <a:ea typeface="微软雅黑"/>
                <a:cs typeface="Courier New"/>
              </a:rPr>
              <a:t>A</a:t>
            </a:r>
            <a:r>
              <a:rPr lang="en-US" altLang="zh-CN" sz="2600" kern="100" baseline="-25000" dirty="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平板</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下方有磁感应强度为</a:t>
            </a:r>
            <a:r>
              <a:rPr lang="en-US" altLang="zh-CN" sz="2600" i="1" kern="100" dirty="0">
                <a:solidFill>
                  <a:srgbClr val="404040"/>
                </a:solidFill>
                <a:latin typeface="Times New Roman"/>
                <a:ea typeface="微软雅黑"/>
                <a:cs typeface="Courier New"/>
              </a:rPr>
              <a:t>B</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的匀强磁场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下列表述正确的是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1266" name="Picture 2" descr="\\莫成程\f\幻灯片文件复制\2015\同步\步步高\物理\步步高人教3-1（人教）\A220.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973" y="1016753"/>
            <a:ext cx="2133475" cy="204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195308" y="322842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67494"/>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质谱仪是分析同位素的重要工具</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速度选择器中的磁场方向垂直纸面向外</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能通过狭缝</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的带电粒子的速率等于</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粒子打在胶片上的位置越靠近狭缝</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，粒子的比荷越小</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95925570"/>
              </p:ext>
            </p:extLst>
          </p:nvPr>
        </p:nvGraphicFramePr>
        <p:xfrm>
          <a:off x="5860524" y="1427242"/>
          <a:ext cx="411163" cy="962025"/>
        </p:xfrm>
        <a:graphic>
          <a:graphicData uri="http://schemas.openxmlformats.org/presentationml/2006/ole">
            <mc:AlternateContent xmlns:mc="http://schemas.openxmlformats.org/markup-compatibility/2006">
              <mc:Choice xmlns:v="urn:schemas-microsoft-com:vml" Requires="v">
                <p:oleObj spid="_x0000_s15380" name="文档" r:id="rId4" imgW="410658" imgH="961291" progId="Word.Document.12">
                  <p:embed/>
                </p:oleObj>
              </mc:Choice>
              <mc:Fallback>
                <p:oleObj name="文档" r:id="rId4" imgW="410658" imgH="961291" progId="Word.Document.12">
                  <p:embed/>
                  <p:pic>
                    <p:nvPicPr>
                      <p:cNvPr id="0" name=""/>
                      <p:cNvPicPr/>
                      <p:nvPr/>
                    </p:nvPicPr>
                    <p:blipFill>
                      <a:blip r:embed="rId5"/>
                      <a:stretch>
                        <a:fillRect/>
                      </a:stretch>
                    </p:blipFill>
                    <p:spPr>
                      <a:xfrm>
                        <a:off x="5860524" y="1427242"/>
                        <a:ext cx="411163" cy="9620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32019327"/>
              </p:ext>
            </p:extLst>
          </p:nvPr>
        </p:nvGraphicFramePr>
        <p:xfrm>
          <a:off x="323528" y="2715766"/>
          <a:ext cx="8213725" cy="1470025"/>
        </p:xfrm>
        <a:graphic>
          <a:graphicData uri="http://schemas.openxmlformats.org/presentationml/2006/ole">
            <mc:AlternateContent xmlns:mc="http://schemas.openxmlformats.org/markup-compatibility/2006">
              <mc:Choice xmlns:v="urn:schemas-microsoft-com:vml" Requires="v">
                <p:oleObj spid="_x0000_s15381" name="文档" r:id="rId7" imgW="8218531" imgH="1471957" progId="Word.Document.12">
                  <p:embed/>
                </p:oleObj>
              </mc:Choice>
              <mc:Fallback>
                <p:oleObj name="文档" r:id="rId7" imgW="8218531" imgH="1471957" progId="Word.Document.12">
                  <p:embed/>
                  <p:pic>
                    <p:nvPicPr>
                      <p:cNvPr id="0" name=""/>
                      <p:cNvPicPr/>
                      <p:nvPr/>
                    </p:nvPicPr>
                    <p:blipFill>
                      <a:blip r:embed="rId8"/>
                      <a:stretch>
                        <a:fillRect/>
                      </a:stretch>
                    </p:blipFill>
                    <p:spPr>
                      <a:xfrm>
                        <a:off x="323528" y="2715766"/>
                        <a:ext cx="8213725" cy="14700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67365372"/>
              </p:ext>
            </p:extLst>
          </p:nvPr>
        </p:nvGraphicFramePr>
        <p:xfrm>
          <a:off x="372676" y="3435846"/>
          <a:ext cx="8153400" cy="1905000"/>
        </p:xfrm>
        <a:graphic>
          <a:graphicData uri="http://schemas.openxmlformats.org/presentationml/2006/ole">
            <mc:AlternateContent xmlns:mc="http://schemas.openxmlformats.org/markup-compatibility/2006">
              <mc:Choice xmlns:v="urn:schemas-microsoft-com:vml" Requires="v">
                <p:oleObj spid="_x0000_s15382" name="文档" r:id="rId10" imgW="8218531" imgH="1928249" progId="Word.Document.12">
                  <p:embed/>
                </p:oleObj>
              </mc:Choice>
              <mc:Fallback>
                <p:oleObj name="文档" r:id="rId10" imgW="8218531" imgH="1928249" progId="Word.Document.12">
                  <p:embed/>
                  <p:pic>
                    <p:nvPicPr>
                      <p:cNvPr id="0" name=""/>
                      <p:cNvPicPr/>
                      <p:nvPr/>
                    </p:nvPicPr>
                    <p:blipFill>
                      <a:blip r:embed="rId11"/>
                      <a:stretch>
                        <a:fillRect/>
                      </a:stretch>
                    </p:blipFill>
                    <p:spPr>
                      <a:xfrm>
                        <a:off x="372676" y="3435846"/>
                        <a:ext cx="8153400" cy="1905000"/>
                      </a:xfrm>
                      <a:prstGeom prst="rect">
                        <a:avLst/>
                      </a:prstGeom>
                    </p:spPr>
                  </p:pic>
                </p:oleObj>
              </mc:Fallback>
            </mc:AlternateContent>
          </a:graphicData>
        </a:graphic>
      </p:graphicFrame>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178" y="1233900"/>
            <a:ext cx="8107270"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同位素的电荷数一样，质量数不同，在速度选择器中电场力向右，洛伦兹力必须向左，根据左手定则，可判断磁场方向垂直纸面向外，</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ABC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99925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483518"/>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回旋加速器是用来加速一群带电粒子使它们获得很大动能的仪器，其核心部分是两个</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形金属扁盒，两盒分别和一高频交流电源两极相接，以便在盒内的狭缝中形成匀强电场，使粒子每次穿过狭缝时都得到加速，两盒放在磁感应强度为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的匀强磁场中，磁场方向垂直于盒底面，粒子源置于盒的圆心附近，若粒子源射出的粒子电荷量为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，粒子最大回旋半径为</a:t>
            </a:r>
            <a:r>
              <a:rPr lang="en-US" altLang="zh-CN" sz="2600" i="1" kern="100" dirty="0" err="1">
                <a:solidFill>
                  <a:srgbClr val="404040"/>
                </a:solidFill>
                <a:latin typeface="Times New Roman"/>
                <a:ea typeface="微软雅黑"/>
                <a:cs typeface="Courier New"/>
              </a:rPr>
              <a:t>R</a:t>
            </a:r>
            <a:r>
              <a:rPr lang="en-US" altLang="zh-CN" sz="2600" kern="100" baseline="-25000" dirty="0" err="1">
                <a:solidFill>
                  <a:srgbClr val="404040"/>
                </a:solidFill>
                <a:latin typeface="Times New Roman"/>
                <a:ea typeface="微软雅黑"/>
                <a:cs typeface="Courier New"/>
              </a:rPr>
              <a:t>max</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a:t>
            </a:r>
            <a:endParaRPr lang="zh-CN" altLang="zh-CN" sz="1050" kern="100" dirty="0">
              <a:effectLst/>
              <a:latin typeface="宋体"/>
              <a:cs typeface="Courier New"/>
            </a:endParaRPr>
          </a:p>
        </p:txBody>
      </p:sp>
    </p:spTree>
    <p:extLst>
      <p:ext uri="{BB962C8B-B14F-4D97-AF65-F5344CB8AC3E}">
        <p14:creationId xmlns:p14="http://schemas.microsoft.com/office/powerpoint/2010/main" val="3042427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05958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粒子在盒内做何种运动；</a:t>
            </a:r>
            <a:endParaRPr lang="zh-CN" altLang="zh-CN" sz="1050" kern="100" dirty="0">
              <a:effectLst/>
              <a:latin typeface="宋体"/>
              <a:cs typeface="Courier New"/>
            </a:endParaRPr>
          </a:p>
        </p:txBody>
      </p:sp>
      <p:sp>
        <p:nvSpPr>
          <p:cNvPr id="4" name="矩形 3"/>
          <p:cNvSpPr/>
          <p:nvPr/>
        </p:nvSpPr>
        <p:spPr>
          <a:xfrm>
            <a:off x="323528" y="1786157"/>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带电粒子在盒内做匀速圆周运动，每次加速之后半径变大</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矩形 4"/>
          <p:cNvSpPr/>
          <p:nvPr/>
        </p:nvSpPr>
        <p:spPr>
          <a:xfrm>
            <a:off x="323528" y="310640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smtClean="0">
                <a:solidFill>
                  <a:srgbClr val="E36C0A"/>
                </a:solidFill>
                <a:latin typeface="Times New Roman"/>
                <a:ea typeface="微软雅黑"/>
                <a:cs typeface="Times New Roman"/>
              </a:rPr>
              <a:t>匀速圆周运动</a:t>
            </a:r>
            <a:endParaRPr lang="zh-CN" altLang="zh-CN" sz="1050" kern="100" dirty="0">
              <a:effectLst/>
              <a:latin typeface="宋体"/>
              <a:cs typeface="Courier New"/>
            </a:endParaRPr>
          </a:p>
        </p:txBody>
      </p:sp>
    </p:spTree>
    <p:extLst>
      <p:ext uri="{BB962C8B-B14F-4D97-AF65-F5344CB8AC3E}">
        <p14:creationId xmlns:p14="http://schemas.microsoft.com/office/powerpoint/2010/main" val="23886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3950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所加交变电流频率及粒子角速度；</a:t>
            </a:r>
            <a:endParaRPr lang="zh-CN" altLang="zh-CN" sz="1050" kern="100" dirty="0">
              <a:effectLst/>
              <a:latin typeface="宋体"/>
              <a:cs typeface="Courier New"/>
            </a:endParaRPr>
          </a:p>
        </p:txBody>
      </p:sp>
      <p:sp>
        <p:nvSpPr>
          <p:cNvPr id="4" name="矩形 3"/>
          <p:cNvSpPr/>
          <p:nvPr/>
        </p:nvSpPr>
        <p:spPr>
          <a:xfrm>
            <a:off x="308288" y="929681"/>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粒子在电场中运动时间极短，</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因此高频交变电流频率要等于粒子回旋频率</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87303811"/>
              </p:ext>
            </p:extLst>
          </p:nvPr>
        </p:nvGraphicFramePr>
        <p:xfrm>
          <a:off x="395536" y="2213570"/>
          <a:ext cx="6697663" cy="3238500"/>
        </p:xfrm>
        <a:graphic>
          <a:graphicData uri="http://schemas.openxmlformats.org/presentationml/2006/ole">
            <mc:AlternateContent xmlns:mc="http://schemas.openxmlformats.org/markup-compatibility/2006">
              <mc:Choice xmlns:v="urn:schemas-microsoft-com:vml" Requires="v">
                <p:oleObj spid="_x0000_s16398" name="文档" r:id="rId4" imgW="6702726" imgH="3241982" progId="Word.Document.12">
                  <p:embed/>
                </p:oleObj>
              </mc:Choice>
              <mc:Fallback>
                <p:oleObj name="文档" r:id="rId4" imgW="6702726" imgH="3241982" progId="Word.Document.12">
                  <p:embed/>
                  <p:pic>
                    <p:nvPicPr>
                      <p:cNvPr id="0" name=""/>
                      <p:cNvPicPr/>
                      <p:nvPr/>
                    </p:nvPicPr>
                    <p:blipFill>
                      <a:blip r:embed="rId5"/>
                      <a:stretch>
                        <a:fillRect/>
                      </a:stretch>
                    </p:blipFill>
                    <p:spPr>
                      <a:xfrm>
                        <a:off x="395536" y="2213570"/>
                        <a:ext cx="6697663" cy="3238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72963655"/>
              </p:ext>
            </p:extLst>
          </p:nvPr>
        </p:nvGraphicFramePr>
        <p:xfrm>
          <a:off x="3878932" y="4358853"/>
          <a:ext cx="2781300" cy="1165225"/>
        </p:xfrm>
        <a:graphic>
          <a:graphicData uri="http://schemas.openxmlformats.org/presentationml/2006/ole">
            <mc:AlternateContent xmlns:mc="http://schemas.openxmlformats.org/markup-compatibility/2006">
              <mc:Choice xmlns:v="urn:schemas-microsoft-com:vml" Requires="v">
                <p:oleObj spid="_x0000_s16399" name="文档" r:id="rId7" imgW="2789665" imgH="1167539" progId="Word.Document.12">
                  <p:embed/>
                </p:oleObj>
              </mc:Choice>
              <mc:Fallback>
                <p:oleObj name="文档" r:id="rId7" imgW="2789665" imgH="1167539" progId="Word.Document.12">
                  <p:embed/>
                  <p:pic>
                    <p:nvPicPr>
                      <p:cNvPr id="0" name=""/>
                      <p:cNvPicPr/>
                      <p:nvPr/>
                    </p:nvPicPr>
                    <p:blipFill>
                      <a:blip r:embed="rId8"/>
                      <a:stretch>
                        <a:fillRect/>
                      </a:stretch>
                    </p:blipFill>
                    <p:spPr>
                      <a:xfrm>
                        <a:off x="3878932" y="4358853"/>
                        <a:ext cx="2781300" cy="1165225"/>
                      </a:xfrm>
                      <a:prstGeom prst="rect">
                        <a:avLst/>
                      </a:prstGeom>
                    </p:spPr>
                  </p:pic>
                </p:oleObj>
              </mc:Fallback>
            </mc:AlternateContent>
          </a:graphicData>
        </a:graphic>
      </p:graphicFrame>
    </p:spTree>
    <p:extLst>
      <p:ext uri="{BB962C8B-B14F-4D97-AF65-F5344CB8AC3E}">
        <p14:creationId xmlns:p14="http://schemas.microsoft.com/office/powerpoint/2010/main" val="21585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483518"/>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粒子离开加速器时的最大速度及最大动能</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41901637"/>
              </p:ext>
            </p:extLst>
          </p:nvPr>
        </p:nvGraphicFramePr>
        <p:xfrm>
          <a:off x="593725" y="1203325"/>
          <a:ext cx="7948613" cy="3238500"/>
        </p:xfrm>
        <a:graphic>
          <a:graphicData uri="http://schemas.openxmlformats.org/presentationml/2006/ole">
            <mc:AlternateContent xmlns:mc="http://schemas.openxmlformats.org/markup-compatibility/2006">
              <mc:Choice xmlns:v="urn:schemas-microsoft-com:vml" Requires="v">
                <p:oleObj spid="_x0000_s17422" name="文档" r:id="rId4" imgW="8012049" imgH="3273486" progId="Word.Document.12">
                  <p:embed/>
                </p:oleObj>
              </mc:Choice>
              <mc:Fallback>
                <p:oleObj name="文档" r:id="rId4" imgW="8012049" imgH="3273486" progId="Word.Document.12">
                  <p:embed/>
                  <p:pic>
                    <p:nvPicPr>
                      <p:cNvPr id="0" name=""/>
                      <p:cNvPicPr/>
                      <p:nvPr/>
                    </p:nvPicPr>
                    <p:blipFill>
                      <a:blip r:embed="rId5"/>
                      <a:stretch>
                        <a:fillRect/>
                      </a:stretch>
                    </p:blipFill>
                    <p:spPr>
                      <a:xfrm>
                        <a:off x="593725" y="1203325"/>
                        <a:ext cx="7948613" cy="32385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58398573"/>
              </p:ext>
            </p:extLst>
          </p:nvPr>
        </p:nvGraphicFramePr>
        <p:xfrm>
          <a:off x="594360" y="4210774"/>
          <a:ext cx="6416675" cy="1104900"/>
        </p:xfrm>
        <a:graphic>
          <a:graphicData uri="http://schemas.openxmlformats.org/presentationml/2006/ole">
            <mc:AlternateContent xmlns:mc="http://schemas.openxmlformats.org/markup-compatibility/2006">
              <mc:Choice xmlns:v="urn:schemas-microsoft-com:vml" Requires="v">
                <p:oleObj spid="_x0000_s17423" name="文档" r:id="rId7" imgW="6471962" imgH="1116158" progId="Word.Document.12">
                  <p:embed/>
                </p:oleObj>
              </mc:Choice>
              <mc:Fallback>
                <p:oleObj name="文档" r:id="rId7" imgW="6471962" imgH="1116158" progId="Word.Document.12">
                  <p:embed/>
                  <p:pic>
                    <p:nvPicPr>
                      <p:cNvPr id="0" name=""/>
                      <p:cNvPicPr/>
                      <p:nvPr/>
                    </p:nvPicPr>
                    <p:blipFill>
                      <a:blip r:embed="rId8"/>
                      <a:stretch>
                        <a:fillRect/>
                      </a:stretch>
                    </p:blipFill>
                    <p:spPr>
                      <a:xfrm>
                        <a:off x="594360" y="4210774"/>
                        <a:ext cx="6416675" cy="1104900"/>
                      </a:xfrm>
                      <a:prstGeom prst="rect">
                        <a:avLst/>
                      </a:prstGeom>
                    </p:spPr>
                  </p:pic>
                </p:oleObj>
              </mc:Fallback>
            </mc:AlternateContent>
          </a:graphicData>
        </a:graphic>
      </p:graphicFrame>
    </p:spTree>
    <p:extLst>
      <p:ext uri="{BB962C8B-B14F-4D97-AF65-F5344CB8AC3E}">
        <p14:creationId xmlns:p14="http://schemas.microsoft.com/office/powerpoint/2010/main" val="38409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729" y="516275"/>
            <a:ext cx="7186583"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三、带电粒子在匀强磁场中的匀速圆周运动问题</a:t>
            </a:r>
          </a:p>
        </p:txBody>
      </p:sp>
      <p:sp>
        <p:nvSpPr>
          <p:cNvPr id="5" name="矩形 4"/>
          <p:cNvSpPr/>
          <p:nvPr/>
        </p:nvSpPr>
        <p:spPr>
          <a:xfrm>
            <a:off x="179512" y="1209800"/>
            <a:ext cx="6777819" cy="3018134"/>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所示，一束电荷量为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的电子以垂直于磁感应强度</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并垂直于磁场边界的速度</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射入宽度为</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的匀强磁场中，穿出磁场时速度方向和原来射入方向的夹角为</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，求电子的质量和穿越磁场的时间</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2290" name="Picture 2" descr="\\莫成程\f\幻灯片文件复制\2015\同步\步步高\物理\步步高人教3-1（人教）\A22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1437438"/>
            <a:ext cx="1743999" cy="237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621877" y="366968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67494"/>
            <a:ext cx="7123556"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过</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作入射方向和出射方向的垂线，两垂线交于</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点即电子在磁场中做匀速圆周运动的圆心，连接</a:t>
            </a:r>
            <a:r>
              <a:rPr lang="en-US" altLang="zh-CN" sz="2600" i="1" kern="100" dirty="0">
                <a:solidFill>
                  <a:srgbClr val="404040"/>
                </a:solidFill>
                <a:latin typeface="Times New Roman"/>
                <a:ea typeface="微软雅黑"/>
                <a:cs typeface="Courier New"/>
              </a:rPr>
              <a:t>ON</a:t>
            </a:r>
            <a:r>
              <a:rPr lang="zh-CN" altLang="zh-CN" sz="2600" kern="100" dirty="0">
                <a:solidFill>
                  <a:srgbClr val="404040"/>
                </a:solidFill>
                <a:latin typeface="Times New Roman"/>
                <a:ea typeface="微软雅黑"/>
                <a:cs typeface="Times New Roman"/>
              </a:rPr>
              <a:t>，过</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做</a:t>
            </a:r>
            <a:r>
              <a:rPr lang="en-US" altLang="zh-CN" sz="2600" i="1" kern="100" dirty="0">
                <a:solidFill>
                  <a:srgbClr val="404040"/>
                </a:solidFill>
                <a:latin typeface="Times New Roman"/>
                <a:ea typeface="微软雅黑"/>
                <a:cs typeface="Courier New"/>
              </a:rPr>
              <a:t>OM</a:t>
            </a:r>
            <a:r>
              <a:rPr lang="zh-CN" altLang="zh-CN" sz="2600" kern="100" dirty="0">
                <a:solidFill>
                  <a:srgbClr val="404040"/>
                </a:solidFill>
                <a:latin typeface="Times New Roman"/>
                <a:ea typeface="微软雅黑"/>
                <a:cs typeface="Times New Roman"/>
              </a:rPr>
              <a:t>的垂线，垂足为</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，如图所示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由直角三角形</a:t>
            </a:r>
            <a:r>
              <a:rPr lang="en-US" altLang="zh-CN" sz="2600" i="1" kern="100" dirty="0">
                <a:solidFill>
                  <a:srgbClr val="404040"/>
                </a:solidFill>
                <a:latin typeface="Times New Roman"/>
                <a:ea typeface="微软雅黑"/>
                <a:cs typeface="Courier New"/>
              </a:rPr>
              <a:t>OPN</a:t>
            </a:r>
            <a:r>
              <a:rPr lang="zh-CN" altLang="zh-CN" sz="2600" kern="100" dirty="0">
                <a:solidFill>
                  <a:srgbClr val="404040"/>
                </a:solidFill>
                <a:latin typeface="Times New Roman"/>
                <a:ea typeface="微软雅黑"/>
                <a:cs typeface="Times New Roman"/>
              </a:rPr>
              <a:t>知，</a:t>
            </a:r>
            <a:endParaRPr lang="zh-CN" altLang="zh-CN" sz="1050" kern="100" dirty="0">
              <a:effectLst/>
              <a:latin typeface="宋体"/>
              <a:cs typeface="Courier New"/>
            </a:endParaRPr>
          </a:p>
        </p:txBody>
      </p:sp>
      <p:pic>
        <p:nvPicPr>
          <p:cNvPr id="13314" name="Picture 2" descr="\\莫成程\f\幻灯片文件复制\2015\同步\步步高\物理\步步高人教3-1（人教）\A22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6198" y="513998"/>
            <a:ext cx="1477516" cy="200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899672652"/>
              </p:ext>
            </p:extLst>
          </p:nvPr>
        </p:nvGraphicFramePr>
        <p:xfrm>
          <a:off x="273685" y="2715766"/>
          <a:ext cx="8177213" cy="1570038"/>
        </p:xfrm>
        <a:graphic>
          <a:graphicData uri="http://schemas.openxmlformats.org/presentationml/2006/ole">
            <mc:AlternateContent xmlns:mc="http://schemas.openxmlformats.org/markup-compatibility/2006">
              <mc:Choice xmlns:v="urn:schemas-microsoft-com:vml" Requires="v">
                <p:oleObj spid="_x0000_s13333" name="文档" r:id="rId5" imgW="8176786" imgH="1573596" progId="Word.Document.12">
                  <p:embed/>
                </p:oleObj>
              </mc:Choice>
              <mc:Fallback>
                <p:oleObj name="文档" r:id="rId5" imgW="8176786" imgH="1573596" progId="Word.Document.12">
                  <p:embed/>
                  <p:pic>
                    <p:nvPicPr>
                      <p:cNvPr id="0" name=""/>
                      <p:cNvPicPr/>
                      <p:nvPr/>
                    </p:nvPicPr>
                    <p:blipFill>
                      <a:blip r:embed="rId6"/>
                      <a:stretch>
                        <a:fillRect/>
                      </a:stretch>
                    </p:blipFill>
                    <p:spPr>
                      <a:xfrm>
                        <a:off x="273685" y="2715766"/>
                        <a:ext cx="8177213" cy="1570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44072378"/>
              </p:ext>
            </p:extLst>
          </p:nvPr>
        </p:nvGraphicFramePr>
        <p:xfrm>
          <a:off x="251520" y="3578249"/>
          <a:ext cx="8177213" cy="1570038"/>
        </p:xfrm>
        <a:graphic>
          <a:graphicData uri="http://schemas.openxmlformats.org/presentationml/2006/ole">
            <mc:AlternateContent xmlns:mc="http://schemas.openxmlformats.org/markup-compatibility/2006">
              <mc:Choice xmlns:v="urn:schemas-microsoft-com:vml" Requires="v">
                <p:oleObj spid="_x0000_s13334" name="文档" r:id="rId8" imgW="8176786" imgH="1575037" progId="Word.Document.12">
                  <p:embed/>
                </p:oleObj>
              </mc:Choice>
              <mc:Fallback>
                <p:oleObj name="文档" r:id="rId8" imgW="8176786" imgH="1575037" progId="Word.Document.12">
                  <p:embed/>
                  <p:pic>
                    <p:nvPicPr>
                      <p:cNvPr id="0" name=""/>
                      <p:cNvPicPr/>
                      <p:nvPr/>
                    </p:nvPicPr>
                    <p:blipFill>
                      <a:blip r:embed="rId9"/>
                      <a:stretch>
                        <a:fillRect/>
                      </a:stretch>
                    </p:blipFill>
                    <p:spPr>
                      <a:xfrm>
                        <a:off x="251520" y="3578249"/>
                        <a:ext cx="8177213" cy="15700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59366848"/>
              </p:ext>
            </p:extLst>
          </p:nvPr>
        </p:nvGraphicFramePr>
        <p:xfrm>
          <a:off x="283219" y="4340959"/>
          <a:ext cx="8177213" cy="1570038"/>
        </p:xfrm>
        <a:graphic>
          <a:graphicData uri="http://schemas.openxmlformats.org/presentationml/2006/ole">
            <mc:AlternateContent xmlns:mc="http://schemas.openxmlformats.org/markup-compatibility/2006">
              <mc:Choice xmlns:v="urn:schemas-microsoft-com:vml" Requires="v">
                <p:oleObj spid="_x0000_s13335" name="文档" r:id="rId11" imgW="8176786" imgH="1576479" progId="Word.Document.12">
                  <p:embed/>
                </p:oleObj>
              </mc:Choice>
              <mc:Fallback>
                <p:oleObj name="文档" r:id="rId11" imgW="8176786" imgH="1576479" progId="Word.Document.12">
                  <p:embed/>
                  <p:pic>
                    <p:nvPicPr>
                      <p:cNvPr id="0" name=""/>
                      <p:cNvPicPr/>
                      <p:nvPr/>
                    </p:nvPicPr>
                    <p:blipFill>
                      <a:blip r:embed="rId12"/>
                      <a:stretch>
                        <a:fillRect/>
                      </a:stretch>
                    </p:blipFill>
                    <p:spPr>
                      <a:xfrm>
                        <a:off x="283219" y="4340959"/>
                        <a:ext cx="8177213" cy="1570038"/>
                      </a:xfrm>
                      <a:prstGeom prst="rect">
                        <a:avLst/>
                      </a:prstGeom>
                    </p:spPr>
                  </p:pic>
                </p:oleObj>
              </mc:Fallback>
            </mc:AlternateContent>
          </a:graphicData>
        </a:graphic>
      </p:graphicFrame>
    </p:spTree>
    <p:extLst>
      <p:ext uri="{BB962C8B-B14F-4D97-AF65-F5344CB8AC3E}">
        <p14:creationId xmlns:p14="http://schemas.microsoft.com/office/powerpoint/2010/main" val="3665399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7544" y="411510"/>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电子在无界磁场中运动的周期为</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11022988"/>
              </p:ext>
            </p:extLst>
          </p:nvPr>
        </p:nvGraphicFramePr>
        <p:xfrm>
          <a:off x="539552" y="1212280"/>
          <a:ext cx="7513638" cy="1287462"/>
        </p:xfrm>
        <a:graphic>
          <a:graphicData uri="http://schemas.openxmlformats.org/presentationml/2006/ole">
            <mc:AlternateContent xmlns:mc="http://schemas.openxmlformats.org/markup-compatibility/2006">
              <mc:Choice xmlns:v="urn:schemas-microsoft-com:vml" Requires="v">
                <p:oleObj spid="_x0000_s18452" name="文档" r:id="rId4" imgW="7517849" imgH="1288863" progId="Word.Document.12">
                  <p:embed/>
                </p:oleObj>
              </mc:Choice>
              <mc:Fallback>
                <p:oleObj name="文档" r:id="rId4" imgW="7517849" imgH="1288863" progId="Word.Document.12">
                  <p:embed/>
                  <p:pic>
                    <p:nvPicPr>
                      <p:cNvPr id="0" name=""/>
                      <p:cNvPicPr/>
                      <p:nvPr/>
                    </p:nvPicPr>
                    <p:blipFill>
                      <a:blip r:embed="rId5"/>
                      <a:stretch>
                        <a:fillRect/>
                      </a:stretch>
                    </p:blipFill>
                    <p:spPr>
                      <a:xfrm>
                        <a:off x="539552" y="1212280"/>
                        <a:ext cx="7513638" cy="1287462"/>
                      </a:xfrm>
                      <a:prstGeom prst="rect">
                        <a:avLst/>
                      </a:prstGeom>
                    </p:spPr>
                  </p:pic>
                </p:oleObj>
              </mc:Fallback>
            </mc:AlternateContent>
          </a:graphicData>
        </a:graphic>
      </p:graphicFrame>
      <p:sp>
        <p:nvSpPr>
          <p:cNvPr id="9" name="矩形 8"/>
          <p:cNvSpPr/>
          <p:nvPr/>
        </p:nvSpPr>
        <p:spPr>
          <a:xfrm>
            <a:off x="452304" y="2002181"/>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电子在磁场中的轨迹对应的圆心角为</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故电子在磁场中的运动时间</a:t>
            </a:r>
            <a:r>
              <a:rPr lang="zh-CN" altLang="zh-CN" sz="2600" kern="100" dirty="0" smtClean="0">
                <a:solidFill>
                  <a:srgbClr val="404040"/>
                </a:solidFill>
                <a:latin typeface="Times New Roman"/>
                <a:ea typeface="微软雅黑"/>
                <a:cs typeface="Times New Roman"/>
              </a:rPr>
              <a:t>为</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026765201"/>
              </p:ext>
            </p:extLst>
          </p:nvPr>
        </p:nvGraphicFramePr>
        <p:xfrm>
          <a:off x="514746" y="3300512"/>
          <a:ext cx="7513638" cy="1287462"/>
        </p:xfrm>
        <a:graphic>
          <a:graphicData uri="http://schemas.openxmlformats.org/presentationml/2006/ole">
            <mc:AlternateContent xmlns:mc="http://schemas.openxmlformats.org/markup-compatibility/2006">
              <mc:Choice xmlns:v="urn:schemas-microsoft-com:vml" Requires="v">
                <p:oleObj spid="_x0000_s18453" name="文档" r:id="rId7" imgW="7517849" imgH="1290666" progId="Word.Document.12">
                  <p:embed/>
                </p:oleObj>
              </mc:Choice>
              <mc:Fallback>
                <p:oleObj name="文档" r:id="rId7" imgW="7517849" imgH="1290666" progId="Word.Document.12">
                  <p:embed/>
                  <p:pic>
                    <p:nvPicPr>
                      <p:cNvPr id="0" name=""/>
                      <p:cNvPicPr/>
                      <p:nvPr/>
                    </p:nvPicPr>
                    <p:blipFill>
                      <a:blip r:embed="rId8"/>
                      <a:stretch>
                        <a:fillRect/>
                      </a:stretch>
                    </p:blipFill>
                    <p:spPr>
                      <a:xfrm>
                        <a:off x="514746" y="3300512"/>
                        <a:ext cx="7513638" cy="1287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40460141"/>
              </p:ext>
            </p:extLst>
          </p:nvPr>
        </p:nvGraphicFramePr>
        <p:xfrm>
          <a:off x="495126" y="4242965"/>
          <a:ext cx="7461250" cy="1281113"/>
        </p:xfrm>
        <a:graphic>
          <a:graphicData uri="http://schemas.openxmlformats.org/presentationml/2006/ole">
            <mc:AlternateContent xmlns:mc="http://schemas.openxmlformats.org/markup-compatibility/2006">
              <mc:Choice xmlns:v="urn:schemas-microsoft-com:vml" Requires="v">
                <p:oleObj spid="_x0000_s18454" name="文档" r:id="rId10" imgW="7517849" imgH="1292107" progId="Word.Document.12">
                  <p:embed/>
                </p:oleObj>
              </mc:Choice>
              <mc:Fallback>
                <p:oleObj name="文档" r:id="rId10" imgW="7517849" imgH="1292107" progId="Word.Document.12">
                  <p:embed/>
                  <p:pic>
                    <p:nvPicPr>
                      <p:cNvPr id="0" name=""/>
                      <p:cNvPicPr/>
                      <p:nvPr/>
                    </p:nvPicPr>
                    <p:blipFill>
                      <a:blip r:embed="rId11"/>
                      <a:stretch>
                        <a:fillRect/>
                      </a:stretch>
                    </p:blipFill>
                    <p:spPr>
                      <a:xfrm>
                        <a:off x="495126" y="4242965"/>
                        <a:ext cx="7461250" cy="1281113"/>
                      </a:xfrm>
                      <a:prstGeom prst="rect">
                        <a:avLst/>
                      </a:prstGeom>
                    </p:spPr>
                  </p:pic>
                </p:oleObj>
              </mc:Fallback>
            </mc:AlternateContent>
          </a:graphicData>
        </a:graphic>
      </p:graphicFrame>
    </p:spTree>
    <p:extLst>
      <p:ext uri="{BB962C8B-B14F-4D97-AF65-F5344CB8AC3E}">
        <p14:creationId xmlns:p14="http://schemas.microsoft.com/office/powerpoint/2010/main" val="239120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2438088"/>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2438088"/>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61019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4338"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115616" y="1419622"/>
            <a:ext cx="6932218" cy="235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28660" y="841193"/>
            <a:ext cx="8352928" cy="1817805"/>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带电粒子在磁场中运动的基本问题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smtClean="0">
                <a:solidFill>
                  <a:srgbClr val="404040"/>
                </a:solidFill>
                <a:latin typeface="Times New Roman"/>
                <a:ea typeface="微软雅黑"/>
                <a:cs typeface="Courier New"/>
              </a:rPr>
              <a:t>6</a:t>
            </a:r>
            <a:r>
              <a:rPr lang="zh-CN" altLang="zh-CN" sz="2600" kern="100" dirty="0" smtClean="0">
                <a:solidFill>
                  <a:srgbClr val="404040"/>
                </a:solidFill>
                <a:latin typeface="Times New Roman"/>
                <a:ea typeface="微软雅黑"/>
                <a:cs typeface="Times New Roman"/>
              </a:rPr>
              <a:t>所</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示</a:t>
            </a:r>
            <a:r>
              <a:rPr lang="zh-CN" altLang="zh-CN" sz="2600" kern="100" dirty="0">
                <a:solidFill>
                  <a:srgbClr val="404040"/>
                </a:solidFill>
                <a:latin typeface="Times New Roman"/>
                <a:ea typeface="微软雅黑"/>
                <a:cs typeface="Times New Roman"/>
              </a:rPr>
              <a:t>，水平导线中有电流</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通过，导线正下方的电子初速度的方向与电流</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的方向相同，则电子将</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3" name="矩形 12"/>
          <p:cNvSpPr/>
          <p:nvPr/>
        </p:nvSpPr>
        <p:spPr>
          <a:xfrm>
            <a:off x="179512" y="264375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沿路径</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运动，轨迹是圆</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沿路径</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运动，轨迹半径越来越大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沿路径</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运动，轨迹半径越来越小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沿路径</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运动，轨迹半径越来越</a:t>
            </a:r>
            <a:r>
              <a:rPr lang="zh-CN" altLang="zh-CN" sz="2600" kern="100" dirty="0" smtClean="0">
                <a:solidFill>
                  <a:srgbClr val="404040"/>
                </a:solidFill>
                <a:latin typeface="Times New Roman"/>
                <a:ea typeface="微软雅黑"/>
                <a:cs typeface="Times New Roman"/>
              </a:rPr>
              <a:t>小</a:t>
            </a:r>
            <a:endParaRPr lang="zh-CN" altLang="zh-CN" sz="1050" kern="100" dirty="0">
              <a:effectLst/>
              <a:latin typeface="宋体"/>
              <a:cs typeface="Courier New"/>
            </a:endParaRPr>
          </a:p>
        </p:txBody>
      </p:sp>
      <p:pic>
        <p:nvPicPr>
          <p:cNvPr id="19458" name="Picture 2" descr="\\莫成程\f\幻灯片文件复制\2015\同步\步步高\物理\步步高人教3-1（人教）\A223.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5587" y="2211710"/>
            <a:ext cx="1418861" cy="181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552615" y="4083918"/>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sp>
        <p:nvSpPr>
          <p:cNvPr id="14" name="圆角矩形 13"/>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76686365"/>
              </p:ext>
            </p:extLst>
          </p:nvPr>
        </p:nvGraphicFramePr>
        <p:xfrm>
          <a:off x="323528" y="1330251"/>
          <a:ext cx="8235950" cy="2033587"/>
        </p:xfrm>
        <a:graphic>
          <a:graphicData uri="http://schemas.openxmlformats.org/presentationml/2006/ole">
            <mc:AlternateContent xmlns:mc="http://schemas.openxmlformats.org/markup-compatibility/2006">
              <mc:Choice xmlns:v="urn:schemas-microsoft-com:vml" Requires="v">
                <p:oleObj spid="_x0000_s25607" name="文档" r:id="rId8" imgW="8235806" imgH="2036736" progId="Word.Document.12">
                  <p:embed/>
                </p:oleObj>
              </mc:Choice>
              <mc:Fallback>
                <p:oleObj name="文档" r:id="rId8" imgW="8235806" imgH="2036736" progId="Word.Document.12">
                  <p:embed/>
                  <p:pic>
                    <p:nvPicPr>
                      <p:cNvPr id="0" name=""/>
                      <p:cNvPicPr/>
                      <p:nvPr/>
                    </p:nvPicPr>
                    <p:blipFill>
                      <a:blip r:embed="rId9"/>
                      <a:stretch>
                        <a:fillRect/>
                      </a:stretch>
                    </p:blipFill>
                    <p:spPr>
                      <a:xfrm>
                        <a:off x="323528" y="1330251"/>
                        <a:ext cx="8235950" cy="2033587"/>
                      </a:xfrm>
                      <a:prstGeom prst="rect">
                        <a:avLst/>
                      </a:prstGeom>
                    </p:spPr>
                  </p:pic>
                </p:oleObj>
              </mc:Fallback>
            </mc:AlternateContent>
          </a:graphicData>
        </a:graphic>
      </p:graphicFrame>
      <p:sp>
        <p:nvSpPr>
          <p:cNvPr id="3" name="矩形 2"/>
          <p:cNvSpPr/>
          <p:nvPr/>
        </p:nvSpPr>
        <p:spPr>
          <a:xfrm>
            <a:off x="251520" y="3147814"/>
            <a:ext cx="1407758"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771550"/>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对回旋加速器原理的理解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在回旋加速器中</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电场用来加速带电粒子，磁场则使带电粒子回旋</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电场和磁场同时用来加速带电粒子</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磁场相同的条件下，回旋加速器的半径越大，则</a:t>
            </a:r>
            <a:r>
              <a:rPr lang="zh-CN" altLang="zh-CN" sz="2600" kern="100" dirty="0" smtClean="0">
                <a:solidFill>
                  <a:srgbClr val="404040"/>
                </a:solidFill>
                <a:latin typeface="Times New Roman"/>
                <a:ea typeface="微软雅黑"/>
                <a:cs typeface="Times New Roman"/>
              </a:rPr>
              <a:t>带电</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粒子</a:t>
            </a:r>
            <a:r>
              <a:rPr lang="zh-CN" altLang="zh-CN" sz="2600" kern="100" dirty="0">
                <a:solidFill>
                  <a:srgbClr val="404040"/>
                </a:solidFill>
                <a:latin typeface="Times New Roman"/>
                <a:ea typeface="微软雅黑"/>
                <a:cs typeface="Times New Roman"/>
              </a:rPr>
              <a:t>获得的动能越大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同一带电粒子获得的最大动能只与交流电压的大小</a:t>
            </a:r>
            <a:r>
              <a:rPr lang="zh-CN" altLang="zh-CN" sz="2600" kern="100" dirty="0" smtClean="0">
                <a:solidFill>
                  <a:srgbClr val="404040"/>
                </a:solidFill>
                <a:latin typeface="Times New Roman"/>
                <a:ea typeface="微软雅黑"/>
                <a:cs typeface="Times New Roman"/>
              </a:rPr>
              <a:t>有</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关</a:t>
            </a:r>
            <a:r>
              <a:rPr lang="zh-CN" altLang="zh-CN" sz="2600" kern="100" dirty="0">
                <a:solidFill>
                  <a:srgbClr val="404040"/>
                </a:solidFill>
                <a:latin typeface="Times New Roman"/>
                <a:ea typeface="微软雅黑"/>
                <a:cs typeface="Times New Roman"/>
              </a:rPr>
              <a:t>，而与交流电压的频率无关</a:t>
            </a:r>
            <a:endParaRPr lang="zh-CN" altLang="zh-CN" sz="1050" kern="100" dirty="0">
              <a:effectLst/>
              <a:latin typeface="宋体"/>
              <a:cs typeface="Courier New"/>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987574"/>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电场的作用是使粒子加速，磁场的作用是使粒子回旋，故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选项正确，</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选项错误；</a:t>
            </a:r>
            <a:endParaRPr lang="zh-CN" altLang="zh-CN" sz="1050" kern="100" dirty="0">
              <a:effectLst/>
              <a:latin typeface="宋体"/>
              <a:cs typeface="Courier New"/>
            </a:endParaRPr>
          </a:p>
        </p:txBody>
      </p:sp>
      <p:grpSp>
        <p:nvGrpSpPr>
          <p:cNvPr id="3" name="组合 2"/>
          <p:cNvGrpSpPr/>
          <p:nvPr/>
        </p:nvGrpSpPr>
        <p:grpSpPr>
          <a:xfrm>
            <a:off x="251520" y="2147322"/>
            <a:ext cx="8352928" cy="2011617"/>
            <a:chOff x="251520" y="2147322"/>
            <a:chExt cx="8352928" cy="2011617"/>
          </a:xfrm>
        </p:grpSpPr>
        <p:sp>
          <p:nvSpPr>
            <p:cNvPr id="7" name="矩形 6"/>
            <p:cNvSpPr/>
            <p:nvPr/>
          </p:nvSpPr>
          <p:spPr>
            <a:xfrm>
              <a:off x="251520" y="2266113"/>
              <a:ext cx="8352928" cy="1892826"/>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粒子获得的动能</a:t>
              </a:r>
              <a:r>
                <a:rPr lang="en-US" altLang="zh-CN" sz="2600" i="1" kern="100" dirty="0" err="1">
                  <a:solidFill>
                    <a:srgbClr val="404040"/>
                  </a:solidFill>
                  <a:latin typeface="Times New Roman"/>
                  <a:ea typeface="微软雅黑"/>
                  <a:cs typeface="Courier New"/>
                </a:rPr>
                <a:t>E</a:t>
              </a:r>
              <a:r>
                <a:rPr lang="en-US" altLang="zh-CN" sz="2600" kern="100" baseline="-25000" dirty="0" err="1">
                  <a:solidFill>
                    <a:srgbClr val="404040"/>
                  </a:solidFill>
                  <a:latin typeface="Times New Roman"/>
                  <a:ea typeface="微软雅黑"/>
                  <a:cs typeface="Courier New"/>
                </a:rPr>
                <a:t>k</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对同一粒子，回旋加速器的半径越大，粒子获得的动能越大，与交流电压的大小无关，故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选项正确，</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选项错误</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4350553"/>
                </p:ext>
              </p:extLst>
            </p:nvPr>
          </p:nvGraphicFramePr>
          <p:xfrm>
            <a:off x="3287965" y="2147322"/>
            <a:ext cx="1325563" cy="1152525"/>
          </p:xfrm>
          <a:graphic>
            <a:graphicData uri="http://schemas.openxmlformats.org/presentationml/2006/ole">
              <mc:AlternateContent xmlns:mc="http://schemas.openxmlformats.org/markup-compatibility/2006">
                <mc:Choice xmlns:v="urn:schemas-microsoft-com:vml" Requires="v">
                  <p:oleObj spid="_x0000_s26631" name="文档" r:id="rId8" imgW="1324830" imgH="1152395" progId="Word.Document.12">
                    <p:embed/>
                  </p:oleObj>
                </mc:Choice>
                <mc:Fallback>
                  <p:oleObj name="文档" r:id="rId8" imgW="1324830" imgH="1152395" progId="Word.Document.12">
                    <p:embed/>
                    <p:pic>
                      <p:nvPicPr>
                        <p:cNvPr id="0" name=""/>
                        <p:cNvPicPr/>
                        <p:nvPr/>
                      </p:nvPicPr>
                      <p:blipFill>
                        <a:blip r:embed="rId9"/>
                        <a:stretch>
                          <a:fillRect/>
                        </a:stretch>
                      </p:blipFill>
                      <p:spPr>
                        <a:xfrm>
                          <a:off x="3287965" y="2147322"/>
                          <a:ext cx="1325563" cy="1152525"/>
                        </a:xfrm>
                        <a:prstGeom prst="rect">
                          <a:avLst/>
                        </a:prstGeom>
                      </p:spPr>
                    </p:pic>
                  </p:oleObj>
                </mc:Fallback>
              </mc:AlternateContent>
            </a:graphicData>
          </a:graphic>
        </p:graphicFrame>
      </p:grpSp>
      <p:sp>
        <p:nvSpPr>
          <p:cNvPr id="10" name="矩形 9"/>
          <p:cNvSpPr/>
          <p:nvPr/>
        </p:nvSpPr>
        <p:spPr>
          <a:xfrm>
            <a:off x="251520" y="4039493"/>
            <a:ext cx="8352928" cy="69249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AC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7157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23528" y="753652"/>
            <a:ext cx="8352928" cy="3618298"/>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带电粒子在匀强磁场中的匀速圆周运动</a:t>
            </a:r>
            <a:r>
              <a:rPr lang="zh-CN" altLang="zh-CN" sz="2600" kern="100" dirty="0" smtClean="0">
                <a:solidFill>
                  <a:srgbClr val="404040"/>
                </a:solidFill>
                <a:latin typeface="Times New Roman"/>
                <a:ea typeface="微软雅黑"/>
                <a:cs typeface="Times New Roman"/>
              </a:rPr>
              <a:t>问</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所示，有界匀强磁场边界线</a:t>
            </a:r>
            <a:r>
              <a:rPr lang="en-US" altLang="zh-CN" sz="2600" i="1" kern="100" dirty="0">
                <a:solidFill>
                  <a:srgbClr val="404040"/>
                </a:solidFill>
                <a:latin typeface="Times New Roman"/>
                <a:ea typeface="微软雅黑"/>
                <a:cs typeface="Courier New"/>
              </a:rPr>
              <a:t>SP</a:t>
            </a:r>
            <a:r>
              <a:rPr lang="en-US" altLang="zh-CN" sz="2600" kern="100" dirty="0">
                <a:solidFill>
                  <a:srgbClr val="404040"/>
                </a:solidFill>
                <a:latin typeface="宋体"/>
                <a:ea typeface="微软雅黑"/>
                <a:cs typeface="Times New Roman"/>
              </a:rPr>
              <a:t>∥</a:t>
            </a:r>
            <a:r>
              <a:rPr lang="en-US" altLang="zh-CN" sz="2600" i="1" kern="100" dirty="0" smtClean="0">
                <a:solidFill>
                  <a:srgbClr val="404040"/>
                </a:solidFill>
                <a:latin typeface="Times New Roman"/>
                <a:ea typeface="微软雅黑"/>
                <a:cs typeface="Courier New"/>
              </a:rPr>
              <a:t>MN</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速率</a:t>
            </a:r>
            <a:r>
              <a:rPr lang="zh-CN" altLang="zh-CN" sz="2600" kern="100" dirty="0">
                <a:solidFill>
                  <a:srgbClr val="404040"/>
                </a:solidFill>
                <a:latin typeface="Times New Roman"/>
                <a:ea typeface="微软雅黑"/>
                <a:cs typeface="Times New Roman"/>
              </a:rPr>
              <a:t>不同的同种带电粒子从</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点沿</a:t>
            </a:r>
            <a:r>
              <a:rPr lang="en-US" altLang="zh-CN" sz="2600" i="1" kern="100" dirty="0">
                <a:solidFill>
                  <a:srgbClr val="404040"/>
                </a:solidFill>
                <a:latin typeface="Times New Roman"/>
                <a:ea typeface="微软雅黑"/>
                <a:cs typeface="Courier New"/>
              </a:rPr>
              <a:t>SP</a:t>
            </a:r>
            <a:r>
              <a:rPr lang="zh-CN" altLang="zh-CN" sz="2600" kern="100" dirty="0">
                <a:solidFill>
                  <a:srgbClr val="404040"/>
                </a:solidFill>
                <a:latin typeface="Times New Roman"/>
                <a:ea typeface="微软雅黑"/>
                <a:cs typeface="Times New Roman"/>
              </a:rPr>
              <a:t>方向</a:t>
            </a:r>
            <a:r>
              <a:rPr lang="zh-CN" altLang="zh-CN" sz="2600" kern="100" dirty="0" smtClean="0">
                <a:solidFill>
                  <a:srgbClr val="404040"/>
                </a:solidFill>
                <a:latin typeface="Times New Roman"/>
                <a:ea typeface="微软雅黑"/>
                <a:cs typeface="Times New Roman"/>
              </a:rPr>
              <a:t>同时</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射入</a:t>
            </a:r>
            <a:r>
              <a:rPr lang="zh-CN" altLang="zh-CN" sz="2600" kern="100" dirty="0">
                <a:solidFill>
                  <a:srgbClr val="404040"/>
                </a:solidFill>
                <a:latin typeface="Times New Roman"/>
                <a:ea typeface="微软雅黑"/>
                <a:cs typeface="Times New Roman"/>
              </a:rPr>
              <a:t>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其中穿过</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点的粒子速度</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垂直；穿过</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点的粒子速度</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成</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角，设粒子从</a:t>
            </a: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到</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所需时间分别为</a:t>
            </a:r>
            <a:r>
              <a:rPr lang="en-US" altLang="zh-CN" sz="2600" i="1" kern="100" dirty="0">
                <a:solidFill>
                  <a:srgbClr val="404040"/>
                </a:solidFill>
                <a:latin typeface="Times New Roman"/>
                <a:ea typeface="微软雅黑"/>
                <a:cs typeface="Courier New"/>
              </a:rPr>
              <a:t>t</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t</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，则</a:t>
            </a:r>
            <a:r>
              <a:rPr lang="en-US" altLang="zh-CN" sz="2600" i="1" kern="100" dirty="0">
                <a:solidFill>
                  <a:srgbClr val="404040"/>
                </a:solidFill>
                <a:latin typeface="Times New Roman"/>
                <a:ea typeface="微软雅黑"/>
                <a:cs typeface="Courier New"/>
              </a:rPr>
              <a:t>t</a:t>
            </a:r>
            <a:r>
              <a:rPr lang="en-US" altLang="zh-CN" sz="2600" kern="100" baseline="-250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i="1" kern="100" dirty="0">
                <a:solidFill>
                  <a:srgbClr val="404040"/>
                </a:solidFill>
                <a:latin typeface="Times New Roman"/>
                <a:ea typeface="微软雅黑"/>
                <a:cs typeface="Courier New"/>
              </a:rPr>
              <a:t>t</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重力不计</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482" name="Picture 2" descr="\\莫成程\f\幻灯片文件复制\2015\同步\步步高\物理\步步高人教3-1（人教）\A224.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942" y="1008433"/>
            <a:ext cx="1767522" cy="11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522301" y="222332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7</a:t>
            </a:r>
            <a:endParaRPr lang="zh-CN" altLang="en-US" sz="2600" dirty="0"/>
          </a:p>
        </p:txBody>
      </p:sp>
      <p:sp>
        <p:nvSpPr>
          <p:cNvPr id="10" name="矩形 9"/>
          <p:cNvSpPr/>
          <p:nvPr/>
        </p:nvSpPr>
        <p:spPr>
          <a:xfrm>
            <a:off x="274380" y="4327525"/>
            <a:ext cx="8352928" cy="69249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3  </a:t>
            </a:r>
            <a:r>
              <a:rPr lang="en-US" altLang="zh-CN" sz="2600" kern="100" dirty="0" smtClean="0">
                <a:solidFill>
                  <a:srgbClr val="404040"/>
                </a:solidFill>
                <a:latin typeface="Times New Roman"/>
                <a:ea typeface="微软雅黑"/>
                <a:cs typeface="Courier New"/>
              </a:rPr>
              <a:t>		B.4</a:t>
            </a:r>
            <a:r>
              <a:rPr lang="en-US" altLang="zh-CN" sz="2600" kern="100" dirty="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3		C.1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  </a:t>
            </a:r>
            <a:r>
              <a:rPr lang="en-US" altLang="zh-CN" sz="2600" kern="100" dirty="0" smtClean="0">
                <a:solidFill>
                  <a:srgbClr val="404040"/>
                </a:solidFill>
                <a:latin typeface="Times New Roman"/>
                <a:ea typeface="微软雅黑"/>
                <a:cs typeface="Courier New"/>
              </a:rPr>
              <a:t>		D.3</a:t>
            </a:r>
            <a:r>
              <a:rPr lang="en-US" altLang="zh-CN" sz="2600" kern="100" dirty="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2</a:t>
            </a:r>
            <a:endParaRPr lang="zh-CN" altLang="zh-CN" sz="1050" kern="100" dirty="0">
              <a:effectLst/>
              <a:latin typeface="宋体"/>
              <a:cs typeface="Courier New"/>
            </a:endParaRPr>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3" name="组合 2"/>
          <p:cNvGrpSpPr/>
          <p:nvPr/>
        </p:nvGrpSpPr>
        <p:grpSpPr>
          <a:xfrm>
            <a:off x="251520" y="1086872"/>
            <a:ext cx="8409716" cy="2492990"/>
            <a:chOff x="251520" y="771550"/>
            <a:chExt cx="8409716" cy="2492990"/>
          </a:xfrm>
        </p:grpSpPr>
        <p:sp>
          <p:nvSpPr>
            <p:cNvPr id="8" name="矩形 7"/>
            <p:cNvSpPr/>
            <p:nvPr/>
          </p:nvSpPr>
          <p:spPr>
            <a:xfrm>
              <a:off x="251520" y="771550"/>
              <a:ext cx="6578484" cy="249299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如图所示，可求出从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点射出的粒子对应的圆心角为</a:t>
              </a:r>
              <a:r>
                <a:rPr lang="en-US" altLang="zh-CN" sz="2600" kern="100" dirty="0">
                  <a:solidFill>
                    <a:srgbClr val="404040"/>
                  </a:solidFill>
                  <a:latin typeface="Times New Roman"/>
                  <a:ea typeface="微软雅黑"/>
                  <a:cs typeface="Courier New"/>
                </a:rPr>
                <a:t>90°.</a:t>
              </a:r>
              <a:r>
                <a:rPr lang="zh-CN" altLang="zh-CN" sz="2600" kern="100" dirty="0">
                  <a:solidFill>
                    <a:srgbClr val="404040"/>
                  </a:solidFill>
                  <a:latin typeface="Times New Roman"/>
                  <a:ea typeface="微软雅黑"/>
                  <a:cs typeface="Times New Roman"/>
                </a:rPr>
                <a:t>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点射出的粒子对应的圆心角为</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由</a:t>
              </a:r>
              <a:r>
                <a:rPr lang="en-US" altLang="zh-CN" sz="2600" i="1" kern="100" dirty="0">
                  <a:solidFill>
                    <a:srgbClr val="404040"/>
                  </a:solidFill>
                  <a:latin typeface="Times New Roman"/>
                  <a:ea typeface="微软雅黑"/>
                  <a:cs typeface="Courier New"/>
                </a:rPr>
                <a:t>t</a:t>
              </a:r>
              <a:r>
                <a:rPr lang="zh-CN" altLang="zh-CN" sz="2600" kern="100" dirty="0" smtClean="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可得：</a:t>
              </a:r>
              <a:r>
                <a:rPr lang="en-US" altLang="zh-CN" sz="2600" i="1" kern="100" dirty="0">
                  <a:solidFill>
                    <a:srgbClr val="404040"/>
                  </a:solidFill>
                  <a:latin typeface="Times New Roman"/>
                  <a:ea typeface="微软雅黑"/>
                  <a:cs typeface="Courier New"/>
                </a:rPr>
                <a:t>t</a:t>
              </a:r>
              <a:r>
                <a:rPr lang="en-US" altLang="zh-CN" sz="2600" kern="100" baseline="-250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i="1" kern="100" dirty="0">
                  <a:solidFill>
                    <a:srgbClr val="404040"/>
                  </a:solidFill>
                  <a:latin typeface="Times New Roman"/>
                  <a:ea typeface="微软雅黑"/>
                  <a:cs typeface="Courier New"/>
                </a:rPr>
                <a:t>t</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，故选</a:t>
              </a:r>
              <a:r>
                <a:rPr lang="en-US" altLang="zh-CN" sz="2600" kern="100" dirty="0">
                  <a:solidFill>
                    <a:srgbClr val="404040"/>
                  </a:solidFill>
                  <a:latin typeface="Times New Roman"/>
                  <a:ea typeface="微软雅黑"/>
                  <a:cs typeface="Courier New"/>
                </a:rPr>
                <a:t>D</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1506" name="Picture 2" descr="\\莫成程\f\幻灯片文件复制\2015\同步\步步高\物理\步步高人教3-1（人教）\A225.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76256" y="973873"/>
              <a:ext cx="1784980" cy="152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688295904"/>
                </p:ext>
              </p:extLst>
            </p:nvPr>
          </p:nvGraphicFramePr>
          <p:xfrm>
            <a:off x="2964964" y="1962463"/>
            <a:ext cx="722313" cy="954087"/>
          </p:xfrm>
          <a:graphic>
            <a:graphicData uri="http://schemas.openxmlformats.org/presentationml/2006/ole">
              <mc:AlternateContent xmlns:mc="http://schemas.openxmlformats.org/markup-compatibility/2006">
                <mc:Choice xmlns:v="urn:schemas-microsoft-com:vml" Requires="v">
                  <p:oleObj spid="_x0000_s21512" name="文档" r:id="rId9" imgW="723060" imgH="953719" progId="Word.Document.12">
                    <p:embed/>
                  </p:oleObj>
                </mc:Choice>
                <mc:Fallback>
                  <p:oleObj name="文档" r:id="rId9" imgW="723060" imgH="953719" progId="Word.Document.12">
                    <p:embed/>
                    <p:pic>
                      <p:nvPicPr>
                        <p:cNvPr id="0" name=""/>
                        <p:cNvPicPr/>
                        <p:nvPr/>
                      </p:nvPicPr>
                      <p:blipFill>
                        <a:blip r:embed="rId10"/>
                        <a:stretch>
                          <a:fillRect/>
                        </a:stretch>
                      </p:blipFill>
                      <p:spPr>
                        <a:xfrm>
                          <a:off x="2964964" y="1962463"/>
                          <a:ext cx="722313" cy="954087"/>
                        </a:xfrm>
                        <a:prstGeom prst="rect">
                          <a:avLst/>
                        </a:prstGeom>
                      </p:spPr>
                    </p:pic>
                  </p:oleObj>
                </mc:Fallback>
              </mc:AlternateContent>
            </a:graphicData>
          </a:graphic>
        </p:graphicFrame>
      </p:grpSp>
      <p:sp>
        <p:nvSpPr>
          <p:cNvPr id="9" name="矩形 8"/>
          <p:cNvSpPr/>
          <p:nvPr/>
        </p:nvSpPr>
        <p:spPr>
          <a:xfrm>
            <a:off x="251520" y="3538449"/>
            <a:ext cx="6578484"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67166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846748"/>
            <a:ext cx="6696744"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对质谱仪的理解</a:t>
            </a:r>
            <a:r>
              <a:rPr lang="en-US" altLang="zh-CN" sz="2600" kern="100" dirty="0">
                <a:solidFill>
                  <a:srgbClr val="404040"/>
                </a:solidFill>
                <a:latin typeface="Times New Roman"/>
                <a:ea typeface="微软雅黑"/>
                <a:cs typeface="Courier New"/>
              </a:rPr>
              <a:t>)1922</a:t>
            </a:r>
            <a:r>
              <a:rPr lang="zh-CN" altLang="zh-CN" sz="2600" kern="100" dirty="0">
                <a:solidFill>
                  <a:srgbClr val="404040"/>
                </a:solidFill>
                <a:latin typeface="Times New Roman"/>
                <a:ea typeface="微软雅黑"/>
                <a:cs typeface="Times New Roman"/>
              </a:rPr>
              <a:t>年英国物理学家阿斯顿因质谱仪的发明、同位素和质谱的研究荣获了诺贝尔化学奖</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若速度相同的同一束粒子由左端射入质谱仪后的运动轨迹如图</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所示，则下列相关说法中正确的是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9" name="Picture 2" descr="\\莫成程\f\幻灯片文件复制\2015\同步\步步高\物理\步步高人教3-1（人教）\+96.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2578" y="1020231"/>
            <a:ext cx="1847894" cy="164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554123" y="274922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8</a:t>
            </a:r>
            <a:endParaRPr lang="zh-CN" altLang="en-US" sz="2600" dirty="0"/>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130590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该束带电粒子带负电</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速度选择器的</a:t>
            </a:r>
            <a:r>
              <a:rPr lang="en-US" altLang="zh-CN" sz="2600" i="1" kern="100" dirty="0">
                <a:solidFill>
                  <a:srgbClr val="404040"/>
                </a:solidFill>
                <a:latin typeface="Times New Roman"/>
                <a:ea typeface="微软雅黑"/>
                <a:cs typeface="Courier New"/>
              </a:rPr>
              <a:t>P</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极板带负电</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B</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磁场中运动半径越大的粒子，</a:t>
            </a:r>
            <a:r>
              <a:rPr lang="zh-CN" altLang="zh-CN" sz="2600" kern="100" dirty="0" smtClean="0">
                <a:solidFill>
                  <a:srgbClr val="404040"/>
                </a:solidFill>
                <a:latin typeface="Times New Roman"/>
                <a:ea typeface="微软雅黑"/>
                <a:cs typeface="Times New Roman"/>
              </a:rPr>
              <a:t>比荷</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越</a:t>
            </a:r>
            <a:r>
              <a:rPr lang="zh-CN" altLang="zh-CN" sz="2600" kern="100" dirty="0">
                <a:solidFill>
                  <a:srgbClr val="404040"/>
                </a:solidFill>
                <a:latin typeface="Times New Roman"/>
                <a:ea typeface="微软雅黑"/>
                <a:cs typeface="Times New Roman"/>
              </a:rPr>
              <a:t>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B</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磁场中运动半径越大的粒子，质量越大</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83349452"/>
              </p:ext>
            </p:extLst>
          </p:nvPr>
        </p:nvGraphicFramePr>
        <p:xfrm>
          <a:off x="6220564" y="2514893"/>
          <a:ext cx="455613" cy="946150"/>
        </p:xfrm>
        <a:graphic>
          <a:graphicData uri="http://schemas.openxmlformats.org/presentationml/2006/ole">
            <mc:AlternateContent xmlns:mc="http://schemas.openxmlformats.org/markup-compatibility/2006">
              <mc:Choice xmlns:v="urn:schemas-microsoft-com:vml" Requires="v">
                <p:oleObj spid="_x0000_s27655" name="文档" r:id="rId8" imgW="456366" imgH="946147" progId="Word.Document.12">
                  <p:embed/>
                </p:oleObj>
              </mc:Choice>
              <mc:Fallback>
                <p:oleObj name="文档" r:id="rId8" imgW="456366" imgH="946147" progId="Word.Document.12">
                  <p:embed/>
                  <p:pic>
                    <p:nvPicPr>
                      <p:cNvPr id="0" name=""/>
                      <p:cNvPicPr/>
                      <p:nvPr/>
                    </p:nvPicPr>
                    <p:blipFill>
                      <a:blip r:embed="rId9"/>
                      <a:stretch>
                        <a:fillRect/>
                      </a:stretch>
                    </p:blipFill>
                    <p:spPr>
                      <a:xfrm>
                        <a:off x="6220564" y="2514893"/>
                        <a:ext cx="455613" cy="946150"/>
                      </a:xfrm>
                      <a:prstGeom prst="rect">
                        <a:avLst/>
                      </a:prstGeom>
                    </p:spPr>
                  </p:pic>
                </p:oleObj>
              </mc:Fallback>
            </mc:AlternateContent>
          </a:graphicData>
        </a:graphic>
      </p:graphicFrame>
    </p:spTree>
    <p:extLst>
      <p:ext uri="{BB962C8B-B14F-4D97-AF65-F5344CB8AC3E}">
        <p14:creationId xmlns:p14="http://schemas.microsoft.com/office/powerpoint/2010/main" val="240311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987574"/>
            <a:ext cx="8352928" cy="1217641"/>
          </a:xfrm>
          <a:prstGeom prst="rect">
            <a:avLst/>
          </a:prstGeom>
        </p:spPr>
        <p:txBody>
          <a:bodyPr wrap="square">
            <a:spAutoFit/>
          </a:bodyPr>
          <a:lstStyle/>
          <a:p>
            <a:pPr algn="just">
              <a:lnSpc>
                <a:spcPct val="150000"/>
              </a:lnSpc>
              <a:spcAft>
                <a:spcPts val="0"/>
              </a:spcAft>
            </a:pPr>
            <a:r>
              <a:rPr lang="zh-CN" altLang="zh-CN" sz="2600" b="1" kern="100" dirty="0" smtClean="0">
                <a:solidFill>
                  <a:srgbClr val="00B0F0"/>
                </a:solidFill>
                <a:latin typeface="Times New Roman"/>
                <a:ea typeface="微软雅黑"/>
                <a:cs typeface="Times New Roman"/>
              </a:rPr>
              <a:t>解析　</a:t>
            </a:r>
            <a:r>
              <a:rPr lang="zh-CN" altLang="zh-CN" sz="2600" kern="100" dirty="0" smtClean="0">
                <a:solidFill>
                  <a:srgbClr val="404040"/>
                </a:solidFill>
                <a:latin typeface="Times New Roman"/>
                <a:ea typeface="微软雅黑"/>
                <a:cs typeface="Times New Roman"/>
              </a:rPr>
              <a:t>带电粒子在磁场中向下偏转，磁场的方向垂直纸面向外，根据左手定则知，该粒子带正电</a:t>
            </a:r>
            <a:r>
              <a:rPr lang="en-US" altLang="zh-CN" sz="2600" kern="100" dirty="0" smtClean="0">
                <a:solidFill>
                  <a:srgbClr val="404040"/>
                </a:solidFill>
                <a:latin typeface="Times New Roman"/>
                <a:ea typeface="微软雅黑"/>
                <a:cs typeface="Courier New"/>
              </a:rPr>
              <a:t>.</a:t>
            </a:r>
            <a:r>
              <a:rPr lang="zh-CN" altLang="zh-CN" sz="2600" kern="100" dirty="0" smtClean="0">
                <a:solidFill>
                  <a:srgbClr val="404040"/>
                </a:solidFill>
                <a:latin typeface="Times New Roman"/>
                <a:ea typeface="微软雅黑"/>
                <a:cs typeface="Times New Roman"/>
              </a:rPr>
              <a:t>故选项</a:t>
            </a:r>
            <a:r>
              <a:rPr lang="en-US" altLang="zh-CN" sz="2600" kern="100" dirty="0" smtClean="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错误</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9" name="矩形 8"/>
          <p:cNvSpPr/>
          <p:nvPr/>
        </p:nvSpPr>
        <p:spPr>
          <a:xfrm>
            <a:off x="251520" y="2314020"/>
            <a:ext cx="8352928"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在平行金属板间，根据左手定则知，带电粒子所受的洛伦兹力方向竖直向上，则电场力的方向竖直向下，知电场强度的方向竖直向下，所以速度选择器的</a:t>
            </a:r>
            <a:r>
              <a:rPr lang="en-US" altLang="zh-CN" sz="2600" i="1" kern="100" dirty="0">
                <a:solidFill>
                  <a:srgbClr val="404040"/>
                </a:solidFill>
                <a:latin typeface="Times New Roman"/>
                <a:ea typeface="微软雅黑"/>
                <a:cs typeface="Courier New"/>
              </a:rPr>
              <a:t>P</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极板带正电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故选项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1697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24313" y="411510"/>
            <a:ext cx="5760640"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一、带电粒子在匀强磁场中的运动</a:t>
            </a: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779662"/>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所示，用洛伦兹力演示仪观察运动电子在磁场中的偏转</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026" name="Picture 2" descr="\\莫成程\f\幻灯片文件复制\2015\同步\步步高\物理\步步高人教3-1（人教）\A21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756" y="2859782"/>
            <a:ext cx="2715364" cy="171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35269" y="4659982"/>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
        <p:nvSpPr>
          <p:cNvPr id="12" name="圆角矩形 11"/>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30441932"/>
              </p:ext>
            </p:extLst>
          </p:nvPr>
        </p:nvGraphicFramePr>
        <p:xfrm>
          <a:off x="286965" y="987574"/>
          <a:ext cx="8245475" cy="3009900"/>
        </p:xfrm>
        <a:graphic>
          <a:graphicData uri="http://schemas.openxmlformats.org/presentationml/2006/ole">
            <mc:AlternateContent xmlns:mc="http://schemas.openxmlformats.org/markup-compatibility/2006">
              <mc:Choice xmlns:v="urn:schemas-microsoft-com:vml" Requires="v">
                <p:oleObj spid="_x0000_s24584" name="文档" r:id="rId8" imgW="8249121" imgH="3013115" progId="Word.Document.12">
                  <p:embed/>
                </p:oleObj>
              </mc:Choice>
              <mc:Fallback>
                <p:oleObj name="文档" r:id="rId8" imgW="8249121" imgH="3013115" progId="Word.Document.12">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965" y="987574"/>
                        <a:ext cx="82454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79512" y="3751461"/>
            <a:ext cx="8352928" cy="69249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C</a:t>
            </a:r>
            <a:endParaRPr lang="zh-CN" altLang="zh-CN" sz="1050" kern="100" dirty="0">
              <a:solidFill>
                <a:schemeClr val="accent6">
                  <a:lumMod val="75000"/>
                </a:schemeClr>
              </a:solidFill>
              <a:effectLst/>
              <a:latin typeface="宋体"/>
              <a:cs typeface="Courier New"/>
            </a:endParaRPr>
          </a:p>
        </p:txBody>
      </p:sp>
      <p:pic>
        <p:nvPicPr>
          <p:cNvPr id="9" name="Picture 2">
            <a:hlinkClick r:id="rId10"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84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544" y="657543"/>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不加磁场时，电子束的运动轨迹如何？加上磁场时，电子束的运动轨迹如何？</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一条直线　一个圆周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如果保持出射电子的速度不变，增大磁感应强度，轨迹圆半径如何变化？如果保持磁感应强度不变，增大出射电子的速度，圆半径如何变化？</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减小　增大</a:t>
            </a:r>
            <a:endParaRPr lang="zh-CN" altLang="zh-CN" sz="1050" kern="100" dirty="0">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179512" y="1161892"/>
            <a:ext cx="8352928"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带电粒子在磁场中运动时，它所受的洛伦兹力的方向总与速度</a:t>
            </a:r>
            <a:r>
              <a:rPr lang="zh-CN" altLang="zh-CN" sz="2600" kern="100" dirty="0" smtClean="0">
                <a:solidFill>
                  <a:srgbClr val="404040"/>
                </a:solidFill>
                <a:latin typeface="Times New Roman"/>
                <a:ea typeface="微软雅黑"/>
                <a:cs typeface="Times New Roman"/>
              </a:rPr>
              <a:t>方向</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所以洛伦兹力对</a:t>
            </a:r>
            <a:r>
              <a:rPr lang="zh-CN" altLang="zh-CN" sz="2600" kern="100" dirty="0" smtClean="0">
                <a:solidFill>
                  <a:srgbClr val="404040"/>
                </a:solidFill>
                <a:latin typeface="Times New Roman"/>
                <a:ea typeface="微软雅黑"/>
                <a:cs typeface="Times New Roman"/>
              </a:rPr>
              <a:t>带电粒子</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填</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做功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不做功</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，粒子的动能</a:t>
            </a:r>
            <a:r>
              <a:rPr lang="zh-CN" altLang="zh-CN" sz="2600" kern="100" dirty="0" smtClean="0">
                <a:solidFill>
                  <a:srgbClr val="404040"/>
                </a:solidFill>
                <a:latin typeface="Times New Roman"/>
                <a:ea typeface="微软雅黑"/>
                <a:cs typeface="Times New Roman"/>
              </a:rPr>
              <a:t>大小</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填</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改变</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不变</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，速度</a:t>
            </a:r>
            <a:r>
              <a:rPr lang="zh-CN" altLang="zh-CN" sz="2600" kern="100" dirty="0" smtClean="0">
                <a:solidFill>
                  <a:srgbClr val="404040"/>
                </a:solidFill>
                <a:latin typeface="Times New Roman"/>
                <a:ea typeface="微软雅黑"/>
                <a:cs typeface="Times New Roman"/>
              </a:rPr>
              <a:t>大小</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填</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改变</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不变</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2138968" y="1851670"/>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垂直</a:t>
            </a:r>
            <a:endParaRPr lang="zh-CN" altLang="en-US" dirty="0">
              <a:solidFill>
                <a:srgbClr val="0070C0"/>
              </a:solidFill>
            </a:endParaRPr>
          </a:p>
        </p:txBody>
      </p:sp>
      <p:sp>
        <p:nvSpPr>
          <p:cNvPr id="4" name="矩形 3"/>
          <p:cNvSpPr/>
          <p:nvPr/>
        </p:nvSpPr>
        <p:spPr>
          <a:xfrm>
            <a:off x="6804248" y="1851669"/>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不做功</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6228184" y="244297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不变</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3628276" y="302665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不变</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66759693"/>
              </p:ext>
            </p:extLst>
          </p:nvPr>
        </p:nvGraphicFramePr>
        <p:xfrm>
          <a:off x="327025" y="1135063"/>
          <a:ext cx="8542338" cy="3230562"/>
        </p:xfrm>
        <a:graphic>
          <a:graphicData uri="http://schemas.openxmlformats.org/presentationml/2006/ole">
            <mc:AlternateContent xmlns:mc="http://schemas.openxmlformats.org/markup-compatibility/2006">
              <mc:Choice xmlns:v="urn:schemas-microsoft-com:vml" Requires="v">
                <p:oleObj spid="_x0000_s3098" name="文档" r:id="rId4" imgW="8546020" imgH="3239098" progId="Word.Document.12">
                  <p:embed/>
                </p:oleObj>
              </mc:Choice>
              <mc:Fallback>
                <p:oleObj name="文档" r:id="rId4" imgW="8546020" imgH="3239098" progId="Word.Document.12">
                  <p:embed/>
                  <p:pic>
                    <p:nvPicPr>
                      <p:cNvPr id="0" name=""/>
                      <p:cNvPicPr/>
                      <p:nvPr/>
                    </p:nvPicPr>
                    <p:blipFill>
                      <a:blip r:embed="rId5"/>
                      <a:stretch>
                        <a:fillRect/>
                      </a:stretch>
                    </p:blipFill>
                    <p:spPr>
                      <a:xfrm>
                        <a:off x="327025" y="1135063"/>
                        <a:ext cx="8542338" cy="3230562"/>
                      </a:xfrm>
                      <a:prstGeom prst="rect">
                        <a:avLst/>
                      </a:prstGeom>
                    </p:spPr>
                  </p:pic>
                </p:oleObj>
              </mc:Fallback>
            </mc:AlternateContent>
          </a:graphicData>
        </a:graphic>
      </p:graphicFrame>
      <p:sp>
        <p:nvSpPr>
          <p:cNvPr id="3" name="矩形 2"/>
          <p:cNvSpPr/>
          <p:nvPr/>
        </p:nvSpPr>
        <p:spPr>
          <a:xfrm>
            <a:off x="1331640" y="1999679"/>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匀速圆周</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6804248" y="1994381"/>
            <a:ext cx="721672" cy="492443"/>
          </a:xfrm>
          <a:prstGeom prst="rect">
            <a:avLst/>
          </a:prstGeom>
        </p:spPr>
        <p:txBody>
          <a:bodyPr wrap="none">
            <a:spAutoFit/>
          </a:bodyPr>
          <a:lstStyle/>
          <a:p>
            <a:r>
              <a:rPr lang="en-US" altLang="zh-CN" sz="2600" i="1" dirty="0" err="1">
                <a:solidFill>
                  <a:srgbClr val="0070C0"/>
                </a:solidFill>
                <a:latin typeface="Times New Roman"/>
                <a:ea typeface="微软雅黑"/>
              </a:rPr>
              <a:t>q</a:t>
            </a:r>
            <a:r>
              <a:rPr lang="en-US" altLang="zh-CN" sz="2600" i="1" dirty="0" err="1">
                <a:solidFill>
                  <a:srgbClr val="0070C0"/>
                </a:solidFill>
                <a:latin typeface="Book Antiqua"/>
                <a:ea typeface="微软雅黑"/>
                <a:cs typeface="Times New Roman"/>
              </a:rPr>
              <a:t>v</a:t>
            </a:r>
            <a:r>
              <a:rPr lang="en-US" altLang="zh-CN" sz="2600" i="1" dirty="0" err="1">
                <a:solidFill>
                  <a:srgbClr val="0070C0"/>
                </a:solidFill>
                <a:latin typeface="Times New Roman"/>
                <a:ea typeface="微软雅黑"/>
              </a:rPr>
              <a:t>B</a:t>
            </a:r>
            <a:endParaRPr lang="zh-CN" altLang="en-US" sz="2600" dirty="0">
              <a:solidFill>
                <a:srgbClr val="0070C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93328429"/>
              </p:ext>
            </p:extLst>
          </p:nvPr>
        </p:nvGraphicFramePr>
        <p:xfrm>
          <a:off x="3154700" y="2525316"/>
          <a:ext cx="669925" cy="1198562"/>
        </p:xfrm>
        <a:graphic>
          <a:graphicData uri="http://schemas.openxmlformats.org/presentationml/2006/ole">
            <mc:AlternateContent xmlns:mc="http://schemas.openxmlformats.org/markup-compatibility/2006">
              <mc:Choice xmlns:v="urn:schemas-microsoft-com:vml" Requires="v">
                <p:oleObj spid="_x0000_s3099" name="文档" r:id="rId7" imgW="669793" imgH="1197827" progId="Word.Document.12">
                  <p:embed/>
                </p:oleObj>
              </mc:Choice>
              <mc:Fallback>
                <p:oleObj name="文档" r:id="rId7" imgW="669793" imgH="1197827" progId="Word.Document.12">
                  <p:embed/>
                  <p:pic>
                    <p:nvPicPr>
                      <p:cNvPr id="0" name=""/>
                      <p:cNvPicPr/>
                      <p:nvPr/>
                    </p:nvPicPr>
                    <p:blipFill>
                      <a:blip r:embed="rId8"/>
                      <a:stretch>
                        <a:fillRect/>
                      </a:stretch>
                    </p:blipFill>
                    <p:spPr>
                      <a:xfrm>
                        <a:off x="3154700" y="2525316"/>
                        <a:ext cx="669925" cy="119856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6149120"/>
              </p:ext>
            </p:extLst>
          </p:nvPr>
        </p:nvGraphicFramePr>
        <p:xfrm>
          <a:off x="7165084" y="2602230"/>
          <a:ext cx="663575" cy="1195387"/>
        </p:xfrm>
        <a:graphic>
          <a:graphicData uri="http://schemas.openxmlformats.org/presentationml/2006/ole">
            <mc:AlternateContent xmlns:mc="http://schemas.openxmlformats.org/markup-compatibility/2006">
              <mc:Choice xmlns:v="urn:schemas-microsoft-com:vml" Requires="v">
                <p:oleObj spid="_x0000_s3100" name="文档" r:id="rId10" imgW="669793" imgH="1200351" progId="Word.Document.12">
                  <p:embed/>
                </p:oleObj>
              </mc:Choice>
              <mc:Fallback>
                <p:oleObj name="文档" r:id="rId10" imgW="669793" imgH="1200351" progId="Word.Document.12">
                  <p:embed/>
                  <p:pic>
                    <p:nvPicPr>
                      <p:cNvPr id="0" name=""/>
                      <p:cNvPicPr/>
                      <p:nvPr/>
                    </p:nvPicPr>
                    <p:blipFill>
                      <a:blip r:embed="rId11"/>
                      <a:stretch>
                        <a:fillRect/>
                      </a:stretch>
                    </p:blipFill>
                    <p:spPr>
                      <a:xfrm>
                        <a:off x="7165084" y="2602230"/>
                        <a:ext cx="663575" cy="1195387"/>
                      </a:xfrm>
                      <a:prstGeom prst="rect">
                        <a:avLst/>
                      </a:prstGeom>
                    </p:spPr>
                  </p:pic>
                </p:oleObj>
              </mc:Fallback>
            </mc:AlternateContent>
          </a:graphicData>
        </a:graphic>
      </p:graphicFrame>
    </p:spTree>
    <p:extLst>
      <p:ext uri="{BB962C8B-B14F-4D97-AF65-F5344CB8AC3E}">
        <p14:creationId xmlns:p14="http://schemas.microsoft.com/office/powerpoint/2010/main" val="297536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51520" y="843558"/>
            <a:ext cx="835292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同一带电粒子，在同一匀强磁场中，半径</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与速度的大小有什么关系？周期</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与速度有关系吗？</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60779565"/>
              </p:ext>
            </p:extLst>
          </p:nvPr>
        </p:nvGraphicFramePr>
        <p:xfrm>
          <a:off x="356368" y="2266032"/>
          <a:ext cx="8320088" cy="2393950"/>
        </p:xfrm>
        <a:graphic>
          <a:graphicData uri="http://schemas.openxmlformats.org/presentationml/2006/ole">
            <mc:AlternateContent xmlns:mc="http://schemas.openxmlformats.org/markup-compatibility/2006">
              <mc:Choice xmlns:v="urn:schemas-microsoft-com:vml" Requires="v">
                <p:oleObj spid="_x0000_s4106" name="文档" r:id="rId4" imgW="8325055" imgH="2394994" progId="Word.Document.12">
                  <p:embed/>
                </p:oleObj>
              </mc:Choice>
              <mc:Fallback>
                <p:oleObj name="文档" r:id="rId4" imgW="8325055" imgH="2394994" progId="Word.Document.12">
                  <p:embed/>
                  <p:pic>
                    <p:nvPicPr>
                      <p:cNvPr id="0" name=""/>
                      <p:cNvPicPr/>
                      <p:nvPr/>
                    </p:nvPicPr>
                    <p:blipFill>
                      <a:blip r:embed="rId5"/>
                      <a:stretch>
                        <a:fillRect/>
                      </a:stretch>
                    </p:blipFill>
                    <p:spPr>
                      <a:xfrm>
                        <a:off x="356368" y="2266032"/>
                        <a:ext cx="8320088" cy="2393950"/>
                      </a:xfrm>
                      <a:prstGeom prst="rect">
                        <a:avLst/>
                      </a:prstGeom>
                    </p:spPr>
                  </p:pic>
                </p:oleObj>
              </mc:Fallback>
            </mc:AlternateContent>
          </a:graphicData>
        </a:graphic>
      </p:graphicFrame>
    </p:spTree>
    <p:extLst>
      <p:ext uri="{BB962C8B-B14F-4D97-AF65-F5344CB8AC3E}">
        <p14:creationId xmlns:p14="http://schemas.microsoft.com/office/powerpoint/2010/main" val="373888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545" y="475898"/>
            <a:ext cx="6075119"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所示为质谱仪原理示意图，质谱仪有哪几部分组成？它进入磁场时的速度是多大？打在底片上的位置到</a:t>
            </a:r>
            <a:r>
              <a:rPr lang="en-US" altLang="zh-CN" sz="2600" i="1" kern="100" dirty="0">
                <a:solidFill>
                  <a:srgbClr val="404040"/>
                </a:solidFill>
                <a:latin typeface="Times New Roman"/>
                <a:ea typeface="微软雅黑"/>
                <a:cs typeface="Courier New"/>
              </a:rPr>
              <a:t>S</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的距离多大</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2050" name="Picture 2" descr="\\莫成程\f\幻灯片文件复制\2015\同步\步步高\物理\步步高人教3-1（人教）\+95a.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555526"/>
            <a:ext cx="2300605" cy="223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180100" y="278830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graphicFrame>
        <p:nvGraphicFramePr>
          <p:cNvPr id="8" name="对象 7"/>
          <p:cNvGraphicFramePr>
            <a:graphicFrameLocks noChangeAspect="1"/>
          </p:cNvGraphicFramePr>
          <p:nvPr>
            <p:extLst>
              <p:ext uri="{D42A27DB-BD31-4B8C-83A1-F6EECF244321}">
                <p14:modId xmlns:p14="http://schemas.microsoft.com/office/powerpoint/2010/main" val="2288927774"/>
              </p:ext>
            </p:extLst>
          </p:nvPr>
        </p:nvGraphicFramePr>
        <p:xfrm>
          <a:off x="226640" y="3236997"/>
          <a:ext cx="8305800" cy="2446337"/>
        </p:xfrm>
        <a:graphic>
          <a:graphicData uri="http://schemas.openxmlformats.org/presentationml/2006/ole">
            <mc:AlternateContent xmlns:mc="http://schemas.openxmlformats.org/markup-compatibility/2006">
              <mc:Choice xmlns:v="urn:schemas-microsoft-com:vml" Requires="v">
                <p:oleObj spid="_x0000_s2059" name="文档" r:id="rId5" imgW="8309940" imgH="2448696" progId="Word.Document.12">
                  <p:embed/>
                </p:oleObj>
              </mc:Choice>
              <mc:Fallback>
                <p:oleObj name="文档" r:id="rId5" imgW="8309940" imgH="2448696" progId="Word.Document.12">
                  <p:embed/>
                  <p:pic>
                    <p:nvPicPr>
                      <p:cNvPr id="0" name=""/>
                      <p:cNvPicPr/>
                      <p:nvPr/>
                    </p:nvPicPr>
                    <p:blipFill>
                      <a:blip r:embed="rId6"/>
                      <a:stretch>
                        <a:fillRect/>
                      </a:stretch>
                    </p:blipFill>
                    <p:spPr>
                      <a:xfrm>
                        <a:off x="226640" y="3236997"/>
                        <a:ext cx="8305800" cy="2446337"/>
                      </a:xfrm>
                      <a:prstGeom prst="rect">
                        <a:avLst/>
                      </a:prstGeom>
                    </p:spPr>
                  </p:pic>
                </p:oleObj>
              </mc:Fallback>
            </mc:AlternateContent>
          </a:graphicData>
        </a:graphic>
      </p:graphicFrame>
    </p:spTree>
    <p:extLst>
      <p:ext uri="{BB962C8B-B14F-4D97-AF65-F5344CB8AC3E}">
        <p14:creationId xmlns:p14="http://schemas.microsoft.com/office/powerpoint/2010/main" val="263409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3516</TotalTime>
  <Words>1234</Words>
  <Application>Microsoft Office PowerPoint</Application>
  <PresentationFormat>全屏显示(16:9)</PresentationFormat>
  <Paragraphs>177</Paragraphs>
  <Slides>41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553</cp:revision>
  <dcterms:modified xsi:type="dcterms:W3CDTF">2015-04-29T10:28:37Z</dcterms:modified>
</cp:coreProperties>
</file>