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55" r:id="rId2"/>
    <p:sldId id="413" r:id="rId3"/>
    <p:sldId id="359" r:id="rId4"/>
    <p:sldId id="341" r:id="rId5"/>
    <p:sldId id="372" r:id="rId6"/>
    <p:sldId id="421" r:id="rId7"/>
    <p:sldId id="373" r:id="rId8"/>
    <p:sldId id="374" r:id="rId9"/>
    <p:sldId id="422" r:id="rId10"/>
    <p:sldId id="423" r:id="rId11"/>
    <p:sldId id="424" r:id="rId12"/>
    <p:sldId id="425" r:id="rId13"/>
    <p:sldId id="391" r:id="rId14"/>
    <p:sldId id="393" r:id="rId15"/>
    <p:sldId id="415" r:id="rId16"/>
    <p:sldId id="426" r:id="rId17"/>
    <p:sldId id="427" r:id="rId18"/>
    <p:sldId id="428" r:id="rId19"/>
    <p:sldId id="429" r:id="rId20"/>
    <p:sldId id="430" r:id="rId21"/>
    <p:sldId id="431" r:id="rId22"/>
    <p:sldId id="432" r:id="rId23"/>
    <p:sldId id="433" r:id="rId24"/>
    <p:sldId id="434" r:id="rId25"/>
    <p:sldId id="416" r:id="rId26"/>
    <p:sldId id="344" r:id="rId27"/>
    <p:sldId id="375" r:id="rId28"/>
    <p:sldId id="435" r:id="rId29"/>
    <p:sldId id="408" r:id="rId30"/>
    <p:sldId id="436" r:id="rId31"/>
    <p:sldId id="409" r:id="rId32"/>
    <p:sldId id="419" r:id="rId33"/>
    <p:sldId id="437" r:id="rId34"/>
    <p:sldId id="438" r:id="rId35"/>
    <p:sldId id="420" r:id="rId36"/>
    <p:sldId id="389" r:id="rId37"/>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6600"/>
    <a:srgbClr val="F68426"/>
    <a:srgbClr val="FF9900"/>
    <a:srgbClr val="6DAA2D"/>
    <a:srgbClr val="A8DA73"/>
    <a:srgbClr val="D7F155"/>
    <a:srgbClr val="9BC3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6" autoAdjust="0"/>
    <p:restoredTop sz="94660"/>
  </p:normalViewPr>
  <p:slideViewPr>
    <p:cSldViewPr>
      <p:cViewPr>
        <p:scale>
          <a:sx n="125" d="100"/>
          <a:sy n="125" d="100"/>
        </p:scale>
        <p:origin x="-1224" y="-450"/>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2015/4/29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3</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4/29/2015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package" Target="../embeddings/Microsoft_Word___4.docx"/><Relationship Id="rId3" Type="http://schemas.openxmlformats.org/officeDocument/2006/relationships/oleObject" Target="../embeddings/oleObject3.bin"/><Relationship Id="rId7" Type="http://schemas.openxmlformats.org/officeDocument/2006/relationships/oleObject" Target="../embeddings/oleObject4.bin"/><Relationship Id="rId12" Type="http://schemas.openxmlformats.org/officeDocument/2006/relationships/image" Target="../media/image11.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2.png"/><Relationship Id="rId11" Type="http://schemas.openxmlformats.org/officeDocument/2006/relationships/package" Target="../embeddings/Microsoft_Word___5.docx"/><Relationship Id="rId5" Type="http://schemas.openxmlformats.org/officeDocument/2006/relationships/image" Target="../media/image9.emf"/><Relationship Id="rId10" Type="http://schemas.openxmlformats.org/officeDocument/2006/relationships/oleObject" Target="../embeddings/oleObject5.bin"/><Relationship Id="rId4" Type="http://schemas.openxmlformats.org/officeDocument/2006/relationships/package" Target="../embeddings/Microsoft_Word___3.docx"/><Relationship Id="rId9"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6.bin"/><Relationship Id="rId7" Type="http://schemas.openxmlformats.org/officeDocument/2006/relationships/package" Target="../embeddings/Microsoft_Word___7.docx"/><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5.emf"/><Relationship Id="rId5" Type="http://schemas.openxmlformats.org/officeDocument/2006/relationships/image" Target="../media/image13.emf"/><Relationship Id="rId10" Type="http://schemas.openxmlformats.org/officeDocument/2006/relationships/package" Target="../embeddings/Microsoft_Word___8.docx"/><Relationship Id="rId4" Type="http://schemas.openxmlformats.org/officeDocument/2006/relationships/package" Target="../embeddings/Microsoft_Word___6.docx"/><Relationship Id="rId9"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emf"/><Relationship Id="rId5" Type="http://schemas.openxmlformats.org/officeDocument/2006/relationships/package" Target="../embeddings/Microsoft_Word___9.docx"/><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0.bin"/><Relationship Id="rId7" Type="http://schemas.openxmlformats.org/officeDocument/2006/relationships/package" Target="../embeddings/Microsoft_Word___11.docx"/><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9.emf"/><Relationship Id="rId4" Type="http://schemas.openxmlformats.org/officeDocument/2006/relationships/package" Target="../embeddings/Microsoft_Word___10.doc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15.bin"/><Relationship Id="rId3" Type="http://schemas.openxmlformats.org/officeDocument/2006/relationships/oleObject" Target="../embeddings/oleObject12.bin"/><Relationship Id="rId7" Type="http://schemas.openxmlformats.org/officeDocument/2006/relationships/package" Target="../embeddings/Microsoft_Word___13.docx"/><Relationship Id="rId12"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11" Type="http://schemas.openxmlformats.org/officeDocument/2006/relationships/image" Target="../media/image24.emf"/><Relationship Id="rId5" Type="http://schemas.openxmlformats.org/officeDocument/2006/relationships/image" Target="../media/image22.emf"/><Relationship Id="rId15" Type="http://schemas.openxmlformats.org/officeDocument/2006/relationships/image" Target="../media/image25.emf"/><Relationship Id="rId10" Type="http://schemas.openxmlformats.org/officeDocument/2006/relationships/package" Target="../embeddings/Microsoft_Word___14.docx"/><Relationship Id="rId4" Type="http://schemas.openxmlformats.org/officeDocument/2006/relationships/package" Target="../embeddings/Microsoft_Word___12.docx"/><Relationship Id="rId9" Type="http://schemas.openxmlformats.org/officeDocument/2006/relationships/oleObject" Target="../embeddings/oleObject14.bin"/><Relationship Id="rId14" Type="http://schemas.openxmlformats.org/officeDocument/2006/relationships/package" Target="../embeddings/Microsoft_Word___15.docx"/></Relationships>
</file>

<file path=ppt/slides/_rels/slide22.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16.bin"/><Relationship Id="rId7" Type="http://schemas.openxmlformats.org/officeDocument/2006/relationships/package" Target="../embeddings/Microsoft_Word___17.doc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image" Target="../media/image29.emf"/><Relationship Id="rId5" Type="http://schemas.openxmlformats.org/officeDocument/2006/relationships/image" Target="../media/image27.emf"/><Relationship Id="rId10" Type="http://schemas.openxmlformats.org/officeDocument/2006/relationships/package" Target="../embeddings/Microsoft_Word___18.docx"/><Relationship Id="rId4" Type="http://schemas.openxmlformats.org/officeDocument/2006/relationships/package" Target="../embeddings/Microsoft_Word___16.docx"/><Relationship Id="rId9"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19.bin"/><Relationship Id="rId7" Type="http://schemas.openxmlformats.org/officeDocument/2006/relationships/package" Target="../embeddings/Microsoft_Word___20.docx"/><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0.bin"/><Relationship Id="rId5" Type="http://schemas.openxmlformats.org/officeDocument/2006/relationships/image" Target="../media/image31.emf"/><Relationship Id="rId10" Type="http://schemas.openxmlformats.org/officeDocument/2006/relationships/image" Target="../media/image33.png"/><Relationship Id="rId4" Type="http://schemas.openxmlformats.org/officeDocument/2006/relationships/package" Target="../embeddings/Microsoft_Word___19.docx"/><Relationship Id="rId9" Type="http://schemas.openxmlformats.org/officeDocument/2006/relationships/slide" Target="slide3.xml"/></Relationships>
</file>

<file path=ppt/slides/_rels/slide26.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slide" Target="slide31.xml"/></Relationships>
</file>

<file path=ppt/slides/_rels/slide2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6.xml"/><Relationship Id="rId1" Type="http://schemas.openxmlformats.org/officeDocument/2006/relationships/slideLayout" Target="../slideLayouts/slideLayout1.xml"/><Relationship Id="rId4" Type="http://schemas.openxmlformats.org/officeDocument/2006/relationships/slide" Target="slide31.xml"/></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6.xml"/><Relationship Id="rId1" Type="http://schemas.openxmlformats.org/officeDocument/2006/relationships/slideLayout" Target="../slideLayouts/slideLayout1.xml"/><Relationship Id="rId4" Type="http://schemas.openxmlformats.org/officeDocument/2006/relationships/slide" Target="slide31.xml"/></Relationships>
</file>

<file path=ppt/slides/_rels/slide29.xml.rels><?xml version="1.0" encoding="UTF-8" standalone="yes"?>
<Relationships xmlns="http://schemas.openxmlformats.org/package/2006/relationships"><Relationship Id="rId8" Type="http://schemas.openxmlformats.org/officeDocument/2006/relationships/package" Target="../embeddings/Microsoft_Word___21.docx"/><Relationship Id="rId3" Type="http://schemas.openxmlformats.org/officeDocument/2006/relationships/slide" Target="slide26.xml"/><Relationship Id="rId7" Type="http://schemas.openxmlformats.org/officeDocument/2006/relationships/oleObject" Target="../embeddings/oleObject21.bin"/><Relationship Id="rId12" Type="http://schemas.openxmlformats.org/officeDocument/2006/relationships/image" Target="../media/image36.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7.png"/><Relationship Id="rId11" Type="http://schemas.openxmlformats.org/officeDocument/2006/relationships/package" Target="../embeddings/Microsoft_Word___22.docx"/><Relationship Id="rId5" Type="http://schemas.openxmlformats.org/officeDocument/2006/relationships/slide" Target="slide31.xml"/><Relationship Id="rId10" Type="http://schemas.openxmlformats.org/officeDocument/2006/relationships/oleObject" Target="../embeddings/oleObject22.bin"/><Relationship Id="rId4" Type="http://schemas.openxmlformats.org/officeDocument/2006/relationships/slide" Target="slide29.xml"/><Relationship Id="rId9" Type="http://schemas.openxmlformats.org/officeDocument/2006/relationships/image" Target="../media/image35.emf"/></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slide" Target="slide26.xml"/></Relationships>
</file>

<file path=ppt/slides/_rels/slide3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slide" Target="slide26.xml"/><Relationship Id="rId7" Type="http://schemas.openxmlformats.org/officeDocument/2006/relationships/package" Target="../embeddings/Microsoft_Word___23.doc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slide" Target="slide31.xml"/><Relationship Id="rId4" Type="http://schemas.openxmlformats.org/officeDocument/2006/relationships/slide" Target="slide29.xml"/></Relationships>
</file>

<file path=ppt/slides/_rels/slide31.xml.rels><?xml version="1.0" encoding="UTF-8" standalone="yes"?>
<Relationships xmlns="http://schemas.openxmlformats.org/package/2006/relationships"><Relationship Id="rId8" Type="http://schemas.openxmlformats.org/officeDocument/2006/relationships/package" Target="../embeddings/Microsoft_Word___24.docx"/><Relationship Id="rId3" Type="http://schemas.openxmlformats.org/officeDocument/2006/relationships/slide" Target="slide26.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0.png"/><Relationship Id="rId5" Type="http://schemas.openxmlformats.org/officeDocument/2006/relationships/slide" Target="slide31.xml"/><Relationship Id="rId4" Type="http://schemas.openxmlformats.org/officeDocument/2006/relationships/slide" Target="slide29.xml"/><Relationship Id="rId9" Type="http://schemas.openxmlformats.org/officeDocument/2006/relationships/image" Target="../media/image39.emf"/></Relationships>
</file>

<file path=ppt/slides/_rels/slide32.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slide" Target="slide26.xml"/><Relationship Id="rId7" Type="http://schemas.openxmlformats.org/officeDocument/2006/relationships/package" Target="../embeddings/Microsoft_Word___25.docx"/><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slide" Target="slide31.xml"/><Relationship Id="rId4" Type="http://schemas.openxmlformats.org/officeDocument/2006/relationships/slide" Target="slide29.xml"/></Relationships>
</file>

<file path=ppt/slides/_rels/slide33.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oleObject" Target="../embeddings/oleObject28.bin"/><Relationship Id="rId3" Type="http://schemas.openxmlformats.org/officeDocument/2006/relationships/slide" Target="slide26.xml"/><Relationship Id="rId7" Type="http://schemas.openxmlformats.org/officeDocument/2006/relationships/package" Target="../embeddings/Microsoft_Word___26.docx"/><Relationship Id="rId12"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11" Type="http://schemas.openxmlformats.org/officeDocument/2006/relationships/package" Target="../embeddings/Microsoft_Word___27.docx"/><Relationship Id="rId5" Type="http://schemas.openxmlformats.org/officeDocument/2006/relationships/slide" Target="slide31.xml"/><Relationship Id="rId15" Type="http://schemas.openxmlformats.org/officeDocument/2006/relationships/image" Target="../media/image44.emf"/><Relationship Id="rId10" Type="http://schemas.openxmlformats.org/officeDocument/2006/relationships/oleObject" Target="../embeddings/oleObject27.bin"/><Relationship Id="rId4" Type="http://schemas.openxmlformats.org/officeDocument/2006/relationships/slide" Target="slide29.xml"/><Relationship Id="rId9" Type="http://schemas.openxmlformats.org/officeDocument/2006/relationships/image" Target="../media/image45.png"/><Relationship Id="rId14" Type="http://schemas.openxmlformats.org/officeDocument/2006/relationships/package" Target="../embeddings/Microsoft_Word___28.docx"/></Relationships>
</file>

<file path=ppt/slides/_rels/slide34.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slide" Target="slide26.xml"/><Relationship Id="rId7" Type="http://schemas.openxmlformats.org/officeDocument/2006/relationships/package" Target="../embeddings/Microsoft_Word___29.docx"/><Relationship Id="rId12"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9.bin"/><Relationship Id="rId11" Type="http://schemas.openxmlformats.org/officeDocument/2006/relationships/image" Target="../media/image47.emf"/><Relationship Id="rId5" Type="http://schemas.openxmlformats.org/officeDocument/2006/relationships/slide" Target="slide31.xml"/><Relationship Id="rId10" Type="http://schemas.openxmlformats.org/officeDocument/2006/relationships/package" Target="../embeddings/Microsoft_Word___30.docx"/><Relationship Id="rId4" Type="http://schemas.openxmlformats.org/officeDocument/2006/relationships/slide" Target="slide29.xml"/><Relationship Id="rId9" Type="http://schemas.openxmlformats.org/officeDocument/2006/relationships/oleObject" Target="../embeddings/oleObject30.bin"/></Relationships>
</file>

<file path=ppt/slides/_rels/slide35.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package" Target="../embeddings/Microsoft_Word___33.docx"/><Relationship Id="rId3" Type="http://schemas.openxmlformats.org/officeDocument/2006/relationships/slide" Target="slide26.xml"/><Relationship Id="rId7" Type="http://schemas.openxmlformats.org/officeDocument/2006/relationships/package" Target="../embeddings/Microsoft_Word___31.docx"/><Relationship Id="rId12"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image" Target="../media/image33.png"/><Relationship Id="rId1" Type="http://schemas.openxmlformats.org/officeDocument/2006/relationships/vmlDrawing" Target="../drawings/vmlDrawing15.vml"/><Relationship Id="rId6" Type="http://schemas.openxmlformats.org/officeDocument/2006/relationships/oleObject" Target="../embeddings/oleObject31.bin"/><Relationship Id="rId11" Type="http://schemas.openxmlformats.org/officeDocument/2006/relationships/image" Target="../media/image50.emf"/><Relationship Id="rId5" Type="http://schemas.openxmlformats.org/officeDocument/2006/relationships/slide" Target="slide31.xml"/><Relationship Id="rId15" Type="http://schemas.openxmlformats.org/officeDocument/2006/relationships/slide" Target="slide3.xml"/><Relationship Id="rId10" Type="http://schemas.openxmlformats.org/officeDocument/2006/relationships/package" Target="../embeddings/Microsoft_Word___32.docx"/><Relationship Id="rId4" Type="http://schemas.openxmlformats.org/officeDocument/2006/relationships/slide" Target="slide29.xml"/><Relationship Id="rId9" Type="http://schemas.openxmlformats.org/officeDocument/2006/relationships/oleObject" Target="../embeddings/oleObject32.bin"/><Relationship Id="rId14" Type="http://schemas.openxmlformats.org/officeDocument/2006/relationships/image" Target="../media/image51.emf"/></Relationships>
</file>

<file path=ppt/slides/_rels/slide36.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package" Target="../embeddings/Microsoft_Word___2.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package" Target="../embeddings/Microsoft_Word___1.doc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第三章</a:t>
            </a:r>
            <a:endParaRPr lang="en-US" altLang="zh-CN" sz="6000" b="1" dirty="0">
              <a:solidFill>
                <a:srgbClr val="0070C0"/>
              </a:solidFill>
              <a:latin typeface="Impact" panose="020B0806030902050204" pitchFamily="34" charset="0"/>
              <a:ea typeface="微软雅黑" pitchFamily="34" charset="-122"/>
            </a:endParaRPr>
          </a:p>
        </p:txBody>
      </p:sp>
      <p:sp>
        <p:nvSpPr>
          <p:cNvPr id="9" name="矩形 8"/>
          <p:cNvSpPr/>
          <p:nvPr/>
        </p:nvSpPr>
        <p:spPr>
          <a:xfrm>
            <a:off x="5212222" y="1674525"/>
            <a:ext cx="2614818"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磁    场</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111803541"/>
              </p:ext>
            </p:extLst>
          </p:nvPr>
        </p:nvGraphicFramePr>
        <p:xfrm>
          <a:off x="327025" y="195486"/>
          <a:ext cx="7940675" cy="1395412"/>
        </p:xfrm>
        <a:graphic>
          <a:graphicData uri="http://schemas.openxmlformats.org/presentationml/2006/ole">
            <mc:AlternateContent xmlns:mc="http://schemas.openxmlformats.org/markup-compatibility/2006">
              <mc:Choice xmlns:v="urn:schemas-microsoft-com:vml" Requires="v">
                <p:oleObj spid="_x0000_s4135" name="文档" r:id="rId4" imgW="7944305" imgH="1395548" progId="Word.Document.12">
                  <p:embed/>
                </p:oleObj>
              </mc:Choice>
              <mc:Fallback>
                <p:oleObj name="文档" r:id="rId4" imgW="7944305" imgH="1395548" progId="Word.Document.12">
                  <p:embed/>
                  <p:pic>
                    <p:nvPicPr>
                      <p:cNvPr id="0" name=""/>
                      <p:cNvPicPr/>
                      <p:nvPr/>
                    </p:nvPicPr>
                    <p:blipFill>
                      <a:blip r:embed="rId5"/>
                      <a:stretch>
                        <a:fillRect/>
                      </a:stretch>
                    </p:blipFill>
                    <p:spPr>
                      <a:xfrm>
                        <a:off x="327025" y="195486"/>
                        <a:ext cx="7940675" cy="1395412"/>
                      </a:xfrm>
                      <a:prstGeom prst="rect">
                        <a:avLst/>
                      </a:prstGeom>
                    </p:spPr>
                  </p:pic>
                </p:oleObj>
              </mc:Fallback>
            </mc:AlternateContent>
          </a:graphicData>
        </a:graphic>
      </p:graphicFrame>
      <p:sp>
        <p:nvSpPr>
          <p:cNvPr id="4" name="矩形 3"/>
          <p:cNvSpPr/>
          <p:nvPr/>
        </p:nvSpPr>
        <p:spPr>
          <a:xfrm>
            <a:off x="274380" y="895796"/>
            <a:ext cx="6385011" cy="2828082"/>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由粒子的运动轨迹</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，利用左手定则可知，该粒子带负电荷</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粒子由</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点射入，</a:t>
            </a:r>
            <a:endParaRPr lang="zh-CN" altLang="zh-CN" sz="1050" kern="100" dirty="0">
              <a:latin typeface="宋体"/>
              <a:cs typeface="Courier New"/>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由</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点飞出，其速度方向改变了</a:t>
            </a:r>
            <a:r>
              <a:rPr lang="en-US" altLang="zh-CN" sz="2600" kern="100" dirty="0">
                <a:solidFill>
                  <a:srgbClr val="404040"/>
                </a:solidFill>
                <a:latin typeface="Times New Roman"/>
                <a:ea typeface="微软雅黑"/>
                <a:cs typeface="Courier New"/>
              </a:rPr>
              <a:t>90°</a:t>
            </a:r>
            <a:r>
              <a:rPr lang="zh-CN" altLang="zh-CN" sz="26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40000"/>
              </a:lnSpc>
              <a:spcAft>
                <a:spcPts val="0"/>
              </a:spcAft>
            </a:pPr>
            <a:r>
              <a:rPr lang="zh-CN" altLang="zh-CN" sz="2600" kern="100" dirty="0">
                <a:solidFill>
                  <a:srgbClr val="404040"/>
                </a:solidFill>
                <a:latin typeface="Times New Roman"/>
                <a:ea typeface="微软雅黑"/>
                <a:cs typeface="Times New Roman"/>
              </a:rPr>
              <a:t>则粒子轨迹半径</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pic>
        <p:nvPicPr>
          <p:cNvPr id="4098" name="Picture 2" descr="\\莫成程\f\幻灯片文件复制\2015\同步\步步高\物理\步步高人教3-1（人教）\A246.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88224" y="1055737"/>
            <a:ext cx="2167736" cy="211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对象 5"/>
          <p:cNvGraphicFramePr>
            <a:graphicFrameLocks noChangeAspect="1"/>
          </p:cNvGraphicFramePr>
          <p:nvPr>
            <p:extLst>
              <p:ext uri="{D42A27DB-BD31-4B8C-83A1-F6EECF244321}">
                <p14:modId xmlns:p14="http://schemas.microsoft.com/office/powerpoint/2010/main" val="1154136647"/>
              </p:ext>
            </p:extLst>
          </p:nvPr>
        </p:nvGraphicFramePr>
        <p:xfrm>
          <a:off x="323528" y="3723878"/>
          <a:ext cx="7940675" cy="1395412"/>
        </p:xfrm>
        <a:graphic>
          <a:graphicData uri="http://schemas.openxmlformats.org/presentationml/2006/ole">
            <mc:AlternateContent xmlns:mc="http://schemas.openxmlformats.org/markup-compatibility/2006">
              <mc:Choice xmlns:v="urn:schemas-microsoft-com:vml" Requires="v">
                <p:oleObj spid="_x0000_s4136" name="文档" r:id="rId8" imgW="7944305" imgH="1396990" progId="Word.Document.12">
                  <p:embed/>
                </p:oleObj>
              </mc:Choice>
              <mc:Fallback>
                <p:oleObj name="文档" r:id="rId8" imgW="7944305" imgH="1396990" progId="Word.Document.12">
                  <p:embed/>
                  <p:pic>
                    <p:nvPicPr>
                      <p:cNvPr id="0" name=""/>
                      <p:cNvPicPr/>
                      <p:nvPr/>
                    </p:nvPicPr>
                    <p:blipFill>
                      <a:blip r:embed="rId9"/>
                      <a:stretch>
                        <a:fillRect/>
                      </a:stretch>
                    </p:blipFill>
                    <p:spPr>
                      <a:xfrm>
                        <a:off x="323528" y="3723878"/>
                        <a:ext cx="7940675" cy="1395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2271943"/>
              </p:ext>
            </p:extLst>
          </p:nvPr>
        </p:nvGraphicFramePr>
        <p:xfrm>
          <a:off x="331148" y="4371950"/>
          <a:ext cx="7940675" cy="1395412"/>
        </p:xfrm>
        <a:graphic>
          <a:graphicData uri="http://schemas.openxmlformats.org/presentationml/2006/ole">
            <mc:AlternateContent xmlns:mc="http://schemas.openxmlformats.org/markup-compatibility/2006">
              <mc:Choice xmlns:v="urn:schemas-microsoft-com:vml" Requires="v">
                <p:oleObj spid="_x0000_s4137" name="文档" r:id="rId11" imgW="7944305" imgH="1398792" progId="Word.Document.12">
                  <p:embed/>
                </p:oleObj>
              </mc:Choice>
              <mc:Fallback>
                <p:oleObj name="文档" r:id="rId11" imgW="7944305" imgH="1398792" progId="Word.Document.12">
                  <p:embed/>
                  <p:pic>
                    <p:nvPicPr>
                      <p:cNvPr id="0" name=""/>
                      <p:cNvPicPr/>
                      <p:nvPr/>
                    </p:nvPicPr>
                    <p:blipFill>
                      <a:blip r:embed="rId12"/>
                      <a:stretch>
                        <a:fillRect/>
                      </a:stretch>
                    </p:blipFill>
                    <p:spPr>
                      <a:xfrm>
                        <a:off x="331148" y="4371950"/>
                        <a:ext cx="7940675" cy="1395412"/>
                      </a:xfrm>
                      <a:prstGeom prst="rect">
                        <a:avLst/>
                      </a:prstGeom>
                    </p:spPr>
                  </p:pic>
                </p:oleObj>
              </mc:Fallback>
            </mc:AlternateContent>
          </a:graphicData>
        </a:graphic>
      </p:graphicFrame>
    </p:spTree>
    <p:extLst>
      <p:ext uri="{BB962C8B-B14F-4D97-AF65-F5344CB8AC3E}">
        <p14:creationId xmlns:p14="http://schemas.microsoft.com/office/powerpoint/2010/main" val="1112604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blinds(horizontal)">
                                      <p:cBhvr>
                                        <p:cTn id="13" dur="50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5536" y="777752"/>
            <a:ext cx="8352928" cy="301813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若磁场的方向和所在空间范围不变，而磁感应强度的大小变为</a:t>
            </a:r>
            <a:r>
              <a:rPr lang="en-US" altLang="zh-CN" sz="2600" i="1" kern="100" dirty="0">
                <a:solidFill>
                  <a:srgbClr val="404040"/>
                </a:solidFill>
                <a:latin typeface="Times New Roman"/>
                <a:ea typeface="微软雅黑"/>
                <a:cs typeface="Courier New"/>
              </a:rPr>
              <a:t>B</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，该粒子仍从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处以相同的速度射入磁场，但飞出磁场时的速度方向相对于入射方向改变了</a:t>
            </a:r>
            <a:r>
              <a:rPr lang="en-US" altLang="zh-CN" sz="2600" kern="100" dirty="0">
                <a:solidFill>
                  <a:srgbClr val="404040"/>
                </a:solidFill>
                <a:latin typeface="Times New Roman"/>
                <a:ea typeface="微软雅黑"/>
                <a:cs typeface="Courier New"/>
              </a:rPr>
              <a:t>60°</a:t>
            </a:r>
            <a:r>
              <a:rPr lang="zh-CN" altLang="zh-CN" sz="2600" kern="100" dirty="0">
                <a:solidFill>
                  <a:srgbClr val="404040"/>
                </a:solidFill>
                <a:latin typeface="Times New Roman"/>
                <a:ea typeface="微软雅黑"/>
                <a:cs typeface="Times New Roman"/>
              </a:rPr>
              <a:t>角，求磁感应强度</a:t>
            </a:r>
            <a:r>
              <a:rPr lang="en-US" altLang="zh-CN" sz="2600" i="1" kern="100" dirty="0">
                <a:solidFill>
                  <a:srgbClr val="404040"/>
                </a:solidFill>
                <a:latin typeface="Times New Roman"/>
                <a:ea typeface="微软雅黑"/>
                <a:cs typeface="Courier New"/>
              </a:rPr>
              <a:t>B</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多大？此次粒子在磁场中运动所用时间</a:t>
            </a:r>
            <a:r>
              <a:rPr lang="en-US" altLang="zh-CN" sz="2600" i="1" kern="100" dirty="0">
                <a:solidFill>
                  <a:srgbClr val="404040"/>
                </a:solidFill>
                <a:latin typeface="Times New Roman"/>
                <a:ea typeface="微软雅黑"/>
                <a:cs typeface="Courier New"/>
              </a:rPr>
              <a:t>t</a:t>
            </a:r>
            <a:r>
              <a:rPr lang="zh-CN" altLang="zh-CN" sz="2600" kern="100" dirty="0">
                <a:solidFill>
                  <a:srgbClr val="404040"/>
                </a:solidFill>
                <a:latin typeface="Times New Roman"/>
                <a:ea typeface="微软雅黑"/>
                <a:cs typeface="Times New Roman"/>
              </a:rPr>
              <a:t>是多少？</a:t>
            </a:r>
            <a:endParaRPr lang="zh-CN" altLang="zh-CN" sz="1050" kern="100" dirty="0">
              <a:effectLst/>
              <a:latin typeface="宋体"/>
              <a:cs typeface="Courier New"/>
            </a:endParaRPr>
          </a:p>
        </p:txBody>
      </p:sp>
    </p:spTree>
    <p:extLst>
      <p:ext uri="{BB962C8B-B14F-4D97-AF65-F5344CB8AC3E}">
        <p14:creationId xmlns:p14="http://schemas.microsoft.com/office/powerpoint/2010/main" val="3967266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790267859"/>
              </p:ext>
            </p:extLst>
          </p:nvPr>
        </p:nvGraphicFramePr>
        <p:xfrm>
          <a:off x="443111" y="267494"/>
          <a:ext cx="8161337" cy="3224212"/>
        </p:xfrm>
        <a:graphic>
          <a:graphicData uri="http://schemas.openxmlformats.org/presentationml/2006/ole">
            <mc:AlternateContent xmlns:mc="http://schemas.openxmlformats.org/markup-compatibility/2006">
              <mc:Choice xmlns:v="urn:schemas-microsoft-com:vml" Requires="v">
                <p:oleObj spid="_x0000_s6184" name="文档" r:id="rId4" imgW="8165270" imgH="3226484" progId="Word.Document.12">
                  <p:embed/>
                </p:oleObj>
              </mc:Choice>
              <mc:Fallback>
                <p:oleObj name="文档" r:id="rId4" imgW="8165270" imgH="3226484" progId="Word.Document.12">
                  <p:embed/>
                  <p:pic>
                    <p:nvPicPr>
                      <p:cNvPr id="0" name=""/>
                      <p:cNvPicPr/>
                      <p:nvPr/>
                    </p:nvPicPr>
                    <p:blipFill>
                      <a:blip r:embed="rId5"/>
                      <a:stretch>
                        <a:fillRect/>
                      </a:stretch>
                    </p:blipFill>
                    <p:spPr>
                      <a:xfrm>
                        <a:off x="443111" y="267494"/>
                        <a:ext cx="8161337" cy="3224212"/>
                      </a:xfrm>
                      <a:prstGeom prst="rect">
                        <a:avLst/>
                      </a:prstGeom>
                    </p:spPr>
                  </p:pic>
                </p:oleObj>
              </mc:Fallback>
            </mc:AlternateContent>
          </a:graphicData>
        </a:graphic>
      </p:graphicFrame>
      <p:sp>
        <p:nvSpPr>
          <p:cNvPr id="4" name="矩形 3"/>
          <p:cNvSpPr/>
          <p:nvPr/>
        </p:nvSpPr>
        <p:spPr>
          <a:xfrm>
            <a:off x="380296" y="2681973"/>
            <a:ext cx="8352928"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粒子在磁场中运动所用</a:t>
            </a:r>
            <a:r>
              <a:rPr lang="zh-CN" altLang="zh-CN" sz="2600" kern="100" dirty="0" smtClean="0">
                <a:solidFill>
                  <a:srgbClr val="404040"/>
                </a:solidFill>
                <a:latin typeface="Times New Roman"/>
                <a:ea typeface="微软雅黑"/>
                <a:cs typeface="Times New Roman"/>
              </a:rPr>
              <a:t>时间</a:t>
            </a:r>
            <a:endParaRPr lang="zh-CN" altLang="zh-CN" sz="1050" kern="100" dirty="0">
              <a:solidFill>
                <a:schemeClr val="accent6">
                  <a:lumMod val="75000"/>
                </a:schemeClr>
              </a:solidFill>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086457516"/>
              </p:ext>
            </p:extLst>
          </p:nvPr>
        </p:nvGraphicFramePr>
        <p:xfrm>
          <a:off x="483711" y="3420606"/>
          <a:ext cx="8161338" cy="1311275"/>
        </p:xfrm>
        <a:graphic>
          <a:graphicData uri="http://schemas.openxmlformats.org/presentationml/2006/ole">
            <mc:AlternateContent xmlns:mc="http://schemas.openxmlformats.org/markup-compatibility/2006">
              <mc:Choice xmlns:v="urn:schemas-microsoft-com:vml" Requires="v">
                <p:oleObj spid="_x0000_s6185" name="文档" r:id="rId7" imgW="8165270" imgH="1311930" progId="Word.Document.12">
                  <p:embed/>
                </p:oleObj>
              </mc:Choice>
              <mc:Fallback>
                <p:oleObj name="文档" r:id="rId7" imgW="8165270" imgH="1311930" progId="Word.Document.12">
                  <p:embed/>
                  <p:pic>
                    <p:nvPicPr>
                      <p:cNvPr id="0" name=""/>
                      <p:cNvPicPr/>
                      <p:nvPr/>
                    </p:nvPicPr>
                    <p:blipFill>
                      <a:blip r:embed="rId8"/>
                      <a:stretch>
                        <a:fillRect/>
                      </a:stretch>
                    </p:blipFill>
                    <p:spPr>
                      <a:xfrm>
                        <a:off x="483711" y="3420606"/>
                        <a:ext cx="8161338" cy="13112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25240244"/>
              </p:ext>
            </p:extLst>
          </p:nvPr>
        </p:nvGraphicFramePr>
        <p:xfrm>
          <a:off x="395536" y="4356819"/>
          <a:ext cx="8161338" cy="1311275"/>
        </p:xfrm>
        <a:graphic>
          <a:graphicData uri="http://schemas.openxmlformats.org/presentationml/2006/ole">
            <mc:AlternateContent xmlns:mc="http://schemas.openxmlformats.org/markup-compatibility/2006">
              <mc:Choice xmlns:v="urn:schemas-microsoft-com:vml" Requires="v">
                <p:oleObj spid="_x0000_s6186" name="文档" r:id="rId10" imgW="8165270" imgH="1312651" progId="Word.Document.12">
                  <p:embed/>
                </p:oleObj>
              </mc:Choice>
              <mc:Fallback>
                <p:oleObj name="文档" r:id="rId10" imgW="8165270" imgH="1312651" progId="Word.Document.12">
                  <p:embed/>
                  <p:pic>
                    <p:nvPicPr>
                      <p:cNvPr id="0" name=""/>
                      <p:cNvPicPr/>
                      <p:nvPr/>
                    </p:nvPicPr>
                    <p:blipFill>
                      <a:blip r:embed="rId11"/>
                      <a:stretch>
                        <a:fillRect/>
                      </a:stretch>
                    </p:blipFill>
                    <p:spPr>
                      <a:xfrm>
                        <a:off x="395536" y="4356819"/>
                        <a:ext cx="8161338" cy="1311275"/>
                      </a:xfrm>
                      <a:prstGeom prst="rect">
                        <a:avLst/>
                      </a:prstGeom>
                    </p:spPr>
                  </p:pic>
                </p:oleObj>
              </mc:Fallback>
            </mc:AlternateContent>
          </a:graphicData>
        </a:graphic>
      </p:graphicFrame>
    </p:spTree>
    <p:extLst>
      <p:ext uri="{BB962C8B-B14F-4D97-AF65-F5344CB8AC3E}">
        <p14:creationId xmlns:p14="http://schemas.microsoft.com/office/powerpoint/2010/main" val="3248944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9250" y="51470"/>
            <a:ext cx="7007046"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二、带电粒子在有界磁场中运动的临界问题</a:t>
            </a:r>
          </a:p>
        </p:txBody>
      </p:sp>
      <p:sp>
        <p:nvSpPr>
          <p:cNvPr id="6" name="矩形 5"/>
          <p:cNvSpPr/>
          <p:nvPr/>
        </p:nvSpPr>
        <p:spPr>
          <a:xfrm>
            <a:off x="251520" y="663116"/>
            <a:ext cx="8352928" cy="4508542"/>
          </a:xfrm>
          <a:prstGeom prst="rect">
            <a:avLst/>
          </a:prstGeom>
        </p:spPr>
        <p:txBody>
          <a:bodyPr wrap="square">
            <a:spAutoFit/>
          </a:bodyPr>
          <a:lstStyle/>
          <a:p>
            <a:pPr algn="just">
              <a:lnSpc>
                <a:spcPct val="140000"/>
              </a:lnSpc>
              <a:spcAft>
                <a:spcPts val="0"/>
              </a:spcAft>
            </a:pPr>
            <a:r>
              <a:rPr lang="zh-CN" altLang="zh-CN" sz="2600" kern="100" dirty="0">
                <a:solidFill>
                  <a:srgbClr val="404040"/>
                </a:solidFill>
                <a:latin typeface="Times New Roman"/>
                <a:ea typeface="微软雅黑"/>
                <a:cs typeface="Times New Roman"/>
              </a:rPr>
              <a:t>带电粒子刚好穿出或刚好不穿出磁场的条件是带电粒子在磁场中运动的轨迹与边界相切</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解题关键是从轨迹入手找准临界点</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当粒子的入射方向不变而速度大小可变时，由于半径不确定，可从轨迹圆的缩放中发现临界点</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当粒子的入射速度大小确定而方向不确定时，轨迹圆大小不变，只是位置绕入射点发生了旋转，可从定圆的动态旋转中发现临界点</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944699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520" y="699542"/>
            <a:ext cx="8352928" cy="3618298"/>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　真空区域有宽度为</a:t>
            </a:r>
            <a:r>
              <a:rPr lang="en-US" altLang="zh-CN" sz="2600" i="1" kern="100" dirty="0">
                <a:solidFill>
                  <a:srgbClr val="404040"/>
                </a:solidFill>
                <a:latin typeface="Times New Roman"/>
                <a:ea typeface="微软雅黑"/>
                <a:cs typeface="Courier New"/>
              </a:rPr>
              <a:t>L</a:t>
            </a:r>
            <a:r>
              <a:rPr lang="zh-CN" altLang="zh-CN" sz="2600" kern="100" dirty="0">
                <a:solidFill>
                  <a:srgbClr val="404040"/>
                </a:solidFill>
                <a:latin typeface="Times New Roman"/>
                <a:ea typeface="微软雅黑"/>
                <a:cs typeface="Times New Roman"/>
              </a:rPr>
              <a:t>、磁感应强度为</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a:t>
            </a:r>
            <a:r>
              <a:rPr lang="zh-CN" altLang="zh-CN" sz="2600" kern="100" dirty="0" smtClean="0">
                <a:solidFill>
                  <a:srgbClr val="404040"/>
                </a:solidFill>
                <a:latin typeface="Times New Roman"/>
                <a:ea typeface="微软雅黑"/>
                <a:cs typeface="Times New Roman"/>
              </a:rPr>
              <a:t>匀</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强</a:t>
            </a:r>
            <a:r>
              <a:rPr lang="zh-CN" altLang="zh-CN" sz="2600" kern="100" dirty="0">
                <a:solidFill>
                  <a:srgbClr val="404040"/>
                </a:solidFill>
                <a:latin typeface="Times New Roman"/>
                <a:ea typeface="微软雅黑"/>
                <a:cs typeface="Times New Roman"/>
              </a:rPr>
              <a:t>磁场，磁场方向如图</a:t>
            </a: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所示，</a:t>
            </a:r>
            <a:r>
              <a:rPr lang="en-US" altLang="zh-CN" sz="2600" i="1" kern="100" dirty="0">
                <a:solidFill>
                  <a:srgbClr val="404040"/>
                </a:solidFill>
                <a:latin typeface="Times New Roman"/>
                <a:ea typeface="微软雅黑"/>
                <a:cs typeface="Courier New"/>
              </a:rPr>
              <a:t>MN</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PQ</a:t>
            </a:r>
            <a:r>
              <a:rPr lang="zh-CN" altLang="zh-CN" sz="2600" kern="100" dirty="0">
                <a:solidFill>
                  <a:srgbClr val="404040"/>
                </a:solidFill>
                <a:latin typeface="Times New Roman"/>
                <a:ea typeface="微软雅黑"/>
                <a:cs typeface="Times New Roman"/>
              </a:rPr>
              <a:t>是</a:t>
            </a:r>
            <a:r>
              <a:rPr lang="zh-CN" altLang="zh-CN" sz="2600" kern="100" dirty="0" smtClean="0">
                <a:solidFill>
                  <a:srgbClr val="404040"/>
                </a:solidFill>
                <a:latin typeface="Times New Roman"/>
                <a:ea typeface="微软雅黑"/>
                <a:cs typeface="Times New Roman"/>
              </a:rPr>
              <a:t>磁场</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边界</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、电荷量为＋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的粒子沿着与</a:t>
            </a:r>
            <a:r>
              <a:rPr lang="en-US" altLang="zh-CN" sz="2600" i="1" kern="100" dirty="0" smtClean="0">
                <a:solidFill>
                  <a:srgbClr val="404040"/>
                </a:solidFill>
                <a:latin typeface="Times New Roman"/>
                <a:ea typeface="微软雅黑"/>
                <a:cs typeface="Courier New"/>
              </a:rPr>
              <a:t>MN</a:t>
            </a: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夹角</a:t>
            </a:r>
            <a:r>
              <a:rPr lang="zh-CN" altLang="zh-CN" sz="2600" kern="100" dirty="0">
                <a:solidFill>
                  <a:srgbClr val="404040"/>
                </a:solidFill>
                <a:latin typeface="Times New Roman"/>
                <a:ea typeface="微软雅黑"/>
                <a:cs typeface="Times New Roman"/>
              </a:rPr>
              <a:t>为</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30°</a:t>
            </a:r>
            <a:r>
              <a:rPr lang="zh-CN" altLang="zh-CN" sz="2600" kern="100" dirty="0">
                <a:solidFill>
                  <a:srgbClr val="404040"/>
                </a:solidFill>
                <a:latin typeface="Times New Roman"/>
                <a:ea typeface="微软雅黑"/>
                <a:cs typeface="Times New Roman"/>
              </a:rPr>
              <a:t>的方向垂直射入磁场中，粒子</a:t>
            </a:r>
            <a:r>
              <a:rPr lang="zh-CN" altLang="zh-CN" sz="2600" kern="100" dirty="0" smtClean="0">
                <a:solidFill>
                  <a:srgbClr val="404040"/>
                </a:solidFill>
                <a:latin typeface="Times New Roman"/>
                <a:ea typeface="微软雅黑"/>
                <a:cs typeface="Times New Roman"/>
              </a:rPr>
              <a:t>刚好</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没</a:t>
            </a:r>
            <a:r>
              <a:rPr lang="zh-CN" altLang="zh-CN" sz="2600" kern="100" dirty="0">
                <a:solidFill>
                  <a:srgbClr val="404040"/>
                </a:solidFill>
                <a:latin typeface="Times New Roman"/>
                <a:ea typeface="微软雅黑"/>
                <a:cs typeface="Times New Roman"/>
              </a:rPr>
              <a:t>能从</a:t>
            </a:r>
            <a:r>
              <a:rPr lang="en-US" altLang="zh-CN" sz="2600" i="1" kern="100" dirty="0">
                <a:solidFill>
                  <a:srgbClr val="404040"/>
                </a:solidFill>
                <a:latin typeface="Times New Roman"/>
                <a:ea typeface="微软雅黑"/>
                <a:cs typeface="Courier New"/>
              </a:rPr>
              <a:t>PQ</a:t>
            </a:r>
            <a:r>
              <a:rPr lang="zh-CN" altLang="zh-CN" sz="2600" kern="100" dirty="0">
                <a:solidFill>
                  <a:srgbClr val="404040"/>
                </a:solidFill>
                <a:latin typeface="Times New Roman"/>
                <a:ea typeface="微软雅黑"/>
                <a:cs typeface="Times New Roman"/>
              </a:rPr>
              <a:t>边界射出磁场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不计粒子重力的影响</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，求粒子射入磁场的速度及在磁场中运动的时间</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7170" name="Picture 2" descr="\\莫成程\f\幻灯片文件复制\2015\同步\步步高\物理\步步高人教3-1（人教）\A247.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5761" y="934447"/>
            <a:ext cx="1248687" cy="153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740352" y="2511355"/>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4</a:t>
            </a:r>
            <a:endParaRPr lang="zh-CN" altLang="en-US" sz="2600" dirty="0"/>
          </a:p>
        </p:txBody>
      </p:sp>
    </p:spTree>
    <p:extLst>
      <p:ext uri="{BB962C8B-B14F-4D97-AF65-F5344CB8AC3E}">
        <p14:creationId xmlns:p14="http://schemas.microsoft.com/office/powerpoint/2010/main" val="114856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9512" y="483518"/>
            <a:ext cx="8352928" cy="2417970"/>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粒子刚好没能从</a:t>
            </a:r>
            <a:r>
              <a:rPr lang="en-US" altLang="zh-CN" sz="2600" i="1" kern="100" dirty="0">
                <a:solidFill>
                  <a:srgbClr val="404040"/>
                </a:solidFill>
                <a:latin typeface="Times New Roman"/>
                <a:ea typeface="微软雅黑"/>
                <a:cs typeface="Courier New"/>
              </a:rPr>
              <a:t>PQ</a:t>
            </a:r>
            <a:r>
              <a:rPr lang="zh-CN" altLang="zh-CN" sz="2600" kern="100" dirty="0">
                <a:solidFill>
                  <a:srgbClr val="404040"/>
                </a:solidFill>
                <a:latin typeface="Times New Roman"/>
                <a:ea typeface="微软雅黑"/>
                <a:cs typeface="Times New Roman"/>
              </a:rPr>
              <a:t>边界射出磁场，</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设轨迹半径为</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则粒子的运动轨迹如图所示，</a:t>
            </a:r>
            <a:endParaRPr lang="zh-CN" altLang="zh-CN" sz="1050" kern="100" dirty="0">
              <a:latin typeface="宋体"/>
              <a:cs typeface="Courier New"/>
            </a:endParaRPr>
          </a:p>
          <a:p>
            <a:pPr algn="just">
              <a:lnSpc>
                <a:spcPct val="150000"/>
              </a:lnSpc>
              <a:spcAft>
                <a:spcPts val="0"/>
              </a:spcAft>
            </a:pPr>
            <a:r>
              <a:rPr lang="en-US" altLang="zh-CN" sz="2600" i="1" kern="100" dirty="0">
                <a:solidFill>
                  <a:srgbClr val="404040"/>
                </a:solidFill>
                <a:latin typeface="Times New Roman"/>
                <a:ea typeface="微软雅黑"/>
                <a:cs typeface="Courier New"/>
              </a:rPr>
              <a:t>L</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r</a:t>
            </a:r>
            <a:r>
              <a:rPr lang="en-US" altLang="zh-CN" sz="2600" kern="100" dirty="0" err="1">
                <a:solidFill>
                  <a:srgbClr val="404040"/>
                </a:solidFill>
                <a:latin typeface="Times New Roman"/>
                <a:ea typeface="微软雅黑"/>
                <a:cs typeface="Courier New"/>
              </a:rPr>
              <a:t>cos</a:t>
            </a:r>
            <a:r>
              <a:rPr lang="en-US" altLang="zh-CN" sz="2600" kern="100" dirty="0">
                <a:solidFill>
                  <a:srgbClr val="404040"/>
                </a:solidFill>
                <a:latin typeface="Times New Roman"/>
                <a:ea typeface="微软雅黑"/>
                <a:cs typeface="Courier New"/>
              </a:rPr>
              <a:t> </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pic>
        <p:nvPicPr>
          <p:cNvPr id="8194" name="Picture 2" descr="\\莫成程\f\幻灯片文件复制\2015\同步\步步高\物理\步步高人教3-1（人教）\A248.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9995" y="627534"/>
            <a:ext cx="1316461" cy="161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112766336"/>
              </p:ext>
            </p:extLst>
          </p:nvPr>
        </p:nvGraphicFramePr>
        <p:xfrm>
          <a:off x="251520" y="2909019"/>
          <a:ext cx="7658100" cy="2759075"/>
        </p:xfrm>
        <a:graphic>
          <a:graphicData uri="http://schemas.openxmlformats.org/presentationml/2006/ole">
            <mc:AlternateContent xmlns:mc="http://schemas.openxmlformats.org/markup-compatibility/2006">
              <mc:Choice xmlns:v="urn:schemas-microsoft-com:vml" Requires="v">
                <p:oleObj spid="_x0000_s8206" name="文档" r:id="rId5" imgW="7662520" imgH="2761181" progId="Word.Document.12">
                  <p:embed/>
                </p:oleObj>
              </mc:Choice>
              <mc:Fallback>
                <p:oleObj name="文档" r:id="rId5" imgW="7662520" imgH="2761181" progId="Word.Document.12">
                  <p:embed/>
                  <p:pic>
                    <p:nvPicPr>
                      <p:cNvPr id="0" name=""/>
                      <p:cNvPicPr/>
                      <p:nvPr/>
                    </p:nvPicPr>
                    <p:blipFill>
                      <a:blip r:embed="rId6"/>
                      <a:stretch>
                        <a:fillRect/>
                      </a:stretch>
                    </p:blipFill>
                    <p:spPr>
                      <a:xfrm>
                        <a:off x="251520" y="2909019"/>
                        <a:ext cx="7658100" cy="2759075"/>
                      </a:xfrm>
                      <a:prstGeom prst="rect">
                        <a:avLst/>
                      </a:prstGeom>
                    </p:spPr>
                  </p:pic>
                </p:oleObj>
              </mc:Fallback>
            </mc:AlternateContent>
          </a:graphicData>
        </a:graphic>
      </p:graphicFrame>
    </p:spTree>
    <p:extLst>
      <p:ext uri="{BB962C8B-B14F-4D97-AF65-F5344CB8AC3E}">
        <p14:creationId xmlns:p14="http://schemas.microsoft.com/office/powerpoint/2010/main" val="2770713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555526"/>
            <a:ext cx="8352928"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由几何知识可看出，</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轨迹所对圆心角为</a:t>
            </a:r>
            <a:r>
              <a:rPr lang="en-US" altLang="zh-CN" sz="2600" kern="100" dirty="0">
                <a:solidFill>
                  <a:srgbClr val="404040"/>
                </a:solidFill>
                <a:latin typeface="Times New Roman"/>
                <a:ea typeface="微软雅黑"/>
                <a:cs typeface="Courier New"/>
              </a:rPr>
              <a:t>300°</a:t>
            </a:r>
            <a:r>
              <a:rPr lang="zh-CN" altLang="zh-CN" sz="26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82111309"/>
              </p:ext>
            </p:extLst>
          </p:nvPr>
        </p:nvGraphicFramePr>
        <p:xfrm>
          <a:off x="395536" y="1938918"/>
          <a:ext cx="7189787" cy="2601913"/>
        </p:xfrm>
        <a:graphic>
          <a:graphicData uri="http://schemas.openxmlformats.org/presentationml/2006/ole">
            <mc:AlternateContent xmlns:mc="http://schemas.openxmlformats.org/markup-compatibility/2006">
              <mc:Choice xmlns:v="urn:schemas-microsoft-com:vml" Requires="v">
                <p:oleObj spid="_x0000_s12312" name="文档" r:id="rId4" imgW="7190360" imgH="2601154" progId="Word.Document.12">
                  <p:embed/>
                </p:oleObj>
              </mc:Choice>
              <mc:Fallback>
                <p:oleObj name="文档" r:id="rId4" imgW="7190360" imgH="2601154" progId="Word.Document.12">
                  <p:embed/>
                  <p:pic>
                    <p:nvPicPr>
                      <p:cNvPr id="0" name=""/>
                      <p:cNvPicPr/>
                      <p:nvPr/>
                    </p:nvPicPr>
                    <p:blipFill>
                      <a:blip r:embed="rId5"/>
                      <a:stretch>
                        <a:fillRect/>
                      </a:stretch>
                    </p:blipFill>
                    <p:spPr>
                      <a:xfrm>
                        <a:off x="395536" y="1938918"/>
                        <a:ext cx="7189787" cy="260191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2169646"/>
              </p:ext>
            </p:extLst>
          </p:nvPr>
        </p:nvGraphicFramePr>
        <p:xfrm>
          <a:off x="411311" y="3946549"/>
          <a:ext cx="7185025" cy="1433513"/>
        </p:xfrm>
        <a:graphic>
          <a:graphicData uri="http://schemas.openxmlformats.org/presentationml/2006/ole">
            <mc:AlternateContent xmlns:mc="http://schemas.openxmlformats.org/markup-compatibility/2006">
              <mc:Choice xmlns:v="urn:schemas-microsoft-com:vml" Requires="v">
                <p:oleObj spid="_x0000_s12313" name="文档" r:id="rId7" imgW="7190360" imgH="1434113" progId="Word.Document.12">
                  <p:embed/>
                </p:oleObj>
              </mc:Choice>
              <mc:Fallback>
                <p:oleObj name="文档" r:id="rId7" imgW="7190360" imgH="1434113" progId="Word.Document.12">
                  <p:embed/>
                  <p:pic>
                    <p:nvPicPr>
                      <p:cNvPr id="0" name=""/>
                      <p:cNvPicPr/>
                      <p:nvPr/>
                    </p:nvPicPr>
                    <p:blipFill>
                      <a:blip r:embed="rId8"/>
                      <a:stretch>
                        <a:fillRect/>
                      </a:stretch>
                    </p:blipFill>
                    <p:spPr>
                      <a:xfrm>
                        <a:off x="411311" y="3946549"/>
                        <a:ext cx="7185025" cy="1433513"/>
                      </a:xfrm>
                      <a:prstGeom prst="rect">
                        <a:avLst/>
                      </a:prstGeom>
                    </p:spPr>
                  </p:pic>
                </p:oleObj>
              </mc:Fallback>
            </mc:AlternateContent>
          </a:graphicData>
        </a:graphic>
      </p:graphicFrame>
    </p:spTree>
    <p:extLst>
      <p:ext uri="{BB962C8B-B14F-4D97-AF65-F5344CB8AC3E}">
        <p14:creationId xmlns:p14="http://schemas.microsoft.com/office/powerpoint/2010/main" val="338197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5536" y="1491630"/>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带电粒子在电场、磁场组合场中的运动通常按时间的先后顺序分成若干个小过程，在每一运动过程中从粒子的受力性质、受力方向和速度方向的关系入手，分析粒子在电场中做什么运动，在磁场中做什么运动</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矩形 2"/>
          <p:cNvSpPr/>
          <p:nvPr/>
        </p:nvSpPr>
        <p:spPr>
          <a:xfrm>
            <a:off x="372298" y="699542"/>
            <a:ext cx="6647974"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三、带电粒子在叠加场或组合场中的运动</a:t>
            </a:r>
          </a:p>
        </p:txBody>
      </p:sp>
    </p:spTree>
    <p:extLst>
      <p:ext uri="{BB962C8B-B14F-4D97-AF65-F5344CB8AC3E}">
        <p14:creationId xmlns:p14="http://schemas.microsoft.com/office/powerpoint/2010/main" val="1750131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5536" y="825660"/>
            <a:ext cx="8352928" cy="3618298"/>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电荷在叠加场中的运动一般有两种情况：</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直线运动：如果电荷在叠加场中做直线运动，一定是做匀速直线运动，合力为零</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圆周运动：如果电荷在叠加场中做圆周运动，一定是匀速圆周运动，重力和电场力的合力为零，洛伦兹力提供向心力</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930292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510515"/>
            <a:ext cx="8352928" cy="4293483"/>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所示，在</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轴上方有垂直于</a:t>
            </a:r>
            <a:r>
              <a:rPr lang="en-US" altLang="zh-CN" sz="2600" i="1" kern="100" dirty="0" err="1">
                <a:solidFill>
                  <a:srgbClr val="404040"/>
                </a:solidFill>
                <a:latin typeface="Times New Roman"/>
                <a:ea typeface="微软雅黑"/>
                <a:cs typeface="Courier New"/>
              </a:rPr>
              <a:t>xOy</a:t>
            </a:r>
            <a:r>
              <a:rPr lang="zh-CN" altLang="zh-CN" sz="2600" kern="100" dirty="0" smtClean="0">
                <a:solidFill>
                  <a:srgbClr val="404040"/>
                </a:solidFill>
                <a:latin typeface="Times New Roman"/>
                <a:ea typeface="微软雅黑"/>
                <a:cs typeface="Times New Roman"/>
              </a:rPr>
              <a:t>平面</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向</a:t>
            </a:r>
            <a:r>
              <a:rPr lang="zh-CN" altLang="zh-CN" sz="2600" kern="100" dirty="0">
                <a:solidFill>
                  <a:srgbClr val="404040"/>
                </a:solidFill>
                <a:latin typeface="Times New Roman"/>
                <a:ea typeface="微软雅黑"/>
                <a:cs typeface="Times New Roman"/>
              </a:rPr>
              <a:t>里的匀强磁场，磁感应强度为</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；在</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a:t>
            </a:r>
            <a:r>
              <a:rPr lang="zh-CN" altLang="zh-CN" sz="2600" kern="100" dirty="0" smtClean="0">
                <a:solidFill>
                  <a:srgbClr val="404040"/>
                </a:solidFill>
                <a:latin typeface="Times New Roman"/>
                <a:ea typeface="微软雅黑"/>
                <a:cs typeface="Times New Roman"/>
              </a:rPr>
              <a:t>下方</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有</a:t>
            </a:r>
            <a:r>
              <a:rPr lang="zh-CN" altLang="zh-CN" sz="2600" kern="100" dirty="0">
                <a:solidFill>
                  <a:srgbClr val="404040"/>
                </a:solidFill>
                <a:latin typeface="Times New Roman"/>
                <a:ea typeface="微软雅黑"/>
                <a:cs typeface="Times New Roman"/>
              </a:rPr>
              <a:t>沿</a:t>
            </a:r>
            <a:r>
              <a:rPr lang="en-US" altLang="zh-CN" sz="2600" i="1" kern="100" dirty="0">
                <a:solidFill>
                  <a:srgbClr val="404040"/>
                </a:solidFill>
                <a:latin typeface="Times New Roman"/>
                <a:ea typeface="微软雅黑"/>
                <a:cs typeface="Courier New"/>
              </a:rPr>
              <a:t>y</a:t>
            </a:r>
            <a:r>
              <a:rPr lang="zh-CN" altLang="zh-CN" sz="2600" kern="100" dirty="0">
                <a:solidFill>
                  <a:srgbClr val="404040"/>
                </a:solidFill>
                <a:latin typeface="Times New Roman"/>
                <a:ea typeface="微软雅黑"/>
                <a:cs typeface="Times New Roman"/>
              </a:rPr>
              <a:t>轴负方向的匀强电场，场强为</a:t>
            </a:r>
            <a:r>
              <a:rPr lang="en-US" altLang="zh-CN" sz="2600" i="1" kern="100" dirty="0">
                <a:solidFill>
                  <a:srgbClr val="404040"/>
                </a:solidFill>
                <a:latin typeface="Times New Roman"/>
                <a:ea typeface="微软雅黑"/>
                <a:cs typeface="Courier New"/>
              </a:rPr>
              <a:t>E</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一</a:t>
            </a:r>
            <a:r>
              <a:rPr lang="zh-CN" altLang="zh-CN" sz="2600" kern="100" dirty="0" smtClean="0">
                <a:solidFill>
                  <a:srgbClr val="404040"/>
                </a:solidFill>
                <a:latin typeface="Times New Roman"/>
                <a:ea typeface="微软雅黑"/>
                <a:cs typeface="Times New Roman"/>
              </a:rPr>
              <a:t>质量为</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i="1" kern="100" dirty="0" smtClean="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、电荷量为－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的粒子从坐标原点沿着</a:t>
            </a:r>
            <a:r>
              <a:rPr lang="en-US" altLang="zh-CN" sz="2600" i="1" kern="100" dirty="0">
                <a:solidFill>
                  <a:srgbClr val="404040"/>
                </a:solidFill>
                <a:latin typeface="Times New Roman"/>
                <a:ea typeface="微软雅黑"/>
                <a:cs typeface="Courier New"/>
              </a:rPr>
              <a:t>y</a:t>
            </a:r>
            <a:r>
              <a:rPr lang="zh-CN" altLang="zh-CN" sz="2600" kern="100" dirty="0" smtClean="0">
                <a:solidFill>
                  <a:srgbClr val="404040"/>
                </a:solidFill>
                <a:latin typeface="Times New Roman"/>
                <a:ea typeface="微软雅黑"/>
                <a:cs typeface="Times New Roman"/>
              </a:rPr>
              <a:t>轴正方</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向</a:t>
            </a:r>
            <a:r>
              <a:rPr lang="zh-CN" altLang="zh-CN" sz="2600" kern="100" dirty="0">
                <a:solidFill>
                  <a:srgbClr val="404040"/>
                </a:solidFill>
                <a:latin typeface="Times New Roman"/>
                <a:ea typeface="微软雅黑"/>
                <a:cs typeface="Times New Roman"/>
              </a:rPr>
              <a:t>射出，射出之后，第三次到达</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轴时，它与点</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的距离为</a:t>
            </a:r>
            <a:r>
              <a:rPr lang="en-US" altLang="zh-CN" sz="2600" i="1" kern="100" dirty="0">
                <a:solidFill>
                  <a:srgbClr val="404040"/>
                </a:solidFill>
                <a:latin typeface="Times New Roman"/>
                <a:ea typeface="微软雅黑"/>
                <a:cs typeface="Courier New"/>
              </a:rPr>
              <a:t>L</a:t>
            </a:r>
            <a:r>
              <a:rPr lang="zh-CN" altLang="zh-CN" sz="2600" kern="100" dirty="0">
                <a:solidFill>
                  <a:srgbClr val="404040"/>
                </a:solidFill>
                <a:latin typeface="Times New Roman"/>
                <a:ea typeface="微软雅黑"/>
                <a:cs typeface="Times New Roman"/>
              </a:rPr>
              <a:t>，求此粒子射出时的速度</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和运动的总路程</a:t>
            </a:r>
            <a:r>
              <a:rPr lang="en-US" altLang="zh-CN" sz="2600" i="1" kern="100" dirty="0">
                <a:solidFill>
                  <a:srgbClr val="404040"/>
                </a:solidFill>
                <a:latin typeface="Times New Roman"/>
                <a:ea typeface="微软雅黑"/>
                <a:cs typeface="Courier New"/>
              </a:rPr>
              <a:t>s</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重力不计</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9218" name="Picture 2" descr="\\莫成程\f\幻灯片文件复制\2015\同步\步步高\物理\步步高人教3-1（人教）\A249.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7559" y="756310"/>
            <a:ext cx="1620905" cy="1602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595609" y="2484572"/>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5</a:t>
            </a:r>
            <a:endParaRPr lang="zh-CN" altLang="en-US" sz="2600" dirty="0"/>
          </a:p>
        </p:txBody>
      </p:sp>
    </p:spTree>
    <p:extLst>
      <p:ext uri="{BB962C8B-B14F-4D97-AF65-F5344CB8AC3E}">
        <p14:creationId xmlns:p14="http://schemas.microsoft.com/office/powerpoint/2010/main" val="3892806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a:spLocks noChangeAspect="1"/>
          </p:cNvSpPr>
          <p:nvPr/>
        </p:nvSpPr>
        <p:spPr>
          <a:xfrm>
            <a:off x="216024" y="195486"/>
            <a:ext cx="8820472" cy="4013448"/>
          </a:xfrm>
          <a:prstGeom prst="rect">
            <a:avLst/>
          </a:prstGeom>
          <a:noFill/>
          <a:ln>
            <a:noFill/>
            <a:prstDash val="dash"/>
          </a:ln>
        </p:spPr>
        <p:style>
          <a:lnRef idx="1">
            <a:schemeClr val="accent6"/>
          </a:lnRef>
          <a:fillRef idx="0">
            <a:schemeClr val="accent6"/>
          </a:fillRef>
          <a:effectRef idx="0">
            <a:schemeClr val="accent6"/>
          </a:effectRef>
          <a:fontRef idx="minor">
            <a:schemeClr val="tx1"/>
          </a:fontRef>
        </p:style>
        <p:txBody>
          <a:bodyPr lIns="68580" tIns="34290" rIns="68580" bIns="34290" rtlCol="0" anchor="ctr"/>
          <a:lstStyle/>
          <a:p>
            <a:pPr>
              <a:lnSpc>
                <a:spcPct val="170000"/>
              </a:lnSpc>
              <a:tabLst>
                <a:tab pos="1890395" algn="l"/>
              </a:tabLst>
            </a:pPr>
            <a:endParaRPr lang="zh-CN" altLang="zh-CN" sz="2800" b="1" kern="100" dirty="0">
              <a:solidFill>
                <a:schemeClr val="tx1">
                  <a:lumMod val="65000"/>
                  <a:lumOff val="35000"/>
                </a:schemeClr>
              </a:solidFill>
              <a:effectLst/>
              <a:latin typeface="黑体" pitchFamily="2" charset="-122"/>
              <a:ea typeface="黑体" pitchFamily="2" charset="-122"/>
              <a:cs typeface="Courier New"/>
            </a:endParaRPr>
          </a:p>
        </p:txBody>
      </p:sp>
      <p:sp>
        <p:nvSpPr>
          <p:cNvPr id="4" name="矩形 3"/>
          <p:cNvSpPr/>
          <p:nvPr/>
        </p:nvSpPr>
        <p:spPr>
          <a:xfrm>
            <a:off x="611560" y="1491044"/>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14" name="圆角矩形 13"/>
          <p:cNvSpPr/>
          <p:nvPr/>
        </p:nvSpPr>
        <p:spPr>
          <a:xfrm>
            <a:off x="641862" y="2045042"/>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p:cNvSpPr/>
          <p:nvPr/>
        </p:nvSpPr>
        <p:spPr>
          <a:xfrm>
            <a:off x="982195" y="2045042"/>
            <a:ext cx="7334221" cy="301813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会确定带电粒子在磁场中匀速圆周运动的圆心和半径</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会分析带电粒子在磁场中匀速圆周运动的临界问题</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会分析带电粒子在叠加场或组合场中的运动</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6" name="矩形 5"/>
          <p:cNvSpPr/>
          <p:nvPr/>
        </p:nvSpPr>
        <p:spPr>
          <a:xfrm>
            <a:off x="971600" y="-92546"/>
            <a:ext cx="6901894" cy="1708160"/>
          </a:xfrm>
          <a:prstGeom prst="rect">
            <a:avLst/>
          </a:prstGeom>
        </p:spPr>
        <p:txBody>
          <a:bodyPr wrap="square">
            <a:spAutoFit/>
          </a:bodyPr>
          <a:lstStyle/>
          <a:p>
            <a:pPr algn="ctr">
              <a:lnSpc>
                <a:spcPct val="150000"/>
              </a:lnSpc>
            </a:pPr>
            <a:r>
              <a:rPr lang="zh-CN" altLang="en-US" sz="3500" b="1" dirty="0" smtClean="0">
                <a:latin typeface="Times New Roman" pitchFamily="18" charset="0"/>
                <a:ea typeface="微软雅黑" panose="020B0503020204020204" pitchFamily="34" charset="-122"/>
                <a:cs typeface="Times New Roman" pitchFamily="18" charset="0"/>
              </a:rPr>
              <a:t>学案</a:t>
            </a:r>
            <a:r>
              <a:rPr lang="en-US" altLang="zh-CN" sz="3500" b="1" dirty="0" smtClean="0">
                <a:latin typeface="Times New Roman" pitchFamily="18" charset="0"/>
                <a:ea typeface="微软雅黑" panose="020B0503020204020204" pitchFamily="34" charset="-122"/>
                <a:cs typeface="Times New Roman" pitchFamily="18" charset="0"/>
              </a:rPr>
              <a:t>7  </a:t>
            </a:r>
            <a:r>
              <a:rPr lang="zh-CN" altLang="zh-CN" sz="3500" b="1" dirty="0" smtClean="0">
                <a:latin typeface="Times New Roman" pitchFamily="18" charset="0"/>
                <a:ea typeface="微软雅黑" panose="020B0503020204020204" pitchFamily="34" charset="-122"/>
                <a:cs typeface="Times New Roman" pitchFamily="18" charset="0"/>
              </a:rPr>
              <a:t>习题</a:t>
            </a:r>
            <a:r>
              <a:rPr lang="zh-CN" altLang="zh-CN" sz="3500" b="1" dirty="0">
                <a:latin typeface="Times New Roman" pitchFamily="18" charset="0"/>
                <a:ea typeface="微软雅黑" panose="020B0503020204020204" pitchFamily="34" charset="-122"/>
                <a:cs typeface="Times New Roman" pitchFamily="18" charset="0"/>
              </a:rPr>
              <a:t>课：带电粒子在</a:t>
            </a:r>
            <a:r>
              <a:rPr lang="zh-CN" altLang="zh-CN" sz="3500" b="1" dirty="0" smtClean="0">
                <a:latin typeface="Times New Roman" pitchFamily="18" charset="0"/>
                <a:ea typeface="微软雅黑" panose="020B0503020204020204" pitchFamily="34" charset="-122"/>
                <a:cs typeface="Times New Roman" pitchFamily="18" charset="0"/>
              </a:rPr>
              <a:t>磁场或</a:t>
            </a:r>
            <a:endParaRPr lang="en-US" altLang="zh-CN" sz="3500" b="1" dirty="0" smtClean="0">
              <a:latin typeface="Times New Roman" pitchFamily="18" charset="0"/>
              <a:ea typeface="微软雅黑" panose="020B0503020204020204" pitchFamily="34" charset="-122"/>
              <a:cs typeface="Times New Roman" pitchFamily="18" charset="0"/>
            </a:endParaRPr>
          </a:p>
          <a:p>
            <a:pPr algn="ctr">
              <a:lnSpc>
                <a:spcPct val="150000"/>
              </a:lnSpc>
            </a:pPr>
            <a:r>
              <a:rPr lang="en-US" altLang="zh-CN" sz="3500" b="1" dirty="0" smtClean="0">
                <a:latin typeface="Times New Roman" pitchFamily="18" charset="0"/>
                <a:ea typeface="微软雅黑" panose="020B0503020204020204" pitchFamily="34" charset="-122"/>
                <a:cs typeface="Times New Roman" pitchFamily="18" charset="0"/>
              </a:rPr>
              <a:t> </a:t>
            </a:r>
            <a:r>
              <a:rPr lang="zh-CN" altLang="zh-CN" sz="3500" b="1" dirty="0" smtClean="0">
                <a:latin typeface="Times New Roman" pitchFamily="18" charset="0"/>
                <a:ea typeface="微软雅黑" panose="020B0503020204020204" pitchFamily="34" charset="-122"/>
                <a:cs typeface="Times New Roman" pitchFamily="18" charset="0"/>
              </a:rPr>
              <a:t>复合场中的运动</a:t>
            </a:r>
            <a:endParaRPr lang="zh-CN" altLang="en-US" sz="3500" b="1"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227037564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555526"/>
            <a:ext cx="8352928" cy="4218463"/>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粒子在磁场中的运动为匀速圆周运动，在电场中的运动为匀变速直线运动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画出粒子运动的过程草图</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根据这张图可知粒子在磁场中运动半个周期后第一次通过</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轴进入电场，做匀减速运动至速度为零，再反方向做匀加速直线运动，以原来的速度大小反方向进入磁场，即第二次进入磁场，接着粒子在磁场中做圆周运动，半个周期后第三次通过</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236628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515352908"/>
              </p:ext>
            </p:extLst>
          </p:nvPr>
        </p:nvGraphicFramePr>
        <p:xfrm>
          <a:off x="251520" y="339502"/>
          <a:ext cx="8351837" cy="1500188"/>
        </p:xfrm>
        <a:graphic>
          <a:graphicData uri="http://schemas.openxmlformats.org/presentationml/2006/ole">
            <mc:AlternateContent xmlns:mc="http://schemas.openxmlformats.org/markup-compatibility/2006">
              <mc:Choice xmlns:v="urn:schemas-microsoft-com:vml" Requires="v">
                <p:oleObj spid="_x0000_s10288" name="文档" r:id="rId4" imgW="8355645" imgH="1506557" progId="Word.Document.12">
                  <p:embed/>
                </p:oleObj>
              </mc:Choice>
              <mc:Fallback>
                <p:oleObj name="文档" r:id="rId4" imgW="8355645" imgH="1506557" progId="Word.Document.12">
                  <p:embed/>
                  <p:pic>
                    <p:nvPicPr>
                      <p:cNvPr id="0" name=""/>
                      <p:cNvPicPr/>
                      <p:nvPr/>
                    </p:nvPicPr>
                    <p:blipFill>
                      <a:blip r:embed="rId5"/>
                      <a:stretch>
                        <a:fillRect/>
                      </a:stretch>
                    </p:blipFill>
                    <p:spPr>
                      <a:xfrm>
                        <a:off x="251520" y="339502"/>
                        <a:ext cx="8351837" cy="1500188"/>
                      </a:xfrm>
                      <a:prstGeom prst="rect">
                        <a:avLst/>
                      </a:prstGeom>
                    </p:spPr>
                  </p:pic>
                </p:oleObj>
              </mc:Fallback>
            </mc:AlternateContent>
          </a:graphicData>
        </a:graphic>
      </p:graphicFrame>
      <p:sp>
        <p:nvSpPr>
          <p:cNvPr id="4" name="矩形 3"/>
          <p:cNvSpPr/>
          <p:nvPr/>
        </p:nvSpPr>
        <p:spPr>
          <a:xfrm>
            <a:off x="164272" y="1085817"/>
            <a:ext cx="8352928"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在磁场中：</a:t>
            </a:r>
            <a:r>
              <a:rPr lang="en-US" altLang="zh-CN" sz="2600" i="1" kern="100" dirty="0">
                <a:solidFill>
                  <a:srgbClr val="404040"/>
                </a:solidFill>
                <a:latin typeface="Times New Roman"/>
                <a:ea typeface="微软雅黑"/>
                <a:cs typeface="Courier New"/>
              </a:rPr>
              <a:t>F</a:t>
            </a:r>
            <a:r>
              <a:rPr lang="zh-CN" altLang="zh-CN" sz="2600" kern="100" baseline="-25000" dirty="0">
                <a:solidFill>
                  <a:srgbClr val="404040"/>
                </a:solidFill>
                <a:latin typeface="Times New Roman"/>
                <a:ea typeface="微软雅黑"/>
                <a:cs typeface="Times New Roman"/>
              </a:rPr>
              <a:t>洛</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F</a:t>
            </a:r>
            <a:r>
              <a:rPr lang="zh-CN" altLang="zh-CN" sz="2600" kern="100" baseline="-25000" dirty="0">
                <a:solidFill>
                  <a:srgbClr val="404040"/>
                </a:solidFill>
                <a:latin typeface="Times New Roman"/>
                <a:ea typeface="微软雅黑"/>
                <a:cs typeface="Times New Roman"/>
              </a:rPr>
              <a:t>向</a:t>
            </a:r>
            <a:r>
              <a:rPr lang="zh-CN" altLang="zh-CN" sz="2600" kern="100" dirty="0" smtClean="0">
                <a:solidFill>
                  <a:srgbClr val="404040"/>
                </a:solidFill>
                <a:latin typeface="Times New Roman"/>
                <a:ea typeface="微软雅黑"/>
                <a:cs typeface="Times New Roman"/>
              </a:rPr>
              <a:t>，</a:t>
            </a:r>
            <a:endParaRPr lang="zh-CN" altLang="zh-CN" sz="1050" kern="100" dirty="0">
              <a:solidFill>
                <a:schemeClr val="accent6">
                  <a:lumMod val="75000"/>
                </a:schemeClr>
              </a:solidFill>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447392075"/>
              </p:ext>
            </p:extLst>
          </p:nvPr>
        </p:nvGraphicFramePr>
        <p:xfrm>
          <a:off x="259140" y="1874977"/>
          <a:ext cx="8351838" cy="1317625"/>
        </p:xfrm>
        <a:graphic>
          <a:graphicData uri="http://schemas.openxmlformats.org/presentationml/2006/ole">
            <mc:AlternateContent xmlns:mc="http://schemas.openxmlformats.org/markup-compatibility/2006">
              <mc:Choice xmlns:v="urn:schemas-microsoft-com:vml" Requires="v">
                <p:oleObj spid="_x0000_s10289" name="文档" r:id="rId7" imgW="8355645" imgH="1323824" progId="Word.Document.12">
                  <p:embed/>
                </p:oleObj>
              </mc:Choice>
              <mc:Fallback>
                <p:oleObj name="文档" r:id="rId7" imgW="8355645" imgH="1323824" progId="Word.Document.12">
                  <p:embed/>
                  <p:pic>
                    <p:nvPicPr>
                      <p:cNvPr id="0" name=""/>
                      <p:cNvPicPr/>
                      <p:nvPr/>
                    </p:nvPicPr>
                    <p:blipFill>
                      <a:blip r:embed="rId8"/>
                      <a:stretch>
                        <a:fillRect/>
                      </a:stretch>
                    </p:blipFill>
                    <p:spPr>
                      <a:xfrm>
                        <a:off x="259140" y="1874977"/>
                        <a:ext cx="8351838" cy="13176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09232953"/>
              </p:ext>
            </p:extLst>
          </p:nvPr>
        </p:nvGraphicFramePr>
        <p:xfrm>
          <a:off x="251520" y="2826321"/>
          <a:ext cx="8351838" cy="1317625"/>
        </p:xfrm>
        <a:graphic>
          <a:graphicData uri="http://schemas.openxmlformats.org/presentationml/2006/ole">
            <mc:AlternateContent xmlns:mc="http://schemas.openxmlformats.org/markup-compatibility/2006">
              <mc:Choice xmlns:v="urn:schemas-microsoft-com:vml" Requires="v">
                <p:oleObj spid="_x0000_s10290" name="文档" r:id="rId10" imgW="8355645" imgH="1320580" progId="Word.Document.12">
                  <p:embed/>
                </p:oleObj>
              </mc:Choice>
              <mc:Fallback>
                <p:oleObj name="文档" r:id="rId10" imgW="8355645" imgH="1320580" progId="Word.Document.12">
                  <p:embed/>
                  <p:pic>
                    <p:nvPicPr>
                      <p:cNvPr id="0" name=""/>
                      <p:cNvPicPr/>
                      <p:nvPr/>
                    </p:nvPicPr>
                    <p:blipFill>
                      <a:blip r:embed="rId11"/>
                      <a:stretch>
                        <a:fillRect/>
                      </a:stretch>
                    </p:blipFill>
                    <p:spPr>
                      <a:xfrm>
                        <a:off x="251520" y="2826321"/>
                        <a:ext cx="8351838" cy="1317625"/>
                      </a:xfrm>
                      <a:prstGeom prst="rect">
                        <a:avLst/>
                      </a:prstGeom>
                    </p:spPr>
                  </p:pic>
                </p:oleObj>
              </mc:Fallback>
            </mc:AlternateContent>
          </a:graphicData>
        </a:graphic>
      </p:graphicFrame>
      <p:pic>
        <p:nvPicPr>
          <p:cNvPr id="10242" name="Picture 2" descr="\\莫成程\f\幻灯片文件复制\2015\同步\步步高\物理\步步高人教3-1（人教）\A250.T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678728" y="615554"/>
            <a:ext cx="2069736" cy="1286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33792" y="3636577"/>
            <a:ext cx="8352928"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在电场中：粒子在电场中的最大位移是</a:t>
            </a:r>
            <a:r>
              <a:rPr lang="en-US" altLang="zh-CN" sz="2600" i="1" kern="100" dirty="0" smtClean="0">
                <a:solidFill>
                  <a:srgbClr val="404040"/>
                </a:solidFill>
                <a:latin typeface="Times New Roman"/>
                <a:ea typeface="微软雅黑"/>
                <a:cs typeface="Courier New"/>
              </a:rPr>
              <a:t>l</a:t>
            </a:r>
            <a:endParaRPr lang="zh-CN" altLang="zh-CN" sz="1050" kern="100" dirty="0">
              <a:solidFill>
                <a:schemeClr val="accent6">
                  <a:lumMod val="75000"/>
                </a:schemeClr>
              </a:solidFill>
              <a:effectLst/>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979913730"/>
              </p:ext>
            </p:extLst>
          </p:nvPr>
        </p:nvGraphicFramePr>
        <p:xfrm>
          <a:off x="208464" y="4297893"/>
          <a:ext cx="8024813" cy="1241425"/>
        </p:xfrm>
        <a:graphic>
          <a:graphicData uri="http://schemas.openxmlformats.org/presentationml/2006/ole">
            <mc:AlternateContent xmlns:mc="http://schemas.openxmlformats.org/markup-compatibility/2006">
              <mc:Choice xmlns:v="urn:schemas-microsoft-com:vml" Requires="v">
                <p:oleObj spid="_x0000_s10291" name="文档" r:id="rId14" imgW="8026357" imgH="1243090" progId="Word.Document.12">
                  <p:embed/>
                </p:oleObj>
              </mc:Choice>
              <mc:Fallback>
                <p:oleObj name="文档" r:id="rId14" imgW="8026357" imgH="1243090" progId="Word.Document.12">
                  <p:embed/>
                  <p:pic>
                    <p:nvPicPr>
                      <p:cNvPr id="0" name="对象 1"/>
                      <p:cNvPicPr>
                        <a:picLocks noChangeAspect="1" noChangeArrowheads="1"/>
                      </p:cNvPicPr>
                      <p:nvPr/>
                    </p:nvPicPr>
                    <p:blipFill>
                      <a:blip r:embed="rId15"/>
                      <a:srcRect/>
                      <a:stretch>
                        <a:fillRect/>
                      </a:stretch>
                    </p:blipFill>
                    <p:spPr bwMode="auto">
                      <a:xfrm>
                        <a:off x="208464" y="4297893"/>
                        <a:ext cx="8024813"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59858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183588662"/>
              </p:ext>
            </p:extLst>
          </p:nvPr>
        </p:nvGraphicFramePr>
        <p:xfrm>
          <a:off x="336822" y="327223"/>
          <a:ext cx="7475538" cy="1668463"/>
        </p:xfrm>
        <a:graphic>
          <a:graphicData uri="http://schemas.openxmlformats.org/presentationml/2006/ole">
            <mc:AlternateContent xmlns:mc="http://schemas.openxmlformats.org/markup-compatibility/2006">
              <mc:Choice xmlns:v="urn:schemas-microsoft-com:vml" Requires="v">
                <p:oleObj spid="_x0000_s11301" name="文档" r:id="rId4" imgW="7479702" imgH="1670549" progId="Word.Document.12">
                  <p:embed/>
                </p:oleObj>
              </mc:Choice>
              <mc:Fallback>
                <p:oleObj name="文档" r:id="rId4" imgW="7479702" imgH="1670549" progId="Word.Document.12">
                  <p:embed/>
                  <p:pic>
                    <p:nvPicPr>
                      <p:cNvPr id="0" name=""/>
                      <p:cNvPicPr/>
                      <p:nvPr/>
                    </p:nvPicPr>
                    <p:blipFill>
                      <a:blip r:embed="rId5"/>
                      <a:stretch>
                        <a:fillRect/>
                      </a:stretch>
                    </p:blipFill>
                    <p:spPr>
                      <a:xfrm>
                        <a:off x="336822" y="327223"/>
                        <a:ext cx="7475538" cy="1668463"/>
                      </a:xfrm>
                      <a:prstGeom prst="rect">
                        <a:avLst/>
                      </a:prstGeom>
                    </p:spPr>
                  </p:pic>
                </p:oleObj>
              </mc:Fallback>
            </mc:AlternateContent>
          </a:graphicData>
        </a:graphic>
      </p:graphicFrame>
      <p:sp>
        <p:nvSpPr>
          <p:cNvPr id="5" name="矩形 4"/>
          <p:cNvSpPr/>
          <p:nvPr/>
        </p:nvSpPr>
        <p:spPr>
          <a:xfrm>
            <a:off x="187132" y="1585373"/>
            <a:ext cx="8352928"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第三次到达</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轴时，</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粒子运动的总路程为一个圆周和两个位移的长度之和</a:t>
            </a:r>
            <a:r>
              <a:rPr lang="en-US" altLang="zh-CN" sz="2600" kern="100" dirty="0" smtClean="0">
                <a:solidFill>
                  <a:srgbClr val="404040"/>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771827034"/>
              </p:ext>
            </p:extLst>
          </p:nvPr>
        </p:nvGraphicFramePr>
        <p:xfrm>
          <a:off x="323528" y="2991519"/>
          <a:ext cx="7475538" cy="1668463"/>
        </p:xfrm>
        <a:graphic>
          <a:graphicData uri="http://schemas.openxmlformats.org/presentationml/2006/ole">
            <mc:AlternateContent xmlns:mc="http://schemas.openxmlformats.org/markup-compatibility/2006">
              <mc:Choice xmlns:v="urn:schemas-microsoft-com:vml" Requires="v">
                <p:oleObj spid="_x0000_s11302" name="文档" r:id="rId7" imgW="7479702" imgH="1671990" progId="Word.Document.12">
                  <p:embed/>
                </p:oleObj>
              </mc:Choice>
              <mc:Fallback>
                <p:oleObj name="文档" r:id="rId7" imgW="7479702" imgH="1671990" progId="Word.Document.12">
                  <p:embed/>
                  <p:pic>
                    <p:nvPicPr>
                      <p:cNvPr id="0" name=""/>
                      <p:cNvPicPr/>
                      <p:nvPr/>
                    </p:nvPicPr>
                    <p:blipFill>
                      <a:blip r:embed="rId8"/>
                      <a:stretch>
                        <a:fillRect/>
                      </a:stretch>
                    </p:blipFill>
                    <p:spPr>
                      <a:xfrm>
                        <a:off x="323528" y="2991519"/>
                        <a:ext cx="7475538" cy="16684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58729133"/>
              </p:ext>
            </p:extLst>
          </p:nvPr>
        </p:nvGraphicFramePr>
        <p:xfrm>
          <a:off x="250825" y="3893185"/>
          <a:ext cx="7475538" cy="1204913"/>
        </p:xfrm>
        <a:graphic>
          <a:graphicData uri="http://schemas.openxmlformats.org/presentationml/2006/ole">
            <mc:AlternateContent xmlns:mc="http://schemas.openxmlformats.org/markup-compatibility/2006">
              <mc:Choice xmlns:v="urn:schemas-microsoft-com:vml" Requires="v">
                <p:oleObj spid="_x0000_s11303" name="文档" r:id="rId10" imgW="7479702" imgH="1205246" progId="Word.Document.12">
                  <p:embed/>
                </p:oleObj>
              </mc:Choice>
              <mc:Fallback>
                <p:oleObj name="文档" r:id="rId10" imgW="7479702" imgH="1205246" progId="Word.Document.12">
                  <p:embed/>
                  <p:pic>
                    <p:nvPicPr>
                      <p:cNvPr id="0" name=""/>
                      <p:cNvPicPr/>
                      <p:nvPr/>
                    </p:nvPicPr>
                    <p:blipFill>
                      <a:blip r:embed="rId11"/>
                      <a:stretch>
                        <a:fillRect/>
                      </a:stretch>
                    </p:blipFill>
                    <p:spPr>
                      <a:xfrm>
                        <a:off x="250825" y="3893185"/>
                        <a:ext cx="7475538" cy="1204913"/>
                      </a:xfrm>
                      <a:prstGeom prst="rect">
                        <a:avLst/>
                      </a:prstGeom>
                    </p:spPr>
                  </p:pic>
                </p:oleObj>
              </mc:Fallback>
            </mc:AlternateContent>
          </a:graphicData>
        </a:graphic>
      </p:graphicFrame>
    </p:spTree>
    <p:extLst>
      <p:ext uri="{BB962C8B-B14F-4D97-AF65-F5344CB8AC3E}">
        <p14:creationId xmlns:p14="http://schemas.microsoft.com/office/powerpoint/2010/main" val="355684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0364" y="267494"/>
            <a:ext cx="7339407" cy="1707775"/>
          </a:xfrm>
          <a:prstGeom prst="rect">
            <a:avLst/>
          </a:prstGeom>
        </p:spPr>
        <p:txBody>
          <a:bodyPr wrap="square">
            <a:spAutoFit/>
          </a:bodyPr>
          <a:lstStyle/>
          <a:p>
            <a:pPr algn="just">
              <a:lnSpc>
                <a:spcPct val="14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　一带电微粒在如图</a:t>
            </a:r>
            <a:r>
              <a:rPr lang="en-US" altLang="zh-CN" sz="2600" kern="100" dirty="0">
                <a:solidFill>
                  <a:srgbClr val="404040"/>
                </a:solidFill>
                <a:latin typeface="Times New Roman"/>
                <a:ea typeface="微软雅黑"/>
                <a:cs typeface="Courier New"/>
              </a:rPr>
              <a:t>6</a:t>
            </a:r>
            <a:r>
              <a:rPr lang="zh-CN" altLang="zh-CN" sz="2600" kern="100" dirty="0">
                <a:solidFill>
                  <a:srgbClr val="404040"/>
                </a:solidFill>
                <a:latin typeface="Times New Roman"/>
                <a:ea typeface="微软雅黑"/>
                <a:cs typeface="Times New Roman"/>
              </a:rPr>
              <a:t>所示的正交匀强电场和匀强磁场中的竖直平面内做匀速圆周运动，求：</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该带电微粒的电性？</a:t>
            </a:r>
            <a:endParaRPr lang="zh-CN" altLang="zh-CN" sz="1050" kern="100" dirty="0">
              <a:effectLst/>
              <a:latin typeface="宋体"/>
              <a:cs typeface="Courier New"/>
            </a:endParaRPr>
          </a:p>
        </p:txBody>
      </p:sp>
      <p:pic>
        <p:nvPicPr>
          <p:cNvPr id="13314" name="Picture 2" descr="\\莫成程\f\幻灯片文件复制\2015\同步\步步高\物理\步步高人教3-1（人教）\A25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461949"/>
            <a:ext cx="1291992" cy="153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899930" y="2001898"/>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6</a:t>
            </a:r>
            <a:endParaRPr lang="zh-CN" altLang="en-US" sz="2600" dirty="0"/>
          </a:p>
        </p:txBody>
      </p:sp>
      <p:sp>
        <p:nvSpPr>
          <p:cNvPr id="8" name="矩形 7"/>
          <p:cNvSpPr/>
          <p:nvPr/>
        </p:nvSpPr>
        <p:spPr>
          <a:xfrm>
            <a:off x="164272" y="1966996"/>
            <a:ext cx="8648580" cy="2332946"/>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带电粒子在重力场、匀强电场和匀强</a:t>
            </a:r>
            <a:r>
              <a:rPr lang="zh-CN" altLang="zh-CN" sz="2600" kern="100" dirty="0" smtClean="0">
                <a:solidFill>
                  <a:srgbClr val="404040"/>
                </a:solidFill>
                <a:latin typeface="Times New Roman"/>
                <a:ea typeface="微软雅黑"/>
                <a:cs typeface="Times New Roman"/>
              </a:rPr>
              <a:t>磁场</a:t>
            </a:r>
            <a:endParaRPr lang="en-US" altLang="zh-CN" sz="2600" kern="100" dirty="0" smtClean="0">
              <a:solidFill>
                <a:srgbClr val="404040"/>
              </a:solidFill>
              <a:latin typeface="Times New Roman"/>
              <a:ea typeface="微软雅黑"/>
              <a:cs typeface="Times New Roman"/>
            </a:endParaRPr>
          </a:p>
          <a:p>
            <a:pPr algn="just">
              <a:lnSpc>
                <a:spcPct val="140000"/>
              </a:lnSpc>
              <a:spcAft>
                <a:spcPts val="0"/>
              </a:spcAft>
            </a:pPr>
            <a:r>
              <a:rPr lang="zh-CN" altLang="zh-CN" sz="2600" kern="100" dirty="0" smtClean="0">
                <a:solidFill>
                  <a:srgbClr val="404040"/>
                </a:solidFill>
                <a:latin typeface="Times New Roman"/>
                <a:ea typeface="微软雅黑"/>
                <a:cs typeface="Times New Roman"/>
              </a:rPr>
              <a:t>中</a:t>
            </a:r>
            <a:r>
              <a:rPr lang="zh-CN" altLang="zh-CN" sz="2600" kern="100" dirty="0">
                <a:solidFill>
                  <a:srgbClr val="404040"/>
                </a:solidFill>
                <a:latin typeface="Times New Roman"/>
                <a:ea typeface="微软雅黑"/>
                <a:cs typeface="Times New Roman"/>
              </a:rPr>
              <a:t>做匀速圆周运动，可知，带电微粒受到的</a:t>
            </a:r>
            <a:r>
              <a:rPr lang="zh-CN" altLang="zh-CN" sz="2600" kern="100" dirty="0" smtClean="0">
                <a:solidFill>
                  <a:srgbClr val="404040"/>
                </a:solidFill>
                <a:latin typeface="Times New Roman"/>
                <a:ea typeface="微软雅黑"/>
                <a:cs typeface="Times New Roman"/>
              </a:rPr>
              <a:t>重力和</a:t>
            </a:r>
            <a:r>
              <a:rPr lang="zh-CN" altLang="zh-CN" sz="2600" kern="100" dirty="0">
                <a:solidFill>
                  <a:srgbClr val="404040"/>
                </a:solidFill>
                <a:latin typeface="Times New Roman"/>
                <a:ea typeface="微软雅黑"/>
                <a:cs typeface="Times New Roman"/>
              </a:rPr>
              <a:t>电场力是一对平衡力，重力竖直向下，所以</a:t>
            </a:r>
            <a:r>
              <a:rPr lang="zh-CN" altLang="zh-CN" sz="2600" kern="100" dirty="0" smtClean="0">
                <a:solidFill>
                  <a:srgbClr val="404040"/>
                </a:solidFill>
                <a:latin typeface="Times New Roman"/>
                <a:ea typeface="微软雅黑"/>
                <a:cs typeface="Times New Roman"/>
              </a:rPr>
              <a:t>电场</a:t>
            </a:r>
            <a:r>
              <a:rPr lang="zh-CN" altLang="zh-CN" sz="2600" kern="100" dirty="0">
                <a:solidFill>
                  <a:srgbClr val="404040"/>
                </a:solidFill>
                <a:latin typeface="Times New Roman"/>
                <a:ea typeface="微软雅黑"/>
                <a:cs typeface="Times New Roman"/>
              </a:rPr>
              <a:t>力竖直向上，与电场方向相反，故可知带电微粒带负电荷</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6" name="矩形 5"/>
          <p:cNvSpPr/>
          <p:nvPr/>
        </p:nvSpPr>
        <p:spPr>
          <a:xfrm>
            <a:off x="146918" y="4186521"/>
            <a:ext cx="2185214"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负电荷</a:t>
            </a:r>
            <a:endParaRPr lang="zh-CN" altLang="zh-CN" sz="2600" kern="100" dirty="0">
              <a:effectLst/>
              <a:latin typeface="宋体"/>
              <a:cs typeface="Courier New"/>
            </a:endParaRPr>
          </a:p>
        </p:txBody>
      </p:sp>
    </p:spTree>
    <p:extLst>
      <p:ext uri="{BB962C8B-B14F-4D97-AF65-F5344CB8AC3E}">
        <p14:creationId xmlns:p14="http://schemas.microsoft.com/office/powerpoint/2010/main" val="86808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915566"/>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该带电微粒的旋转方向？</a:t>
            </a:r>
            <a:endParaRPr lang="zh-CN" altLang="zh-CN" sz="1050" kern="100" dirty="0">
              <a:effectLst/>
              <a:latin typeface="宋体"/>
              <a:cs typeface="Courier New"/>
            </a:endParaRPr>
          </a:p>
        </p:txBody>
      </p:sp>
      <p:sp>
        <p:nvSpPr>
          <p:cNvPr id="3" name="矩形 2"/>
          <p:cNvSpPr/>
          <p:nvPr/>
        </p:nvSpPr>
        <p:spPr>
          <a:xfrm>
            <a:off x="274380" y="1635646"/>
            <a:ext cx="8352928" cy="1817805"/>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磁场方向向外，洛伦兹力的方向始终指向圆心，由左手定则可判断粒子的旋转方向为逆时针</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四指所指的方向与带负电的粒子的运动方向相反</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4" name="矩形 3"/>
          <p:cNvSpPr/>
          <p:nvPr/>
        </p:nvSpPr>
        <p:spPr>
          <a:xfrm>
            <a:off x="266760" y="3610457"/>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smtClean="0">
                <a:solidFill>
                  <a:srgbClr val="E36C0A"/>
                </a:solidFill>
                <a:latin typeface="Times New Roman"/>
                <a:ea typeface="微软雅黑"/>
                <a:cs typeface="Times New Roman"/>
              </a:rPr>
              <a:t>逆时针</a:t>
            </a:r>
            <a:endParaRPr lang="zh-CN" altLang="zh-CN" sz="1050" kern="100" dirty="0">
              <a:effectLst/>
              <a:latin typeface="宋体"/>
              <a:cs typeface="Courier New"/>
            </a:endParaRPr>
          </a:p>
        </p:txBody>
      </p:sp>
    </p:spTree>
    <p:extLst>
      <p:ext uri="{BB962C8B-B14F-4D97-AF65-F5344CB8AC3E}">
        <p14:creationId xmlns:p14="http://schemas.microsoft.com/office/powerpoint/2010/main" val="97478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29973"/>
            <a:ext cx="8352928" cy="1217641"/>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若已知圆的半径为</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，电场强度的大小为</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，磁感应强度的大小为</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，重力加速度为</a:t>
            </a:r>
            <a:r>
              <a:rPr lang="en-US" altLang="zh-CN" sz="2600" i="1" kern="100" dirty="0">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，则线速度为多少？</a:t>
            </a:r>
            <a:endParaRPr lang="zh-CN" altLang="zh-CN" sz="1050" kern="100" dirty="0">
              <a:effectLst/>
              <a:latin typeface="宋体"/>
              <a:cs typeface="Courier New"/>
            </a:endParaRPr>
          </a:p>
        </p:txBody>
      </p:sp>
      <p:sp>
        <p:nvSpPr>
          <p:cNvPr id="5" name="矩形 4"/>
          <p:cNvSpPr/>
          <p:nvPr/>
        </p:nvSpPr>
        <p:spPr>
          <a:xfrm>
            <a:off x="293048" y="1275606"/>
            <a:ext cx="8352928" cy="1292662"/>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由微粒做匀速圆周运动可知电场力和重力大小相等，得：</a:t>
            </a:r>
            <a:r>
              <a:rPr lang="zh-CN" altLang="zh-CN" sz="2600" kern="100" dirty="0">
                <a:solidFill>
                  <a:srgbClr val="404040"/>
                </a:solidFill>
                <a:latin typeface="宋体"/>
                <a:ea typeface="Times New Roman"/>
                <a:cs typeface="Courier New"/>
              </a:rPr>
              <a:t> </a:t>
            </a:r>
            <a:r>
              <a:rPr lang="en-US" altLang="zh-CN" sz="2600" i="1" kern="100" dirty="0">
                <a:solidFill>
                  <a:srgbClr val="404040"/>
                </a:solidFill>
                <a:latin typeface="Times New Roman" pitchFamily="18" charset="0"/>
                <a:ea typeface="Times New Roman" pitchFamily="18" charset="0"/>
                <a:cs typeface="Times New Roman" pitchFamily="18" charset="0"/>
              </a:rPr>
              <a:t>mg</a:t>
            </a:r>
            <a:r>
              <a:rPr lang="zh-CN" altLang="zh-CN" sz="2600" kern="100" dirty="0">
                <a:solidFill>
                  <a:srgbClr val="404040"/>
                </a:solidFill>
                <a:latin typeface="Times New Roman" pitchFamily="18" charset="0"/>
                <a:ea typeface="微软雅黑"/>
                <a:cs typeface="Times New Roman" pitchFamily="18" charset="0"/>
              </a:rPr>
              <a:t>＝</a:t>
            </a:r>
            <a:r>
              <a:rPr lang="en-US" altLang="zh-CN" sz="2600" i="1" kern="100" dirty="0" err="1" smtClean="0">
                <a:solidFill>
                  <a:srgbClr val="404040"/>
                </a:solidFill>
                <a:latin typeface="Times New Roman" pitchFamily="18" charset="0"/>
                <a:ea typeface="Times New Roman" pitchFamily="18" charset="0"/>
                <a:cs typeface="Times New Roman" pitchFamily="18" charset="0"/>
              </a:rPr>
              <a:t>qE</a:t>
            </a:r>
            <a:r>
              <a:rPr lang="en-US" altLang="zh-CN" sz="2600" i="1" kern="100" dirty="0" smtClean="0">
                <a:solidFill>
                  <a:srgbClr val="404040"/>
                </a:solidFill>
                <a:latin typeface="Times New Roman"/>
                <a:ea typeface="微软雅黑"/>
                <a:cs typeface="Courier New"/>
              </a:rPr>
              <a:t>                                                               </a:t>
            </a:r>
            <a:r>
              <a:rPr lang="en-US" altLang="zh-CN" sz="2600" kern="100" dirty="0" smtClean="0">
                <a:solidFill>
                  <a:srgbClr val="404040"/>
                </a:solidFill>
                <a:latin typeface="宋体"/>
                <a:ea typeface="微软雅黑"/>
                <a:cs typeface="Times New Roman"/>
              </a:rPr>
              <a:t>①</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86815153"/>
              </p:ext>
            </p:extLst>
          </p:nvPr>
        </p:nvGraphicFramePr>
        <p:xfrm>
          <a:off x="365125" y="2473990"/>
          <a:ext cx="8054975" cy="3270250"/>
        </p:xfrm>
        <a:graphic>
          <a:graphicData uri="http://schemas.openxmlformats.org/presentationml/2006/ole">
            <mc:AlternateContent xmlns:mc="http://schemas.openxmlformats.org/markup-compatibility/2006">
              <mc:Choice xmlns:v="urn:schemas-microsoft-com:vml" Requires="v">
                <p:oleObj spid="_x0000_s14360" name="文档" r:id="rId4" imgW="8056586" imgH="3275501" progId="Word.Document.12">
                  <p:embed/>
                </p:oleObj>
              </mc:Choice>
              <mc:Fallback>
                <p:oleObj name="文档" r:id="rId4" imgW="8056586" imgH="3275501" progId="Word.Document.12">
                  <p:embed/>
                  <p:pic>
                    <p:nvPicPr>
                      <p:cNvPr id="0" name=""/>
                      <p:cNvPicPr/>
                      <p:nvPr/>
                    </p:nvPicPr>
                    <p:blipFill>
                      <a:blip r:embed="rId5"/>
                      <a:stretch>
                        <a:fillRect/>
                      </a:stretch>
                    </p:blipFill>
                    <p:spPr>
                      <a:xfrm>
                        <a:off x="365125" y="2473990"/>
                        <a:ext cx="8054975" cy="32702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84095801"/>
              </p:ext>
            </p:extLst>
          </p:nvPr>
        </p:nvGraphicFramePr>
        <p:xfrm>
          <a:off x="4204340" y="4220314"/>
          <a:ext cx="2149475" cy="1050925"/>
        </p:xfrm>
        <a:graphic>
          <a:graphicData uri="http://schemas.openxmlformats.org/presentationml/2006/ole">
            <mc:AlternateContent xmlns:mc="http://schemas.openxmlformats.org/markup-compatibility/2006">
              <mc:Choice xmlns:v="urn:schemas-microsoft-com:vml" Requires="v">
                <p:oleObj spid="_x0000_s14361" name="文档" r:id="rId7" imgW="2149744" imgH="1056843" progId="Word.Document.12">
                  <p:embed/>
                </p:oleObj>
              </mc:Choice>
              <mc:Fallback>
                <p:oleObj name="文档" r:id="rId7" imgW="2149744" imgH="1056843" progId="Word.Document.12">
                  <p:embed/>
                  <p:pic>
                    <p:nvPicPr>
                      <p:cNvPr id="0" name=""/>
                      <p:cNvPicPr/>
                      <p:nvPr/>
                    </p:nvPicPr>
                    <p:blipFill>
                      <a:blip r:embed="rId8"/>
                      <a:stretch>
                        <a:fillRect/>
                      </a:stretch>
                    </p:blipFill>
                    <p:spPr>
                      <a:xfrm>
                        <a:off x="4204340" y="4220314"/>
                        <a:ext cx="2149475" cy="1050925"/>
                      </a:xfrm>
                      <a:prstGeom prst="rect">
                        <a:avLst/>
                      </a:prstGeom>
                    </p:spPr>
                  </p:pic>
                </p:oleObj>
              </mc:Fallback>
            </mc:AlternateContent>
          </a:graphicData>
        </a:graphic>
      </p:graphicFrame>
      <p:pic>
        <p:nvPicPr>
          <p:cNvPr id="8" name="Picture 2">
            <a:hlinkClick r:id="rId9" action="ppaction://hlinksldjum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85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1520" y="921768"/>
            <a:ext cx="6480720" cy="301813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带电粒子在叠加场中的运动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7</a:t>
            </a:r>
            <a:r>
              <a:rPr lang="zh-CN" altLang="zh-CN" sz="2600" kern="100" dirty="0">
                <a:solidFill>
                  <a:srgbClr val="404040"/>
                </a:solidFill>
                <a:latin typeface="Times New Roman"/>
                <a:ea typeface="微软雅黑"/>
                <a:cs typeface="Times New Roman"/>
              </a:rPr>
              <a:t>所示，匀强磁场的方向垂直纸面向里，匀强电场的方向竖直向下，有一正离子恰能以速率</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沿直线从左向右水平飞越此区域</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下列说法正确的是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2600" kern="100" dirty="0">
              <a:latin typeface="宋体"/>
              <a:cs typeface="Courier New"/>
            </a:endParaRPr>
          </a:p>
        </p:txBody>
      </p:sp>
      <p:sp>
        <p:nvSpPr>
          <p:cNvPr id="6" name="TextBox 5">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5362" name="Picture 2" descr="\\莫成程\f\幻灯片文件复制\2015\同步\步步高\物理\步步高人教3-1（人教）\A254.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3760" y="1813575"/>
            <a:ext cx="2078720" cy="128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583621" y="3291830"/>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7</a:t>
            </a:r>
            <a:endParaRPr lang="zh-CN" altLang="en-US" sz="2600" dirty="0"/>
          </a:p>
        </p:txBody>
      </p:sp>
      <p:sp>
        <p:nvSpPr>
          <p:cNvPr id="12" name="圆角矩形 11"/>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9140" y="843558"/>
            <a:ext cx="8692090" cy="2492990"/>
          </a:xfrm>
          <a:prstGeom prst="rect">
            <a:avLst/>
          </a:prstGeom>
        </p:spPr>
        <p:txBody>
          <a:bodyPr wrap="square">
            <a:spAutoFit/>
          </a:bodyPr>
          <a:lstStyle/>
          <a:p>
            <a:pPr lvl="0" algn="just">
              <a:lnSpc>
                <a:spcPct val="150000"/>
              </a:lnSpc>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若一电子以速率</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从右向左飞入，则该电子将沿直线运动</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若一电子以速率</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从右向左飞入，则该电子将向上偏转</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若一电子以速率</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从右向左飞入，则该电子将向下偏转</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若一电子以速率</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从左向右飞入，则该电子将沿</a:t>
            </a:r>
            <a:r>
              <a:rPr lang="zh-CN" altLang="zh-CN" sz="2600" kern="100" dirty="0" smtClean="0">
                <a:solidFill>
                  <a:srgbClr val="404040"/>
                </a:solidFill>
                <a:latin typeface="Times New Roman"/>
                <a:ea typeface="微软雅黑"/>
                <a:cs typeface="Times New Roman"/>
              </a:rPr>
              <a:t>直线运动</a:t>
            </a:r>
            <a:endParaRPr lang="zh-CN" altLang="zh-CN" sz="2600" kern="100" dirty="0">
              <a:solidFill>
                <a:prstClr val="black"/>
              </a:solidFill>
              <a:latin typeface="宋体"/>
              <a:cs typeface="Courier New"/>
            </a:endParaRPr>
          </a:p>
        </p:txBody>
      </p:sp>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矩形 5"/>
          <p:cNvSpPr/>
          <p:nvPr/>
        </p:nvSpPr>
        <p:spPr>
          <a:xfrm>
            <a:off x="251520" y="3370333"/>
            <a:ext cx="8692090"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若电子从右向左飞入，电场力向上，洛伦兹力也向上，所以电子上偏，选项</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错误</a:t>
            </a:r>
            <a:r>
              <a:rPr lang="zh-CN" altLang="zh-CN" sz="2600" kern="100" dirty="0" smtClean="0">
                <a:solidFill>
                  <a:srgbClr val="404040"/>
                </a:solidFill>
                <a:latin typeface="Times New Roman"/>
                <a:ea typeface="微软雅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96419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843558"/>
            <a:ext cx="8352928" cy="3618298"/>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若电子从左向右飞入，电场力向上，洛伦兹力向下</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由题意，对正电荷有</a:t>
            </a:r>
            <a:r>
              <a:rPr lang="en-US" altLang="zh-CN" sz="2600" i="1" kern="100" dirty="0" err="1">
                <a:solidFill>
                  <a:srgbClr val="404040"/>
                </a:solidFill>
                <a:latin typeface="Times New Roman"/>
                <a:ea typeface="微软雅黑"/>
                <a:cs typeface="Courier New"/>
              </a:rPr>
              <a:t>qE</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Bq</a:t>
            </a:r>
            <a:r>
              <a:rPr lang="en-US" altLang="zh-CN" sz="2600" i="1" kern="100" dirty="0" err="1">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，会发现</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被约去，说明等号的成立与</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无关，包括</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的大小和正负，所以一旦满足了</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B</a:t>
            </a:r>
            <a:r>
              <a:rPr lang="en-US" altLang="zh-CN" sz="2600" i="1" kern="100" dirty="0" err="1">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，对任意不计重力的带电粒子都有电场力大小等于洛伦兹力大小，显然对于电子两者也相等，所以电子从左向右飞入时，将做匀速直线运动，选项</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矩形 2"/>
          <p:cNvSpPr/>
          <p:nvPr/>
        </p:nvSpPr>
        <p:spPr>
          <a:xfrm>
            <a:off x="262196" y="4371950"/>
            <a:ext cx="1648208" cy="69249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BD</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575413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51520" y="771550"/>
            <a:ext cx="6845597" cy="309315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带电粒子在有界磁场中运动的临界问题</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8</a:t>
            </a:r>
            <a:r>
              <a:rPr lang="zh-CN" altLang="zh-CN" sz="2600" kern="100" dirty="0">
                <a:solidFill>
                  <a:srgbClr val="404040"/>
                </a:solidFill>
                <a:latin typeface="Times New Roman"/>
                <a:ea typeface="微软雅黑"/>
                <a:cs typeface="Times New Roman"/>
              </a:rPr>
              <a:t>所示，比荷</a:t>
            </a:r>
            <a:r>
              <a:rPr lang="zh-CN" altLang="zh-CN" sz="2600" kern="100" dirty="0" smtClean="0">
                <a:solidFill>
                  <a:srgbClr val="404040"/>
                </a:solidFill>
                <a:latin typeface="Times New Roman"/>
                <a:ea typeface="微软雅黑"/>
                <a:cs typeface="Times New Roman"/>
              </a:rPr>
              <a:t>为</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电子垂直射入宽度为</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、磁感应强度为</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的匀强磁场区域，则电子能从右边界射出这个区域，至少应具有的初速度大小为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16386" name="Picture 2" descr="\\莫成程\f\幻灯片文件复制\2015\同步\步步高\物理\步步高人教3-1（人教）\A264.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4288" y="1018698"/>
            <a:ext cx="1639342" cy="151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641557" y="258336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8</a:t>
            </a:r>
            <a:endParaRPr lang="zh-CN" altLang="en-US" sz="2600" dirty="0"/>
          </a:p>
        </p:txBody>
      </p:sp>
      <p:graphicFrame>
        <p:nvGraphicFramePr>
          <p:cNvPr id="4" name="对象 3"/>
          <p:cNvGraphicFramePr>
            <a:graphicFrameLocks noChangeAspect="1"/>
          </p:cNvGraphicFramePr>
          <p:nvPr>
            <p:extLst>
              <p:ext uri="{D42A27DB-BD31-4B8C-83A1-F6EECF244321}">
                <p14:modId xmlns:p14="http://schemas.microsoft.com/office/powerpoint/2010/main" val="349042257"/>
              </p:ext>
            </p:extLst>
          </p:nvPr>
        </p:nvGraphicFramePr>
        <p:xfrm>
          <a:off x="2881908" y="1390185"/>
          <a:ext cx="441325" cy="962025"/>
        </p:xfrm>
        <a:graphic>
          <a:graphicData uri="http://schemas.openxmlformats.org/presentationml/2006/ole">
            <mc:AlternateContent xmlns:mc="http://schemas.openxmlformats.org/markup-compatibility/2006">
              <mc:Choice xmlns:v="urn:schemas-microsoft-com:vml" Requires="v">
                <p:oleObj spid="_x0000_s16405" name="文档" r:id="rId8" imgW="441250" imgH="961291" progId="Word.Document.12">
                  <p:embed/>
                </p:oleObj>
              </mc:Choice>
              <mc:Fallback>
                <p:oleObj name="文档" r:id="rId8" imgW="441250" imgH="961291" progId="Word.Document.12">
                  <p:embed/>
                  <p:pic>
                    <p:nvPicPr>
                      <p:cNvPr id="0" name=""/>
                      <p:cNvPicPr/>
                      <p:nvPr/>
                    </p:nvPicPr>
                    <p:blipFill>
                      <a:blip r:embed="rId9"/>
                      <a:stretch>
                        <a:fillRect/>
                      </a:stretch>
                    </p:blipFill>
                    <p:spPr>
                      <a:xfrm>
                        <a:off x="2881908" y="1390185"/>
                        <a:ext cx="441325" cy="9620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88858387"/>
              </p:ext>
            </p:extLst>
          </p:nvPr>
        </p:nvGraphicFramePr>
        <p:xfrm>
          <a:off x="388938" y="3876575"/>
          <a:ext cx="8129587" cy="1287463"/>
        </p:xfrm>
        <a:graphic>
          <a:graphicData uri="http://schemas.openxmlformats.org/presentationml/2006/ole">
            <mc:AlternateContent xmlns:mc="http://schemas.openxmlformats.org/markup-compatibility/2006">
              <mc:Choice xmlns:v="urn:schemas-microsoft-com:vml" Requires="v">
                <p:oleObj spid="_x0000_s16406" name="文档" r:id="rId11" imgW="8128922" imgH="1288863" progId="Word.Document.12">
                  <p:embed/>
                </p:oleObj>
              </mc:Choice>
              <mc:Fallback>
                <p:oleObj name="文档" r:id="rId11" imgW="8128922" imgH="1288863" progId="Word.Document.12">
                  <p:embed/>
                  <p:pic>
                    <p:nvPicPr>
                      <p:cNvPr id="0" name=""/>
                      <p:cNvPicPr/>
                      <p:nvPr/>
                    </p:nvPicPr>
                    <p:blipFill>
                      <a:blip r:embed="rId12"/>
                      <a:stretch>
                        <a:fillRect/>
                      </a:stretch>
                    </p:blipFill>
                    <p:spPr>
                      <a:xfrm>
                        <a:off x="388938" y="3876575"/>
                        <a:ext cx="8129587" cy="1287463"/>
                      </a:xfrm>
                      <a:prstGeom prst="rect">
                        <a:avLst/>
                      </a:prstGeom>
                    </p:spPr>
                  </p:pic>
                </p:oleObj>
              </mc:Fallback>
            </mc:AlternateContent>
          </a:graphicData>
        </a:graphic>
      </p:graphicFrame>
    </p:spTree>
    <p:extLst>
      <p:ext uri="{BB962C8B-B14F-4D97-AF65-F5344CB8AC3E}">
        <p14:creationId xmlns:p14="http://schemas.microsoft.com/office/powerpoint/2010/main" val="3104499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hlinkClick r:id="rId3" action="ppaction://hlinksldjump"/>
          </p:cNvPr>
          <p:cNvSpPr/>
          <p:nvPr/>
        </p:nvSpPr>
        <p:spPr>
          <a:xfrm>
            <a:off x="2483768" y="2438088"/>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a:hlinkClick r:id="rId3" action="ppaction://hlinksldjump"/>
          </p:cNvPr>
          <p:cNvSpPr txBox="1"/>
          <p:nvPr/>
        </p:nvSpPr>
        <p:spPr>
          <a:xfrm>
            <a:off x="2588651" y="2638765"/>
            <a:ext cx="1415772" cy="581057"/>
          </a:xfrm>
          <a:prstGeom prst="rect">
            <a:avLst/>
          </a:prstGeom>
          <a:noFill/>
        </p:spPr>
        <p:txBody>
          <a:bodyPr wrap="none">
            <a:spAutoFit/>
          </a:bodyPr>
          <a:lstStyle/>
          <a:p>
            <a:pPr lvl="0">
              <a:lnSpc>
                <a:spcPct val="150000"/>
              </a:lnSpc>
              <a:defRPr/>
            </a:pPr>
            <a:r>
              <a:rPr lang="zh-CN" altLang="en-US" sz="2400" b="1"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28" name="圆角矩形 27">
            <a:hlinkClick r:id="rId4" action="ppaction://hlinksldjump"/>
          </p:cNvPr>
          <p:cNvSpPr/>
          <p:nvPr/>
        </p:nvSpPr>
        <p:spPr>
          <a:xfrm>
            <a:off x="4727319" y="2438088"/>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hlinkClick r:id="rId4" action="ppaction://hlinksldjump"/>
          </p:cNvPr>
          <p:cNvSpPr txBox="1"/>
          <p:nvPr/>
        </p:nvSpPr>
        <p:spPr>
          <a:xfrm>
            <a:off x="4835409" y="2638765"/>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93301777"/>
              </p:ext>
            </p:extLst>
          </p:nvPr>
        </p:nvGraphicFramePr>
        <p:xfrm>
          <a:off x="454794" y="1104181"/>
          <a:ext cx="8221662" cy="2979737"/>
        </p:xfrm>
        <a:graphic>
          <a:graphicData uri="http://schemas.openxmlformats.org/presentationml/2006/ole">
            <mc:AlternateContent xmlns:mc="http://schemas.openxmlformats.org/markup-compatibility/2006">
              <mc:Choice xmlns:v="urn:schemas-microsoft-com:vml" Requires="v">
                <p:oleObj spid="_x0000_s18443" name="文档" r:id="rId7" imgW="8226089" imgH="2984642" progId="Word.Document.12">
                  <p:embed/>
                </p:oleObj>
              </mc:Choice>
              <mc:Fallback>
                <p:oleObj name="文档" r:id="rId7" imgW="8226089" imgH="2984642" progId="Word.Document.12">
                  <p:embed/>
                  <p:pic>
                    <p:nvPicPr>
                      <p:cNvPr id="0" name=""/>
                      <p:cNvPicPr/>
                      <p:nvPr/>
                    </p:nvPicPr>
                    <p:blipFill>
                      <a:blip r:embed="rId8"/>
                      <a:stretch>
                        <a:fillRect/>
                      </a:stretch>
                    </p:blipFill>
                    <p:spPr>
                      <a:xfrm>
                        <a:off x="454794" y="1104181"/>
                        <a:ext cx="8221662" cy="2979737"/>
                      </a:xfrm>
                      <a:prstGeom prst="rect">
                        <a:avLst/>
                      </a:prstGeom>
                    </p:spPr>
                  </p:pic>
                </p:oleObj>
              </mc:Fallback>
            </mc:AlternateContent>
          </a:graphicData>
        </a:graphic>
      </p:graphicFrame>
      <p:sp>
        <p:nvSpPr>
          <p:cNvPr id="4" name="矩形 3"/>
          <p:cNvSpPr/>
          <p:nvPr/>
        </p:nvSpPr>
        <p:spPr>
          <a:xfrm>
            <a:off x="395536" y="3723878"/>
            <a:ext cx="1407758"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B</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35234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51520" y="771550"/>
            <a:ext cx="6777819"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带电粒子在有界磁场中的运动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9</a:t>
            </a:r>
            <a:r>
              <a:rPr lang="zh-CN" altLang="zh-CN" sz="2600" kern="100" dirty="0">
                <a:solidFill>
                  <a:srgbClr val="404040"/>
                </a:solidFill>
                <a:latin typeface="Times New Roman"/>
                <a:ea typeface="微软雅黑"/>
                <a:cs typeface="Times New Roman"/>
              </a:rPr>
              <a:t>所示，在半径为</a:t>
            </a:r>
            <a:r>
              <a:rPr lang="en-US" altLang="zh-CN" sz="2600" i="1" kern="100" dirty="0">
                <a:solidFill>
                  <a:srgbClr val="404040"/>
                </a:solidFill>
                <a:latin typeface="Times New Roman"/>
                <a:ea typeface="微软雅黑"/>
                <a:cs typeface="Courier New"/>
              </a:rPr>
              <a:t>R</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圆形区域内有垂直纸面向里的匀强磁场，磁感应强度为</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，圆顶点</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有一速率为</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的带正电的粒子平行于纸面进入磁场，已知粒子的质量为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，电荷量为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，粒子的重力不计</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17410" name="Picture 2" descr="\\莫成程\f\幻灯片文件复制\2015\同步\步步高\物理\步步高人教3-1（人教）\D29.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16771" y="1032368"/>
            <a:ext cx="1343661" cy="176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446199" y="2727379"/>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9</a:t>
            </a:r>
            <a:endParaRPr lang="zh-CN" altLang="en-US" sz="2600" dirty="0"/>
          </a:p>
        </p:txBody>
      </p:sp>
      <p:graphicFrame>
        <p:nvGraphicFramePr>
          <p:cNvPr id="4" name="对象 3"/>
          <p:cNvGraphicFramePr>
            <a:graphicFrameLocks noChangeAspect="1"/>
          </p:cNvGraphicFramePr>
          <p:nvPr>
            <p:extLst>
              <p:ext uri="{D42A27DB-BD31-4B8C-83A1-F6EECF244321}">
                <p14:modId xmlns:p14="http://schemas.microsoft.com/office/powerpoint/2010/main" val="1539674477"/>
              </p:ext>
            </p:extLst>
          </p:nvPr>
        </p:nvGraphicFramePr>
        <p:xfrm>
          <a:off x="2256492" y="1246128"/>
          <a:ext cx="890588" cy="1060450"/>
        </p:xfrm>
        <a:graphic>
          <a:graphicData uri="http://schemas.openxmlformats.org/presentationml/2006/ole">
            <mc:AlternateContent xmlns:mc="http://schemas.openxmlformats.org/markup-compatibility/2006">
              <mc:Choice xmlns:v="urn:schemas-microsoft-com:vml" Requires="v">
                <p:oleObj spid="_x0000_s17420" name="文档" r:id="rId8" imgW="890778" imgH="1060449" progId="Word.Document.12">
                  <p:embed/>
                </p:oleObj>
              </mc:Choice>
              <mc:Fallback>
                <p:oleObj name="文档" r:id="rId8" imgW="890778" imgH="1060449" progId="Word.Document.12">
                  <p:embed/>
                  <p:pic>
                    <p:nvPicPr>
                      <p:cNvPr id="0" name=""/>
                      <p:cNvPicPr/>
                      <p:nvPr/>
                    </p:nvPicPr>
                    <p:blipFill>
                      <a:blip r:embed="rId9"/>
                      <a:stretch>
                        <a:fillRect/>
                      </a:stretch>
                    </p:blipFill>
                    <p:spPr>
                      <a:xfrm>
                        <a:off x="2256492" y="1246128"/>
                        <a:ext cx="890588" cy="1060450"/>
                      </a:xfrm>
                      <a:prstGeom prst="rect">
                        <a:avLst/>
                      </a:prstGeom>
                    </p:spPr>
                  </p:pic>
                </p:oleObj>
              </mc:Fallback>
            </mc:AlternateContent>
          </a:graphicData>
        </a:graphic>
      </p:graphicFrame>
    </p:spTree>
    <p:extLst>
      <p:ext uri="{BB962C8B-B14F-4D97-AF65-F5344CB8AC3E}">
        <p14:creationId xmlns:p14="http://schemas.microsoft.com/office/powerpoint/2010/main" val="17804630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179512" y="874153"/>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若粒子对准圆心射入，求它在磁场中运动的时间；</a:t>
            </a:r>
            <a:endParaRPr lang="zh-CN" altLang="zh-CN" sz="1050" kern="100" dirty="0">
              <a:effectLst/>
              <a:latin typeface="宋体"/>
              <a:cs typeface="Courier New"/>
            </a:endParaRPr>
          </a:p>
        </p:txBody>
      </p:sp>
      <p:sp>
        <p:nvSpPr>
          <p:cNvPr id="6" name="矩形 5"/>
          <p:cNvSpPr/>
          <p:nvPr/>
        </p:nvSpPr>
        <p:spPr>
          <a:xfrm>
            <a:off x="236280" y="1609473"/>
            <a:ext cx="8352928"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设带电粒子进入磁场中做匀速圆周运动的轨迹半径为</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，由牛顿第二定律得</a:t>
            </a:r>
            <a:endParaRPr lang="zh-CN" altLang="zh-CN" sz="26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81081198"/>
              </p:ext>
            </p:extLst>
          </p:nvPr>
        </p:nvGraphicFramePr>
        <p:xfrm>
          <a:off x="327025" y="2887663"/>
          <a:ext cx="6400800" cy="1204912"/>
        </p:xfrm>
        <a:graphic>
          <a:graphicData uri="http://schemas.openxmlformats.org/presentationml/2006/ole">
            <mc:AlternateContent xmlns:mc="http://schemas.openxmlformats.org/markup-compatibility/2006">
              <mc:Choice xmlns:v="urn:schemas-microsoft-com:vml" Requires="v">
                <p:oleObj spid="_x0000_s20490" name="文档" r:id="rId7" imgW="6404674" imgH="1206647" progId="Word.Document.12">
                  <p:embed/>
                </p:oleObj>
              </mc:Choice>
              <mc:Fallback>
                <p:oleObj name="文档" r:id="rId7" imgW="6404674" imgH="1206647" progId="Word.Document.12">
                  <p:embed/>
                  <p:pic>
                    <p:nvPicPr>
                      <p:cNvPr id="0" name=""/>
                      <p:cNvPicPr/>
                      <p:nvPr/>
                    </p:nvPicPr>
                    <p:blipFill>
                      <a:blip r:embed="rId8"/>
                      <a:stretch>
                        <a:fillRect/>
                      </a:stretch>
                    </p:blipFill>
                    <p:spPr>
                      <a:xfrm>
                        <a:off x="327025" y="2887663"/>
                        <a:ext cx="6400800" cy="1204912"/>
                      </a:xfrm>
                      <a:prstGeom prst="rect">
                        <a:avLst/>
                      </a:prstGeom>
                    </p:spPr>
                  </p:pic>
                </p:oleObj>
              </mc:Fallback>
            </mc:AlternateContent>
          </a:graphicData>
        </a:graphic>
      </p:graphicFrame>
      <p:sp>
        <p:nvSpPr>
          <p:cNvPr id="9" name="矩形 8"/>
          <p:cNvSpPr/>
          <p:nvPr/>
        </p:nvSpPr>
        <p:spPr>
          <a:xfrm>
            <a:off x="179512" y="3754473"/>
            <a:ext cx="8352928"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带电粒子在磁场中的运动轨迹为四分之一圆周</a:t>
            </a:r>
            <a:r>
              <a:rPr lang="zh-CN" altLang="zh-CN" sz="2600" kern="100" dirty="0" smtClean="0">
                <a:solidFill>
                  <a:srgbClr val="404040"/>
                </a:solidFill>
                <a:latin typeface="Times New Roman"/>
                <a:ea typeface="微软雅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83250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41768562"/>
              </p:ext>
            </p:extLst>
          </p:nvPr>
        </p:nvGraphicFramePr>
        <p:xfrm>
          <a:off x="274380" y="961583"/>
          <a:ext cx="8305800" cy="1401763"/>
        </p:xfrm>
        <a:graphic>
          <a:graphicData uri="http://schemas.openxmlformats.org/presentationml/2006/ole">
            <mc:AlternateContent xmlns:mc="http://schemas.openxmlformats.org/markup-compatibility/2006">
              <mc:Choice xmlns:v="urn:schemas-microsoft-com:vml" Requires="v">
                <p:oleObj spid="_x0000_s19483" name="文档" r:id="rId7" imgW="8317498" imgH="1403477" progId="Word.Document.12">
                  <p:embed/>
                </p:oleObj>
              </mc:Choice>
              <mc:Fallback>
                <p:oleObj name="文档" r:id="rId7" imgW="8317498" imgH="1403477" progId="Word.Document.12">
                  <p:embed/>
                  <p:pic>
                    <p:nvPicPr>
                      <p:cNvPr id="0" name=""/>
                      <p:cNvPicPr/>
                      <p:nvPr/>
                    </p:nvPicPr>
                    <p:blipFill>
                      <a:blip r:embed="rId8"/>
                      <a:stretch>
                        <a:fillRect/>
                      </a:stretch>
                    </p:blipFill>
                    <p:spPr>
                      <a:xfrm>
                        <a:off x="274380" y="961583"/>
                        <a:ext cx="8305800" cy="1401763"/>
                      </a:xfrm>
                      <a:prstGeom prst="rect">
                        <a:avLst/>
                      </a:prstGeom>
                    </p:spPr>
                  </p:pic>
                </p:oleObj>
              </mc:Fallback>
            </mc:AlternateContent>
          </a:graphicData>
        </a:graphic>
      </p:graphicFrame>
      <p:pic>
        <p:nvPicPr>
          <p:cNvPr id="19458" name="Picture 2" descr="\\莫成程\f\幻灯片文件复制\2015\同步\步步高\物理\步步高人教3-1（人教）\D30.T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9744" y="1831434"/>
            <a:ext cx="1958320" cy="1892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对象 8"/>
          <p:cNvGraphicFramePr>
            <a:graphicFrameLocks noChangeAspect="1"/>
          </p:cNvGraphicFramePr>
          <p:nvPr>
            <p:extLst>
              <p:ext uri="{D42A27DB-BD31-4B8C-83A1-F6EECF244321}">
                <p14:modId xmlns:p14="http://schemas.microsoft.com/office/powerpoint/2010/main" val="4035439894"/>
              </p:ext>
            </p:extLst>
          </p:nvPr>
        </p:nvGraphicFramePr>
        <p:xfrm>
          <a:off x="323528" y="3147814"/>
          <a:ext cx="8251825" cy="1455737"/>
        </p:xfrm>
        <a:graphic>
          <a:graphicData uri="http://schemas.openxmlformats.org/presentationml/2006/ole">
            <mc:AlternateContent xmlns:mc="http://schemas.openxmlformats.org/markup-compatibility/2006">
              <mc:Choice xmlns:v="urn:schemas-microsoft-com:vml" Requires="v">
                <p:oleObj spid="_x0000_s19484" name="文档" r:id="rId11" imgW="8317498" imgH="1470515" progId="Word.Document.12">
                  <p:embed/>
                </p:oleObj>
              </mc:Choice>
              <mc:Fallback>
                <p:oleObj name="文档" r:id="rId11" imgW="8317498" imgH="1470515" progId="Word.Document.12">
                  <p:embed/>
                  <p:pic>
                    <p:nvPicPr>
                      <p:cNvPr id="0" name=""/>
                      <p:cNvPicPr/>
                      <p:nvPr/>
                    </p:nvPicPr>
                    <p:blipFill>
                      <a:blip r:embed="rId12"/>
                      <a:stretch>
                        <a:fillRect/>
                      </a:stretch>
                    </p:blipFill>
                    <p:spPr>
                      <a:xfrm>
                        <a:off x="323528" y="3147814"/>
                        <a:ext cx="8251825" cy="145573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29658313"/>
              </p:ext>
            </p:extLst>
          </p:nvPr>
        </p:nvGraphicFramePr>
        <p:xfrm>
          <a:off x="288925" y="4389016"/>
          <a:ext cx="8245475" cy="1135062"/>
        </p:xfrm>
        <a:graphic>
          <a:graphicData uri="http://schemas.openxmlformats.org/presentationml/2006/ole">
            <mc:AlternateContent xmlns:mc="http://schemas.openxmlformats.org/markup-compatibility/2006">
              <mc:Choice xmlns:v="urn:schemas-microsoft-com:vml" Requires="v">
                <p:oleObj spid="_x0000_s19485" name="文档" r:id="rId14" imgW="8317498" imgH="1145777" progId="Word.Document.12">
                  <p:embed/>
                </p:oleObj>
              </mc:Choice>
              <mc:Fallback>
                <p:oleObj name="文档" r:id="rId14" imgW="8317498" imgH="1145777" progId="Word.Document.12">
                  <p:embed/>
                  <p:pic>
                    <p:nvPicPr>
                      <p:cNvPr id="0" name=""/>
                      <p:cNvPicPr/>
                      <p:nvPr/>
                    </p:nvPicPr>
                    <p:blipFill>
                      <a:blip r:embed="rId15"/>
                      <a:stretch>
                        <a:fillRect/>
                      </a:stretch>
                    </p:blipFill>
                    <p:spPr>
                      <a:xfrm>
                        <a:off x="288925" y="4389016"/>
                        <a:ext cx="8245475" cy="1135062"/>
                      </a:xfrm>
                      <a:prstGeom prst="rect">
                        <a:avLst/>
                      </a:prstGeom>
                    </p:spPr>
                  </p:pic>
                </p:oleObj>
              </mc:Fallback>
            </mc:AlternateContent>
          </a:graphicData>
        </a:graphic>
      </p:graphicFrame>
    </p:spTree>
    <p:extLst>
      <p:ext uri="{BB962C8B-B14F-4D97-AF65-F5344CB8AC3E}">
        <p14:creationId xmlns:p14="http://schemas.microsoft.com/office/powerpoint/2010/main" val="365893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922061"/>
            <a:ext cx="8352928" cy="1292662"/>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若粒子对准圆心射入，且速率</a:t>
            </a:r>
            <a:r>
              <a:rPr lang="zh-CN" altLang="zh-CN" sz="2600" kern="100" dirty="0" smtClean="0">
                <a:solidFill>
                  <a:srgbClr val="404040"/>
                </a:solidFill>
                <a:latin typeface="Times New Roman"/>
                <a:ea typeface="微软雅黑"/>
                <a:cs typeface="Times New Roman"/>
              </a:rPr>
              <a:t>为</a:t>
            </a:r>
            <a:r>
              <a:rPr lang="en-US" altLang="zh-CN" sz="2600" i="1" kern="100" dirty="0" smtClean="0">
                <a:solidFill>
                  <a:srgbClr val="404040"/>
                </a:solidFill>
                <a:latin typeface="Book Antiqua"/>
                <a:ea typeface="微软雅黑"/>
                <a:cs typeface="Times New Roman"/>
              </a:rPr>
              <a:t>      </a:t>
            </a:r>
            <a:r>
              <a:rPr lang="zh-CN" altLang="zh-CN" sz="2600" kern="100" dirty="0" smtClean="0">
                <a:solidFill>
                  <a:srgbClr val="404040"/>
                </a:solidFill>
                <a:latin typeface="Times New Roman"/>
                <a:ea typeface="微软雅黑"/>
                <a:cs typeface="Times New Roman"/>
              </a:rPr>
              <a:t>，求</a:t>
            </a:r>
            <a:r>
              <a:rPr lang="zh-CN" altLang="zh-CN" sz="2600" kern="100" dirty="0">
                <a:solidFill>
                  <a:srgbClr val="404040"/>
                </a:solidFill>
                <a:latin typeface="Times New Roman"/>
                <a:ea typeface="微软雅黑"/>
                <a:cs typeface="Times New Roman"/>
              </a:rPr>
              <a:t>它在磁场中运动的时间</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4862668"/>
              </p:ext>
            </p:extLst>
          </p:nvPr>
        </p:nvGraphicFramePr>
        <p:xfrm>
          <a:off x="5341228" y="1036722"/>
          <a:ext cx="936625" cy="693737"/>
        </p:xfrm>
        <a:graphic>
          <a:graphicData uri="http://schemas.openxmlformats.org/presentationml/2006/ole">
            <mc:AlternateContent xmlns:mc="http://schemas.openxmlformats.org/markup-compatibility/2006">
              <mc:Choice xmlns:v="urn:schemas-microsoft-com:vml" Requires="v">
                <p:oleObj spid="_x0000_s21522" name="文档" r:id="rId7" imgW="936487" imgH="694105" progId="Word.Document.12">
                  <p:embed/>
                </p:oleObj>
              </mc:Choice>
              <mc:Fallback>
                <p:oleObj name="文档" r:id="rId7" imgW="936487" imgH="694105" progId="Word.Document.12">
                  <p:embed/>
                  <p:pic>
                    <p:nvPicPr>
                      <p:cNvPr id="0" name=""/>
                      <p:cNvPicPr/>
                      <p:nvPr/>
                    </p:nvPicPr>
                    <p:blipFill>
                      <a:blip r:embed="rId8"/>
                      <a:stretch>
                        <a:fillRect/>
                      </a:stretch>
                    </p:blipFill>
                    <p:spPr>
                      <a:xfrm>
                        <a:off x="5341228" y="1036722"/>
                        <a:ext cx="936625" cy="69373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338390174"/>
              </p:ext>
            </p:extLst>
          </p:nvPr>
        </p:nvGraphicFramePr>
        <p:xfrm>
          <a:off x="323528" y="2209800"/>
          <a:ext cx="6226175" cy="2536825"/>
        </p:xfrm>
        <a:graphic>
          <a:graphicData uri="http://schemas.openxmlformats.org/presentationml/2006/ole">
            <mc:AlternateContent xmlns:mc="http://schemas.openxmlformats.org/markup-compatibility/2006">
              <mc:Choice xmlns:v="urn:schemas-microsoft-com:vml" Requires="v">
                <p:oleObj spid="_x0000_s21523" name="文档" r:id="rId10" imgW="6228407" imgH="2551777" progId="Word.Document.12">
                  <p:embed/>
                </p:oleObj>
              </mc:Choice>
              <mc:Fallback>
                <p:oleObj name="文档" r:id="rId10" imgW="6228407" imgH="2551777" progId="Word.Document.12">
                  <p:embed/>
                  <p:pic>
                    <p:nvPicPr>
                      <p:cNvPr id="0" name=""/>
                      <p:cNvPicPr/>
                      <p:nvPr/>
                    </p:nvPicPr>
                    <p:blipFill>
                      <a:blip r:embed="rId11"/>
                      <a:stretch>
                        <a:fillRect/>
                      </a:stretch>
                    </p:blipFill>
                    <p:spPr>
                      <a:xfrm>
                        <a:off x="323528" y="2209800"/>
                        <a:ext cx="6226175" cy="2536825"/>
                      </a:xfrm>
                      <a:prstGeom prst="rect">
                        <a:avLst/>
                      </a:prstGeom>
                    </p:spPr>
                  </p:pic>
                </p:oleObj>
              </mc:Fallback>
            </mc:AlternateContent>
          </a:graphicData>
        </a:graphic>
      </p:graphicFrame>
      <p:pic>
        <p:nvPicPr>
          <p:cNvPr id="21507" name="Picture 3" descr="\\莫成程\f\幻灯片文件复制\2015\同步\步步高\物理\步步高人教3-1（人教）\D31.T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611084" y="2355726"/>
            <a:ext cx="1837254" cy="172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46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1507"/>
                                        </p:tgtEl>
                                        <p:attrNameLst>
                                          <p:attrName>style.visibility</p:attrName>
                                        </p:attrNameLst>
                                      </p:cBhvr>
                                      <p:to>
                                        <p:strVal val="visible"/>
                                      </p:to>
                                    </p:set>
                                    <p:animEffect transition="in" filter="blinds(horizontal)">
                                      <p:cBhvr>
                                        <p:cTn id="10"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9689788"/>
              </p:ext>
            </p:extLst>
          </p:nvPr>
        </p:nvGraphicFramePr>
        <p:xfrm>
          <a:off x="293712" y="1123950"/>
          <a:ext cx="7086600" cy="1447800"/>
        </p:xfrm>
        <a:graphic>
          <a:graphicData uri="http://schemas.openxmlformats.org/presentationml/2006/ole">
            <mc:AlternateContent xmlns:mc="http://schemas.openxmlformats.org/markup-compatibility/2006">
              <mc:Choice xmlns:v="urn:schemas-microsoft-com:vml" Requires="v">
                <p:oleObj spid="_x0000_s22551" name="文档" r:id="rId7" imgW="7091034" imgH="1449251" progId="Word.Document.12">
                  <p:embed/>
                </p:oleObj>
              </mc:Choice>
              <mc:Fallback>
                <p:oleObj name="文档" r:id="rId7" imgW="7091034" imgH="1449251" progId="Word.Document.12">
                  <p:embed/>
                  <p:pic>
                    <p:nvPicPr>
                      <p:cNvPr id="0" name=""/>
                      <p:cNvPicPr/>
                      <p:nvPr/>
                    </p:nvPicPr>
                    <p:blipFill>
                      <a:blip r:embed="rId8"/>
                      <a:stretch>
                        <a:fillRect/>
                      </a:stretch>
                    </p:blipFill>
                    <p:spPr>
                      <a:xfrm>
                        <a:off x="293712" y="1123950"/>
                        <a:ext cx="7086600" cy="1447800"/>
                      </a:xfrm>
                      <a:prstGeom prst="rect">
                        <a:avLst/>
                      </a:prstGeom>
                    </p:spPr>
                  </p:pic>
                </p:oleObj>
              </mc:Fallback>
            </mc:AlternateContent>
          </a:graphicData>
        </a:graphic>
      </p:graphicFrame>
      <p:sp>
        <p:nvSpPr>
          <p:cNvPr id="10" name="矩形 9"/>
          <p:cNvSpPr/>
          <p:nvPr/>
        </p:nvSpPr>
        <p:spPr>
          <a:xfrm>
            <a:off x="179512" y="2026281"/>
            <a:ext cx="8352928"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所以带电粒子在磁场中运动，轨迹所对圆心角为</a:t>
            </a:r>
            <a:r>
              <a:rPr lang="en-US" altLang="zh-CN" sz="2600" kern="100" dirty="0">
                <a:solidFill>
                  <a:srgbClr val="404040"/>
                </a:solidFill>
                <a:latin typeface="Times New Roman"/>
                <a:ea typeface="微软雅黑"/>
                <a:cs typeface="Courier New"/>
              </a:rPr>
              <a:t>60</a:t>
            </a:r>
            <a:r>
              <a:rPr lang="en-US" altLang="zh-CN" sz="2600" kern="100" dirty="0" smtClean="0">
                <a:solidFill>
                  <a:srgbClr val="404040"/>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380396835"/>
              </p:ext>
            </p:extLst>
          </p:nvPr>
        </p:nvGraphicFramePr>
        <p:xfrm>
          <a:off x="251520" y="2852142"/>
          <a:ext cx="7086600" cy="1447800"/>
        </p:xfrm>
        <a:graphic>
          <a:graphicData uri="http://schemas.openxmlformats.org/presentationml/2006/ole">
            <mc:AlternateContent xmlns:mc="http://schemas.openxmlformats.org/markup-compatibility/2006">
              <mc:Choice xmlns:v="urn:schemas-microsoft-com:vml" Requires="v">
                <p:oleObj spid="_x0000_s22552" name="文档" r:id="rId10" imgW="7091034" imgH="1451053" progId="Word.Document.12">
                  <p:embed/>
                </p:oleObj>
              </mc:Choice>
              <mc:Fallback>
                <p:oleObj name="文档" r:id="rId10" imgW="7091034" imgH="1451053" progId="Word.Document.12">
                  <p:embed/>
                  <p:pic>
                    <p:nvPicPr>
                      <p:cNvPr id="0" name=""/>
                      <p:cNvPicPr/>
                      <p:nvPr/>
                    </p:nvPicPr>
                    <p:blipFill>
                      <a:blip r:embed="rId11"/>
                      <a:stretch>
                        <a:fillRect/>
                      </a:stretch>
                    </p:blipFill>
                    <p:spPr>
                      <a:xfrm>
                        <a:off x="251520" y="2852142"/>
                        <a:ext cx="7086600" cy="14478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881973863"/>
              </p:ext>
            </p:extLst>
          </p:nvPr>
        </p:nvGraphicFramePr>
        <p:xfrm>
          <a:off x="251520" y="3788246"/>
          <a:ext cx="7086600" cy="1447800"/>
        </p:xfrm>
        <a:graphic>
          <a:graphicData uri="http://schemas.openxmlformats.org/presentationml/2006/ole">
            <mc:AlternateContent xmlns:mc="http://schemas.openxmlformats.org/markup-compatibility/2006">
              <mc:Choice xmlns:v="urn:schemas-microsoft-com:vml" Requires="v">
                <p:oleObj spid="_x0000_s22553" name="文档" r:id="rId13" imgW="7091034" imgH="1452494" progId="Word.Document.12">
                  <p:embed/>
                </p:oleObj>
              </mc:Choice>
              <mc:Fallback>
                <p:oleObj name="文档" r:id="rId13" imgW="7091034" imgH="1452494" progId="Word.Document.12">
                  <p:embed/>
                  <p:pic>
                    <p:nvPicPr>
                      <p:cNvPr id="0" name=""/>
                      <p:cNvPicPr/>
                      <p:nvPr/>
                    </p:nvPicPr>
                    <p:blipFill>
                      <a:blip r:embed="rId14"/>
                      <a:stretch>
                        <a:fillRect/>
                      </a:stretch>
                    </p:blipFill>
                    <p:spPr>
                      <a:xfrm>
                        <a:off x="251520" y="3788246"/>
                        <a:ext cx="7086600" cy="1447800"/>
                      </a:xfrm>
                      <a:prstGeom prst="rect">
                        <a:avLst/>
                      </a:prstGeom>
                    </p:spPr>
                  </p:pic>
                </p:oleObj>
              </mc:Fallback>
            </mc:AlternateContent>
          </a:graphicData>
        </a:graphic>
      </p:graphicFrame>
      <p:pic>
        <p:nvPicPr>
          <p:cNvPr id="16" name="Picture 2">
            <a:hlinkClick r:id="rId15" action="ppaction://hlinksldjump"/>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83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Box 44"/>
          <p:cNvSpPr txBox="1">
            <a:spLocks noChangeArrowheads="1"/>
          </p:cNvSpPr>
          <p:nvPr/>
        </p:nvSpPr>
        <p:spPr bwMode="auto">
          <a:xfrm>
            <a:off x="467544" y="411510"/>
            <a:ext cx="5793417"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pPr>
            <a:r>
              <a:rPr lang="zh-CN" altLang="zh-CN" sz="2800" b="1" kern="100" dirty="0">
                <a:solidFill>
                  <a:schemeClr val="tx1"/>
                </a:solidFill>
                <a:cs typeface="Times New Roman"/>
              </a:rPr>
              <a:t>一、带电粒子在有界磁场中的</a:t>
            </a:r>
            <a:r>
              <a:rPr lang="zh-CN" altLang="zh-CN" sz="2800" b="1" kern="100" dirty="0" smtClean="0">
                <a:solidFill>
                  <a:schemeClr val="tx1"/>
                </a:solidFill>
                <a:cs typeface="Times New Roman"/>
              </a:rPr>
              <a:t>运动</a:t>
            </a:r>
            <a:endParaRPr lang="zh-CN" altLang="zh-CN" sz="2800" b="1" kern="100" dirty="0">
              <a:solidFill>
                <a:schemeClr val="tx1"/>
              </a:solidFill>
              <a:cs typeface="Times New Roman"/>
            </a:endParaRPr>
          </a:p>
        </p:txBody>
      </p:sp>
      <p:sp>
        <p:nvSpPr>
          <p:cNvPr id="11" name="矩形 10"/>
          <p:cNvSpPr/>
          <p:nvPr/>
        </p:nvSpPr>
        <p:spPr>
          <a:xfrm>
            <a:off x="467544" y="1106072"/>
            <a:ext cx="8352928"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带电粒子在匀强磁场中的运动特点：</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当带电粒子</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不计重力</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的速度方向与磁场方向平行时，带电粒子所受洛伦兹力</a:t>
            </a:r>
            <a:r>
              <a:rPr lang="en-US" altLang="zh-CN" sz="2600" i="1" kern="100" dirty="0">
                <a:solidFill>
                  <a:srgbClr val="404040"/>
                </a:solidFill>
                <a:latin typeface="Times New Roman"/>
                <a:ea typeface="微软雅黑"/>
                <a:cs typeface="Courier New"/>
              </a:rPr>
              <a:t>F</a:t>
            </a:r>
            <a:r>
              <a:rPr lang="zh-CN" altLang="zh-CN" sz="2600" kern="100" dirty="0" smtClean="0">
                <a:solidFill>
                  <a:srgbClr val="404040"/>
                </a:solidFill>
                <a:latin typeface="Times New Roman"/>
                <a:ea typeface="微软雅黑"/>
                <a:cs typeface="Times New Roman"/>
              </a:rPr>
              <a:t>＝</a:t>
            </a:r>
            <a:r>
              <a:rPr lang="en-US" altLang="zh-CN" sz="2600" u="sng" kern="100" dirty="0" smtClean="0">
                <a:solidFill>
                  <a:srgbClr val="404040"/>
                </a:solidFill>
                <a:latin typeface="Times New Roman"/>
                <a:ea typeface="微软雅黑"/>
                <a:cs typeface="Courier New"/>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粒子</a:t>
            </a:r>
            <a:r>
              <a:rPr lang="zh-CN" altLang="zh-CN" sz="2600" kern="100" dirty="0" smtClean="0">
                <a:solidFill>
                  <a:srgbClr val="404040"/>
                </a:solidFill>
                <a:latin typeface="Times New Roman"/>
                <a:ea typeface="微软雅黑"/>
                <a:cs typeface="Times New Roman"/>
              </a:rPr>
              <a:t>做</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运动</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当带电粒子</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不计重力</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的速度方向与磁场方向垂直时，带电粒子所受洛伦兹力</a:t>
            </a:r>
            <a:r>
              <a:rPr lang="en-US" altLang="zh-CN" sz="2600" i="1" kern="100" dirty="0">
                <a:solidFill>
                  <a:srgbClr val="404040"/>
                </a:solidFill>
                <a:latin typeface="Times New Roman"/>
                <a:ea typeface="微软雅黑"/>
                <a:cs typeface="Courier New"/>
              </a:rPr>
              <a:t>F</a:t>
            </a:r>
            <a:r>
              <a:rPr lang="zh-CN" altLang="zh-CN" sz="2600" kern="100" dirty="0" smtClean="0">
                <a:solidFill>
                  <a:srgbClr val="404040"/>
                </a:solidFill>
                <a:latin typeface="Times New Roman"/>
                <a:ea typeface="微软雅黑"/>
                <a:cs typeface="Times New Roman"/>
              </a:rPr>
              <a:t>＝</a:t>
            </a:r>
            <a:r>
              <a:rPr lang="en-US" altLang="zh-CN" sz="2600" i="1" u="sng" kern="100" dirty="0" smtClean="0">
                <a:solidFill>
                  <a:srgbClr val="404040"/>
                </a:solidFill>
                <a:latin typeface="Times New Roman"/>
                <a:ea typeface="微软雅黑"/>
                <a:cs typeface="Courier New"/>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粒子在匀强磁场中</a:t>
            </a:r>
            <a:r>
              <a:rPr lang="zh-CN" altLang="zh-CN" sz="2600" kern="100" dirty="0" smtClean="0">
                <a:solidFill>
                  <a:srgbClr val="404040"/>
                </a:solidFill>
                <a:latin typeface="Times New Roman"/>
                <a:ea typeface="微软雅黑"/>
                <a:cs typeface="Times New Roman"/>
              </a:rPr>
              <a:t>做</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运动</a:t>
            </a:r>
            <a:r>
              <a:rPr lang="zh-CN" altLang="zh-CN" sz="2600" kern="100" dirty="0">
                <a:solidFill>
                  <a:srgbClr val="404040"/>
                </a:solidFill>
                <a:latin typeface="Times New Roman"/>
                <a:ea typeface="微软雅黑"/>
                <a:cs typeface="Times New Roman"/>
              </a:rPr>
              <a:t>，半径为</a:t>
            </a:r>
            <a:r>
              <a:rPr lang="en-US" altLang="zh-CN" sz="2600" i="1" kern="100" dirty="0">
                <a:solidFill>
                  <a:srgbClr val="404040"/>
                </a:solidFill>
                <a:latin typeface="Times New Roman"/>
                <a:ea typeface="微软雅黑"/>
                <a:cs typeface="Courier New"/>
              </a:rPr>
              <a:t>r</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周期为</a:t>
            </a:r>
            <a:r>
              <a:rPr lang="en-US" altLang="zh-CN" sz="2600" i="1" kern="100" dirty="0">
                <a:solidFill>
                  <a:srgbClr val="404040"/>
                </a:solidFill>
                <a:latin typeface="Times New Roman"/>
                <a:ea typeface="微软雅黑"/>
                <a:cs typeface="Courier New"/>
              </a:rPr>
              <a:t>T</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矩形 2"/>
          <p:cNvSpPr/>
          <p:nvPr/>
        </p:nvSpPr>
        <p:spPr>
          <a:xfrm>
            <a:off x="4363596" y="2431727"/>
            <a:ext cx="351378" cy="492443"/>
          </a:xfrm>
          <a:prstGeom prst="rect">
            <a:avLst/>
          </a:prstGeom>
        </p:spPr>
        <p:txBody>
          <a:bodyPr wrap="none">
            <a:spAutoFit/>
          </a:bodyPr>
          <a:lstStyle/>
          <a:p>
            <a:r>
              <a:rPr lang="en-US" altLang="zh-CN" sz="2600" kern="100" dirty="0">
                <a:solidFill>
                  <a:srgbClr val="0070C0"/>
                </a:solidFill>
                <a:latin typeface="Times New Roman"/>
                <a:ea typeface="微软雅黑"/>
                <a:cs typeface="Courier New"/>
              </a:rPr>
              <a:t>0</a:t>
            </a:r>
            <a:endParaRPr lang="zh-CN" altLang="en-US" dirty="0">
              <a:solidFill>
                <a:srgbClr val="0070C0"/>
              </a:solidFill>
            </a:endParaRPr>
          </a:p>
        </p:txBody>
      </p:sp>
      <p:sp>
        <p:nvSpPr>
          <p:cNvPr id="5" name="矩形 4"/>
          <p:cNvSpPr/>
          <p:nvPr/>
        </p:nvSpPr>
        <p:spPr>
          <a:xfrm>
            <a:off x="6005964" y="2374959"/>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匀速直线</a:t>
            </a:r>
            <a:endParaRPr lang="zh-CN" altLang="en-US" dirty="0">
              <a:solidFill>
                <a:srgbClr val="0070C0"/>
              </a:solidFill>
            </a:endParaRPr>
          </a:p>
        </p:txBody>
      </p:sp>
      <p:sp>
        <p:nvSpPr>
          <p:cNvPr id="8" name="矩形 7"/>
          <p:cNvSpPr/>
          <p:nvPr/>
        </p:nvSpPr>
        <p:spPr>
          <a:xfrm>
            <a:off x="4572000" y="3591475"/>
            <a:ext cx="721672" cy="492443"/>
          </a:xfrm>
          <a:prstGeom prst="rect">
            <a:avLst/>
          </a:prstGeom>
        </p:spPr>
        <p:txBody>
          <a:bodyPr wrap="none">
            <a:spAutoFit/>
          </a:bodyPr>
          <a:lstStyle/>
          <a:p>
            <a:r>
              <a:rPr lang="en-US" altLang="zh-CN" sz="2600" i="1" kern="100" dirty="0" err="1">
                <a:solidFill>
                  <a:srgbClr val="0070C0"/>
                </a:solidFill>
                <a:latin typeface="Times New Roman"/>
                <a:ea typeface="微软雅黑"/>
                <a:cs typeface="Courier New"/>
              </a:rPr>
              <a:t>q</a:t>
            </a:r>
            <a:r>
              <a:rPr lang="en-US" altLang="zh-CN" sz="2600" i="1" kern="100" dirty="0" err="1">
                <a:solidFill>
                  <a:srgbClr val="0070C0"/>
                </a:solidFill>
                <a:latin typeface="Book Antiqua"/>
                <a:ea typeface="微软雅黑"/>
                <a:cs typeface="Times New Roman"/>
              </a:rPr>
              <a:t>v</a:t>
            </a:r>
            <a:r>
              <a:rPr lang="en-US" altLang="zh-CN" sz="2600" i="1" kern="100" dirty="0" err="1">
                <a:solidFill>
                  <a:srgbClr val="0070C0"/>
                </a:solidFill>
                <a:latin typeface="Times New Roman"/>
                <a:ea typeface="微软雅黑"/>
                <a:cs typeface="Courier New"/>
              </a:rPr>
              <a:t>B</a:t>
            </a:r>
            <a:endParaRPr lang="zh-CN" altLang="en-US" dirty="0">
              <a:solidFill>
                <a:srgbClr val="0070C0"/>
              </a:solidFill>
            </a:endParaRPr>
          </a:p>
        </p:txBody>
      </p:sp>
      <p:sp>
        <p:nvSpPr>
          <p:cNvPr id="12" name="矩形 11"/>
          <p:cNvSpPr/>
          <p:nvPr/>
        </p:nvSpPr>
        <p:spPr>
          <a:xfrm>
            <a:off x="467544" y="4027150"/>
            <a:ext cx="1518364" cy="621517"/>
          </a:xfrm>
          <a:prstGeom prst="rect">
            <a:avLst/>
          </a:prstGeom>
        </p:spPr>
        <p:txBody>
          <a:bodyPr wrap="none">
            <a:spAutoFit/>
          </a:bodyPr>
          <a:lstStyle/>
          <a:p>
            <a:pPr>
              <a:lnSpc>
                <a:spcPct val="150000"/>
              </a:lnSpc>
            </a:pPr>
            <a:r>
              <a:rPr lang="zh-CN" altLang="zh-CN" sz="2600" kern="100" dirty="0">
                <a:solidFill>
                  <a:srgbClr val="0070C0"/>
                </a:solidFill>
                <a:latin typeface="Times New Roman"/>
                <a:ea typeface="微软雅黑"/>
                <a:cs typeface="Times New Roman"/>
              </a:rPr>
              <a:t>匀速圆周</a:t>
            </a:r>
            <a:endParaRPr lang="zh-CN" altLang="en-US" sz="2600" kern="100" dirty="0">
              <a:solidFill>
                <a:srgbClr val="0070C0"/>
              </a:solidFill>
              <a:latin typeface="Times New Roman"/>
              <a:ea typeface="微软雅黑"/>
              <a:cs typeface="Times New Roman"/>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049529612"/>
              </p:ext>
            </p:extLst>
          </p:nvPr>
        </p:nvGraphicFramePr>
        <p:xfrm>
          <a:off x="4349045" y="3985975"/>
          <a:ext cx="677863" cy="1144587"/>
        </p:xfrm>
        <a:graphic>
          <a:graphicData uri="http://schemas.openxmlformats.org/presentationml/2006/ole">
            <mc:AlternateContent xmlns:mc="http://schemas.openxmlformats.org/markup-compatibility/2006">
              <mc:Choice xmlns:v="urn:schemas-microsoft-com:vml" Requires="v">
                <p:oleObj spid="_x0000_s5146" name="文档" r:id="rId4" imgW="677351" imgH="1144462" progId="Word.Document.12">
                  <p:embed/>
                </p:oleObj>
              </mc:Choice>
              <mc:Fallback>
                <p:oleObj name="文档" r:id="rId4" imgW="677351" imgH="1144462" progId="Word.Document.12">
                  <p:embed/>
                  <p:pic>
                    <p:nvPicPr>
                      <p:cNvPr id="0" name=""/>
                      <p:cNvPicPr/>
                      <p:nvPr/>
                    </p:nvPicPr>
                    <p:blipFill>
                      <a:blip r:embed="rId5"/>
                      <a:stretch>
                        <a:fillRect/>
                      </a:stretch>
                    </p:blipFill>
                    <p:spPr>
                      <a:xfrm>
                        <a:off x="4349045" y="3985975"/>
                        <a:ext cx="677863" cy="1144587"/>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120545655"/>
              </p:ext>
            </p:extLst>
          </p:nvPr>
        </p:nvGraphicFramePr>
        <p:xfrm>
          <a:off x="6546161" y="4091538"/>
          <a:ext cx="669925" cy="1143000"/>
        </p:xfrm>
        <a:graphic>
          <a:graphicData uri="http://schemas.openxmlformats.org/presentationml/2006/ole">
            <mc:AlternateContent xmlns:mc="http://schemas.openxmlformats.org/markup-compatibility/2006">
              <mc:Choice xmlns:v="urn:schemas-microsoft-com:vml" Requires="v">
                <p:oleObj spid="_x0000_s5147" name="文档" r:id="rId7" imgW="677351" imgH="1146265" progId="Word.Document.12">
                  <p:embed/>
                </p:oleObj>
              </mc:Choice>
              <mc:Fallback>
                <p:oleObj name="文档" r:id="rId7" imgW="677351" imgH="1146265" progId="Word.Document.12">
                  <p:embed/>
                  <p:pic>
                    <p:nvPicPr>
                      <p:cNvPr id="0" name=""/>
                      <p:cNvPicPr/>
                      <p:nvPr/>
                    </p:nvPicPr>
                    <p:blipFill>
                      <a:blip r:embed="rId8"/>
                      <a:stretch>
                        <a:fillRect/>
                      </a:stretch>
                    </p:blipFill>
                    <p:spPr>
                      <a:xfrm>
                        <a:off x="6546161" y="4091538"/>
                        <a:ext cx="669925" cy="1143000"/>
                      </a:xfrm>
                      <a:prstGeom prst="rect">
                        <a:avLst/>
                      </a:prstGeom>
                    </p:spPr>
                  </p:pic>
                </p:oleObj>
              </mc:Fallback>
            </mc:AlternateContent>
          </a:graphicData>
        </a:graphic>
      </p:graphicFrame>
      <p:cxnSp>
        <p:nvCxnSpPr>
          <p:cNvPr id="17" name="直接连接符 16"/>
          <p:cNvCxnSpPr/>
          <p:nvPr/>
        </p:nvCxnSpPr>
        <p:spPr>
          <a:xfrm>
            <a:off x="4283968" y="4940394"/>
            <a:ext cx="50405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6622387" y="4940394"/>
            <a:ext cx="504056" cy="0"/>
          </a:xfrm>
          <a:prstGeom prst="line">
            <a:avLst/>
          </a:prstGeom>
          <a:ln w="12700"/>
        </p:spPr>
        <p:style>
          <a:lnRef idx="1">
            <a:schemeClr val="dk1"/>
          </a:lnRef>
          <a:fillRef idx="0">
            <a:schemeClr val="dk1"/>
          </a:fillRef>
          <a:effectRef idx="0">
            <a:schemeClr val="dk1"/>
          </a:effectRef>
          <a:fontRef idx="minor">
            <a:schemeClr val="tx1"/>
          </a:fontRef>
        </p:style>
      </p:cxnSp>
      <p:sp>
        <p:nvSpPr>
          <p:cNvPr id="15" name="圆角矩形 14"/>
          <p:cNvSpPr/>
          <p:nvPr/>
        </p:nvSpPr>
        <p:spPr>
          <a:xfrm>
            <a:off x="7103583" y="411510"/>
            <a:ext cx="1644881" cy="72877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7232109" y="44961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1558" y="1347614"/>
            <a:ext cx="7868837" cy="249299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带电粒子在匀强磁场中做匀速圆周运动问题分析</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圆心的确定：</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宋体"/>
                <a:ea typeface="微软雅黑"/>
                <a:cs typeface="Times New Roman"/>
              </a:rPr>
              <a:t>①</a:t>
            </a:r>
            <a:r>
              <a:rPr lang="zh-CN" altLang="zh-CN" sz="2600" kern="100" dirty="0">
                <a:solidFill>
                  <a:srgbClr val="404040"/>
                </a:solidFill>
                <a:latin typeface="Times New Roman"/>
                <a:ea typeface="微软雅黑"/>
                <a:cs typeface="Times New Roman"/>
              </a:rPr>
              <a:t>入、出</a:t>
            </a:r>
            <a:r>
              <a:rPr lang="zh-CN" altLang="zh-CN" sz="2600" kern="100" dirty="0" smtClean="0">
                <a:solidFill>
                  <a:srgbClr val="404040"/>
                </a:solidFill>
                <a:latin typeface="Times New Roman"/>
                <a:ea typeface="微软雅黑"/>
                <a:cs typeface="Times New Roman"/>
              </a:rPr>
              <a:t>方向</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交点；</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宋体"/>
                <a:ea typeface="微软雅黑"/>
                <a:cs typeface="Times New Roman"/>
              </a:rPr>
              <a:t>②</a:t>
            </a:r>
            <a:r>
              <a:rPr lang="zh-CN" altLang="zh-CN" sz="2600" kern="100" dirty="0">
                <a:solidFill>
                  <a:srgbClr val="404040"/>
                </a:solidFill>
                <a:latin typeface="Times New Roman"/>
                <a:ea typeface="微软雅黑"/>
                <a:cs typeface="Times New Roman"/>
              </a:rPr>
              <a:t>入或出</a:t>
            </a:r>
            <a:r>
              <a:rPr lang="zh-CN" altLang="zh-CN" sz="2600" kern="100" dirty="0" smtClean="0">
                <a:solidFill>
                  <a:srgbClr val="404040"/>
                </a:solidFill>
                <a:latin typeface="Times New Roman"/>
                <a:ea typeface="微软雅黑"/>
                <a:cs typeface="Times New Roman"/>
              </a:rPr>
              <a:t>方向</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与</a:t>
            </a:r>
            <a:r>
              <a:rPr lang="zh-CN" altLang="zh-CN" sz="2600" kern="100" dirty="0">
                <a:solidFill>
                  <a:srgbClr val="404040"/>
                </a:solidFill>
                <a:latin typeface="Times New Roman"/>
                <a:ea typeface="微软雅黑"/>
                <a:cs typeface="Times New Roman"/>
              </a:rPr>
              <a:t>弦</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交点</a:t>
            </a:r>
            <a:r>
              <a:rPr lang="en-US" altLang="zh-CN" sz="2600" kern="100" dirty="0" smtClean="0">
                <a:solidFill>
                  <a:srgbClr val="404040"/>
                </a:solidFill>
                <a:latin typeface="Times New Roman"/>
                <a:ea typeface="微软雅黑"/>
                <a:cs typeface="Courier New"/>
              </a:rPr>
              <a:t>.</a:t>
            </a:r>
          </a:p>
        </p:txBody>
      </p:sp>
      <p:sp>
        <p:nvSpPr>
          <p:cNvPr id="2" name="矩形 1"/>
          <p:cNvSpPr/>
          <p:nvPr/>
        </p:nvSpPr>
        <p:spPr>
          <a:xfrm>
            <a:off x="2411760" y="2633603"/>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垂线</a:t>
            </a:r>
            <a:endParaRPr lang="zh-CN" altLang="en-US" sz="2600" kern="100" dirty="0">
              <a:solidFill>
                <a:srgbClr val="0070C0"/>
              </a:solidFill>
              <a:latin typeface="Times New Roman"/>
              <a:ea typeface="微软雅黑"/>
              <a:cs typeface="Times New Roman"/>
            </a:endParaRPr>
          </a:p>
        </p:txBody>
      </p:sp>
      <p:sp>
        <p:nvSpPr>
          <p:cNvPr id="3" name="矩形 2"/>
          <p:cNvSpPr/>
          <p:nvPr/>
        </p:nvSpPr>
        <p:spPr>
          <a:xfrm>
            <a:off x="2411760" y="3219822"/>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垂线</a:t>
            </a:r>
            <a:endParaRPr lang="zh-CN" altLang="en-US" sz="2600" kern="100" dirty="0">
              <a:solidFill>
                <a:srgbClr val="0070C0"/>
              </a:solidFill>
              <a:latin typeface="Times New Roman"/>
              <a:ea typeface="微软雅黑"/>
              <a:cs typeface="Times New Roman"/>
            </a:endParaRPr>
          </a:p>
        </p:txBody>
      </p:sp>
      <p:sp>
        <p:nvSpPr>
          <p:cNvPr id="4" name="矩形 3"/>
          <p:cNvSpPr/>
          <p:nvPr/>
        </p:nvSpPr>
        <p:spPr>
          <a:xfrm>
            <a:off x="4179148" y="3219822"/>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中垂线</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400024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9512" y="282734"/>
            <a:ext cx="8352928" cy="2417970"/>
          </a:xfrm>
          <a:prstGeom prst="rect">
            <a:avLst/>
          </a:prstGeom>
        </p:spPr>
        <p:txBody>
          <a:bodyPr wrap="square">
            <a:spAutoFit/>
          </a:bodyPr>
          <a:lstStyle/>
          <a:p>
            <a:pPr algn="just">
              <a:lnSpc>
                <a:spcPct val="150000"/>
              </a:lnSpc>
              <a:spcAft>
                <a:spcPts val="0"/>
              </a:spcAft>
            </a:pPr>
            <a:r>
              <a:rPr lang="en-US" altLang="zh-CN" sz="2600" kern="100" dirty="0" smtClean="0">
                <a:solidFill>
                  <a:srgbClr val="404040"/>
                </a:solidFill>
                <a:latin typeface="Times New Roman"/>
                <a:ea typeface="微软雅黑"/>
                <a:cs typeface="Courier New"/>
              </a:rPr>
              <a:t>(</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半径的确定：利用几何知识解直角三角形</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做题时一定要作好辅助线，由圆的半径和其他几何边构成直角三角形</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注意圆心角</a:t>
            </a:r>
            <a:r>
              <a:rPr lang="en-US" altLang="zh-CN" sz="2600" i="1"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等于粒子速度转过的偏向角</a:t>
            </a:r>
            <a:r>
              <a:rPr lang="en-US" altLang="zh-CN" sz="2600" i="1" kern="100" dirty="0">
                <a:solidFill>
                  <a:srgbClr val="404040"/>
                </a:solidFill>
                <a:latin typeface="Times New Roman"/>
                <a:ea typeface="微软雅黑"/>
                <a:cs typeface="Courier New"/>
              </a:rPr>
              <a:t>φ</a:t>
            </a:r>
            <a:r>
              <a:rPr lang="zh-CN" altLang="zh-CN" sz="2600" kern="100" dirty="0">
                <a:solidFill>
                  <a:srgbClr val="404040"/>
                </a:solidFill>
                <a:latin typeface="Times New Roman"/>
                <a:ea typeface="微软雅黑"/>
                <a:cs typeface="Times New Roman"/>
              </a:rPr>
              <a:t>，且等于弦切角</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的</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倍，如图</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所示，即</a:t>
            </a:r>
            <a:r>
              <a:rPr lang="en-US" altLang="zh-CN" sz="2600" i="1" kern="100" dirty="0">
                <a:solidFill>
                  <a:srgbClr val="404040"/>
                </a:solidFill>
                <a:latin typeface="Times New Roman"/>
                <a:ea typeface="微软雅黑"/>
                <a:cs typeface="Courier New"/>
              </a:rPr>
              <a:t>φ</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α</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2</a:t>
            </a:r>
            <a:r>
              <a:rPr lang="en-US" altLang="zh-CN" sz="2600" i="1" kern="100" dirty="0">
                <a:solidFill>
                  <a:srgbClr val="404040"/>
                </a:solidFill>
                <a:latin typeface="Times New Roman"/>
                <a:ea typeface="微软雅黑"/>
                <a:cs typeface="Courier New"/>
              </a:rPr>
              <a:t>θ</a:t>
            </a:r>
            <a:r>
              <a:rPr lang="en-US" altLang="zh-CN" sz="2600" kern="100" dirty="0" smtClean="0">
                <a:solidFill>
                  <a:srgbClr val="404040"/>
                </a:solidFill>
                <a:latin typeface="Times New Roman"/>
                <a:ea typeface="微软雅黑"/>
                <a:cs typeface="Courier New"/>
              </a:rPr>
              <a:t>.</a:t>
            </a:r>
            <a:endParaRPr lang="zh-CN" altLang="zh-CN" sz="2600" kern="100" dirty="0">
              <a:effectLst/>
              <a:latin typeface="宋体"/>
              <a:cs typeface="Courier New"/>
            </a:endParaRPr>
          </a:p>
        </p:txBody>
      </p:sp>
      <p:pic>
        <p:nvPicPr>
          <p:cNvPr id="1026" name="Picture 2" descr="\\莫成程\f\幻灯片文件复制\2015\同步\步步高\物理\步步高人教3-1（人教）\a243.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0900" y="2787774"/>
            <a:ext cx="1589132" cy="174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671173" y="4527579"/>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1</a:t>
            </a:r>
            <a:endParaRPr lang="zh-CN" altLang="en-US" sz="2600" dirty="0"/>
          </a:p>
        </p:txBody>
      </p:sp>
    </p:spTree>
    <p:extLst>
      <p:ext uri="{BB962C8B-B14F-4D97-AF65-F5344CB8AC3E}">
        <p14:creationId xmlns:p14="http://schemas.microsoft.com/office/powerpoint/2010/main" val="3750662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555526"/>
            <a:ext cx="8352928" cy="1817805"/>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几个有用的结论：</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粒子进入单边磁场时，进、出磁场具有对称性，如图</a:t>
            </a:r>
            <a:r>
              <a:rPr lang="en-US" altLang="zh-CN" sz="2600" kern="100" dirty="0">
                <a:solidFill>
                  <a:srgbClr val="404040"/>
                </a:solidFill>
                <a:latin typeface="Times New Roman"/>
                <a:ea typeface="微软雅黑"/>
                <a:cs typeface="Courier New"/>
              </a:rPr>
              <a:t>2(a)</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所示</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050" name="Picture 2" descr="\\莫成程\f\幻灯片文件复制\2015\同步\步步高\物理\步步高人教3-1（人教）\A244A.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3636" y="2996149"/>
            <a:ext cx="3370332" cy="130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莫成程\f\幻灯片文件复制\2015\同步\步步高\物理\步步高人教3-1（人教）\A244.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6044" y="2393825"/>
            <a:ext cx="3370332" cy="19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067944" y="438356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2</a:t>
            </a:r>
            <a:endParaRPr lang="zh-CN" altLang="en-US" sz="2600" dirty="0"/>
          </a:p>
        </p:txBody>
      </p:sp>
    </p:spTree>
    <p:extLst>
      <p:ext uri="{BB962C8B-B14F-4D97-AF65-F5344CB8AC3E}">
        <p14:creationId xmlns:p14="http://schemas.microsoft.com/office/powerpoint/2010/main" val="3791456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305908"/>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 </a:t>
            </a:r>
            <a:r>
              <a:rPr lang="zh-CN" altLang="zh-CN" sz="2600" kern="100" dirty="0">
                <a:solidFill>
                  <a:srgbClr val="404040"/>
                </a:solidFill>
                <a:latin typeface="Times New Roman"/>
                <a:ea typeface="微软雅黑"/>
                <a:cs typeface="Times New Roman"/>
              </a:rPr>
              <a:t>在圆形磁场区域内，沿径向射入的粒子，必沿径向射出，如图</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所示</a:t>
            </a:r>
            <a:r>
              <a:rPr lang="en-US" altLang="zh-CN" sz="2600" kern="100" dirty="0">
                <a:solidFill>
                  <a:srgbClr val="404040"/>
                </a:solidFill>
                <a:latin typeface="Times New Roman"/>
                <a:ea typeface="微软雅黑"/>
                <a:cs typeface="Courier New"/>
              </a:rPr>
              <a:t>. </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当速率一定时，粒子运动的弧长越长，圆心角越大，运动时间越长</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21400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2200" y="753652"/>
            <a:ext cx="6777819" cy="3618298"/>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所示，在以坐标原点</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为圆心、半径为</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的圆形区域内，存在磁感应强度大小为</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、方向垂直于纸面向里的匀强磁场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一个不计重力的带电粒子从磁场边界与</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轴的交点</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处以速度</a:t>
            </a:r>
            <a:r>
              <a:rPr lang="en-US" altLang="zh-CN" sz="2600" i="1" kern="100" dirty="0">
                <a:solidFill>
                  <a:srgbClr val="404040"/>
                </a:solidFill>
                <a:latin typeface="Book Antiqua"/>
                <a:ea typeface="微软雅黑"/>
                <a:cs typeface="Times New Roman"/>
              </a:rPr>
              <a:t>v</a:t>
            </a:r>
            <a:r>
              <a:rPr lang="zh-CN" altLang="zh-CN" sz="2600" kern="100" dirty="0">
                <a:solidFill>
                  <a:srgbClr val="404040"/>
                </a:solidFill>
                <a:latin typeface="Times New Roman"/>
                <a:ea typeface="微软雅黑"/>
                <a:cs typeface="Times New Roman"/>
              </a:rPr>
              <a:t>沿－</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方向射入磁场，它恰好从磁场边界与</a:t>
            </a:r>
            <a:r>
              <a:rPr lang="en-US" altLang="zh-CN" sz="2600" i="1" kern="100" dirty="0">
                <a:solidFill>
                  <a:srgbClr val="404040"/>
                </a:solidFill>
                <a:latin typeface="Times New Roman"/>
                <a:ea typeface="微软雅黑"/>
                <a:cs typeface="Courier New"/>
              </a:rPr>
              <a:t>y</a:t>
            </a:r>
            <a:r>
              <a:rPr lang="zh-CN" altLang="zh-CN" sz="2600" kern="100" dirty="0">
                <a:solidFill>
                  <a:srgbClr val="404040"/>
                </a:solidFill>
                <a:latin typeface="Times New Roman"/>
                <a:ea typeface="微软雅黑"/>
                <a:cs typeface="Times New Roman"/>
              </a:rPr>
              <a:t>轴的交点</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处沿＋</a:t>
            </a:r>
            <a:r>
              <a:rPr lang="en-US" altLang="zh-CN" sz="2600" i="1" kern="100" dirty="0">
                <a:solidFill>
                  <a:srgbClr val="404040"/>
                </a:solidFill>
                <a:latin typeface="Times New Roman"/>
                <a:ea typeface="微软雅黑"/>
                <a:cs typeface="Courier New"/>
              </a:rPr>
              <a:t>y</a:t>
            </a:r>
            <a:r>
              <a:rPr lang="zh-CN" altLang="zh-CN" sz="2600" kern="100" dirty="0">
                <a:solidFill>
                  <a:srgbClr val="404040"/>
                </a:solidFill>
                <a:latin typeface="Times New Roman"/>
                <a:ea typeface="微软雅黑"/>
                <a:cs typeface="Times New Roman"/>
              </a:rPr>
              <a:t>方向飞出</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3074" name="Picture 2" descr="\\莫成程\f\幻灯片文件复制\2015\同步\步步高\物理\步步高人教3-1（人教）\A245.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9968" y="855171"/>
            <a:ext cx="1874520" cy="1732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684826" y="2715766"/>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3</a:t>
            </a:r>
            <a:endParaRPr lang="zh-CN" altLang="en-US" sz="2600" dirty="0"/>
          </a:p>
        </p:txBody>
      </p:sp>
    </p:spTree>
    <p:extLst>
      <p:ext uri="{BB962C8B-B14F-4D97-AF65-F5344CB8AC3E}">
        <p14:creationId xmlns:p14="http://schemas.microsoft.com/office/powerpoint/2010/main" val="237518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3680</TotalTime>
  <Words>1301</Words>
  <Application>Microsoft Office PowerPoint</Application>
  <PresentationFormat>全屏显示(16:9)</PresentationFormat>
  <Paragraphs>138</Paragraphs>
  <Slides>36</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38"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563</cp:revision>
  <dcterms:modified xsi:type="dcterms:W3CDTF">2015-04-29T10:29:04Z</dcterms:modified>
</cp:coreProperties>
</file>