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sldIdLst>
    <p:sldId id="260" r:id="rId2"/>
    <p:sldId id="262"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8" r:id="rId17"/>
    <p:sldId id="279" r:id="rId18"/>
    <p:sldId id="280" r:id="rId19"/>
    <p:sldId id="281" r:id="rId20"/>
    <p:sldId id="282" r:id="rId21"/>
    <p:sldId id="284" r:id="rId22"/>
    <p:sldId id="285" r:id="rId23"/>
    <p:sldId id="286" r:id="rId24"/>
    <p:sldId id="287" r:id="rId25"/>
    <p:sldId id="259"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00FF"/>
    <a:srgbClr val="DEE307"/>
    <a:srgbClr val="000099"/>
    <a:srgbClr val="E40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97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76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88EB6F22-59C0-4C34-9B64-243B7C360141}" type="slidenum">
              <a:rPr lang="en-US" altLang="zh-CN"/>
              <a:pPr>
                <a:defRPr/>
              </a:pPr>
              <a:t>‹#›</a:t>
            </a:fld>
            <a:endParaRPr lang="en-US" altLang="zh-CN"/>
          </a:p>
        </p:txBody>
      </p:sp>
    </p:spTree>
    <p:extLst>
      <p:ext uri="{BB962C8B-B14F-4D97-AF65-F5344CB8AC3E}">
        <p14:creationId xmlns:p14="http://schemas.microsoft.com/office/powerpoint/2010/main" val="25912267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9421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FEBE1F-BEBE-4050-86FE-C0B9D8F3E431}" type="slidenum">
              <a:rPr lang="en-US" altLang="zh-CN"/>
              <a:pPr>
                <a:defRPr/>
              </a:pPr>
              <a:t>‹#›</a:t>
            </a:fld>
            <a:endParaRPr lang="en-US" altLang="zh-CN"/>
          </a:p>
        </p:txBody>
      </p:sp>
    </p:spTree>
    <p:extLst>
      <p:ext uri="{BB962C8B-B14F-4D97-AF65-F5344CB8AC3E}">
        <p14:creationId xmlns:p14="http://schemas.microsoft.com/office/powerpoint/2010/main" val="10978415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E773ED-A6A1-4751-8D4A-59CD47BD6665}" type="slidenum">
              <a:rPr lang="en-US" altLang="zh-CN"/>
              <a:pPr>
                <a:defRPr/>
              </a:pPr>
              <a:t>‹#›</a:t>
            </a:fld>
            <a:endParaRPr lang="en-US" altLang="zh-CN"/>
          </a:p>
        </p:txBody>
      </p:sp>
    </p:spTree>
    <p:extLst>
      <p:ext uri="{BB962C8B-B14F-4D97-AF65-F5344CB8AC3E}">
        <p14:creationId xmlns:p14="http://schemas.microsoft.com/office/powerpoint/2010/main" val="14008562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EABF40-DC83-4D34-8F8A-6068063499BE}" type="slidenum">
              <a:rPr lang="en-US" altLang="zh-CN"/>
              <a:pPr>
                <a:defRPr/>
              </a:pPr>
              <a:t>‹#›</a:t>
            </a:fld>
            <a:endParaRPr lang="en-US" altLang="zh-CN"/>
          </a:p>
        </p:txBody>
      </p:sp>
    </p:spTree>
    <p:extLst>
      <p:ext uri="{BB962C8B-B14F-4D97-AF65-F5344CB8AC3E}">
        <p14:creationId xmlns:p14="http://schemas.microsoft.com/office/powerpoint/2010/main" val="9425689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E85768-7480-485F-B2F6-EAFCF3AF4C7E}" type="slidenum">
              <a:rPr lang="en-US" altLang="zh-CN"/>
              <a:pPr>
                <a:defRPr/>
              </a:pPr>
              <a:t>‹#›</a:t>
            </a:fld>
            <a:endParaRPr lang="en-US" altLang="zh-CN"/>
          </a:p>
        </p:txBody>
      </p:sp>
    </p:spTree>
    <p:extLst>
      <p:ext uri="{BB962C8B-B14F-4D97-AF65-F5344CB8AC3E}">
        <p14:creationId xmlns:p14="http://schemas.microsoft.com/office/powerpoint/2010/main" val="264679538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3188"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931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93190"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2ECADFCE-0834-43BF-9520-CA692D393E1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73" r:id="rId2"/>
    <p:sldLayoutId id="2147483674" r:id="rId3"/>
    <p:sldLayoutId id="2147483675" r:id="rId4"/>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http://www.jshlzx.net/klh/1/zk13/text/Image7580.gif"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http://www.jshlzx.net/klh/1/zk13/text/Image7584.gif"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http://www.jshlzx.net/klh/1/zk13/text/Image7586.gif"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http://www.jshlzx.net/klh/1/zk13/text/Image7589.gif"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7.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 Box 5"/>
          <p:cNvSpPr txBox="1">
            <a:spLocks noChangeArrowheads="1"/>
          </p:cNvSpPr>
          <p:nvPr/>
        </p:nvSpPr>
        <p:spPr bwMode="auto">
          <a:xfrm>
            <a:off x="395288" y="5029200"/>
            <a:ext cx="838835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80000"/>
              </a:lnSpc>
              <a:spcBef>
                <a:spcPct val="50000"/>
              </a:spcBef>
            </a:pPr>
            <a:r>
              <a:rPr lang="zh-CN" altLang="en-US" sz="4000" b="1">
                <a:solidFill>
                  <a:srgbClr val="003399"/>
                </a:solidFill>
              </a:rPr>
              <a:t>第一章  静电场</a:t>
            </a:r>
          </a:p>
          <a:p>
            <a:pPr algn="ctr" eaLnBrk="1" hangingPunct="1">
              <a:lnSpc>
                <a:spcPct val="80000"/>
              </a:lnSpc>
              <a:spcBef>
                <a:spcPct val="50000"/>
              </a:spcBef>
            </a:pPr>
            <a:r>
              <a:rPr lang="zh-CN" altLang="en-US" sz="4000" b="1">
                <a:solidFill>
                  <a:srgbClr val="003399"/>
                </a:solidFill>
              </a:rPr>
              <a:t>第六节  电势差与电场强度的关系</a:t>
            </a:r>
          </a:p>
        </p:txBody>
      </p:sp>
      <p:sp>
        <p:nvSpPr>
          <p:cNvPr id="3075" name="Text Box 6"/>
          <p:cNvSpPr txBox="1">
            <a:spLocks noChangeArrowheads="1"/>
          </p:cNvSpPr>
          <p:nvPr/>
        </p:nvSpPr>
        <p:spPr bwMode="auto">
          <a:xfrm>
            <a:off x="152400" y="533400"/>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solidFill>
                  <a:srgbClr val="003399"/>
                </a:solidFill>
              </a:rPr>
              <a:t>人教版选修</a:t>
            </a:r>
            <a:r>
              <a:rPr lang="en-US" altLang="zh-CN">
                <a:solidFill>
                  <a:srgbClr val="003399"/>
                </a:solidFill>
              </a:rPr>
              <a:t>3-1</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152400" y="838200"/>
            <a:ext cx="8991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latin typeface="黑体" pitchFamily="2" charset="-122"/>
                <a:ea typeface="黑体" pitchFamily="2" charset="-122"/>
              </a:rPr>
              <a:t>例</a:t>
            </a:r>
            <a:r>
              <a:rPr lang="en-US" altLang="zh-CN" sz="2400" b="1">
                <a:latin typeface="黑体" pitchFamily="2" charset="-122"/>
                <a:ea typeface="黑体" pitchFamily="2" charset="-122"/>
              </a:rPr>
              <a:t>2</a:t>
            </a:r>
            <a:r>
              <a:rPr lang="zh-CN" altLang="en-US" sz="2400" b="1">
                <a:latin typeface="黑体" pitchFamily="2" charset="-122"/>
                <a:ea typeface="黑体" pitchFamily="2" charset="-122"/>
              </a:rPr>
              <a:t>、两块相同的金属板</a:t>
            </a:r>
            <a:r>
              <a:rPr lang="en-US" altLang="zh-CN" sz="2400" b="1">
                <a:latin typeface="黑体" pitchFamily="2" charset="-122"/>
                <a:ea typeface="黑体" pitchFamily="2" charset="-122"/>
              </a:rPr>
              <a:t>A</a:t>
            </a:r>
            <a:r>
              <a:rPr lang="zh-CN" altLang="en-US" sz="2400" b="1">
                <a:latin typeface="黑体" pitchFamily="2" charset="-122"/>
                <a:ea typeface="黑体" pitchFamily="2" charset="-122"/>
              </a:rPr>
              <a:t>、</a:t>
            </a:r>
            <a:r>
              <a:rPr lang="en-US" altLang="zh-CN" sz="2400" b="1">
                <a:latin typeface="黑体" pitchFamily="2" charset="-122"/>
                <a:ea typeface="黑体" pitchFamily="2" charset="-122"/>
              </a:rPr>
              <a:t>B</a:t>
            </a:r>
            <a:r>
              <a:rPr lang="zh-CN" altLang="en-US" sz="2400" b="1">
                <a:latin typeface="黑体" pitchFamily="2" charset="-122"/>
                <a:ea typeface="黑体" pitchFamily="2" charset="-122"/>
              </a:rPr>
              <a:t>水平地平行放置，两板的正对面相距</a:t>
            </a:r>
            <a:r>
              <a:rPr lang="en-US" altLang="zh-CN" sz="2400" b="1">
                <a:latin typeface="黑体" pitchFamily="2" charset="-122"/>
                <a:ea typeface="黑体" pitchFamily="2" charset="-122"/>
              </a:rPr>
              <a:t>30cm</a:t>
            </a:r>
            <a:r>
              <a:rPr lang="zh-CN" altLang="en-US" sz="2400" b="1">
                <a:latin typeface="黑体" pitchFamily="2" charset="-122"/>
                <a:ea typeface="黑体" pitchFamily="2" charset="-122"/>
              </a:rPr>
              <a:t>，</a:t>
            </a:r>
            <a:r>
              <a:rPr lang="en-US" altLang="zh-CN" sz="2400" b="1">
                <a:latin typeface="黑体" pitchFamily="2" charset="-122"/>
                <a:ea typeface="黑体" pitchFamily="2" charset="-122"/>
              </a:rPr>
              <a:t>A</a:t>
            </a:r>
            <a:r>
              <a:rPr lang="zh-CN" altLang="en-US" sz="2400" b="1">
                <a:latin typeface="黑体" pitchFamily="2" charset="-122"/>
                <a:ea typeface="黑体" pitchFamily="2" charset="-122"/>
              </a:rPr>
              <a:t>、</a:t>
            </a:r>
            <a:r>
              <a:rPr lang="en-US" altLang="zh-CN" sz="2400" b="1">
                <a:latin typeface="黑体" pitchFamily="2" charset="-122"/>
                <a:ea typeface="黑体" pitchFamily="2" charset="-122"/>
              </a:rPr>
              <a:t>B</a:t>
            </a:r>
            <a:r>
              <a:rPr lang="zh-CN" altLang="en-US" sz="2400" b="1">
                <a:latin typeface="黑体" pitchFamily="2" charset="-122"/>
                <a:ea typeface="黑体" pitchFamily="2" charset="-122"/>
              </a:rPr>
              <a:t>板分别跟电源的正、负极相连接，电源的电压为</a:t>
            </a:r>
            <a:r>
              <a:rPr lang="en-US" altLang="zh-CN" sz="2400" b="1">
                <a:latin typeface="黑体" pitchFamily="2" charset="-122"/>
                <a:ea typeface="黑体" pitchFamily="2" charset="-122"/>
              </a:rPr>
              <a:t>60V</a:t>
            </a:r>
            <a:r>
              <a:rPr lang="zh-CN" altLang="en-US" sz="2400" b="1">
                <a:latin typeface="黑体" pitchFamily="2" charset="-122"/>
                <a:ea typeface="黑体" pitchFamily="2" charset="-122"/>
              </a:rPr>
              <a:t>，如图所示，求：</a:t>
            </a:r>
          </a:p>
          <a:p>
            <a:pPr eaLnBrk="1" hangingPunct="1"/>
            <a:r>
              <a:rPr lang="zh-CN" altLang="en-US" sz="2400" b="1">
                <a:latin typeface="黑体" pitchFamily="2" charset="-122"/>
                <a:ea typeface="黑体" pitchFamily="2" charset="-122"/>
              </a:rPr>
              <a:t>（</a:t>
            </a:r>
            <a:r>
              <a:rPr lang="en-US" altLang="zh-CN" sz="2400" b="1">
                <a:latin typeface="黑体" pitchFamily="2" charset="-122"/>
                <a:ea typeface="黑体" pitchFamily="2" charset="-122"/>
              </a:rPr>
              <a:t>1</a:t>
            </a:r>
            <a:r>
              <a:rPr lang="zh-CN" altLang="en-US" sz="2400" b="1">
                <a:latin typeface="黑体" pitchFamily="2" charset="-122"/>
                <a:ea typeface="黑体" pitchFamily="2" charset="-122"/>
              </a:rPr>
              <a:t>）两板间电场的场强的大小和方向。</a:t>
            </a:r>
          </a:p>
          <a:p>
            <a:pPr eaLnBrk="1" hangingPunct="1"/>
            <a:r>
              <a:rPr lang="zh-CN" altLang="en-US" sz="2400" b="1">
                <a:latin typeface="黑体" pitchFamily="2" charset="-122"/>
                <a:ea typeface="黑体" pitchFamily="2" charset="-122"/>
              </a:rPr>
              <a:t>（</a:t>
            </a:r>
            <a:r>
              <a:rPr lang="en-US" altLang="zh-CN" sz="2400" b="1">
                <a:latin typeface="黑体" pitchFamily="2" charset="-122"/>
                <a:ea typeface="黑体" pitchFamily="2" charset="-122"/>
              </a:rPr>
              <a:t>2</a:t>
            </a:r>
            <a:r>
              <a:rPr lang="zh-CN" altLang="en-US" sz="2400" b="1">
                <a:latin typeface="黑体" pitchFamily="2" charset="-122"/>
                <a:ea typeface="黑体" pitchFamily="2" charset="-122"/>
              </a:rPr>
              <a:t>）若</a:t>
            </a:r>
            <a:r>
              <a:rPr lang="en-US" altLang="zh-CN" sz="2400" b="1">
                <a:latin typeface="黑体" pitchFamily="2" charset="-122"/>
                <a:ea typeface="黑体" pitchFamily="2" charset="-122"/>
              </a:rPr>
              <a:t>A</a:t>
            </a:r>
            <a:r>
              <a:rPr lang="zh-CN" altLang="en-US" sz="2400" b="1">
                <a:latin typeface="黑体" pitchFamily="2" charset="-122"/>
                <a:ea typeface="黑体" pitchFamily="2" charset="-122"/>
              </a:rPr>
              <a:t>板接地，则</a:t>
            </a:r>
            <a:r>
              <a:rPr lang="en-US" altLang="zh-CN" sz="2400" b="1">
                <a:latin typeface="黑体" pitchFamily="2" charset="-122"/>
                <a:ea typeface="黑体" pitchFamily="2" charset="-122"/>
              </a:rPr>
              <a:t>B</a:t>
            </a:r>
            <a:r>
              <a:rPr lang="zh-CN" altLang="en-US" sz="2400" b="1">
                <a:latin typeface="黑体" pitchFamily="2" charset="-122"/>
                <a:ea typeface="黑体" pitchFamily="2" charset="-122"/>
              </a:rPr>
              <a:t>板电势为多大？</a:t>
            </a:r>
          </a:p>
          <a:p>
            <a:pPr eaLnBrk="1" hangingPunct="1"/>
            <a:r>
              <a:rPr lang="zh-CN" altLang="en-US" sz="2400" b="1">
                <a:latin typeface="黑体" pitchFamily="2" charset="-122"/>
                <a:ea typeface="黑体" pitchFamily="2" charset="-122"/>
              </a:rPr>
              <a:t>（</a:t>
            </a:r>
            <a:r>
              <a:rPr lang="en-US" altLang="zh-CN" sz="2400" b="1">
                <a:latin typeface="黑体" pitchFamily="2" charset="-122"/>
                <a:ea typeface="黑体" pitchFamily="2" charset="-122"/>
              </a:rPr>
              <a:t>3</a:t>
            </a:r>
            <a:r>
              <a:rPr lang="zh-CN" altLang="en-US" sz="2400" b="1">
                <a:latin typeface="黑体" pitchFamily="2" charset="-122"/>
                <a:ea typeface="黑体" pitchFamily="2" charset="-122"/>
              </a:rPr>
              <a:t>）若</a:t>
            </a:r>
            <a:r>
              <a:rPr lang="en-US" altLang="zh-CN" sz="2400" b="1">
                <a:latin typeface="黑体" pitchFamily="2" charset="-122"/>
                <a:ea typeface="黑体" pitchFamily="2" charset="-122"/>
              </a:rPr>
              <a:t>C</a:t>
            </a:r>
            <a:r>
              <a:rPr lang="zh-CN" altLang="en-US" sz="2400" b="1">
                <a:latin typeface="黑体" pitchFamily="2" charset="-122"/>
                <a:ea typeface="黑体" pitchFamily="2" charset="-122"/>
              </a:rPr>
              <a:t>点离</a:t>
            </a:r>
            <a:r>
              <a:rPr lang="en-US" altLang="zh-CN" sz="2400" b="1">
                <a:latin typeface="黑体" pitchFamily="2" charset="-122"/>
                <a:ea typeface="黑体" pitchFamily="2" charset="-122"/>
              </a:rPr>
              <a:t>A</a:t>
            </a:r>
            <a:r>
              <a:rPr lang="zh-CN" altLang="en-US" sz="2400" b="1">
                <a:latin typeface="黑体" pitchFamily="2" charset="-122"/>
                <a:ea typeface="黑体" pitchFamily="2" charset="-122"/>
              </a:rPr>
              <a:t>板的距离</a:t>
            </a:r>
            <a:r>
              <a:rPr lang="en-US" altLang="zh-CN" sz="2400" b="1">
                <a:latin typeface="黑体" pitchFamily="2" charset="-122"/>
                <a:ea typeface="黑体" pitchFamily="2" charset="-122"/>
              </a:rPr>
              <a:t>10cm,D</a:t>
            </a:r>
            <a:r>
              <a:rPr lang="zh-CN" altLang="en-US" sz="2400" b="1">
                <a:latin typeface="黑体" pitchFamily="2" charset="-122"/>
                <a:ea typeface="黑体" pitchFamily="2" charset="-122"/>
              </a:rPr>
              <a:t>点离</a:t>
            </a:r>
            <a:r>
              <a:rPr lang="en-US" altLang="zh-CN" sz="2400" b="1">
                <a:latin typeface="黑体" pitchFamily="2" charset="-122"/>
                <a:ea typeface="黑体" pitchFamily="2" charset="-122"/>
              </a:rPr>
              <a:t>B</a:t>
            </a:r>
            <a:r>
              <a:rPr lang="zh-CN" altLang="en-US" sz="2400" b="1">
                <a:latin typeface="黑体" pitchFamily="2" charset="-122"/>
                <a:ea typeface="黑体" pitchFamily="2" charset="-122"/>
              </a:rPr>
              <a:t>板的距离为</a:t>
            </a:r>
            <a:r>
              <a:rPr lang="en-US" altLang="zh-CN" sz="2400" b="1">
                <a:latin typeface="黑体" pitchFamily="2" charset="-122"/>
                <a:ea typeface="黑体" pitchFamily="2" charset="-122"/>
              </a:rPr>
              <a:t>15cm,</a:t>
            </a:r>
            <a:r>
              <a:rPr lang="zh-CN" altLang="en-US" sz="2400" b="1">
                <a:latin typeface="黑体" pitchFamily="2" charset="-122"/>
                <a:ea typeface="黑体" pitchFamily="2" charset="-122"/>
              </a:rPr>
              <a:t>则</a:t>
            </a:r>
            <a:r>
              <a:rPr lang="en-US" altLang="zh-CN" sz="2400" b="1">
                <a:latin typeface="黑体" pitchFamily="2" charset="-122"/>
                <a:ea typeface="黑体" pitchFamily="2" charset="-122"/>
              </a:rPr>
              <a:t>C</a:t>
            </a:r>
            <a:r>
              <a:rPr lang="zh-CN" altLang="en-US" sz="2400" b="1">
                <a:latin typeface="黑体" pitchFamily="2" charset="-122"/>
                <a:ea typeface="黑体" pitchFamily="2" charset="-122"/>
              </a:rPr>
              <a:t>、</a:t>
            </a:r>
            <a:r>
              <a:rPr lang="en-US" altLang="zh-CN" sz="2400" b="1">
                <a:latin typeface="黑体" pitchFamily="2" charset="-122"/>
                <a:ea typeface="黑体" pitchFamily="2" charset="-122"/>
              </a:rPr>
              <a:t>D</a:t>
            </a:r>
            <a:r>
              <a:rPr lang="zh-CN" altLang="en-US" sz="2400" b="1">
                <a:latin typeface="黑体" pitchFamily="2" charset="-122"/>
                <a:ea typeface="黑体" pitchFamily="2" charset="-122"/>
              </a:rPr>
              <a:t>两点间的电势差为多少</a:t>
            </a:r>
          </a:p>
        </p:txBody>
      </p:sp>
      <p:grpSp>
        <p:nvGrpSpPr>
          <p:cNvPr id="74755" name="Group 3"/>
          <p:cNvGrpSpPr>
            <a:grpSpLocks/>
          </p:cNvGrpSpPr>
          <p:nvPr/>
        </p:nvGrpSpPr>
        <p:grpSpPr bwMode="auto">
          <a:xfrm>
            <a:off x="5508625" y="3862388"/>
            <a:ext cx="3095625" cy="2159000"/>
            <a:chOff x="3334" y="981"/>
            <a:chExt cx="1950" cy="1360"/>
          </a:xfrm>
        </p:grpSpPr>
        <p:sp>
          <p:nvSpPr>
            <p:cNvPr id="12293" name="Rectangle 4"/>
            <p:cNvSpPr>
              <a:spLocks noChangeArrowheads="1"/>
            </p:cNvSpPr>
            <p:nvPr/>
          </p:nvSpPr>
          <p:spPr bwMode="auto">
            <a:xfrm>
              <a:off x="4105" y="1253"/>
              <a:ext cx="1134"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4" name="Rectangle 5"/>
            <p:cNvSpPr>
              <a:spLocks noChangeArrowheads="1"/>
            </p:cNvSpPr>
            <p:nvPr/>
          </p:nvSpPr>
          <p:spPr bwMode="auto">
            <a:xfrm>
              <a:off x="4150" y="1933"/>
              <a:ext cx="1134"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5" name="Line 6"/>
            <p:cNvSpPr>
              <a:spLocks noChangeShapeType="1"/>
            </p:cNvSpPr>
            <p:nvPr/>
          </p:nvSpPr>
          <p:spPr bwMode="auto">
            <a:xfrm>
              <a:off x="3334" y="1525"/>
              <a:ext cx="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 name="Line 7"/>
            <p:cNvSpPr>
              <a:spLocks noChangeShapeType="1"/>
            </p:cNvSpPr>
            <p:nvPr/>
          </p:nvSpPr>
          <p:spPr bwMode="auto">
            <a:xfrm>
              <a:off x="3424" y="1661"/>
              <a:ext cx="1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 name="Line 8"/>
            <p:cNvSpPr>
              <a:spLocks noChangeShapeType="1"/>
            </p:cNvSpPr>
            <p:nvPr/>
          </p:nvSpPr>
          <p:spPr bwMode="auto">
            <a:xfrm>
              <a:off x="3515" y="1661"/>
              <a:ext cx="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Line 9"/>
            <p:cNvSpPr>
              <a:spLocks noChangeShapeType="1"/>
            </p:cNvSpPr>
            <p:nvPr/>
          </p:nvSpPr>
          <p:spPr bwMode="auto">
            <a:xfrm>
              <a:off x="3515" y="2341"/>
              <a:ext cx="11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9" name="Line 10"/>
            <p:cNvSpPr>
              <a:spLocks noChangeShapeType="1"/>
            </p:cNvSpPr>
            <p:nvPr/>
          </p:nvSpPr>
          <p:spPr bwMode="auto">
            <a:xfrm flipV="1">
              <a:off x="4694" y="2024"/>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Line 11"/>
            <p:cNvSpPr>
              <a:spLocks noChangeShapeType="1"/>
            </p:cNvSpPr>
            <p:nvPr/>
          </p:nvSpPr>
          <p:spPr bwMode="auto">
            <a:xfrm flipV="1">
              <a:off x="3470" y="981"/>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Line 12"/>
            <p:cNvSpPr>
              <a:spLocks noChangeShapeType="1"/>
            </p:cNvSpPr>
            <p:nvPr/>
          </p:nvSpPr>
          <p:spPr bwMode="auto">
            <a:xfrm>
              <a:off x="4649" y="98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2" name="Line 13"/>
            <p:cNvSpPr>
              <a:spLocks noChangeShapeType="1"/>
            </p:cNvSpPr>
            <p:nvPr/>
          </p:nvSpPr>
          <p:spPr bwMode="auto">
            <a:xfrm>
              <a:off x="3470" y="981"/>
              <a:ext cx="11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3" name="Text Box 14"/>
            <p:cNvSpPr txBox="1">
              <a:spLocks noChangeArrowheads="1"/>
            </p:cNvSpPr>
            <p:nvPr/>
          </p:nvSpPr>
          <p:spPr bwMode="auto">
            <a:xfrm>
              <a:off x="3865" y="114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latin typeface="黑体" pitchFamily="2" charset="-122"/>
                  <a:ea typeface="黑体" pitchFamily="2" charset="-122"/>
                </a:rPr>
                <a:t>A</a:t>
              </a:r>
            </a:p>
          </p:txBody>
        </p:sp>
        <p:sp>
          <p:nvSpPr>
            <p:cNvPr id="12304" name="Text Box 15"/>
            <p:cNvSpPr txBox="1">
              <a:spLocks noChangeArrowheads="1"/>
            </p:cNvSpPr>
            <p:nvPr/>
          </p:nvSpPr>
          <p:spPr bwMode="auto">
            <a:xfrm>
              <a:off x="3833" y="183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latin typeface="黑体" pitchFamily="2" charset="-122"/>
                  <a:ea typeface="黑体" pitchFamily="2" charset="-122"/>
                </a:rPr>
                <a:t>B</a:t>
              </a:r>
            </a:p>
          </p:txBody>
        </p:sp>
        <p:sp>
          <p:nvSpPr>
            <p:cNvPr id="12305" name="Text Box 16"/>
            <p:cNvSpPr txBox="1">
              <a:spLocks noChangeArrowheads="1"/>
            </p:cNvSpPr>
            <p:nvPr/>
          </p:nvSpPr>
          <p:spPr bwMode="auto">
            <a:xfrm>
              <a:off x="4377" y="1376"/>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latin typeface="黑体" pitchFamily="2" charset="-122"/>
                  <a:ea typeface="黑体" pitchFamily="2" charset="-122"/>
                </a:rPr>
                <a:t>.</a:t>
              </a:r>
              <a:r>
                <a:rPr lang="zh-CN" altLang="en-US" sz="2400">
                  <a:latin typeface="黑体" pitchFamily="2" charset="-122"/>
                  <a:ea typeface="黑体" pitchFamily="2" charset="-122"/>
                </a:rPr>
                <a:t>Ｃ</a:t>
              </a:r>
            </a:p>
          </p:txBody>
        </p:sp>
        <p:sp>
          <p:nvSpPr>
            <p:cNvPr id="12306" name="Text Box 17"/>
            <p:cNvSpPr txBox="1">
              <a:spLocks noChangeArrowheads="1"/>
            </p:cNvSpPr>
            <p:nvPr/>
          </p:nvSpPr>
          <p:spPr bwMode="auto">
            <a:xfrm>
              <a:off x="4830" y="147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latin typeface="黑体" pitchFamily="2" charset="-122"/>
                  <a:ea typeface="黑体" pitchFamily="2" charset="-122"/>
                </a:rPr>
                <a:t>.D</a:t>
              </a:r>
            </a:p>
          </p:txBody>
        </p:sp>
      </p:grpSp>
      <p:sp>
        <p:nvSpPr>
          <p:cNvPr id="74770" name="Text Box 18"/>
          <p:cNvSpPr txBox="1">
            <a:spLocks noChangeArrowheads="1"/>
          </p:cNvSpPr>
          <p:nvPr/>
        </p:nvSpPr>
        <p:spPr bwMode="auto">
          <a:xfrm>
            <a:off x="433388" y="423545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chemeClr val="accent2"/>
                </a:solidFill>
                <a:latin typeface="黑体" pitchFamily="2" charset="-122"/>
                <a:ea typeface="黑体" pitchFamily="2" charset="-122"/>
              </a:rPr>
              <a:t>答：略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2"/>
          <p:cNvGrpSpPr>
            <a:grpSpLocks/>
          </p:cNvGrpSpPr>
          <p:nvPr/>
        </p:nvGrpSpPr>
        <p:grpSpPr bwMode="auto">
          <a:xfrm>
            <a:off x="0" y="304800"/>
            <a:ext cx="8929688" cy="6399213"/>
            <a:chOff x="22" y="73"/>
            <a:chExt cx="5625" cy="4031"/>
          </a:xfrm>
        </p:grpSpPr>
        <p:sp>
          <p:nvSpPr>
            <p:cNvPr id="13319" name="Text Box 3"/>
            <p:cNvSpPr txBox="1">
              <a:spLocks noChangeArrowheads="1"/>
            </p:cNvSpPr>
            <p:nvPr/>
          </p:nvSpPr>
          <p:spPr bwMode="auto">
            <a:xfrm>
              <a:off x="204" y="391"/>
              <a:ext cx="5397" cy="1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黑体" pitchFamily="2" charset="-122"/>
                  <a:ea typeface="黑体" pitchFamily="2" charset="-122"/>
                </a:rPr>
                <a:t>1</a:t>
              </a:r>
              <a:r>
                <a:rPr kumimoji="1" lang="zh-CN" altLang="en-US" sz="2400" b="1">
                  <a:latin typeface="黑体" pitchFamily="2" charset="-122"/>
                  <a:ea typeface="黑体" pitchFamily="2" charset="-122"/>
                </a:rPr>
                <a:t>、如图，</a:t>
              </a:r>
              <a:r>
                <a:rPr kumimoji="1" lang="en-US" altLang="zh-CN" sz="2400" b="1" i="1">
                  <a:latin typeface="黑体" pitchFamily="2" charset="-122"/>
                  <a:ea typeface="黑体" pitchFamily="2" charset="-122"/>
                </a:rPr>
                <a:t>a</a:t>
              </a:r>
              <a:r>
                <a:rPr kumimoji="1" lang="zh-CN" altLang="en-US" sz="2400" b="1">
                  <a:latin typeface="黑体" pitchFamily="2" charset="-122"/>
                  <a:ea typeface="黑体" pitchFamily="2" charset="-122"/>
                </a:rPr>
                <a:t>、</a:t>
              </a:r>
              <a:r>
                <a:rPr kumimoji="1" lang="en-US" altLang="zh-CN" sz="2400" b="1" i="1">
                  <a:latin typeface="黑体" pitchFamily="2" charset="-122"/>
                  <a:ea typeface="黑体" pitchFamily="2" charset="-122"/>
                </a:rPr>
                <a:t>b</a:t>
              </a:r>
              <a:r>
                <a:rPr kumimoji="1" lang="zh-CN" altLang="en-US" sz="2400" b="1">
                  <a:latin typeface="黑体" pitchFamily="2" charset="-122"/>
                  <a:ea typeface="黑体" pitchFamily="2" charset="-122"/>
                </a:rPr>
                <a:t>、</a:t>
              </a:r>
              <a:r>
                <a:rPr kumimoji="1" lang="en-US" altLang="zh-CN" sz="2400" b="1" i="1">
                  <a:latin typeface="黑体" pitchFamily="2" charset="-122"/>
                  <a:ea typeface="黑体" pitchFamily="2" charset="-122"/>
                </a:rPr>
                <a:t>c</a:t>
              </a:r>
              <a:r>
                <a:rPr kumimoji="1" lang="zh-CN" altLang="en-US" sz="2400" b="1">
                  <a:latin typeface="黑体" pitchFamily="2" charset="-122"/>
                  <a:ea typeface="黑体" pitchFamily="2" charset="-122"/>
                </a:rPr>
                <a:t>是一条电场线上的三个点，电场线的方向由</a:t>
              </a:r>
              <a:r>
                <a:rPr kumimoji="1" lang="en-US" altLang="zh-CN" sz="2400" b="1" i="1">
                  <a:latin typeface="黑体" pitchFamily="2" charset="-122"/>
                  <a:ea typeface="黑体" pitchFamily="2" charset="-122"/>
                </a:rPr>
                <a:t>a</a:t>
              </a:r>
              <a:r>
                <a:rPr kumimoji="1" lang="zh-CN" altLang="en-US" sz="2400" b="1">
                  <a:latin typeface="黑体" pitchFamily="2" charset="-122"/>
                  <a:ea typeface="黑体" pitchFamily="2" charset="-122"/>
                </a:rPr>
                <a:t>到</a:t>
              </a:r>
              <a:r>
                <a:rPr kumimoji="1" lang="en-US" altLang="zh-CN" sz="2400" b="1" i="1">
                  <a:latin typeface="黑体" pitchFamily="2" charset="-122"/>
                  <a:ea typeface="黑体" pitchFamily="2" charset="-122"/>
                </a:rPr>
                <a:t>c</a:t>
              </a:r>
              <a:r>
                <a:rPr kumimoji="1" lang="en-US" altLang="zh-CN" sz="2400" b="1">
                  <a:latin typeface="黑体" pitchFamily="2" charset="-122"/>
                  <a:ea typeface="黑体" pitchFamily="2" charset="-122"/>
                </a:rPr>
                <a:t>, </a:t>
              </a:r>
              <a:r>
                <a:rPr kumimoji="1" lang="en-US" altLang="zh-CN" sz="2400" b="1" i="1">
                  <a:latin typeface="黑体" pitchFamily="2" charset="-122"/>
                  <a:ea typeface="黑体" pitchFamily="2" charset="-122"/>
                </a:rPr>
                <a:t>a</a:t>
              </a:r>
              <a:r>
                <a:rPr kumimoji="1" lang="zh-CN" altLang="en-US" sz="2400" b="1">
                  <a:latin typeface="黑体" pitchFamily="2" charset="-122"/>
                  <a:ea typeface="黑体" pitchFamily="2" charset="-122"/>
                </a:rPr>
                <a:t>、</a:t>
              </a:r>
              <a:r>
                <a:rPr kumimoji="1" lang="en-US" altLang="zh-CN" sz="2400" b="1" i="1">
                  <a:latin typeface="黑体" pitchFamily="2" charset="-122"/>
                  <a:ea typeface="黑体" pitchFamily="2" charset="-122"/>
                </a:rPr>
                <a:t>b</a:t>
              </a:r>
              <a:r>
                <a:rPr kumimoji="1" lang="zh-CN" altLang="en-US" sz="2400" b="1">
                  <a:latin typeface="黑体" pitchFamily="2" charset="-122"/>
                  <a:ea typeface="黑体" pitchFamily="2" charset="-122"/>
                </a:rPr>
                <a:t>间的距离等于</a:t>
              </a:r>
              <a:r>
                <a:rPr kumimoji="1" lang="en-US" altLang="zh-CN" sz="2400" b="1" i="1">
                  <a:latin typeface="黑体" pitchFamily="2" charset="-122"/>
                  <a:ea typeface="黑体" pitchFamily="2" charset="-122"/>
                </a:rPr>
                <a:t>b</a:t>
              </a:r>
              <a:r>
                <a:rPr kumimoji="1" lang="zh-CN" altLang="en-US" sz="2400" b="1">
                  <a:latin typeface="黑体" pitchFamily="2" charset="-122"/>
                  <a:ea typeface="黑体" pitchFamily="2" charset="-122"/>
                </a:rPr>
                <a:t>、</a:t>
              </a:r>
              <a:r>
                <a:rPr kumimoji="1" lang="en-US" altLang="zh-CN" sz="2400" b="1" i="1">
                  <a:latin typeface="黑体" pitchFamily="2" charset="-122"/>
                  <a:ea typeface="黑体" pitchFamily="2" charset="-122"/>
                </a:rPr>
                <a:t>c</a:t>
              </a:r>
              <a:r>
                <a:rPr kumimoji="1" lang="zh-CN" altLang="en-US" sz="2400" b="1">
                  <a:latin typeface="黑体" pitchFamily="2" charset="-122"/>
                  <a:ea typeface="黑体" pitchFamily="2" charset="-122"/>
                </a:rPr>
                <a:t>间的距离。用</a:t>
              </a:r>
              <a:r>
                <a:rPr kumimoji="1" lang="en-US" altLang="zh-CN" sz="2400" b="1" i="1">
                  <a:latin typeface="黑体" pitchFamily="2" charset="-122"/>
                  <a:ea typeface="黑体" pitchFamily="2" charset="-122"/>
                </a:rPr>
                <a:t>φa</a:t>
              </a:r>
              <a:r>
                <a:rPr kumimoji="1" lang="zh-CN" altLang="en-US" sz="2400" b="1">
                  <a:latin typeface="黑体" pitchFamily="2" charset="-122"/>
                  <a:ea typeface="黑体" pitchFamily="2" charset="-122"/>
                </a:rPr>
                <a:t>、</a:t>
              </a:r>
              <a:r>
                <a:rPr kumimoji="1" lang="en-US" altLang="zh-CN" sz="2400" b="1" i="1">
                  <a:latin typeface="黑体" pitchFamily="2" charset="-122"/>
                  <a:ea typeface="黑体" pitchFamily="2" charset="-122"/>
                </a:rPr>
                <a:t>φb</a:t>
              </a:r>
              <a:r>
                <a:rPr kumimoji="1" lang="zh-CN" altLang="en-US" sz="2400" b="1">
                  <a:latin typeface="黑体" pitchFamily="2" charset="-122"/>
                  <a:ea typeface="黑体" pitchFamily="2" charset="-122"/>
                </a:rPr>
                <a:t>、</a:t>
              </a:r>
              <a:r>
                <a:rPr kumimoji="1" lang="en-US" altLang="zh-CN" sz="2400" b="1" i="1">
                  <a:latin typeface="黑体" pitchFamily="2" charset="-122"/>
                  <a:ea typeface="黑体" pitchFamily="2" charset="-122"/>
                </a:rPr>
                <a:t>φc</a:t>
              </a:r>
              <a:r>
                <a:rPr kumimoji="1" lang="zh-CN" altLang="en-US" sz="2400" b="1">
                  <a:latin typeface="黑体" pitchFamily="2" charset="-122"/>
                  <a:ea typeface="黑体" pitchFamily="2" charset="-122"/>
                </a:rPr>
                <a:t>和</a:t>
              </a:r>
              <a:r>
                <a:rPr kumimoji="1" lang="en-US" altLang="zh-CN" sz="2400" b="1" i="1">
                  <a:latin typeface="黑体" pitchFamily="2" charset="-122"/>
                  <a:ea typeface="黑体" pitchFamily="2" charset="-122"/>
                </a:rPr>
                <a:t>Ea</a:t>
              </a:r>
              <a:r>
                <a:rPr kumimoji="1" lang="zh-CN" altLang="en-US" sz="2400" b="1">
                  <a:latin typeface="黑体" pitchFamily="2" charset="-122"/>
                  <a:ea typeface="黑体" pitchFamily="2" charset="-122"/>
                </a:rPr>
                <a:t>、</a:t>
              </a:r>
              <a:r>
                <a:rPr kumimoji="1" lang="en-US" altLang="zh-CN" sz="2400" b="1" i="1">
                  <a:latin typeface="黑体" pitchFamily="2" charset="-122"/>
                  <a:ea typeface="黑体" pitchFamily="2" charset="-122"/>
                </a:rPr>
                <a:t>Eb</a:t>
              </a:r>
              <a:r>
                <a:rPr kumimoji="1" lang="zh-CN" altLang="en-US" sz="2400" b="1">
                  <a:latin typeface="黑体" pitchFamily="2" charset="-122"/>
                  <a:ea typeface="黑体" pitchFamily="2" charset="-122"/>
                </a:rPr>
                <a:t>、</a:t>
              </a:r>
              <a:r>
                <a:rPr kumimoji="1" lang="en-US" altLang="zh-CN" sz="2400" b="1" i="1">
                  <a:latin typeface="黑体" pitchFamily="2" charset="-122"/>
                  <a:ea typeface="黑体" pitchFamily="2" charset="-122"/>
                </a:rPr>
                <a:t>Ec</a:t>
              </a:r>
              <a:r>
                <a:rPr kumimoji="1" lang="zh-CN" altLang="en-US" sz="2400" b="1">
                  <a:latin typeface="黑体" pitchFamily="2" charset="-122"/>
                  <a:ea typeface="黑体" pitchFamily="2" charset="-122"/>
                </a:rPr>
                <a:t>分别表示</a:t>
              </a:r>
              <a:r>
                <a:rPr kumimoji="1" lang="en-US" altLang="zh-CN" sz="2400" b="1" i="1">
                  <a:latin typeface="黑体" pitchFamily="2" charset="-122"/>
                  <a:ea typeface="黑体" pitchFamily="2" charset="-122"/>
                </a:rPr>
                <a:t>a</a:t>
              </a:r>
              <a:r>
                <a:rPr kumimoji="1" lang="zh-CN" altLang="en-US" sz="2400" b="1">
                  <a:latin typeface="黑体" pitchFamily="2" charset="-122"/>
                  <a:ea typeface="黑体" pitchFamily="2" charset="-122"/>
                </a:rPr>
                <a:t>、</a:t>
              </a:r>
              <a:r>
                <a:rPr kumimoji="1" lang="en-US" altLang="zh-CN" sz="2400" b="1" i="1">
                  <a:latin typeface="黑体" pitchFamily="2" charset="-122"/>
                  <a:ea typeface="黑体" pitchFamily="2" charset="-122"/>
                </a:rPr>
                <a:t>b</a:t>
              </a:r>
              <a:r>
                <a:rPr kumimoji="1" lang="zh-CN" altLang="en-US" sz="2400" b="1">
                  <a:latin typeface="黑体" pitchFamily="2" charset="-122"/>
                  <a:ea typeface="黑体" pitchFamily="2" charset="-122"/>
                </a:rPr>
                <a:t>、</a:t>
              </a:r>
              <a:r>
                <a:rPr kumimoji="1" lang="en-US" altLang="zh-CN" sz="2400" b="1" i="1">
                  <a:latin typeface="黑体" pitchFamily="2" charset="-122"/>
                  <a:ea typeface="黑体" pitchFamily="2" charset="-122"/>
                </a:rPr>
                <a:t>c</a:t>
              </a:r>
              <a:r>
                <a:rPr kumimoji="1" lang="zh-CN" altLang="en-US" sz="2400" b="1">
                  <a:latin typeface="黑体" pitchFamily="2" charset="-122"/>
                  <a:ea typeface="黑体" pitchFamily="2" charset="-122"/>
                </a:rPr>
                <a:t>三点的电势和场强。下列哪个正确？</a:t>
              </a:r>
              <a:r>
                <a:rPr kumimoji="1" lang="zh-CN" altLang="en-US" sz="2800" b="1">
                  <a:latin typeface="黑体" pitchFamily="2" charset="-122"/>
                  <a:ea typeface="黑体" pitchFamily="2" charset="-122"/>
                </a:rPr>
                <a:t> </a:t>
              </a:r>
            </a:p>
          </p:txBody>
        </p:sp>
        <p:sp>
          <p:nvSpPr>
            <p:cNvPr id="13320" name="Text Box 4"/>
            <p:cNvSpPr txBox="1">
              <a:spLocks noChangeArrowheads="1"/>
            </p:cNvSpPr>
            <p:nvPr/>
          </p:nvSpPr>
          <p:spPr bwMode="auto">
            <a:xfrm>
              <a:off x="385" y="1616"/>
              <a:ext cx="4127"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黑体" pitchFamily="2" charset="-122"/>
                  <a:ea typeface="黑体" pitchFamily="2" charset="-122"/>
                </a:rPr>
                <a:t>A.</a:t>
              </a:r>
              <a:r>
                <a:rPr kumimoji="1" lang="en-US" altLang="zh-CN" sz="2800" b="1" i="1">
                  <a:latin typeface="黑体" pitchFamily="2" charset="-122"/>
                  <a:ea typeface="黑体" pitchFamily="2" charset="-122"/>
                </a:rPr>
                <a:t>φa</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φb</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φc</a:t>
              </a:r>
              <a:r>
                <a:rPr kumimoji="1" lang="en-US" altLang="zh-CN" sz="2800" b="1">
                  <a:latin typeface="黑体" pitchFamily="2" charset="-122"/>
                  <a:ea typeface="黑体" pitchFamily="2" charset="-122"/>
                </a:rPr>
                <a:t>       B. </a:t>
              </a:r>
              <a:r>
                <a:rPr kumimoji="1" lang="en-US" altLang="zh-CN" sz="2800" b="1" i="1">
                  <a:latin typeface="黑体" pitchFamily="2" charset="-122"/>
                  <a:ea typeface="黑体" pitchFamily="2" charset="-122"/>
                </a:rPr>
                <a:t>Ea</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Eb</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Ec</a:t>
              </a:r>
              <a:r>
                <a:rPr kumimoji="1" lang="en-US" altLang="zh-CN" sz="2800" b="1">
                  <a:latin typeface="黑体" pitchFamily="2" charset="-122"/>
                  <a:ea typeface="黑体" pitchFamily="2" charset="-122"/>
                </a:rPr>
                <a:t> </a:t>
              </a:r>
            </a:p>
            <a:p>
              <a:pPr eaLnBrk="1" hangingPunct="1"/>
              <a:r>
                <a:rPr kumimoji="1" lang="en-US" altLang="zh-CN" sz="2800" b="1">
                  <a:latin typeface="黑体" pitchFamily="2" charset="-122"/>
                  <a:ea typeface="黑体" pitchFamily="2" charset="-122"/>
                </a:rPr>
                <a:t>C.</a:t>
              </a:r>
              <a:r>
                <a:rPr kumimoji="1" lang="en-US" altLang="zh-CN" sz="2800" b="1" i="1">
                  <a:latin typeface="黑体" pitchFamily="2" charset="-122"/>
                  <a:ea typeface="黑体" pitchFamily="2" charset="-122"/>
                </a:rPr>
                <a:t>φa</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φb</a:t>
              </a:r>
              <a:r>
                <a:rPr kumimoji="1" lang="en-US" altLang="zh-CN" sz="2800" b="1">
                  <a:latin typeface="黑体" pitchFamily="2" charset="-122"/>
                  <a:ea typeface="黑体" pitchFamily="2" charset="-122"/>
                </a:rPr>
                <a:t>=</a:t>
              </a:r>
              <a:r>
                <a:rPr kumimoji="1" lang="en-US" altLang="zh-CN" sz="2800" b="1" i="1">
                  <a:latin typeface="黑体" pitchFamily="2" charset="-122"/>
                  <a:ea typeface="黑体" pitchFamily="2" charset="-122"/>
                </a:rPr>
                <a:t>φb</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φc</a:t>
              </a:r>
              <a:r>
                <a:rPr kumimoji="1" lang="en-US" altLang="zh-CN" sz="2800" b="1">
                  <a:latin typeface="黑体" pitchFamily="2" charset="-122"/>
                  <a:ea typeface="黑体" pitchFamily="2" charset="-122"/>
                </a:rPr>
                <a:t>   D. </a:t>
              </a:r>
              <a:r>
                <a:rPr kumimoji="1" lang="en-US" altLang="zh-CN" sz="2800" b="1" i="1">
                  <a:latin typeface="黑体" pitchFamily="2" charset="-122"/>
                  <a:ea typeface="黑体" pitchFamily="2" charset="-122"/>
                </a:rPr>
                <a:t>Ea</a:t>
              </a:r>
              <a:r>
                <a:rPr kumimoji="1" lang="en-US" altLang="zh-CN" sz="2800" b="1">
                  <a:latin typeface="黑体" pitchFamily="2" charset="-122"/>
                  <a:ea typeface="黑体" pitchFamily="2" charset="-122"/>
                </a:rPr>
                <a:t>=E</a:t>
              </a:r>
              <a:r>
                <a:rPr kumimoji="1" lang="en-US" altLang="zh-CN" sz="2800" b="1" i="1">
                  <a:latin typeface="黑体" pitchFamily="2" charset="-122"/>
                  <a:ea typeface="黑体" pitchFamily="2" charset="-122"/>
                </a:rPr>
                <a:t>b</a:t>
              </a:r>
              <a:r>
                <a:rPr kumimoji="1" lang="en-US" altLang="zh-CN" sz="2800" b="1">
                  <a:latin typeface="黑体" pitchFamily="2" charset="-122"/>
                  <a:ea typeface="黑体" pitchFamily="2" charset="-122"/>
                </a:rPr>
                <a:t>=E</a:t>
              </a:r>
              <a:r>
                <a:rPr kumimoji="1" lang="en-US" altLang="zh-CN" sz="2800" b="1" i="1">
                  <a:latin typeface="黑体" pitchFamily="2" charset="-122"/>
                  <a:ea typeface="黑体" pitchFamily="2" charset="-122"/>
                </a:rPr>
                <a:t>c</a:t>
              </a:r>
              <a:r>
                <a:rPr kumimoji="1" lang="en-US" altLang="zh-CN" sz="2800" b="1">
                  <a:latin typeface="黑体" pitchFamily="2" charset="-122"/>
                  <a:ea typeface="黑体" pitchFamily="2" charset="-122"/>
                </a:rPr>
                <a:t> </a:t>
              </a:r>
            </a:p>
          </p:txBody>
        </p:sp>
        <p:sp>
          <p:nvSpPr>
            <p:cNvPr id="13321" name="Text Box 5"/>
            <p:cNvSpPr txBox="1">
              <a:spLocks noChangeArrowheads="1"/>
            </p:cNvSpPr>
            <p:nvPr/>
          </p:nvSpPr>
          <p:spPr bwMode="auto">
            <a:xfrm>
              <a:off x="22" y="73"/>
              <a:ext cx="1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chemeClr val="accent2"/>
                  </a:solidFill>
                  <a:latin typeface="黑体" pitchFamily="2" charset="-122"/>
                  <a:ea typeface="黑体" pitchFamily="2" charset="-122"/>
                </a:rPr>
                <a:t>课堂练习：</a:t>
              </a:r>
            </a:p>
          </p:txBody>
        </p:sp>
        <p:grpSp>
          <p:nvGrpSpPr>
            <p:cNvPr id="13322" name="Group 6"/>
            <p:cNvGrpSpPr>
              <a:grpSpLocks/>
            </p:cNvGrpSpPr>
            <p:nvPr/>
          </p:nvGrpSpPr>
          <p:grpSpPr bwMode="auto">
            <a:xfrm>
              <a:off x="3515" y="1221"/>
              <a:ext cx="2132" cy="518"/>
              <a:chOff x="3515" y="1133"/>
              <a:chExt cx="2132" cy="518"/>
            </a:xfrm>
          </p:grpSpPr>
          <p:grpSp>
            <p:nvGrpSpPr>
              <p:cNvPr id="13324" name="Group 7"/>
              <p:cNvGrpSpPr>
                <a:grpSpLocks/>
              </p:cNvGrpSpPr>
              <p:nvPr/>
            </p:nvGrpSpPr>
            <p:grpSpPr bwMode="auto">
              <a:xfrm>
                <a:off x="3515" y="1344"/>
                <a:ext cx="1814" cy="173"/>
                <a:chOff x="3515" y="1344"/>
                <a:chExt cx="1814" cy="173"/>
              </a:xfrm>
            </p:grpSpPr>
            <p:sp>
              <p:nvSpPr>
                <p:cNvPr id="13326" name="Line 8"/>
                <p:cNvSpPr>
                  <a:spLocks noChangeShapeType="1"/>
                </p:cNvSpPr>
                <p:nvPr/>
              </p:nvSpPr>
              <p:spPr bwMode="auto">
                <a:xfrm>
                  <a:off x="3515" y="1434"/>
                  <a:ext cx="1814"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7" name="Text Box 9"/>
                <p:cNvSpPr txBox="1">
                  <a:spLocks noChangeArrowheads="1"/>
                </p:cNvSpPr>
                <p:nvPr/>
              </p:nvSpPr>
              <p:spPr bwMode="auto">
                <a:xfrm>
                  <a:off x="3742" y="1344"/>
                  <a:ext cx="22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200">
                      <a:latin typeface="黑体" pitchFamily="2" charset="-122"/>
                      <a:ea typeface="黑体" pitchFamily="2" charset="-122"/>
                    </a:rPr>
                    <a:t>●</a:t>
                  </a:r>
                </a:p>
              </p:txBody>
            </p:sp>
            <p:sp>
              <p:nvSpPr>
                <p:cNvPr id="13328" name="Text Box 10"/>
                <p:cNvSpPr txBox="1">
                  <a:spLocks noChangeArrowheads="1"/>
                </p:cNvSpPr>
                <p:nvPr/>
              </p:nvSpPr>
              <p:spPr bwMode="auto">
                <a:xfrm>
                  <a:off x="4737" y="1344"/>
                  <a:ext cx="22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200">
                      <a:latin typeface="黑体" pitchFamily="2" charset="-122"/>
                      <a:ea typeface="黑体" pitchFamily="2" charset="-122"/>
                    </a:rPr>
                    <a:t>●</a:t>
                  </a:r>
                </a:p>
              </p:txBody>
            </p:sp>
            <p:sp>
              <p:nvSpPr>
                <p:cNvPr id="13329" name="Text Box 11"/>
                <p:cNvSpPr txBox="1">
                  <a:spLocks noChangeArrowheads="1"/>
                </p:cNvSpPr>
                <p:nvPr/>
              </p:nvSpPr>
              <p:spPr bwMode="auto">
                <a:xfrm>
                  <a:off x="4273" y="1344"/>
                  <a:ext cx="22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200">
                      <a:latin typeface="黑体" pitchFamily="2" charset="-122"/>
                      <a:ea typeface="黑体" pitchFamily="2" charset="-122"/>
                    </a:rPr>
                    <a:t>●</a:t>
                  </a:r>
                </a:p>
              </p:txBody>
            </p:sp>
          </p:grpSp>
          <p:sp>
            <p:nvSpPr>
              <p:cNvPr id="13325" name="Text Box 12"/>
              <p:cNvSpPr txBox="1">
                <a:spLocks noChangeArrowheads="1"/>
              </p:cNvSpPr>
              <p:nvPr/>
            </p:nvSpPr>
            <p:spPr bwMode="auto">
              <a:xfrm>
                <a:off x="3692" y="1133"/>
                <a:ext cx="195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CC6600"/>
                    </a:solidFill>
                    <a:latin typeface="黑体" pitchFamily="2" charset="-122"/>
                    <a:ea typeface="黑体" pitchFamily="2" charset="-122"/>
                  </a:rPr>
                  <a:t> a        b        c       E</a:t>
                </a:r>
              </a:p>
            </p:txBody>
          </p:sp>
        </p:grpSp>
        <p:sp>
          <p:nvSpPr>
            <p:cNvPr id="13323" name="Text Box 13"/>
            <p:cNvSpPr txBox="1">
              <a:spLocks noChangeArrowheads="1"/>
            </p:cNvSpPr>
            <p:nvPr/>
          </p:nvSpPr>
          <p:spPr bwMode="auto">
            <a:xfrm>
              <a:off x="158" y="2432"/>
              <a:ext cx="5489" cy="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黑体" pitchFamily="2" charset="-122"/>
                  <a:ea typeface="黑体" pitchFamily="2" charset="-122"/>
                </a:rPr>
                <a:t>2</a:t>
              </a:r>
              <a:r>
                <a:rPr kumimoji="1" lang="zh-CN" altLang="en-US" sz="2800" b="1">
                  <a:latin typeface="黑体" pitchFamily="2" charset="-122"/>
                  <a:ea typeface="黑体" pitchFamily="2" charset="-122"/>
                </a:rPr>
                <a:t>、在电场强度为</a:t>
              </a:r>
              <a:r>
                <a:rPr kumimoji="1" lang="en-US" altLang="zh-CN" sz="2800" b="1">
                  <a:latin typeface="黑体" pitchFamily="2" charset="-122"/>
                  <a:ea typeface="黑体" pitchFamily="2" charset="-122"/>
                </a:rPr>
                <a:t>600 N/C</a:t>
              </a:r>
              <a:r>
                <a:rPr kumimoji="1" lang="zh-CN" altLang="en-US" sz="2800" b="1">
                  <a:latin typeface="黑体" pitchFamily="2" charset="-122"/>
                  <a:ea typeface="黑体" pitchFamily="2" charset="-122"/>
                </a:rPr>
                <a:t>的匀强电场中，</a:t>
              </a:r>
              <a:r>
                <a:rPr kumimoji="1" lang="en-US" altLang="zh-CN" sz="2800" b="1" i="1">
                  <a:latin typeface="黑体" pitchFamily="2" charset="-122"/>
                  <a:ea typeface="黑体" pitchFamily="2" charset="-122"/>
                </a:rPr>
                <a:t>A</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B</a:t>
              </a:r>
              <a:r>
                <a:rPr kumimoji="1" lang="zh-CN" altLang="en-US" sz="2800" b="1">
                  <a:latin typeface="黑体" pitchFamily="2" charset="-122"/>
                  <a:ea typeface="黑体" pitchFamily="2" charset="-122"/>
                </a:rPr>
                <a:t>两点相距</a:t>
              </a:r>
              <a:r>
                <a:rPr kumimoji="1" lang="en-US" altLang="zh-CN" sz="2800" b="1">
                  <a:latin typeface="黑体" pitchFamily="2" charset="-122"/>
                  <a:ea typeface="黑体" pitchFamily="2" charset="-122"/>
                </a:rPr>
                <a:t>5 cm</a:t>
              </a:r>
              <a:r>
                <a:rPr kumimoji="1" lang="zh-CN" altLang="en-US" sz="2800" b="1">
                  <a:latin typeface="黑体" pitchFamily="2" charset="-122"/>
                  <a:ea typeface="黑体" pitchFamily="2" charset="-122"/>
                </a:rPr>
                <a:t>，若</a:t>
              </a:r>
              <a:r>
                <a:rPr kumimoji="1" lang="en-US" altLang="zh-CN" sz="2800" b="1" i="1">
                  <a:latin typeface="黑体" pitchFamily="2" charset="-122"/>
                  <a:ea typeface="黑体" pitchFamily="2" charset="-122"/>
                </a:rPr>
                <a:t>A</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B</a:t>
              </a:r>
              <a:r>
                <a:rPr kumimoji="1" lang="zh-CN" altLang="en-US" sz="2800" b="1">
                  <a:latin typeface="黑体" pitchFamily="2" charset="-122"/>
                  <a:ea typeface="黑体" pitchFamily="2" charset="-122"/>
                </a:rPr>
                <a:t>两点连线是沿着电场方向时，则</a:t>
              </a:r>
              <a:r>
                <a:rPr kumimoji="1" lang="en-US" altLang="zh-CN" sz="2800" b="1" i="1">
                  <a:latin typeface="黑体" pitchFamily="2" charset="-122"/>
                  <a:ea typeface="黑体" pitchFamily="2" charset="-122"/>
                </a:rPr>
                <a:t>A</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B</a:t>
              </a:r>
              <a:r>
                <a:rPr kumimoji="1" lang="zh-CN" altLang="en-US" sz="2800" b="1">
                  <a:latin typeface="黑体" pitchFamily="2" charset="-122"/>
                  <a:ea typeface="黑体" pitchFamily="2" charset="-122"/>
                </a:rPr>
                <a:t>两点的电势差是</a:t>
              </a:r>
              <a:r>
                <a:rPr kumimoji="1" lang="en-US" altLang="zh-CN" sz="2800" b="1">
                  <a:latin typeface="黑体" pitchFamily="2" charset="-122"/>
                  <a:ea typeface="黑体" pitchFamily="2" charset="-122"/>
                </a:rPr>
                <a:t>_______ V</a:t>
              </a:r>
              <a:r>
                <a:rPr kumimoji="1" lang="zh-CN" altLang="en-US" sz="2800" b="1">
                  <a:latin typeface="黑体" pitchFamily="2" charset="-122"/>
                  <a:ea typeface="黑体" pitchFamily="2" charset="-122"/>
                </a:rPr>
                <a:t>。若</a:t>
              </a:r>
              <a:r>
                <a:rPr kumimoji="1" lang="en-US" altLang="zh-CN" sz="2800" b="1" i="1">
                  <a:latin typeface="黑体" pitchFamily="2" charset="-122"/>
                  <a:ea typeface="黑体" pitchFamily="2" charset="-122"/>
                </a:rPr>
                <a:t>A</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B</a:t>
              </a:r>
              <a:r>
                <a:rPr kumimoji="1" lang="zh-CN" altLang="en-US" sz="2800" b="1">
                  <a:latin typeface="黑体" pitchFamily="2" charset="-122"/>
                  <a:ea typeface="黑体" pitchFamily="2" charset="-122"/>
                </a:rPr>
                <a:t>两点连线与电场方向成</a:t>
              </a:r>
              <a:r>
                <a:rPr kumimoji="1" lang="en-US" altLang="zh-CN" sz="2800" b="1">
                  <a:latin typeface="黑体" pitchFamily="2" charset="-122"/>
                  <a:ea typeface="黑体" pitchFamily="2" charset="-122"/>
                </a:rPr>
                <a:t>60°</a:t>
              </a:r>
              <a:r>
                <a:rPr kumimoji="1" lang="zh-CN" altLang="en-US" sz="2800" b="1">
                  <a:latin typeface="黑体" pitchFamily="2" charset="-122"/>
                  <a:ea typeface="黑体" pitchFamily="2" charset="-122"/>
                </a:rPr>
                <a:t>角时， 则</a:t>
              </a:r>
              <a:r>
                <a:rPr kumimoji="1" lang="en-US" altLang="zh-CN" sz="2800" b="1" i="1">
                  <a:latin typeface="黑体" pitchFamily="2" charset="-122"/>
                  <a:ea typeface="黑体" pitchFamily="2" charset="-122"/>
                </a:rPr>
                <a:t>A</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B</a:t>
              </a:r>
              <a:r>
                <a:rPr kumimoji="1" lang="zh-CN" altLang="en-US" sz="2800" b="1">
                  <a:latin typeface="黑体" pitchFamily="2" charset="-122"/>
                  <a:ea typeface="黑体" pitchFamily="2" charset="-122"/>
                </a:rPr>
                <a:t>两点的电势差是</a:t>
              </a:r>
              <a:r>
                <a:rPr kumimoji="1" lang="en-US" altLang="zh-CN" sz="2800" b="1">
                  <a:latin typeface="黑体" pitchFamily="2" charset="-122"/>
                  <a:ea typeface="黑体" pitchFamily="2" charset="-122"/>
                </a:rPr>
                <a:t>________V</a:t>
              </a:r>
              <a:r>
                <a:rPr kumimoji="1" lang="zh-CN" altLang="en-US" sz="2800" b="1">
                  <a:latin typeface="黑体" pitchFamily="2" charset="-122"/>
                  <a:ea typeface="黑体" pitchFamily="2" charset="-122"/>
                </a:rPr>
                <a:t>；若</a:t>
              </a:r>
              <a:r>
                <a:rPr kumimoji="1" lang="en-US" altLang="zh-CN" sz="2800" b="1" i="1">
                  <a:latin typeface="黑体" pitchFamily="2" charset="-122"/>
                  <a:ea typeface="黑体" pitchFamily="2" charset="-122"/>
                </a:rPr>
                <a:t>A</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B</a:t>
              </a:r>
              <a:r>
                <a:rPr kumimoji="1" lang="zh-CN" altLang="en-US" sz="2800" b="1">
                  <a:latin typeface="黑体" pitchFamily="2" charset="-122"/>
                  <a:ea typeface="黑体" pitchFamily="2" charset="-122"/>
                </a:rPr>
                <a:t>两点连线与电场方向垂直时，则</a:t>
              </a:r>
              <a:r>
                <a:rPr kumimoji="1" lang="en-US" altLang="zh-CN" sz="2800" b="1" i="1">
                  <a:latin typeface="黑体" pitchFamily="2" charset="-122"/>
                  <a:ea typeface="黑体" pitchFamily="2" charset="-122"/>
                </a:rPr>
                <a:t>A</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B</a:t>
              </a:r>
              <a:r>
                <a:rPr kumimoji="1" lang="zh-CN" altLang="en-US" sz="2800" b="1">
                  <a:latin typeface="黑体" pitchFamily="2" charset="-122"/>
                  <a:ea typeface="黑体" pitchFamily="2" charset="-122"/>
                </a:rPr>
                <a:t>两点的电势差是</a:t>
              </a:r>
              <a:r>
                <a:rPr kumimoji="1" lang="en-US" altLang="zh-CN" sz="2800" b="1">
                  <a:latin typeface="黑体" pitchFamily="2" charset="-122"/>
                  <a:ea typeface="黑体" pitchFamily="2" charset="-122"/>
                </a:rPr>
                <a:t>________V</a:t>
              </a:r>
              <a:r>
                <a:rPr kumimoji="1" lang="zh-CN" altLang="en-US" sz="2800" b="1">
                  <a:latin typeface="黑体" pitchFamily="2" charset="-122"/>
                  <a:ea typeface="黑体" pitchFamily="2" charset="-122"/>
                </a:rPr>
                <a:t>。</a:t>
              </a:r>
            </a:p>
          </p:txBody>
        </p:sp>
      </p:grpSp>
      <p:sp>
        <p:nvSpPr>
          <p:cNvPr id="75790" name="Text Box 14"/>
          <p:cNvSpPr txBox="1">
            <a:spLocks noChangeArrowheads="1"/>
          </p:cNvSpPr>
          <p:nvPr/>
        </p:nvSpPr>
        <p:spPr bwMode="auto">
          <a:xfrm>
            <a:off x="395288" y="2276475"/>
            <a:ext cx="9350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5400" b="1">
                <a:solidFill>
                  <a:srgbClr val="CC6600"/>
                </a:solidFill>
                <a:latin typeface="黑体" pitchFamily="2" charset="-122"/>
                <a:ea typeface="黑体" pitchFamily="2" charset="-122"/>
              </a:rPr>
              <a:t>√</a:t>
            </a:r>
          </a:p>
        </p:txBody>
      </p:sp>
      <p:sp>
        <p:nvSpPr>
          <p:cNvPr id="75791" name="Text Box 15"/>
          <p:cNvSpPr txBox="1">
            <a:spLocks noChangeArrowheads="1"/>
          </p:cNvSpPr>
          <p:nvPr/>
        </p:nvSpPr>
        <p:spPr bwMode="auto">
          <a:xfrm>
            <a:off x="3276600" y="4876800"/>
            <a:ext cx="792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C00000"/>
                </a:solidFill>
                <a:latin typeface="黑体" pitchFamily="2" charset="-122"/>
                <a:ea typeface="黑体" pitchFamily="2" charset="-122"/>
              </a:rPr>
              <a:t>30</a:t>
            </a:r>
          </a:p>
        </p:txBody>
      </p:sp>
      <p:sp>
        <p:nvSpPr>
          <p:cNvPr id="75792" name="Text Box 16"/>
          <p:cNvSpPr txBox="1">
            <a:spLocks noChangeArrowheads="1"/>
          </p:cNvSpPr>
          <p:nvPr/>
        </p:nvSpPr>
        <p:spPr bwMode="auto">
          <a:xfrm>
            <a:off x="6994525" y="5254625"/>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C00000"/>
                </a:solidFill>
                <a:latin typeface="黑体" pitchFamily="2" charset="-122"/>
                <a:ea typeface="黑体" pitchFamily="2" charset="-122"/>
              </a:rPr>
              <a:t>15</a:t>
            </a:r>
          </a:p>
        </p:txBody>
      </p:sp>
      <p:sp>
        <p:nvSpPr>
          <p:cNvPr id="75793" name="Text Box 17"/>
          <p:cNvSpPr txBox="1">
            <a:spLocks noChangeArrowheads="1"/>
          </p:cNvSpPr>
          <p:nvPr/>
        </p:nvSpPr>
        <p:spPr bwMode="auto">
          <a:xfrm>
            <a:off x="1979613" y="6102350"/>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C00000"/>
                </a:solidFill>
                <a:latin typeface="黑体" pitchFamily="2" charset="-122"/>
                <a:ea typeface="黑体" pitchFamily="2" charset="-122"/>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blinds(horizontal)">
                                      <p:cBhvr>
                                        <p:cTn id="7" dur="500"/>
                                        <p:tgtEl>
                                          <p:spTgt spid="75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5790"/>
                                        </p:tgtEl>
                                        <p:attrNameLst>
                                          <p:attrName>style.visibility</p:attrName>
                                        </p:attrNameLst>
                                      </p:cBhvr>
                                      <p:to>
                                        <p:strVal val="visible"/>
                                      </p:to>
                                    </p:set>
                                    <p:animEffect transition="in" filter="wipe(down)">
                                      <p:cBhvr>
                                        <p:cTn id="12" dur="500"/>
                                        <p:tgtEl>
                                          <p:spTgt spid="757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75791"/>
                                        </p:tgtEl>
                                        <p:attrNameLst>
                                          <p:attrName>style.visibility</p:attrName>
                                        </p:attrNameLst>
                                      </p:cBhvr>
                                      <p:to>
                                        <p:strVal val="visible"/>
                                      </p:to>
                                    </p:set>
                                    <p:anim calcmode="lin" valueType="num">
                                      <p:cBhvr>
                                        <p:cTn id="17" dur="1000" fill="hold"/>
                                        <p:tgtEl>
                                          <p:spTgt spid="75791"/>
                                        </p:tgtEl>
                                        <p:attrNameLst>
                                          <p:attrName>ppt_w</p:attrName>
                                        </p:attrNameLst>
                                      </p:cBhvr>
                                      <p:tavLst>
                                        <p:tav tm="0">
                                          <p:val>
                                            <p:fltVal val="0"/>
                                          </p:val>
                                        </p:tav>
                                        <p:tav tm="100000">
                                          <p:val>
                                            <p:strVal val="#ppt_w"/>
                                          </p:val>
                                        </p:tav>
                                      </p:tavLst>
                                    </p:anim>
                                    <p:anim calcmode="lin" valueType="num">
                                      <p:cBhvr>
                                        <p:cTn id="18" dur="1000" fill="hold"/>
                                        <p:tgtEl>
                                          <p:spTgt spid="75791"/>
                                        </p:tgtEl>
                                        <p:attrNameLst>
                                          <p:attrName>ppt_h</p:attrName>
                                        </p:attrNameLst>
                                      </p:cBhvr>
                                      <p:tavLst>
                                        <p:tav tm="0">
                                          <p:val>
                                            <p:fltVal val="0"/>
                                          </p:val>
                                        </p:tav>
                                        <p:tav tm="100000">
                                          <p:val>
                                            <p:strVal val="#ppt_h"/>
                                          </p:val>
                                        </p:tav>
                                      </p:tavLst>
                                    </p:anim>
                                    <p:anim calcmode="lin" valueType="num">
                                      <p:cBhvr>
                                        <p:cTn id="19" dur="1000" fill="hold"/>
                                        <p:tgtEl>
                                          <p:spTgt spid="75791"/>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7579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75792"/>
                                        </p:tgtEl>
                                        <p:attrNameLst>
                                          <p:attrName>style.visibility</p:attrName>
                                        </p:attrNameLst>
                                      </p:cBhvr>
                                      <p:to>
                                        <p:strVal val="visible"/>
                                      </p:to>
                                    </p:set>
                                    <p:anim by="(-#ppt_w*2)" calcmode="lin" valueType="num">
                                      <p:cBhvr rctx="PPT">
                                        <p:cTn id="25" dur="500" autoRev="1" fill="hold">
                                          <p:stCondLst>
                                            <p:cond delay="0"/>
                                          </p:stCondLst>
                                        </p:cTn>
                                        <p:tgtEl>
                                          <p:spTgt spid="75792"/>
                                        </p:tgtEl>
                                        <p:attrNameLst>
                                          <p:attrName>ppt_w</p:attrName>
                                        </p:attrNameLst>
                                      </p:cBhvr>
                                    </p:anim>
                                    <p:anim by="(#ppt_w*0.50)" calcmode="lin" valueType="num">
                                      <p:cBhvr>
                                        <p:cTn id="26" dur="500" decel="50000" autoRev="1" fill="hold">
                                          <p:stCondLst>
                                            <p:cond delay="0"/>
                                          </p:stCondLst>
                                        </p:cTn>
                                        <p:tgtEl>
                                          <p:spTgt spid="75792"/>
                                        </p:tgtEl>
                                        <p:attrNameLst>
                                          <p:attrName>ppt_x</p:attrName>
                                        </p:attrNameLst>
                                      </p:cBhvr>
                                    </p:anim>
                                    <p:anim from="(-#ppt_h/2)" to="(#ppt_y)" calcmode="lin" valueType="num">
                                      <p:cBhvr>
                                        <p:cTn id="27" dur="1000" fill="hold">
                                          <p:stCondLst>
                                            <p:cond delay="0"/>
                                          </p:stCondLst>
                                        </p:cTn>
                                        <p:tgtEl>
                                          <p:spTgt spid="75792"/>
                                        </p:tgtEl>
                                        <p:attrNameLst>
                                          <p:attrName>ppt_y</p:attrName>
                                        </p:attrNameLst>
                                      </p:cBhvr>
                                    </p:anim>
                                    <p:animRot by="21600000">
                                      <p:cBhvr>
                                        <p:cTn id="28" dur="1000" fill="hold">
                                          <p:stCondLst>
                                            <p:cond delay="0"/>
                                          </p:stCondLst>
                                        </p:cTn>
                                        <p:tgtEl>
                                          <p:spTgt spid="75792"/>
                                        </p:tgtEl>
                                        <p:attrNameLst>
                                          <p:attrName>r</p:attrName>
                                        </p:attrNameLst>
                                      </p:cBhvr>
                                    </p:animRot>
                                  </p:childTnLst>
                                </p:cTn>
                              </p:par>
                            </p:childTnLst>
                          </p:cTn>
                        </p:par>
                      </p:childTnLst>
                    </p:cTn>
                  </p:par>
                  <p:par>
                    <p:cTn id="29" fill="hold" nodeType="clickPar">
                      <p:stCondLst>
                        <p:cond delay="indefinite"/>
                      </p:stCondLst>
                      <p:childTnLst>
                        <p:par>
                          <p:cTn id="30" fill="hold" nodeType="withGroup">
                            <p:stCondLst>
                              <p:cond delay="0"/>
                            </p:stCondLst>
                            <p:childTnLst>
                              <p:par>
                                <p:cTn id="31" presetID="30" presetClass="entr" presetSubtype="0" fill="hold" grpId="0" nodeType="clickEffect">
                                  <p:stCondLst>
                                    <p:cond delay="0"/>
                                  </p:stCondLst>
                                  <p:childTnLst>
                                    <p:set>
                                      <p:cBhvr>
                                        <p:cTn id="32" dur="1" fill="hold">
                                          <p:stCondLst>
                                            <p:cond delay="0"/>
                                          </p:stCondLst>
                                        </p:cTn>
                                        <p:tgtEl>
                                          <p:spTgt spid="75793"/>
                                        </p:tgtEl>
                                        <p:attrNameLst>
                                          <p:attrName>style.visibility</p:attrName>
                                        </p:attrNameLst>
                                      </p:cBhvr>
                                      <p:to>
                                        <p:strVal val="visible"/>
                                      </p:to>
                                    </p:set>
                                    <p:animEffect transition="in" filter="fade">
                                      <p:cBhvr>
                                        <p:cTn id="33" dur="800" decel="100000"/>
                                        <p:tgtEl>
                                          <p:spTgt spid="75793"/>
                                        </p:tgtEl>
                                      </p:cBhvr>
                                    </p:animEffect>
                                    <p:anim calcmode="lin" valueType="num">
                                      <p:cBhvr>
                                        <p:cTn id="34" dur="800" decel="100000" fill="hold"/>
                                        <p:tgtEl>
                                          <p:spTgt spid="75793"/>
                                        </p:tgtEl>
                                        <p:attrNameLst>
                                          <p:attrName>style.rotation</p:attrName>
                                        </p:attrNameLst>
                                      </p:cBhvr>
                                      <p:tavLst>
                                        <p:tav tm="0">
                                          <p:val>
                                            <p:fltVal val="-90"/>
                                          </p:val>
                                        </p:tav>
                                        <p:tav tm="100000">
                                          <p:val>
                                            <p:fltVal val="0"/>
                                          </p:val>
                                        </p:tav>
                                      </p:tavLst>
                                    </p:anim>
                                    <p:anim calcmode="lin" valueType="num">
                                      <p:cBhvr>
                                        <p:cTn id="35" dur="800" decel="100000" fill="hold"/>
                                        <p:tgtEl>
                                          <p:spTgt spid="75793"/>
                                        </p:tgtEl>
                                        <p:attrNameLst>
                                          <p:attrName>ppt_x</p:attrName>
                                        </p:attrNameLst>
                                      </p:cBhvr>
                                      <p:tavLst>
                                        <p:tav tm="0">
                                          <p:val>
                                            <p:strVal val="#ppt_x+0.4"/>
                                          </p:val>
                                        </p:tav>
                                        <p:tav tm="100000">
                                          <p:val>
                                            <p:strVal val="#ppt_x-0.05"/>
                                          </p:val>
                                        </p:tav>
                                      </p:tavLst>
                                    </p:anim>
                                    <p:anim calcmode="lin" valueType="num">
                                      <p:cBhvr>
                                        <p:cTn id="36" dur="800" decel="100000" fill="hold"/>
                                        <p:tgtEl>
                                          <p:spTgt spid="75793"/>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75793"/>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7579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0" grpId="0"/>
      <p:bldP spid="75791" grpId="0"/>
      <p:bldP spid="75792" grpId="0"/>
      <p:bldP spid="757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68313" y="620713"/>
            <a:ext cx="8370887"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latin typeface="黑体" pitchFamily="2" charset="-122"/>
                <a:ea typeface="黑体" pitchFamily="2" charset="-122"/>
              </a:rPr>
              <a:t>３、如图所示，两块相对的平行金属板Ｍ、Ｎ与电池相连接，Ｎ板接地，在距两板等远的一点Ｐ固定一个带正电的点电荷，如果将Ｍ板向上平移一小段距离，则（　　　　　）</a:t>
            </a:r>
          </a:p>
          <a:p>
            <a:pPr eaLnBrk="1" hangingPunct="1">
              <a:spcBef>
                <a:spcPct val="50000"/>
              </a:spcBef>
            </a:pPr>
            <a:r>
              <a:rPr lang="zh-CN" altLang="en-US" sz="2800" b="1">
                <a:latin typeface="黑体" pitchFamily="2" charset="-122"/>
                <a:ea typeface="黑体" pitchFamily="2" charset="-122"/>
              </a:rPr>
              <a:t>Ａ、点电荷受到的电场力减小</a:t>
            </a:r>
          </a:p>
          <a:p>
            <a:pPr eaLnBrk="1" hangingPunct="1">
              <a:spcBef>
                <a:spcPct val="50000"/>
              </a:spcBef>
            </a:pPr>
            <a:r>
              <a:rPr lang="zh-CN" altLang="en-US" sz="2800" b="1">
                <a:latin typeface="黑体" pitchFamily="2" charset="-122"/>
                <a:ea typeface="黑体" pitchFamily="2" charset="-122"/>
              </a:rPr>
              <a:t>Ｂ、点电荷受到的电场力增大</a:t>
            </a:r>
          </a:p>
          <a:p>
            <a:pPr eaLnBrk="1" hangingPunct="1">
              <a:spcBef>
                <a:spcPct val="50000"/>
              </a:spcBef>
            </a:pPr>
            <a:r>
              <a:rPr lang="zh-CN" altLang="en-US" sz="2800" b="1">
                <a:latin typeface="黑体" pitchFamily="2" charset="-122"/>
                <a:ea typeface="黑体" pitchFamily="2" charset="-122"/>
              </a:rPr>
              <a:t>Ｃ、点电荷的电势能减小</a:t>
            </a:r>
          </a:p>
          <a:p>
            <a:pPr eaLnBrk="1" hangingPunct="1">
              <a:spcBef>
                <a:spcPct val="50000"/>
              </a:spcBef>
            </a:pPr>
            <a:r>
              <a:rPr lang="zh-CN" altLang="en-US" sz="2800" b="1">
                <a:latin typeface="黑体" pitchFamily="2" charset="-122"/>
                <a:ea typeface="黑体" pitchFamily="2" charset="-122"/>
              </a:rPr>
              <a:t>Ｄ、点电荷的电势能保持不变</a:t>
            </a:r>
          </a:p>
        </p:txBody>
      </p:sp>
      <p:grpSp>
        <p:nvGrpSpPr>
          <p:cNvPr id="14339" name="Group 3"/>
          <p:cNvGrpSpPr>
            <a:grpSpLocks/>
          </p:cNvGrpSpPr>
          <p:nvPr/>
        </p:nvGrpSpPr>
        <p:grpSpPr bwMode="auto">
          <a:xfrm>
            <a:off x="5364163" y="2233613"/>
            <a:ext cx="3095625" cy="2535237"/>
            <a:chOff x="3061" y="1071"/>
            <a:chExt cx="1950" cy="1597"/>
          </a:xfrm>
        </p:grpSpPr>
        <p:sp>
          <p:nvSpPr>
            <p:cNvPr id="14341" name="Rectangle 4"/>
            <p:cNvSpPr>
              <a:spLocks noChangeArrowheads="1"/>
            </p:cNvSpPr>
            <p:nvPr/>
          </p:nvSpPr>
          <p:spPr bwMode="auto">
            <a:xfrm>
              <a:off x="3832" y="1343"/>
              <a:ext cx="1134"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2" name="Rectangle 5"/>
            <p:cNvSpPr>
              <a:spLocks noChangeArrowheads="1"/>
            </p:cNvSpPr>
            <p:nvPr/>
          </p:nvSpPr>
          <p:spPr bwMode="auto">
            <a:xfrm>
              <a:off x="3877" y="2023"/>
              <a:ext cx="1134"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3" name="Line 6"/>
            <p:cNvSpPr>
              <a:spLocks noChangeShapeType="1"/>
            </p:cNvSpPr>
            <p:nvPr/>
          </p:nvSpPr>
          <p:spPr bwMode="auto">
            <a:xfrm>
              <a:off x="3061" y="1615"/>
              <a:ext cx="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 name="Line 7"/>
            <p:cNvSpPr>
              <a:spLocks noChangeShapeType="1"/>
            </p:cNvSpPr>
            <p:nvPr/>
          </p:nvSpPr>
          <p:spPr bwMode="auto">
            <a:xfrm>
              <a:off x="3151" y="1751"/>
              <a:ext cx="1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5" name="Line 8"/>
            <p:cNvSpPr>
              <a:spLocks noChangeShapeType="1"/>
            </p:cNvSpPr>
            <p:nvPr/>
          </p:nvSpPr>
          <p:spPr bwMode="auto">
            <a:xfrm>
              <a:off x="3242" y="1751"/>
              <a:ext cx="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6" name="Line 9"/>
            <p:cNvSpPr>
              <a:spLocks noChangeShapeType="1"/>
            </p:cNvSpPr>
            <p:nvPr/>
          </p:nvSpPr>
          <p:spPr bwMode="auto">
            <a:xfrm>
              <a:off x="3242" y="2431"/>
              <a:ext cx="11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7" name="Line 10"/>
            <p:cNvSpPr>
              <a:spLocks noChangeShapeType="1"/>
            </p:cNvSpPr>
            <p:nvPr/>
          </p:nvSpPr>
          <p:spPr bwMode="auto">
            <a:xfrm flipV="1">
              <a:off x="4421" y="2114"/>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8" name="Line 11"/>
            <p:cNvSpPr>
              <a:spLocks noChangeShapeType="1"/>
            </p:cNvSpPr>
            <p:nvPr/>
          </p:nvSpPr>
          <p:spPr bwMode="auto">
            <a:xfrm flipV="1">
              <a:off x="3197" y="1071"/>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9" name="Line 12"/>
            <p:cNvSpPr>
              <a:spLocks noChangeShapeType="1"/>
            </p:cNvSpPr>
            <p:nvPr/>
          </p:nvSpPr>
          <p:spPr bwMode="auto">
            <a:xfrm>
              <a:off x="4376" y="107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0" name="Line 13"/>
            <p:cNvSpPr>
              <a:spLocks noChangeShapeType="1"/>
            </p:cNvSpPr>
            <p:nvPr/>
          </p:nvSpPr>
          <p:spPr bwMode="auto">
            <a:xfrm>
              <a:off x="3197" y="1071"/>
              <a:ext cx="11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1" name="Text Box 14"/>
            <p:cNvSpPr txBox="1">
              <a:spLocks noChangeArrowheads="1"/>
            </p:cNvSpPr>
            <p:nvPr/>
          </p:nvSpPr>
          <p:spPr bwMode="auto">
            <a:xfrm>
              <a:off x="3592" y="1283"/>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黑体" pitchFamily="2" charset="-122"/>
                  <a:ea typeface="黑体" pitchFamily="2" charset="-122"/>
                </a:rPr>
                <a:t>Ｍ</a:t>
              </a:r>
            </a:p>
          </p:txBody>
        </p:sp>
        <p:sp>
          <p:nvSpPr>
            <p:cNvPr id="14352" name="Text Box 15"/>
            <p:cNvSpPr txBox="1">
              <a:spLocks noChangeArrowheads="1"/>
            </p:cNvSpPr>
            <p:nvPr/>
          </p:nvSpPr>
          <p:spPr bwMode="auto">
            <a:xfrm>
              <a:off x="3560" y="1969"/>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latin typeface="黑体" pitchFamily="2" charset="-122"/>
                  <a:ea typeface="黑体" pitchFamily="2" charset="-122"/>
                </a:rPr>
                <a:t>Ｎ</a:t>
              </a:r>
            </a:p>
          </p:txBody>
        </p:sp>
        <p:sp>
          <p:nvSpPr>
            <p:cNvPr id="14353" name="Text Box 16"/>
            <p:cNvSpPr txBox="1">
              <a:spLocks noChangeArrowheads="1"/>
            </p:cNvSpPr>
            <p:nvPr/>
          </p:nvSpPr>
          <p:spPr bwMode="auto">
            <a:xfrm>
              <a:off x="4150" y="1417"/>
              <a:ext cx="40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600" b="1">
                  <a:latin typeface="黑体" pitchFamily="2" charset="-122"/>
                  <a:ea typeface="黑体" pitchFamily="2" charset="-122"/>
                </a:rPr>
                <a:t>.</a:t>
              </a:r>
              <a:r>
                <a:rPr lang="zh-CN" altLang="en-US" b="1">
                  <a:latin typeface="黑体" pitchFamily="2" charset="-122"/>
                  <a:ea typeface="黑体" pitchFamily="2" charset="-122"/>
                </a:rPr>
                <a:t>Ｐ</a:t>
              </a:r>
            </a:p>
          </p:txBody>
        </p:sp>
        <p:sp>
          <p:nvSpPr>
            <p:cNvPr id="14354" name="Line 17"/>
            <p:cNvSpPr>
              <a:spLocks noChangeShapeType="1"/>
            </p:cNvSpPr>
            <p:nvPr/>
          </p:nvSpPr>
          <p:spPr bwMode="auto">
            <a:xfrm>
              <a:off x="4422" y="2432"/>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5" name="Line 18"/>
            <p:cNvSpPr>
              <a:spLocks noChangeShapeType="1"/>
            </p:cNvSpPr>
            <p:nvPr/>
          </p:nvSpPr>
          <p:spPr bwMode="auto">
            <a:xfrm>
              <a:off x="4332" y="2568"/>
              <a:ext cx="1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6" name="Line 19"/>
            <p:cNvSpPr>
              <a:spLocks noChangeShapeType="1"/>
            </p:cNvSpPr>
            <p:nvPr/>
          </p:nvSpPr>
          <p:spPr bwMode="auto">
            <a:xfrm>
              <a:off x="4377" y="2668"/>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7" name="Line 20"/>
            <p:cNvSpPr>
              <a:spLocks noChangeShapeType="1"/>
            </p:cNvSpPr>
            <p:nvPr/>
          </p:nvSpPr>
          <p:spPr bwMode="auto">
            <a:xfrm>
              <a:off x="4350" y="261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6821" name="Text Box 21"/>
          <p:cNvSpPr txBox="1">
            <a:spLocks noChangeArrowheads="1"/>
          </p:cNvSpPr>
          <p:nvPr/>
        </p:nvSpPr>
        <p:spPr bwMode="auto">
          <a:xfrm>
            <a:off x="2971800" y="19812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solidFill>
                  <a:srgbClr val="990033"/>
                </a:solidFill>
                <a:latin typeface="黑体" pitchFamily="2" charset="-122"/>
                <a:ea typeface="黑体" pitchFamily="2" charset="-122"/>
              </a:rPr>
              <a:t>ＡＣ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21"/>
                                        </p:tgtEl>
                                        <p:attrNameLst>
                                          <p:attrName>style.visibility</p:attrName>
                                        </p:attrNameLst>
                                      </p:cBhvr>
                                      <p:to>
                                        <p:strVal val="visible"/>
                                      </p:to>
                                    </p:set>
                                    <p:anim calcmode="lin" valueType="num">
                                      <p:cBhvr additive="base">
                                        <p:cTn id="7" dur="500" fill="hold"/>
                                        <p:tgtEl>
                                          <p:spTgt spid="76821"/>
                                        </p:tgtEl>
                                        <p:attrNameLst>
                                          <p:attrName>ppt_x</p:attrName>
                                        </p:attrNameLst>
                                      </p:cBhvr>
                                      <p:tavLst>
                                        <p:tav tm="0">
                                          <p:val>
                                            <p:strVal val="0-#ppt_w/2"/>
                                          </p:val>
                                        </p:tav>
                                        <p:tav tm="100000">
                                          <p:val>
                                            <p:strVal val="#ppt_x"/>
                                          </p:val>
                                        </p:tav>
                                      </p:tavLst>
                                    </p:anim>
                                    <p:anim calcmode="lin" valueType="num">
                                      <p:cBhvr additive="base">
                                        <p:cTn id="8" dur="500" fill="hold"/>
                                        <p:tgtEl>
                                          <p:spTgt spid="768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371600" y="457200"/>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kumimoji="1" lang="zh-CN" altLang="zh-CN" sz="3200" b="1"/>
          </a:p>
        </p:txBody>
      </p:sp>
      <p:sp>
        <p:nvSpPr>
          <p:cNvPr id="15363" name="Text Box 3"/>
          <p:cNvSpPr txBox="1">
            <a:spLocks noChangeArrowheads="1"/>
          </p:cNvSpPr>
          <p:nvPr/>
        </p:nvSpPr>
        <p:spPr bwMode="auto">
          <a:xfrm>
            <a:off x="395288" y="473075"/>
            <a:ext cx="842486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latin typeface="黑体" pitchFamily="2" charset="-122"/>
                <a:ea typeface="黑体" pitchFamily="2" charset="-122"/>
              </a:rPr>
              <a:t>例题：如图示，</a:t>
            </a:r>
            <a:r>
              <a:rPr kumimoji="1" lang="en-US" altLang="zh-CN" sz="3200" b="1">
                <a:latin typeface="黑体" pitchFamily="2" charset="-122"/>
                <a:ea typeface="黑体" pitchFamily="2" charset="-122"/>
              </a:rPr>
              <a:t>A</a:t>
            </a:r>
            <a:r>
              <a:rPr kumimoji="1" lang="zh-CN" altLang="en-US" sz="3200" b="1">
                <a:latin typeface="黑体" pitchFamily="2" charset="-122"/>
                <a:ea typeface="黑体" pitchFamily="2" charset="-122"/>
              </a:rPr>
              <a:t>、</a:t>
            </a:r>
            <a:r>
              <a:rPr kumimoji="1" lang="en-US" altLang="zh-CN" sz="3200" b="1">
                <a:latin typeface="黑体" pitchFamily="2" charset="-122"/>
                <a:ea typeface="黑体" pitchFamily="2" charset="-122"/>
              </a:rPr>
              <a:t>B</a:t>
            </a:r>
            <a:r>
              <a:rPr kumimoji="1" lang="zh-CN" altLang="en-US" sz="3200" b="1">
                <a:latin typeface="黑体" pitchFamily="2" charset="-122"/>
                <a:ea typeface="黑体" pitchFamily="2" charset="-122"/>
              </a:rPr>
              <a:t>、</a:t>
            </a:r>
            <a:r>
              <a:rPr kumimoji="1" lang="en-US" altLang="zh-CN" sz="3200" b="1">
                <a:latin typeface="黑体" pitchFamily="2" charset="-122"/>
                <a:ea typeface="黑体" pitchFamily="2" charset="-122"/>
              </a:rPr>
              <a:t>C</a:t>
            </a:r>
            <a:r>
              <a:rPr kumimoji="1" lang="zh-CN" altLang="en-US" sz="3200" b="1">
                <a:latin typeface="黑体" pitchFamily="2" charset="-122"/>
                <a:ea typeface="黑体" pitchFamily="2" charset="-122"/>
              </a:rPr>
              <a:t>、</a:t>
            </a:r>
            <a:r>
              <a:rPr kumimoji="1" lang="en-US" altLang="zh-CN" sz="3200" b="1">
                <a:latin typeface="黑体" pitchFamily="2" charset="-122"/>
                <a:ea typeface="黑体" pitchFamily="2" charset="-122"/>
              </a:rPr>
              <a:t>D</a:t>
            </a:r>
            <a:r>
              <a:rPr kumimoji="1" lang="zh-CN" altLang="en-US" sz="3200" b="1">
                <a:latin typeface="黑体" pitchFamily="2" charset="-122"/>
                <a:ea typeface="黑体" pitchFamily="2" charset="-122"/>
              </a:rPr>
              <a:t>是匀强电场中一正方形的四个顶点。已知</a:t>
            </a:r>
            <a:r>
              <a:rPr kumimoji="1" lang="en-US" altLang="zh-CN" sz="3200" b="1">
                <a:latin typeface="黑体" pitchFamily="2" charset="-122"/>
                <a:ea typeface="黑体" pitchFamily="2" charset="-122"/>
              </a:rPr>
              <a:t>A</a:t>
            </a:r>
            <a:r>
              <a:rPr kumimoji="1" lang="zh-CN" altLang="en-US" sz="3200" b="1">
                <a:latin typeface="黑体" pitchFamily="2" charset="-122"/>
                <a:ea typeface="黑体" pitchFamily="2" charset="-122"/>
              </a:rPr>
              <a:t>、</a:t>
            </a:r>
            <a:r>
              <a:rPr kumimoji="1" lang="en-US" altLang="zh-CN" sz="3200" b="1">
                <a:latin typeface="黑体" pitchFamily="2" charset="-122"/>
                <a:ea typeface="黑体" pitchFamily="2" charset="-122"/>
              </a:rPr>
              <a:t>B</a:t>
            </a:r>
            <a:r>
              <a:rPr kumimoji="1" lang="zh-CN" altLang="en-US" sz="3200" b="1">
                <a:latin typeface="黑体" pitchFamily="2" charset="-122"/>
                <a:ea typeface="黑体" pitchFamily="2" charset="-122"/>
              </a:rPr>
              <a:t>、</a:t>
            </a:r>
            <a:r>
              <a:rPr kumimoji="1" lang="en-US" altLang="zh-CN" sz="3200" b="1">
                <a:latin typeface="黑体" pitchFamily="2" charset="-122"/>
                <a:ea typeface="黑体" pitchFamily="2" charset="-122"/>
              </a:rPr>
              <a:t>C</a:t>
            </a:r>
            <a:r>
              <a:rPr kumimoji="1" lang="zh-CN" altLang="en-US" sz="3200" b="1">
                <a:latin typeface="黑体" pitchFamily="2" charset="-122"/>
                <a:ea typeface="黑体" pitchFamily="2" charset="-122"/>
              </a:rPr>
              <a:t>三点电势分别为</a:t>
            </a:r>
            <a:r>
              <a:rPr kumimoji="1" lang="en-US" altLang="zh-CN" sz="3200" b="1">
                <a:latin typeface="黑体" pitchFamily="2" charset="-122"/>
                <a:ea typeface="黑体" pitchFamily="2" charset="-122"/>
              </a:rPr>
              <a:t>Φ</a:t>
            </a:r>
            <a:r>
              <a:rPr kumimoji="1" lang="en-US" altLang="zh-CN" sz="3200" b="1" baseline="-25000">
                <a:latin typeface="黑体" pitchFamily="2" charset="-122"/>
                <a:ea typeface="黑体" pitchFamily="2" charset="-122"/>
              </a:rPr>
              <a:t>A</a:t>
            </a:r>
            <a:r>
              <a:rPr kumimoji="1" lang="en-US" altLang="zh-CN" sz="3200" b="1">
                <a:latin typeface="黑体" pitchFamily="2" charset="-122"/>
                <a:ea typeface="黑体" pitchFamily="2" charset="-122"/>
              </a:rPr>
              <a:t>=12V,φ</a:t>
            </a:r>
            <a:r>
              <a:rPr kumimoji="1" lang="en-US" altLang="zh-CN" sz="3200" b="1" baseline="-25000">
                <a:latin typeface="黑体" pitchFamily="2" charset="-122"/>
                <a:ea typeface="黑体" pitchFamily="2" charset="-122"/>
              </a:rPr>
              <a:t>B</a:t>
            </a:r>
            <a:r>
              <a:rPr kumimoji="1" lang="en-US" altLang="zh-CN" sz="3200" b="1">
                <a:latin typeface="黑体" pitchFamily="2" charset="-122"/>
                <a:ea typeface="黑体" pitchFamily="2" charset="-122"/>
              </a:rPr>
              <a:t>=3v,Φc=3v.</a:t>
            </a:r>
            <a:r>
              <a:rPr kumimoji="1" lang="zh-CN" altLang="en-US" sz="3200" b="1">
                <a:latin typeface="黑体" pitchFamily="2" charset="-122"/>
                <a:ea typeface="黑体" pitchFamily="2" charset="-122"/>
              </a:rPr>
              <a:t>由此可知</a:t>
            </a:r>
            <a:r>
              <a:rPr kumimoji="1" lang="en-US" altLang="zh-CN" sz="3200" b="1">
                <a:latin typeface="黑体" pitchFamily="2" charset="-122"/>
                <a:ea typeface="黑体" pitchFamily="2" charset="-122"/>
              </a:rPr>
              <a:t>D</a:t>
            </a:r>
            <a:r>
              <a:rPr kumimoji="1" lang="zh-CN" altLang="en-US" sz="3200" b="1">
                <a:latin typeface="黑体" pitchFamily="2" charset="-122"/>
                <a:ea typeface="黑体" pitchFamily="2" charset="-122"/>
              </a:rPr>
              <a:t>点电势</a:t>
            </a:r>
            <a:r>
              <a:rPr kumimoji="1" lang="en-US" altLang="zh-CN" sz="3200" b="1">
                <a:latin typeface="黑体" pitchFamily="2" charset="-122"/>
                <a:ea typeface="黑体" pitchFamily="2" charset="-122"/>
              </a:rPr>
              <a:t>Φ</a:t>
            </a:r>
            <a:r>
              <a:rPr kumimoji="1" lang="en-US" altLang="zh-CN" sz="3200" b="1" baseline="-25000">
                <a:latin typeface="黑体" pitchFamily="2" charset="-122"/>
                <a:ea typeface="黑体" pitchFamily="2" charset="-122"/>
              </a:rPr>
              <a:t>D</a:t>
            </a:r>
            <a:r>
              <a:rPr kumimoji="1" lang="en-US" altLang="zh-CN" sz="3200" b="1">
                <a:latin typeface="黑体" pitchFamily="2" charset="-122"/>
                <a:ea typeface="黑体" pitchFamily="2" charset="-122"/>
              </a:rPr>
              <a:t>=______V.</a:t>
            </a:r>
          </a:p>
        </p:txBody>
      </p:sp>
      <p:sp>
        <p:nvSpPr>
          <p:cNvPr id="15364" name="Rectangle 4"/>
          <p:cNvSpPr>
            <a:spLocks noChangeArrowheads="1"/>
          </p:cNvSpPr>
          <p:nvPr/>
        </p:nvSpPr>
        <p:spPr bwMode="auto">
          <a:xfrm>
            <a:off x="1905000" y="3200400"/>
            <a:ext cx="1905000" cy="1752600"/>
          </a:xfrm>
          <a:prstGeom prst="rect">
            <a:avLst/>
          </a:prstGeom>
          <a:solidFill>
            <a:schemeClr val="accent1"/>
          </a:solidFill>
          <a:ln w="9525">
            <a:solidFill>
              <a:srgbClr val="0000FF"/>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Text Box 5"/>
          <p:cNvSpPr txBox="1">
            <a:spLocks noChangeArrowheads="1"/>
          </p:cNvSpPr>
          <p:nvPr/>
        </p:nvSpPr>
        <p:spPr bwMode="auto">
          <a:xfrm>
            <a:off x="1660525" y="27066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A</a:t>
            </a:r>
          </a:p>
        </p:txBody>
      </p:sp>
      <p:sp>
        <p:nvSpPr>
          <p:cNvPr id="15366" name="Text Box 6"/>
          <p:cNvSpPr txBox="1">
            <a:spLocks noChangeArrowheads="1"/>
          </p:cNvSpPr>
          <p:nvPr/>
        </p:nvSpPr>
        <p:spPr bwMode="auto">
          <a:xfrm>
            <a:off x="1660525" y="49926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B</a:t>
            </a:r>
          </a:p>
        </p:txBody>
      </p:sp>
      <p:sp>
        <p:nvSpPr>
          <p:cNvPr id="15367" name="Text Box 7"/>
          <p:cNvSpPr txBox="1">
            <a:spLocks noChangeArrowheads="1"/>
          </p:cNvSpPr>
          <p:nvPr/>
        </p:nvSpPr>
        <p:spPr bwMode="auto">
          <a:xfrm>
            <a:off x="3870325" y="49164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C</a:t>
            </a:r>
          </a:p>
        </p:txBody>
      </p:sp>
      <p:sp>
        <p:nvSpPr>
          <p:cNvPr id="15368" name="Text Box 8"/>
          <p:cNvSpPr txBox="1">
            <a:spLocks noChangeArrowheads="1"/>
          </p:cNvSpPr>
          <p:nvPr/>
        </p:nvSpPr>
        <p:spPr bwMode="auto">
          <a:xfrm>
            <a:off x="3794125" y="26304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D</a:t>
            </a:r>
          </a:p>
        </p:txBody>
      </p:sp>
      <p:sp>
        <p:nvSpPr>
          <p:cNvPr id="77833" name="Text Box 9"/>
          <p:cNvSpPr txBox="1">
            <a:spLocks noChangeArrowheads="1"/>
          </p:cNvSpPr>
          <p:nvPr/>
        </p:nvSpPr>
        <p:spPr bwMode="auto">
          <a:xfrm>
            <a:off x="4479925" y="3092450"/>
            <a:ext cx="4473575"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FF0000"/>
                </a:solidFill>
                <a:latin typeface="黑体" pitchFamily="2" charset="-122"/>
                <a:ea typeface="黑体" pitchFamily="2" charset="-122"/>
              </a:rPr>
              <a:t>分析：因为</a:t>
            </a:r>
            <a:r>
              <a:rPr kumimoji="1" lang="en-US" altLang="zh-CN" sz="2800" b="1">
                <a:solidFill>
                  <a:srgbClr val="FF0000"/>
                </a:solidFill>
                <a:latin typeface="黑体" pitchFamily="2" charset="-122"/>
                <a:ea typeface="黑体" pitchFamily="2" charset="-122"/>
              </a:rPr>
              <a:t>B</a:t>
            </a:r>
            <a:r>
              <a:rPr kumimoji="1" lang="zh-CN" altLang="en-US" sz="2800" b="1">
                <a:solidFill>
                  <a:srgbClr val="FF0000"/>
                </a:solidFill>
                <a:latin typeface="黑体" pitchFamily="2" charset="-122"/>
                <a:ea typeface="黑体" pitchFamily="2" charset="-122"/>
              </a:rPr>
              <a:t>、</a:t>
            </a:r>
            <a:r>
              <a:rPr kumimoji="1" lang="en-US" altLang="zh-CN" sz="2800" b="1">
                <a:solidFill>
                  <a:srgbClr val="FF0000"/>
                </a:solidFill>
                <a:latin typeface="黑体" pitchFamily="2" charset="-122"/>
                <a:ea typeface="黑体" pitchFamily="2" charset="-122"/>
              </a:rPr>
              <a:t>C</a:t>
            </a:r>
            <a:r>
              <a:rPr kumimoji="1" lang="zh-CN" altLang="en-US" sz="2800" b="1">
                <a:solidFill>
                  <a:srgbClr val="FF0000"/>
                </a:solidFill>
                <a:latin typeface="黑体" pitchFamily="2" charset="-122"/>
                <a:ea typeface="黑体" pitchFamily="2" charset="-122"/>
              </a:rPr>
              <a:t>两点的电势</a:t>
            </a:r>
          </a:p>
          <a:p>
            <a:pPr eaLnBrk="1" hangingPunct="1"/>
            <a:r>
              <a:rPr kumimoji="1" lang="zh-CN" altLang="en-US" sz="2800" b="1">
                <a:solidFill>
                  <a:srgbClr val="FF0000"/>
                </a:solidFill>
                <a:latin typeface="黑体" pitchFamily="2" charset="-122"/>
                <a:ea typeface="黑体" pitchFamily="2" charset="-122"/>
              </a:rPr>
              <a:t>相等</a:t>
            </a:r>
            <a:r>
              <a:rPr kumimoji="1" lang="en-US" altLang="zh-CN" sz="2800" b="1">
                <a:solidFill>
                  <a:srgbClr val="FF0000"/>
                </a:solidFill>
                <a:latin typeface="黑体" pitchFamily="2" charset="-122"/>
                <a:ea typeface="黑体" pitchFamily="2" charset="-122"/>
              </a:rPr>
              <a:t>,</a:t>
            </a:r>
            <a:r>
              <a:rPr kumimoji="1" lang="zh-CN" altLang="en-US" sz="2800" b="1">
                <a:solidFill>
                  <a:srgbClr val="FF0000"/>
                </a:solidFill>
                <a:latin typeface="黑体" pitchFamily="2" charset="-122"/>
                <a:ea typeface="黑体" pitchFamily="2" charset="-122"/>
              </a:rPr>
              <a:t>故</a:t>
            </a:r>
            <a:r>
              <a:rPr kumimoji="1" lang="en-US" altLang="zh-CN" sz="2800" b="1">
                <a:solidFill>
                  <a:srgbClr val="FF0000"/>
                </a:solidFill>
                <a:latin typeface="黑体" pitchFamily="2" charset="-122"/>
                <a:ea typeface="黑体" pitchFamily="2" charset="-122"/>
              </a:rPr>
              <a:t>BC</a:t>
            </a:r>
            <a:r>
              <a:rPr kumimoji="1" lang="zh-CN" altLang="en-US" sz="2800" b="1">
                <a:solidFill>
                  <a:srgbClr val="FF0000"/>
                </a:solidFill>
                <a:latin typeface="黑体" pitchFamily="2" charset="-122"/>
                <a:ea typeface="黑体" pitchFamily="2" charset="-122"/>
              </a:rPr>
              <a:t>为一等势面</a:t>
            </a:r>
            <a:r>
              <a:rPr kumimoji="1" lang="en-US" altLang="zh-CN" sz="2800" b="1">
                <a:solidFill>
                  <a:srgbClr val="FF0000"/>
                </a:solidFill>
                <a:latin typeface="黑体" pitchFamily="2" charset="-122"/>
                <a:ea typeface="黑体" pitchFamily="2" charset="-122"/>
              </a:rPr>
              <a:t>,</a:t>
            </a:r>
            <a:r>
              <a:rPr kumimoji="1" lang="zh-CN" altLang="en-US" sz="2800" b="1">
                <a:solidFill>
                  <a:srgbClr val="FF0000"/>
                </a:solidFill>
                <a:latin typeface="黑体" pitchFamily="2" charset="-122"/>
                <a:ea typeface="黑体" pitchFamily="2" charset="-122"/>
              </a:rPr>
              <a:t>所以</a:t>
            </a:r>
          </a:p>
          <a:p>
            <a:pPr eaLnBrk="1" hangingPunct="1"/>
            <a:r>
              <a:rPr kumimoji="1" lang="en-US" altLang="zh-CN" sz="2800" b="1">
                <a:solidFill>
                  <a:srgbClr val="FF0000"/>
                </a:solidFill>
                <a:latin typeface="黑体" pitchFamily="2" charset="-122"/>
                <a:ea typeface="黑体" pitchFamily="2" charset="-122"/>
              </a:rPr>
              <a:t>A</a:t>
            </a:r>
            <a:r>
              <a:rPr kumimoji="1" lang="zh-CN" altLang="en-US" sz="2800" b="1">
                <a:solidFill>
                  <a:srgbClr val="FF0000"/>
                </a:solidFill>
                <a:latin typeface="黑体" pitchFamily="2" charset="-122"/>
                <a:ea typeface="黑体" pitchFamily="2" charset="-122"/>
              </a:rPr>
              <a:t>、</a:t>
            </a:r>
            <a:r>
              <a:rPr kumimoji="1" lang="en-US" altLang="zh-CN" sz="2800" b="1">
                <a:solidFill>
                  <a:srgbClr val="FF0000"/>
                </a:solidFill>
                <a:latin typeface="黑体" pitchFamily="2" charset="-122"/>
                <a:ea typeface="黑体" pitchFamily="2" charset="-122"/>
              </a:rPr>
              <a:t>D</a:t>
            </a:r>
            <a:r>
              <a:rPr kumimoji="1" lang="zh-CN" altLang="en-US" sz="2800" b="1">
                <a:solidFill>
                  <a:srgbClr val="FF0000"/>
                </a:solidFill>
                <a:latin typeface="黑体" pitchFamily="2" charset="-122"/>
                <a:ea typeface="黑体" pitchFamily="2" charset="-122"/>
              </a:rPr>
              <a:t>也在一等势面上，</a:t>
            </a:r>
          </a:p>
          <a:p>
            <a:pPr eaLnBrk="1" hangingPunct="1"/>
            <a:r>
              <a:rPr kumimoji="1" lang="en-US" altLang="zh-CN" sz="3200" b="1">
                <a:solidFill>
                  <a:srgbClr val="FF0000"/>
                </a:solidFill>
                <a:latin typeface="黑体" pitchFamily="2" charset="-122"/>
                <a:ea typeface="黑体" pitchFamily="2" charset="-122"/>
              </a:rPr>
              <a:t>Φ</a:t>
            </a:r>
            <a:r>
              <a:rPr kumimoji="1" lang="en-US" altLang="zh-CN" sz="3200" b="1" baseline="-25000">
                <a:solidFill>
                  <a:srgbClr val="FF0000"/>
                </a:solidFill>
                <a:latin typeface="黑体" pitchFamily="2" charset="-122"/>
                <a:ea typeface="黑体" pitchFamily="2" charset="-122"/>
              </a:rPr>
              <a:t>D</a:t>
            </a:r>
            <a:r>
              <a:rPr kumimoji="1" lang="en-US" altLang="zh-CN" sz="3200" b="1">
                <a:solidFill>
                  <a:srgbClr val="FF0000"/>
                </a:solidFill>
                <a:latin typeface="黑体" pitchFamily="2" charset="-122"/>
                <a:ea typeface="黑体" pitchFamily="2" charset="-122"/>
              </a:rPr>
              <a:t>=12V</a:t>
            </a:r>
          </a:p>
        </p:txBody>
      </p:sp>
      <p:sp>
        <p:nvSpPr>
          <p:cNvPr id="15370" name="Text Box 10"/>
          <p:cNvSpPr txBox="1">
            <a:spLocks noChangeArrowheads="1"/>
          </p:cNvSpPr>
          <p:nvPr/>
        </p:nvSpPr>
        <p:spPr bwMode="auto">
          <a:xfrm>
            <a:off x="684213" y="5310188"/>
            <a:ext cx="78819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latin typeface="黑体" pitchFamily="2" charset="-122"/>
                <a:ea typeface="黑体" pitchFamily="2" charset="-122"/>
              </a:rPr>
              <a:t>变化</a:t>
            </a:r>
            <a:r>
              <a:rPr kumimoji="1" lang="en-US" altLang="zh-CN" sz="2800" b="1">
                <a:latin typeface="黑体" pitchFamily="2" charset="-122"/>
                <a:ea typeface="黑体" pitchFamily="2" charset="-122"/>
              </a:rPr>
              <a:t>1.</a:t>
            </a:r>
            <a:r>
              <a:rPr kumimoji="1" lang="zh-CN" altLang="en-US" sz="2800" b="1">
                <a:latin typeface="黑体" pitchFamily="2" charset="-122"/>
                <a:ea typeface="黑体" pitchFamily="2" charset="-122"/>
              </a:rPr>
              <a:t>若</a:t>
            </a:r>
            <a:r>
              <a:rPr kumimoji="1" lang="en-US" altLang="zh-CN" sz="2800" b="1">
                <a:latin typeface="黑体" pitchFamily="2" charset="-122"/>
                <a:ea typeface="黑体" pitchFamily="2" charset="-122"/>
              </a:rPr>
              <a:t>Φc=-6v,</a:t>
            </a:r>
            <a:r>
              <a:rPr kumimoji="1" lang="zh-CN" altLang="en-US" sz="2800" b="1">
                <a:latin typeface="黑体" pitchFamily="2" charset="-122"/>
                <a:ea typeface="黑体" pitchFamily="2" charset="-122"/>
              </a:rPr>
              <a:t>其它条件不变，则</a:t>
            </a:r>
            <a:r>
              <a:rPr kumimoji="1" lang="en-US" altLang="zh-CN" sz="3200" b="1">
                <a:latin typeface="黑体" pitchFamily="2" charset="-122"/>
                <a:ea typeface="黑体" pitchFamily="2" charset="-122"/>
              </a:rPr>
              <a:t>Φ</a:t>
            </a:r>
            <a:r>
              <a:rPr kumimoji="1" lang="en-US" altLang="zh-CN" sz="3200" b="1" baseline="-25000">
                <a:latin typeface="黑体" pitchFamily="2" charset="-122"/>
                <a:ea typeface="黑体" pitchFamily="2" charset="-122"/>
              </a:rPr>
              <a:t>D</a:t>
            </a:r>
            <a:r>
              <a:rPr kumimoji="1" lang="en-US" altLang="zh-CN" sz="3200" b="1">
                <a:latin typeface="黑体" pitchFamily="2" charset="-122"/>
                <a:ea typeface="黑体" pitchFamily="2" charset="-122"/>
              </a:rPr>
              <a:t>=____V.</a:t>
            </a:r>
          </a:p>
          <a:p>
            <a:pPr eaLnBrk="1" hangingPunct="1"/>
            <a:r>
              <a:rPr kumimoji="1" lang="zh-CN" altLang="en-US" sz="3200" b="1">
                <a:latin typeface="黑体" pitchFamily="2" charset="-122"/>
                <a:ea typeface="黑体" pitchFamily="2" charset="-122"/>
              </a:rPr>
              <a:t>变化</a:t>
            </a:r>
            <a:r>
              <a:rPr kumimoji="1" lang="en-US" altLang="zh-CN" sz="3200" b="1">
                <a:latin typeface="黑体" pitchFamily="2" charset="-122"/>
                <a:ea typeface="黑体" pitchFamily="2" charset="-122"/>
              </a:rPr>
              <a:t>2.</a:t>
            </a:r>
            <a:r>
              <a:rPr kumimoji="1" lang="zh-CN" altLang="en-US" sz="3200" b="1">
                <a:latin typeface="黑体" pitchFamily="2" charset="-122"/>
                <a:ea typeface="黑体" pitchFamily="2" charset="-122"/>
              </a:rPr>
              <a:t>若</a:t>
            </a:r>
            <a:r>
              <a:rPr kumimoji="1" lang="en-US" altLang="zh-CN" sz="3200" b="1">
                <a:latin typeface="黑体" pitchFamily="2" charset="-122"/>
                <a:ea typeface="黑体" pitchFamily="2" charset="-122"/>
              </a:rPr>
              <a:t>Φc=0,</a:t>
            </a:r>
            <a:r>
              <a:rPr kumimoji="1" lang="zh-CN" altLang="en-US" sz="2800" b="1">
                <a:latin typeface="黑体" pitchFamily="2" charset="-122"/>
                <a:ea typeface="黑体" pitchFamily="2" charset="-122"/>
              </a:rPr>
              <a:t>其它条件不变，则</a:t>
            </a:r>
            <a:r>
              <a:rPr kumimoji="1" lang="en-US" altLang="zh-CN" sz="3200" b="1">
                <a:latin typeface="黑体" pitchFamily="2" charset="-122"/>
                <a:ea typeface="黑体" pitchFamily="2" charset="-122"/>
              </a:rPr>
              <a:t>Φ</a:t>
            </a:r>
            <a:r>
              <a:rPr kumimoji="1" lang="en-US" altLang="zh-CN" sz="3200" b="1" baseline="-25000">
                <a:latin typeface="黑体" pitchFamily="2" charset="-122"/>
                <a:ea typeface="黑体" pitchFamily="2" charset="-122"/>
              </a:rPr>
              <a:t>D</a:t>
            </a:r>
            <a:r>
              <a:rPr kumimoji="1" lang="en-US" altLang="zh-CN" sz="3200" b="1">
                <a:latin typeface="黑体" pitchFamily="2" charset="-122"/>
                <a:ea typeface="黑体" pitchFamily="2" charset="-122"/>
              </a:rPr>
              <a:t>=____V.</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7833">
                                            <p:txEl>
                                              <p:pRg st="0" end="0"/>
                                            </p:txEl>
                                          </p:spTgt>
                                        </p:tgtEl>
                                        <p:attrNameLst>
                                          <p:attrName>style.visibility</p:attrName>
                                        </p:attrNameLst>
                                      </p:cBhvr>
                                      <p:to>
                                        <p:strVal val="visible"/>
                                      </p:to>
                                    </p:set>
                                    <p:anim calcmode="lin" valueType="num">
                                      <p:cBhvr additive="base">
                                        <p:cTn id="7" dur="500" fill="hold"/>
                                        <p:tgtEl>
                                          <p:spTgt spid="778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3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7833">
                                            <p:txEl>
                                              <p:pRg st="1" end="1"/>
                                            </p:txEl>
                                          </p:spTgt>
                                        </p:tgtEl>
                                        <p:attrNameLst>
                                          <p:attrName>style.visibility</p:attrName>
                                        </p:attrNameLst>
                                      </p:cBhvr>
                                      <p:to>
                                        <p:strVal val="visible"/>
                                      </p:to>
                                    </p:set>
                                    <p:anim calcmode="lin" valueType="num">
                                      <p:cBhvr additive="base">
                                        <p:cTn id="13" dur="500" fill="hold"/>
                                        <p:tgtEl>
                                          <p:spTgt spid="7783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3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7833">
                                            <p:txEl>
                                              <p:pRg st="2" end="2"/>
                                            </p:txEl>
                                          </p:spTgt>
                                        </p:tgtEl>
                                        <p:attrNameLst>
                                          <p:attrName>style.visibility</p:attrName>
                                        </p:attrNameLst>
                                      </p:cBhvr>
                                      <p:to>
                                        <p:strVal val="visible"/>
                                      </p:to>
                                    </p:set>
                                    <p:anim calcmode="lin" valueType="num">
                                      <p:cBhvr additive="base">
                                        <p:cTn id="19" dur="500" fill="hold"/>
                                        <p:tgtEl>
                                          <p:spTgt spid="7783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3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77833">
                                            <p:txEl>
                                              <p:pRg st="3" end="3"/>
                                            </p:txEl>
                                          </p:spTgt>
                                        </p:tgtEl>
                                        <p:attrNameLst>
                                          <p:attrName>style.visibility</p:attrName>
                                        </p:attrNameLst>
                                      </p:cBhvr>
                                      <p:to>
                                        <p:strVal val="visible"/>
                                      </p:to>
                                    </p:set>
                                    <p:anim calcmode="lin" valueType="num">
                                      <p:cBhvr additive="base">
                                        <p:cTn id="25" dur="500" fill="hold"/>
                                        <p:tgtEl>
                                          <p:spTgt spid="7783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33">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971800" y="1295400"/>
            <a:ext cx="3276600" cy="3200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6387" name="Text Box 3"/>
          <p:cNvSpPr txBox="1">
            <a:spLocks noChangeArrowheads="1"/>
          </p:cNvSpPr>
          <p:nvPr/>
        </p:nvSpPr>
        <p:spPr bwMode="auto">
          <a:xfrm>
            <a:off x="2651125" y="725488"/>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A  12V</a:t>
            </a:r>
          </a:p>
        </p:txBody>
      </p:sp>
      <p:sp>
        <p:nvSpPr>
          <p:cNvPr id="16388" name="Text Box 4"/>
          <p:cNvSpPr txBox="1">
            <a:spLocks noChangeArrowheads="1"/>
          </p:cNvSpPr>
          <p:nvPr/>
        </p:nvSpPr>
        <p:spPr bwMode="auto">
          <a:xfrm>
            <a:off x="2498725" y="4535488"/>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B  3V</a:t>
            </a:r>
          </a:p>
        </p:txBody>
      </p:sp>
      <p:sp>
        <p:nvSpPr>
          <p:cNvPr id="16389" name="Text Box 5"/>
          <p:cNvSpPr txBox="1">
            <a:spLocks noChangeArrowheads="1"/>
          </p:cNvSpPr>
          <p:nvPr/>
        </p:nvSpPr>
        <p:spPr bwMode="auto">
          <a:xfrm>
            <a:off x="6156325" y="4535488"/>
            <a:ext cx="104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C  -6V</a:t>
            </a:r>
          </a:p>
        </p:txBody>
      </p:sp>
      <p:sp>
        <p:nvSpPr>
          <p:cNvPr id="16390" name="Text Box 6"/>
          <p:cNvSpPr txBox="1">
            <a:spLocks noChangeArrowheads="1"/>
          </p:cNvSpPr>
          <p:nvPr/>
        </p:nvSpPr>
        <p:spPr bwMode="auto">
          <a:xfrm>
            <a:off x="6232525" y="649288"/>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D  ?V</a:t>
            </a:r>
          </a:p>
        </p:txBody>
      </p:sp>
      <p:sp>
        <p:nvSpPr>
          <p:cNvPr id="16391" name="Text Box 7"/>
          <p:cNvSpPr txBox="1">
            <a:spLocks noChangeArrowheads="1"/>
          </p:cNvSpPr>
          <p:nvPr/>
        </p:nvSpPr>
        <p:spPr bwMode="auto">
          <a:xfrm>
            <a:off x="1447800" y="4876800"/>
            <a:ext cx="73136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t>因为</a:t>
            </a:r>
            <a:r>
              <a:rPr kumimoji="1" lang="en-US" altLang="zh-CN" sz="3200" b="1"/>
              <a:t>12-3=3-(-6),</a:t>
            </a:r>
            <a:r>
              <a:rPr kumimoji="1" lang="zh-CN" altLang="en-US" sz="3200" b="1"/>
              <a:t>所以</a:t>
            </a:r>
            <a:r>
              <a:rPr kumimoji="1" lang="en-US" altLang="zh-CN" sz="3200" b="1"/>
              <a:t>B</a:t>
            </a:r>
            <a:r>
              <a:rPr kumimoji="1" lang="zh-CN" altLang="en-US" sz="3200" b="1"/>
              <a:t>与</a:t>
            </a:r>
            <a:r>
              <a:rPr kumimoji="1" lang="en-US" altLang="zh-CN" sz="3200" b="1"/>
              <a:t>AC</a:t>
            </a:r>
            <a:r>
              <a:rPr kumimoji="1" lang="zh-CN" altLang="en-US" sz="3200" b="1"/>
              <a:t>中点处电势</a:t>
            </a:r>
          </a:p>
          <a:p>
            <a:pPr eaLnBrk="1" hangingPunct="1"/>
            <a:r>
              <a:rPr kumimoji="1" lang="zh-CN" altLang="en-US" sz="3200" b="1"/>
              <a:t>相等</a:t>
            </a:r>
            <a:r>
              <a:rPr kumimoji="1" lang="en-US" altLang="zh-CN" sz="3200" b="1"/>
              <a:t>,</a:t>
            </a:r>
            <a:r>
              <a:rPr kumimoji="1" lang="zh-CN" altLang="en-US" sz="3200" b="1"/>
              <a:t>即</a:t>
            </a:r>
            <a:r>
              <a:rPr kumimoji="1" lang="en-US" altLang="zh-CN" sz="3200" b="1"/>
              <a:t>BD</a:t>
            </a:r>
            <a:r>
              <a:rPr kumimoji="1" lang="zh-CN" altLang="en-US" sz="3200" b="1"/>
              <a:t>在同一等势面上，故为</a:t>
            </a:r>
          </a:p>
        </p:txBody>
      </p:sp>
      <p:sp>
        <p:nvSpPr>
          <p:cNvPr id="16392" name="Text Box 8"/>
          <p:cNvSpPr txBox="1">
            <a:spLocks noChangeArrowheads="1"/>
          </p:cNvSpPr>
          <p:nvPr/>
        </p:nvSpPr>
        <p:spPr bwMode="auto">
          <a:xfrm>
            <a:off x="1660525" y="6013450"/>
            <a:ext cx="804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000"/>
              <a:t>3V</a:t>
            </a:r>
          </a:p>
        </p:txBody>
      </p:sp>
      <p:sp>
        <p:nvSpPr>
          <p:cNvPr id="16393" name="Line 9"/>
          <p:cNvSpPr>
            <a:spLocks noChangeShapeType="1"/>
          </p:cNvSpPr>
          <p:nvPr/>
        </p:nvSpPr>
        <p:spPr bwMode="auto">
          <a:xfrm>
            <a:off x="2971800" y="1295400"/>
            <a:ext cx="327660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4" name="Line 10"/>
          <p:cNvSpPr>
            <a:spLocks noChangeShapeType="1"/>
          </p:cNvSpPr>
          <p:nvPr/>
        </p:nvSpPr>
        <p:spPr bwMode="auto">
          <a:xfrm flipV="1">
            <a:off x="2971800" y="1295400"/>
            <a:ext cx="327660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5" name="Text Box 11"/>
          <p:cNvSpPr txBox="1">
            <a:spLocks noChangeArrowheads="1"/>
          </p:cNvSpPr>
          <p:nvPr/>
        </p:nvSpPr>
        <p:spPr bwMode="auto">
          <a:xfrm>
            <a:off x="4403725" y="2938463"/>
            <a:ext cx="48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a:t>P</a:t>
            </a:r>
          </a:p>
        </p:txBody>
      </p:sp>
      <p:sp>
        <p:nvSpPr>
          <p:cNvPr id="16396" name="Line 12"/>
          <p:cNvSpPr>
            <a:spLocks noChangeShapeType="1"/>
          </p:cNvSpPr>
          <p:nvPr/>
        </p:nvSpPr>
        <p:spPr bwMode="auto">
          <a:xfrm>
            <a:off x="1905000" y="1676400"/>
            <a:ext cx="3200400" cy="32004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7" name="Line 13"/>
          <p:cNvSpPr>
            <a:spLocks noChangeShapeType="1"/>
          </p:cNvSpPr>
          <p:nvPr/>
        </p:nvSpPr>
        <p:spPr bwMode="auto">
          <a:xfrm>
            <a:off x="3581400" y="381000"/>
            <a:ext cx="3124200" cy="31242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98" name="Text Box 14"/>
          <p:cNvSpPr txBox="1">
            <a:spLocks noChangeArrowheads="1"/>
          </p:cNvSpPr>
          <p:nvPr/>
        </p:nvSpPr>
        <p:spPr bwMode="auto">
          <a:xfrm>
            <a:off x="6613525" y="2736850"/>
            <a:ext cx="522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4000" b="1"/>
              <a:t>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355725" y="5540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kumimoji="1" lang="zh-CN" altLang="zh-CN" sz="2400"/>
          </a:p>
        </p:txBody>
      </p:sp>
      <p:sp>
        <p:nvSpPr>
          <p:cNvPr id="17411" name="Rectangle 3"/>
          <p:cNvSpPr>
            <a:spLocks noChangeArrowheads="1"/>
          </p:cNvSpPr>
          <p:nvPr/>
        </p:nvSpPr>
        <p:spPr bwMode="auto">
          <a:xfrm>
            <a:off x="3200400" y="1676400"/>
            <a:ext cx="4114800" cy="39624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7412" name="Text Box 4"/>
          <p:cNvSpPr txBox="1">
            <a:spLocks noChangeArrowheads="1"/>
          </p:cNvSpPr>
          <p:nvPr/>
        </p:nvSpPr>
        <p:spPr bwMode="auto">
          <a:xfrm>
            <a:off x="2651125" y="1182688"/>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A  12V</a:t>
            </a:r>
          </a:p>
        </p:txBody>
      </p:sp>
      <p:sp>
        <p:nvSpPr>
          <p:cNvPr id="17413" name="Text Box 5"/>
          <p:cNvSpPr txBox="1">
            <a:spLocks noChangeArrowheads="1"/>
          </p:cNvSpPr>
          <p:nvPr/>
        </p:nvSpPr>
        <p:spPr bwMode="auto">
          <a:xfrm>
            <a:off x="2879725" y="5678488"/>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B  3V</a:t>
            </a:r>
          </a:p>
        </p:txBody>
      </p:sp>
      <p:sp>
        <p:nvSpPr>
          <p:cNvPr id="17414" name="Text Box 6"/>
          <p:cNvSpPr txBox="1">
            <a:spLocks noChangeArrowheads="1"/>
          </p:cNvSpPr>
          <p:nvPr/>
        </p:nvSpPr>
        <p:spPr bwMode="auto">
          <a:xfrm>
            <a:off x="7375525" y="56784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C</a:t>
            </a:r>
          </a:p>
        </p:txBody>
      </p:sp>
      <p:sp>
        <p:nvSpPr>
          <p:cNvPr id="17415" name="Text Box 7"/>
          <p:cNvSpPr txBox="1">
            <a:spLocks noChangeArrowheads="1"/>
          </p:cNvSpPr>
          <p:nvPr/>
        </p:nvSpPr>
        <p:spPr bwMode="auto">
          <a:xfrm>
            <a:off x="7299325" y="11064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D</a:t>
            </a:r>
          </a:p>
        </p:txBody>
      </p:sp>
      <p:sp>
        <p:nvSpPr>
          <p:cNvPr id="17416" name="Text Box 8"/>
          <p:cNvSpPr txBox="1">
            <a:spLocks noChangeArrowheads="1"/>
          </p:cNvSpPr>
          <p:nvPr/>
        </p:nvSpPr>
        <p:spPr bwMode="auto">
          <a:xfrm>
            <a:off x="7680325" y="5678488"/>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t>  0</a:t>
            </a:r>
          </a:p>
        </p:txBody>
      </p:sp>
      <p:sp>
        <p:nvSpPr>
          <p:cNvPr id="17417" name="Text Box 9"/>
          <p:cNvSpPr txBox="1">
            <a:spLocks noChangeArrowheads="1"/>
          </p:cNvSpPr>
          <p:nvPr/>
        </p:nvSpPr>
        <p:spPr bwMode="auto">
          <a:xfrm>
            <a:off x="7680325" y="1030288"/>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?V</a:t>
            </a:r>
          </a:p>
        </p:txBody>
      </p:sp>
      <p:sp>
        <p:nvSpPr>
          <p:cNvPr id="17418" name="Line 10"/>
          <p:cNvSpPr>
            <a:spLocks noChangeShapeType="1"/>
          </p:cNvSpPr>
          <p:nvPr/>
        </p:nvSpPr>
        <p:spPr bwMode="auto">
          <a:xfrm>
            <a:off x="3200400" y="1676400"/>
            <a:ext cx="4114800" cy="3962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9" name="Line 11"/>
          <p:cNvSpPr>
            <a:spLocks noChangeShapeType="1"/>
          </p:cNvSpPr>
          <p:nvPr/>
        </p:nvSpPr>
        <p:spPr bwMode="auto">
          <a:xfrm flipH="1">
            <a:off x="5105400" y="3581400"/>
            <a:ext cx="22860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0" name="Line 12"/>
          <p:cNvSpPr>
            <a:spLocks noChangeShapeType="1"/>
          </p:cNvSpPr>
          <p:nvPr/>
        </p:nvSpPr>
        <p:spPr bwMode="auto">
          <a:xfrm flipH="1">
            <a:off x="4114800" y="2590800"/>
            <a:ext cx="3048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1" name="Line 13"/>
          <p:cNvSpPr>
            <a:spLocks noChangeShapeType="1"/>
          </p:cNvSpPr>
          <p:nvPr/>
        </p:nvSpPr>
        <p:spPr bwMode="auto">
          <a:xfrm flipH="1">
            <a:off x="6019800" y="4419600"/>
            <a:ext cx="3048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2" name="Text Box 14"/>
          <p:cNvSpPr txBox="1">
            <a:spLocks noChangeArrowheads="1"/>
          </p:cNvSpPr>
          <p:nvPr/>
        </p:nvSpPr>
        <p:spPr bwMode="auto">
          <a:xfrm>
            <a:off x="6537325" y="4230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P</a:t>
            </a:r>
          </a:p>
        </p:txBody>
      </p:sp>
      <p:sp>
        <p:nvSpPr>
          <p:cNvPr id="17423" name="Line 15"/>
          <p:cNvSpPr>
            <a:spLocks noChangeShapeType="1"/>
          </p:cNvSpPr>
          <p:nvPr/>
        </p:nvSpPr>
        <p:spPr bwMode="auto">
          <a:xfrm flipV="1">
            <a:off x="3200400" y="4572000"/>
            <a:ext cx="29718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4" name="Line 16"/>
          <p:cNvSpPr>
            <a:spLocks noChangeShapeType="1"/>
          </p:cNvSpPr>
          <p:nvPr/>
        </p:nvSpPr>
        <p:spPr bwMode="auto">
          <a:xfrm flipV="1">
            <a:off x="6172200" y="4038600"/>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5" name="Line 17"/>
          <p:cNvSpPr>
            <a:spLocks noChangeShapeType="1"/>
          </p:cNvSpPr>
          <p:nvPr/>
        </p:nvSpPr>
        <p:spPr bwMode="auto">
          <a:xfrm>
            <a:off x="3200400" y="1676400"/>
            <a:ext cx="1905000" cy="4800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6" name="Line 18"/>
          <p:cNvSpPr>
            <a:spLocks noChangeShapeType="1"/>
          </p:cNvSpPr>
          <p:nvPr/>
        </p:nvSpPr>
        <p:spPr bwMode="auto">
          <a:xfrm>
            <a:off x="4800600" y="62484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7" name="Line 19"/>
          <p:cNvSpPr>
            <a:spLocks noChangeShapeType="1"/>
          </p:cNvSpPr>
          <p:nvPr/>
        </p:nvSpPr>
        <p:spPr bwMode="auto">
          <a:xfrm flipH="1">
            <a:off x="5105400" y="60960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2" name="Line 20"/>
          <p:cNvSpPr>
            <a:spLocks noChangeShapeType="1"/>
          </p:cNvSpPr>
          <p:nvPr/>
        </p:nvSpPr>
        <p:spPr bwMode="auto">
          <a:xfrm flipH="1" flipV="1">
            <a:off x="5410200" y="685800"/>
            <a:ext cx="1905000" cy="49530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9" name="Line 21"/>
          <p:cNvSpPr>
            <a:spLocks noChangeShapeType="1"/>
          </p:cNvSpPr>
          <p:nvPr/>
        </p:nvSpPr>
        <p:spPr bwMode="auto">
          <a:xfrm>
            <a:off x="7315200" y="5562600"/>
            <a:ext cx="38100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30" name="Line 22"/>
          <p:cNvSpPr>
            <a:spLocks noChangeShapeType="1"/>
          </p:cNvSpPr>
          <p:nvPr/>
        </p:nvSpPr>
        <p:spPr bwMode="auto">
          <a:xfrm>
            <a:off x="7391400" y="61722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5" name="Line 23"/>
          <p:cNvSpPr>
            <a:spLocks noChangeShapeType="1"/>
          </p:cNvSpPr>
          <p:nvPr/>
        </p:nvSpPr>
        <p:spPr bwMode="auto">
          <a:xfrm>
            <a:off x="7696200" y="6019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6" name="Line 24"/>
          <p:cNvSpPr>
            <a:spLocks noChangeShapeType="1"/>
          </p:cNvSpPr>
          <p:nvPr/>
        </p:nvSpPr>
        <p:spPr bwMode="auto">
          <a:xfrm flipH="1">
            <a:off x="5257800" y="57150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7" name="Line 25"/>
          <p:cNvSpPr>
            <a:spLocks noChangeShapeType="1"/>
          </p:cNvSpPr>
          <p:nvPr/>
        </p:nvSpPr>
        <p:spPr bwMode="auto">
          <a:xfrm flipV="1">
            <a:off x="4267200" y="1676400"/>
            <a:ext cx="30480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34" name="Line 26"/>
          <p:cNvSpPr>
            <a:spLocks noChangeShapeType="1"/>
          </p:cNvSpPr>
          <p:nvPr/>
        </p:nvSpPr>
        <p:spPr bwMode="auto">
          <a:xfrm flipH="1">
            <a:off x="3352800" y="27432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35" name="Line 27"/>
          <p:cNvSpPr>
            <a:spLocks noChangeShapeType="1"/>
          </p:cNvSpPr>
          <p:nvPr/>
        </p:nvSpPr>
        <p:spPr bwMode="auto">
          <a:xfrm flipV="1">
            <a:off x="3733800" y="2971800"/>
            <a:ext cx="32004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900" name="Text Box 28"/>
          <p:cNvSpPr txBox="1">
            <a:spLocks noChangeArrowheads="1"/>
          </p:cNvSpPr>
          <p:nvPr/>
        </p:nvSpPr>
        <p:spPr bwMode="auto">
          <a:xfrm>
            <a:off x="4175125" y="202088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Q</a:t>
            </a:r>
          </a:p>
        </p:txBody>
      </p:sp>
      <p:sp>
        <p:nvSpPr>
          <p:cNvPr id="79901" name="Line 29"/>
          <p:cNvSpPr>
            <a:spLocks noChangeShapeType="1"/>
          </p:cNvSpPr>
          <p:nvPr/>
        </p:nvSpPr>
        <p:spPr bwMode="auto">
          <a:xfrm flipV="1">
            <a:off x="4419600" y="46482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902" name="Line 30"/>
          <p:cNvSpPr>
            <a:spLocks noChangeShapeType="1"/>
          </p:cNvSpPr>
          <p:nvPr/>
        </p:nvSpPr>
        <p:spPr bwMode="auto">
          <a:xfrm>
            <a:off x="4800600" y="46482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39" name="Text Box 31"/>
          <p:cNvSpPr txBox="1">
            <a:spLocks noChangeArrowheads="1"/>
          </p:cNvSpPr>
          <p:nvPr/>
        </p:nvSpPr>
        <p:spPr bwMode="auto">
          <a:xfrm>
            <a:off x="4403725" y="59070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900"/>
                                        </p:tgtEl>
                                        <p:attrNameLst>
                                          <p:attrName>style.visibility</p:attrName>
                                        </p:attrNameLst>
                                      </p:cBhvr>
                                      <p:to>
                                        <p:strVal val="visible"/>
                                      </p:to>
                                    </p:set>
                                    <p:anim calcmode="lin" valueType="num">
                                      <p:cBhvr additive="base">
                                        <p:cTn id="7" dur="500" fill="hold"/>
                                        <p:tgtEl>
                                          <p:spTgt spid="79900"/>
                                        </p:tgtEl>
                                        <p:attrNameLst>
                                          <p:attrName>ppt_x</p:attrName>
                                        </p:attrNameLst>
                                      </p:cBhvr>
                                      <p:tavLst>
                                        <p:tav tm="0">
                                          <p:val>
                                            <p:strVal val="0-#ppt_w/2"/>
                                          </p:val>
                                        </p:tav>
                                        <p:tav tm="100000">
                                          <p:val>
                                            <p:strVal val="#ppt_x"/>
                                          </p:val>
                                        </p:tav>
                                      </p:tavLst>
                                    </p:anim>
                                    <p:anim calcmode="lin" valueType="num">
                                      <p:cBhvr additive="base">
                                        <p:cTn id="8" dur="500" fill="hold"/>
                                        <p:tgtEl>
                                          <p:spTgt spid="799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901"/>
                                        </p:tgtEl>
                                        <p:attrNameLst>
                                          <p:attrName>style.visibility</p:attrName>
                                        </p:attrNameLst>
                                      </p:cBhvr>
                                      <p:to>
                                        <p:strVal val="visible"/>
                                      </p:to>
                                    </p:set>
                                    <p:anim calcmode="lin" valueType="num">
                                      <p:cBhvr additive="base">
                                        <p:cTn id="13" dur="500" fill="hold"/>
                                        <p:tgtEl>
                                          <p:spTgt spid="79901"/>
                                        </p:tgtEl>
                                        <p:attrNameLst>
                                          <p:attrName>ppt_x</p:attrName>
                                        </p:attrNameLst>
                                      </p:cBhvr>
                                      <p:tavLst>
                                        <p:tav tm="0">
                                          <p:val>
                                            <p:strVal val="0-#ppt_w/2"/>
                                          </p:val>
                                        </p:tav>
                                        <p:tav tm="100000">
                                          <p:val>
                                            <p:strVal val="#ppt_x"/>
                                          </p:val>
                                        </p:tav>
                                      </p:tavLst>
                                    </p:anim>
                                    <p:anim calcmode="lin" valueType="num">
                                      <p:cBhvr additive="base">
                                        <p:cTn id="14" dur="500" fill="hold"/>
                                        <p:tgtEl>
                                          <p:spTgt spid="799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9902"/>
                                        </p:tgtEl>
                                        <p:attrNameLst>
                                          <p:attrName>style.visibility</p:attrName>
                                        </p:attrNameLst>
                                      </p:cBhvr>
                                      <p:to>
                                        <p:strVal val="visible"/>
                                      </p:to>
                                    </p:set>
                                    <p:anim calcmode="lin" valueType="num">
                                      <p:cBhvr additive="base">
                                        <p:cTn id="19" dur="500" fill="hold"/>
                                        <p:tgtEl>
                                          <p:spTgt spid="79902"/>
                                        </p:tgtEl>
                                        <p:attrNameLst>
                                          <p:attrName>ppt_x</p:attrName>
                                        </p:attrNameLst>
                                      </p:cBhvr>
                                      <p:tavLst>
                                        <p:tav tm="0">
                                          <p:val>
                                            <p:strVal val="0-#ppt_w/2"/>
                                          </p:val>
                                        </p:tav>
                                        <p:tav tm="100000">
                                          <p:val>
                                            <p:strVal val="#ppt_x"/>
                                          </p:val>
                                        </p:tav>
                                      </p:tavLst>
                                    </p:anim>
                                    <p:anim calcmode="lin" valueType="num">
                                      <p:cBhvr additive="base">
                                        <p:cTn id="20" dur="500" fill="hold"/>
                                        <p:tgtEl>
                                          <p:spTgt spid="7990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9892"/>
                                        </p:tgtEl>
                                        <p:attrNameLst>
                                          <p:attrName>style.visibility</p:attrName>
                                        </p:attrNameLst>
                                      </p:cBhvr>
                                      <p:to>
                                        <p:strVal val="visible"/>
                                      </p:to>
                                    </p:set>
                                    <p:anim calcmode="lin" valueType="num">
                                      <p:cBhvr additive="base">
                                        <p:cTn id="25" dur="500" fill="hold"/>
                                        <p:tgtEl>
                                          <p:spTgt spid="79892"/>
                                        </p:tgtEl>
                                        <p:attrNameLst>
                                          <p:attrName>ppt_x</p:attrName>
                                        </p:attrNameLst>
                                      </p:cBhvr>
                                      <p:tavLst>
                                        <p:tav tm="0">
                                          <p:val>
                                            <p:strVal val="0-#ppt_w/2"/>
                                          </p:val>
                                        </p:tav>
                                        <p:tav tm="100000">
                                          <p:val>
                                            <p:strVal val="#ppt_x"/>
                                          </p:val>
                                        </p:tav>
                                      </p:tavLst>
                                    </p:anim>
                                    <p:anim calcmode="lin" valueType="num">
                                      <p:cBhvr additive="base">
                                        <p:cTn id="26" dur="500" fill="hold"/>
                                        <p:tgtEl>
                                          <p:spTgt spid="7989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9895"/>
                                        </p:tgtEl>
                                        <p:attrNameLst>
                                          <p:attrName>style.visibility</p:attrName>
                                        </p:attrNameLst>
                                      </p:cBhvr>
                                      <p:to>
                                        <p:strVal val="visible"/>
                                      </p:to>
                                    </p:set>
                                    <p:anim calcmode="lin" valueType="num">
                                      <p:cBhvr additive="base">
                                        <p:cTn id="31" dur="500" fill="hold"/>
                                        <p:tgtEl>
                                          <p:spTgt spid="79895"/>
                                        </p:tgtEl>
                                        <p:attrNameLst>
                                          <p:attrName>ppt_x</p:attrName>
                                        </p:attrNameLst>
                                      </p:cBhvr>
                                      <p:tavLst>
                                        <p:tav tm="0">
                                          <p:val>
                                            <p:strVal val="0-#ppt_w/2"/>
                                          </p:val>
                                        </p:tav>
                                        <p:tav tm="100000">
                                          <p:val>
                                            <p:strVal val="#ppt_x"/>
                                          </p:val>
                                        </p:tav>
                                      </p:tavLst>
                                    </p:anim>
                                    <p:anim calcmode="lin" valueType="num">
                                      <p:cBhvr additive="base">
                                        <p:cTn id="32" dur="500" fill="hold"/>
                                        <p:tgtEl>
                                          <p:spTgt spid="7989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9896"/>
                                        </p:tgtEl>
                                        <p:attrNameLst>
                                          <p:attrName>style.visibility</p:attrName>
                                        </p:attrNameLst>
                                      </p:cBhvr>
                                      <p:to>
                                        <p:strVal val="visible"/>
                                      </p:to>
                                    </p:set>
                                    <p:anim calcmode="lin" valueType="num">
                                      <p:cBhvr additive="base">
                                        <p:cTn id="37" dur="500" fill="hold"/>
                                        <p:tgtEl>
                                          <p:spTgt spid="79896"/>
                                        </p:tgtEl>
                                        <p:attrNameLst>
                                          <p:attrName>ppt_x</p:attrName>
                                        </p:attrNameLst>
                                      </p:cBhvr>
                                      <p:tavLst>
                                        <p:tav tm="0">
                                          <p:val>
                                            <p:strVal val="0-#ppt_w/2"/>
                                          </p:val>
                                        </p:tav>
                                        <p:tav tm="100000">
                                          <p:val>
                                            <p:strVal val="#ppt_x"/>
                                          </p:val>
                                        </p:tav>
                                      </p:tavLst>
                                    </p:anim>
                                    <p:anim calcmode="lin" valueType="num">
                                      <p:cBhvr additive="base">
                                        <p:cTn id="38" dur="500" fill="hold"/>
                                        <p:tgtEl>
                                          <p:spTgt spid="7989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9897"/>
                                        </p:tgtEl>
                                        <p:attrNameLst>
                                          <p:attrName>style.visibility</p:attrName>
                                        </p:attrNameLst>
                                      </p:cBhvr>
                                      <p:to>
                                        <p:strVal val="visible"/>
                                      </p:to>
                                    </p:set>
                                    <p:anim calcmode="lin" valueType="num">
                                      <p:cBhvr additive="base">
                                        <p:cTn id="43" dur="500" fill="hold"/>
                                        <p:tgtEl>
                                          <p:spTgt spid="79897"/>
                                        </p:tgtEl>
                                        <p:attrNameLst>
                                          <p:attrName>ppt_x</p:attrName>
                                        </p:attrNameLst>
                                      </p:cBhvr>
                                      <p:tavLst>
                                        <p:tav tm="0">
                                          <p:val>
                                            <p:strVal val="0-#ppt_w/2"/>
                                          </p:val>
                                        </p:tav>
                                        <p:tav tm="100000">
                                          <p:val>
                                            <p:strVal val="#ppt_x"/>
                                          </p:val>
                                        </p:tav>
                                      </p:tavLst>
                                    </p:anim>
                                    <p:anim calcmode="lin" valueType="num">
                                      <p:cBhvr additive="base">
                                        <p:cTn id="44" dur="500" fill="hold"/>
                                        <p:tgtEl>
                                          <p:spTgt spid="798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2" grpId="0" animBg="1"/>
      <p:bldP spid="79895" grpId="0" animBg="1"/>
      <p:bldP spid="79896" grpId="0" animBg="1"/>
      <p:bldP spid="79897" grpId="0" animBg="1"/>
      <p:bldP spid="79900" grpId="0" autoUpdateAnimBg="0"/>
      <p:bldP spid="79901" grpId="0" animBg="1"/>
      <p:bldP spid="7990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Rot="1" noChangeArrowheads="1"/>
          </p:cNvSpPr>
          <p:nvPr>
            <p:ph type="body" idx="1"/>
          </p:nvPr>
        </p:nvSpPr>
        <p:spPr>
          <a:xfrm>
            <a:off x="457200" y="762000"/>
            <a:ext cx="8208963" cy="685800"/>
          </a:xfrm>
        </p:spPr>
        <p:txBody>
          <a:bodyPr/>
          <a:lstStyle/>
          <a:p>
            <a:pPr algn="ctr" eaLnBrk="1" hangingPunct="1">
              <a:lnSpc>
                <a:spcPct val="90000"/>
              </a:lnSpc>
              <a:buFont typeface="Wingdings" pitchFamily="2" charset="2"/>
              <a:buNone/>
            </a:pPr>
            <a:r>
              <a:rPr lang="zh-CN" altLang="en-US" sz="4000" b="1" smtClean="0">
                <a:solidFill>
                  <a:srgbClr val="0000FF"/>
                </a:solidFill>
              </a:rPr>
              <a:t>当      堂      训      练</a:t>
            </a:r>
          </a:p>
        </p:txBody>
      </p:sp>
      <p:sp>
        <p:nvSpPr>
          <p:cNvPr id="18435" name="Rectangle 3"/>
          <p:cNvSpPr>
            <a:spLocks noChangeArrowheads="1"/>
          </p:cNvSpPr>
          <p:nvPr/>
        </p:nvSpPr>
        <p:spPr bwMode="auto">
          <a:xfrm>
            <a:off x="304800" y="1828800"/>
            <a:ext cx="85344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0000FF"/>
                </a:solidFill>
                <a:latin typeface="宋体" pitchFamily="2" charset="-122"/>
              </a:rPr>
              <a:t>1.</a:t>
            </a:r>
            <a:r>
              <a:rPr kumimoji="1" lang="zh-CN" altLang="en-US" sz="3600" b="1">
                <a:solidFill>
                  <a:srgbClr val="0000FF"/>
                </a:solidFill>
                <a:latin typeface="宋体" pitchFamily="2" charset="-122"/>
              </a:rPr>
              <a:t>一个点电荷，从静电场中的</a:t>
            </a:r>
            <a:r>
              <a:rPr kumimoji="1" lang="en-US" altLang="zh-CN" sz="3600" b="1">
                <a:solidFill>
                  <a:srgbClr val="0000FF"/>
                </a:solidFill>
                <a:latin typeface="Times New Roman" pitchFamily="18" charset="0"/>
                <a:cs typeface="Times New Roman" pitchFamily="18" charset="0"/>
              </a:rPr>
              <a:t>a</a:t>
            </a:r>
            <a:r>
              <a:rPr kumimoji="1" lang="zh-CN" altLang="en-US" sz="3600" b="1">
                <a:solidFill>
                  <a:srgbClr val="0000FF"/>
                </a:solidFill>
                <a:latin typeface="宋体" pitchFamily="2" charset="-122"/>
              </a:rPr>
              <a:t>点移到</a:t>
            </a:r>
            <a:r>
              <a:rPr kumimoji="1" lang="en-US" altLang="zh-CN" sz="3600" b="1">
                <a:solidFill>
                  <a:srgbClr val="0000FF"/>
                </a:solidFill>
                <a:latin typeface="Times New Roman" pitchFamily="18" charset="0"/>
                <a:cs typeface="Times New Roman" pitchFamily="18" charset="0"/>
              </a:rPr>
              <a:t>b</a:t>
            </a:r>
            <a:r>
              <a:rPr kumimoji="1" lang="zh-CN" altLang="en-US" sz="3600" b="1">
                <a:solidFill>
                  <a:srgbClr val="0000FF"/>
                </a:solidFill>
                <a:latin typeface="宋体" pitchFamily="2" charset="-122"/>
              </a:rPr>
              <a:t>点，其电势能的变化为零，则 </a:t>
            </a:r>
            <a:r>
              <a:rPr kumimoji="1" lang="en-US" altLang="zh-CN" sz="3600" b="1">
                <a:solidFill>
                  <a:srgbClr val="0000FF"/>
                </a:solidFill>
                <a:latin typeface="Times New Roman" pitchFamily="18" charset="0"/>
                <a:cs typeface="Times New Roman" pitchFamily="18" charset="0"/>
              </a:rPr>
              <a:t>[         ]</a:t>
            </a:r>
            <a:endParaRPr kumimoji="1" lang="en-US" altLang="zh-CN" sz="3600" b="1">
              <a:solidFill>
                <a:srgbClr val="0000FF"/>
              </a:solidFill>
              <a:latin typeface="宋体" pitchFamily="2" charset="-122"/>
            </a:endParaRPr>
          </a:p>
          <a:p>
            <a:pPr eaLnBrk="0" hangingPunct="0"/>
            <a:r>
              <a:rPr kumimoji="1" lang="en-US" altLang="zh-CN" sz="3600" b="1">
                <a:solidFill>
                  <a:srgbClr val="0000FF"/>
                </a:solidFill>
                <a:latin typeface="Times New Roman" pitchFamily="18" charset="0"/>
                <a:cs typeface="Times New Roman" pitchFamily="18" charset="0"/>
              </a:rPr>
              <a:t>A</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a</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b</a:t>
            </a:r>
            <a:r>
              <a:rPr kumimoji="1" lang="zh-CN" altLang="en-US" sz="3600" b="1">
                <a:solidFill>
                  <a:srgbClr val="0000FF"/>
                </a:solidFill>
                <a:latin typeface="宋体" pitchFamily="2" charset="-122"/>
              </a:rPr>
              <a:t>两点的场强一定相等</a:t>
            </a:r>
          </a:p>
          <a:p>
            <a:pPr eaLnBrk="0" hangingPunct="0"/>
            <a:r>
              <a:rPr kumimoji="1" lang="en-US" altLang="zh-CN" sz="3600" b="1">
                <a:solidFill>
                  <a:srgbClr val="0000FF"/>
                </a:solidFill>
                <a:latin typeface="Times New Roman" pitchFamily="18" charset="0"/>
                <a:cs typeface="Times New Roman" pitchFamily="18" charset="0"/>
              </a:rPr>
              <a:t>B</a:t>
            </a:r>
            <a:r>
              <a:rPr kumimoji="1" lang="zh-CN" altLang="en-US" sz="3600" b="1">
                <a:solidFill>
                  <a:srgbClr val="0000FF"/>
                </a:solidFill>
                <a:latin typeface="宋体" pitchFamily="2" charset="-122"/>
              </a:rPr>
              <a:t>．该点电荷一定沿等势面移动</a:t>
            </a:r>
          </a:p>
          <a:p>
            <a:pPr eaLnBrk="0" hangingPunct="0"/>
            <a:r>
              <a:rPr kumimoji="1" lang="en-US" altLang="zh-CN" sz="3600" b="1">
                <a:solidFill>
                  <a:srgbClr val="0000FF"/>
                </a:solidFill>
                <a:latin typeface="Times New Roman" pitchFamily="18" charset="0"/>
                <a:cs typeface="Times New Roman" pitchFamily="18" charset="0"/>
              </a:rPr>
              <a:t>C</a:t>
            </a:r>
            <a:r>
              <a:rPr kumimoji="1" lang="zh-CN" altLang="en-US" sz="3600" b="1">
                <a:solidFill>
                  <a:srgbClr val="0000FF"/>
                </a:solidFill>
                <a:latin typeface="宋体" pitchFamily="2" charset="-122"/>
              </a:rPr>
              <a:t>．作用于该点电荷的电场力与其移动方向总是垂直的</a:t>
            </a:r>
          </a:p>
          <a:p>
            <a:pPr eaLnBrk="0" hangingPunct="0"/>
            <a:r>
              <a:rPr kumimoji="1" lang="en-US" altLang="zh-CN" sz="3600" b="1">
                <a:solidFill>
                  <a:srgbClr val="0000FF"/>
                </a:solidFill>
                <a:latin typeface="Times New Roman" pitchFamily="18" charset="0"/>
              </a:rPr>
              <a:t>D</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rPr>
              <a:t>a</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rPr>
              <a:t>b</a:t>
            </a:r>
            <a:r>
              <a:rPr kumimoji="1" lang="zh-CN" altLang="en-US" sz="3600" b="1">
                <a:solidFill>
                  <a:srgbClr val="0000FF"/>
                </a:solidFill>
                <a:latin typeface="宋体" pitchFamily="2" charset="-122"/>
              </a:rPr>
              <a:t>两点的电势一定相等</a:t>
            </a:r>
            <a:r>
              <a:rPr kumimoji="1" lang="zh-CN" altLang="en-US" sz="3600" b="1">
                <a:solidFill>
                  <a:srgbClr val="0000FF"/>
                </a:solidFill>
                <a:latin typeface="Times New Roman" pitchFamily="18" charset="0"/>
              </a:rPr>
              <a:t> </a:t>
            </a:r>
          </a:p>
        </p:txBody>
      </p:sp>
      <p:sp>
        <p:nvSpPr>
          <p:cNvPr id="81924" name="Text Box 4"/>
          <p:cNvSpPr txBox="1">
            <a:spLocks noChangeArrowheads="1"/>
          </p:cNvSpPr>
          <p:nvPr/>
        </p:nvSpPr>
        <p:spPr bwMode="auto">
          <a:xfrm>
            <a:off x="6096000" y="2349500"/>
            <a:ext cx="76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0-#ppt_w/2"/>
                                          </p:val>
                                        </p:tav>
                                        <p:tav tm="100000">
                                          <p:val>
                                            <p:strVal val="#ppt_x"/>
                                          </p:val>
                                        </p:tav>
                                      </p:tavLst>
                                    </p:anim>
                                    <p:anim calcmode="lin" valueType="num">
                                      <p:cBhvr additive="base">
                                        <p:cTn id="8" dur="500" fill="hold"/>
                                        <p:tgtEl>
                                          <p:spTgt spid="8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8600" y="762000"/>
            <a:ext cx="861060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0000FF"/>
                </a:solidFill>
                <a:latin typeface="宋体" pitchFamily="2" charset="-122"/>
              </a:rPr>
              <a:t> </a:t>
            </a:r>
            <a:r>
              <a:rPr kumimoji="1" lang="en-US" altLang="zh-CN" sz="2400" b="1">
                <a:solidFill>
                  <a:srgbClr val="0000FF"/>
                </a:solidFill>
                <a:latin typeface="宋体" pitchFamily="2" charset="-122"/>
              </a:rPr>
              <a:t>2.</a:t>
            </a:r>
            <a:r>
              <a:rPr kumimoji="1" lang="zh-CN" altLang="en-US" sz="2400" b="1">
                <a:solidFill>
                  <a:srgbClr val="0000FF"/>
                </a:solidFill>
                <a:latin typeface="宋体" pitchFamily="2" charset="-122"/>
              </a:rPr>
              <a:t>图</a:t>
            </a:r>
            <a:r>
              <a:rPr kumimoji="1" lang="en-US" altLang="zh-CN" sz="2400" b="1">
                <a:solidFill>
                  <a:srgbClr val="0000FF"/>
                </a:solidFill>
                <a:latin typeface="Times New Roman" pitchFamily="18" charset="0"/>
                <a:cs typeface="Times New Roman" pitchFamily="18" charset="0"/>
              </a:rPr>
              <a:t>1</a:t>
            </a:r>
            <a:r>
              <a:rPr kumimoji="1" lang="zh-CN" altLang="en-US" sz="2400" b="1">
                <a:solidFill>
                  <a:srgbClr val="0000FF"/>
                </a:solidFill>
                <a:latin typeface="宋体" pitchFamily="2" charset="-122"/>
              </a:rPr>
              <a:t>中实线条是一个电场中的电场线，虚线是一个负试验电荷在这个电场中运动的轨迹。如果电荷是从图中</a:t>
            </a:r>
            <a:r>
              <a:rPr kumimoji="1" lang="en-US" altLang="zh-CN" sz="2400" b="1">
                <a:solidFill>
                  <a:srgbClr val="0000FF"/>
                </a:solidFill>
                <a:latin typeface="Times New Roman" pitchFamily="18" charset="0"/>
                <a:cs typeface="Times New Roman" pitchFamily="18" charset="0"/>
              </a:rPr>
              <a:t>a</a:t>
            </a:r>
            <a:r>
              <a:rPr kumimoji="1" lang="zh-CN" altLang="en-US" sz="2400" b="1">
                <a:solidFill>
                  <a:srgbClr val="0000FF"/>
                </a:solidFill>
                <a:latin typeface="宋体" pitchFamily="2" charset="-122"/>
              </a:rPr>
              <a:t>处运动到</a:t>
            </a:r>
            <a:r>
              <a:rPr kumimoji="1" lang="en-US" altLang="zh-CN" sz="2400" b="1">
                <a:solidFill>
                  <a:srgbClr val="0000FF"/>
                </a:solidFill>
                <a:latin typeface="Times New Roman" pitchFamily="18" charset="0"/>
                <a:cs typeface="Times New Roman" pitchFamily="18" charset="0"/>
              </a:rPr>
              <a:t>b</a:t>
            </a:r>
            <a:r>
              <a:rPr kumimoji="1" lang="zh-CN" altLang="en-US" sz="2400" b="1">
                <a:solidFill>
                  <a:srgbClr val="0000FF"/>
                </a:solidFill>
                <a:latin typeface="宋体" pitchFamily="2" charset="-122"/>
              </a:rPr>
              <a:t>处，则以下判断中正确的是                     </a:t>
            </a:r>
            <a:r>
              <a:rPr kumimoji="1" lang="en-US" altLang="zh-CN" sz="2400" b="1">
                <a:solidFill>
                  <a:srgbClr val="0000FF"/>
                </a:solidFill>
                <a:latin typeface="Times New Roman" pitchFamily="18" charset="0"/>
                <a:cs typeface="Times New Roman" pitchFamily="18" charset="0"/>
              </a:rPr>
              <a:t>[          ]</a:t>
            </a:r>
            <a:endParaRPr kumimoji="1" lang="en-US" altLang="zh-CN" sz="2400" b="1">
              <a:solidFill>
                <a:srgbClr val="0000FF"/>
              </a:solidFill>
              <a:latin typeface="宋体" pitchFamily="2" charset="-122"/>
            </a:endParaRPr>
          </a:p>
          <a:p>
            <a:pPr eaLnBrk="0" hangingPunct="0"/>
            <a:r>
              <a:rPr kumimoji="1" lang="en-US" altLang="zh-CN" sz="2400" b="1">
                <a:solidFill>
                  <a:srgbClr val="0000FF"/>
                </a:solidFill>
                <a:latin typeface="Times New Roman" pitchFamily="18" charset="0"/>
                <a:cs typeface="Times New Roman" pitchFamily="18" charset="0"/>
              </a:rPr>
              <a:t>A</a:t>
            </a:r>
            <a:r>
              <a:rPr kumimoji="1" lang="zh-CN" altLang="en-US" sz="2400" b="1">
                <a:solidFill>
                  <a:srgbClr val="0000FF"/>
                </a:solidFill>
                <a:latin typeface="宋体" pitchFamily="2" charset="-122"/>
              </a:rPr>
              <a:t>．电荷从</a:t>
            </a:r>
            <a:r>
              <a:rPr kumimoji="1" lang="en-US" altLang="zh-CN" sz="2400" b="1">
                <a:solidFill>
                  <a:srgbClr val="0000FF"/>
                </a:solidFill>
                <a:latin typeface="Times New Roman" pitchFamily="18" charset="0"/>
                <a:cs typeface="Times New Roman" pitchFamily="18" charset="0"/>
              </a:rPr>
              <a:t>a</a:t>
            </a:r>
            <a:r>
              <a:rPr kumimoji="1" lang="zh-CN" altLang="en-US" sz="2400" b="1">
                <a:solidFill>
                  <a:srgbClr val="0000FF"/>
                </a:solidFill>
                <a:latin typeface="宋体" pitchFamily="2" charset="-122"/>
              </a:rPr>
              <a:t>到</a:t>
            </a:r>
            <a:r>
              <a:rPr kumimoji="1" lang="en-US" altLang="zh-CN" sz="2400" b="1">
                <a:solidFill>
                  <a:srgbClr val="0000FF"/>
                </a:solidFill>
                <a:latin typeface="Times New Roman" pitchFamily="18" charset="0"/>
                <a:cs typeface="Times New Roman" pitchFamily="18" charset="0"/>
              </a:rPr>
              <a:t>b</a:t>
            </a:r>
            <a:r>
              <a:rPr kumimoji="1" lang="zh-CN" altLang="en-US" sz="2400" b="1">
                <a:solidFill>
                  <a:srgbClr val="0000FF"/>
                </a:solidFill>
                <a:latin typeface="宋体" pitchFamily="2" charset="-122"/>
              </a:rPr>
              <a:t>，运动的加速度变小</a:t>
            </a:r>
          </a:p>
          <a:p>
            <a:pPr eaLnBrk="0" hangingPunct="0"/>
            <a:r>
              <a:rPr kumimoji="1" lang="en-US" altLang="zh-CN" sz="2400" b="1">
                <a:solidFill>
                  <a:srgbClr val="0000FF"/>
                </a:solidFill>
                <a:latin typeface="Times New Roman" pitchFamily="18" charset="0"/>
                <a:cs typeface="Times New Roman" pitchFamily="18" charset="0"/>
              </a:rPr>
              <a:t>B</a:t>
            </a:r>
            <a:r>
              <a:rPr kumimoji="1" lang="zh-CN" altLang="en-US" sz="2400" b="1">
                <a:solidFill>
                  <a:srgbClr val="0000FF"/>
                </a:solidFill>
                <a:latin typeface="宋体" pitchFamily="2" charset="-122"/>
              </a:rPr>
              <a:t>．电荷在</a:t>
            </a:r>
            <a:r>
              <a:rPr kumimoji="1" lang="en-US" altLang="zh-CN" sz="2400" b="1">
                <a:solidFill>
                  <a:srgbClr val="0000FF"/>
                </a:solidFill>
                <a:latin typeface="Times New Roman" pitchFamily="18" charset="0"/>
                <a:cs typeface="Times New Roman" pitchFamily="18" charset="0"/>
              </a:rPr>
              <a:t>b</a:t>
            </a:r>
            <a:r>
              <a:rPr kumimoji="1" lang="zh-CN" altLang="en-US" sz="2400" b="1">
                <a:solidFill>
                  <a:srgbClr val="0000FF"/>
                </a:solidFill>
                <a:latin typeface="宋体" pitchFamily="2" charset="-122"/>
              </a:rPr>
              <a:t>处的电势能大</a:t>
            </a:r>
          </a:p>
          <a:p>
            <a:pPr eaLnBrk="0" hangingPunct="0"/>
            <a:r>
              <a:rPr kumimoji="1" lang="en-US" altLang="zh-CN" sz="2400" b="1">
                <a:solidFill>
                  <a:srgbClr val="0000FF"/>
                </a:solidFill>
                <a:latin typeface="Times New Roman" pitchFamily="18" charset="0"/>
                <a:cs typeface="Times New Roman" pitchFamily="18" charset="0"/>
              </a:rPr>
              <a:t>C</a:t>
            </a:r>
            <a:r>
              <a:rPr kumimoji="1" lang="zh-CN" altLang="en-US" sz="2400" b="1">
                <a:solidFill>
                  <a:srgbClr val="0000FF"/>
                </a:solidFill>
                <a:latin typeface="宋体" pitchFamily="2" charset="-122"/>
              </a:rPr>
              <a:t>．</a:t>
            </a:r>
            <a:r>
              <a:rPr kumimoji="1" lang="en-US" altLang="zh-CN" sz="2400" b="1">
                <a:solidFill>
                  <a:srgbClr val="0000FF"/>
                </a:solidFill>
                <a:latin typeface="Times New Roman" pitchFamily="18" charset="0"/>
                <a:cs typeface="Times New Roman" pitchFamily="18" charset="0"/>
              </a:rPr>
              <a:t>b</a:t>
            </a:r>
            <a:r>
              <a:rPr kumimoji="1" lang="zh-CN" altLang="en-US" sz="2400" b="1">
                <a:solidFill>
                  <a:srgbClr val="0000FF"/>
                </a:solidFill>
                <a:latin typeface="宋体" pitchFamily="2" charset="-122"/>
              </a:rPr>
              <a:t>处的电势高</a:t>
            </a:r>
          </a:p>
          <a:p>
            <a:pPr eaLnBrk="0" hangingPunct="0"/>
            <a:r>
              <a:rPr kumimoji="1" lang="en-US" altLang="zh-CN" sz="2400" b="1">
                <a:solidFill>
                  <a:srgbClr val="0000FF"/>
                </a:solidFill>
                <a:latin typeface="Times New Roman" pitchFamily="18" charset="0"/>
              </a:rPr>
              <a:t>D</a:t>
            </a:r>
            <a:r>
              <a:rPr kumimoji="1" lang="zh-CN" altLang="en-US" sz="2400" b="1">
                <a:solidFill>
                  <a:srgbClr val="0000FF"/>
                </a:solidFill>
                <a:latin typeface="宋体" pitchFamily="2" charset="-122"/>
              </a:rPr>
              <a:t>．电荷在</a:t>
            </a:r>
            <a:r>
              <a:rPr kumimoji="1" lang="en-US" altLang="zh-CN" sz="2400" b="1">
                <a:solidFill>
                  <a:srgbClr val="0000FF"/>
                </a:solidFill>
                <a:latin typeface="Times New Roman" pitchFamily="18" charset="0"/>
              </a:rPr>
              <a:t>b</a:t>
            </a:r>
            <a:r>
              <a:rPr kumimoji="1" lang="zh-CN" altLang="en-US" sz="2400" b="1">
                <a:solidFill>
                  <a:srgbClr val="0000FF"/>
                </a:solidFill>
                <a:latin typeface="宋体" pitchFamily="2" charset="-122"/>
              </a:rPr>
              <a:t>处的速度小</a:t>
            </a:r>
            <a:r>
              <a:rPr kumimoji="1" lang="zh-CN" altLang="en-US" sz="2400" b="1">
                <a:solidFill>
                  <a:srgbClr val="0000FF"/>
                </a:solidFill>
                <a:latin typeface="Times New Roman" pitchFamily="18" charset="0"/>
              </a:rPr>
              <a:t> </a:t>
            </a:r>
          </a:p>
        </p:txBody>
      </p:sp>
      <p:sp>
        <p:nvSpPr>
          <p:cNvPr id="19459" name="Rectangle 3"/>
          <p:cNvSpPr>
            <a:spLocks noChangeArrowheads="1"/>
          </p:cNvSpPr>
          <p:nvPr/>
        </p:nvSpPr>
        <p:spPr bwMode="auto">
          <a:xfrm>
            <a:off x="4243388" y="2833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9460" name="Picture 4" descr="http://www.jshlzx.net/klh/1/zk13/text/Image7580.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791200" y="2514600"/>
            <a:ext cx="2819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Text Box 5"/>
          <p:cNvSpPr txBox="1">
            <a:spLocks noChangeArrowheads="1"/>
          </p:cNvSpPr>
          <p:nvPr/>
        </p:nvSpPr>
        <p:spPr bwMode="auto">
          <a:xfrm>
            <a:off x="6629400" y="16002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600" b="1">
                <a:solidFill>
                  <a:srgbClr val="FF0000"/>
                </a:solidFill>
                <a:latin typeface="Times New Roman" pitchFamily="18" charset="0"/>
              </a:rPr>
              <a:t>BD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additive="base">
                                        <p:cTn id="7" dur="500" fill="hold"/>
                                        <p:tgtEl>
                                          <p:spTgt spid="82949"/>
                                        </p:tgtEl>
                                        <p:attrNameLst>
                                          <p:attrName>ppt_x</p:attrName>
                                        </p:attrNameLst>
                                      </p:cBhvr>
                                      <p:tavLst>
                                        <p:tav tm="0">
                                          <p:val>
                                            <p:strVal val="0-#ppt_w/2"/>
                                          </p:val>
                                        </p:tav>
                                        <p:tav tm="100000">
                                          <p:val>
                                            <p:strVal val="#ppt_x"/>
                                          </p:val>
                                        </p:tav>
                                      </p:tavLst>
                                    </p:anim>
                                    <p:anim calcmode="lin" valueType="num">
                                      <p:cBhvr additive="base">
                                        <p:cTn id="8"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8600" y="685800"/>
            <a:ext cx="8686800"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0000FF"/>
                </a:solidFill>
                <a:latin typeface="宋体" pitchFamily="2" charset="-122"/>
              </a:rPr>
              <a:t> </a:t>
            </a:r>
            <a:r>
              <a:rPr kumimoji="1" lang="en-US" altLang="zh-CN" sz="2800" b="1">
                <a:solidFill>
                  <a:srgbClr val="0000FF"/>
                </a:solidFill>
                <a:latin typeface="宋体" pitchFamily="2" charset="-122"/>
              </a:rPr>
              <a:t>3.</a:t>
            </a:r>
            <a:r>
              <a:rPr kumimoji="1" lang="zh-CN" altLang="en-US" sz="2800" b="1">
                <a:solidFill>
                  <a:srgbClr val="0000FF"/>
                </a:solidFill>
                <a:latin typeface="宋体" pitchFamily="2" charset="-122"/>
              </a:rPr>
              <a:t>如图</a:t>
            </a:r>
            <a:r>
              <a:rPr kumimoji="1" lang="en-US" altLang="zh-CN" sz="2800" b="1">
                <a:solidFill>
                  <a:srgbClr val="0000FF"/>
                </a:solidFill>
                <a:latin typeface="Times New Roman" pitchFamily="18" charset="0"/>
                <a:cs typeface="Times New Roman" pitchFamily="18" charset="0"/>
              </a:rPr>
              <a:t>1</a:t>
            </a:r>
            <a:r>
              <a:rPr kumimoji="1" lang="zh-CN" altLang="en-US" sz="2800" b="1">
                <a:solidFill>
                  <a:srgbClr val="0000FF"/>
                </a:solidFill>
                <a:latin typeface="宋体" pitchFamily="2" charset="-122"/>
              </a:rPr>
              <a:t>所示，</a:t>
            </a:r>
            <a:r>
              <a:rPr kumimoji="1" lang="en-US" altLang="zh-CN" sz="2800" b="1">
                <a:solidFill>
                  <a:srgbClr val="0000FF"/>
                </a:solidFill>
                <a:latin typeface="Times New Roman" pitchFamily="18" charset="0"/>
                <a:cs typeface="Times New Roman" pitchFamily="18" charset="0"/>
              </a:rPr>
              <a:t>q1</a:t>
            </a:r>
            <a:r>
              <a:rPr kumimoji="1" lang="zh-CN" altLang="en-US" sz="2800" b="1">
                <a:solidFill>
                  <a:srgbClr val="0000FF"/>
                </a:solidFill>
                <a:latin typeface="宋体" pitchFamily="2" charset="-122"/>
              </a:rPr>
              <a:t>和</a:t>
            </a:r>
            <a:r>
              <a:rPr kumimoji="1" lang="en-US" altLang="zh-CN" sz="2800" b="1">
                <a:solidFill>
                  <a:srgbClr val="0000FF"/>
                </a:solidFill>
                <a:latin typeface="Times New Roman" pitchFamily="18" charset="0"/>
                <a:cs typeface="Times New Roman" pitchFamily="18" charset="0"/>
              </a:rPr>
              <a:t>q2</a:t>
            </a:r>
            <a:r>
              <a:rPr kumimoji="1" lang="zh-CN" altLang="en-US" sz="2800" b="1">
                <a:solidFill>
                  <a:srgbClr val="0000FF"/>
                </a:solidFill>
                <a:latin typeface="宋体" pitchFamily="2" charset="-122"/>
              </a:rPr>
              <a:t>为两静止的等量异号电荷，</a:t>
            </a:r>
            <a:r>
              <a:rPr kumimoji="1" lang="en-US" altLang="zh-CN" sz="2800" b="1">
                <a:solidFill>
                  <a:srgbClr val="0000FF"/>
                </a:solidFill>
                <a:latin typeface="Times New Roman" pitchFamily="18" charset="0"/>
                <a:cs typeface="Times New Roman" pitchFamily="18" charset="0"/>
              </a:rPr>
              <a:t>MN</a:t>
            </a:r>
            <a:r>
              <a:rPr kumimoji="1" lang="zh-CN" altLang="en-US" sz="2800" b="1">
                <a:solidFill>
                  <a:srgbClr val="0000FF"/>
                </a:solidFill>
                <a:latin typeface="宋体" pitchFamily="2" charset="-122"/>
              </a:rPr>
              <a:t>是电荷连线的中垂线。一带电粒子在电场力作用下运动到</a:t>
            </a:r>
            <a:r>
              <a:rPr kumimoji="1" lang="en-US" altLang="zh-CN" sz="2800" b="1">
                <a:solidFill>
                  <a:srgbClr val="0000FF"/>
                </a:solidFill>
                <a:latin typeface="Times New Roman" pitchFamily="18" charset="0"/>
                <a:cs typeface="Times New Roman" pitchFamily="18" charset="0"/>
              </a:rPr>
              <a:t>MN</a:t>
            </a:r>
            <a:r>
              <a:rPr kumimoji="1" lang="zh-CN" altLang="en-US" sz="2800" b="1">
                <a:solidFill>
                  <a:srgbClr val="0000FF"/>
                </a:solidFill>
                <a:latin typeface="宋体" pitchFamily="2" charset="-122"/>
              </a:rPr>
              <a:t>上一点</a:t>
            </a:r>
            <a:r>
              <a:rPr kumimoji="1" lang="en-US" altLang="zh-CN" sz="2800" b="1">
                <a:solidFill>
                  <a:srgbClr val="0000FF"/>
                </a:solidFill>
                <a:latin typeface="Times New Roman" pitchFamily="18" charset="0"/>
                <a:cs typeface="Times New Roman" pitchFamily="18" charset="0"/>
              </a:rPr>
              <a:t>P</a:t>
            </a:r>
            <a:r>
              <a:rPr kumimoji="1" lang="zh-CN" altLang="en-US" sz="2800" b="1">
                <a:solidFill>
                  <a:srgbClr val="0000FF"/>
                </a:solidFill>
                <a:latin typeface="宋体" pitchFamily="2" charset="-122"/>
              </a:rPr>
              <a:t>时的速度为</a:t>
            </a:r>
            <a:r>
              <a:rPr kumimoji="1" lang="en-US" altLang="zh-CN" sz="2800" b="1">
                <a:solidFill>
                  <a:srgbClr val="0000FF"/>
                </a:solidFill>
                <a:latin typeface="Times New Roman" pitchFamily="18" charset="0"/>
                <a:cs typeface="Times New Roman" pitchFamily="18" charset="0"/>
              </a:rPr>
              <a:t>v0</a:t>
            </a:r>
            <a:r>
              <a:rPr kumimoji="1" lang="zh-CN" altLang="en-US" sz="2800" b="1">
                <a:solidFill>
                  <a:srgbClr val="0000FF"/>
                </a:solidFill>
                <a:latin typeface="宋体" pitchFamily="2" charset="-122"/>
              </a:rPr>
              <a:t>，方向指向两电荷连线的中点</a:t>
            </a:r>
            <a:r>
              <a:rPr kumimoji="1" lang="en-US" altLang="zh-CN" sz="2800" b="1">
                <a:solidFill>
                  <a:srgbClr val="0000FF"/>
                </a:solidFill>
                <a:latin typeface="Times New Roman" pitchFamily="18" charset="0"/>
                <a:cs typeface="Times New Roman" pitchFamily="18" charset="0"/>
              </a:rPr>
              <a:t>O</a:t>
            </a:r>
            <a:r>
              <a:rPr kumimoji="1" lang="zh-CN" altLang="en-US" sz="2800" b="1">
                <a:solidFill>
                  <a:srgbClr val="0000FF"/>
                </a:solidFill>
                <a:latin typeface="宋体" pitchFamily="2" charset="-122"/>
              </a:rPr>
              <a:t>。经很短的时间，粒子速度为</a:t>
            </a:r>
            <a:r>
              <a:rPr kumimoji="1" lang="en-US" altLang="zh-CN" sz="2800" b="1">
                <a:solidFill>
                  <a:srgbClr val="0000FF"/>
                </a:solidFill>
                <a:latin typeface="Times New Roman" pitchFamily="18" charset="0"/>
                <a:cs typeface="Times New Roman" pitchFamily="18" charset="0"/>
              </a:rPr>
              <a:t>v</a:t>
            </a:r>
            <a:r>
              <a:rPr kumimoji="1" lang="zh-CN" altLang="en-US" sz="2800" b="1">
                <a:solidFill>
                  <a:srgbClr val="0000FF"/>
                </a:solidFill>
                <a:latin typeface="宋体" pitchFamily="2" charset="-122"/>
              </a:rPr>
              <a:t>，则有 </a:t>
            </a:r>
            <a:r>
              <a:rPr kumimoji="1" lang="en-US" altLang="zh-CN" sz="2800" b="1">
                <a:solidFill>
                  <a:srgbClr val="0000FF"/>
                </a:solidFill>
                <a:latin typeface="Times New Roman" pitchFamily="18" charset="0"/>
                <a:cs typeface="Times New Roman" pitchFamily="18" charset="0"/>
              </a:rPr>
              <a:t>[          ]</a:t>
            </a:r>
            <a:endParaRPr kumimoji="1" lang="en-US" altLang="zh-CN" sz="2800" b="1">
              <a:solidFill>
                <a:srgbClr val="0000FF"/>
              </a:solidFill>
              <a:latin typeface="宋体" pitchFamily="2" charset="-122"/>
            </a:endParaRPr>
          </a:p>
          <a:p>
            <a:pPr eaLnBrk="0" hangingPunct="0"/>
            <a:r>
              <a:rPr kumimoji="1" lang="en-US" altLang="zh-CN" sz="3600" b="1">
                <a:solidFill>
                  <a:srgbClr val="0000FF"/>
                </a:solidFill>
                <a:latin typeface="Times New Roman" pitchFamily="18" charset="0"/>
                <a:cs typeface="Times New Roman" pitchFamily="18" charset="0"/>
              </a:rPr>
              <a:t>A</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v</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v</a:t>
            </a:r>
            <a:r>
              <a:rPr kumimoji="1" lang="en-US" altLang="zh-CN" sz="3600" b="1">
                <a:solidFill>
                  <a:srgbClr val="0000FF"/>
                </a:solidFill>
                <a:latin typeface="宋体" pitchFamily="2" charset="-122"/>
              </a:rPr>
              <a:t>0           </a:t>
            </a:r>
          </a:p>
          <a:p>
            <a:pPr eaLnBrk="0" hangingPunct="0"/>
            <a:r>
              <a:rPr kumimoji="1" lang="en-US" altLang="zh-CN" sz="3600" b="1">
                <a:solidFill>
                  <a:srgbClr val="0000FF"/>
                </a:solidFill>
                <a:latin typeface="Times New Roman" pitchFamily="18" charset="0"/>
                <a:cs typeface="Times New Roman" pitchFamily="18" charset="0"/>
              </a:rPr>
              <a:t>B</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v=v</a:t>
            </a:r>
            <a:r>
              <a:rPr kumimoji="1" lang="en-US" altLang="zh-CN" sz="3600" b="1">
                <a:solidFill>
                  <a:srgbClr val="0000FF"/>
                </a:solidFill>
                <a:latin typeface="宋体" pitchFamily="2" charset="-122"/>
              </a:rPr>
              <a:t>0</a:t>
            </a:r>
          </a:p>
          <a:p>
            <a:pPr eaLnBrk="0" hangingPunct="0"/>
            <a:r>
              <a:rPr kumimoji="1" lang="en-US" altLang="zh-CN" sz="3600" b="1">
                <a:solidFill>
                  <a:srgbClr val="0000FF"/>
                </a:solidFill>
                <a:latin typeface="Times New Roman" pitchFamily="18" charset="0"/>
                <a:cs typeface="Times New Roman" pitchFamily="18" charset="0"/>
              </a:rPr>
              <a:t>C</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v</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v</a:t>
            </a:r>
            <a:r>
              <a:rPr kumimoji="1" lang="en-US" altLang="zh-CN" sz="3600" b="1">
                <a:solidFill>
                  <a:srgbClr val="0000FF"/>
                </a:solidFill>
                <a:latin typeface="宋体" pitchFamily="2" charset="-122"/>
              </a:rPr>
              <a:t>0           </a:t>
            </a:r>
          </a:p>
          <a:p>
            <a:pPr eaLnBrk="0" hangingPunct="0"/>
            <a:r>
              <a:rPr kumimoji="1" lang="en-US" altLang="zh-CN" sz="3600" b="1">
                <a:solidFill>
                  <a:srgbClr val="0000FF"/>
                </a:solidFill>
                <a:latin typeface="Times New Roman" pitchFamily="18" charset="0"/>
              </a:rPr>
              <a:t>D</a:t>
            </a:r>
            <a:r>
              <a:rPr kumimoji="1" lang="zh-CN" altLang="en-US" sz="3600" b="1">
                <a:solidFill>
                  <a:srgbClr val="0000FF"/>
                </a:solidFill>
                <a:latin typeface="宋体" pitchFamily="2" charset="-122"/>
              </a:rPr>
              <a:t>．无法确定</a:t>
            </a:r>
            <a:r>
              <a:rPr kumimoji="1" lang="zh-CN" altLang="en-US" sz="3600" b="1">
                <a:solidFill>
                  <a:srgbClr val="0000FF"/>
                </a:solidFill>
                <a:latin typeface="Times New Roman" pitchFamily="18" charset="0"/>
              </a:rPr>
              <a:t> </a:t>
            </a:r>
          </a:p>
        </p:txBody>
      </p:sp>
      <p:sp>
        <p:nvSpPr>
          <p:cNvPr id="20483" name="Rectangle 3"/>
          <p:cNvSpPr>
            <a:spLocks noChangeArrowheads="1"/>
          </p:cNvSpPr>
          <p:nvPr/>
        </p:nvSpPr>
        <p:spPr bwMode="auto">
          <a:xfrm>
            <a:off x="4043363" y="277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484" name="Picture 4" descr="http://www.jshlzx.net/klh/1/zk13/text/Image7584.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029200" y="2667000"/>
            <a:ext cx="30035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Text Box 5"/>
          <p:cNvSpPr txBox="1">
            <a:spLocks noChangeArrowheads="1"/>
          </p:cNvSpPr>
          <p:nvPr/>
        </p:nvSpPr>
        <p:spPr bwMode="auto">
          <a:xfrm>
            <a:off x="533400" y="25146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600" b="1">
                <a:solidFill>
                  <a:srgbClr val="FF0000"/>
                </a:solidFill>
                <a:latin typeface="Times New Roman" pitchFamily="18" charset="0"/>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anim calcmode="lin" valueType="num">
                                      <p:cBhvr additive="base">
                                        <p:cTn id="7" dur="500" fill="hold"/>
                                        <p:tgtEl>
                                          <p:spTgt spid="83973"/>
                                        </p:tgtEl>
                                        <p:attrNameLst>
                                          <p:attrName>ppt_x</p:attrName>
                                        </p:attrNameLst>
                                      </p:cBhvr>
                                      <p:tavLst>
                                        <p:tav tm="0">
                                          <p:val>
                                            <p:strVal val="0-#ppt_w/2"/>
                                          </p:val>
                                        </p:tav>
                                        <p:tav tm="100000">
                                          <p:val>
                                            <p:strVal val="#ppt_x"/>
                                          </p:val>
                                        </p:tav>
                                      </p:tavLst>
                                    </p:anim>
                                    <p:anim calcmode="lin" valueType="num">
                                      <p:cBhvr additive="base">
                                        <p:cTn id="8" dur="500" fill="hold"/>
                                        <p:tgtEl>
                                          <p:spTgt spid="839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685800"/>
            <a:ext cx="8839200"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0000FF"/>
                </a:solidFill>
                <a:latin typeface="宋体" pitchFamily="2" charset="-122"/>
              </a:rPr>
              <a:t> </a:t>
            </a:r>
            <a:r>
              <a:rPr kumimoji="1" lang="en-US" altLang="zh-CN" sz="2800" b="1">
                <a:solidFill>
                  <a:srgbClr val="0000FF"/>
                </a:solidFill>
                <a:latin typeface="宋体" pitchFamily="2" charset="-122"/>
              </a:rPr>
              <a:t>4.</a:t>
            </a:r>
            <a:r>
              <a:rPr kumimoji="1" lang="zh-CN" altLang="en-US" sz="2800" b="1">
                <a:solidFill>
                  <a:srgbClr val="0000FF"/>
                </a:solidFill>
                <a:latin typeface="宋体" pitchFamily="2" charset="-122"/>
              </a:rPr>
              <a:t>图中</a:t>
            </a:r>
            <a:r>
              <a:rPr kumimoji="1" lang="en-US" altLang="zh-CN" sz="2800" b="1">
                <a:solidFill>
                  <a:srgbClr val="0000FF"/>
                </a:solidFill>
                <a:latin typeface="Times New Roman" pitchFamily="18" charset="0"/>
                <a:cs typeface="Times New Roman" pitchFamily="18" charset="0"/>
              </a:rPr>
              <a:t>A</a:t>
            </a:r>
            <a:r>
              <a:rPr kumimoji="1" lang="zh-CN" altLang="en-US" sz="2800" b="1">
                <a:solidFill>
                  <a:srgbClr val="0000FF"/>
                </a:solidFill>
                <a:latin typeface="宋体" pitchFamily="2" charset="-122"/>
              </a:rPr>
              <a:t>．</a:t>
            </a:r>
            <a:r>
              <a:rPr kumimoji="1" lang="en-US" altLang="zh-CN" sz="2800" b="1">
                <a:solidFill>
                  <a:srgbClr val="0000FF"/>
                </a:solidFill>
                <a:latin typeface="Times New Roman" pitchFamily="18" charset="0"/>
                <a:cs typeface="Times New Roman" pitchFamily="18" charset="0"/>
              </a:rPr>
              <a:t>B</a:t>
            </a:r>
            <a:r>
              <a:rPr kumimoji="1" lang="zh-CN" altLang="en-US" sz="2800" b="1">
                <a:solidFill>
                  <a:srgbClr val="0000FF"/>
                </a:solidFill>
                <a:latin typeface="宋体" pitchFamily="2" charset="-122"/>
              </a:rPr>
              <a:t>、</a:t>
            </a:r>
            <a:r>
              <a:rPr kumimoji="1" lang="en-US" altLang="zh-CN" sz="2800" b="1">
                <a:solidFill>
                  <a:srgbClr val="0000FF"/>
                </a:solidFill>
                <a:latin typeface="Times New Roman" pitchFamily="18" charset="0"/>
                <a:cs typeface="Times New Roman" pitchFamily="18" charset="0"/>
              </a:rPr>
              <a:t>C</a:t>
            </a:r>
            <a:r>
              <a:rPr kumimoji="1" lang="zh-CN" altLang="en-US" sz="2800" b="1">
                <a:solidFill>
                  <a:srgbClr val="0000FF"/>
                </a:solidFill>
                <a:latin typeface="宋体" pitchFamily="2" charset="-122"/>
              </a:rPr>
              <a:t>三点都在匀强电场中，已知</a:t>
            </a:r>
            <a:r>
              <a:rPr kumimoji="1" lang="en-US" altLang="zh-CN" sz="2800" b="1">
                <a:solidFill>
                  <a:srgbClr val="0000FF"/>
                </a:solidFill>
                <a:latin typeface="Times New Roman" pitchFamily="18" charset="0"/>
                <a:cs typeface="Times New Roman" pitchFamily="18" charset="0"/>
              </a:rPr>
              <a:t>AC</a:t>
            </a:r>
            <a:r>
              <a:rPr kumimoji="1" lang="en-US" altLang="zh-CN" sz="2800" b="1">
                <a:solidFill>
                  <a:srgbClr val="0000FF"/>
                </a:solidFill>
                <a:latin typeface="宋体" pitchFamily="2" charset="-122"/>
              </a:rPr>
              <a:t>⊥</a:t>
            </a:r>
            <a:r>
              <a:rPr kumimoji="1" lang="en-US" altLang="zh-CN" sz="2800" b="1">
                <a:solidFill>
                  <a:srgbClr val="0000FF"/>
                </a:solidFill>
                <a:latin typeface="Times New Roman" pitchFamily="18" charset="0"/>
                <a:cs typeface="Times New Roman" pitchFamily="18" charset="0"/>
              </a:rPr>
              <a:t>BC</a:t>
            </a:r>
            <a:r>
              <a:rPr kumimoji="1" lang="zh-CN" altLang="en-US" sz="2800" b="1">
                <a:solidFill>
                  <a:srgbClr val="0000FF"/>
                </a:solidFill>
                <a:latin typeface="宋体" pitchFamily="2" charset="-122"/>
              </a:rPr>
              <a:t>，∠</a:t>
            </a:r>
            <a:r>
              <a:rPr kumimoji="1" lang="en-US" altLang="zh-CN" sz="2800" b="1">
                <a:solidFill>
                  <a:srgbClr val="0000FF"/>
                </a:solidFill>
                <a:latin typeface="Times New Roman" pitchFamily="18" charset="0"/>
                <a:cs typeface="Times New Roman" pitchFamily="18" charset="0"/>
              </a:rPr>
              <a:t>ABC=60</a:t>
            </a:r>
            <a:r>
              <a:rPr kumimoji="1" lang="en-US" altLang="zh-CN" sz="2800" b="1">
                <a:solidFill>
                  <a:srgbClr val="0000FF"/>
                </a:solidFill>
                <a:latin typeface="宋体" pitchFamily="2" charset="-122"/>
              </a:rPr>
              <a:t>°</a:t>
            </a:r>
            <a:r>
              <a:rPr kumimoji="1" lang="zh-CN" altLang="en-US" sz="2800" b="1">
                <a:solidFill>
                  <a:srgbClr val="0000FF"/>
                </a:solidFill>
                <a:latin typeface="宋体" pitchFamily="2" charset="-122"/>
              </a:rPr>
              <a:t>，</a:t>
            </a:r>
            <a:r>
              <a:rPr kumimoji="1" lang="en-US" altLang="zh-CN" sz="2800" b="1">
                <a:solidFill>
                  <a:srgbClr val="0000FF"/>
                </a:solidFill>
                <a:latin typeface="Times New Roman" pitchFamily="18" charset="0"/>
                <a:cs typeface="Times New Roman" pitchFamily="18" charset="0"/>
              </a:rPr>
              <a:t>BC=20cm</a:t>
            </a:r>
            <a:r>
              <a:rPr kumimoji="1" lang="zh-CN" altLang="en-US" sz="2800" b="1">
                <a:solidFill>
                  <a:srgbClr val="0000FF"/>
                </a:solidFill>
                <a:latin typeface="宋体" pitchFamily="2" charset="-122"/>
              </a:rPr>
              <a:t>．把一个电量</a:t>
            </a:r>
            <a:r>
              <a:rPr kumimoji="1" lang="en-US" altLang="zh-CN" sz="2800" b="1">
                <a:solidFill>
                  <a:srgbClr val="0000FF"/>
                </a:solidFill>
                <a:latin typeface="Times New Roman" pitchFamily="18" charset="0"/>
                <a:cs typeface="Times New Roman" pitchFamily="18" charset="0"/>
              </a:rPr>
              <a:t>q=10</a:t>
            </a:r>
            <a:r>
              <a:rPr kumimoji="1" lang="zh-CN" altLang="en-US" sz="2800" b="1">
                <a:solidFill>
                  <a:srgbClr val="0000FF"/>
                </a:solidFill>
                <a:latin typeface="宋体" pitchFamily="2" charset="-122"/>
              </a:rPr>
              <a:t>－</a:t>
            </a:r>
            <a:r>
              <a:rPr kumimoji="1" lang="en-US" altLang="zh-CN" sz="2800" b="1">
                <a:solidFill>
                  <a:srgbClr val="0000FF"/>
                </a:solidFill>
                <a:latin typeface="Times New Roman" pitchFamily="18" charset="0"/>
                <a:cs typeface="Times New Roman" pitchFamily="18" charset="0"/>
              </a:rPr>
              <a:t>5C</a:t>
            </a:r>
            <a:r>
              <a:rPr kumimoji="1" lang="zh-CN" altLang="en-US" sz="2800" b="1">
                <a:solidFill>
                  <a:srgbClr val="0000FF"/>
                </a:solidFill>
                <a:latin typeface="宋体" pitchFamily="2" charset="-122"/>
              </a:rPr>
              <a:t>的正电荷从</a:t>
            </a:r>
            <a:r>
              <a:rPr kumimoji="1" lang="en-US" altLang="zh-CN" sz="2800" b="1">
                <a:solidFill>
                  <a:srgbClr val="0000FF"/>
                </a:solidFill>
                <a:latin typeface="Times New Roman" pitchFamily="18" charset="0"/>
                <a:cs typeface="Times New Roman" pitchFamily="18" charset="0"/>
              </a:rPr>
              <a:t>A</a:t>
            </a:r>
            <a:r>
              <a:rPr kumimoji="1" lang="zh-CN" altLang="en-US" sz="2800" b="1">
                <a:solidFill>
                  <a:srgbClr val="0000FF"/>
                </a:solidFill>
                <a:latin typeface="宋体" pitchFamily="2" charset="-122"/>
              </a:rPr>
              <a:t>移到</a:t>
            </a:r>
            <a:r>
              <a:rPr kumimoji="1" lang="en-US" altLang="zh-CN" sz="2800" b="1">
                <a:solidFill>
                  <a:srgbClr val="0000FF"/>
                </a:solidFill>
                <a:latin typeface="Times New Roman" pitchFamily="18" charset="0"/>
                <a:cs typeface="Times New Roman" pitchFamily="18" charset="0"/>
              </a:rPr>
              <a:t>B</a:t>
            </a:r>
            <a:r>
              <a:rPr kumimoji="1" lang="zh-CN" altLang="en-US" sz="2800" b="1">
                <a:solidFill>
                  <a:srgbClr val="0000FF"/>
                </a:solidFill>
                <a:latin typeface="宋体" pitchFamily="2" charset="-122"/>
              </a:rPr>
              <a:t>，电场力做功为零；从</a:t>
            </a:r>
            <a:r>
              <a:rPr kumimoji="1" lang="en-US" altLang="zh-CN" sz="2800" b="1">
                <a:solidFill>
                  <a:srgbClr val="0000FF"/>
                </a:solidFill>
                <a:latin typeface="Times New Roman" pitchFamily="18" charset="0"/>
                <a:cs typeface="Times New Roman" pitchFamily="18" charset="0"/>
              </a:rPr>
              <a:t>B</a:t>
            </a:r>
            <a:r>
              <a:rPr kumimoji="1" lang="zh-CN" altLang="en-US" sz="2800" b="1">
                <a:solidFill>
                  <a:srgbClr val="0000FF"/>
                </a:solidFill>
                <a:latin typeface="宋体" pitchFamily="2" charset="-122"/>
              </a:rPr>
              <a:t>移到</a:t>
            </a:r>
            <a:r>
              <a:rPr kumimoji="1" lang="en-US" altLang="zh-CN" sz="2800" b="1">
                <a:solidFill>
                  <a:srgbClr val="0000FF"/>
                </a:solidFill>
                <a:latin typeface="Times New Roman" pitchFamily="18" charset="0"/>
                <a:cs typeface="Times New Roman" pitchFamily="18" charset="0"/>
              </a:rPr>
              <a:t>C</a:t>
            </a:r>
            <a:r>
              <a:rPr kumimoji="1" lang="zh-CN" altLang="en-US" sz="2800" b="1">
                <a:solidFill>
                  <a:srgbClr val="0000FF"/>
                </a:solidFill>
                <a:latin typeface="宋体" pitchFamily="2" charset="-122"/>
              </a:rPr>
              <a:t>，电场力做功为－</a:t>
            </a:r>
            <a:r>
              <a:rPr kumimoji="1" lang="en-US" altLang="zh-CN" sz="2800" b="1">
                <a:solidFill>
                  <a:srgbClr val="0000FF"/>
                </a:solidFill>
                <a:latin typeface="Times New Roman" pitchFamily="18" charset="0"/>
                <a:cs typeface="Times New Roman" pitchFamily="18" charset="0"/>
              </a:rPr>
              <a:t>1.73</a:t>
            </a:r>
            <a:r>
              <a:rPr kumimoji="1" lang="en-US" altLang="zh-CN" sz="2800" b="1">
                <a:solidFill>
                  <a:srgbClr val="0000FF"/>
                </a:solidFill>
                <a:latin typeface="宋体" pitchFamily="2" charset="-122"/>
              </a:rPr>
              <a:t>×</a:t>
            </a:r>
            <a:r>
              <a:rPr kumimoji="1" lang="en-US" altLang="zh-CN" sz="2800" b="1">
                <a:solidFill>
                  <a:srgbClr val="0000FF"/>
                </a:solidFill>
                <a:latin typeface="Times New Roman" pitchFamily="18" charset="0"/>
                <a:cs typeface="Times New Roman" pitchFamily="18" charset="0"/>
              </a:rPr>
              <a:t>10</a:t>
            </a:r>
            <a:r>
              <a:rPr kumimoji="1" lang="zh-CN" altLang="en-US" sz="2800" b="1">
                <a:solidFill>
                  <a:srgbClr val="0000FF"/>
                </a:solidFill>
                <a:latin typeface="宋体" pitchFamily="2" charset="-122"/>
              </a:rPr>
              <a:t>－</a:t>
            </a:r>
            <a:r>
              <a:rPr kumimoji="1" lang="en-US" altLang="zh-CN" sz="2800" b="1">
                <a:solidFill>
                  <a:srgbClr val="0000FF"/>
                </a:solidFill>
                <a:latin typeface="Times New Roman" pitchFamily="18" charset="0"/>
                <a:cs typeface="Times New Roman" pitchFamily="18" charset="0"/>
              </a:rPr>
              <a:t>3J</a:t>
            </a:r>
            <a:r>
              <a:rPr kumimoji="1" lang="zh-CN" altLang="en-US" sz="2800" b="1">
                <a:solidFill>
                  <a:srgbClr val="0000FF"/>
                </a:solidFill>
                <a:latin typeface="宋体" pitchFamily="2" charset="-122"/>
              </a:rPr>
              <a:t>，则该匀强电场的场强大小和方向是 </a:t>
            </a:r>
            <a:r>
              <a:rPr kumimoji="1" lang="en-US" altLang="zh-CN" sz="2800" b="1">
                <a:solidFill>
                  <a:srgbClr val="0000FF"/>
                </a:solidFill>
                <a:latin typeface="Times New Roman" pitchFamily="18" charset="0"/>
                <a:cs typeface="Times New Roman" pitchFamily="18" charset="0"/>
              </a:rPr>
              <a:t>[     ]</a:t>
            </a:r>
            <a:endParaRPr kumimoji="1" lang="en-US" altLang="zh-CN" sz="2800" b="1">
              <a:solidFill>
                <a:srgbClr val="0000FF"/>
              </a:solidFill>
              <a:latin typeface="宋体" pitchFamily="2" charset="-122"/>
            </a:endParaRPr>
          </a:p>
          <a:p>
            <a:pPr eaLnBrk="0" hangingPunct="0"/>
            <a:r>
              <a:rPr kumimoji="1" lang="en-US" altLang="zh-CN" sz="3600" b="1">
                <a:solidFill>
                  <a:srgbClr val="0000FF"/>
                </a:solidFill>
                <a:latin typeface="Times New Roman" pitchFamily="18" charset="0"/>
                <a:cs typeface="Times New Roman" pitchFamily="18" charset="0"/>
              </a:rPr>
              <a:t>A</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865V</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m</a:t>
            </a:r>
            <a:r>
              <a:rPr kumimoji="1" lang="zh-CN" altLang="en-US" sz="3600" b="1">
                <a:solidFill>
                  <a:srgbClr val="0000FF"/>
                </a:solidFill>
                <a:latin typeface="宋体" pitchFamily="2" charset="-122"/>
              </a:rPr>
              <a:t>，垂直</a:t>
            </a:r>
            <a:r>
              <a:rPr kumimoji="1" lang="en-US" altLang="zh-CN" sz="3600" b="1">
                <a:solidFill>
                  <a:srgbClr val="0000FF"/>
                </a:solidFill>
                <a:latin typeface="Times New Roman" pitchFamily="18" charset="0"/>
                <a:cs typeface="Times New Roman" pitchFamily="18" charset="0"/>
              </a:rPr>
              <a:t>AC</a:t>
            </a:r>
            <a:r>
              <a:rPr kumimoji="1" lang="zh-CN" altLang="en-US" sz="3600" b="1">
                <a:solidFill>
                  <a:srgbClr val="0000FF"/>
                </a:solidFill>
                <a:latin typeface="宋体" pitchFamily="2" charset="-122"/>
              </a:rPr>
              <a:t>向左</a:t>
            </a:r>
          </a:p>
          <a:p>
            <a:pPr eaLnBrk="0" hangingPunct="0"/>
            <a:r>
              <a:rPr kumimoji="1" lang="en-US" altLang="zh-CN" sz="3600" b="1">
                <a:solidFill>
                  <a:srgbClr val="0000FF"/>
                </a:solidFill>
                <a:latin typeface="Times New Roman" pitchFamily="18" charset="0"/>
                <a:cs typeface="Times New Roman" pitchFamily="18" charset="0"/>
              </a:rPr>
              <a:t>B</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865V</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m</a:t>
            </a:r>
            <a:r>
              <a:rPr kumimoji="1" lang="zh-CN" altLang="en-US" sz="3600" b="1">
                <a:solidFill>
                  <a:srgbClr val="0000FF"/>
                </a:solidFill>
                <a:latin typeface="宋体" pitchFamily="2" charset="-122"/>
              </a:rPr>
              <a:t>，垂直 </a:t>
            </a:r>
            <a:r>
              <a:rPr kumimoji="1" lang="en-US" altLang="zh-CN" sz="3600" b="1">
                <a:solidFill>
                  <a:srgbClr val="0000FF"/>
                </a:solidFill>
                <a:latin typeface="Times New Roman" pitchFamily="18" charset="0"/>
                <a:cs typeface="Times New Roman" pitchFamily="18" charset="0"/>
              </a:rPr>
              <a:t>AC</a:t>
            </a:r>
            <a:r>
              <a:rPr kumimoji="1" lang="zh-CN" altLang="en-US" sz="3600" b="1">
                <a:solidFill>
                  <a:srgbClr val="0000FF"/>
                </a:solidFill>
                <a:latin typeface="宋体" pitchFamily="2" charset="-122"/>
              </a:rPr>
              <a:t>向右</a:t>
            </a:r>
          </a:p>
          <a:p>
            <a:pPr eaLnBrk="0" hangingPunct="0"/>
            <a:r>
              <a:rPr kumimoji="1" lang="en-US" altLang="zh-CN" sz="3600" b="1">
                <a:solidFill>
                  <a:srgbClr val="0000FF"/>
                </a:solidFill>
                <a:latin typeface="Times New Roman" pitchFamily="18" charset="0"/>
                <a:cs typeface="Times New Roman" pitchFamily="18" charset="0"/>
              </a:rPr>
              <a:t>C</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1000V</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cs typeface="Times New Roman" pitchFamily="18" charset="0"/>
              </a:rPr>
              <a:t>m</a:t>
            </a:r>
            <a:r>
              <a:rPr kumimoji="1" lang="zh-CN" altLang="en-US" sz="3600" b="1">
                <a:solidFill>
                  <a:srgbClr val="0000FF"/>
                </a:solidFill>
                <a:latin typeface="宋体" pitchFamily="2" charset="-122"/>
              </a:rPr>
              <a:t>，垂直 </a:t>
            </a:r>
            <a:r>
              <a:rPr kumimoji="1" lang="en-US" altLang="zh-CN" sz="3600" b="1">
                <a:solidFill>
                  <a:srgbClr val="0000FF"/>
                </a:solidFill>
                <a:latin typeface="Times New Roman" pitchFamily="18" charset="0"/>
                <a:cs typeface="Times New Roman" pitchFamily="18" charset="0"/>
              </a:rPr>
              <a:t>AB</a:t>
            </a:r>
            <a:r>
              <a:rPr kumimoji="1" lang="zh-CN" altLang="en-US" sz="3600" b="1">
                <a:solidFill>
                  <a:srgbClr val="0000FF"/>
                </a:solidFill>
                <a:latin typeface="宋体" pitchFamily="2" charset="-122"/>
              </a:rPr>
              <a:t>斜向上</a:t>
            </a:r>
          </a:p>
          <a:p>
            <a:pPr eaLnBrk="0" hangingPunct="0"/>
            <a:r>
              <a:rPr kumimoji="1" lang="en-US" altLang="zh-CN" sz="3600" b="1">
                <a:solidFill>
                  <a:srgbClr val="0000FF"/>
                </a:solidFill>
                <a:latin typeface="Times New Roman" pitchFamily="18" charset="0"/>
              </a:rPr>
              <a:t>D</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rPr>
              <a:t>1000V</a:t>
            </a:r>
            <a:r>
              <a:rPr kumimoji="1" lang="zh-CN" altLang="en-US" sz="3600" b="1">
                <a:solidFill>
                  <a:srgbClr val="0000FF"/>
                </a:solidFill>
                <a:latin typeface="宋体" pitchFamily="2" charset="-122"/>
              </a:rPr>
              <a:t>／</a:t>
            </a:r>
            <a:r>
              <a:rPr kumimoji="1" lang="en-US" altLang="zh-CN" sz="3600" b="1">
                <a:solidFill>
                  <a:srgbClr val="0000FF"/>
                </a:solidFill>
                <a:latin typeface="Times New Roman" pitchFamily="18" charset="0"/>
              </a:rPr>
              <a:t>m</a:t>
            </a:r>
            <a:r>
              <a:rPr kumimoji="1" lang="zh-CN" altLang="en-US" sz="3600" b="1">
                <a:solidFill>
                  <a:srgbClr val="0000FF"/>
                </a:solidFill>
                <a:latin typeface="宋体" pitchFamily="2" charset="-122"/>
              </a:rPr>
              <a:t>，垂直</a:t>
            </a:r>
            <a:r>
              <a:rPr kumimoji="1" lang="zh-CN" altLang="en-US" sz="3600" b="1">
                <a:solidFill>
                  <a:srgbClr val="0000FF"/>
                </a:solidFill>
                <a:latin typeface="Times New Roman" pitchFamily="18" charset="0"/>
              </a:rPr>
              <a:t> </a:t>
            </a:r>
            <a:r>
              <a:rPr kumimoji="1" lang="en-US" altLang="zh-CN" sz="3600" b="1">
                <a:solidFill>
                  <a:srgbClr val="0000FF"/>
                </a:solidFill>
                <a:latin typeface="Times New Roman" pitchFamily="18" charset="0"/>
              </a:rPr>
              <a:t>AB</a:t>
            </a:r>
            <a:r>
              <a:rPr kumimoji="1" lang="zh-CN" altLang="en-US" sz="3600" b="1">
                <a:solidFill>
                  <a:srgbClr val="0000FF"/>
                </a:solidFill>
                <a:latin typeface="宋体" pitchFamily="2" charset="-122"/>
              </a:rPr>
              <a:t>斜向下</a:t>
            </a:r>
            <a:r>
              <a:rPr kumimoji="1" lang="zh-CN" altLang="en-US" sz="3600" b="1">
                <a:solidFill>
                  <a:srgbClr val="0000FF"/>
                </a:solidFill>
                <a:latin typeface="Times New Roman" pitchFamily="18" charset="0"/>
              </a:rPr>
              <a:t> </a:t>
            </a:r>
          </a:p>
        </p:txBody>
      </p:sp>
      <p:sp>
        <p:nvSpPr>
          <p:cNvPr id="21507" name="Rectangle 3"/>
          <p:cNvSpPr>
            <a:spLocks noChangeArrowheads="1"/>
          </p:cNvSpPr>
          <p:nvPr/>
        </p:nvSpPr>
        <p:spPr bwMode="auto">
          <a:xfrm>
            <a:off x="411480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508" name="Picture 4" descr="http://www.jshlzx.net/klh/1/zk13/text/Image7586.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773863" y="3124200"/>
            <a:ext cx="237013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Text Box 5"/>
          <p:cNvSpPr txBox="1">
            <a:spLocks noChangeArrowheads="1"/>
          </p:cNvSpPr>
          <p:nvPr/>
        </p:nvSpPr>
        <p:spPr bwMode="auto">
          <a:xfrm>
            <a:off x="533400" y="25146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600" b="1">
                <a:solidFill>
                  <a:srgbClr val="0000FF"/>
                </a:solidFill>
                <a:latin typeface="Times New Roman" pitchFamily="18" charset="0"/>
              </a:rPr>
              <a:t> </a:t>
            </a:r>
            <a:r>
              <a:rPr kumimoji="1" lang="en-US" altLang="zh-CN" sz="3600">
                <a:solidFill>
                  <a:srgbClr val="FF0000"/>
                </a:solidFill>
                <a:latin typeface="Times New Roman" pitchFamily="18" charset="0"/>
              </a:rPr>
              <a:t>D</a:t>
            </a:r>
            <a:r>
              <a:rPr kumimoji="1" lang="en-US" altLang="zh-CN" sz="3600">
                <a:solidFill>
                  <a:srgbClr val="0000FF"/>
                </a:solidFill>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7"/>
                                        </p:tgtEl>
                                        <p:attrNameLst>
                                          <p:attrName>style.visibility</p:attrName>
                                        </p:attrNameLst>
                                      </p:cBhvr>
                                      <p:to>
                                        <p:strVal val="visible"/>
                                      </p:to>
                                    </p:set>
                                    <p:anim calcmode="lin" valueType="num">
                                      <p:cBhvr additive="base">
                                        <p:cTn id="7" dur="500" fill="hold"/>
                                        <p:tgtEl>
                                          <p:spTgt spid="84997"/>
                                        </p:tgtEl>
                                        <p:attrNameLst>
                                          <p:attrName>ppt_x</p:attrName>
                                        </p:attrNameLst>
                                      </p:cBhvr>
                                      <p:tavLst>
                                        <p:tav tm="0">
                                          <p:val>
                                            <p:strVal val="0-#ppt_w/2"/>
                                          </p:val>
                                        </p:tav>
                                        <p:tav tm="100000">
                                          <p:val>
                                            <p:strVal val="#ppt_x"/>
                                          </p:val>
                                        </p:tav>
                                      </p:tavLst>
                                    </p:anim>
                                    <p:anim calcmode="lin" valueType="num">
                                      <p:cBhvr additive="base">
                                        <p:cTn id="8" dur="500" fill="hold"/>
                                        <p:tgtEl>
                                          <p:spTgt spid="84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228600" y="914400"/>
            <a:ext cx="8229600" cy="914400"/>
          </a:xfrm>
        </p:spPr>
        <p:txBody>
          <a:bodyPr/>
          <a:lstStyle/>
          <a:p>
            <a:pPr algn="l" eaLnBrk="1" hangingPunct="1"/>
            <a:r>
              <a:rPr lang="zh-CN" altLang="en-US" sz="4800" smtClean="0">
                <a:solidFill>
                  <a:srgbClr val="E40B06"/>
                </a:solidFill>
                <a:latin typeface="华文行楷" pitchFamily="2" charset="-122"/>
                <a:ea typeface="华文行楷" pitchFamily="2" charset="-122"/>
              </a:rPr>
              <a:t>第一章</a:t>
            </a:r>
            <a:r>
              <a:rPr lang="en-US" altLang="zh-CN" sz="4800" smtClean="0">
                <a:solidFill>
                  <a:srgbClr val="E40B06"/>
                </a:solidFill>
                <a:latin typeface="华文行楷" pitchFamily="2" charset="-122"/>
                <a:ea typeface="华文行楷" pitchFamily="2" charset="-122"/>
              </a:rPr>
              <a:t>《</a:t>
            </a:r>
            <a:r>
              <a:rPr lang="zh-CN" altLang="en-US" sz="4800" smtClean="0">
                <a:solidFill>
                  <a:srgbClr val="E40B06"/>
                </a:solidFill>
                <a:ea typeface="华文行楷" pitchFamily="2" charset="-122"/>
              </a:rPr>
              <a:t>静电场</a:t>
            </a:r>
            <a:r>
              <a:rPr lang="en-US" altLang="zh-CN" sz="4800" smtClean="0">
                <a:solidFill>
                  <a:srgbClr val="E40B06"/>
                </a:solidFill>
                <a:latin typeface="华文行楷" pitchFamily="2" charset="-122"/>
                <a:ea typeface="华文行楷" pitchFamily="2" charset="-122"/>
              </a:rPr>
              <a:t>》</a:t>
            </a:r>
          </a:p>
        </p:txBody>
      </p:sp>
      <p:sp>
        <p:nvSpPr>
          <p:cNvPr id="4099" name="Rectangle 3"/>
          <p:cNvSpPr>
            <a:spLocks noChangeArrowheads="1"/>
          </p:cNvSpPr>
          <p:nvPr/>
        </p:nvSpPr>
        <p:spPr bwMode="auto">
          <a:xfrm>
            <a:off x="152400" y="2209800"/>
            <a:ext cx="8458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6000">
                <a:solidFill>
                  <a:srgbClr val="0000FF"/>
                </a:solidFill>
                <a:latin typeface="华文行楷" pitchFamily="2" charset="-122"/>
                <a:ea typeface="华文行楷" pitchFamily="2" charset="-122"/>
              </a:rPr>
              <a:t>第六节</a:t>
            </a:r>
            <a:br>
              <a:rPr lang="zh-CN" altLang="en-US" sz="6000">
                <a:solidFill>
                  <a:srgbClr val="0000FF"/>
                </a:solidFill>
                <a:latin typeface="华文行楷" pitchFamily="2" charset="-122"/>
                <a:ea typeface="华文行楷" pitchFamily="2" charset="-122"/>
              </a:rPr>
            </a:br>
            <a:r>
              <a:rPr lang="en-US" altLang="zh-CN" sz="5400">
                <a:solidFill>
                  <a:srgbClr val="0000FF"/>
                </a:solidFill>
                <a:latin typeface="华文行楷" pitchFamily="2" charset="-122"/>
                <a:ea typeface="华文行楷" pitchFamily="2" charset="-122"/>
              </a:rPr>
              <a:t>《</a:t>
            </a:r>
            <a:r>
              <a:rPr lang="zh-CN" altLang="en-US" sz="6000">
                <a:solidFill>
                  <a:srgbClr val="0000FF"/>
                </a:solidFill>
                <a:latin typeface="华文行楷" pitchFamily="2" charset="-122"/>
                <a:ea typeface="华文行楷" pitchFamily="2" charset="-122"/>
              </a:rPr>
              <a:t>电势差与电场</a:t>
            </a:r>
            <a:br>
              <a:rPr lang="zh-CN" altLang="en-US" sz="6000">
                <a:solidFill>
                  <a:srgbClr val="0000FF"/>
                </a:solidFill>
                <a:latin typeface="华文行楷" pitchFamily="2" charset="-122"/>
                <a:ea typeface="华文行楷" pitchFamily="2" charset="-122"/>
              </a:rPr>
            </a:br>
            <a:r>
              <a:rPr lang="zh-CN" altLang="en-US" sz="6000">
                <a:solidFill>
                  <a:srgbClr val="0000FF"/>
                </a:solidFill>
                <a:latin typeface="华文行楷" pitchFamily="2" charset="-122"/>
                <a:ea typeface="华文行楷" pitchFamily="2" charset="-122"/>
              </a:rPr>
              <a:t>强度的关系</a:t>
            </a:r>
            <a:r>
              <a:rPr lang="en-US" altLang="zh-CN" sz="5400">
                <a:solidFill>
                  <a:srgbClr val="0000FF"/>
                </a:solidFill>
                <a:latin typeface="华文行楷" pitchFamily="2" charset="-122"/>
                <a:ea typeface="华文行楷" pitchFamily="2" charset="-122"/>
              </a:rPr>
              <a:t>》</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062413"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531" name="Picture 3" descr="http://www.jshlzx.net/klh/1/zk13/text/Image7589.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486400" y="3810000"/>
            <a:ext cx="281940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4"/>
          <p:cNvSpPr>
            <a:spLocks noChangeArrowheads="1"/>
          </p:cNvSpPr>
          <p:nvPr/>
        </p:nvSpPr>
        <p:spPr bwMode="auto">
          <a:xfrm>
            <a:off x="304800" y="1066800"/>
            <a:ext cx="8610600" cy="277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FF"/>
                </a:solidFill>
                <a:latin typeface="宋体" pitchFamily="2" charset="-122"/>
              </a:rPr>
              <a:t>5.</a:t>
            </a:r>
            <a:r>
              <a:rPr kumimoji="1" lang="zh-CN" altLang="en-US" sz="2800" b="1">
                <a:solidFill>
                  <a:srgbClr val="0000FF"/>
                </a:solidFill>
                <a:latin typeface="宋体" pitchFamily="2" charset="-122"/>
              </a:rPr>
              <a:t>如图</a:t>
            </a:r>
            <a:r>
              <a:rPr kumimoji="1" lang="en-US" altLang="zh-CN" sz="2800" b="1">
                <a:solidFill>
                  <a:srgbClr val="0000FF"/>
                </a:solidFill>
                <a:latin typeface="Times New Roman" pitchFamily="18" charset="0"/>
              </a:rPr>
              <a:t>1</a:t>
            </a:r>
            <a:r>
              <a:rPr kumimoji="1" lang="zh-CN" altLang="en-US" sz="2800" b="1">
                <a:solidFill>
                  <a:srgbClr val="0000FF"/>
                </a:solidFill>
                <a:latin typeface="宋体" pitchFamily="2" charset="-122"/>
              </a:rPr>
              <a:t>所示，地面上方有匀强电场，取场中一点</a:t>
            </a:r>
            <a:r>
              <a:rPr kumimoji="1" lang="en-US" altLang="zh-CN" sz="2800" b="1">
                <a:solidFill>
                  <a:srgbClr val="0000FF"/>
                </a:solidFill>
                <a:latin typeface="Times New Roman" pitchFamily="18" charset="0"/>
              </a:rPr>
              <a:t>O</a:t>
            </a:r>
            <a:r>
              <a:rPr kumimoji="1" lang="zh-CN" altLang="en-US" sz="2800" b="1">
                <a:solidFill>
                  <a:srgbClr val="0000FF"/>
                </a:solidFill>
                <a:latin typeface="宋体" pitchFamily="2" charset="-122"/>
              </a:rPr>
              <a:t>为圆心在竖直面内作半径</a:t>
            </a:r>
            <a:r>
              <a:rPr kumimoji="1" lang="en-US" altLang="zh-CN" sz="2800" b="1">
                <a:solidFill>
                  <a:srgbClr val="0000FF"/>
                </a:solidFill>
                <a:latin typeface="Times New Roman" pitchFamily="18" charset="0"/>
              </a:rPr>
              <a:t>R=0.1m</a:t>
            </a:r>
            <a:r>
              <a:rPr kumimoji="1" lang="zh-CN" altLang="en-US" sz="2800" b="1">
                <a:solidFill>
                  <a:srgbClr val="0000FF"/>
                </a:solidFill>
                <a:latin typeface="宋体" pitchFamily="2" charset="-122"/>
              </a:rPr>
              <a:t>的圆，圆平面与电场方向平行。在</a:t>
            </a:r>
            <a:r>
              <a:rPr kumimoji="1" lang="en-US" altLang="zh-CN" sz="2800" b="1">
                <a:solidFill>
                  <a:srgbClr val="0000FF"/>
                </a:solidFill>
                <a:latin typeface="Times New Roman" pitchFamily="18" charset="0"/>
              </a:rPr>
              <a:t>O</a:t>
            </a:r>
            <a:r>
              <a:rPr kumimoji="1" lang="zh-CN" altLang="en-US" sz="2800" b="1">
                <a:solidFill>
                  <a:srgbClr val="0000FF"/>
                </a:solidFill>
                <a:latin typeface="宋体" pitchFamily="2" charset="-122"/>
              </a:rPr>
              <a:t>点固定电量</a:t>
            </a:r>
            <a:r>
              <a:rPr kumimoji="1" lang="en-US" altLang="zh-CN" sz="2800" b="1">
                <a:solidFill>
                  <a:srgbClr val="0000FF"/>
                </a:solidFill>
                <a:latin typeface="Times New Roman" pitchFamily="18" charset="0"/>
              </a:rPr>
              <a:t>Q=5×10</a:t>
            </a:r>
            <a:r>
              <a:rPr kumimoji="1" lang="en-US" altLang="zh-CN" sz="2800" b="1" baseline="30000">
                <a:solidFill>
                  <a:srgbClr val="0000FF"/>
                </a:solidFill>
                <a:latin typeface="Times New Roman" pitchFamily="18" charset="0"/>
              </a:rPr>
              <a:t>-4</a:t>
            </a:r>
            <a:r>
              <a:rPr kumimoji="1" lang="en-US" altLang="zh-CN" sz="2800" b="1">
                <a:solidFill>
                  <a:srgbClr val="0000FF"/>
                </a:solidFill>
                <a:latin typeface="Times New Roman" pitchFamily="18" charset="0"/>
              </a:rPr>
              <a:t>C</a:t>
            </a:r>
            <a:r>
              <a:rPr kumimoji="1" lang="zh-CN" altLang="en-US" sz="2800" b="1">
                <a:solidFill>
                  <a:srgbClr val="0000FF"/>
                </a:solidFill>
                <a:latin typeface="宋体" pitchFamily="2" charset="-122"/>
              </a:rPr>
              <a:t>的正点电荷，将质量为</a:t>
            </a:r>
            <a:r>
              <a:rPr kumimoji="1" lang="en-US" altLang="zh-CN" sz="2800" b="1">
                <a:solidFill>
                  <a:srgbClr val="0000FF"/>
                </a:solidFill>
                <a:latin typeface="Times New Roman" pitchFamily="18" charset="0"/>
              </a:rPr>
              <a:t>m=3g</a:t>
            </a:r>
            <a:r>
              <a:rPr kumimoji="1" lang="zh-CN" altLang="en-US" sz="2800" b="1">
                <a:solidFill>
                  <a:srgbClr val="0000FF"/>
                </a:solidFill>
                <a:latin typeface="宋体" pitchFamily="2" charset="-122"/>
              </a:rPr>
              <a:t>，电量</a:t>
            </a:r>
            <a:r>
              <a:rPr kumimoji="1" lang="en-US" altLang="zh-CN" sz="2800" b="1">
                <a:solidFill>
                  <a:srgbClr val="0000FF"/>
                </a:solidFill>
                <a:latin typeface="Times New Roman" pitchFamily="18" charset="0"/>
              </a:rPr>
              <a:t>q=2×10</a:t>
            </a:r>
            <a:r>
              <a:rPr kumimoji="1" lang="en-US" altLang="zh-CN" sz="2800" b="1" baseline="30000">
                <a:solidFill>
                  <a:srgbClr val="0000FF"/>
                </a:solidFill>
                <a:latin typeface="Times New Roman" pitchFamily="18" charset="0"/>
              </a:rPr>
              <a:t>-10</a:t>
            </a:r>
            <a:r>
              <a:rPr kumimoji="1" lang="en-US" altLang="zh-CN" sz="2800" b="1">
                <a:solidFill>
                  <a:srgbClr val="0000FF"/>
                </a:solidFill>
                <a:latin typeface="Times New Roman" pitchFamily="18" charset="0"/>
              </a:rPr>
              <a:t>C</a:t>
            </a:r>
            <a:r>
              <a:rPr kumimoji="1" lang="zh-CN" altLang="en-US" sz="2800" b="1">
                <a:solidFill>
                  <a:srgbClr val="0000FF"/>
                </a:solidFill>
                <a:latin typeface="宋体" pitchFamily="2" charset="-122"/>
              </a:rPr>
              <a:t>的带电小球放在圆周上的</a:t>
            </a:r>
            <a:r>
              <a:rPr kumimoji="1" lang="en-US" altLang="zh-CN" sz="2800" b="1">
                <a:solidFill>
                  <a:srgbClr val="0000FF"/>
                </a:solidFill>
                <a:latin typeface="Times New Roman" pitchFamily="18" charset="0"/>
              </a:rPr>
              <a:t>a</a:t>
            </a:r>
            <a:r>
              <a:rPr kumimoji="1" lang="zh-CN" altLang="en-US" sz="2800" b="1">
                <a:solidFill>
                  <a:srgbClr val="0000FF"/>
                </a:solidFill>
                <a:latin typeface="宋体" pitchFamily="2" charset="-122"/>
              </a:rPr>
              <a:t>点时，它恰好静止。若让带电小球从</a:t>
            </a:r>
            <a:r>
              <a:rPr kumimoji="1" lang="en-US" altLang="zh-CN" sz="2800" b="1">
                <a:solidFill>
                  <a:srgbClr val="0000FF"/>
                </a:solidFill>
                <a:latin typeface="Times New Roman" pitchFamily="18" charset="0"/>
              </a:rPr>
              <a:t>a</a:t>
            </a:r>
            <a:r>
              <a:rPr kumimoji="1" lang="zh-CN" altLang="en-US" sz="2800" b="1">
                <a:solidFill>
                  <a:srgbClr val="0000FF"/>
                </a:solidFill>
                <a:latin typeface="宋体" pitchFamily="2" charset="-122"/>
              </a:rPr>
              <a:t>点缓慢移至圆周最高点</a:t>
            </a:r>
            <a:r>
              <a:rPr kumimoji="1" lang="en-US" altLang="zh-CN" sz="2800" b="1">
                <a:solidFill>
                  <a:srgbClr val="0000FF"/>
                </a:solidFill>
                <a:latin typeface="Times New Roman" pitchFamily="18" charset="0"/>
              </a:rPr>
              <a:t>b</a:t>
            </a:r>
            <a:r>
              <a:rPr kumimoji="1" lang="zh-CN" altLang="en-US" sz="2800" b="1">
                <a:solidFill>
                  <a:srgbClr val="0000FF"/>
                </a:solidFill>
                <a:latin typeface="宋体" pitchFamily="2" charset="-122"/>
              </a:rPr>
              <a:t>时，外力需做多少功？</a:t>
            </a:r>
            <a:r>
              <a:rPr kumimoji="1" lang="zh-CN" altLang="en-US" sz="3600" b="1">
                <a:solidFill>
                  <a:srgbClr val="0000FF"/>
                </a:solidFill>
                <a:latin typeface="Times New Roman" pitchFamily="18" charset="0"/>
              </a:rPr>
              <a:t> </a:t>
            </a:r>
          </a:p>
        </p:txBody>
      </p:sp>
      <p:sp>
        <p:nvSpPr>
          <p:cNvPr id="86021" name="Rectangle 5"/>
          <p:cNvSpPr>
            <a:spLocks noChangeArrowheads="1"/>
          </p:cNvSpPr>
          <p:nvPr/>
        </p:nvSpPr>
        <p:spPr bwMode="auto">
          <a:xfrm>
            <a:off x="914400" y="4876800"/>
            <a:ext cx="327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C00000"/>
                </a:solidFill>
                <a:latin typeface="Times New Roman" pitchFamily="18" charset="0"/>
              </a:rPr>
              <a:t>W</a:t>
            </a:r>
            <a:r>
              <a:rPr kumimoji="1" lang="zh-CN" altLang="en-US" sz="3600" b="1" baseline="-25000">
                <a:solidFill>
                  <a:srgbClr val="C00000"/>
                </a:solidFill>
                <a:latin typeface="宋体" pitchFamily="2" charset="-122"/>
              </a:rPr>
              <a:t>外</a:t>
            </a:r>
            <a:r>
              <a:rPr kumimoji="1" lang="en-US" altLang="zh-CN" sz="3600" b="1">
                <a:solidFill>
                  <a:srgbClr val="C00000"/>
                </a:solidFill>
                <a:latin typeface="Times New Roman" pitchFamily="18" charset="0"/>
              </a:rPr>
              <a:t>=9×10</a:t>
            </a:r>
            <a:r>
              <a:rPr kumimoji="1" lang="en-US" altLang="zh-CN" sz="3600" b="1" baseline="30000">
                <a:solidFill>
                  <a:srgbClr val="C00000"/>
                </a:solidFill>
                <a:latin typeface="Times New Roman" pitchFamily="18" charset="0"/>
              </a:rPr>
              <a:t>-3</a:t>
            </a:r>
            <a:r>
              <a:rPr kumimoji="1" lang="en-US" altLang="zh-CN" sz="3600" b="1">
                <a:solidFill>
                  <a:srgbClr val="C00000"/>
                </a:solidFill>
                <a:latin typeface="Times New Roman" pitchFamily="18" charset="0"/>
              </a:rPr>
              <a:t>J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additive="base">
                                        <p:cTn id="7" dur="500" fill="hold"/>
                                        <p:tgtEl>
                                          <p:spTgt spid="86021"/>
                                        </p:tgtEl>
                                        <p:attrNameLst>
                                          <p:attrName>ppt_x</p:attrName>
                                        </p:attrNameLst>
                                      </p:cBhvr>
                                      <p:tavLst>
                                        <p:tav tm="0">
                                          <p:val>
                                            <p:strVal val="0-#ppt_w/2"/>
                                          </p:val>
                                        </p:tav>
                                        <p:tav tm="100000">
                                          <p:val>
                                            <p:strVal val="#ppt_x"/>
                                          </p:val>
                                        </p:tav>
                                      </p:tavLst>
                                    </p:anim>
                                    <p:anim calcmode="lin" valueType="num">
                                      <p:cBhvr additive="base">
                                        <p:cTn id="8" dur="500" fill="hold"/>
                                        <p:tgtEl>
                                          <p:spTgt spid="860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355725" y="4492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kumimoji="1" lang="zh-CN" altLang="zh-CN" sz="3200" b="1"/>
          </a:p>
        </p:txBody>
      </p:sp>
      <p:sp>
        <p:nvSpPr>
          <p:cNvPr id="23555" name="Text Box 3"/>
          <p:cNvSpPr txBox="1">
            <a:spLocks noChangeArrowheads="1"/>
          </p:cNvSpPr>
          <p:nvPr/>
        </p:nvSpPr>
        <p:spPr bwMode="auto">
          <a:xfrm>
            <a:off x="522288" y="449263"/>
            <a:ext cx="786606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t>提高练习：</a:t>
            </a:r>
          </a:p>
          <a:p>
            <a:pPr eaLnBrk="1" hangingPunct="1"/>
            <a:r>
              <a:rPr kumimoji="1" lang="en-US" altLang="zh-CN" sz="3200" b="1"/>
              <a:t>1.</a:t>
            </a:r>
            <a:r>
              <a:rPr kumimoji="1" lang="zh-CN" altLang="en-US" sz="3200" b="1"/>
              <a:t>图示为匀强电场中的一组等势面。已知相</a:t>
            </a:r>
          </a:p>
          <a:p>
            <a:pPr eaLnBrk="1" hangingPunct="1"/>
            <a:r>
              <a:rPr kumimoji="1" lang="zh-CN" altLang="en-US" sz="3200" b="1"/>
              <a:t>邻的两个等势面间的距离为</a:t>
            </a:r>
            <a:r>
              <a:rPr kumimoji="1" lang="en-US" altLang="zh-CN" sz="3200" b="1"/>
              <a:t>0.1m,</a:t>
            </a:r>
            <a:r>
              <a:rPr kumimoji="1" lang="zh-CN" altLang="en-US" sz="3200" b="1"/>
              <a:t>则匀强电</a:t>
            </a:r>
          </a:p>
          <a:p>
            <a:pPr eaLnBrk="1" hangingPunct="1"/>
            <a:r>
              <a:rPr kumimoji="1" lang="zh-CN" altLang="en-US" sz="3200" b="1"/>
              <a:t>场的场强大小为</a:t>
            </a:r>
            <a:r>
              <a:rPr kumimoji="1" lang="en-US" altLang="zh-CN" sz="3200" b="1"/>
              <a:t>____v/m,</a:t>
            </a:r>
            <a:r>
              <a:rPr kumimoji="1" lang="zh-CN" altLang="en-US" sz="3200" b="1"/>
              <a:t>方向为</a:t>
            </a:r>
            <a:r>
              <a:rPr kumimoji="1" lang="en-US" altLang="zh-CN" sz="3200" b="1"/>
              <a:t>_______.</a:t>
            </a:r>
          </a:p>
        </p:txBody>
      </p:sp>
      <p:sp>
        <p:nvSpPr>
          <p:cNvPr id="23556" name="Text Box 4"/>
          <p:cNvSpPr txBox="1">
            <a:spLocks noChangeArrowheads="1"/>
          </p:cNvSpPr>
          <p:nvPr/>
        </p:nvSpPr>
        <p:spPr bwMode="auto">
          <a:xfrm>
            <a:off x="5221288" y="3286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kumimoji="1" lang="zh-CN" altLang="zh-CN" sz="2400"/>
          </a:p>
        </p:txBody>
      </p:sp>
      <p:sp>
        <p:nvSpPr>
          <p:cNvPr id="23557" name="Line 5"/>
          <p:cNvSpPr>
            <a:spLocks noChangeShapeType="1"/>
          </p:cNvSpPr>
          <p:nvPr/>
        </p:nvSpPr>
        <p:spPr bwMode="auto">
          <a:xfrm>
            <a:off x="5237163" y="3189288"/>
            <a:ext cx="0" cy="1371600"/>
          </a:xfrm>
          <a:prstGeom prst="line">
            <a:avLst/>
          </a:prstGeom>
          <a:noFill/>
          <a:ln w="381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8" name="Line 6"/>
          <p:cNvSpPr>
            <a:spLocks noChangeShapeType="1"/>
          </p:cNvSpPr>
          <p:nvPr/>
        </p:nvSpPr>
        <p:spPr bwMode="auto">
          <a:xfrm>
            <a:off x="5846763" y="3189288"/>
            <a:ext cx="0" cy="1371600"/>
          </a:xfrm>
          <a:prstGeom prst="line">
            <a:avLst/>
          </a:prstGeom>
          <a:noFill/>
          <a:ln w="381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9" name="Line 7"/>
          <p:cNvSpPr>
            <a:spLocks noChangeShapeType="1"/>
          </p:cNvSpPr>
          <p:nvPr/>
        </p:nvSpPr>
        <p:spPr bwMode="auto">
          <a:xfrm>
            <a:off x="6456363" y="3189288"/>
            <a:ext cx="0" cy="1371600"/>
          </a:xfrm>
          <a:prstGeom prst="line">
            <a:avLst/>
          </a:prstGeom>
          <a:noFill/>
          <a:ln w="381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0" name="Line 8"/>
          <p:cNvSpPr>
            <a:spLocks noChangeShapeType="1"/>
          </p:cNvSpPr>
          <p:nvPr/>
        </p:nvSpPr>
        <p:spPr bwMode="auto">
          <a:xfrm>
            <a:off x="7065963" y="3189288"/>
            <a:ext cx="0" cy="1371600"/>
          </a:xfrm>
          <a:prstGeom prst="line">
            <a:avLst/>
          </a:prstGeom>
          <a:noFill/>
          <a:ln w="381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1" name="Text Box 9"/>
          <p:cNvSpPr txBox="1">
            <a:spLocks noChangeArrowheads="1"/>
          </p:cNvSpPr>
          <p:nvPr/>
        </p:nvSpPr>
        <p:spPr bwMode="auto">
          <a:xfrm>
            <a:off x="4932363" y="4408488"/>
            <a:ext cx="67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t>40v</a:t>
            </a:r>
          </a:p>
        </p:txBody>
      </p:sp>
      <p:sp>
        <p:nvSpPr>
          <p:cNvPr id="23562" name="Text Box 10"/>
          <p:cNvSpPr txBox="1">
            <a:spLocks noChangeArrowheads="1"/>
          </p:cNvSpPr>
          <p:nvPr/>
        </p:nvSpPr>
        <p:spPr bwMode="auto">
          <a:xfrm>
            <a:off x="5541963" y="4484688"/>
            <a:ext cx="67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t>20v</a:t>
            </a:r>
          </a:p>
        </p:txBody>
      </p:sp>
      <p:sp>
        <p:nvSpPr>
          <p:cNvPr id="23563" name="Text Box 11"/>
          <p:cNvSpPr txBox="1">
            <a:spLocks noChangeArrowheads="1"/>
          </p:cNvSpPr>
          <p:nvPr/>
        </p:nvSpPr>
        <p:spPr bwMode="auto">
          <a:xfrm>
            <a:off x="6227763" y="448468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t>0</a:t>
            </a:r>
          </a:p>
        </p:txBody>
      </p:sp>
      <p:sp>
        <p:nvSpPr>
          <p:cNvPr id="23564" name="Text Box 12"/>
          <p:cNvSpPr txBox="1">
            <a:spLocks noChangeArrowheads="1"/>
          </p:cNvSpPr>
          <p:nvPr/>
        </p:nvSpPr>
        <p:spPr bwMode="auto">
          <a:xfrm>
            <a:off x="6684963" y="440848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t>-20v</a:t>
            </a:r>
          </a:p>
        </p:txBody>
      </p:sp>
      <p:sp>
        <p:nvSpPr>
          <p:cNvPr id="88077" name="Line 13"/>
          <p:cNvSpPr>
            <a:spLocks noChangeShapeType="1"/>
          </p:cNvSpPr>
          <p:nvPr/>
        </p:nvSpPr>
        <p:spPr bwMode="auto">
          <a:xfrm>
            <a:off x="4932363" y="3570288"/>
            <a:ext cx="26670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8" name="Line 14"/>
          <p:cNvSpPr>
            <a:spLocks noChangeShapeType="1"/>
          </p:cNvSpPr>
          <p:nvPr/>
        </p:nvSpPr>
        <p:spPr bwMode="auto">
          <a:xfrm>
            <a:off x="4932363" y="4103688"/>
            <a:ext cx="25908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7" name="Text Box 15"/>
          <p:cNvSpPr txBox="1">
            <a:spLocks noChangeArrowheads="1"/>
          </p:cNvSpPr>
          <p:nvPr/>
        </p:nvSpPr>
        <p:spPr bwMode="auto">
          <a:xfrm>
            <a:off x="7583488" y="31527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77"/>
                                        </p:tgtEl>
                                        <p:attrNameLst>
                                          <p:attrName>style.visibility</p:attrName>
                                        </p:attrNameLst>
                                      </p:cBhvr>
                                      <p:to>
                                        <p:strVal val="visible"/>
                                      </p:to>
                                    </p:set>
                                    <p:anim calcmode="lin" valueType="num">
                                      <p:cBhvr additive="base">
                                        <p:cTn id="7" dur="500" fill="hold"/>
                                        <p:tgtEl>
                                          <p:spTgt spid="88077"/>
                                        </p:tgtEl>
                                        <p:attrNameLst>
                                          <p:attrName>ppt_x</p:attrName>
                                        </p:attrNameLst>
                                      </p:cBhvr>
                                      <p:tavLst>
                                        <p:tav tm="0">
                                          <p:val>
                                            <p:strVal val="0-#ppt_w/2"/>
                                          </p:val>
                                        </p:tav>
                                        <p:tav tm="100000">
                                          <p:val>
                                            <p:strVal val="#ppt_x"/>
                                          </p:val>
                                        </p:tav>
                                      </p:tavLst>
                                    </p:anim>
                                    <p:anim calcmode="lin" valueType="num">
                                      <p:cBhvr additive="base">
                                        <p:cTn id="8" dur="500" fill="hold"/>
                                        <p:tgtEl>
                                          <p:spTgt spid="880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78"/>
                                        </p:tgtEl>
                                        <p:attrNameLst>
                                          <p:attrName>style.visibility</p:attrName>
                                        </p:attrNameLst>
                                      </p:cBhvr>
                                      <p:to>
                                        <p:strVal val="visible"/>
                                      </p:to>
                                    </p:set>
                                    <p:anim calcmode="lin" valueType="num">
                                      <p:cBhvr additive="base">
                                        <p:cTn id="13" dur="500" fill="hold"/>
                                        <p:tgtEl>
                                          <p:spTgt spid="88078"/>
                                        </p:tgtEl>
                                        <p:attrNameLst>
                                          <p:attrName>ppt_x</p:attrName>
                                        </p:attrNameLst>
                                      </p:cBhvr>
                                      <p:tavLst>
                                        <p:tav tm="0">
                                          <p:val>
                                            <p:strVal val="0-#ppt_w/2"/>
                                          </p:val>
                                        </p:tav>
                                        <p:tav tm="100000">
                                          <p:val>
                                            <p:strVal val="#ppt_x"/>
                                          </p:val>
                                        </p:tav>
                                      </p:tavLst>
                                    </p:anim>
                                    <p:anim calcmode="lin" valueType="num">
                                      <p:cBhvr additive="base">
                                        <p:cTn id="14" dur="500" fill="hold"/>
                                        <p:tgtEl>
                                          <p:spTgt spid="88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7" grpId="0" animBg="1"/>
      <p:bldP spid="880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28600" y="838200"/>
            <a:ext cx="8713788"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黑体" pitchFamily="2" charset="-122"/>
                <a:ea typeface="黑体" pitchFamily="2" charset="-122"/>
              </a:rPr>
              <a:t>2.</a:t>
            </a:r>
            <a:r>
              <a:rPr kumimoji="1" lang="zh-CN" altLang="en-US" sz="3200" b="1">
                <a:latin typeface="黑体" pitchFamily="2" charset="-122"/>
                <a:ea typeface="黑体" pitchFamily="2" charset="-122"/>
              </a:rPr>
              <a:t>图示，</a:t>
            </a:r>
            <a:r>
              <a:rPr kumimoji="1" lang="en-US" altLang="zh-CN" sz="3200" b="1">
                <a:latin typeface="黑体" pitchFamily="2" charset="-122"/>
                <a:ea typeface="黑体" pitchFamily="2" charset="-122"/>
              </a:rPr>
              <a:t>A</a:t>
            </a:r>
            <a:r>
              <a:rPr kumimoji="1" lang="zh-CN" altLang="en-US" sz="3200" b="1">
                <a:latin typeface="黑体" pitchFamily="2" charset="-122"/>
                <a:ea typeface="黑体" pitchFamily="2" charset="-122"/>
              </a:rPr>
              <a:t>、</a:t>
            </a:r>
            <a:r>
              <a:rPr kumimoji="1" lang="en-US" altLang="zh-CN" sz="3200" b="1">
                <a:latin typeface="黑体" pitchFamily="2" charset="-122"/>
                <a:ea typeface="黑体" pitchFamily="2" charset="-122"/>
              </a:rPr>
              <a:t>B</a:t>
            </a:r>
            <a:r>
              <a:rPr kumimoji="1" lang="zh-CN" altLang="en-US" sz="3200" b="1">
                <a:latin typeface="黑体" pitchFamily="2" charset="-122"/>
                <a:ea typeface="黑体" pitchFamily="2" charset="-122"/>
              </a:rPr>
              <a:t>、</a:t>
            </a:r>
            <a:r>
              <a:rPr kumimoji="1" lang="en-US" altLang="zh-CN" sz="3200" b="1">
                <a:latin typeface="黑体" pitchFamily="2" charset="-122"/>
                <a:ea typeface="黑体" pitchFamily="2" charset="-122"/>
              </a:rPr>
              <a:t>C</a:t>
            </a:r>
            <a:r>
              <a:rPr kumimoji="1" lang="zh-CN" altLang="en-US" sz="3200" b="1">
                <a:latin typeface="黑体" pitchFamily="2" charset="-122"/>
                <a:ea typeface="黑体" pitchFamily="2" charset="-122"/>
              </a:rPr>
              <a:t>为匀强电场中的三点</a:t>
            </a:r>
            <a:r>
              <a:rPr kumimoji="1" lang="en-US" altLang="zh-CN" sz="3200" b="1">
                <a:latin typeface="黑体" pitchFamily="2" charset="-122"/>
                <a:ea typeface="黑体" pitchFamily="2" charset="-122"/>
              </a:rPr>
              <a:t>,</a:t>
            </a:r>
            <a:r>
              <a:rPr kumimoji="1" lang="zh-CN" altLang="en-US" sz="3200" b="1">
                <a:latin typeface="黑体" pitchFamily="2" charset="-122"/>
                <a:ea typeface="黑体" pitchFamily="2" charset="-122"/>
              </a:rPr>
              <a:t>它们的连线组成一个直角三角形，且</a:t>
            </a:r>
            <a:r>
              <a:rPr kumimoji="1" lang="en-US" altLang="zh-CN" sz="3200" b="1">
                <a:latin typeface="黑体" pitchFamily="2" charset="-122"/>
                <a:ea typeface="黑体" pitchFamily="2" charset="-122"/>
              </a:rPr>
              <a:t>BC=4cm,AB=5cm.</a:t>
            </a:r>
            <a:r>
              <a:rPr kumimoji="1" lang="zh-CN" altLang="en-US" sz="3200" b="1">
                <a:latin typeface="黑体" pitchFamily="2" charset="-122"/>
                <a:ea typeface="黑体" pitchFamily="2" charset="-122"/>
              </a:rPr>
              <a:t>当把电量为</a:t>
            </a:r>
            <a:r>
              <a:rPr kumimoji="1" lang="en-US" altLang="zh-CN" sz="3200" b="1">
                <a:latin typeface="黑体" pitchFamily="2" charset="-122"/>
                <a:ea typeface="黑体" pitchFamily="2" charset="-122"/>
              </a:rPr>
              <a:t>-2×10</a:t>
            </a:r>
            <a:r>
              <a:rPr kumimoji="1" lang="en-US" altLang="zh-CN" sz="3200" b="1" baseline="30000">
                <a:latin typeface="黑体" pitchFamily="2" charset="-122"/>
                <a:ea typeface="黑体" pitchFamily="2" charset="-122"/>
              </a:rPr>
              <a:t>-9</a:t>
            </a:r>
            <a:r>
              <a:rPr kumimoji="1" lang="en-US" altLang="zh-CN" sz="3200" b="1">
                <a:latin typeface="黑体" pitchFamily="2" charset="-122"/>
                <a:ea typeface="黑体" pitchFamily="2" charset="-122"/>
              </a:rPr>
              <a:t>C</a:t>
            </a:r>
            <a:r>
              <a:rPr kumimoji="1" lang="zh-CN" altLang="en-US" sz="3200" b="1">
                <a:latin typeface="黑体" pitchFamily="2" charset="-122"/>
                <a:ea typeface="黑体" pitchFamily="2" charset="-122"/>
              </a:rPr>
              <a:t>的点电荷从</a:t>
            </a:r>
            <a:r>
              <a:rPr kumimoji="1" lang="en-US" altLang="zh-CN" sz="3200" b="1">
                <a:latin typeface="黑体" pitchFamily="2" charset="-122"/>
                <a:ea typeface="黑体" pitchFamily="2" charset="-122"/>
              </a:rPr>
              <a:t>B</a:t>
            </a:r>
            <a:r>
              <a:rPr kumimoji="1" lang="zh-CN" altLang="en-US" sz="3200" b="1">
                <a:latin typeface="黑体" pitchFamily="2" charset="-122"/>
                <a:ea typeface="黑体" pitchFamily="2" charset="-122"/>
              </a:rPr>
              <a:t>点移到</a:t>
            </a:r>
            <a:r>
              <a:rPr kumimoji="1" lang="en-US" altLang="zh-CN" sz="3200" b="1">
                <a:latin typeface="黑体" pitchFamily="2" charset="-122"/>
                <a:ea typeface="黑体" pitchFamily="2" charset="-122"/>
              </a:rPr>
              <a:t>C</a:t>
            </a:r>
            <a:r>
              <a:rPr kumimoji="1" lang="zh-CN" altLang="en-US" sz="3200" b="1">
                <a:latin typeface="黑体" pitchFamily="2" charset="-122"/>
                <a:ea typeface="黑体" pitchFamily="2" charset="-122"/>
              </a:rPr>
              <a:t>点的过程中</a:t>
            </a:r>
            <a:r>
              <a:rPr kumimoji="1" lang="en-US" altLang="zh-CN" sz="3200" b="1">
                <a:latin typeface="黑体" pitchFamily="2" charset="-122"/>
                <a:ea typeface="黑体" pitchFamily="2" charset="-122"/>
              </a:rPr>
              <a:t>,</a:t>
            </a:r>
            <a:r>
              <a:rPr kumimoji="1" lang="zh-CN" altLang="en-US" sz="3200" b="1">
                <a:latin typeface="黑体" pitchFamily="2" charset="-122"/>
                <a:ea typeface="黑体" pitchFamily="2" charset="-122"/>
              </a:rPr>
              <a:t>电场力做功</a:t>
            </a:r>
            <a:r>
              <a:rPr kumimoji="1" lang="en-US" altLang="zh-CN" sz="3200" b="1">
                <a:latin typeface="黑体" pitchFamily="2" charset="-122"/>
                <a:ea typeface="黑体" pitchFamily="2" charset="-122"/>
              </a:rPr>
              <a:t>8 ×10</a:t>
            </a:r>
            <a:r>
              <a:rPr kumimoji="1" lang="en-US" altLang="zh-CN" sz="3200" b="1" baseline="30000">
                <a:latin typeface="黑体" pitchFamily="2" charset="-122"/>
                <a:ea typeface="黑体" pitchFamily="2" charset="-122"/>
              </a:rPr>
              <a:t>-9</a:t>
            </a:r>
            <a:r>
              <a:rPr kumimoji="1" lang="en-US" altLang="zh-CN" sz="3200" b="1">
                <a:latin typeface="黑体" pitchFamily="2" charset="-122"/>
                <a:ea typeface="黑体" pitchFamily="2" charset="-122"/>
              </a:rPr>
              <a:t>J,</a:t>
            </a:r>
            <a:r>
              <a:rPr kumimoji="1" lang="zh-CN" altLang="en-US" sz="3200" b="1">
                <a:latin typeface="黑体" pitchFamily="2" charset="-122"/>
                <a:ea typeface="黑体" pitchFamily="2" charset="-122"/>
              </a:rPr>
              <a:t>而把该点电荷从</a:t>
            </a:r>
            <a:r>
              <a:rPr kumimoji="1" lang="en-US" altLang="zh-CN" sz="3200" b="1">
                <a:latin typeface="黑体" pitchFamily="2" charset="-122"/>
                <a:ea typeface="黑体" pitchFamily="2" charset="-122"/>
              </a:rPr>
              <a:t>A</a:t>
            </a:r>
            <a:r>
              <a:rPr kumimoji="1" lang="zh-CN" altLang="en-US" sz="3200" b="1">
                <a:latin typeface="黑体" pitchFamily="2" charset="-122"/>
                <a:ea typeface="黑体" pitchFamily="2" charset="-122"/>
              </a:rPr>
              <a:t>点移到</a:t>
            </a:r>
            <a:r>
              <a:rPr kumimoji="1" lang="en-US" altLang="zh-CN" sz="3200" b="1">
                <a:latin typeface="黑体" pitchFamily="2" charset="-122"/>
                <a:ea typeface="黑体" pitchFamily="2" charset="-122"/>
              </a:rPr>
              <a:t>B</a:t>
            </a:r>
            <a:r>
              <a:rPr kumimoji="1" lang="zh-CN" altLang="en-US" sz="3200" b="1">
                <a:latin typeface="黑体" pitchFamily="2" charset="-122"/>
                <a:ea typeface="黑体" pitchFamily="2" charset="-122"/>
              </a:rPr>
              <a:t>点需克服电场力做功</a:t>
            </a:r>
            <a:r>
              <a:rPr kumimoji="1" lang="en-US" altLang="zh-CN" sz="3200" b="1">
                <a:latin typeface="黑体" pitchFamily="2" charset="-122"/>
                <a:ea typeface="黑体" pitchFamily="2" charset="-122"/>
              </a:rPr>
              <a:t>8 ×10</a:t>
            </a:r>
            <a:r>
              <a:rPr kumimoji="1" lang="en-US" altLang="zh-CN" sz="3200" b="1" baseline="30000">
                <a:latin typeface="黑体" pitchFamily="2" charset="-122"/>
                <a:ea typeface="黑体" pitchFamily="2" charset="-122"/>
              </a:rPr>
              <a:t>-9</a:t>
            </a:r>
            <a:r>
              <a:rPr kumimoji="1" lang="en-US" altLang="zh-CN" sz="3200" b="1">
                <a:latin typeface="黑体" pitchFamily="2" charset="-122"/>
                <a:ea typeface="黑体" pitchFamily="2" charset="-122"/>
              </a:rPr>
              <a:t>J,</a:t>
            </a:r>
            <a:r>
              <a:rPr kumimoji="1" lang="zh-CN" altLang="en-US" sz="3200" b="1">
                <a:latin typeface="黑体" pitchFamily="2" charset="-122"/>
                <a:ea typeface="黑体" pitchFamily="2" charset="-122"/>
              </a:rPr>
              <a:t>则电场强度为多大</a:t>
            </a:r>
            <a:r>
              <a:rPr kumimoji="1" lang="en-US" altLang="zh-CN" sz="3200" b="1">
                <a:latin typeface="黑体" pitchFamily="2" charset="-122"/>
                <a:ea typeface="黑体" pitchFamily="2" charset="-122"/>
              </a:rPr>
              <a:t>?</a:t>
            </a:r>
          </a:p>
        </p:txBody>
      </p:sp>
      <p:sp>
        <p:nvSpPr>
          <p:cNvPr id="24579" name="Line 3"/>
          <p:cNvSpPr>
            <a:spLocks noChangeShapeType="1"/>
          </p:cNvSpPr>
          <p:nvPr/>
        </p:nvSpPr>
        <p:spPr bwMode="auto">
          <a:xfrm>
            <a:off x="5422900" y="4287838"/>
            <a:ext cx="0" cy="1524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0" name="Line 4"/>
          <p:cNvSpPr>
            <a:spLocks noChangeShapeType="1"/>
          </p:cNvSpPr>
          <p:nvPr/>
        </p:nvSpPr>
        <p:spPr bwMode="auto">
          <a:xfrm>
            <a:off x="5422900" y="5811838"/>
            <a:ext cx="22098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1" name="Line 5"/>
          <p:cNvSpPr>
            <a:spLocks noChangeShapeType="1"/>
          </p:cNvSpPr>
          <p:nvPr/>
        </p:nvSpPr>
        <p:spPr bwMode="auto">
          <a:xfrm>
            <a:off x="5422900" y="4287838"/>
            <a:ext cx="2133600" cy="15240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2" name="Text Box 6"/>
          <p:cNvSpPr txBox="1">
            <a:spLocks noChangeArrowheads="1"/>
          </p:cNvSpPr>
          <p:nvPr/>
        </p:nvSpPr>
        <p:spPr bwMode="auto">
          <a:xfrm>
            <a:off x="4859338" y="5516563"/>
            <a:ext cx="477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t>B</a:t>
            </a:r>
          </a:p>
        </p:txBody>
      </p:sp>
      <p:sp>
        <p:nvSpPr>
          <p:cNvPr id="24583" name="Text Box 7"/>
          <p:cNvSpPr txBox="1">
            <a:spLocks noChangeArrowheads="1"/>
          </p:cNvSpPr>
          <p:nvPr/>
        </p:nvSpPr>
        <p:spPr bwMode="auto">
          <a:xfrm>
            <a:off x="7540625" y="537051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t>C</a:t>
            </a:r>
          </a:p>
        </p:txBody>
      </p:sp>
      <p:sp>
        <p:nvSpPr>
          <p:cNvPr id="24584" name="Line 8"/>
          <p:cNvSpPr>
            <a:spLocks noChangeShapeType="1"/>
          </p:cNvSpPr>
          <p:nvPr/>
        </p:nvSpPr>
        <p:spPr bwMode="auto">
          <a:xfrm>
            <a:off x="5422900" y="558323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5" name="Line 9"/>
          <p:cNvSpPr>
            <a:spLocks noChangeShapeType="1"/>
          </p:cNvSpPr>
          <p:nvPr/>
        </p:nvSpPr>
        <p:spPr bwMode="auto">
          <a:xfrm>
            <a:off x="5575300" y="5583238"/>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8" name="Line 10"/>
          <p:cNvSpPr>
            <a:spLocks noChangeShapeType="1"/>
          </p:cNvSpPr>
          <p:nvPr/>
        </p:nvSpPr>
        <p:spPr bwMode="auto">
          <a:xfrm flipH="1">
            <a:off x="4965700" y="4135438"/>
            <a:ext cx="990600" cy="1447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9" name="Line 11"/>
          <p:cNvSpPr>
            <a:spLocks noChangeShapeType="1"/>
          </p:cNvSpPr>
          <p:nvPr/>
        </p:nvSpPr>
        <p:spPr bwMode="auto">
          <a:xfrm flipH="1">
            <a:off x="5422900" y="4516438"/>
            <a:ext cx="1143000" cy="1600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0" name="Line 12"/>
          <p:cNvSpPr>
            <a:spLocks noChangeShapeType="1"/>
          </p:cNvSpPr>
          <p:nvPr/>
        </p:nvSpPr>
        <p:spPr bwMode="auto">
          <a:xfrm flipH="1">
            <a:off x="6261100" y="5049838"/>
            <a:ext cx="914400" cy="1295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1" name="Text Box 13"/>
          <p:cNvSpPr txBox="1">
            <a:spLocks noChangeArrowheads="1"/>
          </p:cNvSpPr>
          <p:nvPr/>
        </p:nvSpPr>
        <p:spPr bwMode="auto">
          <a:xfrm>
            <a:off x="5940425" y="4913313"/>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t>E</a:t>
            </a:r>
          </a:p>
        </p:txBody>
      </p:sp>
      <p:sp>
        <p:nvSpPr>
          <p:cNvPr id="24590" name="Text Box 14"/>
          <p:cNvSpPr txBox="1">
            <a:spLocks noChangeArrowheads="1"/>
          </p:cNvSpPr>
          <p:nvPr/>
        </p:nvSpPr>
        <p:spPr bwMode="auto">
          <a:xfrm>
            <a:off x="4932363" y="3860800"/>
            <a:ext cx="5762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8"/>
                                        </p:tgtEl>
                                        <p:attrNameLst>
                                          <p:attrName>style.visibility</p:attrName>
                                        </p:attrNameLst>
                                      </p:cBhvr>
                                      <p:to>
                                        <p:strVal val="visible"/>
                                      </p:to>
                                    </p:set>
                                    <p:anim calcmode="lin" valueType="num">
                                      <p:cBhvr additive="base">
                                        <p:cTn id="7" dur="500" fill="hold"/>
                                        <p:tgtEl>
                                          <p:spTgt spid="89098"/>
                                        </p:tgtEl>
                                        <p:attrNameLst>
                                          <p:attrName>ppt_x</p:attrName>
                                        </p:attrNameLst>
                                      </p:cBhvr>
                                      <p:tavLst>
                                        <p:tav tm="0">
                                          <p:val>
                                            <p:strVal val="0-#ppt_w/2"/>
                                          </p:val>
                                        </p:tav>
                                        <p:tav tm="100000">
                                          <p:val>
                                            <p:strVal val="#ppt_x"/>
                                          </p:val>
                                        </p:tav>
                                      </p:tavLst>
                                    </p:anim>
                                    <p:anim calcmode="lin" valueType="num">
                                      <p:cBhvr additive="base">
                                        <p:cTn id="8" dur="500" fill="hold"/>
                                        <p:tgtEl>
                                          <p:spTgt spid="890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9"/>
                                        </p:tgtEl>
                                        <p:attrNameLst>
                                          <p:attrName>style.visibility</p:attrName>
                                        </p:attrNameLst>
                                      </p:cBhvr>
                                      <p:to>
                                        <p:strVal val="visible"/>
                                      </p:to>
                                    </p:set>
                                    <p:anim calcmode="lin" valueType="num">
                                      <p:cBhvr additive="base">
                                        <p:cTn id="13" dur="500" fill="hold"/>
                                        <p:tgtEl>
                                          <p:spTgt spid="89099"/>
                                        </p:tgtEl>
                                        <p:attrNameLst>
                                          <p:attrName>ppt_x</p:attrName>
                                        </p:attrNameLst>
                                      </p:cBhvr>
                                      <p:tavLst>
                                        <p:tav tm="0">
                                          <p:val>
                                            <p:strVal val="0-#ppt_w/2"/>
                                          </p:val>
                                        </p:tav>
                                        <p:tav tm="100000">
                                          <p:val>
                                            <p:strVal val="#ppt_x"/>
                                          </p:val>
                                        </p:tav>
                                      </p:tavLst>
                                    </p:anim>
                                    <p:anim calcmode="lin" valueType="num">
                                      <p:cBhvr additive="base">
                                        <p:cTn id="14" dur="500" fill="hold"/>
                                        <p:tgtEl>
                                          <p:spTgt spid="890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1" presetClass="entr" presetSubtype="0" fill="hold" grpId="0" nodeType="clickEffect">
                                  <p:stCondLst>
                                    <p:cond delay="0"/>
                                  </p:stCondLst>
                                  <p:childTnLst>
                                    <p:set>
                                      <p:cBhvr>
                                        <p:cTn id="18" dur="75">
                                          <p:stCondLst>
                                            <p:cond delay="0"/>
                                          </p:stCondLst>
                                        </p:cTn>
                                        <p:tgtEl>
                                          <p:spTgt spid="891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9101"/>
                                        </p:tgtEl>
                                        <p:attrNameLst>
                                          <p:attrName>style.visibility</p:attrName>
                                        </p:attrNameLst>
                                      </p:cBhvr>
                                      <p:to>
                                        <p:strVal val="visible"/>
                                      </p:to>
                                    </p:set>
                                    <p:anim calcmode="lin" valueType="num">
                                      <p:cBhvr additive="base">
                                        <p:cTn id="23" dur="500" fill="hold"/>
                                        <p:tgtEl>
                                          <p:spTgt spid="89101"/>
                                        </p:tgtEl>
                                        <p:attrNameLst>
                                          <p:attrName>ppt_x</p:attrName>
                                        </p:attrNameLst>
                                      </p:cBhvr>
                                      <p:tavLst>
                                        <p:tav tm="0">
                                          <p:val>
                                            <p:strVal val="0-#ppt_w/2"/>
                                          </p:val>
                                        </p:tav>
                                        <p:tav tm="100000">
                                          <p:val>
                                            <p:strVal val="#ppt_x"/>
                                          </p:val>
                                        </p:tav>
                                      </p:tavLst>
                                    </p:anim>
                                    <p:anim calcmode="lin" valueType="num">
                                      <p:cBhvr additive="base">
                                        <p:cTn id="24" dur="500" fill="hold"/>
                                        <p:tgtEl>
                                          <p:spTgt spid="89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8" grpId="0" animBg="1"/>
      <p:bldP spid="89099" grpId="0" animBg="1"/>
      <p:bldP spid="89100" grpId="0" animBg="1"/>
      <p:bldP spid="8910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457200" y="533400"/>
            <a:ext cx="8229600" cy="1143000"/>
          </a:xfrm>
        </p:spPr>
        <p:txBody>
          <a:bodyPr/>
          <a:lstStyle/>
          <a:p>
            <a:pPr eaLnBrk="1" hangingPunct="1"/>
            <a:r>
              <a:rPr lang="zh-CN" altLang="en-US" smtClean="0">
                <a:solidFill>
                  <a:srgbClr val="FF3300"/>
                </a:solidFill>
              </a:rPr>
              <a:t>电势差和电场强度的区别</a:t>
            </a:r>
          </a:p>
        </p:txBody>
      </p:sp>
      <p:sp>
        <p:nvSpPr>
          <p:cNvPr id="25603" name="Rectangle 3"/>
          <p:cNvSpPr>
            <a:spLocks noChangeArrowheads="1"/>
          </p:cNvSpPr>
          <p:nvPr/>
        </p:nvSpPr>
        <p:spPr bwMode="auto">
          <a:xfrm>
            <a:off x="179388" y="1828800"/>
            <a:ext cx="8785225" cy="441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4" name="Line 4"/>
          <p:cNvSpPr>
            <a:spLocks noChangeShapeType="1"/>
          </p:cNvSpPr>
          <p:nvPr/>
        </p:nvSpPr>
        <p:spPr bwMode="auto">
          <a:xfrm>
            <a:off x="179388" y="1828800"/>
            <a:ext cx="8839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 name="Line 5"/>
          <p:cNvSpPr>
            <a:spLocks noChangeShapeType="1"/>
          </p:cNvSpPr>
          <p:nvPr/>
        </p:nvSpPr>
        <p:spPr bwMode="auto">
          <a:xfrm>
            <a:off x="125413" y="4365625"/>
            <a:ext cx="8839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6" name="Line 6"/>
          <p:cNvSpPr>
            <a:spLocks noChangeShapeType="1"/>
          </p:cNvSpPr>
          <p:nvPr/>
        </p:nvSpPr>
        <p:spPr bwMode="auto">
          <a:xfrm>
            <a:off x="179388" y="6248400"/>
            <a:ext cx="8839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7" name="Line 7"/>
          <p:cNvSpPr>
            <a:spLocks noChangeShapeType="1"/>
          </p:cNvSpPr>
          <p:nvPr/>
        </p:nvSpPr>
        <p:spPr bwMode="auto">
          <a:xfrm>
            <a:off x="179388" y="2514600"/>
            <a:ext cx="8839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8" name="Line 8"/>
          <p:cNvSpPr>
            <a:spLocks noChangeShapeType="1"/>
          </p:cNvSpPr>
          <p:nvPr/>
        </p:nvSpPr>
        <p:spPr bwMode="auto">
          <a:xfrm>
            <a:off x="1752600" y="1828800"/>
            <a:ext cx="0" cy="441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 name="Text Box 9"/>
          <p:cNvSpPr txBox="1">
            <a:spLocks noChangeArrowheads="1"/>
          </p:cNvSpPr>
          <p:nvPr/>
        </p:nvSpPr>
        <p:spPr bwMode="auto">
          <a:xfrm>
            <a:off x="381000" y="2743200"/>
            <a:ext cx="1600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4000" b="1">
                <a:solidFill>
                  <a:srgbClr val="3333FF"/>
                </a:solidFill>
                <a:latin typeface="Times New Roman" pitchFamily="18" charset="0"/>
              </a:rPr>
              <a:t>电场强度</a:t>
            </a:r>
            <a:endParaRPr kumimoji="1" lang="zh-CN" altLang="en-US" sz="3600" b="1">
              <a:solidFill>
                <a:srgbClr val="3333FF"/>
              </a:solidFill>
              <a:latin typeface="Times New Roman" pitchFamily="18" charset="0"/>
            </a:endParaRPr>
          </a:p>
        </p:txBody>
      </p:sp>
      <p:sp>
        <p:nvSpPr>
          <p:cNvPr id="25610" name="Text Box 10"/>
          <p:cNvSpPr txBox="1">
            <a:spLocks noChangeArrowheads="1"/>
          </p:cNvSpPr>
          <p:nvPr/>
        </p:nvSpPr>
        <p:spPr bwMode="auto">
          <a:xfrm>
            <a:off x="381000" y="4495800"/>
            <a:ext cx="16764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4000" b="1">
                <a:solidFill>
                  <a:srgbClr val="3333FF"/>
                </a:solidFill>
                <a:latin typeface="Times New Roman" pitchFamily="18" charset="0"/>
              </a:rPr>
              <a:t>电势差</a:t>
            </a:r>
            <a:endParaRPr kumimoji="1" lang="zh-CN" altLang="en-US" sz="4000" b="1">
              <a:latin typeface="Times New Roman" pitchFamily="18" charset="0"/>
            </a:endParaRPr>
          </a:p>
        </p:txBody>
      </p:sp>
      <p:sp>
        <p:nvSpPr>
          <p:cNvPr id="25611" name="Line 11"/>
          <p:cNvSpPr>
            <a:spLocks noChangeShapeType="1"/>
          </p:cNvSpPr>
          <p:nvPr/>
        </p:nvSpPr>
        <p:spPr bwMode="auto">
          <a:xfrm>
            <a:off x="4038600" y="1828800"/>
            <a:ext cx="0" cy="441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2" name="Text Box 12"/>
          <p:cNvSpPr txBox="1">
            <a:spLocks noChangeArrowheads="1"/>
          </p:cNvSpPr>
          <p:nvPr/>
        </p:nvSpPr>
        <p:spPr bwMode="auto">
          <a:xfrm>
            <a:off x="1905000" y="19812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FF3300"/>
                </a:solidFill>
                <a:latin typeface="Times New Roman" pitchFamily="18" charset="0"/>
              </a:rPr>
              <a:t>物理意义</a:t>
            </a:r>
          </a:p>
        </p:txBody>
      </p:sp>
      <p:sp>
        <p:nvSpPr>
          <p:cNvPr id="90125" name="Text Box 13"/>
          <p:cNvSpPr txBox="1">
            <a:spLocks noChangeArrowheads="1"/>
          </p:cNvSpPr>
          <p:nvPr/>
        </p:nvSpPr>
        <p:spPr bwMode="auto">
          <a:xfrm>
            <a:off x="1828800" y="2819400"/>
            <a:ext cx="2057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600" b="1">
                <a:latin typeface="Times New Roman" pitchFamily="18" charset="0"/>
              </a:rPr>
              <a:t>描述电场力的特征</a:t>
            </a:r>
            <a:endParaRPr kumimoji="1" lang="zh-CN" altLang="en-US" sz="3600">
              <a:latin typeface="Times New Roman" pitchFamily="18" charset="0"/>
            </a:endParaRPr>
          </a:p>
        </p:txBody>
      </p:sp>
      <p:sp>
        <p:nvSpPr>
          <p:cNvPr id="90126" name="Text Box 14"/>
          <p:cNvSpPr txBox="1">
            <a:spLocks noChangeArrowheads="1"/>
          </p:cNvSpPr>
          <p:nvPr/>
        </p:nvSpPr>
        <p:spPr bwMode="auto">
          <a:xfrm>
            <a:off x="1828800" y="4648200"/>
            <a:ext cx="2057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600" b="1">
                <a:latin typeface="Times New Roman" pitchFamily="18" charset="0"/>
              </a:rPr>
              <a:t>描述电场能的特征</a:t>
            </a:r>
          </a:p>
        </p:txBody>
      </p:sp>
      <p:sp>
        <p:nvSpPr>
          <p:cNvPr id="25615" name="Line 15"/>
          <p:cNvSpPr>
            <a:spLocks noChangeShapeType="1"/>
          </p:cNvSpPr>
          <p:nvPr/>
        </p:nvSpPr>
        <p:spPr bwMode="auto">
          <a:xfrm>
            <a:off x="5943600" y="1828800"/>
            <a:ext cx="0" cy="441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 name="Text Box 16"/>
          <p:cNvSpPr txBox="1">
            <a:spLocks noChangeArrowheads="1"/>
          </p:cNvSpPr>
          <p:nvPr/>
        </p:nvSpPr>
        <p:spPr bwMode="auto">
          <a:xfrm>
            <a:off x="6096000" y="1981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FF3300"/>
                </a:solidFill>
                <a:latin typeface="Times New Roman" pitchFamily="18" charset="0"/>
              </a:rPr>
              <a:t>矢（标）量</a:t>
            </a:r>
            <a:endParaRPr kumimoji="1" lang="zh-CN" altLang="en-US" sz="2400">
              <a:latin typeface="Times New Roman" pitchFamily="18" charset="0"/>
            </a:endParaRPr>
          </a:p>
        </p:txBody>
      </p:sp>
      <p:sp>
        <p:nvSpPr>
          <p:cNvPr id="25617" name="Text Box 17"/>
          <p:cNvSpPr txBox="1">
            <a:spLocks noChangeArrowheads="1"/>
          </p:cNvSpPr>
          <p:nvPr/>
        </p:nvSpPr>
        <p:spPr bwMode="auto">
          <a:xfrm>
            <a:off x="4114800" y="1981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FF3300"/>
                </a:solidFill>
                <a:latin typeface="Times New Roman" pitchFamily="18" charset="0"/>
              </a:rPr>
              <a:t>物理公式</a:t>
            </a:r>
          </a:p>
        </p:txBody>
      </p:sp>
      <p:sp>
        <p:nvSpPr>
          <p:cNvPr id="25618" name="Line 18"/>
          <p:cNvSpPr>
            <a:spLocks noChangeShapeType="1"/>
          </p:cNvSpPr>
          <p:nvPr/>
        </p:nvSpPr>
        <p:spPr bwMode="auto">
          <a:xfrm>
            <a:off x="7772400" y="1828800"/>
            <a:ext cx="0" cy="4495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Text Box 19"/>
          <p:cNvSpPr txBox="1">
            <a:spLocks noChangeArrowheads="1"/>
          </p:cNvSpPr>
          <p:nvPr/>
        </p:nvSpPr>
        <p:spPr bwMode="auto">
          <a:xfrm>
            <a:off x="7924800" y="1905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FF3300"/>
                </a:solidFill>
                <a:latin typeface="Times New Roman" pitchFamily="18" charset="0"/>
              </a:rPr>
              <a:t>单位</a:t>
            </a:r>
            <a:endParaRPr kumimoji="1" lang="zh-CN" altLang="en-US" sz="2400">
              <a:latin typeface="Times New Roman" pitchFamily="18" charset="0"/>
            </a:endParaRPr>
          </a:p>
        </p:txBody>
      </p:sp>
      <p:sp>
        <p:nvSpPr>
          <p:cNvPr id="90132" name="Text Box 20"/>
          <p:cNvSpPr txBox="1">
            <a:spLocks noChangeArrowheads="1"/>
          </p:cNvSpPr>
          <p:nvPr/>
        </p:nvSpPr>
        <p:spPr bwMode="auto">
          <a:xfrm>
            <a:off x="4114800" y="2971800"/>
            <a:ext cx="2209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b="1">
                <a:latin typeface="Times New Roman" pitchFamily="18" charset="0"/>
              </a:rPr>
              <a:t>E=F/q</a:t>
            </a:r>
          </a:p>
        </p:txBody>
      </p:sp>
      <p:sp>
        <p:nvSpPr>
          <p:cNvPr id="90133" name="Text Box 21"/>
          <p:cNvSpPr txBox="1">
            <a:spLocks noChangeArrowheads="1"/>
          </p:cNvSpPr>
          <p:nvPr/>
        </p:nvSpPr>
        <p:spPr bwMode="auto">
          <a:xfrm>
            <a:off x="3962400" y="4876800"/>
            <a:ext cx="2362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b="1">
                <a:latin typeface="Times New Roman" pitchFamily="18" charset="0"/>
              </a:rPr>
              <a:t>U=W/q</a:t>
            </a:r>
          </a:p>
        </p:txBody>
      </p:sp>
      <p:sp>
        <p:nvSpPr>
          <p:cNvPr id="90134" name="Text Box 22"/>
          <p:cNvSpPr txBox="1">
            <a:spLocks noChangeArrowheads="1"/>
          </p:cNvSpPr>
          <p:nvPr/>
        </p:nvSpPr>
        <p:spPr bwMode="auto">
          <a:xfrm>
            <a:off x="6096000" y="2971800"/>
            <a:ext cx="175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4000" b="1">
                <a:latin typeface="Times New Roman" pitchFamily="18" charset="0"/>
              </a:rPr>
              <a:t>矢量</a:t>
            </a:r>
            <a:endParaRPr kumimoji="1" lang="zh-CN" altLang="en-US" sz="2400">
              <a:latin typeface="Times New Roman" pitchFamily="18" charset="0"/>
            </a:endParaRPr>
          </a:p>
        </p:txBody>
      </p:sp>
      <p:sp>
        <p:nvSpPr>
          <p:cNvPr id="90135" name="Text Box 23"/>
          <p:cNvSpPr txBox="1">
            <a:spLocks noChangeArrowheads="1"/>
          </p:cNvSpPr>
          <p:nvPr/>
        </p:nvSpPr>
        <p:spPr bwMode="auto">
          <a:xfrm>
            <a:off x="6096000" y="4953000"/>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4000" b="1">
                <a:latin typeface="Times New Roman" pitchFamily="18" charset="0"/>
              </a:rPr>
              <a:t>标量</a:t>
            </a:r>
          </a:p>
        </p:txBody>
      </p:sp>
      <p:sp>
        <p:nvSpPr>
          <p:cNvPr id="90136" name="Text Box 24"/>
          <p:cNvSpPr txBox="1">
            <a:spLocks noChangeArrowheads="1"/>
          </p:cNvSpPr>
          <p:nvPr/>
        </p:nvSpPr>
        <p:spPr bwMode="auto">
          <a:xfrm>
            <a:off x="7848600" y="2895600"/>
            <a:ext cx="114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latin typeface="Times New Roman" pitchFamily="18" charset="0"/>
              </a:rPr>
              <a:t>V/m</a:t>
            </a:r>
          </a:p>
        </p:txBody>
      </p:sp>
      <p:sp>
        <p:nvSpPr>
          <p:cNvPr id="90137" name="Text Box 25"/>
          <p:cNvSpPr txBox="1">
            <a:spLocks noChangeArrowheads="1"/>
          </p:cNvSpPr>
          <p:nvPr/>
        </p:nvSpPr>
        <p:spPr bwMode="auto">
          <a:xfrm>
            <a:off x="7848600" y="4876800"/>
            <a:ext cx="114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000" b="1">
                <a:latin typeface="Times New Roman" pitchFamily="18" charset="0"/>
              </a:rPr>
              <a:t>V</a:t>
            </a:r>
            <a:endParaRPr kumimoji="1" lang="en-US" altLang="zh-CN"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25">
                                            <p:txEl>
                                              <p:pRg st="0" end="0"/>
                                            </p:txEl>
                                          </p:spTgt>
                                        </p:tgtEl>
                                        <p:attrNameLst>
                                          <p:attrName>style.visibility</p:attrName>
                                        </p:attrNameLst>
                                      </p:cBhvr>
                                      <p:to>
                                        <p:strVal val="visible"/>
                                      </p:to>
                                    </p:set>
                                    <p:anim calcmode="lin" valueType="num">
                                      <p:cBhvr additive="base">
                                        <p:cTn id="7" dur="500" fill="hold"/>
                                        <p:tgtEl>
                                          <p:spTgt spid="901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1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26">
                                            <p:txEl>
                                              <p:pRg st="0" end="0"/>
                                            </p:txEl>
                                          </p:spTgt>
                                        </p:tgtEl>
                                        <p:attrNameLst>
                                          <p:attrName>style.visibility</p:attrName>
                                        </p:attrNameLst>
                                      </p:cBhvr>
                                      <p:to>
                                        <p:strVal val="visible"/>
                                      </p:to>
                                    </p:set>
                                    <p:anim calcmode="lin" valueType="num">
                                      <p:cBhvr additive="base">
                                        <p:cTn id="13" dur="500" fill="hold"/>
                                        <p:tgtEl>
                                          <p:spTgt spid="9012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90132">
                                            <p:txEl>
                                              <p:pRg st="0" end="0"/>
                                            </p:txEl>
                                          </p:spTgt>
                                        </p:tgtEl>
                                        <p:attrNameLst>
                                          <p:attrName>style.visibility</p:attrName>
                                        </p:attrNameLst>
                                      </p:cBhvr>
                                      <p:to>
                                        <p:strVal val="visible"/>
                                      </p:to>
                                    </p:set>
                                    <p:anim calcmode="lin" valueType="num">
                                      <p:cBhvr additive="base">
                                        <p:cTn id="19" dur="300" fill="hold"/>
                                        <p:tgtEl>
                                          <p:spTgt spid="90132">
                                            <p:txEl>
                                              <p:pRg st="0" end="0"/>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9013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90133">
                                            <p:txEl>
                                              <p:pRg st="0" end="0"/>
                                            </p:txEl>
                                          </p:spTgt>
                                        </p:tgtEl>
                                        <p:attrNameLst>
                                          <p:attrName>style.visibility</p:attrName>
                                        </p:attrNameLst>
                                      </p:cBhvr>
                                      <p:to>
                                        <p:strVal val="visible"/>
                                      </p:to>
                                    </p:set>
                                    <p:anim calcmode="lin" valueType="num">
                                      <p:cBhvr additive="base">
                                        <p:cTn id="25" dur="300" fill="hold"/>
                                        <p:tgtEl>
                                          <p:spTgt spid="90133">
                                            <p:txEl>
                                              <p:pRg st="0" end="0"/>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9013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0134">
                                            <p:txEl>
                                              <p:pRg st="0" end="0"/>
                                            </p:txEl>
                                          </p:spTgt>
                                        </p:tgtEl>
                                        <p:attrNameLst>
                                          <p:attrName>style.visibility</p:attrName>
                                        </p:attrNameLst>
                                      </p:cBhvr>
                                      <p:to>
                                        <p:strVal val="visible"/>
                                      </p:to>
                                    </p:set>
                                    <p:animEffect transition="in" filter="wipe(left)">
                                      <p:cBhvr>
                                        <p:cTn id="31" dur="500"/>
                                        <p:tgtEl>
                                          <p:spTgt spid="90134">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0135">
                                            <p:txEl>
                                              <p:pRg st="0" end="0"/>
                                            </p:txEl>
                                          </p:spTgt>
                                        </p:tgtEl>
                                        <p:attrNameLst>
                                          <p:attrName>style.visibility</p:attrName>
                                        </p:attrNameLst>
                                      </p:cBhvr>
                                      <p:to>
                                        <p:strVal val="visible"/>
                                      </p:to>
                                    </p:set>
                                    <p:animEffect transition="in" filter="wipe(left)">
                                      <p:cBhvr>
                                        <p:cTn id="36" dur="500"/>
                                        <p:tgtEl>
                                          <p:spTgt spid="90135">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0136">
                                            <p:txEl>
                                              <p:pRg st="0" end="0"/>
                                            </p:txEl>
                                          </p:spTgt>
                                        </p:tgtEl>
                                        <p:attrNameLst>
                                          <p:attrName>style.visibility</p:attrName>
                                        </p:attrNameLst>
                                      </p:cBhvr>
                                      <p:to>
                                        <p:strVal val="visible"/>
                                      </p:to>
                                    </p:set>
                                    <p:anim calcmode="lin" valueType="num">
                                      <p:cBhvr additive="base">
                                        <p:cTn id="41" dur="500" fill="hold"/>
                                        <p:tgtEl>
                                          <p:spTgt spid="90136">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01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0137">
                                            <p:txEl>
                                              <p:pRg st="0" end="0"/>
                                            </p:txEl>
                                          </p:spTgt>
                                        </p:tgtEl>
                                        <p:attrNameLst>
                                          <p:attrName>style.visibility</p:attrName>
                                        </p:attrNameLst>
                                      </p:cBhvr>
                                      <p:to>
                                        <p:strVal val="visible"/>
                                      </p:to>
                                    </p:set>
                                    <p:anim calcmode="lin" valueType="num">
                                      <p:cBhvr additive="base">
                                        <p:cTn id="47" dur="500" fill="hold"/>
                                        <p:tgtEl>
                                          <p:spTgt spid="90137">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01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5" grpId="0" build="p" autoUpdateAnimBg="0"/>
      <p:bldP spid="90126" grpId="0" build="p" autoUpdateAnimBg="0"/>
      <p:bldP spid="90132" grpId="0" build="p" autoUpdateAnimBg="0"/>
      <p:bldP spid="90133" grpId="0" build="p" autoUpdateAnimBg="0"/>
      <p:bldP spid="90134" grpId="0" build="p" autoUpdateAnimBg="0"/>
      <p:bldP spid="90135" grpId="0" build="p" autoUpdateAnimBg="0"/>
      <p:bldP spid="90136" grpId="0" build="p" autoUpdateAnimBg="0"/>
      <p:bldP spid="9013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447800" y="6096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chemeClr val="accent2"/>
                </a:solidFill>
                <a:latin typeface="黑体" pitchFamily="2" charset="-122"/>
                <a:ea typeface="黑体" pitchFamily="2" charset="-122"/>
              </a:rPr>
              <a:t>第</a:t>
            </a:r>
            <a:r>
              <a:rPr kumimoji="1" lang="en-US" altLang="zh-CN" sz="2400" b="1">
                <a:solidFill>
                  <a:schemeClr val="accent2"/>
                </a:solidFill>
                <a:latin typeface="黑体" pitchFamily="2" charset="-122"/>
                <a:ea typeface="黑体" pitchFamily="2" charset="-122"/>
              </a:rPr>
              <a:t>6</a:t>
            </a:r>
            <a:r>
              <a:rPr kumimoji="1" lang="zh-CN" altLang="en-US" sz="2400" b="1">
                <a:solidFill>
                  <a:schemeClr val="accent2"/>
                </a:solidFill>
                <a:latin typeface="黑体" pitchFamily="2" charset="-122"/>
                <a:ea typeface="黑体" pitchFamily="2" charset="-122"/>
              </a:rPr>
              <a:t>节　　 电势差与电场强度的关系</a:t>
            </a:r>
          </a:p>
        </p:txBody>
      </p:sp>
      <p:sp>
        <p:nvSpPr>
          <p:cNvPr id="26627" name="Text Box 3"/>
          <p:cNvSpPr txBox="1">
            <a:spLocks noChangeArrowheads="1"/>
          </p:cNvSpPr>
          <p:nvPr/>
        </p:nvSpPr>
        <p:spPr bwMode="auto">
          <a:xfrm>
            <a:off x="228600" y="12192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chemeClr val="accent2"/>
                </a:solidFill>
                <a:latin typeface="Times New Roman" pitchFamily="18" charset="0"/>
              </a:rPr>
              <a:t>一、电势与电场强度的关系</a:t>
            </a:r>
          </a:p>
        </p:txBody>
      </p:sp>
      <p:sp>
        <p:nvSpPr>
          <p:cNvPr id="26628" name="Text Box 4"/>
          <p:cNvSpPr txBox="1">
            <a:spLocks noChangeArrowheads="1"/>
          </p:cNvSpPr>
          <p:nvPr/>
        </p:nvSpPr>
        <p:spPr bwMode="auto">
          <a:xfrm>
            <a:off x="838200" y="16764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i="1">
                <a:latin typeface="黑体" pitchFamily="2" charset="-122"/>
                <a:ea typeface="黑体" pitchFamily="2" charset="-122"/>
              </a:rPr>
              <a:t>E</a:t>
            </a:r>
            <a:r>
              <a:rPr kumimoji="1" lang="zh-CN" altLang="en-US" sz="2400" b="1">
                <a:latin typeface="黑体" pitchFamily="2" charset="-122"/>
                <a:ea typeface="黑体" pitchFamily="2" charset="-122"/>
              </a:rPr>
              <a:t>大处</a:t>
            </a:r>
            <a:r>
              <a:rPr kumimoji="1" lang="en-US" altLang="zh-CN" sz="2400" b="1" i="1">
                <a:latin typeface="黑体" pitchFamily="2" charset="-122"/>
                <a:ea typeface="黑体" pitchFamily="2" charset="-122"/>
              </a:rPr>
              <a:t>φ</a:t>
            </a:r>
            <a:r>
              <a:rPr kumimoji="1" lang="zh-CN" altLang="en-US" sz="2400" b="1">
                <a:latin typeface="黑体" pitchFamily="2" charset="-122"/>
                <a:ea typeface="黑体" pitchFamily="2" charset="-122"/>
              </a:rPr>
              <a:t>不一定高；</a:t>
            </a:r>
            <a:r>
              <a:rPr kumimoji="1" lang="en-US" altLang="zh-CN" sz="2400" b="1" i="1">
                <a:latin typeface="黑体" pitchFamily="2" charset="-122"/>
                <a:ea typeface="黑体" pitchFamily="2" charset="-122"/>
              </a:rPr>
              <a:t>φ</a:t>
            </a:r>
            <a:r>
              <a:rPr kumimoji="1" lang="zh-CN" altLang="en-US" sz="2400" b="1">
                <a:latin typeface="黑体" pitchFamily="2" charset="-122"/>
                <a:ea typeface="黑体" pitchFamily="2" charset="-122"/>
              </a:rPr>
              <a:t>高处</a:t>
            </a:r>
            <a:r>
              <a:rPr kumimoji="1" lang="en-US" altLang="zh-CN" sz="2400" b="1" i="1">
                <a:latin typeface="黑体" pitchFamily="2" charset="-122"/>
                <a:ea typeface="黑体" pitchFamily="2" charset="-122"/>
              </a:rPr>
              <a:t>E</a:t>
            </a:r>
            <a:r>
              <a:rPr kumimoji="1" lang="zh-CN" altLang="en-US" sz="2400" b="1">
                <a:latin typeface="黑体" pitchFamily="2" charset="-122"/>
                <a:ea typeface="黑体" pitchFamily="2" charset="-122"/>
              </a:rPr>
              <a:t>也不一定大 </a:t>
            </a:r>
          </a:p>
        </p:txBody>
      </p:sp>
      <p:sp>
        <p:nvSpPr>
          <p:cNvPr id="26629" name="Text Box 5"/>
          <p:cNvSpPr txBox="1">
            <a:spLocks noChangeArrowheads="1"/>
          </p:cNvSpPr>
          <p:nvPr/>
        </p:nvSpPr>
        <p:spPr bwMode="auto">
          <a:xfrm>
            <a:off x="4343400" y="1219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latin typeface="黑体" pitchFamily="2" charset="-122"/>
                <a:ea typeface="黑体" pitchFamily="2" charset="-122"/>
              </a:rPr>
              <a:t>无直接关系 </a:t>
            </a:r>
          </a:p>
        </p:txBody>
      </p:sp>
      <p:sp>
        <p:nvSpPr>
          <p:cNvPr id="26630" name="Text Box 6"/>
          <p:cNvSpPr txBox="1">
            <a:spLocks noChangeArrowheads="1"/>
          </p:cNvSpPr>
          <p:nvPr/>
        </p:nvSpPr>
        <p:spPr bwMode="auto">
          <a:xfrm>
            <a:off x="685800" y="2209800"/>
            <a:ext cx="733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i="1">
                <a:latin typeface="黑体" pitchFamily="2" charset="-122"/>
                <a:ea typeface="黑体" pitchFamily="2" charset="-122"/>
              </a:rPr>
              <a:t>E</a:t>
            </a:r>
            <a:r>
              <a:rPr kumimoji="1" lang="zh-CN" altLang="en-US" sz="2400" b="1">
                <a:latin typeface="黑体" pitchFamily="2" charset="-122"/>
                <a:ea typeface="黑体" pitchFamily="2" charset="-122"/>
              </a:rPr>
              <a:t>为零处</a:t>
            </a:r>
            <a:r>
              <a:rPr kumimoji="1" lang="en-US" altLang="zh-CN" sz="2400" b="1" i="1">
                <a:latin typeface="黑体" pitchFamily="2" charset="-122"/>
                <a:ea typeface="黑体" pitchFamily="2" charset="-122"/>
              </a:rPr>
              <a:t>φ</a:t>
            </a:r>
            <a:r>
              <a:rPr kumimoji="1" lang="zh-CN" altLang="en-US" sz="2400" b="1">
                <a:latin typeface="黑体" pitchFamily="2" charset="-122"/>
                <a:ea typeface="黑体" pitchFamily="2" charset="-122"/>
              </a:rPr>
              <a:t>不一定为零，</a:t>
            </a:r>
            <a:r>
              <a:rPr kumimoji="1" lang="en-US" altLang="zh-CN" sz="2400" b="1" i="1">
                <a:latin typeface="黑体" pitchFamily="2" charset="-122"/>
                <a:ea typeface="黑体" pitchFamily="2" charset="-122"/>
              </a:rPr>
              <a:t>φ</a:t>
            </a:r>
            <a:r>
              <a:rPr kumimoji="1" lang="zh-CN" altLang="en-US" sz="2400" b="1">
                <a:latin typeface="黑体" pitchFamily="2" charset="-122"/>
                <a:ea typeface="黑体" pitchFamily="2" charset="-122"/>
              </a:rPr>
              <a:t>为零处</a:t>
            </a:r>
            <a:r>
              <a:rPr kumimoji="1" lang="en-US" altLang="zh-CN" sz="2400" b="1" i="1">
                <a:latin typeface="黑体" pitchFamily="2" charset="-122"/>
                <a:ea typeface="黑体" pitchFamily="2" charset="-122"/>
              </a:rPr>
              <a:t>E</a:t>
            </a:r>
            <a:r>
              <a:rPr kumimoji="1" lang="zh-CN" altLang="en-US" sz="2400" b="1">
                <a:latin typeface="黑体" pitchFamily="2" charset="-122"/>
                <a:ea typeface="黑体" pitchFamily="2" charset="-122"/>
              </a:rPr>
              <a:t>不一定为零 </a:t>
            </a:r>
          </a:p>
        </p:txBody>
      </p:sp>
      <p:sp>
        <p:nvSpPr>
          <p:cNvPr id="26631" name="Text Box 7"/>
          <p:cNvSpPr txBox="1">
            <a:spLocks noChangeArrowheads="1"/>
          </p:cNvSpPr>
          <p:nvPr/>
        </p:nvSpPr>
        <p:spPr bwMode="auto">
          <a:xfrm>
            <a:off x="304800" y="27432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chemeClr val="accent2"/>
                </a:solidFill>
                <a:latin typeface="黑体" pitchFamily="2" charset="-122"/>
                <a:ea typeface="黑体" pitchFamily="2" charset="-122"/>
              </a:rPr>
              <a:t>二、电势差与电场强度的关系 </a:t>
            </a:r>
          </a:p>
        </p:txBody>
      </p:sp>
      <p:graphicFrame>
        <p:nvGraphicFramePr>
          <p:cNvPr id="26632" name="Object 8"/>
          <p:cNvGraphicFramePr>
            <a:graphicFrameLocks noChangeAspect="1"/>
          </p:cNvGraphicFramePr>
          <p:nvPr/>
        </p:nvGraphicFramePr>
        <p:xfrm>
          <a:off x="4572000" y="2667000"/>
          <a:ext cx="1646238" cy="612775"/>
        </p:xfrm>
        <a:graphic>
          <a:graphicData uri="http://schemas.openxmlformats.org/presentationml/2006/ole">
            <mc:AlternateContent xmlns:mc="http://schemas.openxmlformats.org/markup-compatibility/2006">
              <mc:Choice xmlns:v="urn:schemas-microsoft-com:vml" Requires="v">
                <p:oleObj spid="_x0000_s26640" name="Equation" r:id="rId3" imgW="545626" imgH="203024" progId="Equation.3">
                  <p:embed/>
                </p:oleObj>
              </mc:Choice>
              <mc:Fallback>
                <p:oleObj name="Equation" r:id="rId3" imgW="545626" imgH="203024"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667000"/>
                        <a:ext cx="1646238"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3"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6634" name="Group 10"/>
          <p:cNvGrpSpPr>
            <a:grpSpLocks/>
          </p:cNvGrpSpPr>
          <p:nvPr/>
        </p:nvGrpSpPr>
        <p:grpSpPr bwMode="auto">
          <a:xfrm>
            <a:off x="1692275" y="4365625"/>
            <a:ext cx="5040313" cy="552450"/>
            <a:chOff x="340" y="3612"/>
            <a:chExt cx="3221" cy="346"/>
          </a:xfrm>
        </p:grpSpPr>
        <p:graphicFrame>
          <p:nvGraphicFramePr>
            <p:cNvPr id="26636" name="Object 11"/>
            <p:cNvGraphicFramePr>
              <a:graphicFrameLocks noChangeAspect="1"/>
            </p:cNvGraphicFramePr>
            <p:nvPr/>
          </p:nvGraphicFramePr>
          <p:xfrm>
            <a:off x="1718" y="3643"/>
            <a:ext cx="544" cy="315"/>
          </p:xfrm>
          <a:graphic>
            <a:graphicData uri="http://schemas.openxmlformats.org/presentationml/2006/ole">
              <mc:AlternateContent xmlns:mc="http://schemas.openxmlformats.org/markup-compatibility/2006">
                <mc:Choice xmlns:v="urn:schemas-microsoft-com:vml" Requires="v">
                  <p:oleObj spid="_x0000_s26641" name="公式" r:id="rId5" imgW="304404" imgH="177569" progId="Equation.3">
                    <p:embed/>
                  </p:oleObj>
                </mc:Choice>
                <mc:Fallback>
                  <p:oleObj name="公式" r:id="rId5" imgW="304404" imgH="17756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8" y="3643"/>
                          <a:ext cx="544" cy="31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nvGrpSpPr>
            <p:cNvPr id="26637" name="Group 12"/>
            <p:cNvGrpSpPr>
              <a:grpSpLocks/>
            </p:cNvGrpSpPr>
            <p:nvPr/>
          </p:nvGrpSpPr>
          <p:grpSpPr bwMode="auto">
            <a:xfrm>
              <a:off x="340" y="3612"/>
              <a:ext cx="3221" cy="331"/>
              <a:chOff x="340" y="3612"/>
              <a:chExt cx="3221" cy="331"/>
            </a:xfrm>
          </p:grpSpPr>
          <p:sp>
            <p:nvSpPr>
              <p:cNvPr id="26638" name="Text Box 13"/>
              <p:cNvSpPr txBox="1">
                <a:spLocks noChangeArrowheads="1"/>
              </p:cNvSpPr>
              <p:nvPr/>
            </p:nvSpPr>
            <p:spPr bwMode="auto">
              <a:xfrm>
                <a:off x="340" y="3612"/>
                <a:ext cx="158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chemeClr val="accent2"/>
                    </a:solidFill>
                    <a:latin typeface="黑体" pitchFamily="2" charset="-122"/>
                    <a:ea typeface="黑体" pitchFamily="2" charset="-122"/>
                  </a:rPr>
                  <a:t>作业：</a:t>
                </a:r>
                <a:r>
                  <a:rPr kumimoji="1" lang="zh-CN" altLang="en-US" sz="2400" b="1">
                    <a:latin typeface="黑体" pitchFamily="2" charset="-122"/>
                    <a:ea typeface="黑体" pitchFamily="2" charset="-122"/>
                  </a:rPr>
                  <a:t>教科书</a:t>
                </a:r>
              </a:p>
            </p:txBody>
          </p:sp>
          <p:sp>
            <p:nvSpPr>
              <p:cNvPr id="26639" name="Text Box 14"/>
              <p:cNvSpPr txBox="1">
                <a:spLocks noChangeArrowheads="1"/>
              </p:cNvSpPr>
              <p:nvPr/>
            </p:nvSpPr>
            <p:spPr bwMode="auto">
              <a:xfrm>
                <a:off x="2200" y="3657"/>
                <a:ext cx="136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latin typeface="黑体" pitchFamily="2" charset="-122"/>
                    <a:ea typeface="黑体" pitchFamily="2" charset="-122"/>
                  </a:rPr>
                  <a:t>（</a:t>
                </a:r>
                <a:r>
                  <a:rPr kumimoji="1" lang="en-US" altLang="zh-CN" sz="2400" b="1">
                    <a:latin typeface="黑体" pitchFamily="2" charset="-122"/>
                    <a:ea typeface="黑体" pitchFamily="2" charset="-122"/>
                  </a:rPr>
                  <a:t>1</a:t>
                </a:r>
                <a:r>
                  <a:rPr kumimoji="1" lang="zh-CN" altLang="en-US" sz="2400" b="1">
                    <a:latin typeface="黑体" pitchFamily="2" charset="-122"/>
                    <a:ea typeface="黑体" pitchFamily="2" charset="-122"/>
                  </a:rPr>
                  <a:t>）</a:t>
                </a:r>
                <a:r>
                  <a:rPr kumimoji="1" lang="en-US" altLang="zh-CN" sz="2400" b="1">
                    <a:latin typeface="黑体" pitchFamily="2" charset="-122"/>
                    <a:ea typeface="黑体" pitchFamily="2" charset="-122"/>
                  </a:rPr>
                  <a:t>-</a:t>
                </a:r>
                <a:r>
                  <a:rPr kumimoji="1" lang="zh-CN" altLang="en-US" sz="2400" b="1">
                    <a:latin typeface="黑体" pitchFamily="2" charset="-122"/>
                    <a:ea typeface="黑体" pitchFamily="2" charset="-122"/>
                  </a:rPr>
                  <a:t>（</a:t>
                </a:r>
                <a:r>
                  <a:rPr kumimoji="1" lang="en-US" altLang="zh-CN" sz="2400" b="1">
                    <a:latin typeface="黑体" pitchFamily="2" charset="-122"/>
                    <a:ea typeface="黑体" pitchFamily="2" charset="-122"/>
                  </a:rPr>
                  <a:t>3</a:t>
                </a:r>
                <a:r>
                  <a:rPr kumimoji="1" lang="zh-CN" altLang="en-US" sz="2400" b="1">
                    <a:latin typeface="黑体" pitchFamily="2" charset="-122"/>
                    <a:ea typeface="黑体" pitchFamily="2" charset="-122"/>
                  </a:rPr>
                  <a:t>）</a:t>
                </a:r>
              </a:p>
            </p:txBody>
          </p:sp>
        </p:grpSp>
      </p:grpSp>
      <p:sp>
        <p:nvSpPr>
          <p:cNvPr id="26635" name="Text Box 15"/>
          <p:cNvSpPr txBox="1">
            <a:spLocks noChangeArrowheads="1"/>
          </p:cNvSpPr>
          <p:nvPr/>
        </p:nvSpPr>
        <p:spPr bwMode="auto">
          <a:xfrm>
            <a:off x="228600" y="3276600"/>
            <a:ext cx="77755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solidFill>
                  <a:srgbClr val="990033"/>
                </a:solidFill>
                <a:latin typeface="黑体" pitchFamily="2" charset="-122"/>
                <a:ea typeface="黑体" pitchFamily="2" charset="-122"/>
              </a:rPr>
              <a:t>三、比较Ｅ＝Ｆ／</a:t>
            </a:r>
            <a:r>
              <a:rPr lang="en-US" altLang="zh-CN" sz="2800" b="1">
                <a:solidFill>
                  <a:srgbClr val="990033"/>
                </a:solidFill>
                <a:latin typeface="黑体" pitchFamily="2" charset="-122"/>
                <a:ea typeface="黑体" pitchFamily="2" charset="-122"/>
              </a:rPr>
              <a:t>q</a:t>
            </a:r>
            <a:r>
              <a:rPr lang="zh-CN" altLang="en-US" sz="2800" b="1">
                <a:solidFill>
                  <a:srgbClr val="990033"/>
                </a:solidFill>
                <a:latin typeface="黑体" pitchFamily="2" charset="-122"/>
                <a:ea typeface="黑体" pitchFamily="2" charset="-122"/>
              </a:rPr>
              <a:t>　　Ｅ＝ＫＱ／</a:t>
            </a:r>
            <a:r>
              <a:rPr lang="en-US" altLang="zh-CN" sz="2800" b="1">
                <a:solidFill>
                  <a:srgbClr val="990033"/>
                </a:solidFill>
                <a:latin typeface="黑体" pitchFamily="2" charset="-122"/>
                <a:ea typeface="黑体" pitchFamily="2" charset="-122"/>
              </a:rPr>
              <a:t>r</a:t>
            </a:r>
            <a:r>
              <a:rPr lang="en-US" altLang="zh-CN" sz="2800" b="1" baseline="30000">
                <a:solidFill>
                  <a:srgbClr val="990033"/>
                </a:solidFill>
                <a:latin typeface="黑体" pitchFamily="2" charset="-122"/>
                <a:ea typeface="黑体" pitchFamily="2" charset="-122"/>
              </a:rPr>
              <a:t>2       </a:t>
            </a:r>
            <a:r>
              <a:rPr lang="en-US" altLang="zh-CN" sz="2800" b="1">
                <a:solidFill>
                  <a:srgbClr val="990033"/>
                </a:solidFill>
                <a:latin typeface="黑体" pitchFamily="2" charset="-122"/>
                <a:ea typeface="黑体" pitchFamily="2" charset="-122"/>
              </a:rPr>
              <a:t>E=U/d</a:t>
            </a:r>
          </a:p>
          <a:p>
            <a:pPr eaLnBrk="1" hangingPunct="1"/>
            <a:r>
              <a:rPr lang="zh-CN" altLang="en-US" sz="2800" b="1">
                <a:solidFill>
                  <a:srgbClr val="990033"/>
                </a:solidFill>
                <a:latin typeface="黑体" pitchFamily="2" charset="-122"/>
                <a:ea typeface="黑体" pitchFamily="2" charset="-122"/>
              </a:rPr>
              <a:t>的适应条件</a:t>
            </a:r>
            <a:r>
              <a:rPr lang="zh-CN" altLang="en-US" sz="2800" b="1" baseline="30000">
                <a:solidFill>
                  <a:srgbClr val="990033"/>
                </a:solidFill>
                <a:latin typeface="黑体" pitchFamily="2" charset="-122"/>
                <a:ea typeface="黑体" pitchFamily="2" charset="-122"/>
              </a:rPr>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301625" y="304800"/>
            <a:ext cx="8540750" cy="1143000"/>
          </a:xfrm>
        </p:spPr>
        <p:txBody>
          <a:bodyPr/>
          <a:lstStyle/>
          <a:p>
            <a:pPr eaLnBrk="1" hangingPunct="1"/>
            <a:r>
              <a:rPr lang="zh-CN" altLang="en-US" b="1" smtClean="0">
                <a:solidFill>
                  <a:srgbClr val="CC3300"/>
                </a:solidFill>
              </a:rPr>
              <a:t>教学目标</a:t>
            </a:r>
          </a:p>
        </p:txBody>
      </p:sp>
      <p:sp>
        <p:nvSpPr>
          <p:cNvPr id="5123" name="Rectangle 3"/>
          <p:cNvSpPr>
            <a:spLocks noGrp="1" noRot="1" noChangeArrowheads="1"/>
          </p:cNvSpPr>
          <p:nvPr>
            <p:ph type="body" idx="1"/>
          </p:nvPr>
        </p:nvSpPr>
        <p:spPr>
          <a:xfrm>
            <a:off x="0" y="1447800"/>
            <a:ext cx="9220200" cy="4924425"/>
          </a:xfrm>
        </p:spPr>
        <p:txBody>
          <a:bodyPr/>
          <a:lstStyle/>
          <a:p>
            <a:pPr marL="812800" indent="-812800" eaLnBrk="1" hangingPunct="1">
              <a:lnSpc>
                <a:spcPct val="80000"/>
              </a:lnSpc>
            </a:pPr>
            <a:r>
              <a:rPr lang="zh-CN" altLang="en-US" sz="2800" b="1" smtClean="0">
                <a:solidFill>
                  <a:srgbClr val="0000FF"/>
                </a:solidFill>
              </a:rPr>
              <a:t>（一）知识与技能</a:t>
            </a:r>
          </a:p>
          <a:p>
            <a:pPr marL="812800" indent="-812800" eaLnBrk="1" hangingPunct="1">
              <a:lnSpc>
                <a:spcPct val="80000"/>
              </a:lnSpc>
            </a:pPr>
            <a:r>
              <a:rPr lang="zh-CN" altLang="en-US" sz="2800" b="1" smtClean="0">
                <a:solidFill>
                  <a:srgbClr val="0000FF"/>
                </a:solidFill>
              </a:rPr>
              <a:t>  </a:t>
            </a:r>
            <a:r>
              <a:rPr lang="zh-CN" altLang="en-US" sz="2800" smtClean="0">
                <a:solidFill>
                  <a:srgbClr val="0000FF"/>
                </a:solidFill>
              </a:rPr>
              <a:t>掌握电势差与电场强度的关系</a:t>
            </a:r>
            <a:endParaRPr lang="zh-CN" altLang="en-US" sz="2800" b="1" smtClean="0">
              <a:solidFill>
                <a:srgbClr val="0000FF"/>
              </a:solidFill>
            </a:endParaRPr>
          </a:p>
          <a:p>
            <a:pPr marL="812800" indent="-812800" eaLnBrk="1" hangingPunct="1">
              <a:lnSpc>
                <a:spcPct val="80000"/>
              </a:lnSpc>
            </a:pPr>
            <a:r>
              <a:rPr lang="zh-CN" altLang="en-US" sz="2800" b="1" smtClean="0">
                <a:solidFill>
                  <a:srgbClr val="0000FF"/>
                </a:solidFill>
              </a:rPr>
              <a:t>过程与方法</a:t>
            </a:r>
          </a:p>
          <a:p>
            <a:pPr marL="812800" indent="-812800" eaLnBrk="1" hangingPunct="1">
              <a:lnSpc>
                <a:spcPct val="80000"/>
              </a:lnSpc>
            </a:pPr>
            <a:r>
              <a:rPr lang="zh-CN" altLang="en-US" sz="2800" b="1" smtClean="0">
                <a:solidFill>
                  <a:srgbClr val="0000FF"/>
                </a:solidFill>
              </a:rPr>
              <a:t>  </a:t>
            </a:r>
            <a:r>
              <a:rPr lang="zh-CN" altLang="en-US" sz="2800" smtClean="0">
                <a:solidFill>
                  <a:srgbClr val="0000FF"/>
                </a:solidFill>
              </a:rPr>
              <a:t>通过对电场力做功的两种不同方式的比较推导得出电势差与电场强度的关系</a:t>
            </a:r>
            <a:endParaRPr lang="zh-CN" altLang="en-US" sz="2800" b="1" smtClean="0">
              <a:solidFill>
                <a:srgbClr val="0000FF"/>
              </a:solidFill>
            </a:endParaRPr>
          </a:p>
          <a:p>
            <a:pPr marL="812800" indent="-812800" eaLnBrk="1" hangingPunct="1">
              <a:lnSpc>
                <a:spcPct val="80000"/>
              </a:lnSpc>
            </a:pPr>
            <a:r>
              <a:rPr lang="zh-CN" altLang="en-US" sz="2800" b="1" smtClean="0">
                <a:solidFill>
                  <a:srgbClr val="0000FF"/>
                </a:solidFill>
              </a:rPr>
              <a:t>情感态度与价值观</a:t>
            </a:r>
            <a:endParaRPr lang="zh-CN" altLang="en-US" sz="2800" smtClean="0">
              <a:solidFill>
                <a:srgbClr val="0000FF"/>
              </a:solidFill>
            </a:endParaRPr>
          </a:p>
          <a:p>
            <a:pPr marL="1524000" lvl="2" indent="-609600" eaLnBrk="1" hangingPunct="1">
              <a:lnSpc>
                <a:spcPct val="80000"/>
              </a:lnSpc>
            </a:pPr>
            <a:r>
              <a:rPr lang="zh-CN" altLang="en-US" sz="2800" smtClean="0">
                <a:solidFill>
                  <a:srgbClr val="0000FF"/>
                </a:solidFill>
              </a:rPr>
              <a:t>习感知科学的价值和应用</a:t>
            </a:r>
            <a:r>
              <a:rPr lang="zh-CN" altLang="en-US" sz="2800" b="1" smtClean="0">
                <a:solidFill>
                  <a:srgbClr val="0000FF"/>
                </a:solidFill>
              </a:rPr>
              <a:t> </a:t>
            </a:r>
            <a:endParaRPr lang="zh-CN" altLang="en-US" sz="2800" smtClean="0">
              <a:solidFill>
                <a:srgbClr val="0000FF"/>
              </a:solidFill>
            </a:endParaRPr>
          </a:p>
          <a:p>
            <a:pPr marL="1524000" lvl="2" indent="-609600" eaLnBrk="1" hangingPunct="1">
              <a:lnSpc>
                <a:spcPct val="80000"/>
              </a:lnSpc>
            </a:pPr>
            <a:r>
              <a:rPr lang="zh-CN" altLang="en-US" sz="2800" smtClean="0">
                <a:solidFill>
                  <a:srgbClr val="0000FF"/>
                </a:solidFill>
              </a:rPr>
              <a:t>培养对科学的兴趣、坚定学习思考探索的的信念</a:t>
            </a:r>
            <a:endParaRPr lang="zh-CN" altLang="en-US" sz="2800" b="1" smtClean="0">
              <a:solidFill>
                <a:srgbClr val="0000FF"/>
              </a:solidFill>
            </a:endParaRPr>
          </a:p>
          <a:p>
            <a:pPr marL="812800" indent="-812800" eaLnBrk="1" hangingPunct="1">
              <a:lnSpc>
                <a:spcPct val="80000"/>
              </a:lnSpc>
            </a:pPr>
            <a:r>
              <a:rPr lang="zh-CN" altLang="en-US" sz="2800" b="1" smtClean="0">
                <a:solidFill>
                  <a:srgbClr val="0000FF"/>
                </a:solidFill>
              </a:rPr>
              <a:t>重点：</a:t>
            </a:r>
            <a:r>
              <a:rPr lang="zh-CN" altLang="en-US" sz="2800" smtClean="0">
                <a:solidFill>
                  <a:srgbClr val="0000FF"/>
                </a:solidFill>
              </a:rPr>
              <a:t>匀强电场中电势差与电场强度的关系</a:t>
            </a:r>
            <a:r>
              <a:rPr lang="zh-CN" altLang="en-US" sz="2800" b="1" smtClean="0">
                <a:solidFill>
                  <a:srgbClr val="0000FF"/>
                </a:solidFill>
              </a:rPr>
              <a:t> </a:t>
            </a:r>
          </a:p>
          <a:p>
            <a:pPr marL="812800" indent="-812800" eaLnBrk="1" hangingPunct="1">
              <a:lnSpc>
                <a:spcPct val="80000"/>
              </a:lnSpc>
            </a:pPr>
            <a:r>
              <a:rPr lang="zh-CN" altLang="en-US" sz="2800" b="1" smtClean="0">
                <a:solidFill>
                  <a:srgbClr val="0000FF"/>
                </a:solidFill>
              </a:rPr>
              <a:t>难点：</a:t>
            </a:r>
            <a:r>
              <a:rPr lang="zh-CN" altLang="en-US" sz="2800" smtClean="0">
                <a:solidFill>
                  <a:srgbClr val="0000FF"/>
                </a:solidFill>
              </a:rPr>
              <a:t>电势差与电场强度的关系在实际问题中应用。</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33400" y="685800"/>
            <a:ext cx="426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600" b="1">
                <a:latin typeface="华文新魏" pitchFamily="2" charset="-122"/>
                <a:ea typeface="华文新魏" pitchFamily="2" charset="-122"/>
              </a:rPr>
              <a:t>电场的两大性质：</a:t>
            </a:r>
            <a:r>
              <a:rPr kumimoji="1" lang="zh-CN" altLang="en-US" sz="2400" b="1">
                <a:latin typeface="华文新魏" pitchFamily="2" charset="-122"/>
                <a:ea typeface="华文新魏" pitchFamily="2" charset="-122"/>
              </a:rPr>
              <a:t> </a:t>
            </a:r>
          </a:p>
        </p:txBody>
      </p:sp>
      <p:sp>
        <p:nvSpPr>
          <p:cNvPr id="68611" name="Text Box 3"/>
          <p:cNvSpPr txBox="1">
            <a:spLocks noChangeArrowheads="1"/>
          </p:cNvSpPr>
          <p:nvPr/>
        </p:nvSpPr>
        <p:spPr bwMode="auto">
          <a:xfrm>
            <a:off x="609600" y="18288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latin typeface="华文新魏" pitchFamily="2" charset="-122"/>
                <a:ea typeface="华文新魏" pitchFamily="2" charset="-122"/>
              </a:rPr>
              <a:t>①</a:t>
            </a:r>
            <a:r>
              <a:rPr kumimoji="1" lang="zh-CN" altLang="en-US" sz="3600" b="1">
                <a:latin typeface="华文新魏" pitchFamily="2" charset="-122"/>
                <a:ea typeface="华文新魏" pitchFamily="2" charset="-122"/>
              </a:rPr>
              <a:t>力的性质：</a:t>
            </a:r>
            <a:r>
              <a:rPr kumimoji="1" lang="zh-CN" altLang="en-US" sz="2400" b="1">
                <a:latin typeface="华文新魏" pitchFamily="2" charset="-122"/>
                <a:ea typeface="华文新魏" pitchFamily="2" charset="-122"/>
              </a:rPr>
              <a:t> </a:t>
            </a:r>
          </a:p>
        </p:txBody>
      </p:sp>
      <p:sp>
        <p:nvSpPr>
          <p:cNvPr id="68612" name="Text Box 4"/>
          <p:cNvSpPr txBox="1">
            <a:spLocks noChangeArrowheads="1"/>
          </p:cNvSpPr>
          <p:nvPr/>
        </p:nvSpPr>
        <p:spPr bwMode="auto">
          <a:xfrm>
            <a:off x="685800" y="3733800"/>
            <a:ext cx="3165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600" b="1">
                <a:latin typeface="华文新魏" pitchFamily="2" charset="-122"/>
                <a:ea typeface="华文新魏" pitchFamily="2" charset="-122"/>
              </a:rPr>
              <a:t>②</a:t>
            </a:r>
            <a:r>
              <a:rPr kumimoji="1" lang="zh-CN" altLang="en-US" sz="3600" b="1">
                <a:latin typeface="华文新魏" pitchFamily="2" charset="-122"/>
                <a:ea typeface="华文新魏" pitchFamily="2" charset="-122"/>
              </a:rPr>
              <a:t>能的性质：</a:t>
            </a:r>
            <a:r>
              <a:rPr kumimoji="1" lang="zh-CN" altLang="en-US" sz="2400" b="1">
                <a:latin typeface="华文新魏" pitchFamily="2" charset="-122"/>
                <a:ea typeface="华文新魏" pitchFamily="2" charset="-122"/>
              </a:rPr>
              <a:t> </a:t>
            </a:r>
          </a:p>
        </p:txBody>
      </p:sp>
      <p:sp>
        <p:nvSpPr>
          <p:cNvPr id="68613" name="Text Box 5"/>
          <p:cNvSpPr txBox="1">
            <a:spLocks noChangeArrowheads="1"/>
          </p:cNvSpPr>
          <p:nvPr/>
        </p:nvSpPr>
        <p:spPr bwMode="auto">
          <a:xfrm>
            <a:off x="3581400" y="1828800"/>
            <a:ext cx="358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600" b="1">
                <a:latin typeface="华文新魏" pitchFamily="2" charset="-122"/>
                <a:ea typeface="华文新魏" pitchFamily="2" charset="-122"/>
              </a:rPr>
              <a:t>由电场强度描述</a:t>
            </a:r>
            <a:r>
              <a:rPr kumimoji="1" lang="zh-CN" altLang="en-US" sz="2400" b="1">
                <a:latin typeface="华文新魏" pitchFamily="2" charset="-122"/>
                <a:ea typeface="华文新魏" pitchFamily="2" charset="-122"/>
              </a:rPr>
              <a:t> </a:t>
            </a:r>
          </a:p>
        </p:txBody>
      </p:sp>
      <p:sp>
        <p:nvSpPr>
          <p:cNvPr id="68614" name="Text Box 6"/>
          <p:cNvSpPr txBox="1">
            <a:spLocks noChangeArrowheads="1"/>
          </p:cNvSpPr>
          <p:nvPr/>
        </p:nvSpPr>
        <p:spPr bwMode="auto">
          <a:xfrm>
            <a:off x="3581400" y="2514600"/>
            <a:ext cx="441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600" b="1">
                <a:latin typeface="华文新魏" pitchFamily="2" charset="-122"/>
                <a:ea typeface="华文新魏" pitchFamily="2" charset="-122"/>
              </a:rPr>
              <a:t>可用电场线形象表示</a:t>
            </a:r>
            <a:r>
              <a:rPr kumimoji="1" lang="zh-CN" altLang="en-US" sz="2400" b="1">
                <a:latin typeface="华文新魏" pitchFamily="2" charset="-122"/>
                <a:ea typeface="华文新魏" pitchFamily="2" charset="-122"/>
              </a:rPr>
              <a:t> </a:t>
            </a:r>
          </a:p>
        </p:txBody>
      </p:sp>
      <p:sp>
        <p:nvSpPr>
          <p:cNvPr id="68615" name="Text Box 7"/>
          <p:cNvSpPr txBox="1">
            <a:spLocks noChangeArrowheads="1"/>
          </p:cNvSpPr>
          <p:nvPr/>
        </p:nvSpPr>
        <p:spPr bwMode="auto">
          <a:xfrm>
            <a:off x="3505200" y="3733800"/>
            <a:ext cx="464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600" b="1">
                <a:latin typeface="华文新魏" pitchFamily="2" charset="-122"/>
                <a:ea typeface="华文新魏" pitchFamily="2" charset="-122"/>
              </a:rPr>
              <a:t>由电势、电势差描述</a:t>
            </a:r>
            <a:r>
              <a:rPr kumimoji="1" lang="zh-CN" altLang="en-US" sz="2400" b="1">
                <a:latin typeface="华文新魏" pitchFamily="2" charset="-122"/>
                <a:ea typeface="华文新魏" pitchFamily="2" charset="-122"/>
              </a:rPr>
              <a:t> </a:t>
            </a:r>
          </a:p>
        </p:txBody>
      </p:sp>
      <p:sp>
        <p:nvSpPr>
          <p:cNvPr id="68616" name="Text Box 8"/>
          <p:cNvSpPr txBox="1">
            <a:spLocks noChangeArrowheads="1"/>
          </p:cNvSpPr>
          <p:nvPr/>
        </p:nvSpPr>
        <p:spPr bwMode="auto">
          <a:xfrm>
            <a:off x="3505200" y="4572000"/>
            <a:ext cx="434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600" b="1">
                <a:latin typeface="华文新魏" pitchFamily="2" charset="-122"/>
                <a:ea typeface="华文新魏" pitchFamily="2" charset="-122"/>
              </a:rPr>
              <a:t>可用等势面形象表示</a:t>
            </a:r>
            <a:r>
              <a:rPr kumimoji="1" lang="zh-CN" altLang="en-US" sz="2400" b="1">
                <a:latin typeface="华文新魏" pitchFamily="2" charset="-122"/>
                <a:ea typeface="华文新魏"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8611"/>
                                        </p:tgtEl>
                                        <p:attrNameLst>
                                          <p:attrName>style.visibility</p:attrName>
                                        </p:attrNameLst>
                                      </p:cBhvr>
                                      <p:to>
                                        <p:strVal val="visible"/>
                                      </p:to>
                                    </p:set>
                                    <p:anim calcmode="lin" valueType="num">
                                      <p:cBhvr additive="base">
                                        <p:cTn id="12" dur="500" fill="hold"/>
                                        <p:tgtEl>
                                          <p:spTgt spid="68611"/>
                                        </p:tgtEl>
                                        <p:attrNameLst>
                                          <p:attrName>ppt_x</p:attrName>
                                        </p:attrNameLst>
                                      </p:cBhvr>
                                      <p:tavLst>
                                        <p:tav tm="0">
                                          <p:val>
                                            <p:strVal val="0-#ppt_w/2"/>
                                          </p:val>
                                        </p:tav>
                                        <p:tav tm="100000">
                                          <p:val>
                                            <p:strVal val="#ppt_x"/>
                                          </p:val>
                                        </p:tav>
                                      </p:tavLst>
                                    </p:anim>
                                    <p:anim calcmode="lin" valueType="num">
                                      <p:cBhvr additive="base">
                                        <p:cTn id="13" dur="500" fill="hold"/>
                                        <p:tgtEl>
                                          <p:spTgt spid="6861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8612"/>
                                        </p:tgtEl>
                                        <p:attrNameLst>
                                          <p:attrName>style.visibility</p:attrName>
                                        </p:attrNameLst>
                                      </p:cBhvr>
                                      <p:to>
                                        <p:strVal val="visible"/>
                                      </p:to>
                                    </p:set>
                                    <p:anim calcmode="lin" valueType="num">
                                      <p:cBhvr additive="base">
                                        <p:cTn id="18" dur="500" fill="hold"/>
                                        <p:tgtEl>
                                          <p:spTgt spid="68612"/>
                                        </p:tgtEl>
                                        <p:attrNameLst>
                                          <p:attrName>ppt_x</p:attrName>
                                        </p:attrNameLst>
                                      </p:cBhvr>
                                      <p:tavLst>
                                        <p:tav tm="0">
                                          <p:val>
                                            <p:strVal val="0-#ppt_w/2"/>
                                          </p:val>
                                        </p:tav>
                                        <p:tav tm="100000">
                                          <p:val>
                                            <p:strVal val="#ppt_x"/>
                                          </p:val>
                                        </p:tav>
                                      </p:tavLst>
                                    </p:anim>
                                    <p:anim calcmode="lin" valueType="num">
                                      <p:cBhvr additive="base">
                                        <p:cTn id="19"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3" fill="hold" grpId="0" nodeType="clickEffect">
                                  <p:stCondLst>
                                    <p:cond delay="0"/>
                                  </p:stCondLst>
                                  <p:childTnLst>
                                    <p:set>
                                      <p:cBhvr>
                                        <p:cTn id="23" dur="1" fill="hold">
                                          <p:stCondLst>
                                            <p:cond delay="0"/>
                                          </p:stCondLst>
                                        </p:cTn>
                                        <p:tgtEl>
                                          <p:spTgt spid="68613"/>
                                        </p:tgtEl>
                                        <p:attrNameLst>
                                          <p:attrName>style.visibility</p:attrName>
                                        </p:attrNameLst>
                                      </p:cBhvr>
                                      <p:to>
                                        <p:strVal val="visible"/>
                                      </p:to>
                                    </p:set>
                                    <p:anim calcmode="lin" valueType="num">
                                      <p:cBhvr additive="base">
                                        <p:cTn id="24" dur="500" fill="hold"/>
                                        <p:tgtEl>
                                          <p:spTgt spid="68613"/>
                                        </p:tgtEl>
                                        <p:attrNameLst>
                                          <p:attrName>ppt_x</p:attrName>
                                        </p:attrNameLst>
                                      </p:cBhvr>
                                      <p:tavLst>
                                        <p:tav tm="0">
                                          <p:val>
                                            <p:strVal val="1+#ppt_w/2"/>
                                          </p:val>
                                        </p:tav>
                                        <p:tav tm="100000">
                                          <p:val>
                                            <p:strVal val="#ppt_x"/>
                                          </p:val>
                                        </p:tav>
                                      </p:tavLst>
                                    </p:anim>
                                    <p:anim calcmode="lin" valueType="num">
                                      <p:cBhvr additive="base">
                                        <p:cTn id="25" dur="500" fill="hold"/>
                                        <p:tgtEl>
                                          <p:spTgt spid="68613"/>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68615"/>
                                        </p:tgtEl>
                                        <p:attrNameLst>
                                          <p:attrName>style.visibility</p:attrName>
                                        </p:attrNameLst>
                                      </p:cBhvr>
                                      <p:to>
                                        <p:strVal val="visible"/>
                                      </p:to>
                                    </p:set>
                                    <p:anim calcmode="lin" valueType="num">
                                      <p:cBhvr additive="base">
                                        <p:cTn id="30" dur="500" fill="hold"/>
                                        <p:tgtEl>
                                          <p:spTgt spid="68615"/>
                                        </p:tgtEl>
                                        <p:attrNameLst>
                                          <p:attrName>ppt_x</p:attrName>
                                        </p:attrNameLst>
                                      </p:cBhvr>
                                      <p:tavLst>
                                        <p:tav tm="0">
                                          <p:val>
                                            <p:strVal val="1+#ppt_w/2"/>
                                          </p:val>
                                        </p:tav>
                                        <p:tav tm="100000">
                                          <p:val>
                                            <p:strVal val="#ppt_x"/>
                                          </p:val>
                                        </p:tav>
                                      </p:tavLst>
                                    </p:anim>
                                    <p:anim calcmode="lin" valueType="num">
                                      <p:cBhvr additive="base">
                                        <p:cTn id="31" dur="500" fill="hold"/>
                                        <p:tgtEl>
                                          <p:spTgt spid="68615"/>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3" fill="hold" grpId="0" nodeType="clickEffect">
                                  <p:stCondLst>
                                    <p:cond delay="0"/>
                                  </p:stCondLst>
                                  <p:childTnLst>
                                    <p:set>
                                      <p:cBhvr>
                                        <p:cTn id="35" dur="1" fill="hold">
                                          <p:stCondLst>
                                            <p:cond delay="0"/>
                                          </p:stCondLst>
                                        </p:cTn>
                                        <p:tgtEl>
                                          <p:spTgt spid="68614"/>
                                        </p:tgtEl>
                                        <p:attrNameLst>
                                          <p:attrName>style.visibility</p:attrName>
                                        </p:attrNameLst>
                                      </p:cBhvr>
                                      <p:to>
                                        <p:strVal val="visible"/>
                                      </p:to>
                                    </p:set>
                                    <p:anim calcmode="lin" valueType="num">
                                      <p:cBhvr additive="base">
                                        <p:cTn id="36" dur="500" fill="hold"/>
                                        <p:tgtEl>
                                          <p:spTgt spid="68614"/>
                                        </p:tgtEl>
                                        <p:attrNameLst>
                                          <p:attrName>ppt_x</p:attrName>
                                        </p:attrNameLst>
                                      </p:cBhvr>
                                      <p:tavLst>
                                        <p:tav tm="0">
                                          <p:val>
                                            <p:strVal val="1+#ppt_w/2"/>
                                          </p:val>
                                        </p:tav>
                                        <p:tav tm="100000">
                                          <p:val>
                                            <p:strVal val="#ppt_x"/>
                                          </p:val>
                                        </p:tav>
                                      </p:tavLst>
                                    </p:anim>
                                    <p:anim calcmode="lin" valueType="num">
                                      <p:cBhvr additive="base">
                                        <p:cTn id="37" dur="500" fill="hold"/>
                                        <p:tgtEl>
                                          <p:spTgt spid="68614"/>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6" fill="hold" grpId="0" nodeType="clickEffect">
                                  <p:stCondLst>
                                    <p:cond delay="0"/>
                                  </p:stCondLst>
                                  <p:childTnLst>
                                    <p:set>
                                      <p:cBhvr>
                                        <p:cTn id="41" dur="1" fill="hold">
                                          <p:stCondLst>
                                            <p:cond delay="0"/>
                                          </p:stCondLst>
                                        </p:cTn>
                                        <p:tgtEl>
                                          <p:spTgt spid="68616"/>
                                        </p:tgtEl>
                                        <p:attrNameLst>
                                          <p:attrName>style.visibility</p:attrName>
                                        </p:attrNameLst>
                                      </p:cBhvr>
                                      <p:to>
                                        <p:strVal val="visible"/>
                                      </p:to>
                                    </p:set>
                                    <p:anim calcmode="lin" valueType="num">
                                      <p:cBhvr additive="base">
                                        <p:cTn id="42" dur="500" fill="hold"/>
                                        <p:tgtEl>
                                          <p:spTgt spid="68616"/>
                                        </p:tgtEl>
                                        <p:attrNameLst>
                                          <p:attrName>ppt_x</p:attrName>
                                        </p:attrNameLst>
                                      </p:cBhvr>
                                      <p:tavLst>
                                        <p:tav tm="0">
                                          <p:val>
                                            <p:strVal val="1+#ppt_w/2"/>
                                          </p:val>
                                        </p:tav>
                                        <p:tav tm="100000">
                                          <p:val>
                                            <p:strVal val="#ppt_x"/>
                                          </p:val>
                                        </p:tav>
                                      </p:tavLst>
                                    </p:anim>
                                    <p:anim calcmode="lin" valueType="num">
                                      <p:cBhvr additive="base">
                                        <p:cTn id="43" dur="500" fill="hold"/>
                                        <p:tgtEl>
                                          <p:spTgt spid="686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1" grpId="0" autoUpdateAnimBg="0"/>
      <p:bldP spid="68612" grpId="0" autoUpdateAnimBg="0"/>
      <p:bldP spid="68613" grpId="0" autoUpdateAnimBg="0"/>
      <p:bldP spid="68614" grpId="0" autoUpdateAnimBg="0"/>
      <p:bldP spid="68615" grpId="0" autoUpdateAnimBg="0"/>
      <p:bldP spid="6861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04800" y="228600"/>
            <a:ext cx="7772400" cy="1143000"/>
          </a:xfrm>
        </p:spPr>
        <p:txBody>
          <a:bodyPr/>
          <a:lstStyle/>
          <a:p>
            <a:pPr eaLnBrk="1" hangingPunct="1"/>
            <a:r>
              <a:rPr lang="zh-CN" altLang="en-US" sz="4000" smtClean="0">
                <a:ea typeface="黑体" pitchFamily="2" charset="-122"/>
              </a:rPr>
              <a:t>一、探究电势与电场强度的关系</a:t>
            </a:r>
          </a:p>
        </p:txBody>
      </p:sp>
      <p:sp>
        <p:nvSpPr>
          <p:cNvPr id="69635" name="Text Box 3"/>
          <p:cNvSpPr txBox="1">
            <a:spLocks noChangeArrowheads="1"/>
          </p:cNvSpPr>
          <p:nvPr/>
        </p:nvSpPr>
        <p:spPr bwMode="auto">
          <a:xfrm>
            <a:off x="179388" y="1341438"/>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solidFill>
                  <a:schemeClr val="accent2"/>
                </a:solidFill>
                <a:latin typeface="黑体" pitchFamily="2" charset="-122"/>
                <a:ea typeface="黑体" pitchFamily="2" charset="-122"/>
              </a:rPr>
              <a:t>问题</a:t>
            </a:r>
            <a:r>
              <a:rPr kumimoji="1" lang="en-US" altLang="zh-CN" sz="3200" b="1">
                <a:solidFill>
                  <a:schemeClr val="accent2"/>
                </a:solidFill>
                <a:latin typeface="黑体" pitchFamily="2" charset="-122"/>
                <a:ea typeface="黑体" pitchFamily="2" charset="-122"/>
              </a:rPr>
              <a:t>1</a:t>
            </a:r>
            <a:r>
              <a:rPr kumimoji="1" lang="zh-CN" altLang="en-US" sz="3200" b="1">
                <a:solidFill>
                  <a:schemeClr val="accent2"/>
                </a:solidFill>
                <a:latin typeface="黑体" pitchFamily="2" charset="-122"/>
                <a:ea typeface="黑体" pitchFamily="2" charset="-122"/>
              </a:rPr>
              <a:t>：电场强度大的地方电势是否一定高？反之又如何呢？ </a:t>
            </a:r>
          </a:p>
        </p:txBody>
      </p:sp>
      <p:sp>
        <p:nvSpPr>
          <p:cNvPr id="69636" name="Text Box 4"/>
          <p:cNvSpPr txBox="1">
            <a:spLocks noChangeArrowheads="1"/>
          </p:cNvSpPr>
          <p:nvPr/>
        </p:nvSpPr>
        <p:spPr bwMode="auto">
          <a:xfrm>
            <a:off x="827088" y="5013325"/>
            <a:ext cx="350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i="1">
                <a:solidFill>
                  <a:schemeClr val="accent2"/>
                </a:solidFill>
                <a:latin typeface="黑体" pitchFamily="2" charset="-122"/>
                <a:ea typeface="黑体" pitchFamily="2" charset="-122"/>
              </a:rPr>
              <a:t>E</a:t>
            </a:r>
            <a:r>
              <a:rPr kumimoji="1" lang="zh-CN" altLang="en-US" sz="3200" b="1">
                <a:solidFill>
                  <a:schemeClr val="accent2"/>
                </a:solidFill>
                <a:latin typeface="黑体" pitchFamily="2" charset="-122"/>
                <a:ea typeface="黑体" pitchFamily="2" charset="-122"/>
              </a:rPr>
              <a:t>大处</a:t>
            </a:r>
            <a:r>
              <a:rPr kumimoji="1" lang="en-US" altLang="zh-CN" sz="3200" b="1" i="1">
                <a:solidFill>
                  <a:schemeClr val="accent2"/>
                </a:solidFill>
                <a:latin typeface="黑体" pitchFamily="2" charset="-122"/>
                <a:ea typeface="黑体" pitchFamily="2" charset="-122"/>
              </a:rPr>
              <a:t>φ</a:t>
            </a:r>
            <a:r>
              <a:rPr kumimoji="1" lang="zh-CN" altLang="en-US" sz="3200" b="1">
                <a:solidFill>
                  <a:schemeClr val="accent2"/>
                </a:solidFill>
                <a:latin typeface="黑体" pitchFamily="2" charset="-122"/>
                <a:ea typeface="黑体" pitchFamily="2" charset="-122"/>
              </a:rPr>
              <a:t>一定高 </a:t>
            </a:r>
          </a:p>
        </p:txBody>
      </p:sp>
      <p:sp>
        <p:nvSpPr>
          <p:cNvPr id="7173" name="Text Box 5"/>
          <p:cNvSpPr txBox="1">
            <a:spLocks noChangeArrowheads="1"/>
          </p:cNvSpPr>
          <p:nvPr/>
        </p:nvSpPr>
        <p:spPr bwMode="auto">
          <a:xfrm>
            <a:off x="5638800" y="5791200"/>
            <a:ext cx="289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200" b="1">
              <a:solidFill>
                <a:schemeClr val="accent2"/>
              </a:solidFill>
              <a:latin typeface="黑体" pitchFamily="2" charset="-122"/>
              <a:ea typeface="黑体" pitchFamily="2" charset="-122"/>
            </a:endParaRPr>
          </a:p>
        </p:txBody>
      </p:sp>
      <p:sp>
        <p:nvSpPr>
          <p:cNvPr id="69638" name="Text Box 6"/>
          <p:cNvSpPr txBox="1">
            <a:spLocks noChangeArrowheads="1"/>
          </p:cNvSpPr>
          <p:nvPr/>
        </p:nvSpPr>
        <p:spPr bwMode="auto">
          <a:xfrm>
            <a:off x="5076825" y="5013325"/>
            <a:ext cx="3733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i="1">
                <a:solidFill>
                  <a:schemeClr val="accent2"/>
                </a:solidFill>
                <a:latin typeface="黑体" pitchFamily="2" charset="-122"/>
                <a:ea typeface="黑体" pitchFamily="2" charset="-122"/>
              </a:rPr>
              <a:t>E</a:t>
            </a:r>
            <a:r>
              <a:rPr kumimoji="1" lang="zh-CN" altLang="en-US" sz="3200" b="1">
                <a:solidFill>
                  <a:schemeClr val="accent2"/>
                </a:solidFill>
                <a:latin typeface="黑体" pitchFamily="2" charset="-122"/>
                <a:ea typeface="黑体" pitchFamily="2" charset="-122"/>
              </a:rPr>
              <a:t>大处</a:t>
            </a:r>
            <a:r>
              <a:rPr kumimoji="1" lang="en-US" altLang="zh-CN" sz="3200" b="1" i="1">
                <a:solidFill>
                  <a:schemeClr val="accent2"/>
                </a:solidFill>
                <a:latin typeface="黑体" pitchFamily="2" charset="-122"/>
                <a:ea typeface="黑体" pitchFamily="2" charset="-122"/>
              </a:rPr>
              <a:t>φ</a:t>
            </a:r>
            <a:r>
              <a:rPr kumimoji="1" lang="zh-CN" altLang="en-US" sz="3200" b="1">
                <a:solidFill>
                  <a:schemeClr val="accent2"/>
                </a:solidFill>
                <a:latin typeface="黑体" pitchFamily="2" charset="-122"/>
                <a:ea typeface="黑体" pitchFamily="2" charset="-122"/>
              </a:rPr>
              <a:t>一定低</a:t>
            </a:r>
          </a:p>
        </p:txBody>
      </p:sp>
      <p:sp>
        <p:nvSpPr>
          <p:cNvPr id="69639" name="Text Box 7"/>
          <p:cNvSpPr txBox="1">
            <a:spLocks noChangeArrowheads="1"/>
          </p:cNvSpPr>
          <p:nvPr/>
        </p:nvSpPr>
        <p:spPr bwMode="auto">
          <a:xfrm>
            <a:off x="852488" y="5661025"/>
            <a:ext cx="739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i="1">
                <a:latin typeface="黑体" pitchFamily="2" charset="-122"/>
                <a:ea typeface="黑体" pitchFamily="2" charset="-122"/>
              </a:rPr>
              <a:t>E</a:t>
            </a:r>
            <a:r>
              <a:rPr kumimoji="1" lang="zh-CN" altLang="en-US" sz="3200" b="1">
                <a:latin typeface="黑体" pitchFamily="2" charset="-122"/>
                <a:ea typeface="黑体" pitchFamily="2" charset="-122"/>
              </a:rPr>
              <a:t>大处</a:t>
            </a:r>
            <a:r>
              <a:rPr kumimoji="1" lang="en-US" altLang="zh-CN" sz="3200" b="1" i="1">
                <a:latin typeface="黑体" pitchFamily="2" charset="-122"/>
                <a:ea typeface="黑体" pitchFamily="2" charset="-122"/>
              </a:rPr>
              <a:t>φ</a:t>
            </a:r>
            <a:r>
              <a:rPr kumimoji="1" lang="zh-CN" altLang="en-US" sz="3200" b="1">
                <a:latin typeface="黑体" pitchFamily="2" charset="-122"/>
                <a:ea typeface="黑体" pitchFamily="2" charset="-122"/>
              </a:rPr>
              <a:t>不一定高；</a:t>
            </a:r>
            <a:r>
              <a:rPr kumimoji="1" lang="en-US" altLang="zh-CN" sz="3200" b="1" i="1">
                <a:latin typeface="黑体" pitchFamily="2" charset="-122"/>
                <a:ea typeface="黑体" pitchFamily="2" charset="-122"/>
              </a:rPr>
              <a:t>φ</a:t>
            </a:r>
            <a:r>
              <a:rPr kumimoji="1" lang="zh-CN" altLang="en-US" sz="3200" b="1">
                <a:latin typeface="黑体" pitchFamily="2" charset="-122"/>
                <a:ea typeface="黑体" pitchFamily="2" charset="-122"/>
              </a:rPr>
              <a:t>高处</a:t>
            </a:r>
            <a:r>
              <a:rPr kumimoji="1" lang="en-US" altLang="zh-CN" sz="3200" b="1" i="1">
                <a:latin typeface="黑体" pitchFamily="2" charset="-122"/>
                <a:ea typeface="黑体" pitchFamily="2" charset="-122"/>
              </a:rPr>
              <a:t>E</a:t>
            </a:r>
            <a:r>
              <a:rPr kumimoji="1" lang="zh-CN" altLang="en-US" sz="3200" b="1">
                <a:latin typeface="黑体" pitchFamily="2" charset="-122"/>
                <a:ea typeface="黑体" pitchFamily="2" charset="-122"/>
              </a:rPr>
              <a:t>不一定大 </a:t>
            </a:r>
          </a:p>
        </p:txBody>
      </p:sp>
      <p:pic>
        <p:nvPicPr>
          <p:cNvPr id="717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349500"/>
            <a:ext cx="3048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05038"/>
            <a:ext cx="28194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 calcmode="lin" valueType="num">
                                      <p:cBhvr additive="base">
                                        <p:cTn id="7" dur="500" fill="hold"/>
                                        <p:tgtEl>
                                          <p:spTgt spid="69635"/>
                                        </p:tgtEl>
                                        <p:attrNameLst>
                                          <p:attrName>ppt_x</p:attrName>
                                        </p:attrNameLst>
                                      </p:cBhvr>
                                      <p:tavLst>
                                        <p:tav tm="0">
                                          <p:val>
                                            <p:strVal val="1+#ppt_w/2"/>
                                          </p:val>
                                        </p:tav>
                                        <p:tav tm="100000">
                                          <p:val>
                                            <p:strVal val="#ppt_x"/>
                                          </p:val>
                                        </p:tav>
                                      </p:tavLst>
                                    </p:anim>
                                    <p:anim calcmode="lin" valueType="num">
                                      <p:cBhvr additive="base">
                                        <p:cTn id="8"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69636"/>
                                        </p:tgtEl>
                                        <p:attrNameLst>
                                          <p:attrName>style.visibility</p:attrName>
                                        </p:attrNameLst>
                                      </p:cBhvr>
                                      <p:to>
                                        <p:strVal val="visible"/>
                                      </p:to>
                                    </p:set>
                                    <p:anim calcmode="lin" valueType="num">
                                      <p:cBhvr additive="base">
                                        <p:cTn id="13" dur="500" fill="hold"/>
                                        <p:tgtEl>
                                          <p:spTgt spid="69636"/>
                                        </p:tgtEl>
                                        <p:attrNameLst>
                                          <p:attrName>ppt_x</p:attrName>
                                        </p:attrNameLst>
                                      </p:cBhvr>
                                      <p:tavLst>
                                        <p:tav tm="0">
                                          <p:val>
                                            <p:strVal val="1+#ppt_w/2"/>
                                          </p:val>
                                        </p:tav>
                                        <p:tav tm="100000">
                                          <p:val>
                                            <p:strVal val="#ppt_x"/>
                                          </p:val>
                                        </p:tav>
                                      </p:tavLst>
                                    </p:anim>
                                    <p:anim calcmode="lin" valueType="num">
                                      <p:cBhvr additive="base">
                                        <p:cTn id="14" dur="500" fill="hold"/>
                                        <p:tgtEl>
                                          <p:spTgt spid="696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9638"/>
                                        </p:tgtEl>
                                        <p:attrNameLst>
                                          <p:attrName>style.visibility</p:attrName>
                                        </p:attrNameLst>
                                      </p:cBhvr>
                                      <p:to>
                                        <p:strVal val="visible"/>
                                      </p:to>
                                    </p:set>
                                    <p:anim calcmode="lin" valueType="num">
                                      <p:cBhvr additive="base">
                                        <p:cTn id="19" dur="500" fill="hold"/>
                                        <p:tgtEl>
                                          <p:spTgt spid="69638"/>
                                        </p:tgtEl>
                                        <p:attrNameLst>
                                          <p:attrName>ppt_x</p:attrName>
                                        </p:attrNameLst>
                                      </p:cBhvr>
                                      <p:tavLst>
                                        <p:tav tm="0">
                                          <p:val>
                                            <p:strVal val="1+#ppt_w/2"/>
                                          </p:val>
                                        </p:tav>
                                        <p:tav tm="100000">
                                          <p:val>
                                            <p:strVal val="#ppt_x"/>
                                          </p:val>
                                        </p:tav>
                                      </p:tavLst>
                                    </p:anim>
                                    <p:anim calcmode="lin" valueType="num">
                                      <p:cBhvr additive="base">
                                        <p:cTn id="20" dur="500" fill="hold"/>
                                        <p:tgtEl>
                                          <p:spTgt spid="6963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9639"/>
                                        </p:tgtEl>
                                        <p:attrNameLst>
                                          <p:attrName>style.visibility</p:attrName>
                                        </p:attrNameLst>
                                      </p:cBhvr>
                                      <p:to>
                                        <p:strVal val="visible"/>
                                      </p:to>
                                    </p:set>
                                    <p:anim calcmode="lin" valueType="num">
                                      <p:cBhvr additive="base">
                                        <p:cTn id="25" dur="500" fill="hold"/>
                                        <p:tgtEl>
                                          <p:spTgt spid="69639"/>
                                        </p:tgtEl>
                                        <p:attrNameLst>
                                          <p:attrName>ppt_x</p:attrName>
                                        </p:attrNameLst>
                                      </p:cBhvr>
                                      <p:tavLst>
                                        <p:tav tm="0">
                                          <p:val>
                                            <p:strVal val="1+#ppt_w/2"/>
                                          </p:val>
                                        </p:tav>
                                        <p:tav tm="100000">
                                          <p:val>
                                            <p:strVal val="#ppt_x"/>
                                          </p:val>
                                        </p:tav>
                                      </p:tavLst>
                                    </p:anim>
                                    <p:anim calcmode="lin" valueType="num">
                                      <p:cBhvr additive="base">
                                        <p:cTn id="26" dur="500" fill="hold"/>
                                        <p:tgtEl>
                                          <p:spTgt spid="696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p:bldP spid="69636" grpId="0" autoUpdateAnimBg="0"/>
      <p:bldP spid="69638" grpId="0" autoUpdateAnimBg="0"/>
      <p:bldP spid="6963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7772400" cy="1143000"/>
          </a:xfrm>
          <a:noFill/>
        </p:spPr>
        <p:txBody>
          <a:bodyPr/>
          <a:lstStyle/>
          <a:p>
            <a:pPr eaLnBrk="1" hangingPunct="1"/>
            <a:r>
              <a:rPr lang="zh-CN" altLang="en-US" sz="4000" smtClean="0">
                <a:ea typeface="黑体" pitchFamily="2" charset="-122"/>
              </a:rPr>
              <a:t>一、探究电势与电场强度的关系</a:t>
            </a:r>
          </a:p>
        </p:txBody>
      </p:sp>
      <p:sp>
        <p:nvSpPr>
          <p:cNvPr id="8195" name="Text Box 3"/>
          <p:cNvSpPr txBox="1">
            <a:spLocks noChangeArrowheads="1"/>
          </p:cNvSpPr>
          <p:nvPr/>
        </p:nvSpPr>
        <p:spPr bwMode="auto">
          <a:xfrm>
            <a:off x="1331913" y="908050"/>
            <a:ext cx="6229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i="1">
                <a:latin typeface="黑体" pitchFamily="2" charset="-122"/>
                <a:ea typeface="黑体" pitchFamily="2" charset="-122"/>
              </a:rPr>
              <a:t>E</a:t>
            </a:r>
            <a:r>
              <a:rPr kumimoji="1" lang="zh-CN" altLang="en-US" sz="2800">
                <a:latin typeface="黑体" pitchFamily="2" charset="-122"/>
                <a:ea typeface="黑体" pitchFamily="2" charset="-122"/>
              </a:rPr>
              <a:t>大处</a:t>
            </a:r>
            <a:r>
              <a:rPr kumimoji="1" lang="en-US" altLang="zh-CN" sz="2800" i="1">
                <a:latin typeface="黑体" pitchFamily="2" charset="-122"/>
                <a:ea typeface="黑体" pitchFamily="2" charset="-122"/>
              </a:rPr>
              <a:t>φ</a:t>
            </a:r>
            <a:r>
              <a:rPr kumimoji="1" lang="zh-CN" altLang="en-US" sz="2800">
                <a:latin typeface="黑体" pitchFamily="2" charset="-122"/>
                <a:ea typeface="黑体" pitchFamily="2" charset="-122"/>
              </a:rPr>
              <a:t>不一定高；</a:t>
            </a:r>
            <a:r>
              <a:rPr kumimoji="1" lang="en-US" altLang="zh-CN" sz="2800" i="1">
                <a:latin typeface="黑体" pitchFamily="2" charset="-122"/>
                <a:ea typeface="黑体" pitchFamily="2" charset="-122"/>
              </a:rPr>
              <a:t>φ</a:t>
            </a:r>
            <a:r>
              <a:rPr kumimoji="1" lang="zh-CN" altLang="en-US" sz="2800">
                <a:latin typeface="黑体" pitchFamily="2" charset="-122"/>
                <a:ea typeface="黑体" pitchFamily="2" charset="-122"/>
              </a:rPr>
              <a:t>高处</a:t>
            </a:r>
            <a:r>
              <a:rPr kumimoji="1" lang="en-US" altLang="zh-CN" sz="2800" i="1">
                <a:latin typeface="黑体" pitchFamily="2" charset="-122"/>
                <a:ea typeface="黑体" pitchFamily="2" charset="-122"/>
              </a:rPr>
              <a:t>E</a:t>
            </a:r>
            <a:r>
              <a:rPr kumimoji="1" lang="zh-CN" altLang="en-US" sz="2800">
                <a:latin typeface="黑体" pitchFamily="2" charset="-122"/>
                <a:ea typeface="黑体" pitchFamily="2" charset="-122"/>
              </a:rPr>
              <a:t>也不一定大</a:t>
            </a:r>
          </a:p>
        </p:txBody>
      </p:sp>
      <p:sp>
        <p:nvSpPr>
          <p:cNvPr id="70660" name="Text Box 4"/>
          <p:cNvSpPr txBox="1">
            <a:spLocks noChangeArrowheads="1"/>
          </p:cNvSpPr>
          <p:nvPr/>
        </p:nvSpPr>
        <p:spPr bwMode="auto">
          <a:xfrm>
            <a:off x="179388" y="1557338"/>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solidFill>
                  <a:srgbClr val="CC6600"/>
                </a:solidFill>
                <a:latin typeface="黑体" pitchFamily="2" charset="-122"/>
                <a:ea typeface="黑体" pitchFamily="2" charset="-122"/>
              </a:rPr>
              <a:t>问题</a:t>
            </a:r>
            <a:r>
              <a:rPr kumimoji="1" lang="en-US" altLang="zh-CN" sz="3200" b="1">
                <a:solidFill>
                  <a:srgbClr val="CC6600"/>
                </a:solidFill>
                <a:latin typeface="黑体" pitchFamily="2" charset="-122"/>
                <a:ea typeface="黑体" pitchFamily="2" charset="-122"/>
              </a:rPr>
              <a:t>2</a:t>
            </a:r>
            <a:r>
              <a:rPr kumimoji="1" lang="zh-CN" altLang="en-US" sz="3200" b="1">
                <a:solidFill>
                  <a:srgbClr val="CC6600"/>
                </a:solidFill>
                <a:latin typeface="黑体" pitchFamily="2" charset="-122"/>
                <a:ea typeface="黑体" pitchFamily="2" charset="-122"/>
              </a:rPr>
              <a:t>：电场强度为零的点电势一定为零吗？反之又如何呢？ </a:t>
            </a:r>
          </a:p>
        </p:txBody>
      </p:sp>
      <p:sp>
        <p:nvSpPr>
          <p:cNvPr id="70661" name="Text Box 5"/>
          <p:cNvSpPr txBox="1">
            <a:spLocks noChangeArrowheads="1"/>
          </p:cNvSpPr>
          <p:nvPr/>
        </p:nvSpPr>
        <p:spPr bwMode="auto">
          <a:xfrm>
            <a:off x="2714625" y="2017713"/>
            <a:ext cx="62499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solidFill>
                  <a:schemeClr val="accent2"/>
                </a:solidFill>
                <a:latin typeface="黑体" pitchFamily="2" charset="-122"/>
                <a:ea typeface="黑体" pitchFamily="2" charset="-122"/>
              </a:rPr>
              <a:t>（若规定无穷远处为零电势点 ）</a:t>
            </a:r>
          </a:p>
        </p:txBody>
      </p:sp>
      <p:grpSp>
        <p:nvGrpSpPr>
          <p:cNvPr id="70662" name="Group 6"/>
          <p:cNvGrpSpPr>
            <a:grpSpLocks/>
          </p:cNvGrpSpPr>
          <p:nvPr/>
        </p:nvGrpSpPr>
        <p:grpSpPr bwMode="auto">
          <a:xfrm>
            <a:off x="1703388" y="3090863"/>
            <a:ext cx="1173162" cy="1189037"/>
            <a:chOff x="1296" y="2262"/>
            <a:chExt cx="739" cy="749"/>
          </a:xfrm>
        </p:grpSpPr>
        <p:sp>
          <p:nvSpPr>
            <p:cNvPr id="8211" name="Line 7"/>
            <p:cNvSpPr>
              <a:spLocks noChangeShapeType="1"/>
            </p:cNvSpPr>
            <p:nvPr/>
          </p:nvSpPr>
          <p:spPr bwMode="auto">
            <a:xfrm>
              <a:off x="1296" y="2832"/>
              <a:ext cx="672" cy="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2" name="Text Box 8"/>
            <p:cNvSpPr txBox="1">
              <a:spLocks noChangeArrowheads="1"/>
            </p:cNvSpPr>
            <p:nvPr/>
          </p:nvSpPr>
          <p:spPr bwMode="auto">
            <a:xfrm>
              <a:off x="1507" y="2262"/>
              <a:ext cx="528"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7200">
                  <a:latin typeface="黑体" pitchFamily="2" charset="-122"/>
                  <a:ea typeface="黑体" pitchFamily="2" charset="-122"/>
                </a:rPr>
                <a:t>.</a:t>
              </a:r>
              <a:r>
                <a:rPr kumimoji="1" lang="en-US" altLang="zh-CN" sz="2400" b="1">
                  <a:solidFill>
                    <a:schemeClr val="accent2"/>
                  </a:solidFill>
                  <a:latin typeface="黑体" pitchFamily="2" charset="-122"/>
                  <a:ea typeface="黑体" pitchFamily="2" charset="-122"/>
                </a:rPr>
                <a:t>O</a:t>
              </a:r>
            </a:p>
          </p:txBody>
        </p:sp>
      </p:grpSp>
      <p:sp>
        <p:nvSpPr>
          <p:cNvPr id="70665" name="Text Box 9"/>
          <p:cNvSpPr txBox="1">
            <a:spLocks noChangeArrowheads="1"/>
          </p:cNvSpPr>
          <p:nvPr/>
        </p:nvSpPr>
        <p:spPr bwMode="auto">
          <a:xfrm>
            <a:off x="698500" y="5314950"/>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CC6600"/>
                </a:solidFill>
                <a:latin typeface="黑体" pitchFamily="2" charset="-122"/>
                <a:ea typeface="黑体" pitchFamily="2" charset="-122"/>
              </a:rPr>
              <a:t>对</a:t>
            </a:r>
            <a:r>
              <a:rPr kumimoji="1" lang="en-US" altLang="zh-CN" sz="2800" b="1">
                <a:solidFill>
                  <a:srgbClr val="CC6600"/>
                </a:solidFill>
                <a:latin typeface="黑体" pitchFamily="2" charset="-122"/>
                <a:ea typeface="黑体" pitchFamily="2" charset="-122"/>
              </a:rPr>
              <a:t>O</a:t>
            </a:r>
            <a:r>
              <a:rPr kumimoji="1" lang="zh-CN" altLang="en-US" sz="2800" b="1">
                <a:solidFill>
                  <a:srgbClr val="CC6600"/>
                </a:solidFill>
                <a:latin typeface="黑体" pitchFamily="2" charset="-122"/>
                <a:ea typeface="黑体" pitchFamily="2" charset="-122"/>
              </a:rPr>
              <a:t>点：</a:t>
            </a:r>
            <a:r>
              <a:rPr kumimoji="1" lang="en-US" altLang="zh-CN" sz="2800" b="1">
                <a:solidFill>
                  <a:srgbClr val="CC6600"/>
                </a:solidFill>
                <a:latin typeface="黑体" pitchFamily="2" charset="-122"/>
                <a:ea typeface="黑体" pitchFamily="2" charset="-122"/>
              </a:rPr>
              <a:t>E=0</a:t>
            </a:r>
            <a:r>
              <a:rPr kumimoji="1" lang="zh-CN" altLang="en-US" sz="2800" b="1">
                <a:solidFill>
                  <a:srgbClr val="CC6600"/>
                </a:solidFill>
                <a:latin typeface="黑体" pitchFamily="2" charset="-122"/>
                <a:ea typeface="黑体" pitchFamily="2" charset="-122"/>
              </a:rPr>
              <a:t>，</a:t>
            </a:r>
            <a:r>
              <a:rPr kumimoji="1" lang="en-US" altLang="zh-CN" sz="2800" b="1" i="1">
                <a:solidFill>
                  <a:srgbClr val="CC6600"/>
                </a:solidFill>
                <a:latin typeface="黑体" pitchFamily="2" charset="-122"/>
                <a:ea typeface="黑体" pitchFamily="2" charset="-122"/>
              </a:rPr>
              <a:t>φ</a:t>
            </a:r>
            <a:r>
              <a:rPr kumimoji="1" lang="en-US" altLang="zh-CN" sz="2800" b="1">
                <a:solidFill>
                  <a:srgbClr val="CC6600"/>
                </a:solidFill>
                <a:latin typeface="黑体" pitchFamily="2" charset="-122"/>
                <a:ea typeface="黑体" pitchFamily="2" charset="-122"/>
              </a:rPr>
              <a:t> ≠0</a:t>
            </a:r>
            <a:r>
              <a:rPr kumimoji="1" lang="en-US" altLang="zh-CN" sz="2800" b="1">
                <a:latin typeface="黑体" pitchFamily="2" charset="-122"/>
                <a:ea typeface="黑体" pitchFamily="2" charset="-122"/>
              </a:rPr>
              <a:t> </a:t>
            </a:r>
          </a:p>
        </p:txBody>
      </p:sp>
      <p:sp>
        <p:nvSpPr>
          <p:cNvPr id="70666" name="Text Box 10"/>
          <p:cNvSpPr txBox="1">
            <a:spLocks noChangeArrowheads="1"/>
          </p:cNvSpPr>
          <p:nvPr/>
        </p:nvSpPr>
        <p:spPr bwMode="auto">
          <a:xfrm>
            <a:off x="6484938" y="3082925"/>
            <a:ext cx="8382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7200">
                <a:latin typeface="黑体" pitchFamily="2" charset="-122"/>
                <a:ea typeface="黑体" pitchFamily="2" charset="-122"/>
              </a:rPr>
              <a:t>.</a:t>
            </a:r>
            <a:r>
              <a:rPr kumimoji="1" lang="en-US" altLang="zh-CN" sz="2400" b="1">
                <a:solidFill>
                  <a:schemeClr val="accent2"/>
                </a:solidFill>
                <a:latin typeface="黑体" pitchFamily="2" charset="-122"/>
                <a:ea typeface="黑体" pitchFamily="2" charset="-122"/>
              </a:rPr>
              <a:t>O</a:t>
            </a:r>
          </a:p>
        </p:txBody>
      </p:sp>
      <p:sp>
        <p:nvSpPr>
          <p:cNvPr id="70667" name="Text Box 11"/>
          <p:cNvSpPr txBox="1">
            <a:spLocks noChangeArrowheads="1"/>
          </p:cNvSpPr>
          <p:nvPr/>
        </p:nvSpPr>
        <p:spPr bwMode="auto">
          <a:xfrm>
            <a:off x="4852988" y="5251450"/>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CC6600"/>
                </a:solidFill>
                <a:latin typeface="黑体" pitchFamily="2" charset="-122"/>
                <a:ea typeface="黑体" pitchFamily="2" charset="-122"/>
              </a:rPr>
              <a:t>对</a:t>
            </a:r>
            <a:r>
              <a:rPr kumimoji="1" lang="en-US" altLang="zh-CN" sz="2800" b="1">
                <a:solidFill>
                  <a:srgbClr val="CC6600"/>
                </a:solidFill>
                <a:latin typeface="黑体" pitchFamily="2" charset="-122"/>
                <a:ea typeface="黑体" pitchFamily="2" charset="-122"/>
              </a:rPr>
              <a:t>O</a:t>
            </a:r>
            <a:r>
              <a:rPr kumimoji="1" lang="zh-CN" altLang="en-US" sz="2800" b="1">
                <a:solidFill>
                  <a:srgbClr val="CC6600"/>
                </a:solidFill>
                <a:latin typeface="黑体" pitchFamily="2" charset="-122"/>
                <a:ea typeface="黑体" pitchFamily="2" charset="-122"/>
              </a:rPr>
              <a:t>点：</a:t>
            </a:r>
            <a:r>
              <a:rPr kumimoji="1" lang="en-US" altLang="zh-CN" sz="2800" b="1" i="1">
                <a:solidFill>
                  <a:srgbClr val="CC6600"/>
                </a:solidFill>
                <a:latin typeface="黑体" pitchFamily="2" charset="-122"/>
                <a:ea typeface="黑体" pitchFamily="2" charset="-122"/>
              </a:rPr>
              <a:t>φ</a:t>
            </a:r>
            <a:r>
              <a:rPr kumimoji="1" lang="en-US" altLang="zh-CN" sz="2800" b="1">
                <a:solidFill>
                  <a:srgbClr val="CC6600"/>
                </a:solidFill>
                <a:latin typeface="黑体" pitchFamily="2" charset="-122"/>
                <a:ea typeface="黑体" pitchFamily="2" charset="-122"/>
              </a:rPr>
              <a:t> =0</a:t>
            </a:r>
            <a:r>
              <a:rPr kumimoji="1" lang="zh-CN" altLang="en-US" sz="2800" b="1">
                <a:solidFill>
                  <a:srgbClr val="CC6600"/>
                </a:solidFill>
                <a:latin typeface="黑体" pitchFamily="2" charset="-122"/>
                <a:ea typeface="黑体" pitchFamily="2" charset="-122"/>
              </a:rPr>
              <a:t>，</a:t>
            </a:r>
            <a:r>
              <a:rPr kumimoji="1" lang="en-US" altLang="zh-CN" sz="2800" b="1">
                <a:solidFill>
                  <a:srgbClr val="CC6600"/>
                </a:solidFill>
                <a:latin typeface="黑体" pitchFamily="2" charset="-122"/>
                <a:ea typeface="黑体" pitchFamily="2" charset="-122"/>
              </a:rPr>
              <a:t>E ≠0 </a:t>
            </a:r>
          </a:p>
        </p:txBody>
      </p:sp>
      <p:sp>
        <p:nvSpPr>
          <p:cNvPr id="70668" name="Text Box 12"/>
          <p:cNvSpPr txBox="1">
            <a:spLocks noChangeArrowheads="1"/>
          </p:cNvSpPr>
          <p:nvPr/>
        </p:nvSpPr>
        <p:spPr bwMode="auto">
          <a:xfrm>
            <a:off x="625475" y="5838825"/>
            <a:ext cx="7331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i="1">
                <a:latin typeface="黑体" pitchFamily="2" charset="-122"/>
                <a:ea typeface="黑体" pitchFamily="2" charset="-122"/>
              </a:rPr>
              <a:t>E</a:t>
            </a:r>
            <a:r>
              <a:rPr kumimoji="1" lang="zh-CN" altLang="en-US" sz="2800" b="1">
                <a:latin typeface="黑体" pitchFamily="2" charset="-122"/>
                <a:ea typeface="黑体" pitchFamily="2" charset="-122"/>
              </a:rPr>
              <a:t>为零处</a:t>
            </a:r>
            <a:r>
              <a:rPr kumimoji="1" lang="en-US" altLang="zh-CN" sz="2800" b="1" i="1">
                <a:latin typeface="黑体" pitchFamily="2" charset="-122"/>
                <a:ea typeface="黑体" pitchFamily="2" charset="-122"/>
              </a:rPr>
              <a:t>φ</a:t>
            </a:r>
            <a:r>
              <a:rPr kumimoji="1" lang="zh-CN" altLang="en-US" sz="2800" b="1">
                <a:latin typeface="黑体" pitchFamily="2" charset="-122"/>
                <a:ea typeface="黑体" pitchFamily="2" charset="-122"/>
              </a:rPr>
              <a:t>不一定为零，</a:t>
            </a:r>
            <a:r>
              <a:rPr kumimoji="1" lang="en-US" altLang="zh-CN" sz="2800" b="1" i="1">
                <a:latin typeface="黑体" pitchFamily="2" charset="-122"/>
                <a:ea typeface="黑体" pitchFamily="2" charset="-122"/>
              </a:rPr>
              <a:t>φ</a:t>
            </a:r>
            <a:r>
              <a:rPr kumimoji="1" lang="zh-CN" altLang="en-US" sz="2800" b="1">
                <a:latin typeface="黑体" pitchFamily="2" charset="-122"/>
                <a:ea typeface="黑体" pitchFamily="2" charset="-122"/>
              </a:rPr>
              <a:t>为零处</a:t>
            </a:r>
            <a:r>
              <a:rPr kumimoji="1" lang="en-US" altLang="zh-CN" sz="2800" b="1" i="1">
                <a:latin typeface="黑体" pitchFamily="2" charset="-122"/>
                <a:ea typeface="黑体" pitchFamily="2" charset="-122"/>
              </a:rPr>
              <a:t>E</a:t>
            </a:r>
            <a:r>
              <a:rPr kumimoji="1" lang="zh-CN" altLang="en-US" sz="2800" b="1">
                <a:latin typeface="黑体" pitchFamily="2" charset="-122"/>
                <a:ea typeface="黑体" pitchFamily="2" charset="-122"/>
              </a:rPr>
              <a:t>不一定为零 </a:t>
            </a:r>
          </a:p>
        </p:txBody>
      </p:sp>
      <p:pic>
        <p:nvPicPr>
          <p:cNvPr id="820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2770188"/>
            <a:ext cx="41148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2565400"/>
            <a:ext cx="38862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1" name="Line 15"/>
          <p:cNvSpPr>
            <a:spLocks noChangeShapeType="1"/>
          </p:cNvSpPr>
          <p:nvPr/>
        </p:nvSpPr>
        <p:spPr bwMode="auto">
          <a:xfrm>
            <a:off x="6659563" y="2636838"/>
            <a:ext cx="0" cy="2743200"/>
          </a:xfrm>
          <a:prstGeom prst="line">
            <a:avLst/>
          </a:prstGeom>
          <a:noFill/>
          <a:ln w="381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0672" name="Group 16"/>
          <p:cNvGrpSpPr>
            <a:grpSpLocks/>
          </p:cNvGrpSpPr>
          <p:nvPr/>
        </p:nvGrpSpPr>
        <p:grpSpPr bwMode="auto">
          <a:xfrm>
            <a:off x="2151063" y="2682875"/>
            <a:ext cx="182562" cy="2586038"/>
            <a:chOff x="1578" y="2005"/>
            <a:chExt cx="115" cy="1629"/>
          </a:xfrm>
        </p:grpSpPr>
        <p:grpSp>
          <p:nvGrpSpPr>
            <p:cNvPr id="8207" name="Group 17"/>
            <p:cNvGrpSpPr>
              <a:grpSpLocks/>
            </p:cNvGrpSpPr>
            <p:nvPr/>
          </p:nvGrpSpPr>
          <p:grpSpPr bwMode="auto">
            <a:xfrm>
              <a:off x="1626" y="2005"/>
              <a:ext cx="14" cy="1629"/>
              <a:chOff x="4128" y="2400"/>
              <a:chExt cx="14" cy="1629"/>
            </a:xfrm>
          </p:grpSpPr>
          <p:sp>
            <p:nvSpPr>
              <p:cNvPr id="8209" name="Line 18"/>
              <p:cNvSpPr>
                <a:spLocks noChangeShapeType="1"/>
              </p:cNvSpPr>
              <p:nvPr/>
            </p:nvSpPr>
            <p:spPr bwMode="auto">
              <a:xfrm flipV="1">
                <a:off x="4128" y="2400"/>
                <a:ext cx="0" cy="76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 name="Line 19"/>
              <p:cNvSpPr>
                <a:spLocks noChangeShapeType="1"/>
              </p:cNvSpPr>
              <p:nvPr/>
            </p:nvSpPr>
            <p:spPr bwMode="auto">
              <a:xfrm>
                <a:off x="4142" y="3261"/>
                <a:ext cx="0" cy="76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08" name="Oval 20"/>
            <p:cNvSpPr>
              <a:spLocks noChangeArrowheads="1"/>
            </p:cNvSpPr>
            <p:nvPr/>
          </p:nvSpPr>
          <p:spPr bwMode="auto">
            <a:xfrm>
              <a:off x="1578" y="2771"/>
              <a:ext cx="115" cy="11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0660"/>
                                        </p:tgtEl>
                                        <p:attrNameLst>
                                          <p:attrName>style.visibility</p:attrName>
                                        </p:attrNameLst>
                                      </p:cBhvr>
                                      <p:to>
                                        <p:strVal val="visible"/>
                                      </p:to>
                                    </p:set>
                                    <p:anim calcmode="lin" valueType="num">
                                      <p:cBhvr>
                                        <p:cTn id="7" dur="1000" fill="hold"/>
                                        <p:tgtEl>
                                          <p:spTgt spid="70660"/>
                                        </p:tgtEl>
                                        <p:attrNameLst>
                                          <p:attrName>ppt_w</p:attrName>
                                        </p:attrNameLst>
                                      </p:cBhvr>
                                      <p:tavLst>
                                        <p:tav tm="0">
                                          <p:val>
                                            <p:fltVal val="0"/>
                                          </p:val>
                                        </p:tav>
                                        <p:tav tm="100000">
                                          <p:val>
                                            <p:strVal val="#ppt_w"/>
                                          </p:val>
                                        </p:tav>
                                      </p:tavLst>
                                    </p:anim>
                                    <p:anim calcmode="lin" valueType="num">
                                      <p:cBhvr>
                                        <p:cTn id="8" dur="1000" fill="hold"/>
                                        <p:tgtEl>
                                          <p:spTgt spid="70660"/>
                                        </p:tgtEl>
                                        <p:attrNameLst>
                                          <p:attrName>ppt_h</p:attrName>
                                        </p:attrNameLst>
                                      </p:cBhvr>
                                      <p:tavLst>
                                        <p:tav tm="0">
                                          <p:val>
                                            <p:fltVal val="0"/>
                                          </p:val>
                                        </p:tav>
                                        <p:tav tm="100000">
                                          <p:val>
                                            <p:strVal val="#ppt_h"/>
                                          </p:val>
                                        </p:tav>
                                      </p:tavLst>
                                    </p:anim>
                                    <p:anim calcmode="lin" valueType="num">
                                      <p:cBhvr>
                                        <p:cTn id="9" dur="1000" fill="hold"/>
                                        <p:tgtEl>
                                          <p:spTgt spid="7066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06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6" fill="hold" grpId="0" nodeType="clickEffect">
                                  <p:stCondLst>
                                    <p:cond delay="0"/>
                                  </p:stCondLst>
                                  <p:childTnLst>
                                    <p:set>
                                      <p:cBhvr>
                                        <p:cTn id="14" dur="1" fill="hold">
                                          <p:stCondLst>
                                            <p:cond delay="0"/>
                                          </p:stCondLst>
                                        </p:cTn>
                                        <p:tgtEl>
                                          <p:spTgt spid="70661"/>
                                        </p:tgtEl>
                                        <p:attrNameLst>
                                          <p:attrName>style.visibility</p:attrName>
                                        </p:attrNameLst>
                                      </p:cBhvr>
                                      <p:to>
                                        <p:strVal val="visible"/>
                                      </p:to>
                                    </p:set>
                                    <p:anim calcmode="lin" valueType="num">
                                      <p:cBhvr additive="base">
                                        <p:cTn id="15" dur="500" fill="hold"/>
                                        <p:tgtEl>
                                          <p:spTgt spid="70661"/>
                                        </p:tgtEl>
                                        <p:attrNameLst>
                                          <p:attrName>ppt_x</p:attrName>
                                        </p:attrNameLst>
                                      </p:cBhvr>
                                      <p:tavLst>
                                        <p:tav tm="0">
                                          <p:val>
                                            <p:strVal val="1+#ppt_w/2"/>
                                          </p:val>
                                        </p:tav>
                                        <p:tav tm="100000">
                                          <p:val>
                                            <p:strVal val="#ppt_x"/>
                                          </p:val>
                                        </p:tav>
                                      </p:tavLst>
                                    </p:anim>
                                    <p:anim calcmode="lin" valueType="num">
                                      <p:cBhvr additive="base">
                                        <p:cTn id="16" dur="500" fill="hold"/>
                                        <p:tgtEl>
                                          <p:spTgt spid="7066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0662"/>
                                        </p:tgtEl>
                                        <p:attrNameLst>
                                          <p:attrName>style.visibility</p:attrName>
                                        </p:attrNameLst>
                                      </p:cBhvr>
                                      <p:to>
                                        <p:strVal val="visible"/>
                                      </p:to>
                                    </p:set>
                                    <p:animEffect transition="in" filter="dissolve">
                                      <p:cBhvr>
                                        <p:cTn id="21" dur="500"/>
                                        <p:tgtEl>
                                          <p:spTgt spid="706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70672"/>
                                        </p:tgtEl>
                                        <p:attrNameLst>
                                          <p:attrName>style.visibility</p:attrName>
                                        </p:attrNameLst>
                                      </p:cBhvr>
                                      <p:to>
                                        <p:strVal val="visible"/>
                                      </p:to>
                                    </p:set>
                                    <p:animEffect transition="in" filter="dissolve">
                                      <p:cBhvr>
                                        <p:cTn id="26" dur="500"/>
                                        <p:tgtEl>
                                          <p:spTgt spid="7067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0665"/>
                                        </p:tgtEl>
                                        <p:attrNameLst>
                                          <p:attrName>style.visibility</p:attrName>
                                        </p:attrNameLst>
                                      </p:cBhvr>
                                      <p:to>
                                        <p:strVal val="visible"/>
                                      </p:to>
                                    </p:set>
                                    <p:anim calcmode="lin" valueType="num">
                                      <p:cBhvr additive="base">
                                        <p:cTn id="31" dur="500" fill="hold"/>
                                        <p:tgtEl>
                                          <p:spTgt spid="70665"/>
                                        </p:tgtEl>
                                        <p:attrNameLst>
                                          <p:attrName>ppt_x</p:attrName>
                                        </p:attrNameLst>
                                      </p:cBhvr>
                                      <p:tavLst>
                                        <p:tav tm="0">
                                          <p:val>
                                            <p:strVal val="1+#ppt_w/2"/>
                                          </p:val>
                                        </p:tav>
                                        <p:tav tm="100000">
                                          <p:val>
                                            <p:strVal val="#ppt_x"/>
                                          </p:val>
                                        </p:tav>
                                      </p:tavLst>
                                    </p:anim>
                                    <p:anim calcmode="lin" valueType="num">
                                      <p:cBhvr additive="base">
                                        <p:cTn id="32" dur="500" fill="hold"/>
                                        <p:tgtEl>
                                          <p:spTgt spid="7066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0666"/>
                                        </p:tgtEl>
                                        <p:attrNameLst>
                                          <p:attrName>style.visibility</p:attrName>
                                        </p:attrNameLst>
                                      </p:cBhvr>
                                      <p:to>
                                        <p:strVal val="visible"/>
                                      </p:to>
                                    </p:set>
                                    <p:animEffect transition="in" filter="dissolve">
                                      <p:cBhvr>
                                        <p:cTn id="37" dur="500"/>
                                        <p:tgtEl>
                                          <p:spTgt spid="706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0671"/>
                                        </p:tgtEl>
                                        <p:attrNameLst>
                                          <p:attrName>style.visibility</p:attrName>
                                        </p:attrNameLst>
                                      </p:cBhvr>
                                      <p:to>
                                        <p:strVal val="visible"/>
                                      </p:to>
                                    </p:set>
                                    <p:animEffect transition="in" filter="dissolve">
                                      <p:cBhvr>
                                        <p:cTn id="42" dur="500"/>
                                        <p:tgtEl>
                                          <p:spTgt spid="706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2" fill="hold" grpId="0" nodeType="clickEffect">
                                  <p:stCondLst>
                                    <p:cond delay="0"/>
                                  </p:stCondLst>
                                  <p:childTnLst>
                                    <p:set>
                                      <p:cBhvr>
                                        <p:cTn id="46" dur="1" fill="hold">
                                          <p:stCondLst>
                                            <p:cond delay="0"/>
                                          </p:stCondLst>
                                        </p:cTn>
                                        <p:tgtEl>
                                          <p:spTgt spid="70667"/>
                                        </p:tgtEl>
                                        <p:attrNameLst>
                                          <p:attrName>style.visibility</p:attrName>
                                        </p:attrNameLst>
                                      </p:cBhvr>
                                      <p:to>
                                        <p:strVal val="visible"/>
                                      </p:to>
                                    </p:set>
                                    <p:anim calcmode="lin" valueType="num">
                                      <p:cBhvr additive="base">
                                        <p:cTn id="47" dur="500" fill="hold"/>
                                        <p:tgtEl>
                                          <p:spTgt spid="70667"/>
                                        </p:tgtEl>
                                        <p:attrNameLst>
                                          <p:attrName>ppt_x</p:attrName>
                                        </p:attrNameLst>
                                      </p:cBhvr>
                                      <p:tavLst>
                                        <p:tav tm="0">
                                          <p:val>
                                            <p:strVal val="0-#ppt_w/2"/>
                                          </p:val>
                                        </p:tav>
                                        <p:tav tm="100000">
                                          <p:val>
                                            <p:strVal val="#ppt_x"/>
                                          </p:val>
                                        </p:tav>
                                      </p:tavLst>
                                    </p:anim>
                                    <p:anim calcmode="lin" valueType="num">
                                      <p:cBhvr additive="base">
                                        <p:cTn id="48" dur="500" fill="hold"/>
                                        <p:tgtEl>
                                          <p:spTgt spid="70667"/>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iterate type="wd">
                                    <p:tmPct val="100000"/>
                                  </p:iterate>
                                  <p:childTnLst>
                                    <p:set>
                                      <p:cBhvr>
                                        <p:cTn id="52" dur="1" fill="hold">
                                          <p:stCondLst>
                                            <p:cond delay="0"/>
                                          </p:stCondLst>
                                        </p:cTn>
                                        <p:tgtEl>
                                          <p:spTgt spid="70668"/>
                                        </p:tgtEl>
                                        <p:attrNameLst>
                                          <p:attrName>style.visibility</p:attrName>
                                        </p:attrNameLst>
                                      </p:cBhvr>
                                      <p:to>
                                        <p:strVal val="visible"/>
                                      </p:to>
                                    </p:set>
                                    <p:anim calcmode="lin" valueType="num">
                                      <p:cBhvr additive="base">
                                        <p:cTn id="53" dur="300" fill="hold"/>
                                        <p:tgtEl>
                                          <p:spTgt spid="70668"/>
                                        </p:tgtEl>
                                        <p:attrNameLst>
                                          <p:attrName>ppt_x</p:attrName>
                                        </p:attrNameLst>
                                      </p:cBhvr>
                                      <p:tavLst>
                                        <p:tav tm="0">
                                          <p:val>
                                            <p:strVal val="1+#ppt_w/2"/>
                                          </p:val>
                                        </p:tav>
                                        <p:tav tm="100000">
                                          <p:val>
                                            <p:strVal val="#ppt_x"/>
                                          </p:val>
                                        </p:tav>
                                      </p:tavLst>
                                    </p:anim>
                                    <p:anim calcmode="lin" valueType="num">
                                      <p:cBhvr additive="base">
                                        <p:cTn id="54" dur="300" fill="hold"/>
                                        <p:tgtEl>
                                          <p:spTgt spid="70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utoUpdateAnimBg="0"/>
      <p:bldP spid="70661" grpId="0" autoUpdateAnimBg="0"/>
      <p:bldP spid="70665" grpId="0" autoUpdateAnimBg="0"/>
      <p:bldP spid="70666" grpId="0" autoUpdateAnimBg="0"/>
      <p:bldP spid="70667" grpId="0" autoUpdateAnimBg="0"/>
      <p:bldP spid="70668" grpId="0" autoUpdateAnimBg="0"/>
      <p:bldP spid="706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11188" y="188913"/>
            <a:ext cx="7772400" cy="1143000"/>
          </a:xfrm>
        </p:spPr>
        <p:txBody>
          <a:bodyPr/>
          <a:lstStyle/>
          <a:p>
            <a:pPr algn="l" eaLnBrk="1" hangingPunct="1"/>
            <a:r>
              <a:rPr kumimoji="1" lang="zh-CN" altLang="en-US" b="1" smtClean="0">
                <a:solidFill>
                  <a:schemeClr val="accent2"/>
                </a:solidFill>
                <a:ea typeface="华文新魏" pitchFamily="2" charset="-122"/>
              </a:rPr>
              <a:t>二、电势差与电场强度的关系</a:t>
            </a:r>
          </a:p>
        </p:txBody>
      </p:sp>
      <p:grpSp>
        <p:nvGrpSpPr>
          <p:cNvPr id="71683" name="Group 3"/>
          <p:cNvGrpSpPr>
            <a:grpSpLocks/>
          </p:cNvGrpSpPr>
          <p:nvPr/>
        </p:nvGrpSpPr>
        <p:grpSpPr bwMode="auto">
          <a:xfrm>
            <a:off x="6338888" y="2117725"/>
            <a:ext cx="2805112" cy="1639888"/>
            <a:chOff x="3609" y="1719"/>
            <a:chExt cx="1767" cy="1033"/>
          </a:xfrm>
        </p:grpSpPr>
        <p:grpSp>
          <p:nvGrpSpPr>
            <p:cNvPr id="9234" name="Group 4"/>
            <p:cNvGrpSpPr>
              <a:grpSpLocks/>
            </p:cNvGrpSpPr>
            <p:nvPr/>
          </p:nvGrpSpPr>
          <p:grpSpPr bwMode="auto">
            <a:xfrm>
              <a:off x="3609" y="1719"/>
              <a:ext cx="1595" cy="1033"/>
              <a:chOff x="3609" y="1719"/>
              <a:chExt cx="1595" cy="1033"/>
            </a:xfrm>
          </p:grpSpPr>
          <p:sp>
            <p:nvSpPr>
              <p:cNvPr id="9236" name="Line 5"/>
              <p:cNvSpPr>
                <a:spLocks noChangeShapeType="1"/>
              </p:cNvSpPr>
              <p:nvPr/>
            </p:nvSpPr>
            <p:spPr bwMode="auto">
              <a:xfrm>
                <a:off x="3614" y="1719"/>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7" name="Line 6"/>
              <p:cNvSpPr>
                <a:spLocks noChangeShapeType="1"/>
              </p:cNvSpPr>
              <p:nvPr/>
            </p:nvSpPr>
            <p:spPr bwMode="auto">
              <a:xfrm>
                <a:off x="3620" y="2752"/>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8" name="Line 7"/>
              <p:cNvSpPr>
                <a:spLocks noChangeShapeType="1"/>
              </p:cNvSpPr>
              <p:nvPr/>
            </p:nvSpPr>
            <p:spPr bwMode="auto">
              <a:xfrm>
                <a:off x="3609" y="2403"/>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9" name="Line 8"/>
              <p:cNvSpPr>
                <a:spLocks noChangeShapeType="1"/>
              </p:cNvSpPr>
              <p:nvPr/>
            </p:nvSpPr>
            <p:spPr bwMode="auto">
              <a:xfrm>
                <a:off x="3615" y="2063"/>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235" name="Text Box 9"/>
            <p:cNvSpPr txBox="1">
              <a:spLocks noChangeArrowheads="1"/>
            </p:cNvSpPr>
            <p:nvPr/>
          </p:nvSpPr>
          <p:spPr bwMode="auto">
            <a:xfrm>
              <a:off x="5040" y="20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E</a:t>
              </a:r>
            </a:p>
          </p:txBody>
        </p:sp>
      </p:grpSp>
      <p:grpSp>
        <p:nvGrpSpPr>
          <p:cNvPr id="71690" name="Group 10"/>
          <p:cNvGrpSpPr>
            <a:grpSpLocks/>
          </p:cNvGrpSpPr>
          <p:nvPr/>
        </p:nvGrpSpPr>
        <p:grpSpPr bwMode="auto">
          <a:xfrm>
            <a:off x="6754813" y="2393950"/>
            <a:ext cx="2005012" cy="1395413"/>
            <a:chOff x="3888" y="1872"/>
            <a:chExt cx="1263" cy="879"/>
          </a:xfrm>
        </p:grpSpPr>
        <p:sp>
          <p:nvSpPr>
            <p:cNvPr id="9231" name="Text Box 11"/>
            <p:cNvSpPr txBox="1">
              <a:spLocks noChangeArrowheads="1"/>
            </p:cNvSpPr>
            <p:nvPr/>
          </p:nvSpPr>
          <p:spPr bwMode="auto">
            <a:xfrm>
              <a:off x="4527" y="2175"/>
              <a:ext cx="62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5400" b="1">
                  <a:solidFill>
                    <a:srgbClr val="CC6600"/>
                  </a:solidFill>
                  <a:latin typeface="Times New Roman" pitchFamily="18" charset="0"/>
                </a:rPr>
                <a:t>. </a:t>
              </a:r>
              <a:r>
                <a:rPr kumimoji="1" lang="en-US" altLang="zh-CN" sz="2400" b="1">
                  <a:solidFill>
                    <a:srgbClr val="CC6600"/>
                  </a:solidFill>
                  <a:latin typeface="宋体" pitchFamily="2" charset="-122"/>
                </a:rPr>
                <a:t>B′</a:t>
              </a:r>
              <a:r>
                <a:rPr kumimoji="1" lang="en-US" altLang="zh-CN" sz="2000" b="1">
                  <a:solidFill>
                    <a:srgbClr val="CC6600"/>
                  </a:solidFill>
                  <a:latin typeface="Times New Roman" pitchFamily="18" charset="0"/>
                </a:rPr>
                <a:t> </a:t>
              </a:r>
            </a:p>
          </p:txBody>
        </p:sp>
        <p:sp>
          <p:nvSpPr>
            <p:cNvPr id="9232" name="Line 12"/>
            <p:cNvSpPr>
              <a:spLocks noChangeShapeType="1"/>
            </p:cNvSpPr>
            <p:nvPr/>
          </p:nvSpPr>
          <p:spPr bwMode="auto">
            <a:xfrm>
              <a:off x="4639" y="1872"/>
              <a:ext cx="0" cy="768"/>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3" name="Line 13"/>
            <p:cNvSpPr>
              <a:spLocks noChangeShapeType="1"/>
            </p:cNvSpPr>
            <p:nvPr/>
          </p:nvSpPr>
          <p:spPr bwMode="auto">
            <a:xfrm>
              <a:off x="3888" y="2592"/>
              <a:ext cx="768" cy="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71694" name="Object 14"/>
          <p:cNvGraphicFramePr>
            <a:graphicFrameLocks noChangeAspect="1"/>
          </p:cNvGraphicFramePr>
          <p:nvPr/>
        </p:nvGraphicFramePr>
        <p:xfrm>
          <a:off x="468313" y="1412875"/>
          <a:ext cx="1673225" cy="984250"/>
        </p:xfrm>
        <a:graphic>
          <a:graphicData uri="http://schemas.openxmlformats.org/presentationml/2006/ole">
            <mc:AlternateContent xmlns:mc="http://schemas.openxmlformats.org/markup-compatibility/2006">
              <mc:Choice xmlns:v="urn:schemas-microsoft-com:vml" Requires="v">
                <p:oleObj spid="_x0000_s9240" name="Equation" r:id="rId3" imgW="710891" imgH="418918" progId="Equation.3">
                  <p:embed/>
                </p:oleObj>
              </mc:Choice>
              <mc:Fallback>
                <p:oleObj name="Equation" r:id="rId3" imgW="710891" imgH="418918"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12875"/>
                        <a:ext cx="16732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5" name="Object 15"/>
          <p:cNvGraphicFramePr>
            <a:graphicFrameLocks noChangeAspect="1"/>
          </p:cNvGraphicFramePr>
          <p:nvPr/>
        </p:nvGraphicFramePr>
        <p:xfrm>
          <a:off x="2195513" y="1412875"/>
          <a:ext cx="1384300" cy="969963"/>
        </p:xfrm>
        <a:graphic>
          <a:graphicData uri="http://schemas.openxmlformats.org/presentationml/2006/ole">
            <mc:AlternateContent xmlns:mc="http://schemas.openxmlformats.org/markup-compatibility/2006">
              <mc:Choice xmlns:v="urn:schemas-microsoft-com:vml" Requires="v">
                <p:oleObj spid="_x0000_s9241" name="Equation" r:id="rId5" imgW="634725" imgH="444307" progId="Equation.3">
                  <p:embed/>
                </p:oleObj>
              </mc:Choice>
              <mc:Fallback>
                <p:oleObj name="Equation" r:id="rId5" imgW="634725" imgH="444307"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1412875"/>
                        <a:ext cx="1384300"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6" name="Object 16"/>
          <p:cNvGraphicFramePr>
            <a:graphicFrameLocks noChangeAspect="1"/>
          </p:cNvGraphicFramePr>
          <p:nvPr/>
        </p:nvGraphicFramePr>
        <p:xfrm>
          <a:off x="3708400" y="1196975"/>
          <a:ext cx="2360613" cy="1330325"/>
        </p:xfrm>
        <a:graphic>
          <a:graphicData uri="http://schemas.openxmlformats.org/presentationml/2006/ole">
            <mc:AlternateContent xmlns:mc="http://schemas.openxmlformats.org/markup-compatibility/2006">
              <mc:Choice xmlns:v="urn:schemas-microsoft-com:vml" Requires="v">
                <p:oleObj spid="_x0000_s9242" name="Equation" r:id="rId7" imgW="787058" imgH="444307" progId="Equation.3">
                  <p:embed/>
                </p:oleObj>
              </mc:Choice>
              <mc:Fallback>
                <p:oleObj name="Equation" r:id="rId7" imgW="787058" imgH="444307"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1196975"/>
                        <a:ext cx="2360613"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7" name="Object 17"/>
          <p:cNvGraphicFramePr>
            <a:graphicFrameLocks noChangeAspect="1"/>
          </p:cNvGraphicFramePr>
          <p:nvPr/>
        </p:nvGraphicFramePr>
        <p:xfrm>
          <a:off x="1042988" y="2492375"/>
          <a:ext cx="1828800" cy="571500"/>
        </p:xfrm>
        <a:graphic>
          <a:graphicData uri="http://schemas.openxmlformats.org/presentationml/2006/ole">
            <mc:AlternateContent xmlns:mc="http://schemas.openxmlformats.org/markup-compatibility/2006">
              <mc:Choice xmlns:v="urn:schemas-microsoft-com:vml" Requires="v">
                <p:oleObj spid="_x0000_s9243" name="Equation" r:id="rId9" imgW="609336" imgH="190417" progId="Equation.3">
                  <p:embed/>
                </p:oleObj>
              </mc:Choice>
              <mc:Fallback>
                <p:oleObj name="Equation" r:id="rId9" imgW="609336" imgH="190417"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2492375"/>
                        <a:ext cx="18288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8" name="Text Box 18"/>
          <p:cNvSpPr txBox="1">
            <a:spLocks noChangeArrowheads="1"/>
          </p:cNvSpPr>
          <p:nvPr/>
        </p:nvSpPr>
        <p:spPr bwMode="auto">
          <a:xfrm>
            <a:off x="250825" y="3284538"/>
            <a:ext cx="6626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黑体" pitchFamily="2" charset="-122"/>
                <a:ea typeface="黑体" pitchFamily="2" charset="-122"/>
              </a:rPr>
              <a:t>若用</a:t>
            </a:r>
            <a:r>
              <a:rPr kumimoji="1" lang="en-US" altLang="zh-CN" sz="2800" b="1" i="1">
                <a:latin typeface="黑体" pitchFamily="2" charset="-122"/>
                <a:ea typeface="黑体" pitchFamily="2" charset="-122"/>
              </a:rPr>
              <a:t>d</a:t>
            </a:r>
            <a:r>
              <a:rPr kumimoji="1" lang="zh-CN" altLang="en-US" sz="2800" b="1">
                <a:latin typeface="黑体" pitchFamily="2" charset="-122"/>
                <a:ea typeface="黑体" pitchFamily="2" charset="-122"/>
              </a:rPr>
              <a:t>表示</a:t>
            </a:r>
            <a:r>
              <a:rPr kumimoji="1" lang="en-US" altLang="zh-CN" sz="2800" b="1" i="1">
                <a:latin typeface="黑体" pitchFamily="2" charset="-122"/>
                <a:ea typeface="黑体" pitchFamily="2" charset="-122"/>
              </a:rPr>
              <a:t>A</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B</a:t>
            </a:r>
            <a:r>
              <a:rPr kumimoji="1" lang="zh-CN" altLang="en-US" sz="2800" b="1">
                <a:latin typeface="黑体" pitchFamily="2" charset="-122"/>
                <a:ea typeface="黑体" pitchFamily="2" charset="-122"/>
              </a:rPr>
              <a:t>沿场强方向上的距离， </a:t>
            </a:r>
          </a:p>
        </p:txBody>
      </p:sp>
      <p:sp>
        <p:nvSpPr>
          <p:cNvPr id="71699" name="Text Box 19"/>
          <p:cNvSpPr txBox="1">
            <a:spLocks noChangeArrowheads="1"/>
          </p:cNvSpPr>
          <p:nvPr/>
        </p:nvSpPr>
        <p:spPr bwMode="auto">
          <a:xfrm>
            <a:off x="561975" y="4152900"/>
            <a:ext cx="1314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黑体" pitchFamily="2" charset="-122"/>
                <a:ea typeface="黑体" pitchFamily="2" charset="-122"/>
              </a:rPr>
              <a:t>则：</a:t>
            </a:r>
          </a:p>
        </p:txBody>
      </p:sp>
      <p:graphicFrame>
        <p:nvGraphicFramePr>
          <p:cNvPr id="71700" name="Object 20"/>
          <p:cNvGraphicFramePr>
            <a:graphicFrameLocks noChangeAspect="1"/>
          </p:cNvGraphicFramePr>
          <p:nvPr/>
        </p:nvGraphicFramePr>
        <p:xfrm>
          <a:off x="1690688" y="4076700"/>
          <a:ext cx="1646237" cy="612775"/>
        </p:xfrm>
        <a:graphic>
          <a:graphicData uri="http://schemas.openxmlformats.org/presentationml/2006/ole">
            <mc:AlternateContent xmlns:mc="http://schemas.openxmlformats.org/markup-compatibility/2006">
              <mc:Choice xmlns:v="urn:schemas-microsoft-com:vml" Requires="v">
                <p:oleObj spid="_x0000_s9244" name="Equation" r:id="rId11" imgW="545626" imgH="203024" progId="Equation.3">
                  <p:embed/>
                </p:oleObj>
              </mc:Choice>
              <mc:Fallback>
                <p:oleObj name="Equation" r:id="rId11" imgW="545626" imgH="203024"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0688" y="4076700"/>
                        <a:ext cx="1646237"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01" name="Text Box 21"/>
          <p:cNvSpPr txBox="1">
            <a:spLocks noChangeArrowheads="1"/>
          </p:cNvSpPr>
          <p:nvPr/>
        </p:nvSpPr>
        <p:spPr bwMode="auto">
          <a:xfrm>
            <a:off x="471488" y="4762500"/>
            <a:ext cx="1354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黑体" pitchFamily="2" charset="-122"/>
                <a:ea typeface="黑体" pitchFamily="2" charset="-122"/>
              </a:rPr>
              <a:t>说明：</a:t>
            </a:r>
          </a:p>
        </p:txBody>
      </p:sp>
      <p:sp>
        <p:nvSpPr>
          <p:cNvPr id="71702" name="Text Box 22"/>
          <p:cNvSpPr txBox="1">
            <a:spLocks noChangeArrowheads="1"/>
          </p:cNvSpPr>
          <p:nvPr/>
        </p:nvSpPr>
        <p:spPr bwMode="auto">
          <a:xfrm>
            <a:off x="1690688" y="468630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黑体" pitchFamily="2" charset="-122"/>
                <a:ea typeface="黑体" pitchFamily="2" charset="-122"/>
              </a:rPr>
              <a:t>①</a:t>
            </a:r>
            <a:r>
              <a:rPr kumimoji="1" lang="zh-CN" altLang="en-US" sz="2800" b="1">
                <a:latin typeface="黑体" pitchFamily="2" charset="-122"/>
                <a:ea typeface="黑体" pitchFamily="2" charset="-122"/>
              </a:rPr>
              <a:t>只适用于匀强电场 </a:t>
            </a:r>
          </a:p>
        </p:txBody>
      </p:sp>
      <p:sp>
        <p:nvSpPr>
          <p:cNvPr id="71703" name="Text Box 23"/>
          <p:cNvSpPr txBox="1">
            <a:spLocks noChangeArrowheads="1"/>
          </p:cNvSpPr>
          <p:nvPr/>
        </p:nvSpPr>
        <p:spPr bwMode="auto">
          <a:xfrm>
            <a:off x="1690688" y="5143500"/>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黑体" pitchFamily="2" charset="-122"/>
                <a:ea typeface="黑体" pitchFamily="2" charset="-122"/>
              </a:rPr>
              <a:t>②</a:t>
            </a:r>
            <a:r>
              <a:rPr kumimoji="1" lang="en-US" altLang="zh-CN" sz="2800" b="1" i="1">
                <a:latin typeface="黑体" pitchFamily="2" charset="-122"/>
                <a:ea typeface="黑体" pitchFamily="2" charset="-122"/>
              </a:rPr>
              <a:t>d</a:t>
            </a:r>
            <a:r>
              <a:rPr kumimoji="1" lang="zh-CN" altLang="en-US" sz="2800" b="1">
                <a:latin typeface="黑体" pitchFamily="2" charset="-122"/>
                <a:ea typeface="黑体" pitchFamily="2" charset="-122"/>
              </a:rPr>
              <a:t>：沿场强方向的距离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linds(horizontal)">
                                      <p:cBhvr>
                                        <p:cTn id="7" dur="500"/>
                                        <p:tgtEl>
                                          <p:spTgt spid="71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6" fill="hold" nodeType="clickEffect">
                                  <p:stCondLst>
                                    <p:cond delay="0"/>
                                  </p:stCondLst>
                                  <p:childTnLst>
                                    <p:set>
                                      <p:cBhvr>
                                        <p:cTn id="11" dur="1" fill="hold">
                                          <p:stCondLst>
                                            <p:cond delay="0"/>
                                          </p:stCondLst>
                                        </p:cTn>
                                        <p:tgtEl>
                                          <p:spTgt spid="71694"/>
                                        </p:tgtEl>
                                        <p:attrNameLst>
                                          <p:attrName>style.visibility</p:attrName>
                                        </p:attrNameLst>
                                      </p:cBhvr>
                                      <p:to>
                                        <p:strVal val="visible"/>
                                      </p:to>
                                    </p:set>
                                    <p:anim calcmode="lin" valueType="num">
                                      <p:cBhvr additive="base">
                                        <p:cTn id="12" dur="500" fill="hold"/>
                                        <p:tgtEl>
                                          <p:spTgt spid="71694"/>
                                        </p:tgtEl>
                                        <p:attrNameLst>
                                          <p:attrName>ppt_x</p:attrName>
                                        </p:attrNameLst>
                                      </p:cBhvr>
                                      <p:tavLst>
                                        <p:tav tm="0">
                                          <p:val>
                                            <p:strVal val="1+#ppt_w/2"/>
                                          </p:val>
                                        </p:tav>
                                        <p:tav tm="100000">
                                          <p:val>
                                            <p:strVal val="#ppt_x"/>
                                          </p:val>
                                        </p:tav>
                                      </p:tavLst>
                                    </p:anim>
                                    <p:anim calcmode="lin" valueType="num">
                                      <p:cBhvr additive="base">
                                        <p:cTn id="13" dur="500" fill="hold"/>
                                        <p:tgtEl>
                                          <p:spTgt spid="7169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71690"/>
                                        </p:tgtEl>
                                        <p:attrNameLst>
                                          <p:attrName>style.visibility</p:attrName>
                                        </p:attrNameLst>
                                      </p:cBhvr>
                                      <p:to>
                                        <p:strVal val="visible"/>
                                      </p:to>
                                    </p:set>
                                    <p:animEffect transition="in" filter="dissolve">
                                      <p:cBhvr>
                                        <p:cTn id="18" dur="500"/>
                                        <p:tgtEl>
                                          <p:spTgt spid="716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71695"/>
                                        </p:tgtEl>
                                        <p:attrNameLst>
                                          <p:attrName>style.visibility</p:attrName>
                                        </p:attrNameLst>
                                      </p:cBhvr>
                                      <p:to>
                                        <p:strVal val="visible"/>
                                      </p:to>
                                    </p:set>
                                    <p:anim calcmode="lin" valueType="num">
                                      <p:cBhvr additive="base">
                                        <p:cTn id="23" dur="500" fill="hold"/>
                                        <p:tgtEl>
                                          <p:spTgt spid="71695"/>
                                        </p:tgtEl>
                                        <p:attrNameLst>
                                          <p:attrName>ppt_x</p:attrName>
                                        </p:attrNameLst>
                                      </p:cBhvr>
                                      <p:tavLst>
                                        <p:tav tm="0">
                                          <p:val>
                                            <p:strVal val="1+#ppt_w/2"/>
                                          </p:val>
                                        </p:tav>
                                        <p:tav tm="100000">
                                          <p:val>
                                            <p:strVal val="#ppt_x"/>
                                          </p:val>
                                        </p:tav>
                                      </p:tavLst>
                                    </p:anim>
                                    <p:anim calcmode="lin" valueType="num">
                                      <p:cBhvr additive="base">
                                        <p:cTn id="24" dur="500" fill="hold"/>
                                        <p:tgtEl>
                                          <p:spTgt spid="7169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2" fill="hold" nodeType="clickEffect">
                                  <p:stCondLst>
                                    <p:cond delay="0"/>
                                  </p:stCondLst>
                                  <p:childTnLst>
                                    <p:set>
                                      <p:cBhvr>
                                        <p:cTn id="28" dur="1" fill="hold">
                                          <p:stCondLst>
                                            <p:cond delay="0"/>
                                          </p:stCondLst>
                                        </p:cTn>
                                        <p:tgtEl>
                                          <p:spTgt spid="71696"/>
                                        </p:tgtEl>
                                        <p:attrNameLst>
                                          <p:attrName>style.visibility</p:attrName>
                                        </p:attrNameLst>
                                      </p:cBhvr>
                                      <p:to>
                                        <p:strVal val="visible"/>
                                      </p:to>
                                    </p:set>
                                    <p:anim calcmode="lin" valueType="num">
                                      <p:cBhvr additive="base">
                                        <p:cTn id="29" dur="500" fill="hold"/>
                                        <p:tgtEl>
                                          <p:spTgt spid="71696"/>
                                        </p:tgtEl>
                                        <p:attrNameLst>
                                          <p:attrName>ppt_x</p:attrName>
                                        </p:attrNameLst>
                                      </p:cBhvr>
                                      <p:tavLst>
                                        <p:tav tm="0">
                                          <p:val>
                                            <p:strVal val="0-#ppt_w/2"/>
                                          </p:val>
                                        </p:tav>
                                        <p:tav tm="100000">
                                          <p:val>
                                            <p:strVal val="#ppt_x"/>
                                          </p:val>
                                        </p:tav>
                                      </p:tavLst>
                                    </p:anim>
                                    <p:anim calcmode="lin" valueType="num">
                                      <p:cBhvr additive="base">
                                        <p:cTn id="30" dur="500" fill="hold"/>
                                        <p:tgtEl>
                                          <p:spTgt spid="7169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6" fill="hold" nodeType="clickEffect">
                                  <p:stCondLst>
                                    <p:cond delay="0"/>
                                  </p:stCondLst>
                                  <p:childTnLst>
                                    <p:set>
                                      <p:cBhvr>
                                        <p:cTn id="34" dur="1" fill="hold">
                                          <p:stCondLst>
                                            <p:cond delay="0"/>
                                          </p:stCondLst>
                                        </p:cTn>
                                        <p:tgtEl>
                                          <p:spTgt spid="71697"/>
                                        </p:tgtEl>
                                        <p:attrNameLst>
                                          <p:attrName>style.visibility</p:attrName>
                                        </p:attrNameLst>
                                      </p:cBhvr>
                                      <p:to>
                                        <p:strVal val="visible"/>
                                      </p:to>
                                    </p:set>
                                    <p:anim calcmode="lin" valueType="num">
                                      <p:cBhvr additive="base">
                                        <p:cTn id="35" dur="500" fill="hold"/>
                                        <p:tgtEl>
                                          <p:spTgt spid="71697"/>
                                        </p:tgtEl>
                                        <p:attrNameLst>
                                          <p:attrName>ppt_x</p:attrName>
                                        </p:attrNameLst>
                                      </p:cBhvr>
                                      <p:tavLst>
                                        <p:tav tm="0">
                                          <p:val>
                                            <p:strVal val="1+#ppt_w/2"/>
                                          </p:val>
                                        </p:tav>
                                        <p:tav tm="100000">
                                          <p:val>
                                            <p:strVal val="#ppt_x"/>
                                          </p:val>
                                        </p:tav>
                                      </p:tavLst>
                                    </p:anim>
                                    <p:anim calcmode="lin" valueType="num">
                                      <p:cBhvr additive="base">
                                        <p:cTn id="36" dur="500" fill="hold"/>
                                        <p:tgtEl>
                                          <p:spTgt spid="7169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1698"/>
                                        </p:tgtEl>
                                        <p:attrNameLst>
                                          <p:attrName>style.visibility</p:attrName>
                                        </p:attrNameLst>
                                      </p:cBhvr>
                                      <p:to>
                                        <p:strVal val="visible"/>
                                      </p:to>
                                    </p:set>
                                    <p:anim calcmode="lin" valueType="num">
                                      <p:cBhvr additive="base">
                                        <p:cTn id="41" dur="500" fill="hold"/>
                                        <p:tgtEl>
                                          <p:spTgt spid="71698"/>
                                        </p:tgtEl>
                                        <p:attrNameLst>
                                          <p:attrName>ppt_x</p:attrName>
                                        </p:attrNameLst>
                                      </p:cBhvr>
                                      <p:tavLst>
                                        <p:tav tm="0">
                                          <p:val>
                                            <p:strVal val="1+#ppt_w/2"/>
                                          </p:val>
                                        </p:tav>
                                        <p:tav tm="100000">
                                          <p:val>
                                            <p:strVal val="#ppt_x"/>
                                          </p:val>
                                        </p:tav>
                                      </p:tavLst>
                                    </p:anim>
                                    <p:anim calcmode="lin" valueType="num">
                                      <p:cBhvr additive="base">
                                        <p:cTn id="42" dur="500" fill="hold"/>
                                        <p:tgtEl>
                                          <p:spTgt spid="71698"/>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1699"/>
                                        </p:tgtEl>
                                        <p:attrNameLst>
                                          <p:attrName>style.visibility</p:attrName>
                                        </p:attrNameLst>
                                      </p:cBhvr>
                                      <p:to>
                                        <p:strVal val="visible"/>
                                      </p:to>
                                    </p:set>
                                    <p:animEffect transition="in" filter="dissolve">
                                      <p:cBhvr>
                                        <p:cTn id="47" dur="500"/>
                                        <p:tgtEl>
                                          <p:spTgt spid="716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9" fill="hold" nodeType="clickEffect">
                                  <p:stCondLst>
                                    <p:cond delay="0"/>
                                  </p:stCondLst>
                                  <p:childTnLst>
                                    <p:set>
                                      <p:cBhvr>
                                        <p:cTn id="51" dur="1" fill="hold">
                                          <p:stCondLst>
                                            <p:cond delay="0"/>
                                          </p:stCondLst>
                                        </p:cTn>
                                        <p:tgtEl>
                                          <p:spTgt spid="71700"/>
                                        </p:tgtEl>
                                        <p:attrNameLst>
                                          <p:attrName>style.visibility</p:attrName>
                                        </p:attrNameLst>
                                      </p:cBhvr>
                                      <p:to>
                                        <p:strVal val="visible"/>
                                      </p:to>
                                    </p:set>
                                    <p:anim calcmode="lin" valueType="num">
                                      <p:cBhvr additive="base">
                                        <p:cTn id="52" dur="500" fill="hold"/>
                                        <p:tgtEl>
                                          <p:spTgt spid="71700"/>
                                        </p:tgtEl>
                                        <p:attrNameLst>
                                          <p:attrName>ppt_x</p:attrName>
                                        </p:attrNameLst>
                                      </p:cBhvr>
                                      <p:tavLst>
                                        <p:tav tm="0">
                                          <p:val>
                                            <p:strVal val="0-#ppt_w/2"/>
                                          </p:val>
                                        </p:tav>
                                        <p:tav tm="100000">
                                          <p:val>
                                            <p:strVal val="#ppt_x"/>
                                          </p:val>
                                        </p:tav>
                                      </p:tavLst>
                                    </p:anim>
                                    <p:anim calcmode="lin" valueType="num">
                                      <p:cBhvr additive="base">
                                        <p:cTn id="53" dur="500" fill="hold"/>
                                        <p:tgtEl>
                                          <p:spTgt spid="71700"/>
                                        </p:tgtEl>
                                        <p:attrNameLst>
                                          <p:attrName>ppt_y</p:attrName>
                                        </p:attrNameLst>
                                      </p:cBhvr>
                                      <p:tavLst>
                                        <p:tav tm="0">
                                          <p:val>
                                            <p:strVal val="0-#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71701"/>
                                        </p:tgtEl>
                                        <p:attrNameLst>
                                          <p:attrName>style.visibility</p:attrName>
                                        </p:attrNameLst>
                                      </p:cBhvr>
                                      <p:to>
                                        <p:strVal val="visible"/>
                                      </p:to>
                                    </p:set>
                                    <p:anim calcmode="lin" valueType="num">
                                      <p:cBhvr additive="base">
                                        <p:cTn id="58" dur="500" fill="hold"/>
                                        <p:tgtEl>
                                          <p:spTgt spid="71701"/>
                                        </p:tgtEl>
                                        <p:attrNameLst>
                                          <p:attrName>ppt_x</p:attrName>
                                        </p:attrNameLst>
                                      </p:cBhvr>
                                      <p:tavLst>
                                        <p:tav tm="0">
                                          <p:val>
                                            <p:strVal val="0-#ppt_w/2"/>
                                          </p:val>
                                        </p:tav>
                                        <p:tav tm="100000">
                                          <p:val>
                                            <p:strVal val="#ppt_x"/>
                                          </p:val>
                                        </p:tav>
                                      </p:tavLst>
                                    </p:anim>
                                    <p:anim calcmode="lin" valueType="num">
                                      <p:cBhvr additive="base">
                                        <p:cTn id="59" dur="500" fill="hold"/>
                                        <p:tgtEl>
                                          <p:spTgt spid="71701"/>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2" fill="hold" grpId="0" nodeType="clickEffect">
                                  <p:stCondLst>
                                    <p:cond delay="0"/>
                                  </p:stCondLst>
                                  <p:iterate type="wd">
                                    <p:tmPct val="100000"/>
                                  </p:iterate>
                                  <p:childTnLst>
                                    <p:set>
                                      <p:cBhvr>
                                        <p:cTn id="63" dur="1" fill="hold">
                                          <p:stCondLst>
                                            <p:cond delay="0"/>
                                          </p:stCondLst>
                                        </p:cTn>
                                        <p:tgtEl>
                                          <p:spTgt spid="71702"/>
                                        </p:tgtEl>
                                        <p:attrNameLst>
                                          <p:attrName>style.visibility</p:attrName>
                                        </p:attrNameLst>
                                      </p:cBhvr>
                                      <p:to>
                                        <p:strVal val="visible"/>
                                      </p:to>
                                    </p:set>
                                    <p:anim calcmode="lin" valueType="num">
                                      <p:cBhvr additive="base">
                                        <p:cTn id="64" dur="300" fill="hold"/>
                                        <p:tgtEl>
                                          <p:spTgt spid="71702"/>
                                        </p:tgtEl>
                                        <p:attrNameLst>
                                          <p:attrName>ppt_x</p:attrName>
                                        </p:attrNameLst>
                                      </p:cBhvr>
                                      <p:tavLst>
                                        <p:tav tm="0">
                                          <p:val>
                                            <p:strVal val="1+#ppt_w/2"/>
                                          </p:val>
                                        </p:tav>
                                        <p:tav tm="100000">
                                          <p:val>
                                            <p:strVal val="#ppt_x"/>
                                          </p:val>
                                        </p:tav>
                                      </p:tavLst>
                                    </p:anim>
                                    <p:anim calcmode="lin" valueType="num">
                                      <p:cBhvr additive="base">
                                        <p:cTn id="65" dur="300" fill="hold"/>
                                        <p:tgtEl>
                                          <p:spTgt spid="71702"/>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iterate type="wd">
                                    <p:tmPct val="100000"/>
                                  </p:iterate>
                                  <p:childTnLst>
                                    <p:set>
                                      <p:cBhvr>
                                        <p:cTn id="69" dur="1" fill="hold">
                                          <p:stCondLst>
                                            <p:cond delay="0"/>
                                          </p:stCondLst>
                                        </p:cTn>
                                        <p:tgtEl>
                                          <p:spTgt spid="71703"/>
                                        </p:tgtEl>
                                        <p:attrNameLst>
                                          <p:attrName>style.visibility</p:attrName>
                                        </p:attrNameLst>
                                      </p:cBhvr>
                                      <p:to>
                                        <p:strVal val="visible"/>
                                      </p:to>
                                    </p:set>
                                    <p:animEffect transition="in" filter="blinds(horizontal)">
                                      <p:cBhvr>
                                        <p:cTn id="70" dur="300"/>
                                        <p:tgtEl>
                                          <p:spTgt spid="71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8" grpId="0" autoUpdateAnimBg="0"/>
      <p:bldP spid="71699" grpId="0" autoUpdateAnimBg="0"/>
      <p:bldP spid="71701" grpId="0" autoUpdateAnimBg="0"/>
      <p:bldP spid="71702" grpId="0" autoUpdateAnimBg="0"/>
      <p:bldP spid="7170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1042988" y="3644900"/>
            <a:ext cx="1608137" cy="1879600"/>
            <a:chOff x="1072" y="2355"/>
            <a:chExt cx="1013" cy="1184"/>
          </a:xfrm>
        </p:grpSpPr>
        <p:sp>
          <p:nvSpPr>
            <p:cNvPr id="10273" name="Text Box 3"/>
            <p:cNvSpPr txBox="1">
              <a:spLocks noChangeArrowheads="1"/>
            </p:cNvSpPr>
            <p:nvPr/>
          </p:nvSpPr>
          <p:spPr bwMode="auto">
            <a:xfrm>
              <a:off x="1461" y="2355"/>
              <a:ext cx="624"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5400" b="1">
                  <a:solidFill>
                    <a:srgbClr val="CC6600"/>
                  </a:solidFill>
                  <a:latin typeface="黑体" pitchFamily="2" charset="-122"/>
                  <a:ea typeface="黑体" pitchFamily="2" charset="-122"/>
                </a:rPr>
                <a:t>. </a:t>
              </a:r>
              <a:r>
                <a:rPr kumimoji="1" lang="en-US" altLang="zh-CN" sz="2400" b="1">
                  <a:solidFill>
                    <a:srgbClr val="CC6600"/>
                  </a:solidFill>
                  <a:latin typeface="黑体" pitchFamily="2" charset="-122"/>
                  <a:ea typeface="黑体" pitchFamily="2" charset="-122"/>
                </a:rPr>
                <a:t>N′</a:t>
              </a:r>
              <a:r>
                <a:rPr kumimoji="1" lang="en-US" altLang="zh-CN" sz="2000" b="1">
                  <a:solidFill>
                    <a:srgbClr val="CC6600"/>
                  </a:solidFill>
                  <a:latin typeface="黑体" pitchFamily="2" charset="-122"/>
                  <a:ea typeface="黑体" pitchFamily="2" charset="-122"/>
                </a:rPr>
                <a:t> </a:t>
              </a:r>
            </a:p>
          </p:txBody>
        </p:sp>
        <p:sp>
          <p:nvSpPr>
            <p:cNvPr id="10274" name="Line 4"/>
            <p:cNvSpPr>
              <a:spLocks noChangeShapeType="1"/>
            </p:cNvSpPr>
            <p:nvPr/>
          </p:nvSpPr>
          <p:spPr bwMode="auto">
            <a:xfrm>
              <a:off x="1581" y="2771"/>
              <a:ext cx="0" cy="768"/>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5" name="Line 5"/>
            <p:cNvSpPr>
              <a:spLocks noChangeShapeType="1"/>
            </p:cNvSpPr>
            <p:nvPr/>
          </p:nvSpPr>
          <p:spPr bwMode="auto">
            <a:xfrm>
              <a:off x="1072" y="2771"/>
              <a:ext cx="538" cy="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710" name="Group 6"/>
          <p:cNvGrpSpPr>
            <a:grpSpLocks/>
          </p:cNvGrpSpPr>
          <p:nvPr/>
        </p:nvGrpSpPr>
        <p:grpSpPr bwMode="auto">
          <a:xfrm>
            <a:off x="395288" y="2060575"/>
            <a:ext cx="8569325" cy="3697288"/>
            <a:chOff x="249" y="1317"/>
            <a:chExt cx="5398" cy="2329"/>
          </a:xfrm>
        </p:grpSpPr>
        <p:sp>
          <p:nvSpPr>
            <p:cNvPr id="10256" name="Text Box 7"/>
            <p:cNvSpPr txBox="1">
              <a:spLocks noChangeArrowheads="1"/>
            </p:cNvSpPr>
            <p:nvPr/>
          </p:nvSpPr>
          <p:spPr bwMode="auto">
            <a:xfrm>
              <a:off x="839" y="2886"/>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黑体" pitchFamily="2" charset="-122"/>
                  <a:ea typeface="黑体" pitchFamily="2" charset="-122"/>
                </a:rPr>
                <a:t>60° </a:t>
              </a:r>
            </a:p>
          </p:txBody>
        </p:sp>
        <p:grpSp>
          <p:nvGrpSpPr>
            <p:cNvPr id="10257" name="Group 8"/>
            <p:cNvGrpSpPr>
              <a:grpSpLocks/>
            </p:cNvGrpSpPr>
            <p:nvPr/>
          </p:nvGrpSpPr>
          <p:grpSpPr bwMode="auto">
            <a:xfrm>
              <a:off x="249" y="1317"/>
              <a:ext cx="5398" cy="2329"/>
              <a:chOff x="249" y="1317"/>
              <a:chExt cx="5398" cy="2329"/>
            </a:xfrm>
          </p:grpSpPr>
          <p:grpSp>
            <p:nvGrpSpPr>
              <p:cNvPr id="10258" name="Group 9"/>
              <p:cNvGrpSpPr>
                <a:grpSpLocks/>
              </p:cNvGrpSpPr>
              <p:nvPr/>
            </p:nvGrpSpPr>
            <p:grpSpPr bwMode="auto">
              <a:xfrm>
                <a:off x="249" y="1317"/>
                <a:ext cx="5398" cy="2329"/>
                <a:chOff x="249" y="1298"/>
                <a:chExt cx="5398" cy="2329"/>
              </a:xfrm>
            </p:grpSpPr>
            <p:sp>
              <p:nvSpPr>
                <p:cNvPr id="10260" name="Text Box 10"/>
                <p:cNvSpPr txBox="1">
                  <a:spLocks noChangeArrowheads="1"/>
                </p:cNvSpPr>
                <p:nvPr/>
              </p:nvSpPr>
              <p:spPr bwMode="auto">
                <a:xfrm>
                  <a:off x="249" y="1298"/>
                  <a:ext cx="5398"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latin typeface="黑体" pitchFamily="2" charset="-122"/>
                      <a:ea typeface="黑体" pitchFamily="2" charset="-122"/>
                    </a:rPr>
                    <a:t>例</a:t>
                  </a:r>
                  <a:r>
                    <a:rPr kumimoji="1" lang="en-US" altLang="zh-CN" sz="3200" b="1">
                      <a:latin typeface="黑体" pitchFamily="2" charset="-122"/>
                      <a:ea typeface="黑体" pitchFamily="2" charset="-122"/>
                    </a:rPr>
                    <a:t>1</a:t>
                  </a:r>
                  <a:r>
                    <a:rPr kumimoji="1" lang="zh-CN" altLang="en-US" sz="3200" b="1">
                      <a:latin typeface="黑体" pitchFamily="2" charset="-122"/>
                      <a:ea typeface="黑体" pitchFamily="2" charset="-122"/>
                    </a:rPr>
                    <a:t>：</a:t>
                  </a:r>
                  <a:r>
                    <a:rPr kumimoji="1" lang="zh-CN" altLang="en-US" sz="2800" b="1">
                      <a:latin typeface="黑体" pitchFamily="2" charset="-122"/>
                      <a:ea typeface="黑体" pitchFamily="2" charset="-122"/>
                    </a:rPr>
                    <a:t>如图，在匀强电场中的</a:t>
                  </a:r>
                  <a:r>
                    <a:rPr kumimoji="1" lang="en-US" altLang="zh-CN" sz="2800" b="1" i="1">
                      <a:latin typeface="黑体" pitchFamily="2" charset="-122"/>
                      <a:ea typeface="黑体" pitchFamily="2" charset="-122"/>
                    </a:rPr>
                    <a:t>M</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N</a:t>
                  </a:r>
                  <a:r>
                    <a:rPr kumimoji="1" lang="zh-CN" altLang="en-US" sz="2800" b="1">
                      <a:latin typeface="黑体" pitchFamily="2" charset="-122"/>
                      <a:ea typeface="黑体" pitchFamily="2" charset="-122"/>
                    </a:rPr>
                    <a:t>两点距离为</a:t>
                  </a:r>
                  <a:r>
                    <a:rPr kumimoji="1" lang="en-US" altLang="zh-CN" sz="2800" b="1">
                      <a:latin typeface="黑体" pitchFamily="2" charset="-122"/>
                      <a:ea typeface="黑体" pitchFamily="2" charset="-122"/>
                    </a:rPr>
                    <a:t>2 cm</a:t>
                  </a:r>
                  <a:r>
                    <a:rPr kumimoji="1" lang="zh-CN" altLang="en-US" sz="2800" b="1">
                      <a:latin typeface="黑体" pitchFamily="2" charset="-122"/>
                      <a:ea typeface="黑体" pitchFamily="2" charset="-122"/>
                    </a:rPr>
                    <a:t>，两点间的电势差为</a:t>
                  </a:r>
                  <a:r>
                    <a:rPr kumimoji="1" lang="en-US" altLang="zh-CN" sz="2800" b="1">
                      <a:latin typeface="黑体" pitchFamily="2" charset="-122"/>
                      <a:ea typeface="黑体" pitchFamily="2" charset="-122"/>
                    </a:rPr>
                    <a:t>5 V,</a:t>
                  </a:r>
                  <a:r>
                    <a:rPr kumimoji="1" lang="en-US" altLang="zh-CN" sz="2800" b="1" i="1">
                      <a:latin typeface="黑体" pitchFamily="2" charset="-122"/>
                      <a:ea typeface="黑体" pitchFamily="2" charset="-122"/>
                    </a:rPr>
                    <a:t>M</a:t>
                  </a:r>
                  <a:r>
                    <a:rPr kumimoji="1" lang="zh-CN" altLang="en-US" sz="2800" b="1">
                      <a:latin typeface="黑体" pitchFamily="2" charset="-122"/>
                      <a:ea typeface="黑体" pitchFamily="2" charset="-122"/>
                    </a:rPr>
                    <a:t>、</a:t>
                  </a:r>
                  <a:r>
                    <a:rPr kumimoji="1" lang="en-US" altLang="zh-CN" sz="2800" b="1" i="1">
                      <a:latin typeface="黑体" pitchFamily="2" charset="-122"/>
                      <a:ea typeface="黑体" pitchFamily="2" charset="-122"/>
                    </a:rPr>
                    <a:t>N</a:t>
                  </a:r>
                  <a:r>
                    <a:rPr kumimoji="1" lang="zh-CN" altLang="en-US" sz="2800" b="1">
                      <a:latin typeface="黑体" pitchFamily="2" charset="-122"/>
                      <a:ea typeface="黑体" pitchFamily="2" charset="-122"/>
                    </a:rPr>
                    <a:t>连线与场强方向成</a:t>
                  </a:r>
                  <a:r>
                    <a:rPr kumimoji="1" lang="en-US" altLang="zh-CN" sz="2800" b="1">
                      <a:latin typeface="黑体" pitchFamily="2" charset="-122"/>
                      <a:ea typeface="黑体" pitchFamily="2" charset="-122"/>
                    </a:rPr>
                    <a:t>60°</a:t>
                  </a:r>
                  <a:r>
                    <a:rPr kumimoji="1" lang="zh-CN" altLang="en-US" sz="2800" b="1">
                      <a:latin typeface="黑体" pitchFamily="2" charset="-122"/>
                      <a:ea typeface="黑体" pitchFamily="2" charset="-122"/>
                    </a:rPr>
                    <a:t>角，则此电场的电场强度多大？ </a:t>
                  </a:r>
                </a:p>
              </p:txBody>
            </p:sp>
            <p:grpSp>
              <p:nvGrpSpPr>
                <p:cNvPr id="10261" name="Group 11"/>
                <p:cNvGrpSpPr>
                  <a:grpSpLocks/>
                </p:cNvGrpSpPr>
                <p:nvPr/>
              </p:nvGrpSpPr>
              <p:grpSpPr bwMode="auto">
                <a:xfrm>
                  <a:off x="298" y="2296"/>
                  <a:ext cx="1767" cy="1331"/>
                  <a:chOff x="713" y="2355"/>
                  <a:chExt cx="1767" cy="1331"/>
                </a:xfrm>
              </p:grpSpPr>
              <p:grpSp>
                <p:nvGrpSpPr>
                  <p:cNvPr id="10262" name="Group 12"/>
                  <p:cNvGrpSpPr>
                    <a:grpSpLocks/>
                  </p:cNvGrpSpPr>
                  <p:nvPr/>
                </p:nvGrpSpPr>
                <p:grpSpPr bwMode="auto">
                  <a:xfrm>
                    <a:off x="713" y="2621"/>
                    <a:ext cx="1767" cy="1033"/>
                    <a:chOff x="3609" y="1719"/>
                    <a:chExt cx="1767" cy="1033"/>
                  </a:xfrm>
                </p:grpSpPr>
                <p:grpSp>
                  <p:nvGrpSpPr>
                    <p:cNvPr id="10267" name="Group 13"/>
                    <p:cNvGrpSpPr>
                      <a:grpSpLocks/>
                    </p:cNvGrpSpPr>
                    <p:nvPr/>
                  </p:nvGrpSpPr>
                  <p:grpSpPr bwMode="auto">
                    <a:xfrm>
                      <a:off x="3609" y="1719"/>
                      <a:ext cx="1595" cy="1033"/>
                      <a:chOff x="3609" y="1719"/>
                      <a:chExt cx="1595" cy="1033"/>
                    </a:xfrm>
                  </p:grpSpPr>
                  <p:sp>
                    <p:nvSpPr>
                      <p:cNvPr id="10269" name="Line 14"/>
                      <p:cNvSpPr>
                        <a:spLocks noChangeShapeType="1"/>
                      </p:cNvSpPr>
                      <p:nvPr/>
                    </p:nvSpPr>
                    <p:spPr bwMode="auto">
                      <a:xfrm>
                        <a:off x="3614" y="1719"/>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0" name="Line 15"/>
                      <p:cNvSpPr>
                        <a:spLocks noChangeShapeType="1"/>
                      </p:cNvSpPr>
                      <p:nvPr/>
                    </p:nvSpPr>
                    <p:spPr bwMode="auto">
                      <a:xfrm>
                        <a:off x="3620" y="2752"/>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1" name="Line 16"/>
                      <p:cNvSpPr>
                        <a:spLocks noChangeShapeType="1"/>
                      </p:cNvSpPr>
                      <p:nvPr/>
                    </p:nvSpPr>
                    <p:spPr bwMode="auto">
                      <a:xfrm>
                        <a:off x="3609" y="2403"/>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2" name="Line 17"/>
                      <p:cNvSpPr>
                        <a:spLocks noChangeShapeType="1"/>
                      </p:cNvSpPr>
                      <p:nvPr/>
                    </p:nvSpPr>
                    <p:spPr bwMode="auto">
                      <a:xfrm>
                        <a:off x="3615" y="2063"/>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68" name="Text Box 18"/>
                    <p:cNvSpPr txBox="1">
                      <a:spLocks noChangeArrowheads="1"/>
                    </p:cNvSpPr>
                    <p:nvPr/>
                  </p:nvSpPr>
                  <p:spPr bwMode="auto">
                    <a:xfrm>
                      <a:off x="5040" y="20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黑体" pitchFamily="2" charset="-122"/>
                          <a:ea typeface="黑体" pitchFamily="2" charset="-122"/>
                        </a:rPr>
                        <a:t>E</a:t>
                      </a:r>
                    </a:p>
                  </p:txBody>
                </p:sp>
              </p:grpSp>
              <p:grpSp>
                <p:nvGrpSpPr>
                  <p:cNvPr id="10263" name="Group 19"/>
                  <p:cNvGrpSpPr>
                    <a:grpSpLocks/>
                  </p:cNvGrpSpPr>
                  <p:nvPr/>
                </p:nvGrpSpPr>
                <p:grpSpPr bwMode="auto">
                  <a:xfrm>
                    <a:off x="777" y="2355"/>
                    <a:ext cx="1141" cy="1331"/>
                    <a:chOff x="777" y="2355"/>
                    <a:chExt cx="1141" cy="1331"/>
                  </a:xfrm>
                </p:grpSpPr>
                <p:sp>
                  <p:nvSpPr>
                    <p:cNvPr id="10264" name="Text Box 20"/>
                    <p:cNvSpPr txBox="1">
                      <a:spLocks noChangeArrowheads="1"/>
                    </p:cNvSpPr>
                    <p:nvPr/>
                  </p:nvSpPr>
                  <p:spPr bwMode="auto">
                    <a:xfrm>
                      <a:off x="777" y="2355"/>
                      <a:ext cx="445"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CC6600"/>
                          </a:solidFill>
                          <a:latin typeface="黑体" pitchFamily="2" charset="-122"/>
                          <a:ea typeface="黑体" pitchFamily="2" charset="-122"/>
                        </a:rPr>
                        <a:t>M</a:t>
                      </a:r>
                      <a:r>
                        <a:rPr kumimoji="1" lang="en-US" altLang="zh-CN" sz="5400" b="1">
                          <a:solidFill>
                            <a:srgbClr val="CC6600"/>
                          </a:solidFill>
                          <a:latin typeface="黑体" pitchFamily="2" charset="-122"/>
                          <a:ea typeface="黑体" pitchFamily="2" charset="-122"/>
                        </a:rPr>
                        <a:t>.</a:t>
                      </a:r>
                    </a:p>
                  </p:txBody>
                </p:sp>
                <p:sp>
                  <p:nvSpPr>
                    <p:cNvPr id="10265" name="Text Box 21"/>
                    <p:cNvSpPr txBox="1">
                      <a:spLocks noChangeArrowheads="1"/>
                    </p:cNvSpPr>
                    <p:nvPr/>
                  </p:nvSpPr>
                  <p:spPr bwMode="auto">
                    <a:xfrm>
                      <a:off x="1450" y="3110"/>
                      <a:ext cx="46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5400" b="1">
                          <a:solidFill>
                            <a:srgbClr val="CC6600"/>
                          </a:solidFill>
                          <a:latin typeface="黑体" pitchFamily="2" charset="-122"/>
                          <a:ea typeface="黑体" pitchFamily="2" charset="-122"/>
                        </a:rPr>
                        <a:t>.</a:t>
                      </a:r>
                      <a:r>
                        <a:rPr kumimoji="1" lang="en-US" altLang="zh-CN" sz="2400" b="1">
                          <a:solidFill>
                            <a:srgbClr val="CC6600"/>
                          </a:solidFill>
                          <a:latin typeface="黑体" pitchFamily="2" charset="-122"/>
                          <a:ea typeface="黑体" pitchFamily="2" charset="-122"/>
                        </a:rPr>
                        <a:t>N</a:t>
                      </a:r>
                      <a:endParaRPr kumimoji="1" lang="en-US" altLang="zh-CN" sz="5400" b="1">
                        <a:solidFill>
                          <a:srgbClr val="CC6600"/>
                        </a:solidFill>
                        <a:latin typeface="黑体" pitchFamily="2" charset="-122"/>
                        <a:ea typeface="黑体" pitchFamily="2" charset="-122"/>
                      </a:endParaRPr>
                    </a:p>
                  </p:txBody>
                </p:sp>
                <p:sp>
                  <p:nvSpPr>
                    <p:cNvPr id="10266" name="Line 22"/>
                    <p:cNvSpPr>
                      <a:spLocks noChangeShapeType="1"/>
                    </p:cNvSpPr>
                    <p:nvPr/>
                  </p:nvSpPr>
                  <p:spPr bwMode="auto">
                    <a:xfrm>
                      <a:off x="1063" y="2755"/>
                      <a:ext cx="499" cy="77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59" name="Freeform 23"/>
              <p:cNvSpPr>
                <a:spLocks/>
              </p:cNvSpPr>
              <p:nvPr/>
            </p:nvSpPr>
            <p:spPr bwMode="auto">
              <a:xfrm>
                <a:off x="856" y="2931"/>
                <a:ext cx="48" cy="88"/>
              </a:xfrm>
              <a:custGeom>
                <a:avLst/>
                <a:gdLst>
                  <a:gd name="T0" fmla="*/ 48 w 48"/>
                  <a:gd name="T1" fmla="*/ 0 h 88"/>
                  <a:gd name="T2" fmla="*/ 32 w 48"/>
                  <a:gd name="T3" fmla="*/ 64 h 88"/>
                  <a:gd name="T4" fmla="*/ 0 w 48"/>
                  <a:gd name="T5" fmla="*/ 88 h 88"/>
                  <a:gd name="T6" fmla="*/ 0 60000 65536"/>
                  <a:gd name="T7" fmla="*/ 0 60000 65536"/>
                  <a:gd name="T8" fmla="*/ 0 60000 65536"/>
                </a:gdLst>
                <a:ahLst/>
                <a:cxnLst>
                  <a:cxn ang="T6">
                    <a:pos x="T0" y="T1"/>
                  </a:cxn>
                  <a:cxn ang="T7">
                    <a:pos x="T2" y="T3"/>
                  </a:cxn>
                  <a:cxn ang="T8">
                    <a:pos x="T4" y="T5"/>
                  </a:cxn>
                </a:cxnLst>
                <a:rect l="0" t="0" r="r" b="b"/>
                <a:pathLst>
                  <a:path w="48" h="88">
                    <a:moveTo>
                      <a:pt x="48" y="0"/>
                    </a:moveTo>
                    <a:cubicBezTo>
                      <a:pt x="41" y="21"/>
                      <a:pt x="43" y="45"/>
                      <a:pt x="32" y="64"/>
                    </a:cubicBezTo>
                    <a:cubicBezTo>
                      <a:pt x="25" y="76"/>
                      <a:pt x="9" y="79"/>
                      <a:pt x="0" y="88"/>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728" name="Text Box 24"/>
          <p:cNvSpPr txBox="1">
            <a:spLocks noChangeArrowheads="1"/>
          </p:cNvSpPr>
          <p:nvPr/>
        </p:nvSpPr>
        <p:spPr bwMode="auto">
          <a:xfrm>
            <a:off x="3348038" y="3716338"/>
            <a:ext cx="1008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CC6600"/>
                </a:solidFill>
                <a:latin typeface="黑体" pitchFamily="2" charset="-122"/>
                <a:ea typeface="黑体" pitchFamily="2" charset="-122"/>
              </a:rPr>
              <a:t>解：</a:t>
            </a:r>
          </a:p>
        </p:txBody>
      </p:sp>
      <p:sp>
        <p:nvSpPr>
          <p:cNvPr id="10245" name="Rectangle 2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2730" name="Group 26"/>
          <p:cNvGrpSpPr>
            <a:grpSpLocks/>
          </p:cNvGrpSpPr>
          <p:nvPr/>
        </p:nvGrpSpPr>
        <p:grpSpPr bwMode="auto">
          <a:xfrm>
            <a:off x="4122738" y="3429000"/>
            <a:ext cx="4716462" cy="1046163"/>
            <a:chOff x="2597" y="2160"/>
            <a:chExt cx="2466" cy="659"/>
          </a:xfrm>
        </p:grpSpPr>
        <p:sp>
          <p:nvSpPr>
            <p:cNvPr id="10254" name="Text Box 27"/>
            <p:cNvSpPr txBox="1">
              <a:spLocks noChangeArrowheads="1"/>
            </p:cNvSpPr>
            <p:nvPr/>
          </p:nvSpPr>
          <p:spPr bwMode="auto">
            <a:xfrm>
              <a:off x="2597" y="2349"/>
              <a:ext cx="246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CC6600"/>
                  </a:solidFill>
                  <a:latin typeface="黑体" pitchFamily="2" charset="-122"/>
                  <a:ea typeface="黑体" pitchFamily="2" charset="-122"/>
                </a:rPr>
                <a:t>根据           ，得：  </a:t>
              </a:r>
            </a:p>
          </p:txBody>
        </p:sp>
        <p:graphicFrame>
          <p:nvGraphicFramePr>
            <p:cNvPr id="10255" name="Object 28"/>
            <p:cNvGraphicFramePr>
              <a:graphicFrameLocks noChangeAspect="1"/>
            </p:cNvGraphicFramePr>
            <p:nvPr/>
          </p:nvGraphicFramePr>
          <p:xfrm>
            <a:off x="3198" y="2160"/>
            <a:ext cx="771" cy="659"/>
          </p:xfrm>
          <a:graphic>
            <a:graphicData uri="http://schemas.openxmlformats.org/presentationml/2006/ole">
              <mc:AlternateContent xmlns:mc="http://schemas.openxmlformats.org/markup-compatibility/2006">
                <mc:Choice xmlns:v="urn:schemas-microsoft-com:vml" Requires="v">
                  <p:oleObj spid="_x0000_s10276" name="公式" r:id="rId3" imgW="457002" imgH="393529" progId="Equation.3">
                    <p:embed/>
                  </p:oleObj>
                </mc:Choice>
                <mc:Fallback>
                  <p:oleObj name="公式" r:id="rId3" imgW="457002" imgH="393529"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 y="2160"/>
                          <a:ext cx="771"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2733" name="Object 29"/>
          <p:cNvGraphicFramePr>
            <a:graphicFrameLocks noChangeAspect="1"/>
          </p:cNvGraphicFramePr>
          <p:nvPr/>
        </p:nvGraphicFramePr>
        <p:xfrm>
          <a:off x="4767263" y="4343400"/>
          <a:ext cx="3289300" cy="1131888"/>
        </p:xfrm>
        <a:graphic>
          <a:graphicData uri="http://schemas.openxmlformats.org/presentationml/2006/ole">
            <mc:AlternateContent xmlns:mc="http://schemas.openxmlformats.org/markup-compatibility/2006">
              <mc:Choice xmlns:v="urn:schemas-microsoft-com:vml" Requires="v">
                <p:oleObj spid="_x0000_s10277" name="公式" r:id="rId5" imgW="1257300" imgH="431800" progId="Equation.3">
                  <p:embed/>
                </p:oleObj>
              </mc:Choice>
              <mc:Fallback>
                <p:oleObj name="公式" r:id="rId5" imgW="1257300" imgH="4318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7263" y="4343400"/>
                        <a:ext cx="3289300" cy="113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34" name="Object 30"/>
          <p:cNvGraphicFramePr>
            <a:graphicFrameLocks noChangeAspect="1"/>
          </p:cNvGraphicFramePr>
          <p:nvPr/>
        </p:nvGraphicFramePr>
        <p:xfrm>
          <a:off x="4572000" y="5257800"/>
          <a:ext cx="2482850" cy="1409700"/>
        </p:xfrm>
        <a:graphic>
          <a:graphicData uri="http://schemas.openxmlformats.org/presentationml/2006/ole">
            <mc:AlternateContent xmlns:mc="http://schemas.openxmlformats.org/markup-compatibility/2006">
              <mc:Choice xmlns:v="urn:schemas-microsoft-com:vml" Requires="v">
                <p:oleObj spid="_x0000_s10278" name="公式" r:id="rId7" imgW="863225" imgH="583947" progId="Equation.3">
                  <p:embed/>
                </p:oleObj>
              </mc:Choice>
              <mc:Fallback>
                <p:oleObj name="公式" r:id="rId7" imgW="863225" imgH="583947"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257800"/>
                        <a:ext cx="24828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35" name="Object 31"/>
          <p:cNvGraphicFramePr>
            <a:graphicFrameLocks noChangeAspect="1"/>
          </p:cNvGraphicFramePr>
          <p:nvPr/>
        </p:nvGraphicFramePr>
        <p:xfrm>
          <a:off x="7200900" y="5562600"/>
          <a:ext cx="1943100" cy="406400"/>
        </p:xfrm>
        <a:graphic>
          <a:graphicData uri="http://schemas.openxmlformats.org/presentationml/2006/ole">
            <mc:AlternateContent xmlns:mc="http://schemas.openxmlformats.org/markup-compatibility/2006">
              <mc:Choice xmlns:v="urn:schemas-microsoft-com:vml" Requires="v">
                <p:oleObj spid="_x0000_s10279" name="公式" r:id="rId9" imgW="850531" imgH="177723" progId="Equation.3">
                  <p:embed/>
                </p:oleObj>
              </mc:Choice>
              <mc:Fallback>
                <p:oleObj name="公式" r:id="rId9" imgW="850531" imgH="177723"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0900" y="5562600"/>
                        <a:ext cx="19431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50" name="Group 32"/>
          <p:cNvGrpSpPr>
            <a:grpSpLocks/>
          </p:cNvGrpSpPr>
          <p:nvPr/>
        </p:nvGrpSpPr>
        <p:grpSpPr bwMode="auto">
          <a:xfrm>
            <a:off x="179388" y="404813"/>
            <a:ext cx="8229600" cy="1089025"/>
            <a:chOff x="0" y="5517"/>
            <a:chExt cx="5184" cy="686"/>
          </a:xfrm>
        </p:grpSpPr>
        <p:sp>
          <p:nvSpPr>
            <p:cNvPr id="10252" name="Text Box 33"/>
            <p:cNvSpPr txBox="1">
              <a:spLocks noChangeArrowheads="1"/>
            </p:cNvSpPr>
            <p:nvPr/>
          </p:nvSpPr>
          <p:spPr bwMode="auto">
            <a:xfrm>
              <a:off x="0" y="5607"/>
              <a:ext cx="518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latin typeface="黑体" pitchFamily="2" charset="-122"/>
                  <a:ea typeface="黑体" pitchFamily="2" charset="-122"/>
                </a:rPr>
                <a:t>③</a:t>
              </a:r>
              <a:r>
                <a:rPr kumimoji="1" lang="zh-CN" altLang="en-US" sz="2800" b="1">
                  <a:latin typeface="黑体" pitchFamily="2" charset="-122"/>
                  <a:ea typeface="黑体" pitchFamily="2" charset="-122"/>
                </a:rPr>
                <a:t>：由             表明： 在匀强电场中，场强在数值上等于沿场强方向每单位距离上的电势差</a:t>
              </a:r>
              <a:r>
                <a:rPr kumimoji="1" lang="en-US" altLang="zh-CN" sz="2800" b="1">
                  <a:latin typeface="黑体" pitchFamily="2" charset="-122"/>
                  <a:ea typeface="黑体" pitchFamily="2" charset="-122"/>
                </a:rPr>
                <a:t>. </a:t>
              </a:r>
            </a:p>
          </p:txBody>
        </p:sp>
        <p:graphicFrame>
          <p:nvGraphicFramePr>
            <p:cNvPr id="10253" name="Object 34"/>
            <p:cNvGraphicFramePr>
              <a:graphicFrameLocks noChangeAspect="1"/>
            </p:cNvGraphicFramePr>
            <p:nvPr/>
          </p:nvGraphicFramePr>
          <p:xfrm>
            <a:off x="748" y="5517"/>
            <a:ext cx="1315" cy="460"/>
          </p:xfrm>
          <a:graphic>
            <a:graphicData uri="http://schemas.openxmlformats.org/presentationml/2006/ole">
              <mc:AlternateContent xmlns:mc="http://schemas.openxmlformats.org/markup-compatibility/2006">
                <mc:Choice xmlns:v="urn:schemas-microsoft-com:vml" Requires="v">
                  <p:oleObj spid="_x0000_s10280" name="Equation" r:id="rId11" imgW="1117115" imgH="393529" progId="Equation.3">
                    <p:embed/>
                  </p:oleObj>
                </mc:Choice>
                <mc:Fallback>
                  <p:oleObj name="Equation" r:id="rId11" imgW="1117115" imgH="393529" progId="Equation.3">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 y="5517"/>
                          <a:ext cx="131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2739" name="Text Box 35"/>
          <p:cNvSpPr txBox="1">
            <a:spLocks noChangeArrowheads="1"/>
          </p:cNvSpPr>
          <p:nvPr/>
        </p:nvSpPr>
        <p:spPr bwMode="auto">
          <a:xfrm>
            <a:off x="250825" y="1557338"/>
            <a:ext cx="8137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黑体" pitchFamily="2" charset="-122"/>
                <a:ea typeface="黑体" pitchFamily="2" charset="-122"/>
              </a:rPr>
              <a:t>④</a:t>
            </a:r>
            <a:r>
              <a:rPr lang="zh-CN" altLang="en-US" sz="2800" b="1">
                <a:latin typeface="黑体" pitchFamily="2" charset="-122"/>
                <a:ea typeface="黑体" pitchFamily="2" charset="-122"/>
              </a:rPr>
              <a:t>电场强度的方向是电势降低最快的方向</a:t>
            </a:r>
            <a:r>
              <a:rPr lang="en-US" altLang="zh-CN" sz="2800" b="1">
                <a:latin typeface="黑体" pitchFamily="2" charset="-122"/>
                <a:ea typeface="黑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6" fill="hold" grpId="0" nodeType="clickEffect">
                                  <p:stCondLst>
                                    <p:cond delay="0"/>
                                  </p:stCondLst>
                                  <p:childTnLst>
                                    <p:set>
                                      <p:cBhvr>
                                        <p:cTn id="10" dur="1" fill="hold">
                                          <p:stCondLst>
                                            <p:cond delay="0"/>
                                          </p:stCondLst>
                                        </p:cTn>
                                        <p:tgtEl>
                                          <p:spTgt spid="72728"/>
                                        </p:tgtEl>
                                        <p:attrNameLst>
                                          <p:attrName>style.visibility</p:attrName>
                                        </p:attrNameLst>
                                      </p:cBhvr>
                                      <p:to>
                                        <p:strVal val="visible"/>
                                      </p:to>
                                    </p:set>
                                    <p:anim calcmode="lin" valueType="num">
                                      <p:cBhvr additive="base">
                                        <p:cTn id="11" dur="500" fill="hold"/>
                                        <p:tgtEl>
                                          <p:spTgt spid="72728"/>
                                        </p:tgtEl>
                                        <p:attrNameLst>
                                          <p:attrName>ppt_x</p:attrName>
                                        </p:attrNameLst>
                                      </p:cBhvr>
                                      <p:tavLst>
                                        <p:tav tm="0">
                                          <p:val>
                                            <p:strVal val="1+#ppt_w/2"/>
                                          </p:val>
                                        </p:tav>
                                        <p:tav tm="100000">
                                          <p:val>
                                            <p:strVal val="#ppt_x"/>
                                          </p:val>
                                        </p:tav>
                                      </p:tavLst>
                                    </p:anim>
                                    <p:anim calcmode="lin" valueType="num">
                                      <p:cBhvr additive="base">
                                        <p:cTn id="12" dur="500" fill="hold"/>
                                        <p:tgtEl>
                                          <p:spTgt spid="72728"/>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72710"/>
                                        </p:tgtEl>
                                        <p:attrNameLst>
                                          <p:attrName>style.visibility</p:attrName>
                                        </p:attrNameLst>
                                      </p:cBhvr>
                                      <p:to>
                                        <p:strVal val="visible"/>
                                      </p:to>
                                    </p:set>
                                    <p:animEffect transition="in" filter="blinds(horizontal)">
                                      <p:cBhvr>
                                        <p:cTn id="16" dur="500"/>
                                        <p:tgtEl>
                                          <p:spTgt spid="727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2730"/>
                                        </p:tgtEl>
                                        <p:attrNameLst>
                                          <p:attrName>style.visibility</p:attrName>
                                        </p:attrNameLst>
                                      </p:cBhvr>
                                      <p:to>
                                        <p:strVal val="visible"/>
                                      </p:to>
                                    </p:set>
                                    <p:animEffect transition="in" filter="wipe(up)">
                                      <p:cBhvr>
                                        <p:cTn id="21" dur="500"/>
                                        <p:tgtEl>
                                          <p:spTgt spid="727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72706"/>
                                        </p:tgtEl>
                                        <p:attrNameLst>
                                          <p:attrName>style.visibility</p:attrName>
                                        </p:attrNameLst>
                                      </p:cBhvr>
                                      <p:to>
                                        <p:strVal val="visible"/>
                                      </p:to>
                                    </p:set>
                                    <p:animEffect transition="in" filter="wipe(down)">
                                      <p:cBhvr>
                                        <p:cTn id="26" dur="500"/>
                                        <p:tgtEl>
                                          <p:spTgt spid="7270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6" fill="hold" nodeType="clickEffect">
                                  <p:stCondLst>
                                    <p:cond delay="0"/>
                                  </p:stCondLst>
                                  <p:childTnLst>
                                    <p:set>
                                      <p:cBhvr>
                                        <p:cTn id="30" dur="1" fill="hold">
                                          <p:stCondLst>
                                            <p:cond delay="0"/>
                                          </p:stCondLst>
                                        </p:cTn>
                                        <p:tgtEl>
                                          <p:spTgt spid="72733"/>
                                        </p:tgtEl>
                                        <p:attrNameLst>
                                          <p:attrName>style.visibility</p:attrName>
                                        </p:attrNameLst>
                                      </p:cBhvr>
                                      <p:to>
                                        <p:strVal val="visible"/>
                                      </p:to>
                                    </p:set>
                                    <p:anim calcmode="lin" valueType="num">
                                      <p:cBhvr additive="base">
                                        <p:cTn id="31" dur="500" fill="hold"/>
                                        <p:tgtEl>
                                          <p:spTgt spid="72733"/>
                                        </p:tgtEl>
                                        <p:attrNameLst>
                                          <p:attrName>ppt_x</p:attrName>
                                        </p:attrNameLst>
                                      </p:cBhvr>
                                      <p:tavLst>
                                        <p:tav tm="0">
                                          <p:val>
                                            <p:strVal val="1+#ppt_w/2"/>
                                          </p:val>
                                        </p:tav>
                                        <p:tav tm="100000">
                                          <p:val>
                                            <p:strVal val="#ppt_x"/>
                                          </p:val>
                                        </p:tav>
                                      </p:tavLst>
                                    </p:anim>
                                    <p:anim calcmode="lin" valueType="num">
                                      <p:cBhvr additive="base">
                                        <p:cTn id="32" dur="500" fill="hold"/>
                                        <p:tgtEl>
                                          <p:spTgt spid="7273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72734"/>
                                        </p:tgtEl>
                                        <p:attrNameLst>
                                          <p:attrName>style.visibility</p:attrName>
                                        </p:attrNameLst>
                                      </p:cBhvr>
                                      <p:to>
                                        <p:strVal val="visible"/>
                                      </p:to>
                                    </p:set>
                                    <p:animEffect transition="in" filter="wipe(up)">
                                      <p:cBhvr>
                                        <p:cTn id="37" dur="500"/>
                                        <p:tgtEl>
                                          <p:spTgt spid="727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72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28" grpId="0" autoUpdateAnimBg="0"/>
      <p:bldP spid="7273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317500" y="477838"/>
            <a:ext cx="8637588" cy="1006475"/>
          </a:xfrm>
        </p:spPr>
        <p:txBody>
          <a:bodyPr/>
          <a:lstStyle/>
          <a:p>
            <a:pPr eaLnBrk="1" hangingPunct="1"/>
            <a:r>
              <a:rPr lang="zh-CN" altLang="en-US" sz="6000" b="1" smtClean="0">
                <a:solidFill>
                  <a:srgbClr val="FF3300"/>
                </a:solidFill>
              </a:rPr>
              <a:t>证明</a:t>
            </a:r>
            <a:r>
              <a:rPr lang="en-US" altLang="zh-CN" sz="6000" b="1" smtClean="0">
                <a:solidFill>
                  <a:srgbClr val="FF3300"/>
                </a:solidFill>
              </a:rPr>
              <a:t>1V/m=1N/C</a:t>
            </a:r>
            <a:endParaRPr lang="en-US" altLang="zh-CN" smtClean="0"/>
          </a:p>
        </p:txBody>
      </p:sp>
      <p:sp>
        <p:nvSpPr>
          <p:cNvPr id="11267" name="Rectangle 3"/>
          <p:cNvSpPr>
            <a:spLocks noChangeArrowheads="1"/>
          </p:cNvSpPr>
          <p:nvPr/>
        </p:nvSpPr>
        <p:spPr bwMode="auto">
          <a:xfrm>
            <a:off x="990600" y="1828800"/>
            <a:ext cx="7696200" cy="4191000"/>
          </a:xfrm>
          <a:prstGeom prst="rect">
            <a:avLst/>
          </a:prstGeom>
          <a:solidFill>
            <a:schemeClr val="accent1"/>
          </a:solidFill>
          <a:ln w="12700" cap="sq">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 name="Text Box 4"/>
          <p:cNvSpPr txBox="1">
            <a:spLocks noChangeArrowheads="1"/>
          </p:cNvSpPr>
          <p:nvPr/>
        </p:nvSpPr>
        <p:spPr bwMode="auto">
          <a:xfrm>
            <a:off x="1447800" y="2362200"/>
            <a:ext cx="68580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  ============  -----------  =======  </a:t>
            </a:r>
          </a:p>
          <a:p>
            <a:pPr eaLnBrk="1" hangingPunct="1">
              <a:spcBef>
                <a:spcPct val="50000"/>
              </a:spcBef>
            </a:pPr>
            <a:endParaRPr kumimoji="1" lang="en-US" altLang="zh-CN" sz="2400">
              <a:latin typeface="Times New Roman" pitchFamily="18" charset="0"/>
            </a:endParaRPr>
          </a:p>
          <a:p>
            <a:pPr eaLnBrk="1" hangingPunct="1">
              <a:spcBef>
                <a:spcPct val="50000"/>
              </a:spcBef>
            </a:pPr>
            <a:endParaRPr kumimoji="1" lang="en-US" altLang="zh-CN" sz="3600">
              <a:latin typeface="Times New Roman" pitchFamily="18" charset="0"/>
            </a:endParaRPr>
          </a:p>
          <a:p>
            <a:pPr eaLnBrk="1" hangingPunct="1">
              <a:spcBef>
                <a:spcPct val="50000"/>
              </a:spcBef>
            </a:pPr>
            <a:r>
              <a:rPr kumimoji="1" lang="en-US" altLang="zh-CN" sz="3200">
                <a:latin typeface="Times New Roman" pitchFamily="18" charset="0"/>
              </a:rPr>
              <a:t>---------- ====  ------</a:t>
            </a:r>
            <a:endParaRPr kumimoji="1" lang="en-US" altLang="zh-CN" sz="2400">
              <a:latin typeface="Times New Roman" pitchFamily="18" charset="0"/>
            </a:endParaRPr>
          </a:p>
        </p:txBody>
      </p:sp>
      <p:sp>
        <p:nvSpPr>
          <p:cNvPr id="11269" name="Text Box 5"/>
          <p:cNvSpPr txBox="1">
            <a:spLocks noChangeArrowheads="1"/>
          </p:cNvSpPr>
          <p:nvPr/>
        </p:nvSpPr>
        <p:spPr bwMode="auto">
          <a:xfrm>
            <a:off x="1524000" y="21336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FF3300"/>
                </a:solidFill>
                <a:latin typeface="Times New Roman" pitchFamily="18" charset="0"/>
              </a:rPr>
              <a:t>1</a:t>
            </a:r>
            <a:r>
              <a:rPr kumimoji="1" lang="zh-CN" altLang="en-US" sz="2800" b="1">
                <a:solidFill>
                  <a:srgbClr val="FF3300"/>
                </a:solidFill>
                <a:latin typeface="Times New Roman" pitchFamily="18" charset="0"/>
              </a:rPr>
              <a:t>伏</a:t>
            </a:r>
            <a:endParaRPr kumimoji="1" lang="zh-CN" altLang="en-US" sz="2400">
              <a:latin typeface="Times New Roman" pitchFamily="18" charset="0"/>
            </a:endParaRPr>
          </a:p>
        </p:txBody>
      </p:sp>
      <p:sp>
        <p:nvSpPr>
          <p:cNvPr id="11270" name="Text Box 6"/>
          <p:cNvSpPr txBox="1">
            <a:spLocks noChangeArrowheads="1"/>
          </p:cNvSpPr>
          <p:nvPr/>
        </p:nvSpPr>
        <p:spPr bwMode="auto">
          <a:xfrm>
            <a:off x="1524000" y="26670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FF3300"/>
                </a:solidFill>
                <a:latin typeface="Times New Roman" pitchFamily="18" charset="0"/>
              </a:rPr>
              <a:t>1</a:t>
            </a:r>
            <a:r>
              <a:rPr kumimoji="1" lang="zh-CN" altLang="en-US" sz="2800" b="1">
                <a:solidFill>
                  <a:srgbClr val="FF3300"/>
                </a:solidFill>
                <a:latin typeface="Times New Roman" pitchFamily="18" charset="0"/>
              </a:rPr>
              <a:t>米</a:t>
            </a:r>
            <a:endParaRPr kumimoji="1" lang="zh-CN" altLang="en-US" sz="2400">
              <a:latin typeface="Times New Roman" pitchFamily="18" charset="0"/>
            </a:endParaRPr>
          </a:p>
        </p:txBody>
      </p:sp>
      <p:sp>
        <p:nvSpPr>
          <p:cNvPr id="73735" name="Text Box 7"/>
          <p:cNvSpPr txBox="1">
            <a:spLocks noChangeArrowheads="1"/>
          </p:cNvSpPr>
          <p:nvPr/>
        </p:nvSpPr>
        <p:spPr bwMode="auto">
          <a:xfrm>
            <a:off x="2667000" y="19812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3333FF"/>
                </a:solidFill>
                <a:latin typeface="Times New Roman" pitchFamily="18" charset="0"/>
              </a:rPr>
              <a:t>U=W/q</a:t>
            </a:r>
            <a:endParaRPr kumimoji="1" lang="en-US" altLang="zh-CN" sz="2400">
              <a:latin typeface="Times New Roman" pitchFamily="18" charset="0"/>
            </a:endParaRPr>
          </a:p>
        </p:txBody>
      </p:sp>
      <p:sp>
        <p:nvSpPr>
          <p:cNvPr id="11272" name="Text Box 8"/>
          <p:cNvSpPr txBox="1">
            <a:spLocks noChangeArrowheads="1"/>
          </p:cNvSpPr>
          <p:nvPr/>
        </p:nvSpPr>
        <p:spPr bwMode="auto">
          <a:xfrm>
            <a:off x="4572000" y="2057400"/>
            <a:ext cx="129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FF3300"/>
                </a:solidFill>
                <a:latin typeface="Times New Roman" pitchFamily="18" charset="0"/>
              </a:rPr>
              <a:t>1</a:t>
            </a:r>
            <a:r>
              <a:rPr kumimoji="1" lang="zh-CN" altLang="en-US" sz="2800" b="1">
                <a:solidFill>
                  <a:srgbClr val="FF3300"/>
                </a:solidFill>
                <a:latin typeface="Times New Roman" pitchFamily="18" charset="0"/>
              </a:rPr>
              <a:t>焦</a:t>
            </a:r>
            <a:r>
              <a:rPr kumimoji="1" lang="en-US" altLang="zh-CN" sz="3200">
                <a:solidFill>
                  <a:srgbClr val="FF3300"/>
                </a:solidFill>
                <a:latin typeface="Times New Roman" pitchFamily="18" charset="0"/>
              </a:rPr>
              <a:t>/</a:t>
            </a:r>
            <a:r>
              <a:rPr kumimoji="1" lang="zh-CN" altLang="en-US" sz="2800" b="1">
                <a:solidFill>
                  <a:srgbClr val="FF3300"/>
                </a:solidFill>
                <a:latin typeface="Times New Roman" pitchFamily="18" charset="0"/>
              </a:rPr>
              <a:t>库</a:t>
            </a:r>
          </a:p>
        </p:txBody>
      </p:sp>
      <p:sp>
        <p:nvSpPr>
          <p:cNvPr id="11273" name="Text Box 9"/>
          <p:cNvSpPr txBox="1">
            <a:spLocks noChangeArrowheads="1"/>
          </p:cNvSpPr>
          <p:nvPr/>
        </p:nvSpPr>
        <p:spPr bwMode="auto">
          <a:xfrm>
            <a:off x="4800600" y="2667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3300"/>
                </a:solidFill>
                <a:latin typeface="Times New Roman" pitchFamily="18" charset="0"/>
              </a:rPr>
              <a:t>1</a:t>
            </a:r>
            <a:r>
              <a:rPr kumimoji="1" lang="zh-CN" altLang="en-US" sz="2400" b="1">
                <a:solidFill>
                  <a:srgbClr val="FF3300"/>
                </a:solidFill>
                <a:latin typeface="Times New Roman" pitchFamily="18" charset="0"/>
              </a:rPr>
              <a:t>米</a:t>
            </a:r>
            <a:endParaRPr kumimoji="1" lang="zh-CN" altLang="en-US" sz="2400">
              <a:latin typeface="Times New Roman" pitchFamily="18" charset="0"/>
            </a:endParaRPr>
          </a:p>
        </p:txBody>
      </p:sp>
      <p:sp>
        <p:nvSpPr>
          <p:cNvPr id="73738" name="Text Box 10"/>
          <p:cNvSpPr txBox="1">
            <a:spLocks noChangeArrowheads="1"/>
          </p:cNvSpPr>
          <p:nvPr/>
        </p:nvSpPr>
        <p:spPr bwMode="auto">
          <a:xfrm>
            <a:off x="5943600" y="2133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3333FF"/>
                </a:solidFill>
                <a:latin typeface="Times New Roman" pitchFamily="18" charset="0"/>
              </a:rPr>
              <a:t>W=FS</a:t>
            </a:r>
            <a:endParaRPr kumimoji="1" lang="en-US" altLang="zh-CN" sz="2400">
              <a:latin typeface="Times New Roman" pitchFamily="18" charset="0"/>
            </a:endParaRPr>
          </a:p>
        </p:txBody>
      </p:sp>
      <p:sp>
        <p:nvSpPr>
          <p:cNvPr id="11275" name="Text Box 11"/>
          <p:cNvSpPr txBox="1">
            <a:spLocks noChangeArrowheads="1"/>
          </p:cNvSpPr>
          <p:nvPr/>
        </p:nvSpPr>
        <p:spPr bwMode="auto">
          <a:xfrm>
            <a:off x="1600200" y="41148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3300"/>
                </a:solidFill>
                <a:latin typeface="Times New Roman" pitchFamily="18" charset="0"/>
              </a:rPr>
              <a:t>1</a:t>
            </a:r>
            <a:r>
              <a:rPr kumimoji="1" lang="zh-CN" altLang="en-US" sz="2400" b="1">
                <a:solidFill>
                  <a:srgbClr val="FF3300"/>
                </a:solidFill>
                <a:latin typeface="Times New Roman" pitchFamily="18" charset="0"/>
              </a:rPr>
              <a:t>牛米</a:t>
            </a:r>
            <a:endParaRPr kumimoji="1" lang="zh-CN" altLang="en-US" sz="2400">
              <a:latin typeface="Times New Roman" pitchFamily="18" charset="0"/>
            </a:endParaRPr>
          </a:p>
        </p:txBody>
      </p:sp>
      <p:sp>
        <p:nvSpPr>
          <p:cNvPr id="11276" name="Text Box 12"/>
          <p:cNvSpPr txBox="1">
            <a:spLocks noChangeArrowheads="1"/>
          </p:cNvSpPr>
          <p:nvPr/>
        </p:nvSpPr>
        <p:spPr bwMode="auto">
          <a:xfrm>
            <a:off x="1524000" y="480060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a:solidFill>
                  <a:srgbClr val="FF3300"/>
                </a:solidFill>
                <a:latin typeface="Times New Roman" pitchFamily="18" charset="0"/>
              </a:rPr>
              <a:t>1</a:t>
            </a:r>
            <a:r>
              <a:rPr kumimoji="1" lang="zh-CN" altLang="en-US" sz="2800">
                <a:solidFill>
                  <a:srgbClr val="FF3300"/>
                </a:solidFill>
                <a:latin typeface="Times New Roman" pitchFamily="18" charset="0"/>
              </a:rPr>
              <a:t>库米</a:t>
            </a:r>
            <a:endParaRPr kumimoji="1" lang="zh-CN" altLang="en-US" sz="2400">
              <a:latin typeface="Times New Roman" pitchFamily="18" charset="0"/>
            </a:endParaRPr>
          </a:p>
        </p:txBody>
      </p:sp>
      <p:sp>
        <p:nvSpPr>
          <p:cNvPr id="11277" name="Text Box 13"/>
          <p:cNvSpPr txBox="1">
            <a:spLocks noChangeArrowheads="1"/>
          </p:cNvSpPr>
          <p:nvPr/>
        </p:nvSpPr>
        <p:spPr bwMode="auto">
          <a:xfrm>
            <a:off x="4114800" y="41910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FF3300"/>
                </a:solidFill>
                <a:latin typeface="Times New Roman" pitchFamily="18" charset="0"/>
              </a:rPr>
              <a:t>1</a:t>
            </a:r>
            <a:r>
              <a:rPr kumimoji="1" lang="zh-CN" altLang="en-US" sz="2800" b="1">
                <a:solidFill>
                  <a:srgbClr val="FF3300"/>
                </a:solidFill>
                <a:latin typeface="Times New Roman" pitchFamily="18" charset="0"/>
              </a:rPr>
              <a:t>牛</a:t>
            </a:r>
            <a:endParaRPr kumimoji="1" lang="zh-CN" altLang="en-US" sz="2400">
              <a:latin typeface="Times New Roman" pitchFamily="18" charset="0"/>
            </a:endParaRPr>
          </a:p>
        </p:txBody>
      </p:sp>
      <p:sp>
        <p:nvSpPr>
          <p:cNvPr id="11278" name="Text Box 14"/>
          <p:cNvSpPr txBox="1">
            <a:spLocks noChangeArrowheads="1"/>
          </p:cNvSpPr>
          <p:nvPr/>
        </p:nvSpPr>
        <p:spPr bwMode="auto">
          <a:xfrm>
            <a:off x="4114800" y="48006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FF3300"/>
                </a:solidFill>
                <a:latin typeface="Times New Roman" pitchFamily="18" charset="0"/>
              </a:rPr>
              <a:t>1</a:t>
            </a:r>
            <a:r>
              <a:rPr kumimoji="1" lang="zh-CN" altLang="en-US" sz="2800" b="1">
                <a:solidFill>
                  <a:srgbClr val="FF3300"/>
                </a:solidFill>
                <a:latin typeface="Times New Roman" pitchFamily="18" charset="0"/>
              </a:rPr>
              <a:t>库</a:t>
            </a:r>
            <a:endParaRPr kumimoji="1" lang="zh-CN" alt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3735">
                                            <p:txEl>
                                              <p:pRg st="0" end="0"/>
                                            </p:txEl>
                                          </p:spTgt>
                                        </p:tgtEl>
                                        <p:attrNameLst>
                                          <p:attrName>style.visibility</p:attrName>
                                        </p:attrNameLst>
                                      </p:cBhvr>
                                      <p:to>
                                        <p:strVal val="visible"/>
                                      </p:to>
                                    </p:set>
                                    <p:anim calcmode="lin" valueType="num">
                                      <p:cBhvr additive="base">
                                        <p:cTn id="7" dur="300" fill="hold"/>
                                        <p:tgtEl>
                                          <p:spTgt spid="73735">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373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3738">
                                            <p:txEl>
                                              <p:pRg st="0" end="0"/>
                                            </p:txEl>
                                          </p:spTgt>
                                        </p:tgtEl>
                                        <p:attrNameLst>
                                          <p:attrName>style.visibility</p:attrName>
                                        </p:attrNameLst>
                                      </p:cBhvr>
                                      <p:to>
                                        <p:strVal val="visible"/>
                                      </p:to>
                                    </p:set>
                                    <p:anim calcmode="lin" valueType="num">
                                      <p:cBhvr additive="base">
                                        <p:cTn id="13" dur="300" fill="hold"/>
                                        <p:tgtEl>
                                          <p:spTgt spid="73738">
                                            <p:txEl>
                                              <p:pRg st="0" end="0"/>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373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build="p" autoUpdateAnimBg="0"/>
      <p:bldP spid="73738" grpId="0" build="p" autoUpdateAnimBg="0"/>
    </p:bld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561</TotalTime>
  <Words>1722</Words>
  <Application>Microsoft Office PowerPoint</Application>
  <PresentationFormat>全屏显示(4:3)</PresentationFormat>
  <Paragraphs>195</Paragraphs>
  <Slides>25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4" baseType="lpstr">
      <vt:lpstr>Arial</vt:lpstr>
      <vt:lpstr>宋体</vt:lpstr>
      <vt:lpstr>Wingdings</vt:lpstr>
      <vt:lpstr>华文行楷</vt:lpstr>
      <vt:lpstr>华文新魏</vt:lpstr>
      <vt:lpstr>黑体</vt:lpstr>
      <vt:lpstr>Times New Roman</vt:lpstr>
      <vt:lpstr>诗情画意</vt:lpstr>
      <vt:lpstr>Microsoft 公式 3.0</vt:lpstr>
      <vt:lpstr>PowerPoint 演示文稿</vt:lpstr>
      <vt:lpstr>第一章《静电场》</vt:lpstr>
      <vt:lpstr>教学目标</vt:lpstr>
      <vt:lpstr>PowerPoint 演示文稿</vt:lpstr>
      <vt:lpstr>一、探究电势与电场强度的关系</vt:lpstr>
      <vt:lpstr>一、探究电势与电场强度的关系</vt:lpstr>
      <vt:lpstr>二、电势差与电场强度的关系</vt:lpstr>
      <vt:lpstr>PowerPoint 演示文稿</vt:lpstr>
      <vt:lpstr>证明1V/m=1N/C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电势差和电场强度的区别</vt:lpstr>
      <vt:lpstr>PowerPoint 演示文稿</vt:lpstr>
      <vt:lpstr>PowerPoint 演示文稿</vt:lpstr>
    </vt:vector>
  </TitlesOfParts>
  <Manager>wangbin</Manager>
  <Company>www.ks5u.com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高考资源网</dc:title>
  <dc:subject>您身边的高考专家</dc:subject>
  <dc:creator>ks5u</dc:creator>
  <cp:keywords>高考 考试无忧 高考资源网</cp:keywords>
  <dc:description>高考资源网，中国最大的高考网站，您身边的高考专家。</dc:description>
  <cp:lastModifiedBy>Administrator</cp:lastModifiedBy>
  <cp:revision>55</cp:revision>
  <cp:lastPrinted>1601-01-01T00:00:00Z</cp:lastPrinted>
  <dcterms:created xsi:type="dcterms:W3CDTF">1601-01-01T00:00:00Z</dcterms:created>
  <dcterms:modified xsi:type="dcterms:W3CDTF">2015-05-05T08:20:50Z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