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sldIdLst>
    <p:sldId id="256" r:id="rId2"/>
    <p:sldId id="267" r:id="rId3"/>
    <p:sldId id="279" r:id="rId4"/>
    <p:sldId id="270" r:id="rId5"/>
    <p:sldId id="277" r:id="rId6"/>
    <p:sldId id="257" r:id="rId7"/>
    <p:sldId id="259" r:id="rId8"/>
    <p:sldId id="260" r:id="rId9"/>
    <p:sldId id="280" r:id="rId10"/>
    <p:sldId id="263" r:id="rId11"/>
    <p:sldId id="281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6" autoAdjust="0"/>
    <p:restoredTop sz="94660"/>
  </p:normalViewPr>
  <p:slideViewPr>
    <p:cSldViewPr>
      <p:cViewPr varScale="1">
        <p:scale>
          <a:sx n="99" d="100"/>
          <a:sy n="99" d="100"/>
        </p:scale>
        <p:origin x="-19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D1626E-19F1-4E66-9FF9-8C2D48E3BE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207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416CDAF-3A68-485C-B924-B348F04DD1A5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21D75E9-D059-49F2-BBC6-EFC273B7BAA0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1E25BF1-738D-4CEE-8B92-63097951E2DD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1CB5496-DA04-40E5-8D78-54071F16D16C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319ADD-74AA-4F79-9DFB-554A121F5637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A4540-0FDB-482E-9CDD-20FDE9C9E8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8320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1B0C6-144E-4084-8BB1-A90B961C0E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474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1082E-6FF3-400A-B4F3-37F0CE21D1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9951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38505-5AAB-4D29-A988-7902A07966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5924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BD1A9-D5DE-4452-B524-36B671886B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7340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E96E2BC-33B5-49A1-8E5F-91B8F7E7F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4" r:id="rId3"/>
    <p:sldLayoutId id="2147483675" r:id="rId4"/>
    <p:sldLayoutId id="2147483676" r:id="rId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6991;&#38647;&#38024;.sw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file:///D:\&#23398;&#31185;&#25945;&#23398;\&#39640;&#20108;&#29289;&#29702;&#25945;&#23398;\&#31532;&#19968;&#31456;&#12288;&#30005;&#22330;\&#38745;&#30005;&#29616;&#35937;&#30340;&#24212;&#29992;\&#23567;&#40479;&#38745;&#30005;&#23631;&#34109;.mpg" TargetMode="External"/><Relationship Id="rId1" Type="http://schemas.openxmlformats.org/officeDocument/2006/relationships/video" Target="file:///D:\&#23398;&#31185;&#25945;&#23398;\&#39640;&#20108;&#29289;&#29702;&#25945;&#23398;\&#31532;&#19968;&#31456;&#12288;&#30005;&#22330;\&#38745;&#30005;&#29616;&#35937;&#30340;&#24212;&#29992;\&#23567;&#23401;&#38745;&#30005;&#23631;&#34109;.mpg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250825" y="4797425"/>
            <a:ext cx="856932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1" lang="zh-CN" altLang="en-US" sz="4000" b="1">
                <a:solidFill>
                  <a:schemeClr val="tx2"/>
                </a:solidFill>
                <a:latin typeface="宋体" pitchFamily="2" charset="-122"/>
              </a:rPr>
              <a:t>第一章  静电场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4000" b="1">
                <a:solidFill>
                  <a:schemeClr val="tx2"/>
                </a:solidFill>
                <a:latin typeface="宋体" pitchFamily="2" charset="-122"/>
              </a:rPr>
              <a:t>第七节  静电现象的应用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2400" y="5334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3399"/>
                </a:solidFill>
              </a:rPr>
              <a:t>人教版选修</a:t>
            </a:r>
            <a:r>
              <a:rPr lang="en-US" altLang="zh-CN" sz="1800" b="1">
                <a:solidFill>
                  <a:srgbClr val="003399"/>
                </a:solidFill>
              </a:rPr>
              <a:t>3-1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0480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课堂练习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371600"/>
            <a:ext cx="83820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400" smtClean="0">
                <a:latin typeface="黑体" pitchFamily="2" charset="-122"/>
                <a:ea typeface="黑体" pitchFamily="2" charset="-122"/>
              </a:rPr>
              <a:t>长为</a:t>
            </a:r>
            <a:r>
              <a:rPr lang="en-US" altLang="zh-CN" sz="3400" smtClean="0">
                <a:latin typeface="黑体" pitchFamily="2" charset="-122"/>
                <a:ea typeface="黑体" pitchFamily="2" charset="-122"/>
              </a:rPr>
              <a:t>L</a:t>
            </a:r>
            <a:r>
              <a:rPr lang="zh-CN" altLang="en-US" sz="3400" smtClean="0">
                <a:latin typeface="黑体" pitchFamily="2" charset="-122"/>
                <a:ea typeface="黑体" pitchFamily="2" charset="-122"/>
              </a:rPr>
              <a:t>的导体棒原来不带电，现将一电荷量为</a:t>
            </a:r>
            <a:r>
              <a:rPr lang="en-US" altLang="zh-CN" sz="3400" smtClean="0">
                <a:latin typeface="黑体" pitchFamily="2" charset="-122"/>
                <a:ea typeface="黑体" pitchFamily="2" charset="-122"/>
              </a:rPr>
              <a:t>+q</a:t>
            </a:r>
            <a:r>
              <a:rPr lang="zh-CN" altLang="en-US" sz="3400" smtClean="0">
                <a:latin typeface="黑体" pitchFamily="2" charset="-122"/>
                <a:ea typeface="黑体" pitchFamily="2" charset="-122"/>
              </a:rPr>
              <a:t>的点电荷放在与棒的左端距离为</a:t>
            </a:r>
            <a:r>
              <a:rPr lang="en-US" altLang="zh-CN" sz="3400" smtClean="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3400" smtClean="0">
                <a:latin typeface="黑体" pitchFamily="2" charset="-122"/>
                <a:ea typeface="黑体" pitchFamily="2" charset="-122"/>
              </a:rPr>
              <a:t>的地方，如图所示。达到静电平衡后，棒上的感应电荷在棒内中点</a:t>
            </a:r>
            <a:r>
              <a:rPr lang="en-US" altLang="zh-CN" sz="3400" smtClean="0">
                <a:latin typeface="黑体" pitchFamily="2" charset="-122"/>
                <a:ea typeface="黑体" pitchFamily="2" charset="-122"/>
              </a:rPr>
              <a:t>O</a:t>
            </a:r>
            <a:r>
              <a:rPr lang="zh-CN" altLang="en-US" sz="3400" smtClean="0">
                <a:latin typeface="黑体" pitchFamily="2" charset="-122"/>
                <a:ea typeface="黑体" pitchFamily="2" charset="-122"/>
              </a:rPr>
              <a:t>处产生的场强有多大？方向如何？</a:t>
            </a:r>
            <a:r>
              <a:rPr lang="zh-CN" altLang="en-US" sz="2800" smtClean="0"/>
              <a:t> </a:t>
            </a:r>
          </a:p>
        </p:txBody>
      </p:sp>
      <p:grpSp>
        <p:nvGrpSpPr>
          <p:cNvPr id="12292" name="Group 22"/>
          <p:cNvGrpSpPr>
            <a:grpSpLocks/>
          </p:cNvGrpSpPr>
          <p:nvPr/>
        </p:nvGrpSpPr>
        <p:grpSpPr bwMode="auto">
          <a:xfrm>
            <a:off x="2514600" y="3962400"/>
            <a:ext cx="4938713" cy="1235075"/>
            <a:chOff x="1536" y="2352"/>
            <a:chExt cx="3111" cy="778"/>
          </a:xfrm>
        </p:grpSpPr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4647" y="2805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66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4" name="Line 7"/>
            <p:cNvSpPr>
              <a:spLocks noChangeShapeType="1"/>
            </p:cNvSpPr>
            <p:nvPr/>
          </p:nvSpPr>
          <p:spPr bwMode="auto">
            <a:xfrm>
              <a:off x="2727" y="2814"/>
              <a:ext cx="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66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AutoShape 9"/>
            <p:cNvSpPr>
              <a:spLocks noChangeArrowheads="1"/>
            </p:cNvSpPr>
            <p:nvPr/>
          </p:nvSpPr>
          <p:spPr bwMode="auto">
            <a:xfrm>
              <a:off x="2718" y="2640"/>
              <a:ext cx="1929" cy="14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182F76"/>
                </a:gs>
                <a:gs pos="5000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66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Oval 10"/>
            <p:cNvSpPr>
              <a:spLocks noChangeArrowheads="1"/>
            </p:cNvSpPr>
            <p:nvPr/>
          </p:nvSpPr>
          <p:spPr bwMode="auto">
            <a:xfrm>
              <a:off x="3648" y="2688"/>
              <a:ext cx="48" cy="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66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Oval 11"/>
            <p:cNvSpPr>
              <a:spLocks noChangeArrowheads="1"/>
            </p:cNvSpPr>
            <p:nvPr/>
          </p:nvSpPr>
          <p:spPr bwMode="auto">
            <a:xfrm>
              <a:off x="1536" y="2571"/>
              <a:ext cx="288" cy="280"/>
            </a:xfrm>
            <a:prstGeom prst="ellipse">
              <a:avLst/>
            </a:prstGeom>
            <a:gradFill rotWithShape="0">
              <a:gsLst>
                <a:gs pos="0">
                  <a:srgbClr val="182F76"/>
                </a:gs>
                <a:gs pos="5000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66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>
              <a:off x="2448" y="2949"/>
              <a:ext cx="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66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299" name="Group 13"/>
            <p:cNvGrpSpPr>
              <a:grpSpLocks/>
            </p:cNvGrpSpPr>
            <p:nvPr/>
          </p:nvGrpSpPr>
          <p:grpSpPr bwMode="auto">
            <a:xfrm>
              <a:off x="1680" y="2832"/>
              <a:ext cx="260" cy="293"/>
              <a:chOff x="2592" y="2448"/>
              <a:chExt cx="240" cy="240"/>
            </a:xfrm>
          </p:grpSpPr>
          <p:sp>
            <p:nvSpPr>
              <p:cNvPr id="12306" name="Line 14"/>
              <p:cNvSpPr>
                <a:spLocks noChangeShapeType="1"/>
              </p:cNvSpPr>
              <p:nvPr/>
            </p:nvSpPr>
            <p:spPr bwMode="auto">
              <a:xfrm>
                <a:off x="2592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66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7" name="Line 15"/>
              <p:cNvSpPr>
                <a:spLocks noChangeShapeType="1"/>
              </p:cNvSpPr>
              <p:nvPr/>
            </p:nvSpPr>
            <p:spPr bwMode="auto">
              <a:xfrm flipH="1">
                <a:off x="2592" y="254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66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00" name="Text Box 16"/>
            <p:cNvSpPr txBox="1">
              <a:spLocks noChangeArrowheads="1"/>
            </p:cNvSpPr>
            <p:nvPr/>
          </p:nvSpPr>
          <p:spPr bwMode="auto">
            <a:xfrm>
              <a:off x="1920" y="2880"/>
              <a:ext cx="5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182F76"/>
                      </a:gs>
                      <a:gs pos="50000">
                        <a:srgbClr val="3366FF"/>
                      </a:gs>
                      <a:gs pos="100000">
                        <a:srgbClr val="182F76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66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 sz="2000"/>
            </a:p>
          </p:txBody>
        </p:sp>
        <p:sp>
          <p:nvSpPr>
            <p:cNvPr id="12301" name="Line 17"/>
            <p:cNvSpPr>
              <a:spLocks noChangeShapeType="1"/>
            </p:cNvSpPr>
            <p:nvPr/>
          </p:nvSpPr>
          <p:spPr bwMode="auto">
            <a:xfrm>
              <a:off x="3840" y="2928"/>
              <a:ext cx="7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66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Line 18"/>
            <p:cNvSpPr>
              <a:spLocks noChangeShapeType="1"/>
            </p:cNvSpPr>
            <p:nvPr/>
          </p:nvSpPr>
          <p:spPr bwMode="auto">
            <a:xfrm flipH="1">
              <a:off x="2736" y="2928"/>
              <a:ext cx="7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66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Text Box 19"/>
            <p:cNvSpPr txBox="1">
              <a:spLocks noChangeArrowheads="1"/>
            </p:cNvSpPr>
            <p:nvPr/>
          </p:nvSpPr>
          <p:spPr bwMode="auto">
            <a:xfrm>
              <a:off x="3360" y="2832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182F76"/>
                      </a:gs>
                      <a:gs pos="50000">
                        <a:srgbClr val="3366FF"/>
                      </a:gs>
                      <a:gs pos="100000">
                        <a:srgbClr val="182F76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66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Times New Roman" pitchFamily="18" charset="0"/>
                </a:rPr>
                <a:t>L</a:t>
              </a:r>
              <a:endParaRPr lang="en-US" altLang="zh-CN" sz="2000"/>
            </a:p>
          </p:txBody>
        </p:sp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3360" y="2400"/>
              <a:ext cx="5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182F76"/>
                      </a:gs>
                      <a:gs pos="50000">
                        <a:srgbClr val="3366FF"/>
                      </a:gs>
                      <a:gs pos="100000">
                        <a:srgbClr val="182F76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66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12305" name="Text Box 21"/>
            <p:cNvSpPr txBox="1">
              <a:spLocks noChangeArrowheads="1"/>
            </p:cNvSpPr>
            <p:nvPr/>
          </p:nvSpPr>
          <p:spPr bwMode="auto">
            <a:xfrm>
              <a:off x="1536" y="235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182F76"/>
                      </a:gs>
                      <a:gs pos="50000">
                        <a:srgbClr val="3366FF"/>
                      </a:gs>
                      <a:gs pos="100000">
                        <a:srgbClr val="182F76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66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itchFamily="18" charset="0"/>
                </a:rPr>
                <a:t>+q</a:t>
              </a:r>
              <a:endParaRPr lang="en-US" altLang="zh-CN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一、静电平衡的特点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81000" y="838200"/>
            <a:ext cx="876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1</a:t>
            </a:r>
            <a:r>
              <a:rPr lang="zh-CN" altLang="en-US" sz="2800" b="1">
                <a:solidFill>
                  <a:srgbClr val="0000FF"/>
                </a:solidFill>
              </a:rPr>
              <a:t>、导体内部没有电荷，电荷只分布在导体的外表面。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4648200" y="3048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zh-CN" altLang="en-US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E′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066800" y="2133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>
                <a:solidFill>
                  <a:srgbClr val="0000FF"/>
                </a:solidFill>
              </a:rPr>
              <a:t>导体表面，越尖锐的位置，电荷密度越大。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  <p:bldP spid="36876" grpId="0"/>
      <p:bldP spid="3688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2</a:t>
            </a:r>
            <a:r>
              <a:rPr lang="zh-CN" altLang="en-US" sz="2800" b="1">
                <a:solidFill>
                  <a:srgbClr val="0000FF"/>
                </a:solidFill>
              </a:rPr>
              <a:t>、处于静电平衡状态的整个导体是个等势体，它的表面是个等势面。</a:t>
            </a:r>
            <a:r>
              <a:rPr lang="zh-CN" altLang="en-US" sz="2800" b="1"/>
              <a:t>（地球是个等势体）</a:t>
            </a:r>
          </a:p>
        </p:txBody>
      </p:sp>
      <p:pic>
        <p:nvPicPr>
          <p:cNvPr id="58373" name="Picture 5" descr="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>
            <a:fillRect/>
          </a:stretch>
        </p:blipFill>
        <p:spPr bwMode="auto">
          <a:xfrm>
            <a:off x="4800600" y="2743200"/>
            <a:ext cx="3886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57200" y="16764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3</a:t>
            </a:r>
            <a:r>
              <a:rPr lang="zh-CN" altLang="en-US" sz="2800" b="1">
                <a:solidFill>
                  <a:srgbClr val="0000FF"/>
                </a:solidFill>
              </a:rPr>
              <a:t>、导体外表面处场强方向必跟该点的表面垂直。</a:t>
            </a:r>
          </a:p>
        </p:txBody>
      </p:sp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22764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487488" y="2046288"/>
            <a:ext cx="5614987" cy="3597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000" b="1" smtClean="0"/>
              <a:t>导体尖端的电荷密度很大，附近的电场特别强，它会导致一个重要的后果，就是尖端放电。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二、静电现象及其应用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、尖端放电现象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autoUpdateAnimBg="0"/>
      <p:bldP spid="563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2689225" cy="638175"/>
          </a:xfrm>
        </p:spPr>
        <p:txBody>
          <a:bodyPr/>
          <a:lstStyle/>
          <a:p>
            <a:pPr eaLnBrk="1" hangingPunct="1"/>
            <a:r>
              <a:rPr lang="zh-CN" altLang="en-US" sz="3000" b="1" smtClean="0"/>
              <a:t>应用：避雷针</a:t>
            </a:r>
          </a:p>
        </p:txBody>
      </p:sp>
      <p:pic>
        <p:nvPicPr>
          <p:cNvPr id="47111" name="Picture 7" descr="工艺型普通避雷针Ⅲ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28638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10" descr="xinsrc_45205041809224531126974">
            <a:hlinkClick r:id="rId3" action="ppaction://hlinkfile" tooltip="避雷针工作原理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"/>
            <a:ext cx="52578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12" descr="29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30956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小孩静电屏蔽.mpg">
            <a:hlinkClick r:id="" action="ppaction://media"/>
          </p:cNvPr>
          <p:cNvPicPr>
            <a:picLocks noRot="1" noChangeAspect="1" noChangeArrowheads="1"/>
          </p:cNvPicPr>
          <p:nvPr>
            <p:ph sz="half" idx="1"/>
            <a:vide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4191000" cy="3429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小鸟静电屏蔽.mpg">
            <a:hlinkClick r:id="" action="ppaction://media"/>
          </p:cNvPr>
          <p:cNvPicPr>
            <a:picLocks noRot="1" noChangeAspect="1" noChangeArrowheads="1"/>
          </p:cNvPicPr>
          <p:nvPr>
            <p:ph sz="half" idx="2"/>
            <a:videoFile r:link="rId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219200"/>
            <a:ext cx="4267200" cy="34909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6" name="Text Box 10"/>
          <p:cNvSpPr txBox="1">
            <a:spLocks noChangeArrowheads="1"/>
          </p:cNvSpPr>
          <p:nvPr/>
        </p:nvSpPr>
        <p:spPr bwMode="auto">
          <a:xfrm>
            <a:off x="381000" y="4572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隶书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ea typeface="隶书" pitchFamily="49" charset="-122"/>
              </a:rPr>
              <a:t>、静电屏蔽现象</a:t>
            </a:r>
          </a:p>
        </p:txBody>
      </p:sp>
      <p:sp>
        <p:nvSpPr>
          <p:cNvPr id="8197" name="Rectangle 12"/>
          <p:cNvSpPr>
            <a:spLocks noGrp="1" noChangeArrowheads="1"/>
          </p:cNvSpPr>
          <p:nvPr>
            <p:ph type="title"/>
          </p:nvPr>
        </p:nvSpPr>
        <p:spPr>
          <a:xfrm>
            <a:off x="1447800" y="4953000"/>
            <a:ext cx="5562600" cy="533400"/>
          </a:xfrm>
          <a:noFill/>
        </p:spPr>
        <p:txBody>
          <a:bodyPr/>
          <a:lstStyle/>
          <a:p>
            <a:pPr eaLnBrk="1" hangingPunct="1"/>
            <a:r>
              <a:rPr lang="zh-CN" altLang="en-US" sz="3000" b="1" smtClean="0"/>
              <a:t>静电屏蔽实验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1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2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1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27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127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682625"/>
          </a:xfrm>
        </p:spPr>
        <p:txBody>
          <a:bodyPr/>
          <a:lstStyle/>
          <a:p>
            <a:pPr eaLnBrk="1" hangingPunct="1"/>
            <a:r>
              <a:rPr lang="zh-CN" altLang="en-US" sz="4700" smtClean="0">
                <a:ea typeface="隶书" pitchFamily="49" charset="-122"/>
              </a:rPr>
              <a:t>静电屏蔽的应用</a:t>
            </a:r>
          </a:p>
        </p:txBody>
      </p:sp>
      <p:pic>
        <p:nvPicPr>
          <p:cNvPr id="921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27100"/>
            <a:ext cx="3175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 descr="视频线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14400"/>
            <a:ext cx="4191000" cy="279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10" descr="屏蔽线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2768600" cy="3048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16" descr="机厢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4648200" cy="22764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电工的衣服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219200"/>
            <a:ext cx="7239000" cy="4789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5100" smtClean="0">
                <a:ea typeface="隶书" pitchFamily="49" charset="-122"/>
              </a:rPr>
              <a:t>静电屏蔽的应用</a:t>
            </a:r>
          </a:p>
        </p:txBody>
      </p:sp>
      <p:sp>
        <p:nvSpPr>
          <p:cNvPr id="10244" name="Oval 7"/>
          <p:cNvSpPr>
            <a:spLocks noChangeArrowheads="1"/>
          </p:cNvSpPr>
          <p:nvPr/>
        </p:nvSpPr>
        <p:spPr bwMode="auto">
          <a:xfrm>
            <a:off x="3733800" y="3200400"/>
            <a:ext cx="1143000" cy="1371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Oval 8"/>
          <p:cNvSpPr>
            <a:spLocks noChangeArrowheads="1"/>
          </p:cNvSpPr>
          <p:nvPr/>
        </p:nvSpPr>
        <p:spPr bwMode="auto">
          <a:xfrm>
            <a:off x="5105400" y="1524000"/>
            <a:ext cx="1143000" cy="1371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4824413" cy="71437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静电现象的其他应用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609600" y="1474788"/>
            <a:ext cx="2819400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FF"/>
                </a:solidFill>
              </a:rPr>
              <a:t>1</a:t>
            </a:r>
            <a:r>
              <a:rPr lang="zh-CN" altLang="en-US" sz="2800" b="1">
                <a:solidFill>
                  <a:srgbClr val="0000FF"/>
                </a:solidFill>
              </a:rPr>
              <a:t>．静电除尘</a:t>
            </a:r>
          </a:p>
          <a:p>
            <a:endParaRPr lang="zh-CN" altLang="en-US" sz="2800" b="1">
              <a:solidFill>
                <a:srgbClr val="0000FF"/>
              </a:solidFill>
            </a:endParaRPr>
          </a:p>
          <a:p>
            <a:r>
              <a:rPr lang="en-US" altLang="zh-CN" sz="2800" b="1">
                <a:solidFill>
                  <a:srgbClr val="0000FF"/>
                </a:solidFill>
              </a:rPr>
              <a:t>2</a:t>
            </a:r>
            <a:r>
              <a:rPr lang="zh-CN" altLang="en-US" sz="2800" b="1">
                <a:solidFill>
                  <a:srgbClr val="0000FF"/>
                </a:solidFill>
              </a:rPr>
              <a:t>．静电植绒</a:t>
            </a:r>
          </a:p>
          <a:p>
            <a:endParaRPr lang="zh-CN" altLang="en-US" sz="2800" b="1">
              <a:solidFill>
                <a:srgbClr val="0000FF"/>
              </a:solidFill>
            </a:endParaRPr>
          </a:p>
          <a:p>
            <a:r>
              <a:rPr lang="en-US" altLang="zh-CN" sz="2800" b="1">
                <a:solidFill>
                  <a:srgbClr val="0000FF"/>
                </a:solidFill>
              </a:rPr>
              <a:t>3</a:t>
            </a:r>
            <a:r>
              <a:rPr lang="zh-CN" altLang="en-US" sz="2800" b="1">
                <a:solidFill>
                  <a:srgbClr val="0000FF"/>
                </a:solidFill>
              </a:rPr>
              <a:t>．静电喷涂</a:t>
            </a:r>
          </a:p>
          <a:p>
            <a:endParaRPr lang="zh-CN" altLang="en-US" sz="2800" b="1">
              <a:solidFill>
                <a:srgbClr val="0000FF"/>
              </a:solidFill>
            </a:endParaRPr>
          </a:p>
          <a:p>
            <a:r>
              <a:rPr lang="en-US" altLang="zh-CN" sz="2800" b="1">
                <a:solidFill>
                  <a:srgbClr val="0000FF"/>
                </a:solidFill>
              </a:rPr>
              <a:t>4</a:t>
            </a:r>
            <a:r>
              <a:rPr lang="zh-CN" altLang="en-US" sz="2800" b="1">
                <a:solidFill>
                  <a:srgbClr val="0000FF"/>
                </a:solidFill>
              </a:rPr>
              <a:t>．静电分选</a:t>
            </a:r>
          </a:p>
          <a:p>
            <a:endParaRPr lang="zh-CN" altLang="en-US" sz="2800" b="1">
              <a:solidFill>
                <a:srgbClr val="0000FF"/>
              </a:solidFill>
            </a:endParaRPr>
          </a:p>
          <a:p>
            <a:r>
              <a:rPr lang="en-US" altLang="zh-CN" sz="2800" b="1">
                <a:solidFill>
                  <a:srgbClr val="0000FF"/>
                </a:solidFill>
              </a:rPr>
              <a:t>5</a:t>
            </a:r>
            <a:r>
              <a:rPr lang="zh-CN" altLang="en-US" sz="2800" b="1">
                <a:solidFill>
                  <a:srgbClr val="0000FF"/>
                </a:solidFill>
              </a:rPr>
              <a:t>．静电复印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0.6"/>
</p:tagLst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616</TotalTime>
  <Words>247</Words>
  <Application>Microsoft Office PowerPoint</Application>
  <PresentationFormat>全屏显示(4:3)</PresentationFormat>
  <Paragraphs>38</Paragraphs>
  <Slides>11</Slides>
  <Notes>5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隶书</vt:lpstr>
      <vt:lpstr>黑体</vt:lpstr>
      <vt:lpstr>Times New Roman</vt:lpstr>
      <vt:lpstr>诗情画意</vt:lpstr>
      <vt:lpstr>PowerPoint 演示文稿</vt:lpstr>
      <vt:lpstr>PowerPoint 演示文稿</vt:lpstr>
      <vt:lpstr>PowerPoint 演示文稿</vt:lpstr>
      <vt:lpstr>PowerPoint 演示文稿</vt:lpstr>
      <vt:lpstr>应用：避雷针</vt:lpstr>
      <vt:lpstr>静电屏蔽实验</vt:lpstr>
      <vt:lpstr>静电屏蔽的应用</vt:lpstr>
      <vt:lpstr>静电屏蔽的应用</vt:lpstr>
      <vt:lpstr>静电现象的其他应用</vt:lpstr>
      <vt:lpstr>课堂练习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45</cp:revision>
  <cp:lastPrinted>1601-01-01T00:00:00Z</cp:lastPrinted>
  <dcterms:created xsi:type="dcterms:W3CDTF">1601-01-01T00:00:00Z</dcterms:created>
  <dcterms:modified xsi:type="dcterms:W3CDTF">2015-05-05T08:21:09Z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