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75F90-192A-4EC6-8890-5BFEE4BAA2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82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47BEB-16B3-4DB2-BB69-E036B6EA94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55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AF248-1245-4F5A-9ED3-B182D9F4B6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368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C82E9-3F20-4010-8C23-D41363D560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32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FDD8F-644C-4382-96DF-A7E0EC72F9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88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BBED0-8F94-49CC-AE63-D975289E26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0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18642-C161-4CC8-95F0-6D0CF8B9A9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1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AD54-06C4-4657-B3B8-EA061EE07C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1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E5651-8511-4E42-BC40-A9BEA511FC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38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7C2A3-53B0-449B-B04F-35C012E87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7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697E9-B998-4738-8870-19DE1CA861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5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4906E-809D-48D8-99B5-EB7E308BA8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4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C9EB2-E1D8-47EF-ACED-817918E26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3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B5BC017-EC02-4C82-A69A-232C0354FD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846138" y="4868863"/>
            <a:ext cx="8283575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4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第一章  静电场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40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第九节   带电粒子在电场中的运动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488950" y="1333500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</a:rPr>
              <a:t>人教版选修</a:t>
            </a:r>
            <a:r>
              <a:rPr lang="en-US" altLang="zh-CN" sz="1800" b="1">
                <a:solidFill>
                  <a:schemeClr val="accent2"/>
                </a:solidFill>
              </a:rPr>
              <a:t>3-1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924800" cy="1143000"/>
          </a:xfrm>
        </p:spPr>
        <p:txBody>
          <a:bodyPr/>
          <a:lstStyle/>
          <a:p>
            <a:pPr algn="l" eaLnBrk="1" hangingPunct="1"/>
            <a:r>
              <a:rPr lang="zh-CN" altLang="en-US" sz="5400" smtClean="0">
                <a:ea typeface="华文新魏" pitchFamily="2" charset="-122"/>
              </a:rPr>
              <a:t>小结：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54975" cy="372427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本节课主要学习解决了以下问题：</a:t>
            </a:r>
          </a:p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、当带电粒子垂直射入匀强磁场中时，粒子在洛伦兹力的作用下做匀速圆周运动。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、带电粒子在匀强磁场中做匀速圆周运动的轨</a:t>
            </a:r>
          </a:p>
          <a:p>
            <a:pPr eaLnBrk="1" hangingPunct="1">
              <a:buFontTx/>
              <a:buNone/>
            </a:pPr>
            <a:endParaRPr lang="zh-CN" altLang="en-US" sz="1400" smtClean="0"/>
          </a:p>
          <a:p>
            <a:pPr eaLnBrk="1" hangingPunct="1">
              <a:buFontTx/>
              <a:buNone/>
            </a:pPr>
            <a:r>
              <a:rPr lang="zh-CN" altLang="en-US" smtClean="0"/>
              <a:t>　道半径  </a:t>
            </a:r>
            <a:r>
              <a:rPr lang="en-US" altLang="zh-CN" smtClean="0"/>
              <a:t>r=      </a:t>
            </a:r>
            <a:r>
              <a:rPr lang="zh-CN" altLang="en-US" smtClean="0"/>
              <a:t>　　    ，周期</a:t>
            </a:r>
            <a:r>
              <a:rPr lang="en-US" altLang="zh-CN" smtClean="0"/>
              <a:t>T=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971800" y="4545013"/>
          <a:ext cx="12255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3" imgW="253890" imgH="418918" progId="Equation.3">
                  <p:embed/>
                </p:oleObj>
              </mc:Choice>
              <mc:Fallback>
                <p:oleObj name="公式" r:id="rId3" imgW="253890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45013"/>
                        <a:ext cx="12255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6477000" y="4572000"/>
          <a:ext cx="15922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5" imgW="330200" imgH="419100" progId="Equation.3">
                  <p:embed/>
                </p:oleObj>
              </mc:Choice>
              <mc:Fallback>
                <p:oleObj name="公式" r:id="rId5" imgW="330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572000"/>
                        <a:ext cx="15922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4"/>
          <p:cNvSpPr>
            <a:spLocks noChangeArrowheads="1"/>
          </p:cNvSpPr>
          <p:nvPr/>
        </p:nvSpPr>
        <p:spPr bwMode="auto">
          <a:xfrm>
            <a:off x="1331913" y="4219575"/>
            <a:ext cx="1368425" cy="136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1331913" y="2895600"/>
            <a:ext cx="3529012" cy="3529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Oval 6"/>
          <p:cNvSpPr>
            <a:spLocks noChangeArrowheads="1"/>
          </p:cNvSpPr>
          <p:nvPr/>
        </p:nvSpPr>
        <p:spPr bwMode="auto">
          <a:xfrm>
            <a:off x="1331913" y="3500438"/>
            <a:ext cx="2386012" cy="2520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Line 8"/>
          <p:cNvSpPr>
            <a:spLocks noChangeShapeType="1"/>
          </p:cNvSpPr>
          <p:nvPr/>
        </p:nvSpPr>
        <p:spPr bwMode="auto">
          <a:xfrm>
            <a:off x="1258888" y="4940300"/>
            <a:ext cx="4249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>
            <a:off x="1331913" y="4941888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31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b="1" smtClean="0">
                <a:solidFill>
                  <a:srgbClr val="0000FF"/>
                </a:solidFill>
              </a:rPr>
              <a:t>巩固练习</a:t>
            </a:r>
          </a:p>
        </p:txBody>
      </p:sp>
      <p:sp>
        <p:nvSpPr>
          <p:cNvPr id="12296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23938"/>
            <a:ext cx="8002588" cy="2405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FF3300"/>
                </a:solidFill>
              </a:rPr>
              <a:t>1</a:t>
            </a:r>
            <a:r>
              <a:rPr lang="zh-CN" altLang="en-US" sz="2400" smtClean="0">
                <a:solidFill>
                  <a:srgbClr val="FF3300"/>
                </a:solidFill>
              </a:rPr>
              <a:t>、同一种带电粒子以不同速度垂直射入一匀强磁场中，其运动轨迹如图，则可知：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>
                <a:solidFill>
                  <a:srgbClr val="FF3300"/>
                </a:solidFill>
              </a:rPr>
              <a:t>    ①带电粒子进入磁场的速度值有</a:t>
            </a:r>
            <a:r>
              <a:rPr lang="en-US" altLang="zh-CN" sz="2400" smtClean="0">
                <a:solidFill>
                  <a:srgbClr val="FF3300"/>
                </a:solidFill>
              </a:rPr>
              <a:t>(   3   )</a:t>
            </a:r>
            <a:r>
              <a:rPr lang="zh-CN" altLang="en-US" sz="2400" smtClean="0">
                <a:solidFill>
                  <a:srgbClr val="FF3300"/>
                </a:solidFill>
              </a:rPr>
              <a:t>个；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>
                <a:solidFill>
                  <a:srgbClr val="FF3300"/>
                </a:solidFill>
              </a:rPr>
              <a:t>    ②这些速度的大小关系为（  </a:t>
            </a:r>
            <a:r>
              <a:rPr lang="en-US" altLang="zh-CN" sz="2400" smtClean="0">
                <a:solidFill>
                  <a:srgbClr val="FF3300"/>
                </a:solidFill>
              </a:rPr>
              <a:t>V</a:t>
            </a:r>
            <a:r>
              <a:rPr lang="en-US" altLang="zh-CN" sz="2400" baseline="-25000" smtClean="0">
                <a:solidFill>
                  <a:srgbClr val="FF3300"/>
                </a:solidFill>
              </a:rPr>
              <a:t>3</a:t>
            </a:r>
            <a:r>
              <a:rPr lang="en-US" altLang="zh-CN" sz="2400" smtClean="0">
                <a:solidFill>
                  <a:srgbClr val="FF3300"/>
                </a:solidFill>
              </a:rPr>
              <a:t>&gt;V</a:t>
            </a:r>
            <a:r>
              <a:rPr lang="en-US" altLang="zh-CN" sz="2400" baseline="-25000" smtClean="0">
                <a:solidFill>
                  <a:srgbClr val="FF3300"/>
                </a:solidFill>
              </a:rPr>
              <a:t>2</a:t>
            </a:r>
            <a:r>
              <a:rPr lang="en-US" altLang="zh-CN" sz="2400" smtClean="0">
                <a:solidFill>
                  <a:srgbClr val="FF3300"/>
                </a:solidFill>
              </a:rPr>
              <a:t>&gt;V</a:t>
            </a:r>
            <a:r>
              <a:rPr lang="en-US" altLang="zh-CN" sz="2400" baseline="-25000" smtClean="0">
                <a:solidFill>
                  <a:srgbClr val="FF3300"/>
                </a:solidFill>
              </a:rPr>
              <a:t>1</a:t>
            </a:r>
            <a:r>
              <a:rPr lang="en-US" altLang="zh-CN" sz="2400" smtClean="0">
                <a:solidFill>
                  <a:srgbClr val="FF3300"/>
                </a:solidFill>
              </a:rPr>
              <a:t>  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rgbClr val="FF3300"/>
                </a:solidFill>
              </a:rPr>
              <a:t>    ③</a:t>
            </a:r>
            <a:r>
              <a:rPr lang="zh-CN" altLang="en-US" sz="2400" smtClean="0">
                <a:solidFill>
                  <a:srgbClr val="FF3300"/>
                </a:solidFill>
              </a:rPr>
              <a:t>三束粒子从</a:t>
            </a:r>
            <a:r>
              <a:rPr lang="en-US" altLang="zh-CN" sz="2400" smtClean="0">
                <a:solidFill>
                  <a:srgbClr val="FF3300"/>
                </a:solidFill>
              </a:rPr>
              <a:t>O</a:t>
            </a:r>
            <a:r>
              <a:rPr lang="zh-CN" altLang="en-US" sz="2400" smtClean="0">
                <a:solidFill>
                  <a:srgbClr val="FF3300"/>
                </a:solidFill>
              </a:rPr>
              <a:t>点出发分别到达</a:t>
            </a:r>
            <a:r>
              <a:rPr lang="en-US" altLang="zh-CN" sz="2400" smtClean="0">
                <a:solidFill>
                  <a:srgbClr val="FF3300"/>
                </a:solidFill>
              </a:rPr>
              <a:t>1</a:t>
            </a:r>
            <a:r>
              <a:rPr lang="zh-CN" altLang="en-US" sz="2400" smtClean="0">
                <a:solidFill>
                  <a:srgbClr val="FF3300"/>
                </a:solidFill>
              </a:rPr>
              <a:t>、</a:t>
            </a:r>
            <a:r>
              <a:rPr lang="en-US" altLang="zh-CN" sz="2400" smtClean="0">
                <a:solidFill>
                  <a:srgbClr val="FF3300"/>
                </a:solidFill>
              </a:rPr>
              <a:t>2</a:t>
            </a:r>
            <a:r>
              <a:rPr lang="zh-CN" altLang="en-US" sz="2400" smtClean="0">
                <a:solidFill>
                  <a:srgbClr val="FF3300"/>
                </a:solidFill>
              </a:rPr>
              <a:t>、</a:t>
            </a:r>
            <a:r>
              <a:rPr lang="en-US" altLang="zh-CN" sz="2400" smtClean="0">
                <a:solidFill>
                  <a:srgbClr val="FF3300"/>
                </a:solidFill>
              </a:rPr>
              <a:t>3</a:t>
            </a:r>
            <a:r>
              <a:rPr lang="zh-CN" altLang="en-US" sz="2400" smtClean="0">
                <a:solidFill>
                  <a:srgbClr val="FF3300"/>
                </a:solidFill>
              </a:rPr>
              <a:t>所用时间关系（   </a:t>
            </a:r>
            <a:r>
              <a:rPr lang="en-US" altLang="zh-CN" sz="2400" smtClean="0">
                <a:solidFill>
                  <a:srgbClr val="FF3300"/>
                </a:solidFill>
              </a:rPr>
              <a:t>T</a:t>
            </a:r>
            <a:r>
              <a:rPr lang="en-US" altLang="zh-CN" sz="2400" baseline="-25000" smtClean="0">
                <a:solidFill>
                  <a:srgbClr val="FF3300"/>
                </a:solidFill>
              </a:rPr>
              <a:t>1</a:t>
            </a:r>
            <a:r>
              <a:rPr lang="en-US" altLang="zh-CN" sz="2400" smtClean="0">
                <a:solidFill>
                  <a:srgbClr val="FF3300"/>
                </a:solidFill>
              </a:rPr>
              <a:t>=T</a:t>
            </a:r>
            <a:r>
              <a:rPr lang="en-US" altLang="zh-CN" sz="2400" baseline="-25000" smtClean="0">
                <a:solidFill>
                  <a:srgbClr val="FF3300"/>
                </a:solidFill>
              </a:rPr>
              <a:t>2</a:t>
            </a:r>
            <a:r>
              <a:rPr lang="en-US" altLang="zh-CN" sz="2400" smtClean="0">
                <a:solidFill>
                  <a:srgbClr val="FF3300"/>
                </a:solidFill>
              </a:rPr>
              <a:t>=T</a:t>
            </a:r>
            <a:r>
              <a:rPr lang="en-US" altLang="zh-CN" sz="2400" baseline="-25000" smtClean="0">
                <a:solidFill>
                  <a:srgbClr val="FF3300"/>
                </a:solidFill>
              </a:rPr>
              <a:t>3 </a:t>
            </a:r>
            <a:r>
              <a:rPr lang="en-US" altLang="zh-CN" sz="2400" smtClean="0">
                <a:solidFill>
                  <a:srgbClr val="FF3300"/>
                </a:solidFill>
              </a:rPr>
              <a:t>  </a:t>
            </a:r>
            <a:r>
              <a:rPr lang="zh-CN" altLang="en-US" sz="2400" smtClean="0">
                <a:solidFill>
                  <a:srgbClr val="FF3300"/>
                </a:solidFill>
              </a:rPr>
              <a:t>）</a:t>
            </a:r>
          </a:p>
        </p:txBody>
      </p:sp>
      <p:grpSp>
        <p:nvGrpSpPr>
          <p:cNvPr id="12297" name="Group 12"/>
          <p:cNvGrpSpPr>
            <a:grpSpLocks/>
          </p:cNvGrpSpPr>
          <p:nvPr/>
        </p:nvGrpSpPr>
        <p:grpSpPr bwMode="auto">
          <a:xfrm>
            <a:off x="1187450" y="4435475"/>
            <a:ext cx="3671888" cy="361950"/>
            <a:chOff x="748" y="2794"/>
            <a:chExt cx="2313" cy="228"/>
          </a:xfrm>
        </p:grpSpPr>
        <p:grpSp>
          <p:nvGrpSpPr>
            <p:cNvPr id="12328" name="Group 13"/>
            <p:cNvGrpSpPr>
              <a:grpSpLocks/>
            </p:cNvGrpSpPr>
            <p:nvPr/>
          </p:nvGrpSpPr>
          <p:grpSpPr bwMode="auto">
            <a:xfrm>
              <a:off x="748" y="2840"/>
              <a:ext cx="181" cy="182"/>
              <a:chOff x="2835" y="3793"/>
              <a:chExt cx="226" cy="227"/>
            </a:xfrm>
          </p:grpSpPr>
          <p:sp>
            <p:nvSpPr>
              <p:cNvPr id="12338" name="Line 14"/>
              <p:cNvSpPr>
                <a:spLocks noChangeShapeType="1"/>
              </p:cNvSpPr>
              <p:nvPr/>
            </p:nvSpPr>
            <p:spPr bwMode="auto">
              <a:xfrm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9" name="Line 15"/>
              <p:cNvSpPr>
                <a:spLocks noChangeShapeType="1"/>
              </p:cNvSpPr>
              <p:nvPr/>
            </p:nvSpPr>
            <p:spPr bwMode="auto">
              <a:xfrm flipH="1"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29" name="Group 16"/>
            <p:cNvGrpSpPr>
              <a:grpSpLocks/>
            </p:cNvGrpSpPr>
            <p:nvPr/>
          </p:nvGrpSpPr>
          <p:grpSpPr bwMode="auto">
            <a:xfrm>
              <a:off x="1383" y="2840"/>
              <a:ext cx="181" cy="182"/>
              <a:chOff x="2835" y="3793"/>
              <a:chExt cx="226" cy="227"/>
            </a:xfrm>
          </p:grpSpPr>
          <p:sp>
            <p:nvSpPr>
              <p:cNvPr id="12336" name="Line 17"/>
              <p:cNvSpPr>
                <a:spLocks noChangeShapeType="1"/>
              </p:cNvSpPr>
              <p:nvPr/>
            </p:nvSpPr>
            <p:spPr bwMode="auto">
              <a:xfrm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7" name="Line 18"/>
              <p:cNvSpPr>
                <a:spLocks noChangeShapeType="1"/>
              </p:cNvSpPr>
              <p:nvPr/>
            </p:nvSpPr>
            <p:spPr bwMode="auto">
              <a:xfrm flipH="1"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30" name="Group 19"/>
            <p:cNvGrpSpPr>
              <a:grpSpLocks/>
            </p:cNvGrpSpPr>
            <p:nvPr/>
          </p:nvGrpSpPr>
          <p:grpSpPr bwMode="auto">
            <a:xfrm>
              <a:off x="2109" y="2840"/>
              <a:ext cx="181" cy="182"/>
              <a:chOff x="2835" y="3793"/>
              <a:chExt cx="226" cy="227"/>
            </a:xfrm>
          </p:grpSpPr>
          <p:sp>
            <p:nvSpPr>
              <p:cNvPr id="12334" name="Line 20"/>
              <p:cNvSpPr>
                <a:spLocks noChangeShapeType="1"/>
              </p:cNvSpPr>
              <p:nvPr/>
            </p:nvSpPr>
            <p:spPr bwMode="auto">
              <a:xfrm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5" name="Line 21"/>
              <p:cNvSpPr>
                <a:spLocks noChangeShapeType="1"/>
              </p:cNvSpPr>
              <p:nvPr/>
            </p:nvSpPr>
            <p:spPr bwMode="auto">
              <a:xfrm flipH="1"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31" name="Group 22"/>
            <p:cNvGrpSpPr>
              <a:grpSpLocks/>
            </p:cNvGrpSpPr>
            <p:nvPr/>
          </p:nvGrpSpPr>
          <p:grpSpPr bwMode="auto">
            <a:xfrm>
              <a:off x="2880" y="2794"/>
              <a:ext cx="181" cy="182"/>
              <a:chOff x="2835" y="3793"/>
              <a:chExt cx="226" cy="227"/>
            </a:xfrm>
          </p:grpSpPr>
          <p:sp>
            <p:nvSpPr>
              <p:cNvPr id="12332" name="Line 23"/>
              <p:cNvSpPr>
                <a:spLocks noChangeShapeType="1"/>
              </p:cNvSpPr>
              <p:nvPr/>
            </p:nvSpPr>
            <p:spPr bwMode="auto">
              <a:xfrm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3" name="Line 24"/>
              <p:cNvSpPr>
                <a:spLocks noChangeShapeType="1"/>
              </p:cNvSpPr>
              <p:nvPr/>
            </p:nvSpPr>
            <p:spPr bwMode="auto">
              <a:xfrm flipH="1"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298" name="Group 25"/>
          <p:cNvGrpSpPr>
            <a:grpSpLocks/>
          </p:cNvGrpSpPr>
          <p:nvPr/>
        </p:nvGrpSpPr>
        <p:grpSpPr bwMode="auto">
          <a:xfrm>
            <a:off x="1116013" y="5373688"/>
            <a:ext cx="3671887" cy="361950"/>
            <a:chOff x="748" y="2794"/>
            <a:chExt cx="2313" cy="228"/>
          </a:xfrm>
        </p:grpSpPr>
        <p:grpSp>
          <p:nvGrpSpPr>
            <p:cNvPr id="12316" name="Group 26"/>
            <p:cNvGrpSpPr>
              <a:grpSpLocks/>
            </p:cNvGrpSpPr>
            <p:nvPr/>
          </p:nvGrpSpPr>
          <p:grpSpPr bwMode="auto">
            <a:xfrm>
              <a:off x="748" y="2840"/>
              <a:ext cx="181" cy="182"/>
              <a:chOff x="2835" y="3793"/>
              <a:chExt cx="226" cy="227"/>
            </a:xfrm>
          </p:grpSpPr>
          <p:sp>
            <p:nvSpPr>
              <p:cNvPr id="12326" name="Line 27"/>
              <p:cNvSpPr>
                <a:spLocks noChangeShapeType="1"/>
              </p:cNvSpPr>
              <p:nvPr/>
            </p:nvSpPr>
            <p:spPr bwMode="auto">
              <a:xfrm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Line 28"/>
              <p:cNvSpPr>
                <a:spLocks noChangeShapeType="1"/>
              </p:cNvSpPr>
              <p:nvPr/>
            </p:nvSpPr>
            <p:spPr bwMode="auto">
              <a:xfrm flipH="1"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17" name="Group 29"/>
            <p:cNvGrpSpPr>
              <a:grpSpLocks/>
            </p:cNvGrpSpPr>
            <p:nvPr/>
          </p:nvGrpSpPr>
          <p:grpSpPr bwMode="auto">
            <a:xfrm>
              <a:off x="1383" y="2840"/>
              <a:ext cx="181" cy="182"/>
              <a:chOff x="2835" y="3793"/>
              <a:chExt cx="226" cy="227"/>
            </a:xfrm>
          </p:grpSpPr>
          <p:sp>
            <p:nvSpPr>
              <p:cNvPr id="12324" name="Line 30"/>
              <p:cNvSpPr>
                <a:spLocks noChangeShapeType="1"/>
              </p:cNvSpPr>
              <p:nvPr/>
            </p:nvSpPr>
            <p:spPr bwMode="auto">
              <a:xfrm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Line 31"/>
              <p:cNvSpPr>
                <a:spLocks noChangeShapeType="1"/>
              </p:cNvSpPr>
              <p:nvPr/>
            </p:nvSpPr>
            <p:spPr bwMode="auto">
              <a:xfrm flipH="1"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18" name="Group 32"/>
            <p:cNvGrpSpPr>
              <a:grpSpLocks/>
            </p:cNvGrpSpPr>
            <p:nvPr/>
          </p:nvGrpSpPr>
          <p:grpSpPr bwMode="auto">
            <a:xfrm>
              <a:off x="2109" y="2840"/>
              <a:ext cx="181" cy="182"/>
              <a:chOff x="2835" y="3793"/>
              <a:chExt cx="226" cy="227"/>
            </a:xfrm>
          </p:grpSpPr>
          <p:sp>
            <p:nvSpPr>
              <p:cNvPr id="12322" name="Line 33"/>
              <p:cNvSpPr>
                <a:spLocks noChangeShapeType="1"/>
              </p:cNvSpPr>
              <p:nvPr/>
            </p:nvSpPr>
            <p:spPr bwMode="auto">
              <a:xfrm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Line 34"/>
              <p:cNvSpPr>
                <a:spLocks noChangeShapeType="1"/>
              </p:cNvSpPr>
              <p:nvPr/>
            </p:nvSpPr>
            <p:spPr bwMode="auto">
              <a:xfrm flipH="1"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19" name="Group 35"/>
            <p:cNvGrpSpPr>
              <a:grpSpLocks/>
            </p:cNvGrpSpPr>
            <p:nvPr/>
          </p:nvGrpSpPr>
          <p:grpSpPr bwMode="auto">
            <a:xfrm>
              <a:off x="2880" y="2794"/>
              <a:ext cx="181" cy="182"/>
              <a:chOff x="2835" y="3793"/>
              <a:chExt cx="226" cy="227"/>
            </a:xfrm>
          </p:grpSpPr>
          <p:sp>
            <p:nvSpPr>
              <p:cNvPr id="12320" name="Line 36"/>
              <p:cNvSpPr>
                <a:spLocks noChangeShapeType="1"/>
              </p:cNvSpPr>
              <p:nvPr/>
            </p:nvSpPr>
            <p:spPr bwMode="auto">
              <a:xfrm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Line 37"/>
              <p:cNvSpPr>
                <a:spLocks noChangeShapeType="1"/>
              </p:cNvSpPr>
              <p:nvPr/>
            </p:nvSpPr>
            <p:spPr bwMode="auto">
              <a:xfrm flipH="1"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299" name="Group 38"/>
          <p:cNvGrpSpPr>
            <a:grpSpLocks/>
          </p:cNvGrpSpPr>
          <p:nvPr/>
        </p:nvGrpSpPr>
        <p:grpSpPr bwMode="auto">
          <a:xfrm>
            <a:off x="1187450" y="6165850"/>
            <a:ext cx="3671888" cy="361950"/>
            <a:chOff x="748" y="2794"/>
            <a:chExt cx="2313" cy="228"/>
          </a:xfrm>
        </p:grpSpPr>
        <p:grpSp>
          <p:nvGrpSpPr>
            <p:cNvPr id="12304" name="Group 39"/>
            <p:cNvGrpSpPr>
              <a:grpSpLocks/>
            </p:cNvGrpSpPr>
            <p:nvPr/>
          </p:nvGrpSpPr>
          <p:grpSpPr bwMode="auto">
            <a:xfrm>
              <a:off x="748" y="2840"/>
              <a:ext cx="181" cy="182"/>
              <a:chOff x="2835" y="3793"/>
              <a:chExt cx="226" cy="227"/>
            </a:xfrm>
          </p:grpSpPr>
          <p:sp>
            <p:nvSpPr>
              <p:cNvPr id="12314" name="Line 40"/>
              <p:cNvSpPr>
                <a:spLocks noChangeShapeType="1"/>
              </p:cNvSpPr>
              <p:nvPr/>
            </p:nvSpPr>
            <p:spPr bwMode="auto">
              <a:xfrm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Line 41"/>
              <p:cNvSpPr>
                <a:spLocks noChangeShapeType="1"/>
              </p:cNvSpPr>
              <p:nvPr/>
            </p:nvSpPr>
            <p:spPr bwMode="auto">
              <a:xfrm flipH="1"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05" name="Group 42"/>
            <p:cNvGrpSpPr>
              <a:grpSpLocks/>
            </p:cNvGrpSpPr>
            <p:nvPr/>
          </p:nvGrpSpPr>
          <p:grpSpPr bwMode="auto">
            <a:xfrm>
              <a:off x="1383" y="2840"/>
              <a:ext cx="181" cy="182"/>
              <a:chOff x="2835" y="3793"/>
              <a:chExt cx="226" cy="227"/>
            </a:xfrm>
          </p:grpSpPr>
          <p:sp>
            <p:nvSpPr>
              <p:cNvPr id="12312" name="Line 43"/>
              <p:cNvSpPr>
                <a:spLocks noChangeShapeType="1"/>
              </p:cNvSpPr>
              <p:nvPr/>
            </p:nvSpPr>
            <p:spPr bwMode="auto">
              <a:xfrm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3" name="Line 44"/>
              <p:cNvSpPr>
                <a:spLocks noChangeShapeType="1"/>
              </p:cNvSpPr>
              <p:nvPr/>
            </p:nvSpPr>
            <p:spPr bwMode="auto">
              <a:xfrm flipH="1"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06" name="Group 45"/>
            <p:cNvGrpSpPr>
              <a:grpSpLocks/>
            </p:cNvGrpSpPr>
            <p:nvPr/>
          </p:nvGrpSpPr>
          <p:grpSpPr bwMode="auto">
            <a:xfrm>
              <a:off x="2109" y="2840"/>
              <a:ext cx="181" cy="182"/>
              <a:chOff x="2835" y="3793"/>
              <a:chExt cx="226" cy="227"/>
            </a:xfrm>
          </p:grpSpPr>
          <p:sp>
            <p:nvSpPr>
              <p:cNvPr id="12310" name="Line 46"/>
              <p:cNvSpPr>
                <a:spLocks noChangeShapeType="1"/>
              </p:cNvSpPr>
              <p:nvPr/>
            </p:nvSpPr>
            <p:spPr bwMode="auto">
              <a:xfrm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1" name="Line 47"/>
              <p:cNvSpPr>
                <a:spLocks noChangeShapeType="1"/>
              </p:cNvSpPr>
              <p:nvPr/>
            </p:nvSpPr>
            <p:spPr bwMode="auto">
              <a:xfrm flipH="1"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07" name="Group 48"/>
            <p:cNvGrpSpPr>
              <a:grpSpLocks/>
            </p:cNvGrpSpPr>
            <p:nvPr/>
          </p:nvGrpSpPr>
          <p:grpSpPr bwMode="auto">
            <a:xfrm>
              <a:off x="2880" y="2794"/>
              <a:ext cx="181" cy="182"/>
              <a:chOff x="2835" y="3793"/>
              <a:chExt cx="226" cy="227"/>
            </a:xfrm>
          </p:grpSpPr>
          <p:sp>
            <p:nvSpPr>
              <p:cNvPr id="12308" name="Line 49"/>
              <p:cNvSpPr>
                <a:spLocks noChangeShapeType="1"/>
              </p:cNvSpPr>
              <p:nvPr/>
            </p:nvSpPr>
            <p:spPr bwMode="auto">
              <a:xfrm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Line 50"/>
              <p:cNvSpPr>
                <a:spLocks noChangeShapeType="1"/>
              </p:cNvSpPr>
              <p:nvPr/>
            </p:nvSpPr>
            <p:spPr bwMode="auto">
              <a:xfrm flipH="1">
                <a:off x="2835" y="3793"/>
                <a:ext cx="2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300" name="Text Box 51"/>
          <p:cNvSpPr txBox="1">
            <a:spLocks noChangeArrowheads="1"/>
          </p:cNvSpPr>
          <p:nvPr/>
        </p:nvSpPr>
        <p:spPr bwMode="auto">
          <a:xfrm>
            <a:off x="2555875" y="44370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/>
              <a:t>1</a:t>
            </a:r>
          </a:p>
        </p:txBody>
      </p:sp>
      <p:sp>
        <p:nvSpPr>
          <p:cNvPr id="12301" name="Text Box 52"/>
          <p:cNvSpPr txBox="1">
            <a:spLocks noChangeArrowheads="1"/>
          </p:cNvSpPr>
          <p:nvPr/>
        </p:nvSpPr>
        <p:spPr bwMode="auto">
          <a:xfrm>
            <a:off x="3635375" y="44370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/>
              <a:t>2</a:t>
            </a:r>
          </a:p>
        </p:txBody>
      </p:sp>
      <p:sp>
        <p:nvSpPr>
          <p:cNvPr id="12302" name="Text Box 53"/>
          <p:cNvSpPr txBox="1">
            <a:spLocks noChangeArrowheads="1"/>
          </p:cNvSpPr>
          <p:nvPr/>
        </p:nvSpPr>
        <p:spPr bwMode="auto">
          <a:xfrm>
            <a:off x="4859338" y="44370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/>
              <a:t>3</a:t>
            </a:r>
          </a:p>
        </p:txBody>
      </p:sp>
      <p:sp>
        <p:nvSpPr>
          <p:cNvPr id="12303" name="Text Box 54"/>
          <p:cNvSpPr txBox="1">
            <a:spLocks noChangeArrowheads="1"/>
          </p:cNvSpPr>
          <p:nvPr/>
        </p:nvSpPr>
        <p:spPr bwMode="auto">
          <a:xfrm>
            <a:off x="539750" y="4581525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25538"/>
            <a:ext cx="8839200" cy="452596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3333FF"/>
                </a:solidFill>
              </a:rPr>
              <a:t>2</a:t>
            </a:r>
            <a:r>
              <a:rPr lang="zh-CN" altLang="en-US" smtClean="0">
                <a:solidFill>
                  <a:srgbClr val="3333FF"/>
                </a:solidFill>
              </a:rPr>
              <a:t>、带电粒子以一定速度垂直射入匀强磁场，若只考虑洛伦兹力，则粒子（  </a:t>
            </a:r>
            <a:r>
              <a:rPr lang="en-US" altLang="zh-CN" smtClean="0">
                <a:solidFill>
                  <a:srgbClr val="FF3300"/>
                </a:solidFill>
              </a:rPr>
              <a:t>A</a:t>
            </a:r>
            <a:r>
              <a:rPr lang="en-US" altLang="zh-CN" smtClean="0">
                <a:solidFill>
                  <a:srgbClr val="3333FF"/>
                </a:solidFill>
              </a:rPr>
              <a:t> </a:t>
            </a:r>
            <a:r>
              <a:rPr lang="zh-CN" altLang="en-US" smtClean="0">
                <a:solidFill>
                  <a:srgbClr val="3333FF"/>
                </a:solidFill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solidFill>
                  <a:srgbClr val="3333FF"/>
                </a:solidFill>
              </a:rPr>
              <a:t>   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solidFill>
                  <a:srgbClr val="3333FF"/>
                </a:solidFill>
              </a:rPr>
              <a:t>    </a:t>
            </a:r>
            <a:r>
              <a:rPr lang="en-US" altLang="zh-CN" smtClean="0">
                <a:solidFill>
                  <a:srgbClr val="3333FF"/>
                </a:solidFill>
              </a:rPr>
              <a:t>A.</a:t>
            </a:r>
            <a:r>
              <a:rPr lang="zh-CN" altLang="en-US" smtClean="0">
                <a:solidFill>
                  <a:srgbClr val="3333FF"/>
                </a:solidFill>
              </a:rPr>
              <a:t>动能不变</a:t>
            </a:r>
            <a:r>
              <a:rPr lang="en-US" altLang="zh-CN" smtClean="0">
                <a:solidFill>
                  <a:srgbClr val="3333FF"/>
                </a:solidFill>
              </a:rPr>
              <a:t>.    B.</a:t>
            </a:r>
            <a:r>
              <a:rPr lang="zh-CN" altLang="en-US" smtClean="0">
                <a:solidFill>
                  <a:srgbClr val="3333FF"/>
                </a:solidFill>
              </a:rPr>
              <a:t>动量不变 </a:t>
            </a:r>
            <a:r>
              <a:rPr lang="en-US" altLang="zh-CN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3333FF"/>
                </a:solidFill>
              </a:rPr>
              <a:t>    C.</a:t>
            </a:r>
            <a:r>
              <a:rPr lang="zh-CN" altLang="en-US" smtClean="0">
                <a:solidFill>
                  <a:srgbClr val="3333FF"/>
                </a:solidFill>
              </a:rPr>
              <a:t>速度不变</a:t>
            </a:r>
            <a:r>
              <a:rPr lang="en-US" altLang="zh-CN" smtClean="0">
                <a:solidFill>
                  <a:srgbClr val="3333FF"/>
                </a:solidFill>
              </a:rPr>
              <a:t>.    D.</a:t>
            </a:r>
            <a:r>
              <a:rPr lang="zh-CN" altLang="en-US" smtClean="0">
                <a:solidFill>
                  <a:srgbClr val="3333FF"/>
                </a:solidFill>
              </a:rPr>
              <a:t>加速度不变</a:t>
            </a:r>
            <a:r>
              <a:rPr lang="en-US" altLang="zh-CN" smtClean="0">
                <a:solidFill>
                  <a:srgbClr val="3333FF"/>
                </a:solidFill>
              </a:rPr>
              <a:t>.</a:t>
            </a:r>
          </a:p>
          <a:p>
            <a:pPr eaLnBrk="1" hangingPunct="1"/>
            <a:endParaRPr lang="en-US" altLang="zh-CN" smtClean="0">
              <a:solidFill>
                <a:srgbClr val="3333FF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019800" y="1700213"/>
            <a:ext cx="720725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4217987"/>
          </a:xfrm>
          <a:noFill/>
        </p:spPr>
        <p:txBody>
          <a:bodyPr/>
          <a:lstStyle/>
          <a:p>
            <a:pPr eaLnBrk="1" hangingPunct="1"/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rgbClr val="3333FF"/>
                </a:solidFill>
              </a:rPr>
              <a:t>3</a:t>
            </a:r>
            <a:r>
              <a:rPr lang="zh-CN" altLang="en-US" sz="2800" smtClean="0">
                <a:solidFill>
                  <a:srgbClr val="3333FF"/>
                </a:solidFill>
              </a:rPr>
              <a:t>、一带电粒子在磁感强度为</a:t>
            </a:r>
            <a:r>
              <a:rPr lang="en-US" altLang="zh-CN" sz="2800" smtClean="0">
                <a:solidFill>
                  <a:srgbClr val="3333FF"/>
                </a:solidFill>
              </a:rPr>
              <a:t>B</a:t>
            </a:r>
            <a:r>
              <a:rPr lang="zh-CN" altLang="en-US" sz="2800" smtClean="0">
                <a:solidFill>
                  <a:srgbClr val="3333FF"/>
                </a:solidFill>
              </a:rPr>
              <a:t>的匀强磁场中做匀速圆周运动，如它又顺利进入另一磁感强度为</a:t>
            </a:r>
            <a:r>
              <a:rPr lang="en-US" altLang="zh-CN" sz="2800" smtClean="0">
                <a:solidFill>
                  <a:srgbClr val="3333FF"/>
                </a:solidFill>
              </a:rPr>
              <a:t>2B</a:t>
            </a:r>
            <a:r>
              <a:rPr lang="zh-CN" altLang="en-US" sz="2800" smtClean="0">
                <a:solidFill>
                  <a:srgbClr val="3333FF"/>
                </a:solidFill>
              </a:rPr>
              <a:t>的匀强磁场中仍做匀速圆周运动，则（  </a:t>
            </a:r>
            <a:r>
              <a:rPr lang="en-US" altLang="zh-CN" sz="2800" smtClean="0">
                <a:solidFill>
                  <a:srgbClr val="FF3300"/>
                </a:solidFill>
              </a:rPr>
              <a:t>B D</a:t>
            </a:r>
            <a:r>
              <a:rPr lang="en-US" altLang="zh-CN" sz="2800" smtClean="0">
                <a:solidFill>
                  <a:srgbClr val="3333FF"/>
                </a:solidFill>
              </a:rPr>
              <a:t>  </a:t>
            </a:r>
            <a:r>
              <a:rPr lang="zh-CN" altLang="en-US" sz="2800" smtClean="0">
                <a:solidFill>
                  <a:srgbClr val="3333FF"/>
                </a:solidFill>
              </a:rPr>
              <a:t>）</a:t>
            </a:r>
          </a:p>
          <a:p>
            <a:pPr eaLnBrk="1" hangingPunct="1"/>
            <a:r>
              <a:rPr lang="zh-CN" altLang="en-US" sz="2800" smtClean="0">
                <a:solidFill>
                  <a:srgbClr val="3333FF"/>
                </a:solidFill>
              </a:rPr>
              <a:t>    </a:t>
            </a:r>
            <a:r>
              <a:rPr lang="en-US" altLang="zh-CN" sz="2800" smtClean="0">
                <a:solidFill>
                  <a:srgbClr val="3333FF"/>
                </a:solidFill>
              </a:rPr>
              <a:t>A</a:t>
            </a:r>
            <a:r>
              <a:rPr lang="zh-CN" altLang="en-US" sz="2800" smtClean="0">
                <a:solidFill>
                  <a:srgbClr val="3333FF"/>
                </a:solidFill>
              </a:rPr>
              <a:t>、粒子的速率加倍，周期减半      </a:t>
            </a:r>
          </a:p>
          <a:p>
            <a:pPr eaLnBrk="1" hangingPunct="1"/>
            <a:r>
              <a:rPr lang="zh-CN" altLang="en-US" sz="2800" smtClean="0">
                <a:solidFill>
                  <a:srgbClr val="3333FF"/>
                </a:solidFill>
              </a:rPr>
              <a:t>    </a:t>
            </a:r>
            <a:r>
              <a:rPr lang="en-US" altLang="zh-CN" sz="2800" smtClean="0">
                <a:solidFill>
                  <a:srgbClr val="3333FF"/>
                </a:solidFill>
              </a:rPr>
              <a:t>B</a:t>
            </a:r>
            <a:r>
              <a:rPr lang="zh-CN" altLang="en-US" sz="2800" smtClean="0">
                <a:solidFill>
                  <a:srgbClr val="3333FF"/>
                </a:solidFill>
              </a:rPr>
              <a:t>、粒子的速率不变，轨道半径减半</a:t>
            </a:r>
          </a:p>
          <a:p>
            <a:pPr eaLnBrk="1" hangingPunct="1"/>
            <a:r>
              <a:rPr lang="zh-CN" altLang="en-US" sz="2800" smtClean="0">
                <a:solidFill>
                  <a:srgbClr val="3333FF"/>
                </a:solidFill>
              </a:rPr>
              <a:t>    </a:t>
            </a:r>
            <a:r>
              <a:rPr lang="en-US" altLang="zh-CN" sz="2800" smtClean="0">
                <a:solidFill>
                  <a:srgbClr val="3333FF"/>
                </a:solidFill>
              </a:rPr>
              <a:t>C</a:t>
            </a:r>
            <a:r>
              <a:rPr lang="zh-CN" altLang="en-US" sz="2800" smtClean="0">
                <a:solidFill>
                  <a:srgbClr val="3333FF"/>
                </a:solidFill>
              </a:rPr>
              <a:t>、粒子的速率减半，轨道半径变为原来的</a:t>
            </a:r>
            <a:r>
              <a:rPr lang="en-US" altLang="zh-CN" sz="2800" smtClean="0">
                <a:solidFill>
                  <a:srgbClr val="3333FF"/>
                </a:solidFill>
              </a:rPr>
              <a:t>1/4</a:t>
            </a:r>
          </a:p>
          <a:p>
            <a:pPr eaLnBrk="1" hangingPunct="1"/>
            <a:r>
              <a:rPr lang="en-US" altLang="zh-CN" sz="2800" smtClean="0">
                <a:solidFill>
                  <a:srgbClr val="3333FF"/>
                </a:solidFill>
              </a:rPr>
              <a:t>    D</a:t>
            </a:r>
            <a:r>
              <a:rPr lang="zh-CN" altLang="en-US" sz="2800" smtClean="0">
                <a:solidFill>
                  <a:srgbClr val="3333FF"/>
                </a:solidFill>
              </a:rPr>
              <a:t>、粒子速率不变，周期减半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94238" y="2209800"/>
            <a:ext cx="7921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800" smtClean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知识准备</a:t>
            </a:r>
            <a:r>
              <a:rPr lang="en-US" altLang="zh-CN" sz="4800" smtClean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: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224838" cy="4435475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1</a:t>
            </a:r>
            <a:r>
              <a:rPr lang="zh-CN" altLang="en-US" sz="2800" smtClean="0"/>
              <a:t>、洛伦兹力的特点：大小              ；方向判断：左手定则</a:t>
            </a:r>
          </a:p>
          <a:p>
            <a:pPr eaLnBrk="1" hangingPunct="1"/>
            <a:r>
              <a:rPr lang="en-US" altLang="zh-CN" sz="2800" smtClean="0"/>
              <a:t>2</a:t>
            </a:r>
            <a:r>
              <a:rPr lang="zh-CN" altLang="en-US" sz="2800" smtClean="0"/>
              <a:t>、物体做匀速圆周运动的条件：物体所受的合外力大小不变，方向始终与速度方向垂直。</a:t>
            </a:r>
          </a:p>
          <a:p>
            <a:pPr eaLnBrk="1" hangingPunct="1"/>
            <a:r>
              <a:rPr lang="en-US" altLang="zh-CN" sz="2800" smtClean="0"/>
              <a:t>3</a:t>
            </a:r>
            <a:r>
              <a:rPr lang="zh-CN" altLang="en-US" sz="2800" smtClean="0"/>
              <a:t>、向心力大小：</a:t>
            </a:r>
          </a:p>
          <a:p>
            <a:pPr eaLnBrk="1" hangingPunct="1">
              <a:buFontTx/>
              <a:buNone/>
            </a:pPr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zh-CN" altLang="en-US" sz="2800" smtClean="0"/>
              <a:t>        周期公式：</a:t>
            </a:r>
          </a:p>
          <a:p>
            <a:pPr eaLnBrk="1" hangingPunct="1"/>
            <a:r>
              <a:rPr lang="en-US" altLang="zh-CN" sz="2800" smtClean="0"/>
              <a:t>4</a:t>
            </a:r>
            <a:r>
              <a:rPr lang="zh-CN" altLang="en-US" sz="2800" smtClean="0"/>
              <a:t>、动能定理：合力所做的功等于物体动能的变化</a:t>
            </a:r>
          </a:p>
          <a:p>
            <a:pPr eaLnBrk="1" hangingPunct="1"/>
            <a:endParaRPr lang="en-US" altLang="zh-CN" sz="2800" smtClean="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3657600" y="4191000"/>
          <a:ext cx="12954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0"/>
                        <a:ext cx="12954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3802063" y="3284538"/>
          <a:ext cx="15319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571252" imgH="418918" progId="Equation.3">
                  <p:embed/>
                </p:oleObj>
              </mc:Choice>
              <mc:Fallback>
                <p:oleObj name="Equation" r:id="rId5" imgW="571252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3284538"/>
                        <a:ext cx="15319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4876800" y="1524000"/>
          <a:ext cx="14478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7" imgW="533169" imgH="203112" progId="Equation.3">
                  <p:embed/>
                </p:oleObj>
              </mc:Choice>
              <mc:Fallback>
                <p:oleObj name="Equation" r:id="rId7" imgW="53316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24000"/>
                        <a:ext cx="14478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学习目标</a:t>
            </a:r>
            <a:r>
              <a:rPr lang="en-US" altLang="zh-CN" b="1" smtClean="0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458200" cy="2514600"/>
          </a:xfrm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、理解带电粒子垂直进入磁场时做匀速圆周运动。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、会推导带电粒子在匀强磁场中做匀 速圆周运动的半径公式、周期公式， 并会运用解决有关问题。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765175"/>
            <a:ext cx="8147050" cy="1597025"/>
          </a:xfrm>
        </p:spPr>
        <p:txBody>
          <a:bodyPr/>
          <a:lstStyle/>
          <a:p>
            <a:pPr eaLnBrk="1" hangingPunct="1"/>
            <a:r>
              <a:rPr lang="zh-CN" altLang="en-US" sz="410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认真观察实验</a:t>
            </a:r>
            <a:r>
              <a:rPr lang="en-US" altLang="zh-CN" sz="410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410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思考并讨论</a:t>
            </a:r>
            <a:r>
              <a:rPr lang="en-US" altLang="zh-CN" sz="410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eaLnBrk="1" hangingPunct="1"/>
            <a:r>
              <a:rPr lang="zh-CN" altLang="en-US" sz="2800" smtClean="0">
                <a:solidFill>
                  <a:srgbClr val="3333FF"/>
                </a:solidFill>
              </a:rPr>
              <a:t>为什么带电粒子垂直进入磁场做圆周运动</a:t>
            </a:r>
            <a:r>
              <a:rPr lang="en-US" altLang="zh-CN" sz="2800" smtClean="0">
                <a:solidFill>
                  <a:srgbClr val="3333FF"/>
                </a:solidFill>
              </a:rPr>
              <a:t>?</a:t>
            </a:r>
            <a:r>
              <a:rPr lang="zh-CN" altLang="en-US" sz="2800" smtClean="0">
                <a:solidFill>
                  <a:srgbClr val="3333FF"/>
                </a:solidFill>
              </a:rPr>
              <a:t>做什么样的圆周运动？</a:t>
            </a:r>
          </a:p>
        </p:txBody>
      </p:sp>
      <p:pic>
        <p:nvPicPr>
          <p:cNvPr id="5123" name="Picture 3" descr="tx8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2513013"/>
            <a:ext cx="2447925" cy="203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838200" y="5257800"/>
            <a:ext cx="632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3333FF"/>
                </a:solidFill>
              </a:rPr>
              <a:t>3</a:t>
            </a:r>
            <a:r>
              <a:rPr lang="zh-CN" altLang="en-US" sz="2600">
                <a:solidFill>
                  <a:srgbClr val="3333FF"/>
                </a:solidFill>
              </a:rPr>
              <a:t>分钟后比谁回答的既准确又简洁。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3300"/>
                </a:solidFill>
                <a:ea typeface="黑体" pitchFamily="2" charset="-122"/>
              </a:rPr>
              <a:t>自学指导：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989888" cy="4337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3333FF"/>
                </a:solidFill>
              </a:rPr>
              <a:t>请同学们快速认真阅读课本</a:t>
            </a:r>
            <a:r>
              <a:rPr lang="en-US" altLang="zh-CN" sz="2800" smtClean="0">
                <a:solidFill>
                  <a:srgbClr val="3333FF"/>
                </a:solidFill>
              </a:rPr>
              <a:t>P180</a:t>
            </a:r>
            <a:r>
              <a:rPr lang="zh-CN" altLang="en-US" sz="2800" smtClean="0">
                <a:solidFill>
                  <a:srgbClr val="3333FF"/>
                </a:solidFill>
              </a:rPr>
              <a:t>的轨道半径和周期一框，解决如下问题：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3333FF"/>
                </a:solidFill>
              </a:rPr>
              <a:t> </a:t>
            </a:r>
            <a:r>
              <a:rPr lang="en-US" altLang="zh-CN" sz="2800" smtClean="0"/>
              <a:t>1</a:t>
            </a:r>
            <a:r>
              <a:rPr lang="zh-CN" altLang="en-US" sz="2800" smtClean="0"/>
              <a:t>、半径</a:t>
            </a:r>
            <a:r>
              <a:rPr lang="en-US" altLang="zh-CN" sz="2800" smtClean="0"/>
              <a:t>r</a:t>
            </a:r>
            <a:r>
              <a:rPr lang="zh-CN" altLang="en-US" sz="2800" smtClean="0"/>
              <a:t>的推导过程及其表达式的物理意义；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　　　　　</a:t>
            </a:r>
            <a:r>
              <a:rPr lang="en-US" altLang="zh-CN" sz="2800" smtClean="0"/>
              <a:t>q</a:t>
            </a:r>
            <a:r>
              <a:rPr lang="en-US" altLang="zh-CN" sz="2800" b="1" smtClean="0"/>
              <a:t>ν</a:t>
            </a:r>
            <a:r>
              <a:rPr lang="en-US" altLang="zh-CN" sz="2800" smtClean="0"/>
              <a:t>B=               </a:t>
            </a:r>
            <a:r>
              <a:rPr lang="zh-CN" altLang="en-US" sz="2800" smtClean="0"/>
              <a:t>得</a:t>
            </a:r>
            <a:r>
              <a:rPr lang="en-US" altLang="zh-CN" sz="2800" smtClean="0"/>
              <a:t>r=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2</a:t>
            </a:r>
            <a:r>
              <a:rPr lang="zh-CN" altLang="en-US" sz="2800" smtClean="0"/>
              <a:t>、周期</a:t>
            </a:r>
            <a:r>
              <a:rPr lang="en-US" altLang="zh-CN" sz="2800" smtClean="0"/>
              <a:t>T</a:t>
            </a:r>
            <a:r>
              <a:rPr lang="zh-CN" altLang="en-US" sz="2800" smtClean="0"/>
              <a:t>的推导过程及其表达式的物理意义。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     将</a:t>
            </a:r>
            <a:r>
              <a:rPr lang="en-US" altLang="zh-CN" sz="2800" smtClean="0"/>
              <a:t>r=              </a:t>
            </a:r>
            <a:r>
              <a:rPr lang="zh-CN" altLang="en-US" sz="2800" smtClean="0"/>
              <a:t>代入</a:t>
            </a:r>
            <a:r>
              <a:rPr lang="en-US" altLang="zh-CN" sz="2800" smtClean="0"/>
              <a:t>T=           </a:t>
            </a:r>
            <a:r>
              <a:rPr lang="zh-CN" altLang="en-US" sz="2800" smtClean="0"/>
              <a:t>得</a:t>
            </a:r>
            <a:r>
              <a:rPr lang="en-US" altLang="zh-CN" sz="2800" smtClean="0"/>
              <a:t>T=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3333FF"/>
                </a:solidFill>
              </a:rPr>
              <a:t>　　　</a:t>
            </a:r>
            <a:r>
              <a:rPr lang="en-US" altLang="zh-CN" sz="2800" smtClean="0">
                <a:solidFill>
                  <a:srgbClr val="3333FF"/>
                </a:solidFill>
              </a:rPr>
              <a:t>3</a:t>
            </a:r>
            <a:r>
              <a:rPr lang="zh-CN" altLang="en-US" sz="2800" smtClean="0">
                <a:solidFill>
                  <a:srgbClr val="3333FF"/>
                </a:solidFill>
              </a:rPr>
              <a:t>分钟后比谁推理正确、理解全面。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625850" y="2981325"/>
          <a:ext cx="6413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3" imgW="317362" imgH="418918" progId="Equation.3">
                  <p:embed/>
                </p:oleObj>
              </mc:Choice>
              <mc:Fallback>
                <p:oleObj name="公式" r:id="rId3" imgW="317362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981325"/>
                        <a:ext cx="6413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2971800"/>
          <a:ext cx="13112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5" imgW="253890" imgH="418918" progId="Equation.3">
                  <p:embed/>
                </p:oleObj>
              </mc:Choice>
              <mc:Fallback>
                <p:oleObj name="公式" r:id="rId5" imgW="253890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71800"/>
                        <a:ext cx="13112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411413" y="4392613"/>
          <a:ext cx="12255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公式" r:id="rId7" imgW="253890" imgH="418918" progId="Equation.3">
                  <p:embed/>
                </p:oleObj>
              </mc:Choice>
              <mc:Fallback>
                <p:oleObj name="公式" r:id="rId7" imgW="253890" imgH="4189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392613"/>
                        <a:ext cx="12255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876800" y="4445000"/>
          <a:ext cx="990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8" imgW="291973" imgH="393529" progId="Equation.3">
                  <p:embed/>
                </p:oleObj>
              </mc:Choice>
              <mc:Fallback>
                <p:oleObj name="公式" r:id="rId8" imgW="291973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45000"/>
                        <a:ext cx="990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6781800" y="4392613"/>
          <a:ext cx="15922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10" imgW="330200" imgH="419100" progId="Equation.3">
                  <p:embed/>
                </p:oleObj>
              </mc:Choice>
              <mc:Fallback>
                <p:oleObj name="公式" r:id="rId10" imgW="3302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392613"/>
                        <a:ext cx="15922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3300"/>
                </a:solidFill>
                <a:ea typeface="黑体" pitchFamily="2" charset="-122"/>
              </a:rPr>
              <a:t>当堂训练：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1612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3333FF"/>
                </a:solidFill>
              </a:rPr>
              <a:t>(1)</a:t>
            </a:r>
            <a:r>
              <a:rPr lang="zh-CN" altLang="en-US" sz="2800" smtClean="0">
                <a:solidFill>
                  <a:srgbClr val="3333FF"/>
                </a:solidFill>
              </a:rPr>
              <a:t>电子垂直射入</a:t>
            </a:r>
            <a:r>
              <a:rPr lang="en-US" altLang="zh-CN" sz="2800" smtClean="0">
                <a:solidFill>
                  <a:srgbClr val="3333FF"/>
                </a:solidFill>
              </a:rPr>
              <a:t>B=7.0×</a:t>
            </a:r>
            <a:r>
              <a:rPr lang="zh-CN" altLang="en-US" sz="2800" smtClean="0">
                <a:solidFill>
                  <a:srgbClr val="3333FF"/>
                </a:solidFill>
              </a:rPr>
              <a:t>１０</a:t>
            </a:r>
            <a:r>
              <a:rPr lang="zh-CN" altLang="en-US" sz="2800" baseline="30000" smtClean="0">
                <a:solidFill>
                  <a:srgbClr val="3333FF"/>
                </a:solidFill>
              </a:rPr>
              <a:t>－４</a:t>
            </a:r>
            <a:r>
              <a:rPr lang="en-US" altLang="zh-CN" sz="2800" smtClean="0">
                <a:solidFill>
                  <a:srgbClr val="3333FF"/>
                </a:solidFill>
              </a:rPr>
              <a:t>T</a:t>
            </a:r>
            <a:r>
              <a:rPr lang="zh-CN" altLang="en-US" sz="2800" smtClean="0">
                <a:solidFill>
                  <a:srgbClr val="3333FF"/>
                </a:solidFill>
              </a:rPr>
              <a:t>的匀强磁场中，做圆周运动的轨道半径为３</a:t>
            </a:r>
            <a:r>
              <a:rPr lang="en-US" altLang="zh-CN" sz="2800" smtClean="0">
                <a:solidFill>
                  <a:srgbClr val="3333FF"/>
                </a:solidFill>
              </a:rPr>
              <a:t>.</a:t>
            </a:r>
            <a:r>
              <a:rPr lang="zh-CN" altLang="en-US" sz="2800" smtClean="0">
                <a:solidFill>
                  <a:srgbClr val="3333FF"/>
                </a:solidFill>
              </a:rPr>
              <a:t>０</a:t>
            </a:r>
            <a:r>
              <a:rPr lang="en-US" altLang="zh-CN" sz="2800" smtClean="0">
                <a:solidFill>
                  <a:srgbClr val="3333FF"/>
                </a:solidFill>
              </a:rPr>
              <a:t>×</a:t>
            </a:r>
            <a:r>
              <a:rPr lang="zh-CN" altLang="en-US" sz="2800" smtClean="0">
                <a:solidFill>
                  <a:srgbClr val="3333FF"/>
                </a:solidFill>
              </a:rPr>
              <a:t>１０</a:t>
            </a:r>
            <a:r>
              <a:rPr lang="zh-CN" altLang="en-US" sz="2800" baseline="30000" smtClean="0">
                <a:solidFill>
                  <a:srgbClr val="3333FF"/>
                </a:solidFill>
              </a:rPr>
              <a:t>－２</a:t>
            </a:r>
            <a:r>
              <a:rPr lang="en-US" altLang="zh-CN" sz="2800" smtClean="0">
                <a:solidFill>
                  <a:srgbClr val="3333FF"/>
                </a:solidFill>
              </a:rPr>
              <a:t>m,</a:t>
            </a:r>
            <a:r>
              <a:rPr lang="zh-CN" altLang="en-US" sz="2800" smtClean="0">
                <a:solidFill>
                  <a:srgbClr val="3333FF"/>
                </a:solidFill>
              </a:rPr>
              <a:t>求电子运动的速率．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914400" y="2997200"/>
            <a:ext cx="8229600" cy="1976438"/>
            <a:chOff x="576" y="1888"/>
            <a:chExt cx="5184" cy="1245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576" y="2024"/>
              <a:ext cx="5184" cy="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800">
                  <a:solidFill>
                    <a:schemeClr val="tx2"/>
                  </a:solidFill>
                </a:rPr>
                <a:t>解：根据半径公式</a:t>
              </a:r>
              <a:r>
                <a:rPr lang="en-US" altLang="zh-CN" sz="2800">
                  <a:solidFill>
                    <a:schemeClr val="tx2"/>
                  </a:solidFill>
                </a:rPr>
                <a:t>r=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800">
                  <a:solidFill>
                    <a:schemeClr val="tx2"/>
                  </a:solidFill>
                </a:rPr>
                <a:t>       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800">
                  <a:solidFill>
                    <a:schemeClr val="tx2"/>
                  </a:solidFill>
                </a:rPr>
                <a:t>　　得</a:t>
              </a:r>
              <a:r>
                <a:rPr lang="en-US" altLang="zh-CN" sz="2800">
                  <a:solidFill>
                    <a:schemeClr val="tx2"/>
                  </a:solidFill>
                </a:rPr>
                <a:t>ν</a:t>
              </a:r>
              <a:r>
                <a:rPr lang="zh-CN" altLang="en-US" sz="2800">
                  <a:solidFill>
                    <a:schemeClr val="tx2"/>
                  </a:solidFill>
                </a:rPr>
                <a:t>＝　　　　　代入数据得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endParaRPr lang="zh-CN" altLang="en-US" sz="2800">
                <a:solidFill>
                  <a:schemeClr val="tx2"/>
                </a:solidFill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800">
                  <a:solidFill>
                    <a:schemeClr val="tx2"/>
                  </a:solidFill>
                </a:rPr>
                <a:t>　　</a:t>
              </a:r>
              <a:r>
                <a:rPr lang="en-US" altLang="zh-CN" sz="2800">
                  <a:solidFill>
                    <a:schemeClr val="tx2"/>
                  </a:solidFill>
                </a:rPr>
                <a:t>ν</a:t>
              </a:r>
              <a:r>
                <a:rPr lang="zh-CN" altLang="en-US" sz="2800">
                  <a:solidFill>
                    <a:schemeClr val="tx2"/>
                  </a:solidFill>
                </a:rPr>
                <a:t>＝３</a:t>
              </a:r>
              <a:r>
                <a:rPr lang="en-US" altLang="zh-CN" sz="2800">
                  <a:solidFill>
                    <a:schemeClr val="tx2"/>
                  </a:solidFill>
                </a:rPr>
                <a:t>.</a:t>
              </a:r>
              <a:r>
                <a:rPr lang="zh-CN" altLang="en-US" sz="2800">
                  <a:solidFill>
                    <a:schemeClr val="tx2"/>
                  </a:solidFill>
                </a:rPr>
                <a:t>７</a:t>
              </a:r>
              <a:r>
                <a:rPr lang="en-US" altLang="zh-CN" sz="2800">
                  <a:solidFill>
                    <a:schemeClr val="tx2"/>
                  </a:solidFill>
                </a:rPr>
                <a:t>×</a:t>
              </a:r>
              <a:r>
                <a:rPr lang="zh-CN" altLang="en-US" sz="2800">
                  <a:solidFill>
                    <a:schemeClr val="tx2"/>
                  </a:solidFill>
                </a:rPr>
                <a:t>１０</a:t>
              </a:r>
              <a:r>
                <a:rPr lang="zh-CN" altLang="en-US" sz="2800" baseline="30000">
                  <a:solidFill>
                    <a:schemeClr val="tx2"/>
                  </a:solidFill>
                </a:rPr>
                <a:t>６</a:t>
              </a:r>
              <a:r>
                <a:rPr lang="en-US" altLang="zh-CN" sz="2800">
                  <a:solidFill>
                    <a:schemeClr val="tx2"/>
                  </a:solidFill>
                </a:rPr>
                <a:t>m/s</a:t>
              </a:r>
            </a:p>
          </p:txBody>
        </p:sp>
        <p:graphicFrame>
          <p:nvGraphicFramePr>
            <p:cNvPr id="7174" name="Object 6"/>
            <p:cNvGraphicFramePr>
              <a:graphicFrameLocks noChangeAspect="1"/>
            </p:cNvGraphicFramePr>
            <p:nvPr/>
          </p:nvGraphicFramePr>
          <p:xfrm>
            <a:off x="1791" y="2387"/>
            <a:ext cx="578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公式" r:id="rId3" imgW="304536" imgH="393359" progId="Equation.3">
                    <p:embed/>
                  </p:oleObj>
                </mc:Choice>
                <mc:Fallback>
                  <p:oleObj name="公式" r:id="rId3" imgW="304536" imgH="39335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387"/>
                          <a:ext cx="578" cy="7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2744" y="1888"/>
            <a:ext cx="352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公式" r:id="rId5" imgW="253890" imgH="418918" progId="Equation.3">
                    <p:embed/>
                  </p:oleObj>
                </mc:Choice>
                <mc:Fallback>
                  <p:oleObj name="公式" r:id="rId5" imgW="253890" imgH="41891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888"/>
                          <a:ext cx="352" cy="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323850" y="1268413"/>
            <a:ext cx="84963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（２）匀强磁场中，有两个电子分别以速率</a:t>
            </a:r>
            <a:r>
              <a:rPr lang="en-US" altLang="zh-CN" sz="2800">
                <a:solidFill>
                  <a:srgbClr val="FF3300"/>
                </a:solidFill>
              </a:rPr>
              <a:t>ν</a:t>
            </a:r>
            <a:r>
              <a:rPr lang="zh-CN" altLang="en-US" sz="2800">
                <a:solidFill>
                  <a:srgbClr val="FF3300"/>
                </a:solidFill>
              </a:rPr>
              <a:t>和２</a:t>
            </a:r>
            <a:r>
              <a:rPr lang="en-US" altLang="zh-CN" sz="2800">
                <a:solidFill>
                  <a:srgbClr val="FF3300"/>
                </a:solidFill>
              </a:rPr>
              <a:t>ν</a:t>
            </a:r>
            <a:r>
              <a:rPr lang="zh-CN" altLang="en-US" sz="2800">
                <a:solidFill>
                  <a:srgbClr val="FF3300"/>
                </a:solidFill>
              </a:rPr>
              <a:t>沿垂直于磁场方向运动，哪个电子先回到原来的出发点？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23850" y="3500438"/>
            <a:ext cx="849630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（３）质子和一价钠离子分别垂直进入同一匀强磁场中做匀速圆周运动，如果它们的圆周运动半径恰好相等，这说明它们在刚进入磁场时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	Ａ</a:t>
            </a:r>
            <a:r>
              <a:rPr lang="en-US" altLang="zh-CN" sz="2800">
                <a:solidFill>
                  <a:srgbClr val="FF3300"/>
                </a:solidFill>
              </a:rPr>
              <a:t>.</a:t>
            </a:r>
            <a:r>
              <a:rPr lang="zh-CN" altLang="en-US" sz="2800">
                <a:solidFill>
                  <a:srgbClr val="FF3300"/>
                </a:solidFill>
              </a:rPr>
              <a:t>速率相等</a:t>
            </a:r>
            <a:r>
              <a:rPr lang="en-US" altLang="zh-CN" sz="2800">
                <a:solidFill>
                  <a:srgbClr val="FF3300"/>
                </a:solidFill>
              </a:rPr>
              <a:t>.</a:t>
            </a:r>
            <a:r>
              <a:rPr lang="zh-CN" altLang="en-US" sz="2800">
                <a:solidFill>
                  <a:srgbClr val="FF3300"/>
                </a:solidFill>
              </a:rPr>
              <a:t>　　　Ｂ</a:t>
            </a:r>
            <a:r>
              <a:rPr lang="en-US" altLang="zh-CN" sz="2800">
                <a:solidFill>
                  <a:srgbClr val="FF3300"/>
                </a:solidFill>
              </a:rPr>
              <a:t>.</a:t>
            </a:r>
            <a:r>
              <a:rPr lang="zh-CN" altLang="en-US" sz="2800">
                <a:solidFill>
                  <a:srgbClr val="FF3300"/>
                </a:solidFill>
              </a:rPr>
              <a:t>动量大小相等</a:t>
            </a:r>
            <a:r>
              <a:rPr lang="en-US" altLang="zh-CN" sz="2800">
                <a:solidFill>
                  <a:srgbClr val="FF3300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</a:rPr>
              <a:t>	</a:t>
            </a:r>
            <a:r>
              <a:rPr lang="zh-CN" altLang="en-US" sz="2800">
                <a:solidFill>
                  <a:srgbClr val="FF3300"/>
                </a:solidFill>
              </a:rPr>
              <a:t>Ｃ</a:t>
            </a:r>
            <a:r>
              <a:rPr lang="en-US" altLang="zh-CN" sz="2800">
                <a:solidFill>
                  <a:srgbClr val="FF3300"/>
                </a:solidFill>
              </a:rPr>
              <a:t>.</a:t>
            </a:r>
            <a:r>
              <a:rPr lang="zh-CN" altLang="en-US" sz="2800">
                <a:solidFill>
                  <a:srgbClr val="FF3300"/>
                </a:solidFill>
              </a:rPr>
              <a:t>动能相等</a:t>
            </a:r>
            <a:r>
              <a:rPr lang="en-US" altLang="zh-CN" sz="2800">
                <a:solidFill>
                  <a:srgbClr val="FF3300"/>
                </a:solidFill>
              </a:rPr>
              <a:t>.	</a:t>
            </a:r>
            <a:r>
              <a:rPr lang="zh-CN" altLang="en-US" sz="2800">
                <a:solidFill>
                  <a:srgbClr val="FF3300"/>
                </a:solidFill>
              </a:rPr>
              <a:t>　Ｄ</a:t>
            </a:r>
            <a:r>
              <a:rPr lang="en-US" altLang="zh-CN" sz="2800">
                <a:solidFill>
                  <a:srgbClr val="FF3300"/>
                </a:solidFill>
              </a:rPr>
              <a:t>.</a:t>
            </a:r>
            <a:r>
              <a:rPr lang="zh-CN" altLang="en-US" sz="2800">
                <a:solidFill>
                  <a:srgbClr val="FF3300"/>
                </a:solidFill>
              </a:rPr>
              <a:t>质量相等</a:t>
            </a:r>
            <a:r>
              <a:rPr lang="en-US" altLang="zh-CN" sz="280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71550" y="2565400"/>
            <a:ext cx="7056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3333FF"/>
                </a:solidFill>
                <a:ea typeface="楷体_GB2312" pitchFamily="49" charset="-122"/>
              </a:rPr>
              <a:t>因为电子在匀强磁场中的运动周期与电子的速率无关，所以两个电子同时回到原来的出发点．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042988" y="6035675"/>
            <a:ext cx="705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3333FF"/>
                </a:solidFill>
                <a:ea typeface="楷体_GB2312" pitchFamily="49" charset="-122"/>
              </a:rPr>
              <a:t>答：Ｂ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7848600" cy="10795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FF3300"/>
                </a:solidFill>
              </a:rPr>
              <a:t>请同学们看例题，思考如下问题：</a:t>
            </a:r>
            <a:r>
              <a:rPr lang="zh-CN" altLang="en-US" sz="2800" smtClean="0">
                <a:solidFill>
                  <a:srgbClr val="3333FF"/>
                </a:solidFill>
              </a:rPr>
              <a:t/>
            </a:r>
            <a:br>
              <a:rPr lang="zh-CN" altLang="en-US" sz="2800" smtClean="0">
                <a:solidFill>
                  <a:srgbClr val="3333FF"/>
                </a:solidFill>
              </a:rPr>
            </a:br>
            <a:r>
              <a:rPr lang="en-US" altLang="zh-CN" sz="2800" smtClean="0">
                <a:solidFill>
                  <a:srgbClr val="3333FF"/>
                </a:solidFill>
              </a:rPr>
              <a:t>1</a:t>
            </a:r>
            <a:r>
              <a:rPr lang="zh-CN" altLang="en-US" sz="2800" smtClean="0">
                <a:solidFill>
                  <a:srgbClr val="3333FF"/>
                </a:solidFill>
              </a:rPr>
              <a:t>、粒子在</a:t>
            </a:r>
            <a:r>
              <a:rPr lang="en-US" altLang="zh-CN" sz="2800" smtClean="0">
                <a:solidFill>
                  <a:srgbClr val="3333FF"/>
                </a:solidFill>
              </a:rPr>
              <a:t>S</a:t>
            </a:r>
            <a:r>
              <a:rPr lang="en-US" altLang="zh-CN" sz="2800" baseline="-25000" smtClean="0">
                <a:solidFill>
                  <a:srgbClr val="3333FF"/>
                </a:solidFill>
              </a:rPr>
              <a:t>1</a:t>
            </a:r>
            <a:r>
              <a:rPr lang="zh-CN" altLang="en-US" sz="2800" smtClean="0">
                <a:solidFill>
                  <a:srgbClr val="3333FF"/>
                </a:solidFill>
              </a:rPr>
              <a:t>区、</a:t>
            </a:r>
            <a:r>
              <a:rPr lang="en-US" altLang="zh-CN" sz="2800" smtClean="0">
                <a:solidFill>
                  <a:srgbClr val="3333FF"/>
                </a:solidFill>
              </a:rPr>
              <a:t>S</a:t>
            </a:r>
            <a:r>
              <a:rPr lang="en-US" altLang="zh-CN" sz="2800" baseline="-25000" smtClean="0">
                <a:solidFill>
                  <a:srgbClr val="3333FF"/>
                </a:solidFill>
              </a:rPr>
              <a:t>2</a:t>
            </a:r>
            <a:r>
              <a:rPr lang="zh-CN" altLang="en-US" sz="2800" smtClean="0">
                <a:solidFill>
                  <a:srgbClr val="3333FF"/>
                </a:solidFill>
              </a:rPr>
              <a:t>区、</a:t>
            </a:r>
            <a:r>
              <a:rPr lang="en-US" altLang="zh-CN" sz="2800" smtClean="0">
                <a:solidFill>
                  <a:srgbClr val="3333FF"/>
                </a:solidFill>
              </a:rPr>
              <a:t>S</a:t>
            </a:r>
            <a:r>
              <a:rPr lang="en-US" altLang="zh-CN" sz="2800" baseline="-25000" smtClean="0">
                <a:solidFill>
                  <a:srgbClr val="3333FF"/>
                </a:solidFill>
              </a:rPr>
              <a:t>3</a:t>
            </a:r>
            <a:r>
              <a:rPr lang="zh-CN" altLang="en-US" sz="2800" smtClean="0">
                <a:solidFill>
                  <a:srgbClr val="3333FF"/>
                </a:solidFill>
              </a:rPr>
              <a:t>区分别做什么运动？</a:t>
            </a:r>
            <a:br>
              <a:rPr lang="zh-CN" altLang="en-US" sz="2800" smtClean="0">
                <a:solidFill>
                  <a:srgbClr val="3333FF"/>
                </a:solidFill>
              </a:rPr>
            </a:br>
            <a:r>
              <a:rPr lang="en-US" altLang="zh-CN" sz="2800" smtClean="0">
                <a:solidFill>
                  <a:srgbClr val="3333FF"/>
                </a:solidFill>
              </a:rPr>
              <a:t>2</a:t>
            </a:r>
            <a:r>
              <a:rPr lang="zh-CN" altLang="en-US" sz="2800" smtClean="0">
                <a:solidFill>
                  <a:srgbClr val="3333FF"/>
                </a:solidFill>
              </a:rPr>
              <a:t>、解答本例题的依据是什么？</a:t>
            </a:r>
          </a:p>
        </p:txBody>
      </p:sp>
      <p:pic>
        <p:nvPicPr>
          <p:cNvPr id="9219" name="Picture 3" descr="tx1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831975"/>
            <a:ext cx="7826375" cy="2282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0" name="Picture 4" descr="tx2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3997325"/>
            <a:ext cx="3097212" cy="270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x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196975"/>
            <a:ext cx="8229600" cy="4779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建 Microsoft PowerPoint 演示文稿 (2)">
  <a:themeElements>
    <a:clrScheme name="新建 Microsoft PowerPoint 演示文稿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建 Microsoft PowerPoint 演示文稿 (2)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建 Microsoft PowerPoint 演示文稿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Microsoft PowerPoint 演示文稿 (2)</Template>
  <TotalTime>45</TotalTime>
  <Words>604</Words>
  <Application>Microsoft Office PowerPoint</Application>
  <PresentationFormat>全屏显示(4:3)</PresentationFormat>
  <Paragraphs>64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Calibri</vt:lpstr>
      <vt:lpstr>黑体</vt:lpstr>
      <vt:lpstr>华文行楷</vt:lpstr>
      <vt:lpstr>华文新魏</vt:lpstr>
      <vt:lpstr>楷体_GB2312</vt:lpstr>
      <vt:lpstr>新建 Microsoft PowerPoint 演示文稿 (2)</vt:lpstr>
      <vt:lpstr>Microsoft 公式 3.0</vt:lpstr>
      <vt:lpstr>PowerPoint 演示文稿</vt:lpstr>
      <vt:lpstr>知识准备:</vt:lpstr>
      <vt:lpstr>学习目标:</vt:lpstr>
      <vt:lpstr>PowerPoint 演示文稿</vt:lpstr>
      <vt:lpstr>自学指导：</vt:lpstr>
      <vt:lpstr>当堂训练：</vt:lpstr>
      <vt:lpstr>PowerPoint 演示文稿</vt:lpstr>
      <vt:lpstr>请同学们看例题，思考如下问题： 1、粒子在S1区、S2区、S3区分别做什么运动？ 2、解答本例题的依据是什么？</vt:lpstr>
      <vt:lpstr>PowerPoint 演示文稿</vt:lpstr>
      <vt:lpstr>小结：</vt:lpstr>
      <vt:lpstr>巩固练习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13</cp:revision>
  <cp:lastPrinted>1601-01-01T00:00:00Z</cp:lastPrinted>
  <dcterms:created xsi:type="dcterms:W3CDTF">1601-01-01T00:00:00Z</dcterms:created>
  <dcterms:modified xsi:type="dcterms:W3CDTF">2015-05-05T08:22:05Z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