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90" r:id="rId2"/>
    <p:sldId id="265" r:id="rId3"/>
    <p:sldId id="279" r:id="rId4"/>
    <p:sldId id="295" r:id="rId5"/>
    <p:sldId id="296" r:id="rId6"/>
    <p:sldId id="257" r:id="rId7"/>
    <p:sldId id="258" r:id="rId8"/>
    <p:sldId id="283" r:id="rId9"/>
    <p:sldId id="297" r:id="rId10"/>
    <p:sldId id="298" r:id="rId11"/>
    <p:sldId id="284" r:id="rId12"/>
    <p:sldId id="269" r:id="rId13"/>
    <p:sldId id="285" r:id="rId14"/>
    <p:sldId id="263" r:id="rId15"/>
    <p:sldId id="277" r:id="rId16"/>
    <p:sldId id="287" r:id="rId17"/>
    <p:sldId id="278" r:id="rId18"/>
    <p:sldId id="291" r:id="rId19"/>
    <p:sldId id="271" r:id="rId20"/>
    <p:sldId id="292" r:id="rId21"/>
    <p:sldId id="293" r:id="rId22"/>
    <p:sldId id="294" r:id="rId23"/>
    <p:sldId id="299" r:id="rId2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99"/>
    <a:srgbClr val="660066"/>
    <a:srgbClr val="CCECFF"/>
    <a:srgbClr val="F9F1DB"/>
    <a:srgbClr val="FF0000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CE0345C-E9B7-4B3E-BF45-4BEFDE4D0A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445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0374077D-CF4A-4F2C-A95A-654B189E16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572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1E5FED-6527-43F4-AB32-D8724C8E7864}" type="slidenum">
              <a:rPr lang="zh-CN" altLang="en-US" smtClean="0">
                <a:latin typeface="Times New Roman" charset="0"/>
              </a:rPr>
              <a:pPr eaLnBrk="1" hangingPunct="1"/>
              <a:t>9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6158281-38B1-486F-B414-F4E59C83E4F0}" type="slidenum">
              <a:rPr lang="zh-CN" altLang="en-US" smtClean="0">
                <a:latin typeface="Times New Roman" charset="0"/>
              </a:rPr>
              <a:pPr eaLnBrk="1" hangingPunct="1"/>
              <a:t>10</a:t>
            </a:fld>
            <a:endParaRPr lang="en-US" altLang="zh-CN" smtClean="0">
              <a:latin typeface="Times New Roman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6B8C3-B42A-425E-9980-F21C5650E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4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D8D49-6BE4-4370-B01C-E8395603A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53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08E9-C123-4796-A35D-056AC1F13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1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8F7E9-B431-4C07-8F83-68D0DF1866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4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98777-EFF5-4E8C-9CE3-93FFA9CC81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66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2F149-EEB1-4394-8EBA-0E7362C06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9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41318-1CC5-45E2-B0C6-24DCB9D29D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C4BE0-0F3A-4F7E-925F-F9FFAA8939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1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8223-E242-41BD-A265-ED273F9BAC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93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DEAF2-9665-4761-8AD2-1BFE063302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26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DEDCF-D46C-4DDA-8441-58186AB1E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9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36D2B-423E-48A4-A019-12EFC664D9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38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F882EC3-CEAA-4E45-853A-99EDB74CB2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1871663" y="5049838"/>
            <a:ext cx="5616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4400" b="1">
                <a:solidFill>
                  <a:schemeClr val="accent2"/>
                </a:solidFill>
                <a:latin typeface="宋体" pitchFamily="2" charset="-122"/>
              </a:rPr>
              <a:t>第二章  恒定电流</a:t>
            </a:r>
          </a:p>
          <a:p>
            <a:pPr algn="ctr"/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第一节  电源和电流</a:t>
            </a:r>
          </a:p>
        </p:txBody>
      </p:sp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395288" y="1484313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人教版选修</a:t>
            </a:r>
            <a:r>
              <a:rPr lang="en-US" altLang="zh-CN" b="1">
                <a:solidFill>
                  <a:srgbClr val="0000CC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187450" y="776288"/>
            <a:ext cx="3671888" cy="2592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7" name="AutoShape 3"/>
          <p:cNvSpPr>
            <a:spLocks noChangeAspect="1" noChangeArrowheads="1"/>
          </p:cNvSpPr>
          <p:nvPr/>
        </p:nvSpPr>
        <p:spPr bwMode="auto">
          <a:xfrm>
            <a:off x="3543300" y="5367338"/>
            <a:ext cx="392113" cy="357187"/>
          </a:xfrm>
          <a:prstGeom prst="rightArrow">
            <a:avLst>
              <a:gd name="adj1" fmla="val 54278"/>
              <a:gd name="adj2" fmla="val 48526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 rot="-2400000">
            <a:off x="1963738" y="4660900"/>
            <a:ext cx="627062" cy="504825"/>
          </a:xfrm>
          <a:custGeom>
            <a:avLst/>
            <a:gdLst>
              <a:gd name="T0" fmla="*/ 525000460 w 21600"/>
              <a:gd name="T1" fmla="*/ 137875116 h 21600"/>
              <a:gd name="T2" fmla="*/ 264237192 w 21600"/>
              <a:gd name="T3" fmla="*/ 275749718 h 21600"/>
              <a:gd name="T4" fmla="*/ 3473923 w 21600"/>
              <a:gd name="T5" fmla="*/ 137875116 h 21600"/>
              <a:gd name="T6" fmla="*/ 26423719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42 w 21600"/>
              <a:gd name="T13" fmla="*/ 1942 h 21600"/>
              <a:gd name="T14" fmla="*/ 19658 w 21600"/>
              <a:gd name="T15" fmla="*/ 196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4" y="21600"/>
                </a:lnTo>
                <a:lnTo>
                  <a:pt x="2131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8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 rot="-1920000">
            <a:off x="2201863" y="4991100"/>
            <a:ext cx="627062" cy="504825"/>
          </a:xfrm>
          <a:custGeom>
            <a:avLst/>
            <a:gdLst>
              <a:gd name="T0" fmla="*/ 525000460 w 21600"/>
              <a:gd name="T1" fmla="*/ 137875116 h 21600"/>
              <a:gd name="T2" fmla="*/ 264237192 w 21600"/>
              <a:gd name="T3" fmla="*/ 275749718 h 21600"/>
              <a:gd name="T4" fmla="*/ 3473923 w 21600"/>
              <a:gd name="T5" fmla="*/ 137875116 h 21600"/>
              <a:gd name="T6" fmla="*/ 26423719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42 w 21600"/>
              <a:gd name="T13" fmla="*/ 1942 h 21600"/>
              <a:gd name="T14" fmla="*/ 19658 w 21600"/>
              <a:gd name="T15" fmla="*/ 196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4" y="21600"/>
                </a:lnTo>
                <a:lnTo>
                  <a:pt x="2131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8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 rot="-2940000">
            <a:off x="1668463" y="4357688"/>
            <a:ext cx="627062" cy="506412"/>
          </a:xfrm>
          <a:custGeom>
            <a:avLst/>
            <a:gdLst>
              <a:gd name="T0" fmla="*/ 525000460 w 21600"/>
              <a:gd name="T1" fmla="*/ 139179250 h 21600"/>
              <a:gd name="T2" fmla="*/ 264237192 w 21600"/>
              <a:gd name="T3" fmla="*/ 278358476 h 21600"/>
              <a:gd name="T4" fmla="*/ 3473923 w 21600"/>
              <a:gd name="T5" fmla="*/ 139179250 h 21600"/>
              <a:gd name="T6" fmla="*/ 26423719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42 w 21600"/>
              <a:gd name="T13" fmla="*/ 1942 h 21600"/>
              <a:gd name="T14" fmla="*/ 19658 w 21600"/>
              <a:gd name="T15" fmla="*/ 196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4" y="21600"/>
                </a:lnTo>
                <a:lnTo>
                  <a:pt x="2131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8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 rot="-3360000">
            <a:off x="1304132" y="4012406"/>
            <a:ext cx="582612" cy="593725"/>
          </a:xfrm>
          <a:custGeom>
            <a:avLst/>
            <a:gdLst>
              <a:gd name="T0" fmla="*/ 423868140 w 21600"/>
              <a:gd name="T1" fmla="*/ 224294819 h 21600"/>
              <a:gd name="T2" fmla="*/ 211934070 w 21600"/>
              <a:gd name="T3" fmla="*/ 448588896 h 21600"/>
              <a:gd name="T4" fmla="*/ 0 w 21600"/>
              <a:gd name="T5" fmla="*/ 224294819 h 21600"/>
              <a:gd name="T6" fmla="*/ 21193407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8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 rot="-3780000">
            <a:off x="866775" y="3781425"/>
            <a:ext cx="595313" cy="595313"/>
          </a:xfrm>
          <a:custGeom>
            <a:avLst/>
            <a:gdLst>
              <a:gd name="T0" fmla="*/ 448534418 w 21600"/>
              <a:gd name="T1" fmla="*/ 226099354 h 21600"/>
              <a:gd name="T2" fmla="*/ 226099354 w 21600"/>
              <a:gd name="T3" fmla="*/ 452197963 h 21600"/>
              <a:gd name="T4" fmla="*/ 3663545 w 21600"/>
              <a:gd name="T5" fmla="*/ 226099354 h 21600"/>
              <a:gd name="T6" fmla="*/ 22609935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75 w 21600"/>
              <a:gd name="T13" fmla="*/ 1975 h 21600"/>
              <a:gd name="T14" fmla="*/ 19625 w 21600"/>
              <a:gd name="T15" fmla="*/ 1962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50" y="21600"/>
                </a:lnTo>
                <a:lnTo>
                  <a:pt x="2125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8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1050925" y="3703638"/>
            <a:ext cx="1866900" cy="1600200"/>
          </a:xfrm>
          <a:custGeom>
            <a:avLst/>
            <a:gdLst>
              <a:gd name="T0" fmla="*/ 0 w 1176"/>
              <a:gd name="T1" fmla="*/ 0 h 1008"/>
              <a:gd name="T2" fmla="*/ 2147483647 w 1176"/>
              <a:gd name="T3" fmla="*/ 2147483647 h 1008"/>
              <a:gd name="T4" fmla="*/ 2147483647 w 1176"/>
              <a:gd name="T5" fmla="*/ 2147483647 h 1008"/>
              <a:gd name="T6" fmla="*/ 2147483647 w 1176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76" h="1008">
                <a:moveTo>
                  <a:pt x="0" y="0"/>
                </a:moveTo>
                <a:cubicBezTo>
                  <a:pt x="74" y="37"/>
                  <a:pt x="290" y="115"/>
                  <a:pt x="444" y="222"/>
                </a:cubicBezTo>
                <a:cubicBezTo>
                  <a:pt x="598" y="329"/>
                  <a:pt x="803" y="512"/>
                  <a:pt x="925" y="643"/>
                </a:cubicBezTo>
                <a:cubicBezTo>
                  <a:pt x="1047" y="774"/>
                  <a:pt x="1124" y="932"/>
                  <a:pt x="1176" y="1008"/>
                </a:cubicBezTo>
              </a:path>
            </a:pathLst>
          </a:custGeom>
          <a:noFill/>
          <a:ln w="190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793750" y="4217988"/>
            <a:ext cx="1595438" cy="1398587"/>
          </a:xfrm>
          <a:custGeom>
            <a:avLst/>
            <a:gdLst>
              <a:gd name="T0" fmla="*/ 0 w 1005"/>
              <a:gd name="T1" fmla="*/ 0 h 881"/>
              <a:gd name="T2" fmla="*/ 2147483647 w 1005"/>
              <a:gd name="T3" fmla="*/ 2147483647 h 881"/>
              <a:gd name="T4" fmla="*/ 2147483647 w 1005"/>
              <a:gd name="T5" fmla="*/ 2147483647 h 881"/>
              <a:gd name="T6" fmla="*/ 2147483647 w 1005"/>
              <a:gd name="T7" fmla="*/ 2147483647 h 8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5" h="881">
                <a:moveTo>
                  <a:pt x="0" y="0"/>
                </a:moveTo>
                <a:cubicBezTo>
                  <a:pt x="77" y="41"/>
                  <a:pt x="332" y="154"/>
                  <a:pt x="462" y="246"/>
                </a:cubicBezTo>
                <a:cubicBezTo>
                  <a:pt x="592" y="338"/>
                  <a:pt x="690" y="446"/>
                  <a:pt x="780" y="552"/>
                </a:cubicBezTo>
                <a:cubicBezTo>
                  <a:pt x="870" y="658"/>
                  <a:pt x="958" y="812"/>
                  <a:pt x="1005" y="881"/>
                </a:cubicBezTo>
              </a:path>
            </a:pathLst>
          </a:custGeom>
          <a:noFill/>
          <a:ln w="190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Arc 11"/>
          <p:cNvSpPr>
            <a:spLocks noChangeAspect="1"/>
          </p:cNvSpPr>
          <p:nvPr/>
        </p:nvSpPr>
        <p:spPr bwMode="auto">
          <a:xfrm rot="660000">
            <a:off x="817563" y="4618038"/>
            <a:ext cx="2243137" cy="630237"/>
          </a:xfrm>
          <a:custGeom>
            <a:avLst/>
            <a:gdLst>
              <a:gd name="T0" fmla="*/ 0 w 34472"/>
              <a:gd name="T1" fmla="*/ 187094402 h 21600"/>
              <a:gd name="T2" fmla="*/ 2147483647 w 34472"/>
              <a:gd name="T3" fmla="*/ 243009204 h 21600"/>
              <a:gd name="T4" fmla="*/ 2147483647 w 34472"/>
              <a:gd name="T5" fmla="*/ 53654258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72" h="21600" fill="none" extrusionOk="0">
                <a:moveTo>
                  <a:pt x="0" y="7532"/>
                </a:moveTo>
                <a:cubicBezTo>
                  <a:pt x="4103" y="2751"/>
                  <a:pt x="10090" y="-1"/>
                  <a:pt x="16391" y="0"/>
                </a:cubicBezTo>
                <a:cubicBezTo>
                  <a:pt x="23682" y="0"/>
                  <a:pt x="30482" y="3679"/>
                  <a:pt x="34471" y="9783"/>
                </a:cubicBezTo>
              </a:path>
              <a:path w="34472" h="21600" stroke="0" extrusionOk="0">
                <a:moveTo>
                  <a:pt x="0" y="7532"/>
                </a:moveTo>
                <a:cubicBezTo>
                  <a:pt x="4103" y="2751"/>
                  <a:pt x="10090" y="-1"/>
                  <a:pt x="16391" y="0"/>
                </a:cubicBezTo>
                <a:cubicBezTo>
                  <a:pt x="23682" y="0"/>
                  <a:pt x="30482" y="3679"/>
                  <a:pt x="34471" y="9783"/>
                </a:cubicBezTo>
                <a:lnTo>
                  <a:pt x="16391" y="21600"/>
                </a:lnTo>
                <a:lnTo>
                  <a:pt x="0" y="7532"/>
                </a:lnTo>
                <a:close/>
              </a:path>
            </a:pathLst>
          </a:custGeom>
          <a:noFill/>
          <a:ln w="19050">
            <a:solidFill>
              <a:srgbClr val="3366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spect="1" noChangeArrowheads="1"/>
          </p:cNvSpPr>
          <p:nvPr/>
        </p:nvSpPr>
        <p:spPr bwMode="auto">
          <a:xfrm>
            <a:off x="1441450" y="5006975"/>
            <a:ext cx="70326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charset="0"/>
              </a:rPr>
              <a:t>M</a:t>
            </a:r>
            <a:endParaRPr lang="en-US" altLang="zh-CN" sz="2000" b="1">
              <a:ea typeface="华文中宋" pitchFamily="2" charset="-122"/>
            </a:endParaRPr>
          </a:p>
        </p:txBody>
      </p:sp>
      <p:sp>
        <p:nvSpPr>
          <p:cNvPr id="11277" name="Text Box 13"/>
          <p:cNvSpPr txBox="1">
            <a:spLocks noChangeAspect="1" noChangeArrowheads="1"/>
          </p:cNvSpPr>
          <p:nvPr/>
        </p:nvSpPr>
        <p:spPr bwMode="auto">
          <a:xfrm>
            <a:off x="1958975" y="3930650"/>
            <a:ext cx="7016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  <a:latin typeface="Times New Roman" charset="0"/>
              </a:rPr>
              <a:t>N</a:t>
            </a:r>
            <a:endParaRPr lang="en-US" altLang="zh-CN" sz="2000" b="1">
              <a:ea typeface="华文中宋" pitchFamily="2" charset="-122"/>
            </a:endParaRPr>
          </a:p>
        </p:txBody>
      </p:sp>
      <p:sp>
        <p:nvSpPr>
          <p:cNvPr id="11278" name="Text Box 14"/>
          <p:cNvSpPr txBox="1">
            <a:spLocks noChangeAspect="1" noChangeArrowheads="1"/>
          </p:cNvSpPr>
          <p:nvPr/>
        </p:nvSpPr>
        <p:spPr bwMode="auto">
          <a:xfrm>
            <a:off x="2878138" y="4968875"/>
            <a:ext cx="5476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00FF"/>
                </a:solidFill>
                <a:latin typeface="Times New Roman" charset="0"/>
              </a:rPr>
              <a:t>E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charset="0"/>
              </a:rPr>
              <a:t>0</a:t>
            </a:r>
            <a:endParaRPr lang="en-US" altLang="zh-CN" sz="2000" b="1">
              <a:ea typeface="华文中宋" pitchFamily="2" charset="-122"/>
            </a:endParaRPr>
          </a:p>
        </p:txBody>
      </p:sp>
      <p:grpSp>
        <p:nvGrpSpPr>
          <p:cNvPr id="11279" name="Group 15"/>
          <p:cNvGrpSpPr>
            <a:grpSpLocks/>
          </p:cNvGrpSpPr>
          <p:nvPr/>
        </p:nvGrpSpPr>
        <p:grpSpPr bwMode="auto">
          <a:xfrm>
            <a:off x="433388" y="3860800"/>
            <a:ext cx="1346200" cy="457200"/>
            <a:chOff x="286" y="2622"/>
            <a:chExt cx="848" cy="288"/>
          </a:xfrm>
        </p:grpSpPr>
        <p:sp>
          <p:nvSpPr>
            <p:cNvPr id="11421" name="Line 16"/>
            <p:cNvSpPr>
              <a:spLocks noChangeAspect="1" noChangeShapeType="1"/>
            </p:cNvSpPr>
            <p:nvPr/>
          </p:nvSpPr>
          <p:spPr bwMode="auto">
            <a:xfrm flipH="1" flipV="1">
              <a:off x="570" y="2691"/>
              <a:ext cx="564" cy="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2" name="Text Box 17"/>
            <p:cNvSpPr txBox="1">
              <a:spLocks noChangeAspect="1" noChangeArrowheads="1"/>
            </p:cNvSpPr>
            <p:nvPr/>
          </p:nvSpPr>
          <p:spPr bwMode="auto">
            <a:xfrm>
              <a:off x="286" y="2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US" altLang="zh-CN" b="1">
                <a:ea typeface="华文中宋" pitchFamily="2" charset="-122"/>
              </a:endParaRPr>
            </a:p>
          </p:txBody>
        </p:sp>
      </p:grpSp>
      <p:grpSp>
        <p:nvGrpSpPr>
          <p:cNvPr id="11280" name="Group 18"/>
          <p:cNvGrpSpPr>
            <a:grpSpLocks/>
          </p:cNvGrpSpPr>
          <p:nvPr/>
        </p:nvGrpSpPr>
        <p:grpSpPr bwMode="auto">
          <a:xfrm>
            <a:off x="690563" y="3875088"/>
            <a:ext cx="1111250" cy="1398587"/>
            <a:chOff x="436" y="2298"/>
            <a:chExt cx="700" cy="881"/>
          </a:xfrm>
        </p:grpSpPr>
        <p:grpSp>
          <p:nvGrpSpPr>
            <p:cNvPr id="11414" name="Group 19"/>
            <p:cNvGrpSpPr>
              <a:grpSpLocks/>
            </p:cNvGrpSpPr>
            <p:nvPr/>
          </p:nvGrpSpPr>
          <p:grpSpPr bwMode="auto">
            <a:xfrm>
              <a:off x="581" y="2450"/>
              <a:ext cx="555" cy="548"/>
              <a:chOff x="581" y="2450"/>
              <a:chExt cx="555" cy="548"/>
            </a:xfrm>
          </p:grpSpPr>
          <p:sp>
            <p:nvSpPr>
              <p:cNvPr id="11417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973" y="2757"/>
                <a:ext cx="160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8" name="Line 2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2" y="2450"/>
                <a:ext cx="394" cy="2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9" name="Line 22"/>
              <p:cNvSpPr>
                <a:spLocks noChangeShapeType="1"/>
              </p:cNvSpPr>
              <p:nvPr/>
            </p:nvSpPr>
            <p:spPr bwMode="auto">
              <a:xfrm flipH="1" flipV="1">
                <a:off x="604" y="2715"/>
                <a:ext cx="343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0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581" y="2472"/>
                <a:ext cx="147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415" name="Text Box 24"/>
            <p:cNvSpPr txBox="1">
              <a:spLocks noChangeAspect="1" noChangeArrowheads="1"/>
            </p:cNvSpPr>
            <p:nvPr/>
          </p:nvSpPr>
          <p:spPr bwMode="auto">
            <a:xfrm>
              <a:off x="692" y="2943"/>
              <a:ext cx="38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15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imes New Roman" charset="0"/>
                </a:rPr>
                <a:t>n</a:t>
              </a:r>
              <a:endParaRPr lang="en-US" altLang="zh-CN" b="1">
                <a:ea typeface="华文中宋" pitchFamily="2" charset="-122"/>
              </a:endParaRPr>
            </a:p>
          </p:txBody>
        </p:sp>
        <p:sp>
          <p:nvSpPr>
            <p:cNvPr id="11416" name="Text Box 25"/>
            <p:cNvSpPr txBox="1">
              <a:spLocks noChangeAspect="1" noChangeArrowheads="1"/>
            </p:cNvSpPr>
            <p:nvPr/>
          </p:nvSpPr>
          <p:spPr bwMode="auto">
            <a:xfrm>
              <a:off x="436" y="2298"/>
              <a:ext cx="3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imes New Roman" charset="0"/>
                </a:rPr>
                <a:t>t</a:t>
              </a:r>
              <a:endParaRPr lang="en-US" altLang="zh-CN" b="1">
                <a:ea typeface="华文中宋" pitchFamily="2" charset="-122"/>
              </a:endParaRPr>
            </a:p>
          </p:txBody>
        </p:sp>
      </p:grpSp>
      <p:sp>
        <p:nvSpPr>
          <p:cNvPr id="103450" name="AutoShape 26"/>
          <p:cNvSpPr>
            <a:spLocks noChangeAspect="1" noChangeArrowheads="1"/>
          </p:cNvSpPr>
          <p:nvPr/>
        </p:nvSpPr>
        <p:spPr bwMode="auto">
          <a:xfrm>
            <a:off x="6392863" y="5321300"/>
            <a:ext cx="360362" cy="363538"/>
          </a:xfrm>
          <a:prstGeom prst="rightArrow">
            <a:avLst>
              <a:gd name="adj1" fmla="val 54278"/>
              <a:gd name="adj2" fmla="val 44204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>
                <a:latin typeface="Times New Roman" charset="0"/>
              </a:rPr>
              <a:t>                    </a:t>
            </a:r>
          </a:p>
        </p:txBody>
      </p:sp>
      <p:sp>
        <p:nvSpPr>
          <p:cNvPr id="11282" name="Text Box 27"/>
          <p:cNvSpPr txBox="1">
            <a:spLocks noChangeArrowheads="1"/>
          </p:cNvSpPr>
          <p:nvPr/>
        </p:nvSpPr>
        <p:spPr bwMode="auto">
          <a:xfrm>
            <a:off x="5434013" y="1065213"/>
            <a:ext cx="2809875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假设在电源正、负极之间连一根导线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11283" name="Group 28"/>
          <p:cNvGrpSpPr>
            <a:grpSpLocks/>
          </p:cNvGrpSpPr>
          <p:nvPr/>
        </p:nvGrpSpPr>
        <p:grpSpPr bwMode="auto">
          <a:xfrm>
            <a:off x="1873250" y="890588"/>
            <a:ext cx="2266950" cy="1824037"/>
            <a:chOff x="3593" y="218"/>
            <a:chExt cx="1428" cy="1149"/>
          </a:xfrm>
        </p:grpSpPr>
        <p:sp>
          <p:nvSpPr>
            <p:cNvPr id="11411" name="Freeform 29"/>
            <p:cNvSpPr>
              <a:spLocks noChangeAspect="1"/>
            </p:cNvSpPr>
            <p:nvPr/>
          </p:nvSpPr>
          <p:spPr bwMode="auto">
            <a:xfrm rot="-300000">
              <a:off x="3607" y="243"/>
              <a:ext cx="1405" cy="1112"/>
            </a:xfrm>
            <a:custGeom>
              <a:avLst/>
              <a:gdLst>
                <a:gd name="T0" fmla="*/ 25 w 2249"/>
                <a:gd name="T1" fmla="*/ 655 h 1323"/>
                <a:gd name="T2" fmla="*/ 1 w 2249"/>
                <a:gd name="T3" fmla="*/ 387 h 1323"/>
                <a:gd name="T4" fmla="*/ 33 w 2249"/>
                <a:gd name="T5" fmla="*/ 156 h 1323"/>
                <a:gd name="T6" fmla="*/ 123 w 2249"/>
                <a:gd name="T7" fmla="*/ 20 h 1323"/>
                <a:gd name="T8" fmla="*/ 236 w 2249"/>
                <a:gd name="T9" fmla="*/ 38 h 1323"/>
                <a:gd name="T10" fmla="*/ 338 w 2249"/>
                <a:gd name="T11" fmla="*/ 156 h 1323"/>
                <a:gd name="T12" fmla="*/ 411 w 2249"/>
                <a:gd name="T13" fmla="*/ 358 h 1323"/>
                <a:gd name="T14" fmla="*/ 516 w 2249"/>
                <a:gd name="T15" fmla="*/ 441 h 1323"/>
                <a:gd name="T16" fmla="*/ 547 w 2249"/>
                <a:gd name="T17" fmla="*/ 637 h 1323"/>
                <a:gd name="T18" fmla="*/ 520 w 2249"/>
                <a:gd name="T19" fmla="*/ 786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76200" cap="flat" cmpd="sng">
              <a:solidFill>
                <a:srgbClr val="FFD6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2" name="Freeform 30"/>
            <p:cNvSpPr>
              <a:spLocks noChangeAspect="1"/>
            </p:cNvSpPr>
            <p:nvPr/>
          </p:nvSpPr>
          <p:spPr bwMode="auto">
            <a:xfrm rot="-300000">
              <a:off x="3593" y="218"/>
              <a:ext cx="1428" cy="1112"/>
            </a:xfrm>
            <a:custGeom>
              <a:avLst/>
              <a:gdLst>
                <a:gd name="T0" fmla="*/ 26 w 2249"/>
                <a:gd name="T1" fmla="*/ 655 h 1323"/>
                <a:gd name="T2" fmla="*/ 2 w 2249"/>
                <a:gd name="T3" fmla="*/ 387 h 1323"/>
                <a:gd name="T4" fmla="*/ 35 w 2249"/>
                <a:gd name="T5" fmla="*/ 156 h 1323"/>
                <a:gd name="T6" fmla="*/ 130 w 2249"/>
                <a:gd name="T7" fmla="*/ 20 h 1323"/>
                <a:gd name="T8" fmla="*/ 247 w 2249"/>
                <a:gd name="T9" fmla="*/ 38 h 1323"/>
                <a:gd name="T10" fmla="*/ 355 w 2249"/>
                <a:gd name="T11" fmla="*/ 156 h 1323"/>
                <a:gd name="T12" fmla="*/ 432 w 2249"/>
                <a:gd name="T13" fmla="*/ 358 h 1323"/>
                <a:gd name="T14" fmla="*/ 542 w 2249"/>
                <a:gd name="T15" fmla="*/ 441 h 1323"/>
                <a:gd name="T16" fmla="*/ 575 w 2249"/>
                <a:gd name="T17" fmla="*/ 637 h 1323"/>
                <a:gd name="T18" fmla="*/ 547 w 2249"/>
                <a:gd name="T19" fmla="*/ 786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3175" cap="flat" cmpd="sng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3" name="Freeform 31"/>
            <p:cNvSpPr>
              <a:spLocks noChangeAspect="1"/>
            </p:cNvSpPr>
            <p:nvPr/>
          </p:nvSpPr>
          <p:spPr bwMode="auto">
            <a:xfrm rot="-300000">
              <a:off x="3637" y="258"/>
              <a:ext cx="1348" cy="1109"/>
            </a:xfrm>
            <a:custGeom>
              <a:avLst/>
              <a:gdLst>
                <a:gd name="T0" fmla="*/ 22 w 2249"/>
                <a:gd name="T1" fmla="*/ 650 h 1323"/>
                <a:gd name="T2" fmla="*/ 1 w 2249"/>
                <a:gd name="T3" fmla="*/ 385 h 1323"/>
                <a:gd name="T4" fmla="*/ 29 w 2249"/>
                <a:gd name="T5" fmla="*/ 154 h 1323"/>
                <a:gd name="T6" fmla="*/ 109 w 2249"/>
                <a:gd name="T7" fmla="*/ 19 h 1323"/>
                <a:gd name="T8" fmla="*/ 208 w 2249"/>
                <a:gd name="T9" fmla="*/ 37 h 1323"/>
                <a:gd name="T10" fmla="*/ 298 w 2249"/>
                <a:gd name="T11" fmla="*/ 154 h 1323"/>
                <a:gd name="T12" fmla="*/ 363 w 2249"/>
                <a:gd name="T13" fmla="*/ 355 h 1323"/>
                <a:gd name="T14" fmla="*/ 456 w 2249"/>
                <a:gd name="T15" fmla="*/ 438 h 1323"/>
                <a:gd name="T16" fmla="*/ 484 w 2249"/>
                <a:gd name="T17" fmla="*/ 632 h 1323"/>
                <a:gd name="T18" fmla="*/ 460 w 2249"/>
                <a:gd name="T19" fmla="*/ 780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3175" cap="flat" cmpd="sng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" name="Arc 32"/>
          <p:cNvSpPr>
            <a:spLocks noChangeAspect="1"/>
          </p:cNvSpPr>
          <p:nvPr/>
        </p:nvSpPr>
        <p:spPr bwMode="auto">
          <a:xfrm flipH="1">
            <a:off x="3394075" y="1403350"/>
            <a:ext cx="1049338" cy="958850"/>
          </a:xfrm>
          <a:custGeom>
            <a:avLst/>
            <a:gdLst>
              <a:gd name="T0" fmla="*/ 641139008 w 21600"/>
              <a:gd name="T1" fmla="*/ 2147483647 h 19649"/>
              <a:gd name="T2" fmla="*/ 71313982 w 21600"/>
              <a:gd name="T3" fmla="*/ 0 h 19649"/>
              <a:gd name="T4" fmla="*/ 2147483647 w 21600"/>
              <a:gd name="T5" fmla="*/ 598115053 h 196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49" fill="none" extrusionOk="0">
                <a:moveTo>
                  <a:pt x="5592" y="19648"/>
                </a:moveTo>
                <a:cubicBezTo>
                  <a:pt x="1993" y="15676"/>
                  <a:pt x="0" y="10507"/>
                  <a:pt x="0" y="5147"/>
                </a:cubicBezTo>
                <a:cubicBezTo>
                  <a:pt x="-1" y="3412"/>
                  <a:pt x="208" y="1684"/>
                  <a:pt x="622" y="0"/>
                </a:cubicBezTo>
              </a:path>
              <a:path w="21600" h="19649" stroke="0" extrusionOk="0">
                <a:moveTo>
                  <a:pt x="5592" y="19648"/>
                </a:moveTo>
                <a:cubicBezTo>
                  <a:pt x="1993" y="15676"/>
                  <a:pt x="0" y="10507"/>
                  <a:pt x="0" y="5147"/>
                </a:cubicBezTo>
                <a:cubicBezTo>
                  <a:pt x="-1" y="3412"/>
                  <a:pt x="208" y="1684"/>
                  <a:pt x="622" y="0"/>
                </a:cubicBezTo>
                <a:lnTo>
                  <a:pt x="21600" y="5147"/>
                </a:lnTo>
                <a:lnTo>
                  <a:pt x="5592" y="19648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Arc 33"/>
          <p:cNvSpPr>
            <a:spLocks noChangeAspect="1"/>
          </p:cNvSpPr>
          <p:nvPr/>
        </p:nvSpPr>
        <p:spPr bwMode="auto">
          <a:xfrm>
            <a:off x="1733550" y="1449388"/>
            <a:ext cx="1050925" cy="879475"/>
          </a:xfrm>
          <a:custGeom>
            <a:avLst/>
            <a:gdLst>
              <a:gd name="T0" fmla="*/ 644052672 w 21600"/>
              <a:gd name="T1" fmla="*/ 2085619155 h 18060"/>
              <a:gd name="T2" fmla="*/ 33976503 w 21600"/>
              <a:gd name="T3" fmla="*/ 0 h 18060"/>
              <a:gd name="T4" fmla="*/ 2147483647 w 21600"/>
              <a:gd name="T5" fmla="*/ 410886970 h 180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060" fill="none" extrusionOk="0">
                <a:moveTo>
                  <a:pt x="5592" y="18059"/>
                </a:moveTo>
                <a:cubicBezTo>
                  <a:pt x="1993" y="14087"/>
                  <a:pt x="0" y="8918"/>
                  <a:pt x="0" y="3558"/>
                </a:cubicBezTo>
                <a:cubicBezTo>
                  <a:pt x="-1" y="2365"/>
                  <a:pt x="98" y="1175"/>
                  <a:pt x="295" y="0"/>
                </a:cubicBezTo>
              </a:path>
              <a:path w="21600" h="18060" stroke="0" extrusionOk="0">
                <a:moveTo>
                  <a:pt x="5592" y="18059"/>
                </a:moveTo>
                <a:cubicBezTo>
                  <a:pt x="1993" y="14087"/>
                  <a:pt x="0" y="8918"/>
                  <a:pt x="0" y="3558"/>
                </a:cubicBezTo>
                <a:cubicBezTo>
                  <a:pt x="-1" y="2365"/>
                  <a:pt x="98" y="1175"/>
                  <a:pt x="295" y="0"/>
                </a:cubicBezTo>
                <a:lnTo>
                  <a:pt x="21600" y="3558"/>
                </a:lnTo>
                <a:lnTo>
                  <a:pt x="5592" y="18059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Freeform 34"/>
          <p:cNvSpPr>
            <a:spLocks noChangeAspect="1"/>
          </p:cNvSpPr>
          <p:nvPr/>
        </p:nvSpPr>
        <p:spPr bwMode="auto">
          <a:xfrm flipV="1">
            <a:off x="2312988" y="2492375"/>
            <a:ext cx="1584325" cy="180975"/>
          </a:xfrm>
          <a:custGeom>
            <a:avLst/>
            <a:gdLst>
              <a:gd name="T0" fmla="*/ 0 w 1313"/>
              <a:gd name="T1" fmla="*/ 2147483647 h 102"/>
              <a:gd name="T2" fmla="*/ 2147483647 w 1313"/>
              <a:gd name="T3" fmla="*/ 2147483647 h 102"/>
              <a:gd name="T4" fmla="*/ 2147483647 w 1313"/>
              <a:gd name="T5" fmla="*/ 2147483647 h 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3" h="102">
                <a:moveTo>
                  <a:pt x="0" y="88"/>
                </a:moveTo>
                <a:cubicBezTo>
                  <a:pt x="202" y="44"/>
                  <a:pt x="404" y="0"/>
                  <a:pt x="623" y="2"/>
                </a:cubicBezTo>
                <a:cubicBezTo>
                  <a:pt x="842" y="4"/>
                  <a:pt x="1077" y="53"/>
                  <a:pt x="1313" y="102"/>
                </a:cubicBezTo>
              </a:path>
            </a:pathLst>
          </a:custGeom>
          <a:noFill/>
          <a:ln w="15875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Freeform 35"/>
          <p:cNvSpPr>
            <a:spLocks noChangeAspect="1"/>
          </p:cNvSpPr>
          <p:nvPr/>
        </p:nvSpPr>
        <p:spPr bwMode="auto">
          <a:xfrm>
            <a:off x="2154238" y="1779588"/>
            <a:ext cx="1797050" cy="549275"/>
          </a:xfrm>
          <a:custGeom>
            <a:avLst/>
            <a:gdLst>
              <a:gd name="T0" fmla="*/ 0 w 1743"/>
              <a:gd name="T1" fmla="*/ 2147483647 h 531"/>
              <a:gd name="T2" fmla="*/ 2147483647 w 1743"/>
              <a:gd name="T3" fmla="*/ 2147483647 h 531"/>
              <a:gd name="T4" fmla="*/ 2147483647 w 1743"/>
              <a:gd name="T5" fmla="*/ 2147483647 h 531"/>
              <a:gd name="T6" fmla="*/ 2147483647 w 1743"/>
              <a:gd name="T7" fmla="*/ 2147483647 h 5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3" h="531">
                <a:moveTo>
                  <a:pt x="0" y="531"/>
                </a:moveTo>
                <a:cubicBezTo>
                  <a:pt x="150" y="357"/>
                  <a:pt x="301" y="183"/>
                  <a:pt x="493" y="105"/>
                </a:cubicBezTo>
                <a:cubicBezTo>
                  <a:pt x="685" y="27"/>
                  <a:pt x="945" y="0"/>
                  <a:pt x="1153" y="65"/>
                </a:cubicBezTo>
                <a:cubicBezTo>
                  <a:pt x="1361" y="130"/>
                  <a:pt x="1552" y="312"/>
                  <a:pt x="1743" y="495"/>
                </a:cubicBezTo>
              </a:path>
            </a:pathLst>
          </a:custGeom>
          <a:noFill/>
          <a:ln w="158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36"/>
          <p:cNvSpPr>
            <a:spLocks noChangeAspect="1" noChangeShapeType="1"/>
          </p:cNvSpPr>
          <p:nvPr/>
        </p:nvSpPr>
        <p:spPr bwMode="auto">
          <a:xfrm>
            <a:off x="2324100" y="2417763"/>
            <a:ext cx="1544638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Rectangle 37"/>
          <p:cNvSpPr>
            <a:spLocks noChangeAspect="1" noChangeArrowheads="1"/>
          </p:cNvSpPr>
          <p:nvPr/>
        </p:nvSpPr>
        <p:spPr bwMode="auto">
          <a:xfrm>
            <a:off x="2054225" y="2978150"/>
            <a:ext cx="2024063" cy="1746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Rectangle 38"/>
          <p:cNvSpPr>
            <a:spLocks noChangeAspect="1" noChangeArrowheads="1"/>
          </p:cNvSpPr>
          <p:nvPr/>
        </p:nvSpPr>
        <p:spPr bwMode="auto">
          <a:xfrm>
            <a:off x="4011613" y="2670175"/>
            <a:ext cx="179387" cy="4794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Rectangle 39"/>
          <p:cNvSpPr>
            <a:spLocks noChangeAspect="1" noChangeArrowheads="1"/>
          </p:cNvSpPr>
          <p:nvPr/>
        </p:nvSpPr>
        <p:spPr bwMode="auto">
          <a:xfrm>
            <a:off x="1997075" y="2663825"/>
            <a:ext cx="179388" cy="4794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Freeform 40"/>
          <p:cNvSpPr>
            <a:spLocks noChangeAspect="1"/>
          </p:cNvSpPr>
          <p:nvPr/>
        </p:nvSpPr>
        <p:spPr bwMode="auto">
          <a:xfrm>
            <a:off x="1993900" y="2627313"/>
            <a:ext cx="2209800" cy="525462"/>
          </a:xfrm>
          <a:custGeom>
            <a:avLst/>
            <a:gdLst>
              <a:gd name="T0" fmla="*/ 0 w 1980"/>
              <a:gd name="T1" fmla="*/ 0 h 468"/>
              <a:gd name="T2" fmla="*/ 0 w 1980"/>
              <a:gd name="T3" fmla="*/ 2147483647 h 468"/>
              <a:gd name="T4" fmla="*/ 2147483647 w 1980"/>
              <a:gd name="T5" fmla="*/ 2147483647 h 468"/>
              <a:gd name="T6" fmla="*/ 2147483647 w 1980"/>
              <a:gd name="T7" fmla="*/ 0 h 4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" h="468">
                <a:moveTo>
                  <a:pt x="0" y="0"/>
                </a:moveTo>
                <a:lnTo>
                  <a:pt x="0" y="468"/>
                </a:lnTo>
                <a:lnTo>
                  <a:pt x="1980" y="468"/>
                </a:lnTo>
                <a:lnTo>
                  <a:pt x="198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Freeform 41"/>
          <p:cNvSpPr>
            <a:spLocks noChangeAspect="1"/>
          </p:cNvSpPr>
          <p:nvPr/>
        </p:nvSpPr>
        <p:spPr bwMode="auto">
          <a:xfrm>
            <a:off x="2184400" y="2627313"/>
            <a:ext cx="1824038" cy="350837"/>
          </a:xfrm>
          <a:custGeom>
            <a:avLst/>
            <a:gdLst>
              <a:gd name="T0" fmla="*/ 0 w 1620"/>
              <a:gd name="T1" fmla="*/ 0 h 312"/>
              <a:gd name="T2" fmla="*/ 0 w 1620"/>
              <a:gd name="T3" fmla="*/ 2147483647 h 312"/>
              <a:gd name="T4" fmla="*/ 2147483647 w 1620"/>
              <a:gd name="T5" fmla="*/ 2147483647 h 312"/>
              <a:gd name="T6" fmla="*/ 2147483647 w 1620"/>
              <a:gd name="T7" fmla="*/ 0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0" h="312">
                <a:moveTo>
                  <a:pt x="0" y="0"/>
                </a:moveTo>
                <a:lnTo>
                  <a:pt x="0" y="312"/>
                </a:lnTo>
                <a:lnTo>
                  <a:pt x="1620" y="312"/>
                </a:lnTo>
                <a:lnTo>
                  <a:pt x="16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Oval 42"/>
          <p:cNvSpPr>
            <a:spLocks noChangeAspect="1" noChangeArrowheads="1"/>
          </p:cNvSpPr>
          <p:nvPr/>
        </p:nvSpPr>
        <p:spPr bwMode="auto">
          <a:xfrm>
            <a:off x="1785938" y="2141538"/>
            <a:ext cx="574675" cy="5730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ADAD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DA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295" name="Group 43"/>
          <p:cNvGrpSpPr>
            <a:grpSpLocks noChangeAspect="1"/>
          </p:cNvGrpSpPr>
          <p:nvPr/>
        </p:nvGrpSpPr>
        <p:grpSpPr bwMode="auto">
          <a:xfrm>
            <a:off x="2328863" y="2552700"/>
            <a:ext cx="104775" cy="103188"/>
            <a:chOff x="3237" y="6504"/>
            <a:chExt cx="180" cy="180"/>
          </a:xfrm>
        </p:grpSpPr>
        <p:sp>
          <p:nvSpPr>
            <p:cNvPr id="11409" name="Line 44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Line 45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6" name="Group 46"/>
          <p:cNvGrpSpPr>
            <a:grpSpLocks noChangeAspect="1"/>
          </p:cNvGrpSpPr>
          <p:nvPr/>
        </p:nvGrpSpPr>
        <p:grpSpPr bwMode="auto">
          <a:xfrm>
            <a:off x="2203450" y="2679700"/>
            <a:ext cx="104775" cy="103188"/>
            <a:chOff x="3237" y="6504"/>
            <a:chExt cx="180" cy="180"/>
          </a:xfrm>
        </p:grpSpPr>
        <p:sp>
          <p:nvSpPr>
            <p:cNvPr id="11407" name="Line 47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48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7" name="Group 49"/>
          <p:cNvGrpSpPr>
            <a:grpSpLocks noChangeAspect="1"/>
          </p:cNvGrpSpPr>
          <p:nvPr/>
        </p:nvGrpSpPr>
        <p:grpSpPr bwMode="auto">
          <a:xfrm>
            <a:off x="2328863" y="2193925"/>
            <a:ext cx="104775" cy="103188"/>
            <a:chOff x="3237" y="6504"/>
            <a:chExt cx="180" cy="180"/>
          </a:xfrm>
        </p:grpSpPr>
        <p:sp>
          <p:nvSpPr>
            <p:cNvPr id="11405" name="Line 50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51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8" name="Group 52"/>
          <p:cNvGrpSpPr>
            <a:grpSpLocks noChangeAspect="1"/>
          </p:cNvGrpSpPr>
          <p:nvPr/>
        </p:nvGrpSpPr>
        <p:grpSpPr bwMode="auto">
          <a:xfrm>
            <a:off x="2187575" y="2054225"/>
            <a:ext cx="104775" cy="103188"/>
            <a:chOff x="3237" y="6504"/>
            <a:chExt cx="180" cy="180"/>
          </a:xfrm>
        </p:grpSpPr>
        <p:sp>
          <p:nvSpPr>
            <p:cNvPr id="11403" name="Line 53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54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9" name="Group 55"/>
          <p:cNvGrpSpPr>
            <a:grpSpLocks noChangeAspect="1"/>
          </p:cNvGrpSpPr>
          <p:nvPr/>
        </p:nvGrpSpPr>
        <p:grpSpPr bwMode="auto">
          <a:xfrm flipH="1">
            <a:off x="1689100" y="2540000"/>
            <a:ext cx="104775" cy="103188"/>
            <a:chOff x="3237" y="6504"/>
            <a:chExt cx="180" cy="180"/>
          </a:xfrm>
        </p:grpSpPr>
        <p:sp>
          <p:nvSpPr>
            <p:cNvPr id="11401" name="Line 56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57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0" name="Group 58"/>
          <p:cNvGrpSpPr>
            <a:grpSpLocks noChangeAspect="1"/>
          </p:cNvGrpSpPr>
          <p:nvPr/>
        </p:nvGrpSpPr>
        <p:grpSpPr bwMode="auto">
          <a:xfrm flipH="1">
            <a:off x="1841500" y="2681288"/>
            <a:ext cx="104775" cy="103187"/>
            <a:chOff x="3237" y="6504"/>
            <a:chExt cx="180" cy="180"/>
          </a:xfrm>
        </p:grpSpPr>
        <p:sp>
          <p:nvSpPr>
            <p:cNvPr id="11399" name="Line 59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60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1" name="Group 61"/>
          <p:cNvGrpSpPr>
            <a:grpSpLocks noChangeAspect="1"/>
          </p:cNvGrpSpPr>
          <p:nvPr/>
        </p:nvGrpSpPr>
        <p:grpSpPr bwMode="auto">
          <a:xfrm flipH="1">
            <a:off x="1655763" y="2343150"/>
            <a:ext cx="103187" cy="104775"/>
            <a:chOff x="3237" y="6504"/>
            <a:chExt cx="180" cy="180"/>
          </a:xfrm>
        </p:grpSpPr>
        <p:sp>
          <p:nvSpPr>
            <p:cNvPr id="11397" name="Line 62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63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2" name="Group 64"/>
          <p:cNvGrpSpPr>
            <a:grpSpLocks noChangeAspect="1"/>
          </p:cNvGrpSpPr>
          <p:nvPr/>
        </p:nvGrpSpPr>
        <p:grpSpPr bwMode="auto">
          <a:xfrm flipH="1">
            <a:off x="1722438" y="2165350"/>
            <a:ext cx="104775" cy="103188"/>
            <a:chOff x="3237" y="6504"/>
            <a:chExt cx="180" cy="180"/>
          </a:xfrm>
        </p:grpSpPr>
        <p:sp>
          <p:nvSpPr>
            <p:cNvPr id="11395" name="Line 65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66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03" name="Group 67"/>
          <p:cNvGrpSpPr>
            <a:grpSpLocks noChangeAspect="1"/>
          </p:cNvGrpSpPr>
          <p:nvPr/>
        </p:nvGrpSpPr>
        <p:grpSpPr bwMode="auto">
          <a:xfrm flipH="1">
            <a:off x="1895475" y="2051050"/>
            <a:ext cx="104775" cy="103188"/>
            <a:chOff x="3237" y="6504"/>
            <a:chExt cx="180" cy="180"/>
          </a:xfrm>
        </p:grpSpPr>
        <p:sp>
          <p:nvSpPr>
            <p:cNvPr id="11393" name="Line 68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69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4" name="Text Box 70"/>
          <p:cNvSpPr txBox="1">
            <a:spLocks noChangeAspect="1" noChangeArrowheads="1"/>
          </p:cNvSpPr>
          <p:nvPr/>
        </p:nvSpPr>
        <p:spPr bwMode="auto">
          <a:xfrm>
            <a:off x="1898650" y="2259013"/>
            <a:ext cx="38258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CN" sz="2000" b="1">
                <a:solidFill>
                  <a:srgbClr val="E40000"/>
                </a:solidFill>
                <a:latin typeface="Times New Roman" charset="0"/>
              </a:rPr>
              <a:t>A</a:t>
            </a:r>
            <a:endParaRPr lang="en-US" altLang="zh-CN" sz="2000" b="1">
              <a:ea typeface="华文中宋" pitchFamily="2" charset="-122"/>
            </a:endParaRPr>
          </a:p>
        </p:txBody>
      </p:sp>
      <p:grpSp>
        <p:nvGrpSpPr>
          <p:cNvPr id="11305" name="Group 71"/>
          <p:cNvGrpSpPr>
            <a:grpSpLocks/>
          </p:cNvGrpSpPr>
          <p:nvPr/>
        </p:nvGrpSpPr>
        <p:grpSpPr bwMode="auto">
          <a:xfrm>
            <a:off x="3683000" y="2119313"/>
            <a:ext cx="847725" cy="692150"/>
            <a:chOff x="2320" y="1010"/>
            <a:chExt cx="534" cy="436"/>
          </a:xfrm>
        </p:grpSpPr>
        <p:sp>
          <p:nvSpPr>
            <p:cNvPr id="11381" name="Oval 72"/>
            <p:cNvSpPr>
              <a:spLocks noChangeAspect="1" noChangeArrowheads="1"/>
            </p:cNvSpPr>
            <p:nvPr/>
          </p:nvSpPr>
          <p:spPr bwMode="auto">
            <a:xfrm>
              <a:off x="2398" y="1018"/>
              <a:ext cx="365" cy="3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73"/>
            <p:cNvSpPr>
              <a:spLocks noChangeAspect="1" noChangeShapeType="1"/>
            </p:cNvSpPr>
            <p:nvPr/>
          </p:nvSpPr>
          <p:spPr bwMode="auto">
            <a:xfrm>
              <a:off x="2320" y="1178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74"/>
            <p:cNvSpPr>
              <a:spLocks noChangeAspect="1" noChangeShapeType="1"/>
            </p:cNvSpPr>
            <p:nvPr/>
          </p:nvSpPr>
          <p:spPr bwMode="auto">
            <a:xfrm>
              <a:off x="2348" y="1298"/>
              <a:ext cx="59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75"/>
            <p:cNvSpPr>
              <a:spLocks noChangeAspect="1" noChangeShapeType="1"/>
            </p:cNvSpPr>
            <p:nvPr/>
          </p:nvSpPr>
          <p:spPr bwMode="auto">
            <a:xfrm>
              <a:off x="2433" y="1381"/>
              <a:ext cx="60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76"/>
            <p:cNvSpPr>
              <a:spLocks noChangeAspect="1" noChangeShapeType="1"/>
            </p:cNvSpPr>
            <p:nvPr/>
          </p:nvSpPr>
          <p:spPr bwMode="auto">
            <a:xfrm>
              <a:off x="2733" y="1322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77"/>
            <p:cNvSpPr>
              <a:spLocks noChangeAspect="1" noChangeShapeType="1"/>
            </p:cNvSpPr>
            <p:nvPr/>
          </p:nvSpPr>
          <p:spPr bwMode="auto">
            <a:xfrm>
              <a:off x="2795" y="1207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7" name="Line 78"/>
            <p:cNvSpPr>
              <a:spLocks noChangeAspect="1" noChangeShapeType="1"/>
            </p:cNvSpPr>
            <p:nvPr/>
          </p:nvSpPr>
          <p:spPr bwMode="auto">
            <a:xfrm>
              <a:off x="2756" y="1111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79"/>
            <p:cNvSpPr>
              <a:spLocks noChangeAspect="1" noChangeShapeType="1"/>
            </p:cNvSpPr>
            <p:nvPr/>
          </p:nvSpPr>
          <p:spPr bwMode="auto">
            <a:xfrm>
              <a:off x="2453" y="1011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80"/>
            <p:cNvSpPr>
              <a:spLocks noChangeAspect="1" noChangeShapeType="1"/>
            </p:cNvSpPr>
            <p:nvPr/>
          </p:nvSpPr>
          <p:spPr bwMode="auto">
            <a:xfrm>
              <a:off x="2350" y="1079"/>
              <a:ext cx="60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81"/>
            <p:cNvSpPr>
              <a:spLocks noChangeAspect="1" noChangeShapeType="1"/>
            </p:cNvSpPr>
            <p:nvPr/>
          </p:nvSpPr>
          <p:spPr bwMode="auto">
            <a:xfrm>
              <a:off x="2651" y="1010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82"/>
            <p:cNvSpPr>
              <a:spLocks noChangeAspect="1" noChangeShapeType="1"/>
            </p:cNvSpPr>
            <p:nvPr/>
          </p:nvSpPr>
          <p:spPr bwMode="auto">
            <a:xfrm>
              <a:off x="2669" y="1385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83"/>
            <p:cNvSpPr txBox="1">
              <a:spLocks noChangeAspect="1" noChangeArrowheads="1"/>
            </p:cNvSpPr>
            <p:nvPr/>
          </p:nvSpPr>
          <p:spPr bwMode="auto">
            <a:xfrm>
              <a:off x="2465" y="1101"/>
              <a:ext cx="24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D8"/>
                  </a:solidFill>
                  <a:latin typeface="Times New Roman" charset="0"/>
                </a:rPr>
                <a:t>B</a:t>
              </a:r>
              <a:endParaRPr lang="en-US" altLang="zh-CN" sz="2000" b="1">
                <a:ea typeface="华文中宋" pitchFamily="2" charset="-122"/>
              </a:endParaRPr>
            </a:p>
          </p:txBody>
        </p:sp>
      </p:grpSp>
      <p:sp>
        <p:nvSpPr>
          <p:cNvPr id="11306" name="Line 84"/>
          <p:cNvSpPr>
            <a:spLocks noChangeAspect="1" noChangeShapeType="1"/>
          </p:cNvSpPr>
          <p:nvPr/>
        </p:nvSpPr>
        <p:spPr bwMode="auto">
          <a:xfrm>
            <a:off x="3041650" y="2419350"/>
            <a:ext cx="1254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7" name="Freeform 85"/>
          <p:cNvSpPr>
            <a:spLocks noChangeAspect="1"/>
          </p:cNvSpPr>
          <p:nvPr/>
        </p:nvSpPr>
        <p:spPr bwMode="auto">
          <a:xfrm>
            <a:off x="2357438" y="2154238"/>
            <a:ext cx="1477962" cy="190500"/>
          </a:xfrm>
          <a:custGeom>
            <a:avLst/>
            <a:gdLst>
              <a:gd name="T0" fmla="*/ 0 w 1313"/>
              <a:gd name="T1" fmla="*/ 2147483647 h 102"/>
              <a:gd name="T2" fmla="*/ 2147483647 w 1313"/>
              <a:gd name="T3" fmla="*/ 2147483647 h 102"/>
              <a:gd name="T4" fmla="*/ 2147483647 w 1313"/>
              <a:gd name="T5" fmla="*/ 2147483647 h 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3" h="102">
                <a:moveTo>
                  <a:pt x="0" y="88"/>
                </a:moveTo>
                <a:cubicBezTo>
                  <a:pt x="202" y="44"/>
                  <a:pt x="404" y="0"/>
                  <a:pt x="623" y="2"/>
                </a:cubicBezTo>
                <a:cubicBezTo>
                  <a:pt x="842" y="4"/>
                  <a:pt x="1077" y="53"/>
                  <a:pt x="1313" y="102"/>
                </a:cubicBezTo>
              </a:path>
            </a:pathLst>
          </a:custGeom>
          <a:noFill/>
          <a:ln w="158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Arc 86"/>
          <p:cNvSpPr>
            <a:spLocks noChangeAspect="1"/>
          </p:cNvSpPr>
          <p:nvPr/>
        </p:nvSpPr>
        <p:spPr bwMode="auto">
          <a:xfrm>
            <a:off x="2068513" y="1277938"/>
            <a:ext cx="2060575" cy="1055687"/>
          </a:xfrm>
          <a:custGeom>
            <a:avLst/>
            <a:gdLst>
              <a:gd name="T0" fmla="*/ 0 w 42419"/>
              <a:gd name="T1" fmla="*/ 2031623787 h 21600"/>
              <a:gd name="T2" fmla="*/ 2147483647 w 42419"/>
              <a:gd name="T3" fmla="*/ 2057426586 h 21600"/>
              <a:gd name="T4" fmla="*/ 2147483647 w 4241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419" h="21600" fill="none" extrusionOk="0">
                <a:moveTo>
                  <a:pt x="-1" y="17401"/>
                </a:moveTo>
                <a:cubicBezTo>
                  <a:pt x="2003" y="7287"/>
                  <a:pt x="10877" y="-1"/>
                  <a:pt x="21188" y="0"/>
                </a:cubicBezTo>
                <a:cubicBezTo>
                  <a:pt x="31583" y="0"/>
                  <a:pt x="40504" y="7405"/>
                  <a:pt x="42418" y="17623"/>
                </a:cubicBezTo>
              </a:path>
              <a:path w="42419" h="21600" stroke="0" extrusionOk="0">
                <a:moveTo>
                  <a:pt x="-1" y="17401"/>
                </a:moveTo>
                <a:cubicBezTo>
                  <a:pt x="2003" y="7287"/>
                  <a:pt x="10877" y="-1"/>
                  <a:pt x="21188" y="0"/>
                </a:cubicBezTo>
                <a:cubicBezTo>
                  <a:pt x="31583" y="0"/>
                  <a:pt x="40504" y="7405"/>
                  <a:pt x="42418" y="17623"/>
                </a:cubicBezTo>
                <a:lnTo>
                  <a:pt x="21188" y="21600"/>
                </a:lnTo>
                <a:lnTo>
                  <a:pt x="-1" y="17401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Line 87"/>
          <p:cNvSpPr>
            <a:spLocks noChangeAspect="1" noChangeShapeType="1"/>
          </p:cNvSpPr>
          <p:nvPr/>
        </p:nvSpPr>
        <p:spPr bwMode="auto">
          <a:xfrm>
            <a:off x="3051175" y="2670175"/>
            <a:ext cx="127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0" name="Line 88"/>
          <p:cNvSpPr>
            <a:spLocks noChangeAspect="1" noChangeShapeType="1"/>
          </p:cNvSpPr>
          <p:nvPr/>
        </p:nvSpPr>
        <p:spPr bwMode="auto">
          <a:xfrm>
            <a:off x="3033713" y="2154238"/>
            <a:ext cx="1254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1" name="Line 89"/>
          <p:cNvSpPr>
            <a:spLocks noChangeAspect="1" noChangeShapeType="1"/>
          </p:cNvSpPr>
          <p:nvPr/>
        </p:nvSpPr>
        <p:spPr bwMode="auto">
          <a:xfrm>
            <a:off x="3033713" y="1806575"/>
            <a:ext cx="1254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2" name="Line 90"/>
          <p:cNvSpPr>
            <a:spLocks noChangeAspect="1" noChangeShapeType="1"/>
          </p:cNvSpPr>
          <p:nvPr/>
        </p:nvSpPr>
        <p:spPr bwMode="auto">
          <a:xfrm>
            <a:off x="3044825" y="1276350"/>
            <a:ext cx="1254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3" name="Line 91"/>
          <p:cNvSpPr>
            <a:spLocks noChangeAspect="1" noChangeShapeType="1"/>
          </p:cNvSpPr>
          <p:nvPr/>
        </p:nvSpPr>
        <p:spPr bwMode="auto">
          <a:xfrm rot="-5940000">
            <a:off x="1670844" y="1739107"/>
            <a:ext cx="1285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4" name="Line 92"/>
          <p:cNvSpPr>
            <a:spLocks noChangeAspect="1" noChangeShapeType="1"/>
          </p:cNvSpPr>
          <p:nvPr/>
        </p:nvSpPr>
        <p:spPr bwMode="auto">
          <a:xfrm rot="16200000" flipH="1">
            <a:off x="4381500" y="1706563"/>
            <a:ext cx="1301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15" name="Rectangle 93"/>
          <p:cNvSpPr>
            <a:spLocks noChangeAspect="1" noChangeArrowheads="1"/>
          </p:cNvSpPr>
          <p:nvPr/>
        </p:nvSpPr>
        <p:spPr bwMode="auto">
          <a:xfrm>
            <a:off x="2916238" y="992188"/>
            <a:ext cx="606425" cy="490537"/>
          </a:xfrm>
          <a:prstGeom prst="rect">
            <a:avLst/>
          </a:prstGeom>
          <a:noFill/>
          <a:ln w="31750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18" name="Group 94"/>
          <p:cNvGrpSpPr>
            <a:grpSpLocks/>
          </p:cNvGrpSpPr>
          <p:nvPr/>
        </p:nvGrpSpPr>
        <p:grpSpPr bwMode="auto">
          <a:xfrm>
            <a:off x="3492500" y="3730625"/>
            <a:ext cx="2592388" cy="1912938"/>
            <a:chOff x="2200" y="2207"/>
            <a:chExt cx="1633" cy="1205"/>
          </a:xfrm>
        </p:grpSpPr>
        <p:grpSp>
          <p:nvGrpSpPr>
            <p:cNvPr id="11366" name="Group 95"/>
            <p:cNvGrpSpPr>
              <a:grpSpLocks/>
            </p:cNvGrpSpPr>
            <p:nvPr/>
          </p:nvGrpSpPr>
          <p:grpSpPr bwMode="auto">
            <a:xfrm>
              <a:off x="2987" y="2460"/>
              <a:ext cx="91" cy="91"/>
              <a:chOff x="3496" y="2665"/>
              <a:chExt cx="91" cy="91"/>
            </a:xfrm>
          </p:grpSpPr>
          <p:sp>
            <p:nvSpPr>
              <p:cNvPr id="11379" name="Line 96"/>
              <p:cNvSpPr>
                <a:spLocks noChangeShapeType="1"/>
              </p:cNvSpPr>
              <p:nvPr/>
            </p:nvSpPr>
            <p:spPr bwMode="auto">
              <a:xfrm>
                <a:off x="3541" y="2665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0" name="Line 97"/>
              <p:cNvSpPr>
                <a:spLocks noChangeShapeType="1"/>
              </p:cNvSpPr>
              <p:nvPr/>
            </p:nvSpPr>
            <p:spPr bwMode="auto">
              <a:xfrm rot="-5400000">
                <a:off x="3542" y="2658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67" name="Line 98"/>
            <p:cNvSpPr>
              <a:spLocks noChangeAspect="1" noChangeShapeType="1"/>
            </p:cNvSpPr>
            <p:nvPr/>
          </p:nvSpPr>
          <p:spPr bwMode="auto">
            <a:xfrm>
              <a:off x="2630" y="2862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AutoShape 99"/>
            <p:cNvSpPr>
              <a:spLocks noChangeArrowheads="1"/>
            </p:cNvSpPr>
            <p:nvPr/>
          </p:nvSpPr>
          <p:spPr bwMode="auto">
            <a:xfrm rot="-2400000">
              <a:off x="2937" y="2810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" name="AutoShape 100"/>
            <p:cNvSpPr>
              <a:spLocks noChangeArrowheads="1"/>
            </p:cNvSpPr>
            <p:nvPr/>
          </p:nvSpPr>
          <p:spPr bwMode="auto">
            <a:xfrm rot="-1920000">
              <a:off x="3087" y="3018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AutoShape 101"/>
            <p:cNvSpPr>
              <a:spLocks noChangeArrowheads="1"/>
            </p:cNvSpPr>
            <p:nvPr/>
          </p:nvSpPr>
          <p:spPr bwMode="auto">
            <a:xfrm rot="-2940000">
              <a:off x="2751" y="2619"/>
              <a:ext cx="395" cy="3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64 h 21600"/>
                <a:gd name="T14" fmla="*/ 19631 w 21600"/>
                <a:gd name="T15" fmla="*/ 196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1" name="AutoShape 102"/>
            <p:cNvSpPr>
              <a:spLocks noChangeArrowheads="1"/>
            </p:cNvSpPr>
            <p:nvPr/>
          </p:nvSpPr>
          <p:spPr bwMode="auto">
            <a:xfrm rot="-3360000">
              <a:off x="2521" y="2402"/>
              <a:ext cx="367" cy="3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25 w 21600"/>
                <a:gd name="T13" fmla="*/ 1790 h 21600"/>
                <a:gd name="T14" fmla="*/ 19775 w 21600"/>
                <a:gd name="T15" fmla="*/ 198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2" name="AutoShape 103"/>
            <p:cNvSpPr>
              <a:spLocks noChangeArrowheads="1"/>
            </p:cNvSpPr>
            <p:nvPr/>
          </p:nvSpPr>
          <p:spPr bwMode="auto">
            <a:xfrm rot="-3780000">
              <a:off x="2246" y="2256"/>
              <a:ext cx="375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58 w 21600"/>
                <a:gd name="T13" fmla="*/ 1958 h 21600"/>
                <a:gd name="T14" fmla="*/ 19642 w 21600"/>
                <a:gd name="T15" fmla="*/ 196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3" name="Freeform 104"/>
            <p:cNvSpPr>
              <a:spLocks/>
            </p:cNvSpPr>
            <p:nvPr/>
          </p:nvSpPr>
          <p:spPr bwMode="auto">
            <a:xfrm>
              <a:off x="2362" y="2207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444 w 1176"/>
                <a:gd name="T3" fmla="*/ 222 h 1008"/>
                <a:gd name="T4" fmla="*/ 925 w 1176"/>
                <a:gd name="T5" fmla="*/ 643 h 1008"/>
                <a:gd name="T6" fmla="*/ 1176 w 11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Freeform 105"/>
            <p:cNvSpPr>
              <a:spLocks/>
            </p:cNvSpPr>
            <p:nvPr/>
          </p:nvSpPr>
          <p:spPr bwMode="auto">
            <a:xfrm>
              <a:off x="2200" y="2531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462 w 1005"/>
                <a:gd name="T3" fmla="*/ 246 h 881"/>
                <a:gd name="T4" fmla="*/ 780 w 1005"/>
                <a:gd name="T5" fmla="*/ 552 h 881"/>
                <a:gd name="T6" fmla="*/ 1005 w 1005"/>
                <a:gd name="T7" fmla="*/ 881 h 8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Arc 106"/>
            <p:cNvSpPr>
              <a:spLocks noChangeAspect="1"/>
            </p:cNvSpPr>
            <p:nvPr/>
          </p:nvSpPr>
          <p:spPr bwMode="auto">
            <a:xfrm rot="660000">
              <a:off x="2215" y="2777"/>
              <a:ext cx="1413" cy="397"/>
            </a:xfrm>
            <a:custGeom>
              <a:avLst/>
              <a:gdLst>
                <a:gd name="T0" fmla="*/ 0 w 34472"/>
                <a:gd name="T1" fmla="*/ 0 h 21600"/>
                <a:gd name="T2" fmla="*/ 2 w 34472"/>
                <a:gd name="T3" fmla="*/ 0 h 21600"/>
                <a:gd name="T4" fmla="*/ 1 w 344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72" h="21600" fill="none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</a:path>
                <a:path w="34472" h="21600" stroke="0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  <a:lnTo>
                    <a:pt x="16391" y="21600"/>
                  </a:lnTo>
                  <a:lnTo>
                    <a:pt x="0" y="7532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Text Box 107"/>
            <p:cNvSpPr txBox="1">
              <a:spLocks noChangeAspect="1" noChangeArrowheads="1"/>
            </p:cNvSpPr>
            <p:nvPr/>
          </p:nvSpPr>
          <p:spPr bwMode="auto">
            <a:xfrm>
              <a:off x="2644" y="3058"/>
              <a:ext cx="44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M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1377" name="Text Box 108"/>
            <p:cNvSpPr txBox="1">
              <a:spLocks noChangeAspect="1" noChangeArrowheads="1"/>
            </p:cNvSpPr>
            <p:nvPr/>
          </p:nvSpPr>
          <p:spPr bwMode="auto">
            <a:xfrm>
              <a:off x="3023" y="2460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N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1378" name="Text Box 109"/>
            <p:cNvSpPr txBox="1">
              <a:spLocks noChangeAspect="1" noChangeArrowheads="1"/>
            </p:cNvSpPr>
            <p:nvPr/>
          </p:nvSpPr>
          <p:spPr bwMode="auto">
            <a:xfrm>
              <a:off x="3582" y="3004"/>
              <a:ext cx="25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charset="0"/>
                </a:rPr>
                <a:t>0</a:t>
              </a:r>
              <a:endParaRPr lang="en-US" altLang="zh-CN" sz="2000" b="1">
                <a:ea typeface="华文中宋" pitchFamily="2" charset="-122"/>
              </a:endParaRPr>
            </a:p>
          </p:txBody>
        </p:sp>
      </p:grpSp>
      <p:grpSp>
        <p:nvGrpSpPr>
          <p:cNvPr id="103534" name="Group 110"/>
          <p:cNvGrpSpPr>
            <a:grpSpLocks/>
          </p:cNvGrpSpPr>
          <p:nvPr/>
        </p:nvGrpSpPr>
        <p:grpSpPr bwMode="auto">
          <a:xfrm>
            <a:off x="6248400" y="3716338"/>
            <a:ext cx="2232025" cy="2233612"/>
            <a:chOff x="3923" y="2205"/>
            <a:chExt cx="1406" cy="1407"/>
          </a:xfrm>
        </p:grpSpPr>
        <p:grpSp>
          <p:nvGrpSpPr>
            <p:cNvPr id="11337" name="Group 111"/>
            <p:cNvGrpSpPr>
              <a:grpSpLocks/>
            </p:cNvGrpSpPr>
            <p:nvPr/>
          </p:nvGrpSpPr>
          <p:grpSpPr bwMode="auto">
            <a:xfrm>
              <a:off x="4710" y="2458"/>
              <a:ext cx="91" cy="91"/>
              <a:chOff x="3496" y="2665"/>
              <a:chExt cx="91" cy="91"/>
            </a:xfrm>
          </p:grpSpPr>
          <p:sp>
            <p:nvSpPr>
              <p:cNvPr id="11364" name="Line 112"/>
              <p:cNvSpPr>
                <a:spLocks noChangeShapeType="1"/>
              </p:cNvSpPr>
              <p:nvPr/>
            </p:nvSpPr>
            <p:spPr bwMode="auto">
              <a:xfrm>
                <a:off x="3541" y="2665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5" name="Line 113"/>
              <p:cNvSpPr>
                <a:spLocks noChangeShapeType="1"/>
              </p:cNvSpPr>
              <p:nvPr/>
            </p:nvSpPr>
            <p:spPr bwMode="auto">
              <a:xfrm rot="-5400000">
                <a:off x="3542" y="2658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8" name="Line 114"/>
            <p:cNvSpPr>
              <a:spLocks noChangeAspect="1" noChangeShapeType="1"/>
            </p:cNvSpPr>
            <p:nvPr/>
          </p:nvSpPr>
          <p:spPr bwMode="auto">
            <a:xfrm>
              <a:off x="4353" y="2860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AutoShape 115"/>
            <p:cNvSpPr>
              <a:spLocks noChangeArrowheads="1"/>
            </p:cNvSpPr>
            <p:nvPr/>
          </p:nvSpPr>
          <p:spPr bwMode="auto">
            <a:xfrm rot="-2400000">
              <a:off x="4660" y="2808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AutoShape 116"/>
            <p:cNvSpPr>
              <a:spLocks noChangeArrowheads="1"/>
            </p:cNvSpPr>
            <p:nvPr/>
          </p:nvSpPr>
          <p:spPr bwMode="auto">
            <a:xfrm rot="-1920000">
              <a:off x="4810" y="3016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AutoShape 117"/>
            <p:cNvSpPr>
              <a:spLocks noChangeArrowheads="1"/>
            </p:cNvSpPr>
            <p:nvPr/>
          </p:nvSpPr>
          <p:spPr bwMode="auto">
            <a:xfrm rot="-2940000">
              <a:off x="4474" y="2617"/>
              <a:ext cx="395" cy="3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64 h 21600"/>
                <a:gd name="T14" fmla="*/ 19631 w 21600"/>
                <a:gd name="T15" fmla="*/ 196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AutoShape 118"/>
            <p:cNvSpPr>
              <a:spLocks noChangeArrowheads="1"/>
            </p:cNvSpPr>
            <p:nvPr/>
          </p:nvSpPr>
          <p:spPr bwMode="auto">
            <a:xfrm rot="-3360000">
              <a:off x="4244" y="2400"/>
              <a:ext cx="367" cy="3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25 w 21600"/>
                <a:gd name="T13" fmla="*/ 1790 h 21600"/>
                <a:gd name="T14" fmla="*/ 19775 w 21600"/>
                <a:gd name="T15" fmla="*/ 198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3" name="AutoShape 119"/>
            <p:cNvSpPr>
              <a:spLocks noChangeArrowheads="1"/>
            </p:cNvSpPr>
            <p:nvPr/>
          </p:nvSpPr>
          <p:spPr bwMode="auto">
            <a:xfrm rot="-3780000">
              <a:off x="3969" y="2254"/>
              <a:ext cx="375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58 w 21600"/>
                <a:gd name="T13" fmla="*/ 1958 h 21600"/>
                <a:gd name="T14" fmla="*/ 19642 w 21600"/>
                <a:gd name="T15" fmla="*/ 196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4" name="Freeform 120"/>
            <p:cNvSpPr>
              <a:spLocks/>
            </p:cNvSpPr>
            <p:nvPr/>
          </p:nvSpPr>
          <p:spPr bwMode="auto">
            <a:xfrm>
              <a:off x="4085" y="2205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444 w 1176"/>
                <a:gd name="T3" fmla="*/ 222 h 1008"/>
                <a:gd name="T4" fmla="*/ 925 w 1176"/>
                <a:gd name="T5" fmla="*/ 643 h 1008"/>
                <a:gd name="T6" fmla="*/ 1176 w 11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121"/>
            <p:cNvSpPr>
              <a:spLocks/>
            </p:cNvSpPr>
            <p:nvPr/>
          </p:nvSpPr>
          <p:spPr bwMode="auto">
            <a:xfrm>
              <a:off x="3923" y="2529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462 w 1005"/>
                <a:gd name="T3" fmla="*/ 246 h 881"/>
                <a:gd name="T4" fmla="*/ 780 w 1005"/>
                <a:gd name="T5" fmla="*/ 552 h 881"/>
                <a:gd name="T6" fmla="*/ 1005 w 1005"/>
                <a:gd name="T7" fmla="*/ 881 h 8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Text Box 122"/>
            <p:cNvSpPr txBox="1">
              <a:spLocks noChangeAspect="1" noChangeArrowheads="1"/>
            </p:cNvSpPr>
            <p:nvPr/>
          </p:nvSpPr>
          <p:spPr bwMode="auto">
            <a:xfrm>
              <a:off x="4241" y="3031"/>
              <a:ext cx="443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M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1347" name="Text Box 123"/>
            <p:cNvSpPr txBox="1">
              <a:spLocks noChangeAspect="1" noChangeArrowheads="1"/>
            </p:cNvSpPr>
            <p:nvPr/>
          </p:nvSpPr>
          <p:spPr bwMode="auto">
            <a:xfrm>
              <a:off x="4746" y="2404"/>
              <a:ext cx="44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N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1348" name="Text Box 124"/>
            <p:cNvSpPr txBox="1">
              <a:spLocks noChangeAspect="1" noChangeArrowheads="1"/>
            </p:cNvSpPr>
            <p:nvPr/>
          </p:nvSpPr>
          <p:spPr bwMode="auto">
            <a:xfrm>
              <a:off x="4984" y="3340"/>
              <a:ext cx="34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1349" name="Freeform 125"/>
            <p:cNvSpPr>
              <a:spLocks/>
            </p:cNvSpPr>
            <p:nvPr/>
          </p:nvSpPr>
          <p:spPr bwMode="auto">
            <a:xfrm>
              <a:off x="4041" y="2262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444 w 1176"/>
                <a:gd name="T3" fmla="*/ 222 h 1008"/>
                <a:gd name="T4" fmla="*/ 925 w 1176"/>
                <a:gd name="T5" fmla="*/ 643 h 1008"/>
                <a:gd name="T6" fmla="*/ 1176 w 11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ap="flat" cmpd="sng">
              <a:solidFill>
                <a:srgbClr val="3366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126"/>
            <p:cNvSpPr>
              <a:spLocks noChangeAspect="1"/>
            </p:cNvSpPr>
            <p:nvPr/>
          </p:nvSpPr>
          <p:spPr bwMode="auto">
            <a:xfrm>
              <a:off x="3999" y="2337"/>
              <a:ext cx="1138" cy="975"/>
            </a:xfrm>
            <a:custGeom>
              <a:avLst/>
              <a:gdLst>
                <a:gd name="T0" fmla="*/ 0 w 1176"/>
                <a:gd name="T1" fmla="*/ 0 h 1008"/>
                <a:gd name="T2" fmla="*/ 403 w 1176"/>
                <a:gd name="T3" fmla="*/ 201 h 1008"/>
                <a:gd name="T4" fmla="*/ 838 w 1176"/>
                <a:gd name="T5" fmla="*/ 582 h 1008"/>
                <a:gd name="T6" fmla="*/ 1065 w 1176"/>
                <a:gd name="T7" fmla="*/ 912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ap="flat" cmpd="sng">
              <a:solidFill>
                <a:srgbClr val="3366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127"/>
            <p:cNvSpPr>
              <a:spLocks noChangeAspect="1"/>
            </p:cNvSpPr>
            <p:nvPr/>
          </p:nvSpPr>
          <p:spPr bwMode="auto">
            <a:xfrm>
              <a:off x="3945" y="2435"/>
              <a:ext cx="1097" cy="940"/>
            </a:xfrm>
            <a:custGeom>
              <a:avLst/>
              <a:gdLst>
                <a:gd name="T0" fmla="*/ 0 w 1176"/>
                <a:gd name="T1" fmla="*/ 0 h 1008"/>
                <a:gd name="T2" fmla="*/ 360 w 1176"/>
                <a:gd name="T3" fmla="*/ 180 h 1008"/>
                <a:gd name="T4" fmla="*/ 751 w 1176"/>
                <a:gd name="T5" fmla="*/ 522 h 1008"/>
                <a:gd name="T6" fmla="*/ 954 w 1176"/>
                <a:gd name="T7" fmla="*/ 81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ap="flat" cmpd="sng">
              <a:solidFill>
                <a:srgbClr val="3366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2" name="Group 128"/>
            <p:cNvGrpSpPr>
              <a:grpSpLocks/>
            </p:cNvGrpSpPr>
            <p:nvPr/>
          </p:nvGrpSpPr>
          <p:grpSpPr bwMode="auto">
            <a:xfrm>
              <a:off x="4900" y="2624"/>
              <a:ext cx="91" cy="91"/>
              <a:chOff x="3496" y="2665"/>
              <a:chExt cx="91" cy="91"/>
            </a:xfrm>
          </p:grpSpPr>
          <p:sp>
            <p:nvSpPr>
              <p:cNvPr id="11362" name="Line 129"/>
              <p:cNvSpPr>
                <a:spLocks noChangeShapeType="1"/>
              </p:cNvSpPr>
              <p:nvPr/>
            </p:nvSpPr>
            <p:spPr bwMode="auto">
              <a:xfrm>
                <a:off x="3541" y="2665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3" name="Line 130"/>
              <p:cNvSpPr>
                <a:spLocks noChangeShapeType="1"/>
              </p:cNvSpPr>
              <p:nvPr/>
            </p:nvSpPr>
            <p:spPr bwMode="auto">
              <a:xfrm rot="-5400000">
                <a:off x="3542" y="2658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53" name="Group 131"/>
            <p:cNvGrpSpPr>
              <a:grpSpLocks/>
            </p:cNvGrpSpPr>
            <p:nvPr/>
          </p:nvGrpSpPr>
          <p:grpSpPr bwMode="auto">
            <a:xfrm>
              <a:off x="5078" y="2808"/>
              <a:ext cx="91" cy="91"/>
              <a:chOff x="3496" y="2665"/>
              <a:chExt cx="91" cy="91"/>
            </a:xfrm>
          </p:grpSpPr>
          <p:sp>
            <p:nvSpPr>
              <p:cNvPr id="11360" name="Line 132"/>
              <p:cNvSpPr>
                <a:spLocks noChangeShapeType="1"/>
              </p:cNvSpPr>
              <p:nvPr/>
            </p:nvSpPr>
            <p:spPr bwMode="auto">
              <a:xfrm>
                <a:off x="3541" y="2665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1" name="Line 133"/>
              <p:cNvSpPr>
                <a:spLocks noChangeShapeType="1"/>
              </p:cNvSpPr>
              <p:nvPr/>
            </p:nvSpPr>
            <p:spPr bwMode="auto">
              <a:xfrm rot="-5400000">
                <a:off x="3542" y="2658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54" name="Group 134"/>
            <p:cNvGrpSpPr>
              <a:grpSpLocks/>
            </p:cNvGrpSpPr>
            <p:nvPr/>
          </p:nvGrpSpPr>
          <p:grpSpPr bwMode="auto">
            <a:xfrm>
              <a:off x="4519" y="2320"/>
              <a:ext cx="91" cy="91"/>
              <a:chOff x="3496" y="2665"/>
              <a:chExt cx="91" cy="91"/>
            </a:xfrm>
          </p:grpSpPr>
          <p:sp>
            <p:nvSpPr>
              <p:cNvPr id="11358" name="Line 135"/>
              <p:cNvSpPr>
                <a:spLocks noChangeShapeType="1"/>
              </p:cNvSpPr>
              <p:nvPr/>
            </p:nvSpPr>
            <p:spPr bwMode="auto">
              <a:xfrm>
                <a:off x="3541" y="2665"/>
                <a:ext cx="1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59" name="Line 136"/>
              <p:cNvSpPr>
                <a:spLocks noChangeShapeType="1"/>
              </p:cNvSpPr>
              <p:nvPr/>
            </p:nvSpPr>
            <p:spPr bwMode="auto">
              <a:xfrm rot="-5400000">
                <a:off x="3542" y="2658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55" name="Line 137"/>
            <p:cNvSpPr>
              <a:spLocks noChangeAspect="1" noChangeShapeType="1"/>
            </p:cNvSpPr>
            <p:nvPr/>
          </p:nvSpPr>
          <p:spPr bwMode="auto">
            <a:xfrm>
              <a:off x="4531" y="3014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6" name="Line 138"/>
            <p:cNvSpPr>
              <a:spLocks noChangeAspect="1" noChangeShapeType="1"/>
            </p:cNvSpPr>
            <p:nvPr/>
          </p:nvSpPr>
          <p:spPr bwMode="auto">
            <a:xfrm>
              <a:off x="4655" y="3186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Line 139"/>
            <p:cNvSpPr>
              <a:spLocks noChangeAspect="1" noChangeShapeType="1"/>
            </p:cNvSpPr>
            <p:nvPr/>
          </p:nvSpPr>
          <p:spPr bwMode="auto">
            <a:xfrm>
              <a:off x="4159" y="2743"/>
              <a:ext cx="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8" name="Group 140"/>
          <p:cNvGrpSpPr>
            <a:grpSpLocks noChangeAspect="1"/>
          </p:cNvGrpSpPr>
          <p:nvPr/>
        </p:nvGrpSpPr>
        <p:grpSpPr bwMode="auto">
          <a:xfrm>
            <a:off x="2401888" y="2360613"/>
            <a:ext cx="103187" cy="103187"/>
            <a:chOff x="3237" y="6504"/>
            <a:chExt cx="180" cy="180"/>
          </a:xfrm>
        </p:grpSpPr>
        <p:sp>
          <p:nvSpPr>
            <p:cNvPr id="11335" name="Line 141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6" name="Line 142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9" name="Group 143"/>
          <p:cNvGrpSpPr>
            <a:grpSpLocks/>
          </p:cNvGrpSpPr>
          <p:nvPr/>
        </p:nvGrpSpPr>
        <p:grpSpPr bwMode="auto">
          <a:xfrm>
            <a:off x="1743075" y="4511675"/>
            <a:ext cx="144463" cy="144463"/>
            <a:chOff x="1078" y="2115"/>
            <a:chExt cx="91" cy="91"/>
          </a:xfrm>
        </p:grpSpPr>
        <p:sp>
          <p:nvSpPr>
            <p:cNvPr id="11333" name="Oval 144"/>
            <p:cNvSpPr>
              <a:spLocks noChangeArrowheads="1"/>
            </p:cNvSpPr>
            <p:nvPr/>
          </p:nvSpPr>
          <p:spPr bwMode="auto">
            <a:xfrm>
              <a:off x="1078" y="2115"/>
              <a:ext cx="91" cy="9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Line 145"/>
            <p:cNvSpPr>
              <a:spLocks noChangeAspect="1" noChangeShapeType="1"/>
            </p:cNvSpPr>
            <p:nvPr/>
          </p:nvSpPr>
          <p:spPr bwMode="auto">
            <a:xfrm>
              <a:off x="1104" y="2160"/>
              <a:ext cx="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70" name="Group 146"/>
          <p:cNvGrpSpPr>
            <a:grpSpLocks/>
          </p:cNvGrpSpPr>
          <p:nvPr/>
        </p:nvGrpSpPr>
        <p:grpSpPr bwMode="auto">
          <a:xfrm>
            <a:off x="4421188" y="4618038"/>
            <a:ext cx="1093787" cy="882650"/>
            <a:chOff x="2785" y="2765"/>
            <a:chExt cx="689" cy="556"/>
          </a:xfrm>
        </p:grpSpPr>
        <p:sp>
          <p:nvSpPr>
            <p:cNvPr id="11329" name="Text Box 147"/>
            <p:cNvSpPr txBox="1">
              <a:spLocks noChangeAspect="1" noChangeArrowheads="1"/>
            </p:cNvSpPr>
            <p:nvPr/>
          </p:nvSpPr>
          <p:spPr bwMode="auto">
            <a:xfrm>
              <a:off x="3129" y="3049"/>
              <a:ext cx="34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endParaRPr lang="en-US" altLang="zh-CN" b="1">
                <a:ea typeface="华文中宋" pitchFamily="2" charset="-122"/>
              </a:endParaRPr>
            </a:p>
          </p:txBody>
        </p:sp>
        <p:sp>
          <p:nvSpPr>
            <p:cNvPr id="11330" name="Line 148"/>
            <p:cNvSpPr>
              <a:spLocks noChangeAspect="1" noChangeShapeType="1"/>
            </p:cNvSpPr>
            <p:nvPr/>
          </p:nvSpPr>
          <p:spPr bwMode="auto">
            <a:xfrm flipH="1" flipV="1">
              <a:off x="2785" y="2965"/>
              <a:ext cx="437" cy="6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149"/>
            <p:cNvSpPr>
              <a:spLocks noChangeShapeType="1"/>
            </p:cNvSpPr>
            <p:nvPr/>
          </p:nvSpPr>
          <p:spPr bwMode="auto">
            <a:xfrm rot="10800000" flipH="1" flipV="1">
              <a:off x="2878" y="2765"/>
              <a:ext cx="477" cy="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Line 150"/>
            <p:cNvSpPr>
              <a:spLocks noChangeAspect="1" noChangeShapeType="1"/>
            </p:cNvSpPr>
            <p:nvPr/>
          </p:nvSpPr>
          <p:spPr bwMode="auto">
            <a:xfrm flipH="1">
              <a:off x="3353" y="2863"/>
              <a:ext cx="107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75" name="Group 151"/>
          <p:cNvGrpSpPr>
            <a:grpSpLocks/>
          </p:cNvGrpSpPr>
          <p:nvPr/>
        </p:nvGrpSpPr>
        <p:grpSpPr bwMode="auto">
          <a:xfrm>
            <a:off x="4557713" y="4389438"/>
            <a:ext cx="1166812" cy="474662"/>
            <a:chOff x="2871" y="3249"/>
            <a:chExt cx="735" cy="299"/>
          </a:xfrm>
        </p:grpSpPr>
        <p:sp>
          <p:nvSpPr>
            <p:cNvPr id="11327" name="Text Box 152"/>
            <p:cNvSpPr txBox="1">
              <a:spLocks noChangeAspect="1" noChangeArrowheads="1"/>
            </p:cNvSpPr>
            <p:nvPr/>
          </p:nvSpPr>
          <p:spPr bwMode="auto">
            <a:xfrm>
              <a:off x="3355" y="3249"/>
              <a:ext cx="25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charset="0"/>
                </a:rPr>
                <a:t>0</a:t>
              </a:r>
              <a:endParaRPr lang="en-US" altLang="zh-CN" b="1">
                <a:ea typeface="华文中宋" pitchFamily="2" charset="-122"/>
              </a:endParaRPr>
            </a:p>
          </p:txBody>
        </p:sp>
        <p:sp>
          <p:nvSpPr>
            <p:cNvPr id="11328" name="Line 153"/>
            <p:cNvSpPr>
              <a:spLocks noChangeShapeType="1"/>
            </p:cNvSpPr>
            <p:nvPr/>
          </p:nvSpPr>
          <p:spPr bwMode="auto">
            <a:xfrm rot="10800000" flipH="1" flipV="1">
              <a:off x="2871" y="3391"/>
              <a:ext cx="614" cy="1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78" name="Group 154"/>
          <p:cNvGrpSpPr>
            <a:grpSpLocks/>
          </p:cNvGrpSpPr>
          <p:nvPr/>
        </p:nvGrpSpPr>
        <p:grpSpPr bwMode="auto">
          <a:xfrm>
            <a:off x="4116388" y="4625975"/>
            <a:ext cx="446087" cy="631825"/>
            <a:chOff x="2593" y="2769"/>
            <a:chExt cx="281" cy="398"/>
          </a:xfrm>
        </p:grpSpPr>
        <p:sp>
          <p:nvSpPr>
            <p:cNvPr id="11325" name="Text Box 155"/>
            <p:cNvSpPr txBox="1">
              <a:spLocks noChangeAspect="1" noChangeArrowheads="1"/>
            </p:cNvSpPr>
            <p:nvPr/>
          </p:nvSpPr>
          <p:spPr bwMode="auto">
            <a:xfrm>
              <a:off x="2593" y="2931"/>
              <a:ext cx="27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r>
                <a:rPr lang="en-US" altLang="zh-CN" b="1">
                  <a:solidFill>
                    <a:srgbClr val="0000FF"/>
                  </a:solidFill>
                  <a:latin typeface="宋体" pitchFamily="2" charset="-122"/>
                </a:rPr>
                <a:t>′</a:t>
              </a:r>
              <a:endParaRPr lang="en-US" altLang="zh-CN" b="1">
                <a:ea typeface="华文中宋" pitchFamily="2" charset="-122"/>
              </a:endParaRPr>
            </a:p>
          </p:txBody>
        </p:sp>
        <p:sp>
          <p:nvSpPr>
            <p:cNvPr id="11326" name="Line 156"/>
            <p:cNvSpPr>
              <a:spLocks noChangeShapeType="1"/>
            </p:cNvSpPr>
            <p:nvPr/>
          </p:nvSpPr>
          <p:spPr bwMode="auto">
            <a:xfrm flipH="1">
              <a:off x="2745" y="2769"/>
              <a:ext cx="129" cy="1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81" name="AutoShape 157"/>
          <p:cNvSpPr>
            <a:spLocks noChangeArrowheads="1"/>
          </p:cNvSpPr>
          <p:nvPr/>
        </p:nvSpPr>
        <p:spPr bwMode="auto">
          <a:xfrm>
            <a:off x="5435600" y="2360613"/>
            <a:ext cx="2808288" cy="936625"/>
          </a:xfrm>
          <a:prstGeom prst="wedgeRectCallout">
            <a:avLst>
              <a:gd name="adj1" fmla="val -3704"/>
              <a:gd name="adj2" fmla="val 138306"/>
            </a:avLst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导线内很快形成沿导线方向恒定电场</a:t>
            </a:r>
          </a:p>
        </p:txBody>
      </p:sp>
      <p:sp>
        <p:nvSpPr>
          <p:cNvPr id="11324" name="Text Box 158"/>
          <p:cNvSpPr txBox="1">
            <a:spLocks noChangeArrowheads="1"/>
          </p:cNvSpPr>
          <p:nvPr/>
        </p:nvSpPr>
        <p:spPr bwMode="auto">
          <a:xfrm>
            <a:off x="-107950" y="15875"/>
            <a:ext cx="424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导线中的电场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0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0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50" grpId="0" animBg="1"/>
      <p:bldP spid="1035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476250"/>
            <a:ext cx="7924800" cy="5905500"/>
          </a:xfrm>
          <a:noFill/>
          <a:extLst>
            <a:ext uri="{91240B29-F687-4F45-9708-019B960494DF}">
              <a14:hiddenLine xmlns:a14="http://schemas.microsoft.com/office/drawing/2010/main" w="762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        导线内的电场，是由电源、导线 等电路元件所积累的电荷共同形成的。尽管这些电荷也在运动，但</a:t>
            </a:r>
            <a:r>
              <a:rPr lang="zh-CN" altLang="en-US" sz="4400" b="1" u="sng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有的流走了，另外的又来补充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，所以电荷的分布是稳定的，电场的分布也稳定。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-----</a:t>
            </a:r>
            <a:r>
              <a:rPr lang="zh-CN" altLang="en-US" sz="44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恒定电场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441325"/>
            <a:ext cx="3346450" cy="1143000"/>
          </a:xfrm>
        </p:spPr>
        <p:txBody>
          <a:bodyPr/>
          <a:lstStyle/>
          <a:p>
            <a:pPr algn="l" eaLnBrk="1" hangingPunct="1"/>
            <a:r>
              <a:rPr lang="zh-CN" altLang="en-US" sz="3600" b="1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4800" b="1" smtClean="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恒定电场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35038" y="2312988"/>
            <a:ext cx="741838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4800" b="1">
                <a:latin typeface="华文新魏" pitchFamily="2" charset="-122"/>
                <a:ea typeface="华文新魏" pitchFamily="2" charset="-122"/>
              </a:rPr>
              <a:t>由</a:t>
            </a:r>
            <a:r>
              <a:rPr lang="zh-CN" altLang="en-US" sz="48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稳定分布</a:t>
            </a:r>
            <a:r>
              <a:rPr lang="zh-CN" altLang="en-US" sz="4800" b="1">
                <a:latin typeface="华文新魏" pitchFamily="2" charset="-122"/>
                <a:ea typeface="华文新魏" pitchFamily="2" charset="-122"/>
              </a:rPr>
              <a:t>的电荷产生</a:t>
            </a:r>
            <a:r>
              <a:rPr lang="zh-CN" altLang="en-US" sz="4800" b="1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稳定</a:t>
            </a:r>
            <a:r>
              <a:rPr lang="zh-CN" altLang="en-US" sz="4800" b="1">
                <a:latin typeface="华文新魏" pitchFamily="2" charset="-122"/>
                <a:ea typeface="华文新魏" pitchFamily="2" charset="-122"/>
              </a:rPr>
              <a:t>的电场称为恒定电场</a:t>
            </a:r>
            <a:r>
              <a:rPr lang="en-US" altLang="zh-CN" sz="4800" b="1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895600" y="106363"/>
            <a:ext cx="2667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ea typeface="华文新魏" pitchFamily="2" charset="-122"/>
              </a:rPr>
              <a:t>恒定电场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667000" y="1249363"/>
            <a:ext cx="31242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ea typeface="华文新魏" pitchFamily="2" charset="-122"/>
              </a:rPr>
              <a:t>电场强度不变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0" y="2468563"/>
            <a:ext cx="89154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ea typeface="华文新魏" pitchFamily="2" charset="-122"/>
              </a:rPr>
              <a:t>自由电子在各个位置的定向运动</a:t>
            </a:r>
            <a:r>
              <a:rPr lang="zh-CN" altLang="en-US" sz="3600" b="1">
                <a:solidFill>
                  <a:srgbClr val="FF0000"/>
                </a:solidFill>
                <a:ea typeface="华文新魏" pitchFamily="2" charset="-122"/>
              </a:rPr>
              <a:t>速率</a:t>
            </a:r>
            <a:r>
              <a:rPr lang="zh-CN" altLang="en-US" sz="3600" b="1">
                <a:ea typeface="华文新魏" pitchFamily="2" charset="-122"/>
              </a:rPr>
              <a:t>也不变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600200" y="3687763"/>
            <a:ext cx="5943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串一个电流表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读数不会变</a:t>
            </a:r>
          </a:p>
        </p:txBody>
      </p:sp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3962400" y="792163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3962400" y="1935163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3962400" y="3230563"/>
            <a:ext cx="457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287338" y="4292600"/>
            <a:ext cx="2743200" cy="977900"/>
            <a:chOff x="1584" y="3168"/>
            <a:chExt cx="1728" cy="1524"/>
          </a:xfrm>
        </p:grpSpPr>
        <p:sp>
          <p:nvSpPr>
            <p:cNvPr id="14347" name="AutoShape 10"/>
            <p:cNvSpPr>
              <a:spLocks noChangeArrowheads="1"/>
            </p:cNvSpPr>
            <p:nvPr/>
          </p:nvSpPr>
          <p:spPr bwMode="auto">
            <a:xfrm rot="10800000">
              <a:off x="1584" y="3168"/>
              <a:ext cx="1728" cy="1138"/>
            </a:xfrm>
            <a:prstGeom prst="wedgeEllipseCallout">
              <a:avLst>
                <a:gd name="adj1" fmla="val -56023"/>
                <a:gd name="adj2" fmla="val 6423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en-US"/>
            </a:p>
          </p:txBody>
        </p:sp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1632" y="3504"/>
              <a:ext cx="1632" cy="11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4400" b="1">
                  <a:ea typeface="华文新魏" pitchFamily="2" charset="-122"/>
                </a:rPr>
                <a:t>恒定电流</a:t>
              </a:r>
            </a:p>
          </p:txBody>
        </p:sp>
      </p:grpSp>
      <p:sp>
        <p:nvSpPr>
          <p:cNvPr id="7476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15900" y="5418138"/>
            <a:ext cx="8532813" cy="14398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大小方向都不随时间变化的电流称为恒定电流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 animBg="1"/>
      <p:bldP spid="74756" grpId="0" animBg="1"/>
      <p:bldP spid="74757" grpId="0" animBg="1"/>
      <p:bldP spid="74758" grpId="0" animBg="1"/>
      <p:bldP spid="74759" grpId="0" animBg="1"/>
      <p:bldP spid="747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7772400" cy="936625"/>
          </a:xfrm>
        </p:spPr>
        <p:txBody>
          <a:bodyPr/>
          <a:lstStyle/>
          <a:p>
            <a:pPr algn="l" eaLnBrk="1" hangingPunct="1"/>
            <a:r>
              <a:rPr lang="zh-CN" altLang="en-US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三</a:t>
            </a:r>
            <a:r>
              <a:rPr lang="en-US" altLang="zh-CN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b="1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恒定电流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15900" y="800100"/>
            <a:ext cx="8928100" cy="42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 2.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电流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(I):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表示电流的强弱程度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通过导体横截面的电量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跟通过这些电量所用时间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的比值叫做电流 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公式</a:t>
            </a:r>
            <a:r>
              <a:rPr lang="en-US" altLang="zh-CN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I= q / t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单位</a:t>
            </a:r>
            <a:r>
              <a:rPr lang="en-US" altLang="zh-CN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国际单位  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安培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(A)  1A=1C/s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常用单位：毫安（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mA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）、微安（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μA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方向</a:t>
            </a:r>
            <a:r>
              <a:rPr lang="en-US" altLang="zh-CN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正电荷定向移动的方向 </a:t>
            </a:r>
            <a:endParaRPr lang="en-US" altLang="zh-CN" sz="40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11188" y="5842000"/>
            <a:ext cx="38512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pitchFamily="2" charset="-122"/>
              </a:rPr>
              <a:t>电流是标量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pitchFamily="2" charset="-122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79388" y="908050"/>
            <a:ext cx="87122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）在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金属导体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中，自由电子的定向移动形成电流。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电流方向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?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）在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电解液中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，导电时，是正负离子向相反方向定向移动形成电流，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       电流方向？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电量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q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表示通过截面的正、负离子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电量绝对值之和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3203575" y="225425"/>
            <a:ext cx="2411413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>
                <a:latin typeface="Times New Roman" charset="0"/>
                <a:ea typeface="黑体" pitchFamily="2" charset="-122"/>
              </a:rPr>
              <a:t>注意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233488"/>
            <a:ext cx="8569325" cy="5364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、在金属导体中，若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10s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内通过横截面的电量为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10C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，则导体中的电流为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________A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40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1A</a:t>
            </a:r>
            <a:r>
              <a:rPr lang="zh-CN" altLang="en-US" sz="40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、某电解槽横截面积为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0.5m</a:t>
            </a:r>
            <a:r>
              <a:rPr lang="en-US" altLang="zh-CN" sz="4000" b="1" baseline="30000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，若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10s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内沿相反方向通过横截面的正负离子的电量均为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10C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，则电解液中的电流为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_______A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．</a:t>
            </a:r>
            <a:r>
              <a:rPr lang="en-US" altLang="zh-CN" sz="40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2A</a:t>
            </a:r>
            <a:r>
              <a:rPr lang="zh-CN" altLang="en-US" sz="40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en-US" altLang="zh-CN" sz="4000" b="1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2771775" y="296863"/>
            <a:ext cx="356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FF6600"/>
                </a:solidFill>
                <a:latin typeface="Times New Roman" charset="0"/>
                <a:ea typeface="华文新魏" pitchFamily="2" charset="-122"/>
              </a:rPr>
              <a:t>课堂训练</a:t>
            </a:r>
            <a:endParaRPr lang="en-US" altLang="zh-CN" sz="4400" b="1">
              <a:solidFill>
                <a:srgbClr val="FF6600"/>
              </a:solidFill>
              <a:latin typeface="Times New Roman" charset="0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15900" y="873125"/>
            <a:ext cx="82296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已知：</a:t>
            </a:r>
            <a:r>
              <a:rPr lang="en-US" altLang="zh-CN" sz="40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为单位体积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内的自由电荷的个数，</a:t>
            </a:r>
            <a:r>
              <a:rPr lang="en-US" altLang="zh-CN" sz="4000" b="1" i="1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为导线的横截面积，</a:t>
            </a:r>
            <a:r>
              <a:rPr lang="en-US" altLang="zh-CN" sz="4000" b="1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为自由电荷的定向移动速率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   在时间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内通过导体某截面的电量为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:</a:t>
            </a:r>
            <a:r>
              <a:rPr lang="en-US" altLang="zh-CN" sz="4400" b="1">
                <a:latin typeface="黑体" pitchFamily="2" charset="-122"/>
                <a:ea typeface="黑体" pitchFamily="2" charset="-122"/>
              </a:rPr>
              <a:t>Q=(VtS)nq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 所形成的电流为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: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4000" b="1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4400" b="1">
                <a:latin typeface="黑体" pitchFamily="2" charset="-122"/>
                <a:ea typeface="黑体" pitchFamily="2" charset="-122"/>
              </a:rPr>
              <a:t>I=Q/t=nqSV</a:t>
            </a:r>
            <a:endParaRPr lang="zh-CN" altLang="en-US" sz="4400" b="1">
              <a:latin typeface="黑体" pitchFamily="2" charset="-122"/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863600" y="260350"/>
            <a:ext cx="66690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40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40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．决定电流大小的微观量</a:t>
            </a:r>
          </a:p>
        </p:txBody>
      </p: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5795963" y="3565525"/>
            <a:ext cx="3046412" cy="3292475"/>
            <a:chOff x="3810" y="2183"/>
            <a:chExt cx="1919" cy="2074"/>
          </a:xfrm>
        </p:grpSpPr>
        <p:grpSp>
          <p:nvGrpSpPr>
            <p:cNvPr id="18437" name="Group 8"/>
            <p:cNvGrpSpPr>
              <a:grpSpLocks/>
            </p:cNvGrpSpPr>
            <p:nvPr/>
          </p:nvGrpSpPr>
          <p:grpSpPr bwMode="auto">
            <a:xfrm>
              <a:off x="3810" y="2183"/>
              <a:ext cx="1584" cy="2074"/>
              <a:chOff x="2064" y="1536"/>
              <a:chExt cx="1584" cy="2074"/>
            </a:xfrm>
          </p:grpSpPr>
          <p:sp>
            <p:nvSpPr>
              <p:cNvPr id="18449" name="AutoShape 9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584" cy="960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AutoShape 10"/>
              <p:cNvSpPr>
                <a:spLocks/>
              </p:cNvSpPr>
              <p:nvPr/>
            </p:nvSpPr>
            <p:spPr bwMode="auto">
              <a:xfrm rot="-5400000">
                <a:off x="2520" y="2280"/>
                <a:ext cx="576" cy="1104"/>
              </a:xfrm>
              <a:prstGeom prst="leftBrace">
                <a:avLst>
                  <a:gd name="adj1" fmla="val 15972"/>
                  <a:gd name="adj2" fmla="val 50000"/>
                </a:avLst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Text Box 11"/>
              <p:cNvSpPr txBox="1">
                <a:spLocks noChangeArrowheads="1"/>
              </p:cNvSpPr>
              <p:nvPr/>
            </p:nvSpPr>
            <p:spPr bwMode="auto">
              <a:xfrm>
                <a:off x="2592" y="3168"/>
                <a:ext cx="48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0" b="1"/>
                  <a:t>vt</a:t>
                </a:r>
              </a:p>
            </p:txBody>
          </p:sp>
          <p:sp>
            <p:nvSpPr>
              <p:cNvPr id="18452" name="Oval 12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480" cy="96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 cap="rnd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38" name="Group 13"/>
            <p:cNvGrpSpPr>
              <a:grpSpLocks/>
            </p:cNvGrpSpPr>
            <p:nvPr/>
          </p:nvGrpSpPr>
          <p:grpSpPr bwMode="auto">
            <a:xfrm>
              <a:off x="5105" y="2465"/>
              <a:ext cx="624" cy="404"/>
              <a:chOff x="3312" y="1776"/>
              <a:chExt cx="624" cy="404"/>
            </a:xfrm>
          </p:grpSpPr>
          <p:grpSp>
            <p:nvGrpSpPr>
              <p:cNvPr id="18445" name="Group 14"/>
              <p:cNvGrpSpPr>
                <a:grpSpLocks/>
              </p:cNvGrpSpPr>
              <p:nvPr/>
            </p:nvGrpSpPr>
            <p:grpSpPr bwMode="auto">
              <a:xfrm>
                <a:off x="3312" y="1920"/>
                <a:ext cx="384" cy="192"/>
                <a:chOff x="1008" y="1920"/>
                <a:chExt cx="384" cy="192"/>
              </a:xfrm>
            </p:grpSpPr>
            <p:sp>
              <p:nvSpPr>
                <p:cNvPr id="18447" name="Oval 15"/>
                <p:cNvSpPr>
                  <a:spLocks noChangeArrowheads="1"/>
                </p:cNvSpPr>
                <p:nvPr/>
              </p:nvSpPr>
              <p:spPr bwMode="auto">
                <a:xfrm>
                  <a:off x="1008" y="1920"/>
                  <a:ext cx="144" cy="19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8" name="AutoShape 16"/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48"/>
                </a:xfrm>
                <a:prstGeom prst="rightArrow">
                  <a:avLst>
                    <a:gd name="adj1" fmla="val 50000"/>
                    <a:gd name="adj2" fmla="val 150000"/>
                  </a:avLst>
                </a:prstGeom>
                <a:solidFill>
                  <a:schemeClr val="accent1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46" name="Text Box 17"/>
              <p:cNvSpPr txBox="1">
                <a:spLocks noChangeArrowheads="1"/>
              </p:cNvSpPr>
              <p:nvPr/>
            </p:nvSpPr>
            <p:spPr bwMode="auto">
              <a:xfrm>
                <a:off x="3648" y="1776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FF00"/>
                    </a:solidFill>
                  </a:rPr>
                  <a:t>v</a:t>
                </a:r>
              </a:p>
            </p:txBody>
          </p:sp>
        </p:grpSp>
        <p:sp>
          <p:nvSpPr>
            <p:cNvPr id="18439" name="Text Box 18"/>
            <p:cNvSpPr txBox="1">
              <a:spLocks noChangeArrowheads="1"/>
            </p:cNvSpPr>
            <p:nvPr/>
          </p:nvSpPr>
          <p:spPr bwMode="auto">
            <a:xfrm>
              <a:off x="5012" y="2183"/>
              <a:ext cx="2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3300"/>
                  </a:solidFill>
                </a:rPr>
                <a:t>s</a:t>
              </a:r>
            </a:p>
          </p:txBody>
        </p:sp>
        <p:grpSp>
          <p:nvGrpSpPr>
            <p:cNvPr id="18440" name="Group 19"/>
            <p:cNvGrpSpPr>
              <a:grpSpLocks/>
            </p:cNvGrpSpPr>
            <p:nvPr/>
          </p:nvGrpSpPr>
          <p:grpSpPr bwMode="auto">
            <a:xfrm>
              <a:off x="3905" y="2465"/>
              <a:ext cx="624" cy="404"/>
              <a:chOff x="3312" y="1776"/>
              <a:chExt cx="624" cy="404"/>
            </a:xfrm>
          </p:grpSpPr>
          <p:grpSp>
            <p:nvGrpSpPr>
              <p:cNvPr id="18441" name="Group 20"/>
              <p:cNvGrpSpPr>
                <a:grpSpLocks/>
              </p:cNvGrpSpPr>
              <p:nvPr/>
            </p:nvGrpSpPr>
            <p:grpSpPr bwMode="auto">
              <a:xfrm>
                <a:off x="3312" y="1920"/>
                <a:ext cx="384" cy="192"/>
                <a:chOff x="1008" y="1920"/>
                <a:chExt cx="384" cy="192"/>
              </a:xfrm>
            </p:grpSpPr>
            <p:sp>
              <p:nvSpPr>
                <p:cNvPr id="18443" name="Oval 21"/>
                <p:cNvSpPr>
                  <a:spLocks noChangeArrowheads="1"/>
                </p:cNvSpPr>
                <p:nvPr/>
              </p:nvSpPr>
              <p:spPr bwMode="auto">
                <a:xfrm>
                  <a:off x="1008" y="1920"/>
                  <a:ext cx="144" cy="192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4" name="AutoShape 22"/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48"/>
                </a:xfrm>
                <a:prstGeom prst="rightArrow">
                  <a:avLst>
                    <a:gd name="adj1" fmla="val 50000"/>
                    <a:gd name="adj2" fmla="val 150000"/>
                  </a:avLst>
                </a:prstGeom>
                <a:solidFill>
                  <a:schemeClr val="accent1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42" name="Text Box 23"/>
              <p:cNvSpPr txBox="1">
                <a:spLocks noChangeArrowheads="1"/>
              </p:cNvSpPr>
              <p:nvPr/>
            </p:nvSpPr>
            <p:spPr bwMode="auto">
              <a:xfrm>
                <a:off x="3648" y="1776"/>
                <a:ext cx="2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b="1">
                    <a:solidFill>
                      <a:srgbClr val="FFFF00"/>
                    </a:solidFill>
                  </a:rPr>
                  <a:t>v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2542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FF6600"/>
                </a:solidFill>
                <a:ea typeface="华文新魏" pitchFamily="2" charset="-122"/>
              </a:rPr>
              <a:t>思考题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20825"/>
            <a:ext cx="8024813" cy="2089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    如果认为电子的定向运动速率就是电流的传导速率，和我们的生活经验是否相符？怎样解释？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3716338"/>
            <a:ext cx="91455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电子定向移动的速率约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en-US" altLang="zh-CN" sz="40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-5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m/s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</a:p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电子热运动的平均速率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en-US" altLang="zh-CN" sz="40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m/s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 </a:t>
            </a:r>
          </a:p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电场的传播速率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3×10 </a:t>
            </a:r>
            <a:r>
              <a:rPr lang="en-US" altLang="zh-CN" sz="4000" b="1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m/s.</a:t>
            </a:r>
            <a:endParaRPr lang="zh-CN" altLang="en-US" sz="40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65175"/>
            <a:ext cx="8496300" cy="4535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、形成电流的条件：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 （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）存在自由电荷（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）导体两端存在电压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、电源的作用：提供持续的电压</a:t>
            </a:r>
            <a:endParaRPr lang="en-US" altLang="zh-CN" sz="2800" b="1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、导线中的电场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导线内的电场线保持和导线平行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.(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恒定电场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、恒定电流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大小方向都不随时间变化的电流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、电流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表示电流的强弱程度的物理量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）定义式                </a:t>
            </a:r>
            <a:r>
              <a:rPr lang="en-US" altLang="zh-CN" sz="2800" b="1" smtClean="0">
                <a:latin typeface="宋体" pitchFamily="2" charset="-122"/>
              </a:rPr>
              <a:t>I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=q / t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2800" b="1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b="1" smtClean="0">
                <a:latin typeface="华文新魏" pitchFamily="2" charset="-122"/>
                <a:ea typeface="华文新魏" pitchFamily="2" charset="-122"/>
              </a:rPr>
              <a:t>）金属导体中电流的计算式</a:t>
            </a:r>
            <a:endParaRPr lang="en-US" altLang="zh-CN" sz="2800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167063" y="0"/>
            <a:ext cx="23764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小结</a:t>
            </a:r>
            <a:r>
              <a:rPr lang="en-US" altLang="zh-CN" sz="5400">
                <a:solidFill>
                  <a:srgbClr val="FF6600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553075" y="4760913"/>
          <a:ext cx="20113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公式" r:id="rId3" imgW="533520" imgH="171450" progId="Equation.3">
                  <p:embed/>
                </p:oleObj>
              </mc:Choice>
              <mc:Fallback>
                <p:oleObj name="公式" r:id="rId3" imgW="533520" imgH="1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4760913"/>
                        <a:ext cx="20113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58775" y="5481638"/>
            <a:ext cx="85693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华文新魏" pitchFamily="2" charset="-122"/>
                <a:ea typeface="华文新魏" pitchFamily="2" charset="-122"/>
              </a:rPr>
              <a:t>   n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为单位体积内自由电荷数目，</a:t>
            </a:r>
            <a:r>
              <a:rPr lang="en-US" altLang="zh-CN" sz="2800" b="1" i="1">
                <a:latin typeface="华文新魏" pitchFamily="2" charset="-122"/>
                <a:ea typeface="华文新魏" pitchFamily="2" charset="-122"/>
              </a:rPr>
              <a:t>S 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为导体横截面积，</a:t>
            </a:r>
            <a:r>
              <a:rPr lang="en-US" altLang="zh-CN" sz="2800" b="1" i="1">
                <a:latin typeface="华文新魏" pitchFamily="2" charset="-122"/>
                <a:ea typeface="华文新魏" pitchFamily="2" charset="-122"/>
              </a:rPr>
              <a:t>v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为电荷定向移动速率    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为每个自由电荷的电量</a:t>
            </a:r>
            <a:endParaRPr lang="en-US" altLang="zh-CN" sz="2800" b="1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449388"/>
            <a:ext cx="7631113" cy="3959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400" b="1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电闪雷鸣时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强大的电流使天空发出耀眼的闪光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但它只能存在于一瞬间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而手电筒中的小灯泡却能持续发光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4400" b="1" smtClean="0">
                <a:latin typeface="黑体" pitchFamily="2" charset="-122"/>
                <a:ea typeface="黑体" pitchFamily="2" charset="-122"/>
              </a:rPr>
              <a:t>这是为什么</a:t>
            </a:r>
            <a:r>
              <a:rPr lang="en-US" altLang="zh-CN" sz="4400" b="1" smtClean="0">
                <a:latin typeface="黑体" pitchFamily="2" charset="-122"/>
                <a:ea typeface="黑体" pitchFamily="2" charset="-122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341438"/>
            <a:ext cx="8856662" cy="35639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、关于电流的方向，下列叙述中正确的是             （    ）</a:t>
            </a:r>
            <a:endParaRPr lang="en-US" altLang="zh-CN" sz="2400" b="1" smtClean="0"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．金属导体中电流的方向就是自由电子定向移动的方向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．在电解质溶液中有自由的正离子和负离子，电流方向不能确定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．不论何种导体，电流的方向规定为正电荷定向移动的方向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smtClean="0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 sz="2400" b="1" smtClean="0">
                <a:latin typeface="黑体" pitchFamily="2" charset="-122"/>
                <a:ea typeface="黑体" pitchFamily="2" charset="-122"/>
              </a:rPr>
              <a:t>．电流的方向有时与正电荷定向移动的方向相同，有时与负电荷定向移动的方向相同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135938" y="1268413"/>
            <a:ext cx="647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683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FF6600"/>
                </a:solidFill>
                <a:ea typeface="华文新魏" pitchFamily="2" charset="-122"/>
              </a:rPr>
              <a:t>课堂训练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43195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、某电解质溶液，如果在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 s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内共有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5.0×10</a:t>
            </a:r>
            <a:r>
              <a:rPr lang="en-US" altLang="zh-CN" sz="4000" b="1" baseline="30000" smtClean="0">
                <a:latin typeface="黑体" pitchFamily="2" charset="-122"/>
                <a:ea typeface="黑体" pitchFamily="2" charset="-122"/>
              </a:rPr>
              <a:t>18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个二价正离子和</a:t>
            </a: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1.0×10</a:t>
            </a:r>
            <a:r>
              <a:rPr lang="en-US" altLang="zh-CN" sz="4000" b="1" baseline="30000" smtClean="0">
                <a:latin typeface="黑体" pitchFamily="2" charset="-122"/>
                <a:ea typeface="黑体" pitchFamily="2" charset="-122"/>
              </a:rPr>
              <a:t>19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个一价负离子通过某横截面，那么通过电解质溶液的电流强度是多大？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543550" y="5553075"/>
            <a:ext cx="1908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40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3.2 A </a:t>
            </a:r>
            <a:endParaRPr kumimoji="1" lang="zh-CN" altLang="en-US" sz="4000" b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1" smtClean="0">
                <a:solidFill>
                  <a:srgbClr val="FF6600"/>
                </a:solidFill>
                <a:ea typeface="华文新魏" pitchFamily="2" charset="-122"/>
              </a:rPr>
              <a:t>课堂训练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00100"/>
            <a:ext cx="8424862" cy="33480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000" b="1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、氢原子的核外只有一个电子，设电子在离原子核距离为</a:t>
            </a:r>
            <a:r>
              <a:rPr lang="en-US" altLang="zh-CN" sz="4000" b="1" i="1" smtClean="0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的圆轨道上做匀速圆周运动。已知电子的电荷量为</a:t>
            </a:r>
            <a:r>
              <a:rPr lang="en-US" altLang="zh-CN" sz="4000" b="1" i="1" smtClean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，运动速率为</a:t>
            </a:r>
            <a:r>
              <a:rPr lang="en-US" altLang="zh-CN" sz="4000" b="1" i="1" smtClean="0">
                <a:latin typeface="黑体" pitchFamily="2" charset="-122"/>
                <a:ea typeface="黑体" pitchFamily="2" charset="-122"/>
              </a:rPr>
              <a:t>v</a:t>
            </a:r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，求电子绕核运动的等效电流多大？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5327650" y="4976813"/>
          <a:ext cx="349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公式" r:id="rId3" imgW="771660" imgH="362040" progId="Equation.3">
                  <p:embed/>
                </p:oleObj>
              </mc:Choice>
              <mc:Fallback>
                <p:oleObj name="公式" r:id="rId3" imgW="771660" imgH="362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976813"/>
                        <a:ext cx="349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25425"/>
            <a:ext cx="6915150" cy="973138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latin typeface="黑体" pitchFamily="2" charset="-122"/>
                <a:ea typeface="黑体" pitchFamily="2" charset="-122"/>
              </a:rPr>
              <a:t>电流的形成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2627312" cy="692150"/>
          </a:xfrm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．电流：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2519363" y="2997200"/>
            <a:ext cx="3665537" cy="1541463"/>
            <a:chOff x="1728" y="1824"/>
            <a:chExt cx="2016" cy="824"/>
          </a:xfrm>
        </p:grpSpPr>
        <p:grpSp>
          <p:nvGrpSpPr>
            <p:cNvPr id="4103" name="Group 5"/>
            <p:cNvGrpSpPr>
              <a:grpSpLocks/>
            </p:cNvGrpSpPr>
            <p:nvPr/>
          </p:nvGrpSpPr>
          <p:grpSpPr bwMode="auto">
            <a:xfrm>
              <a:off x="1728" y="1824"/>
              <a:ext cx="2016" cy="824"/>
              <a:chOff x="1008" y="2348"/>
              <a:chExt cx="2016" cy="824"/>
            </a:xfrm>
          </p:grpSpPr>
          <p:sp>
            <p:nvSpPr>
              <p:cNvPr id="4158" name="Oval 6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384" cy="816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9" name="Oval 7"/>
              <p:cNvSpPr>
                <a:spLocks noChangeArrowheads="1"/>
              </p:cNvSpPr>
              <p:nvPr/>
            </p:nvSpPr>
            <p:spPr bwMode="auto">
              <a:xfrm>
                <a:off x="1824" y="2352"/>
                <a:ext cx="384" cy="8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0" name="Oval 8"/>
              <p:cNvSpPr>
                <a:spLocks noChangeArrowheads="1"/>
              </p:cNvSpPr>
              <p:nvPr/>
            </p:nvSpPr>
            <p:spPr bwMode="auto">
              <a:xfrm>
                <a:off x="2640" y="2352"/>
                <a:ext cx="384" cy="81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1" name="Line 9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2" name="Line 10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3" name="Arc 11"/>
              <p:cNvSpPr>
                <a:spLocks/>
              </p:cNvSpPr>
              <p:nvPr/>
            </p:nvSpPr>
            <p:spPr bwMode="auto">
              <a:xfrm>
                <a:off x="1988" y="2348"/>
                <a:ext cx="220" cy="824"/>
              </a:xfrm>
              <a:custGeom>
                <a:avLst/>
                <a:gdLst>
                  <a:gd name="T0" fmla="*/ 0 w 24612"/>
                  <a:gd name="T1" fmla="*/ 0 h 43200"/>
                  <a:gd name="T2" fmla="*/ 0 w 24612"/>
                  <a:gd name="T3" fmla="*/ 0 h 43200"/>
                  <a:gd name="T4" fmla="*/ 0 w 24612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12" h="43200" fill="none" extrusionOk="0">
                    <a:moveTo>
                      <a:pt x="3011" y="0"/>
                    </a:moveTo>
                    <a:cubicBezTo>
                      <a:pt x="14941" y="0"/>
                      <a:pt x="24612" y="9670"/>
                      <a:pt x="24612" y="21600"/>
                    </a:cubicBezTo>
                    <a:cubicBezTo>
                      <a:pt x="24612" y="33529"/>
                      <a:pt x="14941" y="43200"/>
                      <a:pt x="3012" y="43200"/>
                    </a:cubicBezTo>
                    <a:cubicBezTo>
                      <a:pt x="2004" y="43200"/>
                      <a:pt x="997" y="43129"/>
                      <a:pt x="0" y="42988"/>
                    </a:cubicBezTo>
                  </a:path>
                  <a:path w="24612" h="43200" stroke="0" extrusionOk="0">
                    <a:moveTo>
                      <a:pt x="3011" y="0"/>
                    </a:moveTo>
                    <a:cubicBezTo>
                      <a:pt x="14941" y="0"/>
                      <a:pt x="24612" y="9670"/>
                      <a:pt x="24612" y="21600"/>
                    </a:cubicBezTo>
                    <a:cubicBezTo>
                      <a:pt x="24612" y="33529"/>
                      <a:pt x="14941" y="43200"/>
                      <a:pt x="3012" y="43200"/>
                    </a:cubicBezTo>
                    <a:cubicBezTo>
                      <a:pt x="2004" y="43200"/>
                      <a:pt x="997" y="43129"/>
                      <a:pt x="0" y="42988"/>
                    </a:cubicBezTo>
                    <a:lnTo>
                      <a:pt x="3012" y="21600"/>
                    </a:lnTo>
                    <a:lnTo>
                      <a:pt x="3011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64" name="Arc 12"/>
              <p:cNvSpPr>
                <a:spLocks/>
              </p:cNvSpPr>
              <p:nvPr/>
            </p:nvSpPr>
            <p:spPr bwMode="auto">
              <a:xfrm>
                <a:off x="2804" y="2348"/>
                <a:ext cx="220" cy="824"/>
              </a:xfrm>
              <a:custGeom>
                <a:avLst/>
                <a:gdLst>
                  <a:gd name="T0" fmla="*/ 0 w 24612"/>
                  <a:gd name="T1" fmla="*/ 0 h 43200"/>
                  <a:gd name="T2" fmla="*/ 0 w 24612"/>
                  <a:gd name="T3" fmla="*/ 0 h 43200"/>
                  <a:gd name="T4" fmla="*/ 0 w 24612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612" h="43200" fill="none" extrusionOk="0">
                    <a:moveTo>
                      <a:pt x="3011" y="0"/>
                    </a:moveTo>
                    <a:cubicBezTo>
                      <a:pt x="14941" y="0"/>
                      <a:pt x="24612" y="9670"/>
                      <a:pt x="24612" y="21600"/>
                    </a:cubicBezTo>
                    <a:cubicBezTo>
                      <a:pt x="24612" y="33529"/>
                      <a:pt x="14941" y="43200"/>
                      <a:pt x="3012" y="43200"/>
                    </a:cubicBezTo>
                    <a:cubicBezTo>
                      <a:pt x="2004" y="43200"/>
                      <a:pt x="997" y="43129"/>
                      <a:pt x="0" y="42988"/>
                    </a:cubicBezTo>
                  </a:path>
                  <a:path w="24612" h="43200" stroke="0" extrusionOk="0">
                    <a:moveTo>
                      <a:pt x="3011" y="0"/>
                    </a:moveTo>
                    <a:cubicBezTo>
                      <a:pt x="14941" y="0"/>
                      <a:pt x="24612" y="9670"/>
                      <a:pt x="24612" y="21600"/>
                    </a:cubicBezTo>
                    <a:cubicBezTo>
                      <a:pt x="24612" y="33529"/>
                      <a:pt x="14941" y="43200"/>
                      <a:pt x="3012" y="43200"/>
                    </a:cubicBezTo>
                    <a:cubicBezTo>
                      <a:pt x="2004" y="43200"/>
                      <a:pt x="997" y="43129"/>
                      <a:pt x="0" y="42988"/>
                    </a:cubicBezTo>
                    <a:lnTo>
                      <a:pt x="3012" y="21600"/>
                    </a:lnTo>
                    <a:lnTo>
                      <a:pt x="3011" y="0"/>
                    </a:lnTo>
                    <a:close/>
                  </a:path>
                </a:pathLst>
              </a:cu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4" name="Group 13"/>
            <p:cNvGrpSpPr>
              <a:grpSpLocks/>
            </p:cNvGrpSpPr>
            <p:nvPr/>
          </p:nvGrpSpPr>
          <p:grpSpPr bwMode="auto">
            <a:xfrm rot="-2129786">
              <a:off x="1872" y="2112"/>
              <a:ext cx="184" cy="48"/>
              <a:chOff x="1104" y="3216"/>
              <a:chExt cx="184" cy="48"/>
            </a:xfrm>
          </p:grpSpPr>
          <p:sp>
            <p:nvSpPr>
              <p:cNvPr id="4156" name="Oval 14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7" name="Line 15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5" name="Group 16"/>
            <p:cNvGrpSpPr>
              <a:grpSpLocks/>
            </p:cNvGrpSpPr>
            <p:nvPr/>
          </p:nvGrpSpPr>
          <p:grpSpPr bwMode="auto">
            <a:xfrm rot="7811423">
              <a:off x="1804" y="2476"/>
              <a:ext cx="184" cy="48"/>
              <a:chOff x="1104" y="3216"/>
              <a:chExt cx="184" cy="48"/>
            </a:xfrm>
          </p:grpSpPr>
          <p:sp>
            <p:nvSpPr>
              <p:cNvPr id="4154" name="Oval 17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5" name="Line 18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6" name="Group 19"/>
            <p:cNvGrpSpPr>
              <a:grpSpLocks/>
            </p:cNvGrpSpPr>
            <p:nvPr/>
          </p:nvGrpSpPr>
          <p:grpSpPr bwMode="auto">
            <a:xfrm rot="2733543">
              <a:off x="2976" y="1920"/>
              <a:ext cx="184" cy="48"/>
              <a:chOff x="1104" y="3216"/>
              <a:chExt cx="184" cy="48"/>
            </a:xfrm>
          </p:grpSpPr>
          <p:sp>
            <p:nvSpPr>
              <p:cNvPr id="4152" name="Oval 2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3" name="Line 21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7" name="Group 22"/>
            <p:cNvGrpSpPr>
              <a:grpSpLocks/>
            </p:cNvGrpSpPr>
            <p:nvPr/>
          </p:nvGrpSpPr>
          <p:grpSpPr bwMode="auto">
            <a:xfrm rot="-9665784">
              <a:off x="3456" y="2400"/>
              <a:ext cx="184" cy="48"/>
              <a:chOff x="1104" y="3216"/>
              <a:chExt cx="184" cy="48"/>
            </a:xfrm>
          </p:grpSpPr>
          <p:sp>
            <p:nvSpPr>
              <p:cNvPr id="4150" name="Oval 23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Line 24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8" name="Group 25"/>
            <p:cNvGrpSpPr>
              <a:grpSpLocks/>
            </p:cNvGrpSpPr>
            <p:nvPr/>
          </p:nvGrpSpPr>
          <p:grpSpPr bwMode="auto">
            <a:xfrm rot="2157704">
              <a:off x="3408" y="2208"/>
              <a:ext cx="184" cy="48"/>
              <a:chOff x="1104" y="3216"/>
              <a:chExt cx="184" cy="48"/>
            </a:xfrm>
          </p:grpSpPr>
          <p:sp>
            <p:nvSpPr>
              <p:cNvPr id="4148" name="Oval 26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9" name="Line 27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09" name="Group 28"/>
            <p:cNvGrpSpPr>
              <a:grpSpLocks/>
            </p:cNvGrpSpPr>
            <p:nvPr/>
          </p:nvGrpSpPr>
          <p:grpSpPr bwMode="auto">
            <a:xfrm rot="-3348360">
              <a:off x="3436" y="1988"/>
              <a:ext cx="184" cy="48"/>
              <a:chOff x="1104" y="3216"/>
              <a:chExt cx="184" cy="48"/>
            </a:xfrm>
          </p:grpSpPr>
          <p:sp>
            <p:nvSpPr>
              <p:cNvPr id="4146" name="Oval 2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7" name="Line 30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0" name="Group 31"/>
            <p:cNvGrpSpPr>
              <a:grpSpLocks/>
            </p:cNvGrpSpPr>
            <p:nvPr/>
          </p:nvGrpSpPr>
          <p:grpSpPr bwMode="auto">
            <a:xfrm rot="4009094">
              <a:off x="2688" y="1968"/>
              <a:ext cx="184" cy="48"/>
              <a:chOff x="1104" y="3216"/>
              <a:chExt cx="184" cy="48"/>
            </a:xfrm>
          </p:grpSpPr>
          <p:sp>
            <p:nvSpPr>
              <p:cNvPr id="4144" name="Oval 32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5" name="Line 33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1" name="Group 34"/>
            <p:cNvGrpSpPr>
              <a:grpSpLocks/>
            </p:cNvGrpSpPr>
            <p:nvPr/>
          </p:nvGrpSpPr>
          <p:grpSpPr bwMode="auto">
            <a:xfrm rot="-3872329">
              <a:off x="2688" y="2352"/>
              <a:ext cx="184" cy="48"/>
              <a:chOff x="1104" y="3216"/>
              <a:chExt cx="184" cy="48"/>
            </a:xfrm>
          </p:grpSpPr>
          <p:sp>
            <p:nvSpPr>
              <p:cNvPr id="4142" name="Oval 35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2" name="Group 37"/>
            <p:cNvGrpSpPr>
              <a:grpSpLocks/>
            </p:cNvGrpSpPr>
            <p:nvPr/>
          </p:nvGrpSpPr>
          <p:grpSpPr bwMode="auto">
            <a:xfrm rot="2340877">
              <a:off x="2592" y="2160"/>
              <a:ext cx="184" cy="48"/>
              <a:chOff x="1104" y="3216"/>
              <a:chExt cx="184" cy="48"/>
            </a:xfrm>
          </p:grpSpPr>
          <p:sp>
            <p:nvSpPr>
              <p:cNvPr id="4140" name="Oval 38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1" name="Line 39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3" name="Group 40"/>
            <p:cNvGrpSpPr>
              <a:grpSpLocks/>
            </p:cNvGrpSpPr>
            <p:nvPr/>
          </p:nvGrpSpPr>
          <p:grpSpPr bwMode="auto">
            <a:xfrm rot="-4115610">
              <a:off x="3072" y="2448"/>
              <a:ext cx="184" cy="48"/>
              <a:chOff x="1104" y="3216"/>
              <a:chExt cx="184" cy="48"/>
            </a:xfrm>
          </p:grpSpPr>
          <p:sp>
            <p:nvSpPr>
              <p:cNvPr id="4138" name="Oval 41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9" name="Line 42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4" name="Group 43"/>
            <p:cNvGrpSpPr>
              <a:grpSpLocks/>
            </p:cNvGrpSpPr>
            <p:nvPr/>
          </p:nvGrpSpPr>
          <p:grpSpPr bwMode="auto">
            <a:xfrm>
              <a:off x="1824" y="1968"/>
              <a:ext cx="184" cy="48"/>
              <a:chOff x="1104" y="3216"/>
              <a:chExt cx="184" cy="48"/>
            </a:xfrm>
          </p:grpSpPr>
          <p:sp>
            <p:nvSpPr>
              <p:cNvPr id="4136" name="Oval 44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7" name="Line 45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5" name="Group 46"/>
            <p:cNvGrpSpPr>
              <a:grpSpLocks/>
            </p:cNvGrpSpPr>
            <p:nvPr/>
          </p:nvGrpSpPr>
          <p:grpSpPr bwMode="auto">
            <a:xfrm rot="-2027743">
              <a:off x="2256" y="2352"/>
              <a:ext cx="184" cy="48"/>
              <a:chOff x="1104" y="3216"/>
              <a:chExt cx="184" cy="48"/>
            </a:xfrm>
          </p:grpSpPr>
          <p:sp>
            <p:nvSpPr>
              <p:cNvPr id="4134" name="Oval 47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Line 48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6" name="Group 49"/>
            <p:cNvGrpSpPr>
              <a:grpSpLocks/>
            </p:cNvGrpSpPr>
            <p:nvPr/>
          </p:nvGrpSpPr>
          <p:grpSpPr bwMode="auto">
            <a:xfrm rot="-2428824">
              <a:off x="2208" y="2160"/>
              <a:ext cx="184" cy="48"/>
              <a:chOff x="1104" y="3216"/>
              <a:chExt cx="184" cy="48"/>
            </a:xfrm>
          </p:grpSpPr>
          <p:sp>
            <p:nvSpPr>
              <p:cNvPr id="4132" name="Oval 50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Line 51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7" name="Group 52"/>
            <p:cNvGrpSpPr>
              <a:grpSpLocks/>
            </p:cNvGrpSpPr>
            <p:nvPr/>
          </p:nvGrpSpPr>
          <p:grpSpPr bwMode="auto">
            <a:xfrm rot="6019382">
              <a:off x="3148" y="2092"/>
              <a:ext cx="184" cy="48"/>
              <a:chOff x="1104" y="3216"/>
              <a:chExt cx="184" cy="48"/>
            </a:xfrm>
          </p:grpSpPr>
          <p:sp>
            <p:nvSpPr>
              <p:cNvPr id="4130" name="Oval 53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Line 54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8" name="Group 55"/>
            <p:cNvGrpSpPr>
              <a:grpSpLocks/>
            </p:cNvGrpSpPr>
            <p:nvPr/>
          </p:nvGrpSpPr>
          <p:grpSpPr bwMode="auto">
            <a:xfrm rot="-8120265">
              <a:off x="2256" y="1968"/>
              <a:ext cx="184" cy="48"/>
              <a:chOff x="1104" y="3216"/>
              <a:chExt cx="184" cy="48"/>
            </a:xfrm>
          </p:grpSpPr>
          <p:sp>
            <p:nvSpPr>
              <p:cNvPr id="4128" name="Oval 56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57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9" name="Group 58"/>
            <p:cNvGrpSpPr>
              <a:grpSpLocks/>
            </p:cNvGrpSpPr>
            <p:nvPr/>
          </p:nvGrpSpPr>
          <p:grpSpPr bwMode="auto">
            <a:xfrm rot="1719427">
              <a:off x="2976" y="2208"/>
              <a:ext cx="184" cy="48"/>
              <a:chOff x="1104" y="3216"/>
              <a:chExt cx="184" cy="48"/>
            </a:xfrm>
          </p:grpSpPr>
          <p:sp>
            <p:nvSpPr>
              <p:cNvPr id="4126" name="Oval 59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60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20" name="Group 61"/>
            <p:cNvGrpSpPr>
              <a:grpSpLocks/>
            </p:cNvGrpSpPr>
            <p:nvPr/>
          </p:nvGrpSpPr>
          <p:grpSpPr bwMode="auto">
            <a:xfrm rot="2585163">
              <a:off x="2360" y="2448"/>
              <a:ext cx="184" cy="48"/>
              <a:chOff x="1104" y="3216"/>
              <a:chExt cx="184" cy="48"/>
            </a:xfrm>
          </p:grpSpPr>
          <p:sp>
            <p:nvSpPr>
              <p:cNvPr id="4124" name="Oval 62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63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21" name="Group 64"/>
            <p:cNvGrpSpPr>
              <a:grpSpLocks/>
            </p:cNvGrpSpPr>
            <p:nvPr/>
          </p:nvGrpSpPr>
          <p:grpSpPr bwMode="auto">
            <a:xfrm rot="2896260">
              <a:off x="1852" y="2276"/>
              <a:ext cx="184" cy="48"/>
              <a:chOff x="1104" y="3216"/>
              <a:chExt cx="184" cy="48"/>
            </a:xfrm>
          </p:grpSpPr>
          <p:sp>
            <p:nvSpPr>
              <p:cNvPr id="4122" name="Oval 65"/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66"/>
              <p:cNvSpPr>
                <a:spLocks noChangeShapeType="1"/>
              </p:cNvSpPr>
              <p:nvPr/>
            </p:nvSpPr>
            <p:spPr bwMode="auto">
              <a:xfrm>
                <a:off x="1144" y="32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5603" name="Text Box 67"/>
          <p:cNvSpPr txBox="1">
            <a:spLocks noChangeArrowheads="1"/>
          </p:cNvSpPr>
          <p:nvPr/>
        </p:nvSpPr>
        <p:spPr bwMode="auto">
          <a:xfrm>
            <a:off x="1042988" y="4941888"/>
            <a:ext cx="7524750" cy="1323975"/>
          </a:xfrm>
          <a:prstGeom prst="rect">
            <a:avLst/>
          </a:prstGeom>
          <a:noFill/>
          <a:ln w="12700">
            <a:solidFill>
              <a:srgbClr val="99FFCC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CCFFFF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kumimoji="1" lang="zh-CN" altLang="en-US" sz="40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电荷的热运动，从宏观上看，不能形成电流．</a:t>
            </a:r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2916238" y="1412875"/>
            <a:ext cx="5326062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</a:pPr>
            <a:r>
              <a:rPr lang="zh-CN" altLang="en-US" sz="40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电荷的定向移动形成电流．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  <p:bldP spid="65603" grpId="0" animBg="1" autoUpdateAnimBg="0"/>
      <p:bldP spid="6560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导线中产生瞬时电流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-76200" y="2667000"/>
            <a:ext cx="1501775" cy="2103438"/>
            <a:chOff x="158" y="2112"/>
            <a:chExt cx="946" cy="1325"/>
          </a:xfrm>
        </p:grpSpPr>
        <p:grpSp>
          <p:nvGrpSpPr>
            <p:cNvPr id="5151" name="Group 4"/>
            <p:cNvGrpSpPr>
              <a:grpSpLocks/>
            </p:cNvGrpSpPr>
            <p:nvPr/>
          </p:nvGrpSpPr>
          <p:grpSpPr bwMode="auto">
            <a:xfrm>
              <a:off x="432" y="2112"/>
              <a:ext cx="514" cy="413"/>
              <a:chOff x="432" y="2112"/>
              <a:chExt cx="514" cy="413"/>
            </a:xfrm>
          </p:grpSpPr>
          <p:sp>
            <p:nvSpPr>
              <p:cNvPr id="5168" name="Text Box 5"/>
              <p:cNvSpPr txBox="1">
                <a:spLocks noChangeArrowheads="1"/>
              </p:cNvSpPr>
              <p:nvPr/>
            </p:nvSpPr>
            <p:spPr bwMode="auto">
              <a:xfrm>
                <a:off x="432" y="2112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9" name="Text Box 6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70" name="Text Box 7"/>
              <p:cNvSpPr txBox="1">
                <a:spLocks noChangeArrowheads="1"/>
              </p:cNvSpPr>
              <p:nvPr/>
            </p:nvSpPr>
            <p:spPr bwMode="auto">
              <a:xfrm>
                <a:off x="720" y="2160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  <p:grpSp>
          <p:nvGrpSpPr>
            <p:cNvPr id="5152" name="Group 8"/>
            <p:cNvGrpSpPr>
              <a:grpSpLocks/>
            </p:cNvGrpSpPr>
            <p:nvPr/>
          </p:nvGrpSpPr>
          <p:grpSpPr bwMode="auto">
            <a:xfrm>
              <a:off x="158" y="2256"/>
              <a:ext cx="946" cy="1181"/>
              <a:chOff x="192" y="2208"/>
              <a:chExt cx="946" cy="1181"/>
            </a:xfrm>
          </p:grpSpPr>
          <p:sp>
            <p:nvSpPr>
              <p:cNvPr id="5153" name="Oval 9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624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4" name="Text Box 10"/>
              <p:cNvSpPr txBox="1">
                <a:spLocks noChangeArrowheads="1"/>
              </p:cNvSpPr>
              <p:nvPr/>
            </p:nvSpPr>
            <p:spPr bwMode="auto">
              <a:xfrm>
                <a:off x="480" y="302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5155" name="Text Box 11"/>
              <p:cNvSpPr txBox="1">
                <a:spLocks noChangeArrowheads="1"/>
              </p:cNvSpPr>
              <p:nvPr/>
            </p:nvSpPr>
            <p:spPr bwMode="auto">
              <a:xfrm>
                <a:off x="240" y="2592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56" name="Text Box 12"/>
              <p:cNvSpPr txBox="1">
                <a:spLocks noChangeArrowheads="1"/>
              </p:cNvSpPr>
              <p:nvPr/>
            </p:nvSpPr>
            <p:spPr bwMode="auto">
              <a:xfrm>
                <a:off x="192" y="2448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57" name="Text Box 13"/>
              <p:cNvSpPr txBox="1">
                <a:spLocks noChangeArrowheads="1"/>
              </p:cNvSpPr>
              <p:nvPr/>
            </p:nvSpPr>
            <p:spPr bwMode="auto">
              <a:xfrm>
                <a:off x="288" y="2304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58" name="Text Box 14"/>
              <p:cNvSpPr txBox="1">
                <a:spLocks noChangeArrowheads="1"/>
              </p:cNvSpPr>
              <p:nvPr/>
            </p:nvSpPr>
            <p:spPr bwMode="auto">
              <a:xfrm>
                <a:off x="336" y="2208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59" name="Text Box 15"/>
              <p:cNvSpPr txBox="1">
                <a:spLocks noChangeArrowheads="1"/>
              </p:cNvSpPr>
              <p:nvPr/>
            </p:nvSpPr>
            <p:spPr bwMode="auto">
              <a:xfrm>
                <a:off x="864" y="2256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0" name="Text Box 16"/>
              <p:cNvSpPr txBox="1">
                <a:spLocks noChangeArrowheads="1"/>
              </p:cNvSpPr>
              <p:nvPr/>
            </p:nvSpPr>
            <p:spPr bwMode="auto">
              <a:xfrm>
                <a:off x="912" y="2400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1" name="Text Box 17"/>
              <p:cNvSpPr txBox="1">
                <a:spLocks noChangeArrowheads="1"/>
              </p:cNvSpPr>
              <p:nvPr/>
            </p:nvSpPr>
            <p:spPr bwMode="auto">
              <a:xfrm>
                <a:off x="864" y="2448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2" name="Text Box 18"/>
              <p:cNvSpPr txBox="1">
                <a:spLocks noChangeArrowheads="1"/>
              </p:cNvSpPr>
              <p:nvPr/>
            </p:nvSpPr>
            <p:spPr bwMode="auto">
              <a:xfrm>
                <a:off x="912" y="2592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3" name="Text Box 19"/>
              <p:cNvSpPr txBox="1">
                <a:spLocks noChangeArrowheads="1"/>
              </p:cNvSpPr>
              <p:nvPr/>
            </p:nvSpPr>
            <p:spPr bwMode="auto">
              <a:xfrm>
                <a:off x="432" y="2688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4" name="Text Box 20"/>
              <p:cNvSpPr txBox="1">
                <a:spLocks noChangeArrowheads="1"/>
              </p:cNvSpPr>
              <p:nvPr/>
            </p:nvSpPr>
            <p:spPr bwMode="auto">
              <a:xfrm>
                <a:off x="528" y="2755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5" name="Text Box 21"/>
              <p:cNvSpPr txBox="1">
                <a:spLocks noChangeArrowheads="1"/>
              </p:cNvSpPr>
              <p:nvPr/>
            </p:nvSpPr>
            <p:spPr bwMode="auto">
              <a:xfrm>
                <a:off x="302" y="2688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6" name="Text Box 22"/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5167" name="Text Box 23"/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2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</p:grp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2514600" y="2667000"/>
            <a:ext cx="1600200" cy="2027238"/>
            <a:chOff x="1776" y="2112"/>
            <a:chExt cx="1008" cy="1277"/>
          </a:xfrm>
        </p:grpSpPr>
        <p:sp>
          <p:nvSpPr>
            <p:cNvPr id="5138" name="Oval 25"/>
            <p:cNvSpPr>
              <a:spLocks noChangeArrowheads="1"/>
            </p:cNvSpPr>
            <p:nvPr/>
          </p:nvSpPr>
          <p:spPr bwMode="auto">
            <a:xfrm>
              <a:off x="1968" y="2304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Text Box 26"/>
            <p:cNvSpPr txBox="1">
              <a:spLocks noChangeArrowheads="1"/>
            </p:cNvSpPr>
            <p:nvPr/>
          </p:nvSpPr>
          <p:spPr bwMode="auto">
            <a:xfrm>
              <a:off x="2064" y="3024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B</a:t>
              </a:r>
            </a:p>
          </p:txBody>
        </p:sp>
        <p:sp>
          <p:nvSpPr>
            <p:cNvPr id="5140" name="Text Box 27"/>
            <p:cNvSpPr txBox="1">
              <a:spLocks noChangeArrowheads="1"/>
            </p:cNvSpPr>
            <p:nvPr/>
          </p:nvSpPr>
          <p:spPr bwMode="auto">
            <a:xfrm>
              <a:off x="1824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1" name="Text Box 28"/>
            <p:cNvSpPr txBox="1">
              <a:spLocks noChangeArrowheads="1"/>
            </p:cNvSpPr>
            <p:nvPr/>
          </p:nvSpPr>
          <p:spPr bwMode="auto">
            <a:xfrm>
              <a:off x="1776" y="24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2" name="Text Box 29"/>
            <p:cNvSpPr txBox="1">
              <a:spLocks noChangeArrowheads="1"/>
            </p:cNvSpPr>
            <p:nvPr/>
          </p:nvSpPr>
          <p:spPr bwMode="auto">
            <a:xfrm>
              <a:off x="1872" y="22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3" name="Text Box 30"/>
            <p:cNvSpPr txBox="1">
              <a:spLocks noChangeArrowheads="1"/>
            </p:cNvSpPr>
            <p:nvPr/>
          </p:nvSpPr>
          <p:spPr bwMode="auto">
            <a:xfrm>
              <a:off x="2112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4" name="Text Box 31"/>
            <p:cNvSpPr txBox="1">
              <a:spLocks noChangeArrowheads="1"/>
            </p:cNvSpPr>
            <p:nvPr/>
          </p:nvSpPr>
          <p:spPr bwMode="auto">
            <a:xfrm>
              <a:off x="2400" y="22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5" name="Text Box 32"/>
            <p:cNvSpPr txBox="1">
              <a:spLocks noChangeArrowheads="1"/>
            </p:cNvSpPr>
            <p:nvPr/>
          </p:nvSpPr>
          <p:spPr bwMode="auto">
            <a:xfrm>
              <a:off x="2448" y="235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6" name="Text Box 33"/>
            <p:cNvSpPr txBox="1">
              <a:spLocks noChangeArrowheads="1"/>
            </p:cNvSpPr>
            <p:nvPr/>
          </p:nvSpPr>
          <p:spPr bwMode="auto">
            <a:xfrm>
              <a:off x="2448" y="220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7" name="Text Box 34"/>
            <p:cNvSpPr txBox="1">
              <a:spLocks noChangeArrowheads="1"/>
            </p:cNvSpPr>
            <p:nvPr/>
          </p:nvSpPr>
          <p:spPr bwMode="auto">
            <a:xfrm>
              <a:off x="2496" y="25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8" name="Text Box 35"/>
            <p:cNvSpPr txBox="1">
              <a:spLocks noChangeArrowheads="1"/>
            </p:cNvSpPr>
            <p:nvPr/>
          </p:nvSpPr>
          <p:spPr bwMode="auto">
            <a:xfrm>
              <a:off x="2544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49" name="Text Box 36"/>
            <p:cNvSpPr txBox="1">
              <a:spLocks noChangeArrowheads="1"/>
            </p:cNvSpPr>
            <p:nvPr/>
          </p:nvSpPr>
          <p:spPr bwMode="auto">
            <a:xfrm>
              <a:off x="2304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5150" name="Text Box 37"/>
            <p:cNvSpPr txBox="1">
              <a:spLocks noChangeArrowheads="1"/>
            </p:cNvSpPr>
            <p:nvPr/>
          </p:nvSpPr>
          <p:spPr bwMode="auto">
            <a:xfrm>
              <a:off x="2112" y="27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</a:rPr>
                <a:t>—</a:t>
              </a:r>
            </a:p>
          </p:txBody>
        </p:sp>
      </p:grpSp>
      <p:sp>
        <p:nvSpPr>
          <p:cNvPr id="99366" name="AutoShape 38"/>
          <p:cNvSpPr>
            <a:spLocks noChangeArrowheads="1"/>
          </p:cNvSpPr>
          <p:nvPr/>
        </p:nvSpPr>
        <p:spPr bwMode="auto">
          <a:xfrm rot="5400000">
            <a:off x="1463675" y="800100"/>
            <a:ext cx="762000" cy="3429000"/>
          </a:xfrm>
          <a:prstGeom prst="curvedRightArrow">
            <a:avLst>
              <a:gd name="adj1" fmla="val 90000"/>
              <a:gd name="adj2" fmla="val 180000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367" name="Group 39"/>
          <p:cNvGrpSpPr>
            <a:grpSpLocks/>
          </p:cNvGrpSpPr>
          <p:nvPr/>
        </p:nvGrpSpPr>
        <p:grpSpPr bwMode="auto">
          <a:xfrm>
            <a:off x="5105400" y="2819400"/>
            <a:ext cx="990600" cy="1646238"/>
            <a:chOff x="1536" y="2880"/>
            <a:chExt cx="624" cy="1037"/>
          </a:xfrm>
        </p:grpSpPr>
        <p:sp>
          <p:nvSpPr>
            <p:cNvPr id="5136" name="Oval 40"/>
            <p:cNvSpPr>
              <a:spLocks noChangeArrowheads="1"/>
            </p:cNvSpPr>
            <p:nvPr/>
          </p:nvSpPr>
          <p:spPr bwMode="auto">
            <a:xfrm>
              <a:off x="1536" y="2880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41"/>
            <p:cNvSpPr txBox="1">
              <a:spLocks noChangeArrowheads="1"/>
            </p:cNvSpPr>
            <p:nvPr/>
          </p:nvSpPr>
          <p:spPr bwMode="auto">
            <a:xfrm>
              <a:off x="1680" y="355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A</a:t>
              </a:r>
            </a:p>
          </p:txBody>
        </p:sp>
      </p:grpSp>
      <p:grpSp>
        <p:nvGrpSpPr>
          <p:cNvPr id="99370" name="Group 42"/>
          <p:cNvGrpSpPr>
            <a:grpSpLocks/>
          </p:cNvGrpSpPr>
          <p:nvPr/>
        </p:nvGrpSpPr>
        <p:grpSpPr bwMode="auto">
          <a:xfrm>
            <a:off x="7848600" y="2819400"/>
            <a:ext cx="990600" cy="1722438"/>
            <a:chOff x="3120" y="2064"/>
            <a:chExt cx="624" cy="1085"/>
          </a:xfrm>
        </p:grpSpPr>
        <p:sp>
          <p:nvSpPr>
            <p:cNvPr id="5134" name="Oval 43"/>
            <p:cNvSpPr>
              <a:spLocks noChangeArrowheads="1"/>
            </p:cNvSpPr>
            <p:nvPr/>
          </p:nvSpPr>
          <p:spPr bwMode="auto">
            <a:xfrm>
              <a:off x="3120" y="2064"/>
              <a:ext cx="624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Text Box 44"/>
            <p:cNvSpPr txBox="1">
              <a:spLocks noChangeArrowheads="1"/>
            </p:cNvSpPr>
            <p:nvPr/>
          </p:nvSpPr>
          <p:spPr bwMode="auto">
            <a:xfrm>
              <a:off x="3264" y="2784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B</a:t>
              </a:r>
            </a:p>
          </p:txBody>
        </p:sp>
      </p:grpSp>
      <p:sp>
        <p:nvSpPr>
          <p:cNvPr id="99373" name="AutoShape 45"/>
          <p:cNvSpPr>
            <a:spLocks noChangeArrowheads="1"/>
          </p:cNvSpPr>
          <p:nvPr/>
        </p:nvSpPr>
        <p:spPr bwMode="auto">
          <a:xfrm>
            <a:off x="5410200" y="2133600"/>
            <a:ext cx="3200400" cy="1371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1382658525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5400" y="108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4" name="AutoShape 46"/>
          <p:cNvSpPr>
            <a:spLocks noChangeArrowheads="1"/>
          </p:cNvSpPr>
          <p:nvPr/>
        </p:nvSpPr>
        <p:spPr bwMode="auto">
          <a:xfrm>
            <a:off x="3886200" y="2514600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75" name="Rectangle 47"/>
          <p:cNvSpPr>
            <a:spLocks noChangeArrowheads="1"/>
          </p:cNvSpPr>
          <p:nvPr/>
        </p:nvSpPr>
        <p:spPr bwMode="auto">
          <a:xfrm>
            <a:off x="4953000" y="4632325"/>
            <a:ext cx="3965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</a:rPr>
              <a:t>A</a:t>
            </a:r>
            <a:r>
              <a:rPr lang="zh-CN" altLang="en-US" sz="4000" b="1">
                <a:solidFill>
                  <a:schemeClr val="bg1"/>
                </a:solidFill>
              </a:rPr>
              <a:t>，</a:t>
            </a:r>
            <a:r>
              <a:rPr lang="en-US" altLang="zh-CN" sz="4000" b="1">
                <a:solidFill>
                  <a:schemeClr val="bg1"/>
                </a:solidFill>
              </a:rPr>
              <a:t>B</a:t>
            </a:r>
            <a:r>
              <a:rPr lang="zh-CN" altLang="en-US" sz="4000" b="1">
                <a:solidFill>
                  <a:schemeClr val="bg1"/>
                </a:solidFill>
              </a:rPr>
              <a:t>两导体成为</a:t>
            </a:r>
          </a:p>
          <a:p>
            <a:r>
              <a:rPr lang="zh-CN" altLang="en-US" sz="4000" b="1">
                <a:solidFill>
                  <a:schemeClr val="bg1"/>
                </a:solidFill>
              </a:rPr>
              <a:t>一个等势体</a:t>
            </a:r>
          </a:p>
        </p:txBody>
      </p:sp>
      <p:grpSp>
        <p:nvGrpSpPr>
          <p:cNvPr id="99376" name="Group 48"/>
          <p:cNvGrpSpPr>
            <a:grpSpLocks/>
          </p:cNvGrpSpPr>
          <p:nvPr/>
        </p:nvGrpSpPr>
        <p:grpSpPr bwMode="auto">
          <a:xfrm>
            <a:off x="1524000" y="2057400"/>
            <a:ext cx="685800" cy="228600"/>
            <a:chOff x="912" y="1056"/>
            <a:chExt cx="432" cy="144"/>
          </a:xfrm>
        </p:grpSpPr>
        <p:sp>
          <p:nvSpPr>
            <p:cNvPr id="5132" name="Oval 49"/>
            <p:cNvSpPr>
              <a:spLocks noChangeArrowheads="1"/>
            </p:cNvSpPr>
            <p:nvPr/>
          </p:nvSpPr>
          <p:spPr bwMode="auto">
            <a:xfrm>
              <a:off x="1200" y="1056"/>
              <a:ext cx="144" cy="1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AutoShape 50"/>
            <p:cNvSpPr>
              <a:spLocks noChangeArrowheads="1"/>
            </p:cNvSpPr>
            <p:nvPr/>
          </p:nvSpPr>
          <p:spPr bwMode="auto">
            <a:xfrm>
              <a:off x="912" y="1056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30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66" grpId="0" animBg="1"/>
      <p:bldP spid="99373" grpId="0" animBg="1"/>
      <p:bldP spid="99374" grpId="0" animBg="1"/>
      <p:bldP spid="993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4" name="Group 2"/>
          <p:cNvGrpSpPr>
            <a:grpSpLocks/>
          </p:cNvGrpSpPr>
          <p:nvPr/>
        </p:nvGrpSpPr>
        <p:grpSpPr bwMode="auto">
          <a:xfrm>
            <a:off x="457200" y="1828800"/>
            <a:ext cx="2590800" cy="3886200"/>
            <a:chOff x="288" y="1152"/>
            <a:chExt cx="1632" cy="2448"/>
          </a:xfrm>
        </p:grpSpPr>
        <p:grpSp>
          <p:nvGrpSpPr>
            <p:cNvPr id="6161" name="Group 3"/>
            <p:cNvGrpSpPr>
              <a:grpSpLocks/>
            </p:cNvGrpSpPr>
            <p:nvPr/>
          </p:nvGrpSpPr>
          <p:grpSpPr bwMode="auto">
            <a:xfrm>
              <a:off x="720" y="1152"/>
              <a:ext cx="1200" cy="2448"/>
              <a:chOff x="720" y="1152"/>
              <a:chExt cx="1200" cy="2448"/>
            </a:xfrm>
          </p:grpSpPr>
          <p:sp>
            <p:nvSpPr>
              <p:cNvPr id="6163" name="AutoShape 4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1200" cy="244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Oval 5"/>
              <p:cNvSpPr>
                <a:spLocks noChangeArrowheads="1"/>
              </p:cNvSpPr>
              <p:nvPr/>
            </p:nvSpPr>
            <p:spPr bwMode="auto">
              <a:xfrm>
                <a:off x="720" y="1968"/>
                <a:ext cx="1200" cy="67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62" name="Text Box 6"/>
            <p:cNvSpPr txBox="1">
              <a:spLocks noChangeArrowheads="1"/>
            </p:cNvSpPr>
            <p:nvPr/>
          </p:nvSpPr>
          <p:spPr bwMode="auto">
            <a:xfrm>
              <a:off x="288" y="1680"/>
              <a:ext cx="33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4000" b="1">
                  <a:latin typeface="华文行楷" pitchFamily="2" charset="-122"/>
                  <a:ea typeface="华文行楷" pitchFamily="2" charset="-122"/>
                </a:rPr>
                <a:t>水池</a:t>
              </a:r>
              <a:r>
                <a:rPr lang="en-US" altLang="zh-CN" sz="4000" b="1">
                  <a:latin typeface="华文行楷" pitchFamily="2" charset="-122"/>
                  <a:ea typeface="华文行楷" pitchFamily="2" charset="-122"/>
                </a:rPr>
                <a:t>A</a:t>
              </a:r>
            </a:p>
          </p:txBody>
        </p:sp>
      </p:grp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5334000" y="3505200"/>
            <a:ext cx="2895600" cy="2209800"/>
            <a:chOff x="3360" y="2208"/>
            <a:chExt cx="1824" cy="1392"/>
          </a:xfrm>
        </p:grpSpPr>
        <p:grpSp>
          <p:nvGrpSpPr>
            <p:cNvPr id="6157" name="Group 8"/>
            <p:cNvGrpSpPr>
              <a:grpSpLocks/>
            </p:cNvGrpSpPr>
            <p:nvPr/>
          </p:nvGrpSpPr>
          <p:grpSpPr bwMode="auto">
            <a:xfrm>
              <a:off x="3360" y="2208"/>
              <a:ext cx="1392" cy="1392"/>
              <a:chOff x="3408" y="2160"/>
              <a:chExt cx="1392" cy="1392"/>
            </a:xfrm>
          </p:grpSpPr>
          <p:sp>
            <p:nvSpPr>
              <p:cNvPr id="6159" name="AutoShape 9"/>
              <p:cNvSpPr>
                <a:spLocks noChangeArrowheads="1"/>
              </p:cNvSpPr>
              <p:nvPr/>
            </p:nvSpPr>
            <p:spPr bwMode="auto">
              <a:xfrm>
                <a:off x="3408" y="2160"/>
                <a:ext cx="1392" cy="1392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Oval 10"/>
              <p:cNvSpPr>
                <a:spLocks noChangeArrowheads="1"/>
              </p:cNvSpPr>
              <p:nvPr/>
            </p:nvSpPr>
            <p:spPr bwMode="auto">
              <a:xfrm>
                <a:off x="3408" y="2640"/>
                <a:ext cx="1392" cy="43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8" name="Text Box 11"/>
            <p:cNvSpPr txBox="1">
              <a:spLocks noChangeArrowheads="1"/>
            </p:cNvSpPr>
            <p:nvPr/>
          </p:nvSpPr>
          <p:spPr bwMode="auto">
            <a:xfrm>
              <a:off x="4848" y="2304"/>
              <a:ext cx="33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4000" b="1"/>
                <a:t>水池</a:t>
              </a:r>
              <a:r>
                <a:rPr lang="en-US" altLang="zh-CN" sz="4000" b="1"/>
                <a:t>B</a:t>
              </a:r>
            </a:p>
          </p:txBody>
        </p:sp>
      </p:grpSp>
      <p:grpSp>
        <p:nvGrpSpPr>
          <p:cNvPr id="100364" name="Group 12"/>
          <p:cNvGrpSpPr>
            <a:grpSpLocks/>
          </p:cNvGrpSpPr>
          <p:nvPr/>
        </p:nvGrpSpPr>
        <p:grpSpPr bwMode="auto">
          <a:xfrm>
            <a:off x="2362200" y="1752600"/>
            <a:ext cx="3962400" cy="2667000"/>
            <a:chOff x="1632" y="1056"/>
            <a:chExt cx="2496" cy="1680"/>
          </a:xfrm>
        </p:grpSpPr>
        <p:grpSp>
          <p:nvGrpSpPr>
            <p:cNvPr id="6151" name="Group 13"/>
            <p:cNvGrpSpPr>
              <a:grpSpLocks/>
            </p:cNvGrpSpPr>
            <p:nvPr/>
          </p:nvGrpSpPr>
          <p:grpSpPr bwMode="auto">
            <a:xfrm>
              <a:off x="1632" y="1296"/>
              <a:ext cx="2496" cy="1440"/>
              <a:chOff x="1632" y="1296"/>
              <a:chExt cx="2496" cy="1440"/>
            </a:xfrm>
          </p:grpSpPr>
          <p:sp>
            <p:nvSpPr>
              <p:cNvPr id="6154" name="Rectangle 14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2496" cy="192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5" name="Rectangle 15"/>
              <p:cNvSpPr>
                <a:spLocks noChangeArrowheads="1"/>
              </p:cNvSpPr>
              <p:nvPr/>
            </p:nvSpPr>
            <p:spPr bwMode="auto">
              <a:xfrm>
                <a:off x="1632" y="1392"/>
                <a:ext cx="192" cy="33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6" name="Rectangle 16"/>
              <p:cNvSpPr>
                <a:spLocks noChangeArrowheads="1"/>
              </p:cNvSpPr>
              <p:nvPr/>
            </p:nvSpPr>
            <p:spPr bwMode="auto">
              <a:xfrm>
                <a:off x="3936" y="1440"/>
                <a:ext cx="192" cy="12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2" name="Rectangle 17"/>
            <p:cNvSpPr>
              <a:spLocks noChangeArrowheads="1"/>
            </p:cNvSpPr>
            <p:nvPr/>
          </p:nvSpPr>
          <p:spPr bwMode="auto">
            <a:xfrm>
              <a:off x="2256" y="1056"/>
              <a:ext cx="1440" cy="72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Text Box 18"/>
            <p:cNvSpPr txBox="1">
              <a:spLocks noChangeArrowheads="1"/>
            </p:cNvSpPr>
            <p:nvPr/>
          </p:nvSpPr>
          <p:spPr bwMode="auto">
            <a:xfrm>
              <a:off x="2352" y="1152"/>
              <a:ext cx="11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4000" b="1">
                  <a:solidFill>
                    <a:srgbClr val="0000FF"/>
                  </a:solidFill>
                </a:rPr>
                <a:t>抽水机</a:t>
              </a:r>
            </a:p>
          </p:txBody>
        </p:sp>
      </p:grp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2971800" y="5029200"/>
            <a:ext cx="2514600" cy="304800"/>
          </a:xfrm>
          <a:prstGeom prst="rect">
            <a:avLst/>
          </a:prstGeom>
          <a:solidFill>
            <a:srgbClr val="FF33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72" name="Rectangle 20"/>
          <p:cNvSpPr>
            <a:spLocks noGrp="1" noChangeArrowheads="1"/>
          </p:cNvSpPr>
          <p:nvPr>
            <p:ph type="title"/>
          </p:nvPr>
        </p:nvSpPr>
        <p:spPr>
          <a:xfrm>
            <a:off x="647700" y="51276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 smtClean="0">
                <a:solidFill>
                  <a:schemeClr val="tx1"/>
                </a:solidFill>
                <a:ea typeface="华文行楷" pitchFamily="2" charset="-122"/>
              </a:rPr>
              <a:t>抽水机的作用？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1" grpId="0" animBg="1"/>
      <p:bldP spid="100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9" name="Group 45"/>
          <p:cNvGrpSpPr>
            <a:grpSpLocks/>
          </p:cNvGrpSpPr>
          <p:nvPr/>
        </p:nvGrpSpPr>
        <p:grpSpPr bwMode="auto">
          <a:xfrm>
            <a:off x="5292725" y="1663700"/>
            <a:ext cx="2486025" cy="2235200"/>
            <a:chOff x="3038" y="1615"/>
            <a:chExt cx="1566" cy="1408"/>
          </a:xfrm>
        </p:grpSpPr>
        <p:sp>
          <p:nvSpPr>
            <p:cNvPr id="7199" name="AutoShape 11"/>
            <p:cNvSpPr>
              <a:spLocks noChangeArrowheads="1"/>
            </p:cNvSpPr>
            <p:nvPr/>
          </p:nvSpPr>
          <p:spPr bwMode="auto">
            <a:xfrm>
              <a:off x="3174" y="1615"/>
              <a:ext cx="1270" cy="1408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3 h 21600"/>
                <a:gd name="T4" fmla="*/ 2 w 21600"/>
                <a:gd name="T5" fmla="*/ 1 h 21600"/>
                <a:gd name="T6" fmla="*/ 4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85 w 21600"/>
                <a:gd name="T13" fmla="*/ 0 h 21600"/>
                <a:gd name="T14" fmla="*/ 21515 w 21600"/>
                <a:gd name="T15" fmla="*/ 11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lnTo>
                    <a:pt x="2126" y="9527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Oval 20"/>
            <p:cNvSpPr>
              <a:spLocks noChangeArrowheads="1"/>
            </p:cNvSpPr>
            <p:nvPr/>
          </p:nvSpPr>
          <p:spPr bwMode="auto">
            <a:xfrm>
              <a:off x="3787" y="1638"/>
              <a:ext cx="91" cy="9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2400">
                  <a:latin typeface="Times New Roman" charset="0"/>
                </a:rPr>
                <a:t>-</a:t>
              </a:r>
            </a:p>
          </p:txBody>
        </p:sp>
        <p:sp>
          <p:nvSpPr>
            <p:cNvPr id="7201" name="Oval 24"/>
            <p:cNvSpPr>
              <a:spLocks noChangeArrowheads="1"/>
            </p:cNvSpPr>
            <p:nvPr/>
          </p:nvSpPr>
          <p:spPr bwMode="auto">
            <a:xfrm>
              <a:off x="4195" y="2205"/>
              <a:ext cx="409" cy="408"/>
            </a:xfrm>
            <a:prstGeom prst="ellipse">
              <a:avLst/>
            </a:prstGeom>
            <a:gradFill rotWithShape="1">
              <a:gsLst>
                <a:gs pos="0">
                  <a:srgbClr val="DFD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7202" name="Oval 25"/>
            <p:cNvSpPr>
              <a:spLocks noChangeArrowheads="1"/>
            </p:cNvSpPr>
            <p:nvPr/>
          </p:nvSpPr>
          <p:spPr bwMode="auto">
            <a:xfrm>
              <a:off x="3038" y="2182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charset="0"/>
                </a:rPr>
                <a:t>A</a:t>
              </a:r>
            </a:p>
          </p:txBody>
        </p:sp>
      </p:grpSp>
      <p:grpSp>
        <p:nvGrpSpPr>
          <p:cNvPr id="6196" name="Group 52"/>
          <p:cNvGrpSpPr>
            <a:grpSpLocks/>
          </p:cNvGrpSpPr>
          <p:nvPr/>
        </p:nvGrpSpPr>
        <p:grpSpPr bwMode="auto">
          <a:xfrm>
            <a:off x="1835150" y="1592263"/>
            <a:ext cx="2016125" cy="2235200"/>
            <a:chOff x="1133" y="1684"/>
            <a:chExt cx="1270" cy="1408"/>
          </a:xfrm>
        </p:grpSpPr>
        <p:sp>
          <p:nvSpPr>
            <p:cNvPr id="7197" name="AutoShape 8"/>
            <p:cNvSpPr>
              <a:spLocks noChangeArrowheads="1"/>
            </p:cNvSpPr>
            <p:nvPr/>
          </p:nvSpPr>
          <p:spPr bwMode="auto">
            <a:xfrm>
              <a:off x="1133" y="1684"/>
              <a:ext cx="1270" cy="1408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3 h 21600"/>
                <a:gd name="T4" fmla="*/ 2 w 21600"/>
                <a:gd name="T5" fmla="*/ 1 h 21600"/>
                <a:gd name="T6" fmla="*/ 4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85 w 21600"/>
                <a:gd name="T13" fmla="*/ 0 h 21600"/>
                <a:gd name="T14" fmla="*/ 21515 w 21600"/>
                <a:gd name="T15" fmla="*/ 119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lnTo>
                    <a:pt x="2126" y="9527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14"/>
            <p:cNvSpPr>
              <a:spLocks noChangeArrowheads="1"/>
            </p:cNvSpPr>
            <p:nvPr/>
          </p:nvSpPr>
          <p:spPr bwMode="auto">
            <a:xfrm>
              <a:off x="1723" y="1707"/>
              <a:ext cx="91" cy="9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2400">
                  <a:latin typeface="Times New Roman" charset="0"/>
                </a:rPr>
                <a:t>-</a:t>
              </a:r>
            </a:p>
          </p:txBody>
        </p:sp>
      </p:grpSp>
      <p:grpSp>
        <p:nvGrpSpPr>
          <p:cNvPr id="7172" name="Group 50"/>
          <p:cNvGrpSpPr>
            <a:grpSpLocks/>
          </p:cNvGrpSpPr>
          <p:nvPr/>
        </p:nvGrpSpPr>
        <p:grpSpPr bwMode="auto">
          <a:xfrm>
            <a:off x="1295400" y="2168525"/>
            <a:ext cx="1255713" cy="1320800"/>
            <a:chOff x="793" y="2047"/>
            <a:chExt cx="791" cy="832"/>
          </a:xfrm>
        </p:grpSpPr>
        <p:sp>
          <p:nvSpPr>
            <p:cNvPr id="7188" name="Oval 6"/>
            <p:cNvSpPr>
              <a:spLocks noChangeArrowheads="1"/>
            </p:cNvSpPr>
            <p:nvPr/>
          </p:nvSpPr>
          <p:spPr bwMode="auto">
            <a:xfrm>
              <a:off x="997" y="2274"/>
              <a:ext cx="408" cy="408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7189" name="Text Box 26"/>
            <p:cNvSpPr txBox="1">
              <a:spLocks noChangeArrowheads="1"/>
            </p:cNvSpPr>
            <p:nvPr/>
          </p:nvSpPr>
          <p:spPr bwMode="auto">
            <a:xfrm>
              <a:off x="1088" y="204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0" name="Text Box 27"/>
            <p:cNvSpPr txBox="1">
              <a:spLocks noChangeArrowheads="1"/>
            </p:cNvSpPr>
            <p:nvPr/>
          </p:nvSpPr>
          <p:spPr bwMode="auto">
            <a:xfrm>
              <a:off x="793" y="2342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1" name="Text Box 28"/>
            <p:cNvSpPr txBox="1">
              <a:spLocks noChangeArrowheads="1"/>
            </p:cNvSpPr>
            <p:nvPr/>
          </p:nvSpPr>
          <p:spPr bwMode="auto">
            <a:xfrm>
              <a:off x="1111" y="2591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2" name="Text Box 29"/>
            <p:cNvSpPr txBox="1">
              <a:spLocks noChangeArrowheads="1"/>
            </p:cNvSpPr>
            <p:nvPr/>
          </p:nvSpPr>
          <p:spPr bwMode="auto">
            <a:xfrm>
              <a:off x="1360" y="236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3" name="Text Box 30"/>
            <p:cNvSpPr txBox="1">
              <a:spLocks noChangeArrowheads="1"/>
            </p:cNvSpPr>
            <p:nvPr/>
          </p:nvSpPr>
          <p:spPr bwMode="auto">
            <a:xfrm>
              <a:off x="1292" y="252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4" name="Text Box 31"/>
            <p:cNvSpPr txBox="1">
              <a:spLocks noChangeArrowheads="1"/>
            </p:cNvSpPr>
            <p:nvPr/>
          </p:nvSpPr>
          <p:spPr bwMode="auto">
            <a:xfrm>
              <a:off x="884" y="252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5" name="Text Box 32"/>
            <p:cNvSpPr txBox="1">
              <a:spLocks noChangeArrowheads="1"/>
            </p:cNvSpPr>
            <p:nvPr/>
          </p:nvSpPr>
          <p:spPr bwMode="auto">
            <a:xfrm>
              <a:off x="861" y="216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  <p:sp>
          <p:nvSpPr>
            <p:cNvPr id="7196" name="Text Box 33"/>
            <p:cNvSpPr txBox="1">
              <a:spLocks noChangeArrowheads="1"/>
            </p:cNvSpPr>
            <p:nvPr/>
          </p:nvSpPr>
          <p:spPr bwMode="auto">
            <a:xfrm>
              <a:off x="1292" y="2160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+</a:t>
              </a:r>
            </a:p>
          </p:txBody>
        </p:sp>
      </p:grpSp>
      <p:sp>
        <p:nvSpPr>
          <p:cNvPr id="7173" name="Text Box 38"/>
          <p:cNvSpPr txBox="1">
            <a:spLocks noChangeArrowheads="1"/>
          </p:cNvSpPr>
          <p:nvPr/>
        </p:nvSpPr>
        <p:spPr bwMode="auto">
          <a:xfrm>
            <a:off x="3563938" y="20970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charset="0"/>
              </a:rPr>
              <a:t>_</a:t>
            </a:r>
          </a:p>
        </p:txBody>
      </p:sp>
      <p:grpSp>
        <p:nvGrpSpPr>
          <p:cNvPr id="7174" name="Group 51"/>
          <p:cNvGrpSpPr>
            <a:grpSpLocks/>
          </p:cNvGrpSpPr>
          <p:nvPr/>
        </p:nvGrpSpPr>
        <p:grpSpPr bwMode="auto">
          <a:xfrm>
            <a:off x="3095625" y="2168525"/>
            <a:ext cx="1273175" cy="1177925"/>
            <a:chOff x="1927" y="2047"/>
            <a:chExt cx="802" cy="742"/>
          </a:xfrm>
        </p:grpSpPr>
        <p:sp>
          <p:nvSpPr>
            <p:cNvPr id="7180" name="Oval 7"/>
            <p:cNvSpPr>
              <a:spLocks noChangeArrowheads="1"/>
            </p:cNvSpPr>
            <p:nvPr/>
          </p:nvSpPr>
          <p:spPr bwMode="auto">
            <a:xfrm>
              <a:off x="2131" y="2274"/>
              <a:ext cx="409" cy="408"/>
            </a:xfrm>
            <a:prstGeom prst="ellipse">
              <a:avLst/>
            </a:prstGeom>
            <a:gradFill rotWithShape="1">
              <a:gsLst>
                <a:gs pos="0">
                  <a:srgbClr val="DFD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7181" name="Text Box 34"/>
            <p:cNvSpPr txBox="1">
              <a:spLocks noChangeArrowheads="1"/>
            </p:cNvSpPr>
            <p:nvPr/>
          </p:nvSpPr>
          <p:spPr bwMode="auto">
            <a:xfrm>
              <a:off x="1927" y="2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2" name="Text Box 35"/>
            <p:cNvSpPr txBox="1">
              <a:spLocks noChangeArrowheads="1"/>
            </p:cNvSpPr>
            <p:nvPr/>
          </p:nvSpPr>
          <p:spPr bwMode="auto">
            <a:xfrm>
              <a:off x="2222" y="25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3" name="Text Box 36"/>
            <p:cNvSpPr txBox="1">
              <a:spLocks noChangeArrowheads="1"/>
            </p:cNvSpPr>
            <p:nvPr/>
          </p:nvSpPr>
          <p:spPr bwMode="auto">
            <a:xfrm>
              <a:off x="2517" y="22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4" name="Text Box 37"/>
            <p:cNvSpPr txBox="1">
              <a:spLocks noChangeArrowheads="1"/>
            </p:cNvSpPr>
            <p:nvPr/>
          </p:nvSpPr>
          <p:spPr bwMode="auto">
            <a:xfrm>
              <a:off x="2018" y="24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5" name="Text Box 39"/>
            <p:cNvSpPr txBox="1">
              <a:spLocks noChangeArrowheads="1"/>
            </p:cNvSpPr>
            <p:nvPr/>
          </p:nvSpPr>
          <p:spPr bwMode="auto">
            <a:xfrm>
              <a:off x="2494" y="23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6" name="Text Box 40"/>
            <p:cNvSpPr txBox="1">
              <a:spLocks noChangeArrowheads="1"/>
            </p:cNvSpPr>
            <p:nvPr/>
          </p:nvSpPr>
          <p:spPr bwMode="auto">
            <a:xfrm>
              <a:off x="2449" y="20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  <p:sp>
          <p:nvSpPr>
            <p:cNvPr id="7187" name="Text Box 41"/>
            <p:cNvSpPr txBox="1">
              <a:spLocks noChangeArrowheads="1"/>
            </p:cNvSpPr>
            <p:nvPr/>
          </p:nvSpPr>
          <p:spPr bwMode="auto">
            <a:xfrm>
              <a:off x="1995" y="20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latin typeface="Times New Roman" charset="0"/>
                </a:rPr>
                <a:t>_</a:t>
              </a:r>
            </a:p>
          </p:txBody>
        </p:sp>
      </p:grpSp>
      <p:sp>
        <p:nvSpPr>
          <p:cNvPr id="6191" name="AutoShape 47"/>
          <p:cNvSpPr>
            <a:spLocks noChangeArrowheads="1"/>
          </p:cNvSpPr>
          <p:nvPr/>
        </p:nvSpPr>
        <p:spPr bwMode="auto">
          <a:xfrm rot="-168144">
            <a:off x="2447925" y="1627188"/>
            <a:ext cx="323850" cy="180975"/>
          </a:xfrm>
          <a:prstGeom prst="leftArrow">
            <a:avLst>
              <a:gd name="adj1" fmla="val 50000"/>
              <a:gd name="adj2" fmla="val 4473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2" name="AutoShape 48"/>
          <p:cNvSpPr>
            <a:spLocks noChangeArrowheads="1"/>
          </p:cNvSpPr>
          <p:nvPr/>
        </p:nvSpPr>
        <p:spPr bwMode="auto">
          <a:xfrm>
            <a:off x="4284663" y="2095500"/>
            <a:ext cx="828675" cy="576263"/>
          </a:xfrm>
          <a:prstGeom prst="rightArrow">
            <a:avLst>
              <a:gd name="adj1" fmla="val 50000"/>
              <a:gd name="adj2" fmla="val 35950"/>
            </a:avLst>
          </a:prstGeom>
          <a:solidFill>
            <a:srgbClr val="FF00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8" name="AutoShape 54"/>
          <p:cNvSpPr>
            <a:spLocks noChangeArrowheads="1"/>
          </p:cNvSpPr>
          <p:nvPr/>
        </p:nvSpPr>
        <p:spPr bwMode="auto">
          <a:xfrm>
            <a:off x="5507038" y="3355975"/>
            <a:ext cx="1835150" cy="684213"/>
          </a:xfrm>
          <a:prstGeom prst="wedgeRectCallout">
            <a:avLst>
              <a:gd name="adj1" fmla="val 3634"/>
              <a:gd name="adj2" fmla="val -11867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latin typeface="Times New Roman" charset="0"/>
                <a:ea typeface="华文新魏" pitchFamily="2" charset="-122"/>
              </a:rPr>
              <a:t>等势体</a:t>
            </a:r>
          </a:p>
        </p:txBody>
      </p:sp>
      <p:sp>
        <p:nvSpPr>
          <p:cNvPr id="6235" name="Text Box 91"/>
          <p:cNvSpPr txBox="1">
            <a:spLocks noChangeArrowheads="1"/>
          </p:cNvSpPr>
          <p:nvPr/>
        </p:nvSpPr>
        <p:spPr bwMode="auto">
          <a:xfrm>
            <a:off x="358775" y="0"/>
            <a:ext cx="8280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itchFamily="2" charset="-122"/>
                <a:ea typeface="黑体" pitchFamily="2" charset="-122"/>
              </a:rPr>
              <a:t>导体中产生电流的条件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导体两端存在</a:t>
            </a: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电势差</a:t>
            </a:r>
          </a:p>
        </p:txBody>
      </p:sp>
      <p:sp>
        <p:nvSpPr>
          <p:cNvPr id="6246" name="Text Box 102"/>
          <p:cNvSpPr txBox="1">
            <a:spLocks noChangeArrowheads="1"/>
          </p:cNvSpPr>
          <p:nvPr/>
        </p:nvSpPr>
        <p:spPr bwMode="auto">
          <a:xfrm>
            <a:off x="1331913" y="4149725"/>
            <a:ext cx="65532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导体中自由电子的定向移动使两个带电体成为等势体，达到静电平衡，导线</a:t>
            </a:r>
            <a:r>
              <a:rPr lang="en-US" altLang="zh-CN" sz="4000" b="1" i="1"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中会产生一个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瞬时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电流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2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6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animBg="1"/>
      <p:bldP spid="6191" grpId="1" animBg="1"/>
      <p:bldP spid="6191" grpId="2" animBg="1"/>
      <p:bldP spid="6191" grpId="3" animBg="1"/>
      <p:bldP spid="6192" grpId="0" animBg="1"/>
      <p:bldP spid="62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38"/>
          <p:cNvGrpSpPr>
            <a:grpSpLocks/>
          </p:cNvGrpSpPr>
          <p:nvPr/>
        </p:nvGrpSpPr>
        <p:grpSpPr bwMode="auto">
          <a:xfrm>
            <a:off x="2411413" y="3897313"/>
            <a:ext cx="4059237" cy="2703512"/>
            <a:chOff x="337" y="1502"/>
            <a:chExt cx="2557" cy="1703"/>
          </a:xfrm>
        </p:grpSpPr>
        <p:sp>
          <p:nvSpPr>
            <p:cNvPr id="8204" name="AutoShape 29"/>
            <p:cNvSpPr>
              <a:spLocks noChangeArrowheads="1"/>
            </p:cNvSpPr>
            <p:nvPr/>
          </p:nvSpPr>
          <p:spPr bwMode="auto">
            <a:xfrm>
              <a:off x="680" y="1502"/>
              <a:ext cx="1905" cy="1664"/>
            </a:xfrm>
            <a:custGeom>
              <a:avLst/>
              <a:gdLst>
                <a:gd name="T0" fmla="*/ 7 w 21600"/>
                <a:gd name="T1" fmla="*/ 0 h 21600"/>
                <a:gd name="T2" fmla="*/ 1 w 21600"/>
                <a:gd name="T3" fmla="*/ 4 h 21600"/>
                <a:gd name="T4" fmla="*/ 7 w 21600"/>
                <a:gd name="T5" fmla="*/ 1 h 21600"/>
                <a:gd name="T6" fmla="*/ 14 w 21600"/>
                <a:gd name="T7" fmla="*/ 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91 w 21600"/>
                <a:gd name="T13" fmla="*/ 0 h 21600"/>
                <a:gd name="T14" fmla="*/ 21509 w 21600"/>
                <a:gd name="T15" fmla="*/ 119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26" y="9527"/>
                  </a:moveTo>
                  <a:cubicBezTo>
                    <a:pt x="2758" y="5223"/>
                    <a:pt x="6450" y="2033"/>
                    <a:pt x="10800" y="2034"/>
                  </a:cubicBezTo>
                  <a:cubicBezTo>
                    <a:pt x="15149" y="2034"/>
                    <a:pt x="18841" y="5223"/>
                    <a:pt x="19473" y="9527"/>
                  </a:cubicBezTo>
                  <a:lnTo>
                    <a:pt x="21485" y="9231"/>
                  </a:lnTo>
                  <a:cubicBezTo>
                    <a:pt x="20707" y="3929"/>
                    <a:pt x="16158" y="-1"/>
                    <a:pt x="10799" y="0"/>
                  </a:cubicBezTo>
                  <a:cubicBezTo>
                    <a:pt x="5441" y="0"/>
                    <a:pt x="892" y="3929"/>
                    <a:pt x="114" y="9231"/>
                  </a:cubicBezTo>
                  <a:lnTo>
                    <a:pt x="2126" y="9527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30"/>
            <p:cNvSpPr>
              <a:spLocks noChangeArrowheads="1"/>
            </p:cNvSpPr>
            <p:nvPr/>
          </p:nvSpPr>
          <p:spPr bwMode="auto">
            <a:xfrm>
              <a:off x="1634" y="1538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-</a:t>
              </a:r>
            </a:p>
          </p:txBody>
        </p:sp>
        <p:sp>
          <p:nvSpPr>
            <p:cNvPr id="8206" name="Rectangle 95"/>
            <p:cNvSpPr>
              <a:spLocks noChangeArrowheads="1"/>
            </p:cNvSpPr>
            <p:nvPr/>
          </p:nvSpPr>
          <p:spPr bwMode="auto">
            <a:xfrm>
              <a:off x="748" y="2991"/>
              <a:ext cx="700" cy="14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Rectangle 96"/>
            <p:cNvSpPr>
              <a:spLocks noChangeArrowheads="1"/>
            </p:cNvSpPr>
            <p:nvPr/>
          </p:nvSpPr>
          <p:spPr bwMode="auto">
            <a:xfrm>
              <a:off x="1866" y="2991"/>
              <a:ext cx="674" cy="14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Rectangle 97"/>
            <p:cNvSpPr>
              <a:spLocks noChangeArrowheads="1"/>
            </p:cNvSpPr>
            <p:nvPr/>
          </p:nvSpPr>
          <p:spPr bwMode="auto">
            <a:xfrm>
              <a:off x="748" y="2621"/>
              <a:ext cx="157" cy="39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Rectangle 98"/>
            <p:cNvSpPr>
              <a:spLocks noChangeArrowheads="1"/>
            </p:cNvSpPr>
            <p:nvPr/>
          </p:nvSpPr>
          <p:spPr bwMode="auto">
            <a:xfrm flipH="1">
              <a:off x="2381" y="2577"/>
              <a:ext cx="157" cy="4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99"/>
            <p:cNvSpPr>
              <a:spLocks noChangeShapeType="1"/>
            </p:cNvSpPr>
            <p:nvPr/>
          </p:nvSpPr>
          <p:spPr bwMode="auto">
            <a:xfrm flipH="1">
              <a:off x="2381" y="2642"/>
              <a:ext cx="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00"/>
            <p:cNvSpPr>
              <a:spLocks noChangeShapeType="1"/>
            </p:cNvSpPr>
            <p:nvPr/>
          </p:nvSpPr>
          <p:spPr bwMode="auto">
            <a:xfrm>
              <a:off x="2540" y="2599"/>
              <a:ext cx="0" cy="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101"/>
            <p:cNvSpPr>
              <a:spLocks noChangeShapeType="1"/>
            </p:cNvSpPr>
            <p:nvPr/>
          </p:nvSpPr>
          <p:spPr bwMode="auto">
            <a:xfrm flipV="1">
              <a:off x="1882" y="298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102"/>
            <p:cNvSpPr>
              <a:spLocks noChangeShapeType="1"/>
            </p:cNvSpPr>
            <p:nvPr/>
          </p:nvSpPr>
          <p:spPr bwMode="auto">
            <a:xfrm>
              <a:off x="748" y="2621"/>
              <a:ext cx="0" cy="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103"/>
            <p:cNvSpPr>
              <a:spLocks noChangeShapeType="1"/>
            </p:cNvSpPr>
            <p:nvPr/>
          </p:nvSpPr>
          <p:spPr bwMode="auto">
            <a:xfrm flipV="1">
              <a:off x="907" y="298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104"/>
            <p:cNvSpPr>
              <a:spLocks noChangeShapeType="1"/>
            </p:cNvSpPr>
            <p:nvPr/>
          </p:nvSpPr>
          <p:spPr bwMode="auto">
            <a:xfrm flipV="1">
              <a:off x="748" y="3138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105"/>
            <p:cNvSpPr>
              <a:spLocks noChangeShapeType="1"/>
            </p:cNvSpPr>
            <p:nvPr/>
          </p:nvSpPr>
          <p:spPr bwMode="auto">
            <a:xfrm>
              <a:off x="907" y="2621"/>
              <a:ext cx="0" cy="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Oval 106"/>
            <p:cNvSpPr>
              <a:spLocks noChangeArrowheads="1"/>
            </p:cNvSpPr>
            <p:nvPr/>
          </p:nvSpPr>
          <p:spPr bwMode="auto">
            <a:xfrm>
              <a:off x="771" y="2793"/>
              <a:ext cx="104" cy="9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-</a:t>
              </a:r>
            </a:p>
          </p:txBody>
        </p:sp>
        <p:sp>
          <p:nvSpPr>
            <p:cNvPr id="8218" name="Oval 107"/>
            <p:cNvSpPr>
              <a:spLocks noChangeArrowheads="1"/>
            </p:cNvSpPr>
            <p:nvPr/>
          </p:nvSpPr>
          <p:spPr bwMode="auto">
            <a:xfrm>
              <a:off x="2412" y="2929"/>
              <a:ext cx="105" cy="93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-</a:t>
              </a:r>
            </a:p>
          </p:txBody>
        </p:sp>
        <p:sp>
          <p:nvSpPr>
            <p:cNvPr id="8219" name="Text Box 108"/>
            <p:cNvSpPr txBox="1">
              <a:spLocks noChangeArrowheads="1"/>
            </p:cNvSpPr>
            <p:nvPr/>
          </p:nvSpPr>
          <p:spPr bwMode="auto">
            <a:xfrm>
              <a:off x="703" y="2391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0" name="Oval 109"/>
            <p:cNvSpPr>
              <a:spLocks noChangeArrowheads="1"/>
            </p:cNvSpPr>
            <p:nvPr/>
          </p:nvSpPr>
          <p:spPr bwMode="auto">
            <a:xfrm>
              <a:off x="580" y="2168"/>
              <a:ext cx="471" cy="462"/>
            </a:xfrm>
            <a:prstGeom prst="ellipse">
              <a:avLst/>
            </a:prstGeom>
            <a:gradFill rotWithShape="1">
              <a:gsLst>
                <a:gs pos="0">
                  <a:srgbClr val="FFC6C6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8221" name="Text Box 110"/>
            <p:cNvSpPr txBox="1">
              <a:spLocks noChangeArrowheads="1"/>
            </p:cNvSpPr>
            <p:nvPr/>
          </p:nvSpPr>
          <p:spPr bwMode="auto">
            <a:xfrm>
              <a:off x="677" y="1829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2" name="Text Box 111"/>
            <p:cNvSpPr txBox="1">
              <a:spLocks noChangeArrowheads="1"/>
            </p:cNvSpPr>
            <p:nvPr/>
          </p:nvSpPr>
          <p:spPr bwMode="auto">
            <a:xfrm>
              <a:off x="337" y="213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3" name="Text Box 112"/>
            <p:cNvSpPr txBox="1">
              <a:spLocks noChangeArrowheads="1"/>
            </p:cNvSpPr>
            <p:nvPr/>
          </p:nvSpPr>
          <p:spPr bwMode="auto">
            <a:xfrm>
              <a:off x="990" y="2157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4" name="Text Box 113"/>
            <p:cNvSpPr txBox="1">
              <a:spLocks noChangeArrowheads="1"/>
            </p:cNvSpPr>
            <p:nvPr/>
          </p:nvSpPr>
          <p:spPr bwMode="auto">
            <a:xfrm>
              <a:off x="921" y="2466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5" name="Text Box 114"/>
            <p:cNvSpPr txBox="1">
              <a:spLocks noChangeArrowheads="1"/>
            </p:cNvSpPr>
            <p:nvPr/>
          </p:nvSpPr>
          <p:spPr bwMode="auto">
            <a:xfrm>
              <a:off x="442" y="2321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6" name="Text Box 115"/>
            <p:cNvSpPr txBox="1">
              <a:spLocks noChangeArrowheads="1"/>
            </p:cNvSpPr>
            <p:nvPr/>
          </p:nvSpPr>
          <p:spPr bwMode="auto">
            <a:xfrm>
              <a:off x="415" y="1947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sp>
          <p:nvSpPr>
            <p:cNvPr id="8227" name="Text Box 116"/>
            <p:cNvSpPr txBox="1">
              <a:spLocks noChangeArrowheads="1"/>
            </p:cNvSpPr>
            <p:nvPr/>
          </p:nvSpPr>
          <p:spPr bwMode="auto">
            <a:xfrm>
              <a:off x="914" y="1947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+</a:t>
              </a:r>
            </a:p>
          </p:txBody>
        </p:sp>
        <p:grpSp>
          <p:nvGrpSpPr>
            <p:cNvPr id="8228" name="Group 117"/>
            <p:cNvGrpSpPr>
              <a:grpSpLocks/>
            </p:cNvGrpSpPr>
            <p:nvPr/>
          </p:nvGrpSpPr>
          <p:grpSpPr bwMode="auto">
            <a:xfrm>
              <a:off x="1996" y="1867"/>
              <a:ext cx="898" cy="1003"/>
              <a:chOff x="1555" y="1236"/>
              <a:chExt cx="898" cy="969"/>
            </a:xfrm>
          </p:grpSpPr>
          <p:sp>
            <p:nvSpPr>
              <p:cNvPr id="8233" name="Text Box 118"/>
              <p:cNvSpPr txBox="1">
                <a:spLocks noChangeArrowheads="1"/>
              </p:cNvSpPr>
              <p:nvPr/>
            </p:nvSpPr>
            <p:spPr bwMode="auto">
              <a:xfrm>
                <a:off x="2209" y="1507"/>
                <a:ext cx="24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34" name="Text Box 119"/>
              <p:cNvSpPr txBox="1">
                <a:spLocks noChangeArrowheads="1"/>
              </p:cNvSpPr>
              <p:nvPr/>
            </p:nvSpPr>
            <p:spPr bwMode="auto">
              <a:xfrm>
                <a:off x="2182" y="1654"/>
                <a:ext cx="245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35" name="Text Box 120"/>
              <p:cNvSpPr txBox="1">
                <a:spLocks noChangeArrowheads="1"/>
              </p:cNvSpPr>
              <p:nvPr/>
            </p:nvSpPr>
            <p:spPr bwMode="auto">
              <a:xfrm>
                <a:off x="2131" y="1285"/>
                <a:ext cx="245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36" name="Oval 121"/>
              <p:cNvSpPr>
                <a:spLocks noChangeArrowheads="1"/>
              </p:cNvSpPr>
              <p:nvPr/>
            </p:nvSpPr>
            <p:spPr bwMode="auto">
              <a:xfrm>
                <a:off x="1791" y="1531"/>
                <a:ext cx="471" cy="444"/>
              </a:xfrm>
              <a:prstGeom prst="ellipse">
                <a:avLst/>
              </a:prstGeom>
              <a:gradFill rotWithShape="1">
                <a:gsLst>
                  <a:gs pos="0">
                    <a:srgbClr val="DFDF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4000" b="1">
                    <a:latin typeface="黑体" pitchFamily="2" charset="-122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8237" name="Text Box 122"/>
              <p:cNvSpPr txBox="1">
                <a:spLocks noChangeArrowheads="1"/>
              </p:cNvSpPr>
              <p:nvPr/>
            </p:nvSpPr>
            <p:spPr bwMode="auto">
              <a:xfrm>
                <a:off x="1555" y="1531"/>
                <a:ext cx="245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38" name="Text Box 123"/>
              <p:cNvSpPr txBox="1">
                <a:spLocks noChangeArrowheads="1"/>
              </p:cNvSpPr>
              <p:nvPr/>
            </p:nvSpPr>
            <p:spPr bwMode="auto">
              <a:xfrm>
                <a:off x="1895" y="1778"/>
                <a:ext cx="245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39" name="Text Box 124"/>
              <p:cNvSpPr txBox="1">
                <a:spLocks noChangeArrowheads="1"/>
              </p:cNvSpPr>
              <p:nvPr/>
            </p:nvSpPr>
            <p:spPr bwMode="auto">
              <a:xfrm>
                <a:off x="1661" y="1679"/>
                <a:ext cx="24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40" name="Text Box 125"/>
              <p:cNvSpPr txBox="1">
                <a:spLocks noChangeArrowheads="1"/>
              </p:cNvSpPr>
              <p:nvPr/>
            </p:nvSpPr>
            <p:spPr bwMode="auto">
              <a:xfrm>
                <a:off x="1895" y="1236"/>
                <a:ext cx="245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  <p:sp>
            <p:nvSpPr>
              <p:cNvPr id="8241" name="Text Box 126"/>
              <p:cNvSpPr txBox="1">
                <a:spLocks noChangeArrowheads="1"/>
              </p:cNvSpPr>
              <p:nvPr/>
            </p:nvSpPr>
            <p:spPr bwMode="auto">
              <a:xfrm>
                <a:off x="1634" y="1334"/>
                <a:ext cx="244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000">
                    <a:latin typeface="黑体" pitchFamily="2" charset="-122"/>
                    <a:ea typeface="黑体" pitchFamily="2" charset="-122"/>
                  </a:rPr>
                  <a:t>_</a:t>
                </a:r>
              </a:p>
            </p:txBody>
          </p:sp>
        </p:grpSp>
        <p:sp>
          <p:nvSpPr>
            <p:cNvPr id="8229" name="Rectangle 127"/>
            <p:cNvSpPr>
              <a:spLocks noChangeArrowheads="1"/>
            </p:cNvSpPr>
            <p:nvPr/>
          </p:nvSpPr>
          <p:spPr bwMode="auto">
            <a:xfrm>
              <a:off x="1451" y="2900"/>
              <a:ext cx="418" cy="30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4000" b="1">
                  <a:latin typeface="黑体" pitchFamily="2" charset="-122"/>
                  <a:ea typeface="黑体" pitchFamily="2" charset="-122"/>
                </a:rPr>
                <a:t>P</a:t>
              </a:r>
            </a:p>
          </p:txBody>
        </p:sp>
        <p:sp>
          <p:nvSpPr>
            <p:cNvPr id="8230" name="Line 128"/>
            <p:cNvSpPr>
              <a:spLocks noChangeShapeType="1"/>
            </p:cNvSpPr>
            <p:nvPr/>
          </p:nvSpPr>
          <p:spPr bwMode="auto">
            <a:xfrm>
              <a:off x="1860" y="3138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Oval 133"/>
            <p:cNvSpPr>
              <a:spLocks noChangeArrowheads="1"/>
            </p:cNvSpPr>
            <p:nvPr/>
          </p:nvSpPr>
          <p:spPr bwMode="auto">
            <a:xfrm>
              <a:off x="1022" y="1706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-</a:t>
              </a:r>
            </a:p>
          </p:txBody>
        </p:sp>
        <p:sp>
          <p:nvSpPr>
            <p:cNvPr id="8232" name="Oval 134"/>
            <p:cNvSpPr>
              <a:spLocks noChangeArrowheads="1"/>
            </p:cNvSpPr>
            <p:nvPr/>
          </p:nvSpPr>
          <p:spPr bwMode="auto">
            <a:xfrm>
              <a:off x="2222" y="1788"/>
              <a:ext cx="112" cy="1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118800" anchor="ctr"/>
            <a:lstStyle/>
            <a:p>
              <a:pPr algn="ctr"/>
              <a:r>
                <a:rPr lang="en-US" altLang="zh-CN" sz="4000">
                  <a:latin typeface="黑体" pitchFamily="2" charset="-122"/>
                  <a:ea typeface="黑体" pitchFamily="2" charset="-122"/>
                </a:rPr>
                <a:t>-</a:t>
              </a:r>
            </a:p>
          </p:txBody>
        </p:sp>
      </p:grpSp>
      <p:sp>
        <p:nvSpPr>
          <p:cNvPr id="7299" name="AutoShape 131"/>
          <p:cNvSpPr>
            <a:spLocks noChangeArrowheads="1"/>
          </p:cNvSpPr>
          <p:nvPr/>
        </p:nvSpPr>
        <p:spPr bwMode="auto">
          <a:xfrm>
            <a:off x="3095625" y="6092825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0" name="AutoShape 132"/>
          <p:cNvSpPr>
            <a:spLocks noChangeArrowheads="1"/>
          </p:cNvSpPr>
          <p:nvPr/>
        </p:nvSpPr>
        <p:spPr bwMode="auto">
          <a:xfrm>
            <a:off x="5688013" y="5768975"/>
            <a:ext cx="215900" cy="358775"/>
          </a:xfrm>
          <a:prstGeom prst="upArrow">
            <a:avLst>
              <a:gd name="adj1" fmla="val 50000"/>
              <a:gd name="adj2" fmla="val 4154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5" name="AutoShape 137"/>
          <p:cNvSpPr>
            <a:spLocks noChangeArrowheads="1"/>
          </p:cNvSpPr>
          <p:nvPr/>
        </p:nvSpPr>
        <p:spPr bwMode="auto">
          <a:xfrm rot="1780525">
            <a:off x="5040313" y="4184650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3" name="AutoShape 135"/>
          <p:cNvSpPr>
            <a:spLocks noChangeArrowheads="1"/>
          </p:cNvSpPr>
          <p:nvPr/>
        </p:nvSpPr>
        <p:spPr bwMode="auto">
          <a:xfrm>
            <a:off x="4067175" y="3897313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4" name="AutoShape 136"/>
          <p:cNvSpPr>
            <a:spLocks noChangeArrowheads="1"/>
          </p:cNvSpPr>
          <p:nvPr/>
        </p:nvSpPr>
        <p:spPr bwMode="auto">
          <a:xfrm rot="-2593712">
            <a:off x="3167063" y="4437063"/>
            <a:ext cx="431800" cy="215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7" name="Text Box 139"/>
          <p:cNvSpPr txBox="1">
            <a:spLocks noChangeArrowheads="1"/>
          </p:cNvSpPr>
          <p:nvPr/>
        </p:nvSpPr>
        <p:spPr bwMode="auto">
          <a:xfrm>
            <a:off x="684213" y="287338"/>
            <a:ext cx="2627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4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电源</a:t>
            </a:r>
          </a:p>
        </p:txBody>
      </p:sp>
      <p:sp>
        <p:nvSpPr>
          <p:cNvPr id="7308" name="Text Box 140"/>
          <p:cNvSpPr txBox="1">
            <a:spLocks noChangeArrowheads="1"/>
          </p:cNvSpPr>
          <p:nvPr/>
        </p:nvSpPr>
        <p:spPr bwMode="auto">
          <a:xfrm>
            <a:off x="647700" y="981075"/>
            <a:ext cx="7777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能把自由电子从</a:t>
            </a:r>
            <a:r>
              <a:rPr lang="zh-CN" altLang="en-US" sz="40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正极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搬到</a:t>
            </a:r>
            <a:r>
              <a:rPr lang="zh-CN" altLang="en-US" sz="40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负极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的装置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8202" name="Text Box 182"/>
          <p:cNvSpPr txBox="1">
            <a:spLocks noChangeArrowheads="1"/>
          </p:cNvSpPr>
          <p:nvPr/>
        </p:nvSpPr>
        <p:spPr bwMode="auto">
          <a:xfrm>
            <a:off x="863600" y="1814513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51" name="Text Box 183"/>
          <p:cNvSpPr txBox="1">
            <a:spLocks noChangeArrowheads="1"/>
          </p:cNvSpPr>
          <p:nvPr/>
        </p:nvSpPr>
        <p:spPr bwMode="auto">
          <a:xfrm>
            <a:off x="503238" y="2420938"/>
            <a:ext cx="77406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作用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保持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导体两端的电势差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电压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),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使电路有</a:t>
            </a:r>
            <a:r>
              <a:rPr lang="zh-CN" altLang="en-US" sz="4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持续</a:t>
            </a:r>
            <a:r>
              <a:rPr lang="zh-CN" altLang="en-US" sz="4000" b="1">
                <a:latin typeface="黑体" pitchFamily="2" charset="-122"/>
                <a:ea typeface="黑体" pitchFamily="2" charset="-122"/>
              </a:rPr>
              <a:t>的电流</a:t>
            </a:r>
            <a:r>
              <a:rPr lang="en-US" altLang="zh-CN" sz="4000" b="1">
                <a:latin typeface="黑体" pitchFamily="2" charset="-122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3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3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9" grpId="0" animBg="1"/>
      <p:bldP spid="7299" grpId="1" animBg="1"/>
      <p:bldP spid="7300" grpId="0" animBg="1"/>
      <p:bldP spid="7300" grpId="1" animBg="1"/>
      <p:bldP spid="7305" grpId="0" animBg="1"/>
      <p:bldP spid="7305" grpId="1" animBg="1"/>
      <p:bldP spid="7303" grpId="0" animBg="1"/>
      <p:bldP spid="7303" grpId="1" animBg="1"/>
      <p:bldP spid="7304" grpId="0" animBg="1"/>
      <p:bldP spid="7304" grpId="1" animBg="1"/>
      <p:bldP spid="735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1368425" cy="5867400"/>
          </a:xfrm>
          <a:solidFill>
            <a:srgbClr val="FFFF99"/>
          </a:solidFill>
        </p:spPr>
        <p:txBody>
          <a:bodyPr vert="eaVert"/>
          <a:lstStyle/>
          <a:p>
            <a:pPr eaLnBrk="1" hangingPunct="1"/>
            <a:r>
              <a:rPr lang="zh-CN" altLang="en-US" sz="3200" smtClean="0">
                <a:solidFill>
                  <a:srgbClr val="FF0000"/>
                </a:solidFill>
              </a:rPr>
              <a:t> </a:t>
            </a:r>
            <a:r>
              <a:rPr lang="zh-CN" altLang="en-US" sz="5400" b="1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形成电流的条件</a:t>
            </a:r>
            <a:r>
              <a:rPr lang="zh-CN" altLang="en-US" sz="5400" smtClean="0">
                <a:solidFill>
                  <a:srgbClr val="FF0000"/>
                </a:solidFill>
                <a:latin typeface="宋体" pitchFamily="2" charset="-122"/>
                <a:ea typeface="华文新魏" pitchFamily="2" charset="-122"/>
              </a:rPr>
              <a:t>：</a:t>
            </a:r>
            <a:r>
              <a:rPr lang="zh-CN" altLang="en-US" sz="320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87450" y="260350"/>
            <a:ext cx="7596188" cy="6337300"/>
          </a:xfrm>
        </p:spPr>
        <p:txBody>
          <a:bodyPr anchor="ctr"/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（1）存在</a:t>
            </a: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自由电荷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　　金属导体</a:t>
            </a:r>
            <a:r>
              <a:rPr lang="zh-CN" altLang="en-US" sz="3600" b="1" smtClean="0">
                <a:ea typeface="黑体" pitchFamily="2" charset="-122"/>
              </a:rPr>
              <a:t>——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自由电子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    电解液</a:t>
            </a:r>
            <a:r>
              <a:rPr lang="zh-CN" altLang="en-US" sz="3600" b="1" smtClean="0">
                <a:ea typeface="黑体" pitchFamily="2" charset="-122"/>
              </a:rPr>
              <a:t>——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正、负离子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（2）导体两端存在</a:t>
            </a: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电压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solidFill>
                  <a:srgbClr val="FFCC66"/>
                </a:solidFill>
                <a:latin typeface="黑体" pitchFamily="2" charset="-122"/>
                <a:ea typeface="黑体" pitchFamily="2" charset="-122"/>
              </a:rPr>
              <a:t>　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当导体两端存在电压时，导体内建立了电场，导体中的自由电荷在电场力的作用下发生定向移动，形成电流．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电源的作用是</a:t>
            </a: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保持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导体两端的</a:t>
            </a: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电压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，使导体中有</a:t>
            </a:r>
            <a:r>
              <a:rPr lang="zh-CN" altLang="en-US" sz="3600" b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持续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的电流．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187450" y="1141413"/>
            <a:ext cx="3671888" cy="2592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733425" y="3725863"/>
            <a:ext cx="2686050" cy="1912937"/>
            <a:chOff x="2912" y="2190"/>
            <a:chExt cx="1692" cy="1205"/>
          </a:xfrm>
        </p:grpSpPr>
        <p:sp>
          <p:nvSpPr>
            <p:cNvPr id="10330" name="AutoShape 4"/>
            <p:cNvSpPr>
              <a:spLocks noChangeArrowheads="1"/>
            </p:cNvSpPr>
            <p:nvPr/>
          </p:nvSpPr>
          <p:spPr bwMode="auto">
            <a:xfrm rot="-2400000">
              <a:off x="3683" y="2793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1" name="AutoShape 5"/>
            <p:cNvSpPr>
              <a:spLocks noChangeArrowheads="1"/>
            </p:cNvSpPr>
            <p:nvPr/>
          </p:nvSpPr>
          <p:spPr bwMode="auto">
            <a:xfrm rot="-1920000">
              <a:off x="3833" y="3001"/>
              <a:ext cx="395" cy="31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70 h 21600"/>
                <a:gd name="T14" fmla="*/ 19631 w 21600"/>
                <a:gd name="T15" fmla="*/ 196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2" name="AutoShape 6"/>
            <p:cNvSpPr>
              <a:spLocks noChangeArrowheads="1"/>
            </p:cNvSpPr>
            <p:nvPr/>
          </p:nvSpPr>
          <p:spPr bwMode="auto">
            <a:xfrm rot="-2940000">
              <a:off x="3497" y="2602"/>
              <a:ext cx="395" cy="3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69 w 21600"/>
                <a:gd name="T13" fmla="*/ 1964 h 21600"/>
                <a:gd name="T14" fmla="*/ 19631 w 21600"/>
                <a:gd name="T15" fmla="*/ 1963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4" y="21600"/>
                  </a:lnTo>
                  <a:lnTo>
                    <a:pt x="2131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3" name="AutoShape 7"/>
            <p:cNvSpPr>
              <a:spLocks noChangeArrowheads="1"/>
            </p:cNvSpPr>
            <p:nvPr/>
          </p:nvSpPr>
          <p:spPr bwMode="auto">
            <a:xfrm rot="-3360000">
              <a:off x="3267" y="2385"/>
              <a:ext cx="367" cy="3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25 w 21600"/>
                <a:gd name="T13" fmla="*/ 1790 h 21600"/>
                <a:gd name="T14" fmla="*/ 19775 w 21600"/>
                <a:gd name="T15" fmla="*/ 198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4" name="AutoShape 8"/>
            <p:cNvSpPr>
              <a:spLocks noChangeArrowheads="1"/>
            </p:cNvSpPr>
            <p:nvPr/>
          </p:nvSpPr>
          <p:spPr bwMode="auto">
            <a:xfrm rot="-3780000">
              <a:off x="2992" y="2239"/>
              <a:ext cx="375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58 w 21600"/>
                <a:gd name="T13" fmla="*/ 1958 h 21600"/>
                <a:gd name="T14" fmla="*/ 19642 w 21600"/>
                <a:gd name="T15" fmla="*/ 196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50" y="21600"/>
                  </a:lnTo>
                  <a:lnTo>
                    <a:pt x="2125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5" name="Freeform 9"/>
            <p:cNvSpPr>
              <a:spLocks/>
            </p:cNvSpPr>
            <p:nvPr/>
          </p:nvSpPr>
          <p:spPr bwMode="auto">
            <a:xfrm>
              <a:off x="3108" y="2190"/>
              <a:ext cx="1176" cy="1008"/>
            </a:xfrm>
            <a:custGeom>
              <a:avLst/>
              <a:gdLst>
                <a:gd name="T0" fmla="*/ 0 w 1176"/>
                <a:gd name="T1" fmla="*/ 0 h 1008"/>
                <a:gd name="T2" fmla="*/ 444 w 1176"/>
                <a:gd name="T3" fmla="*/ 222 h 1008"/>
                <a:gd name="T4" fmla="*/ 925 w 1176"/>
                <a:gd name="T5" fmla="*/ 643 h 1008"/>
                <a:gd name="T6" fmla="*/ 1176 w 11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76" h="1008">
                  <a:moveTo>
                    <a:pt x="0" y="0"/>
                  </a:moveTo>
                  <a:cubicBezTo>
                    <a:pt x="74" y="37"/>
                    <a:pt x="290" y="115"/>
                    <a:pt x="444" y="222"/>
                  </a:cubicBezTo>
                  <a:cubicBezTo>
                    <a:pt x="598" y="329"/>
                    <a:pt x="803" y="512"/>
                    <a:pt x="925" y="643"/>
                  </a:cubicBezTo>
                  <a:cubicBezTo>
                    <a:pt x="1047" y="774"/>
                    <a:pt x="1124" y="932"/>
                    <a:pt x="1176" y="100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6" name="Freeform 10"/>
            <p:cNvSpPr>
              <a:spLocks/>
            </p:cNvSpPr>
            <p:nvPr/>
          </p:nvSpPr>
          <p:spPr bwMode="auto">
            <a:xfrm>
              <a:off x="2946" y="2514"/>
              <a:ext cx="1005" cy="881"/>
            </a:xfrm>
            <a:custGeom>
              <a:avLst/>
              <a:gdLst>
                <a:gd name="T0" fmla="*/ 0 w 1005"/>
                <a:gd name="T1" fmla="*/ 0 h 881"/>
                <a:gd name="T2" fmla="*/ 462 w 1005"/>
                <a:gd name="T3" fmla="*/ 246 h 881"/>
                <a:gd name="T4" fmla="*/ 780 w 1005"/>
                <a:gd name="T5" fmla="*/ 552 h 881"/>
                <a:gd name="T6" fmla="*/ 1005 w 1005"/>
                <a:gd name="T7" fmla="*/ 881 h 8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5" h="881">
                  <a:moveTo>
                    <a:pt x="0" y="0"/>
                  </a:moveTo>
                  <a:cubicBezTo>
                    <a:pt x="77" y="41"/>
                    <a:pt x="332" y="154"/>
                    <a:pt x="462" y="246"/>
                  </a:cubicBezTo>
                  <a:cubicBezTo>
                    <a:pt x="592" y="338"/>
                    <a:pt x="690" y="446"/>
                    <a:pt x="780" y="552"/>
                  </a:cubicBezTo>
                  <a:cubicBezTo>
                    <a:pt x="870" y="658"/>
                    <a:pt x="958" y="812"/>
                    <a:pt x="1005" y="881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7" name="Arc 11"/>
            <p:cNvSpPr>
              <a:spLocks noChangeAspect="1"/>
            </p:cNvSpPr>
            <p:nvPr/>
          </p:nvSpPr>
          <p:spPr bwMode="auto">
            <a:xfrm rot="660000">
              <a:off x="2961" y="2766"/>
              <a:ext cx="1413" cy="397"/>
            </a:xfrm>
            <a:custGeom>
              <a:avLst/>
              <a:gdLst>
                <a:gd name="T0" fmla="*/ 0 w 34472"/>
                <a:gd name="T1" fmla="*/ 0 h 21600"/>
                <a:gd name="T2" fmla="*/ 2 w 34472"/>
                <a:gd name="T3" fmla="*/ 0 h 21600"/>
                <a:gd name="T4" fmla="*/ 1 w 3447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72" h="21600" fill="none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</a:path>
                <a:path w="34472" h="21600" stroke="0" extrusionOk="0">
                  <a:moveTo>
                    <a:pt x="0" y="7532"/>
                  </a:moveTo>
                  <a:cubicBezTo>
                    <a:pt x="4103" y="2751"/>
                    <a:pt x="10090" y="-1"/>
                    <a:pt x="16391" y="0"/>
                  </a:cubicBezTo>
                  <a:cubicBezTo>
                    <a:pt x="23682" y="0"/>
                    <a:pt x="30482" y="3679"/>
                    <a:pt x="34471" y="9783"/>
                  </a:cubicBezTo>
                  <a:lnTo>
                    <a:pt x="16391" y="21600"/>
                  </a:lnTo>
                  <a:lnTo>
                    <a:pt x="0" y="7532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Arc 12"/>
            <p:cNvSpPr>
              <a:spLocks noChangeAspect="1"/>
            </p:cNvSpPr>
            <p:nvPr/>
          </p:nvSpPr>
          <p:spPr bwMode="auto">
            <a:xfrm rot="660000">
              <a:off x="2995" y="2936"/>
              <a:ext cx="1292" cy="345"/>
            </a:xfrm>
            <a:custGeom>
              <a:avLst/>
              <a:gdLst>
                <a:gd name="T0" fmla="*/ 0 w 33697"/>
                <a:gd name="T1" fmla="*/ 0 h 21600"/>
                <a:gd name="T2" fmla="*/ 2 w 33697"/>
                <a:gd name="T3" fmla="*/ 0 h 21600"/>
                <a:gd name="T4" fmla="*/ 1 w 3369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97" h="21600" fill="none" extrusionOk="0">
                  <a:moveTo>
                    <a:pt x="-1" y="6603"/>
                  </a:moveTo>
                  <a:cubicBezTo>
                    <a:pt x="4070" y="2383"/>
                    <a:pt x="9682" y="-1"/>
                    <a:pt x="15546" y="0"/>
                  </a:cubicBezTo>
                  <a:cubicBezTo>
                    <a:pt x="22883" y="0"/>
                    <a:pt x="29719" y="3725"/>
                    <a:pt x="33697" y="9890"/>
                  </a:cubicBezTo>
                </a:path>
                <a:path w="33697" h="21600" stroke="0" extrusionOk="0">
                  <a:moveTo>
                    <a:pt x="-1" y="6603"/>
                  </a:moveTo>
                  <a:cubicBezTo>
                    <a:pt x="4070" y="2383"/>
                    <a:pt x="9682" y="-1"/>
                    <a:pt x="15546" y="0"/>
                  </a:cubicBezTo>
                  <a:cubicBezTo>
                    <a:pt x="22883" y="0"/>
                    <a:pt x="29719" y="3725"/>
                    <a:pt x="33697" y="9890"/>
                  </a:cubicBezTo>
                  <a:lnTo>
                    <a:pt x="15546" y="21600"/>
                  </a:lnTo>
                  <a:lnTo>
                    <a:pt x="-1" y="6603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Arc 13"/>
            <p:cNvSpPr>
              <a:spLocks noChangeAspect="1"/>
            </p:cNvSpPr>
            <p:nvPr/>
          </p:nvSpPr>
          <p:spPr bwMode="auto">
            <a:xfrm rot="660000">
              <a:off x="2912" y="2594"/>
              <a:ext cx="1535" cy="387"/>
            </a:xfrm>
            <a:custGeom>
              <a:avLst/>
              <a:gdLst>
                <a:gd name="T0" fmla="*/ 0 w 36282"/>
                <a:gd name="T1" fmla="*/ 0 h 21600"/>
                <a:gd name="T2" fmla="*/ 3 w 36282"/>
                <a:gd name="T3" fmla="*/ 0 h 21600"/>
                <a:gd name="T4" fmla="*/ 1 w 3628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282" h="21600" fill="none" extrusionOk="0">
                  <a:moveTo>
                    <a:pt x="0" y="9147"/>
                  </a:moveTo>
                  <a:cubicBezTo>
                    <a:pt x="4047" y="3411"/>
                    <a:pt x="10629" y="-1"/>
                    <a:pt x="17649" y="0"/>
                  </a:cubicBezTo>
                  <a:cubicBezTo>
                    <a:pt x="25313" y="0"/>
                    <a:pt x="32404" y="4062"/>
                    <a:pt x="36281" y="10674"/>
                  </a:cubicBezTo>
                </a:path>
                <a:path w="36282" h="21600" stroke="0" extrusionOk="0">
                  <a:moveTo>
                    <a:pt x="0" y="9147"/>
                  </a:moveTo>
                  <a:cubicBezTo>
                    <a:pt x="4047" y="3411"/>
                    <a:pt x="10629" y="-1"/>
                    <a:pt x="17649" y="0"/>
                  </a:cubicBezTo>
                  <a:cubicBezTo>
                    <a:pt x="25313" y="0"/>
                    <a:pt x="32404" y="4062"/>
                    <a:pt x="36281" y="10674"/>
                  </a:cubicBezTo>
                  <a:lnTo>
                    <a:pt x="17649" y="21600"/>
                  </a:lnTo>
                  <a:lnTo>
                    <a:pt x="0" y="9147"/>
                  </a:lnTo>
                  <a:close/>
                </a:path>
              </a:pathLst>
            </a:custGeom>
            <a:noFill/>
            <a:ln w="19050">
              <a:solidFill>
                <a:srgbClr val="3366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Text Box 14"/>
            <p:cNvSpPr txBox="1">
              <a:spLocks noChangeAspect="1" noChangeArrowheads="1"/>
            </p:cNvSpPr>
            <p:nvPr/>
          </p:nvSpPr>
          <p:spPr bwMode="auto">
            <a:xfrm>
              <a:off x="3354" y="3011"/>
              <a:ext cx="44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M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0341" name="Text Box 15"/>
            <p:cNvSpPr txBox="1">
              <a:spLocks noChangeAspect="1" noChangeArrowheads="1"/>
            </p:cNvSpPr>
            <p:nvPr/>
          </p:nvSpPr>
          <p:spPr bwMode="auto">
            <a:xfrm>
              <a:off x="3680" y="2333"/>
              <a:ext cx="442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FF0000"/>
                  </a:solidFill>
                  <a:latin typeface="Times New Roman" charset="0"/>
                </a:rPr>
                <a:t>N</a:t>
              </a:r>
              <a:endParaRPr lang="en-US" altLang="zh-CN" sz="2000" b="1">
                <a:ea typeface="华文中宋" pitchFamily="2" charset="-122"/>
              </a:endParaRPr>
            </a:p>
          </p:txBody>
        </p:sp>
        <p:sp>
          <p:nvSpPr>
            <p:cNvPr id="10342" name="Text Box 16"/>
            <p:cNvSpPr txBox="1">
              <a:spLocks noChangeAspect="1" noChangeArrowheads="1"/>
            </p:cNvSpPr>
            <p:nvPr/>
          </p:nvSpPr>
          <p:spPr bwMode="auto">
            <a:xfrm>
              <a:off x="4259" y="2987"/>
              <a:ext cx="3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solidFill>
                    <a:srgbClr val="0000FF"/>
                  </a:solidFill>
                  <a:latin typeface="Times New Roman" charset="0"/>
                </a:rPr>
                <a:t>E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charset="0"/>
                </a:rPr>
                <a:t>0</a:t>
              </a:r>
              <a:endParaRPr lang="en-US" altLang="zh-CN" sz="2000" b="1">
                <a:ea typeface="华文中宋" pitchFamily="2" charset="-122"/>
              </a:endParaRPr>
            </a:p>
          </p:txBody>
        </p:sp>
      </p:grpSp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433388" y="3862388"/>
            <a:ext cx="1346200" cy="457200"/>
            <a:chOff x="286" y="2622"/>
            <a:chExt cx="848" cy="288"/>
          </a:xfrm>
        </p:grpSpPr>
        <p:sp>
          <p:nvSpPr>
            <p:cNvPr id="10328" name="Line 18"/>
            <p:cNvSpPr>
              <a:spLocks noChangeAspect="1" noChangeShapeType="1"/>
            </p:cNvSpPr>
            <p:nvPr/>
          </p:nvSpPr>
          <p:spPr bwMode="auto">
            <a:xfrm flipH="1" flipV="1">
              <a:off x="570" y="2691"/>
              <a:ext cx="564" cy="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9" name="Text Box 19"/>
            <p:cNvSpPr txBox="1">
              <a:spLocks noChangeAspect="1" noChangeArrowheads="1"/>
            </p:cNvSpPr>
            <p:nvPr/>
          </p:nvSpPr>
          <p:spPr bwMode="auto">
            <a:xfrm>
              <a:off x="286" y="262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US" altLang="zh-CN" b="1">
                <a:ea typeface="华文中宋" pitchFamily="2" charset="-122"/>
              </a:endParaRPr>
            </a:p>
          </p:txBody>
        </p:sp>
      </p:grpSp>
      <p:grpSp>
        <p:nvGrpSpPr>
          <p:cNvPr id="101396" name="Group 20"/>
          <p:cNvGrpSpPr>
            <a:grpSpLocks/>
          </p:cNvGrpSpPr>
          <p:nvPr/>
        </p:nvGrpSpPr>
        <p:grpSpPr bwMode="auto">
          <a:xfrm>
            <a:off x="690563" y="3360738"/>
            <a:ext cx="1111250" cy="1398587"/>
            <a:chOff x="436" y="2298"/>
            <a:chExt cx="700" cy="881"/>
          </a:xfrm>
        </p:grpSpPr>
        <p:grpSp>
          <p:nvGrpSpPr>
            <p:cNvPr id="10321" name="Group 21"/>
            <p:cNvGrpSpPr>
              <a:grpSpLocks/>
            </p:cNvGrpSpPr>
            <p:nvPr/>
          </p:nvGrpSpPr>
          <p:grpSpPr bwMode="auto">
            <a:xfrm>
              <a:off x="581" y="2450"/>
              <a:ext cx="555" cy="548"/>
              <a:chOff x="581" y="2450"/>
              <a:chExt cx="555" cy="548"/>
            </a:xfrm>
          </p:grpSpPr>
          <p:sp>
            <p:nvSpPr>
              <p:cNvPr id="10324" name="Line 22"/>
              <p:cNvSpPr>
                <a:spLocks noChangeAspect="1" noChangeShapeType="1"/>
              </p:cNvSpPr>
              <p:nvPr/>
            </p:nvSpPr>
            <p:spPr bwMode="auto">
              <a:xfrm flipH="1">
                <a:off x="973" y="2757"/>
                <a:ext cx="160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Line 2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742" y="2450"/>
                <a:ext cx="394" cy="27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Line 24"/>
              <p:cNvSpPr>
                <a:spLocks noChangeShapeType="1"/>
              </p:cNvSpPr>
              <p:nvPr/>
            </p:nvSpPr>
            <p:spPr bwMode="auto">
              <a:xfrm flipH="1" flipV="1">
                <a:off x="604" y="2715"/>
                <a:ext cx="343" cy="24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Line 25"/>
              <p:cNvSpPr>
                <a:spLocks noChangeAspect="1" noChangeShapeType="1"/>
              </p:cNvSpPr>
              <p:nvPr/>
            </p:nvSpPr>
            <p:spPr bwMode="auto">
              <a:xfrm flipH="1">
                <a:off x="581" y="2472"/>
                <a:ext cx="147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2" name="Text Box 26"/>
            <p:cNvSpPr txBox="1">
              <a:spLocks noChangeAspect="1" noChangeArrowheads="1"/>
            </p:cNvSpPr>
            <p:nvPr/>
          </p:nvSpPr>
          <p:spPr bwMode="auto">
            <a:xfrm>
              <a:off x="692" y="2943"/>
              <a:ext cx="38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150"/>
                </a:spcBef>
              </a:pPr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imes New Roman" charset="0"/>
                </a:rPr>
                <a:t>n</a:t>
              </a:r>
              <a:endParaRPr lang="en-US" altLang="zh-CN" b="1">
                <a:ea typeface="华文中宋" pitchFamily="2" charset="-122"/>
              </a:endParaRPr>
            </a:p>
          </p:txBody>
        </p:sp>
        <p:sp>
          <p:nvSpPr>
            <p:cNvPr id="10323" name="Text Box 27"/>
            <p:cNvSpPr txBox="1">
              <a:spLocks noChangeAspect="1" noChangeArrowheads="1"/>
            </p:cNvSpPr>
            <p:nvPr/>
          </p:nvSpPr>
          <p:spPr bwMode="auto">
            <a:xfrm>
              <a:off x="436" y="2298"/>
              <a:ext cx="3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charset="0"/>
                </a:rPr>
                <a:t>F</a:t>
              </a:r>
              <a:r>
                <a:rPr lang="en-US" altLang="zh-CN" b="1" i="1" baseline="-25000">
                  <a:solidFill>
                    <a:srgbClr val="000000"/>
                  </a:solidFill>
                  <a:latin typeface="Times New Roman" charset="0"/>
                </a:rPr>
                <a:t>t</a:t>
              </a:r>
              <a:endParaRPr lang="en-US" altLang="zh-CN" b="1">
                <a:ea typeface="华文中宋" pitchFamily="2" charset="-122"/>
              </a:endParaRPr>
            </a:p>
          </p:txBody>
        </p:sp>
      </p:grpSp>
      <p:grpSp>
        <p:nvGrpSpPr>
          <p:cNvPr id="101404" name="Group 28"/>
          <p:cNvGrpSpPr>
            <a:grpSpLocks/>
          </p:cNvGrpSpPr>
          <p:nvPr/>
        </p:nvGrpSpPr>
        <p:grpSpPr bwMode="auto">
          <a:xfrm>
            <a:off x="2000250" y="919163"/>
            <a:ext cx="2266950" cy="1824037"/>
            <a:chOff x="3593" y="218"/>
            <a:chExt cx="1428" cy="1149"/>
          </a:xfrm>
        </p:grpSpPr>
        <p:sp>
          <p:nvSpPr>
            <p:cNvPr id="10318" name="Freeform 29"/>
            <p:cNvSpPr>
              <a:spLocks noChangeAspect="1"/>
            </p:cNvSpPr>
            <p:nvPr/>
          </p:nvSpPr>
          <p:spPr bwMode="auto">
            <a:xfrm rot="-300000">
              <a:off x="3607" y="243"/>
              <a:ext cx="1405" cy="1112"/>
            </a:xfrm>
            <a:custGeom>
              <a:avLst/>
              <a:gdLst>
                <a:gd name="T0" fmla="*/ 25 w 2249"/>
                <a:gd name="T1" fmla="*/ 655 h 1323"/>
                <a:gd name="T2" fmla="*/ 1 w 2249"/>
                <a:gd name="T3" fmla="*/ 387 h 1323"/>
                <a:gd name="T4" fmla="*/ 33 w 2249"/>
                <a:gd name="T5" fmla="*/ 156 h 1323"/>
                <a:gd name="T6" fmla="*/ 123 w 2249"/>
                <a:gd name="T7" fmla="*/ 20 h 1323"/>
                <a:gd name="T8" fmla="*/ 236 w 2249"/>
                <a:gd name="T9" fmla="*/ 38 h 1323"/>
                <a:gd name="T10" fmla="*/ 338 w 2249"/>
                <a:gd name="T11" fmla="*/ 156 h 1323"/>
                <a:gd name="T12" fmla="*/ 411 w 2249"/>
                <a:gd name="T13" fmla="*/ 358 h 1323"/>
                <a:gd name="T14" fmla="*/ 516 w 2249"/>
                <a:gd name="T15" fmla="*/ 441 h 1323"/>
                <a:gd name="T16" fmla="*/ 547 w 2249"/>
                <a:gd name="T17" fmla="*/ 637 h 1323"/>
                <a:gd name="T18" fmla="*/ 520 w 2249"/>
                <a:gd name="T19" fmla="*/ 786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76200" cap="flat" cmpd="sng">
              <a:solidFill>
                <a:srgbClr val="FFD6A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9" name="Freeform 30"/>
            <p:cNvSpPr>
              <a:spLocks noChangeAspect="1"/>
            </p:cNvSpPr>
            <p:nvPr/>
          </p:nvSpPr>
          <p:spPr bwMode="auto">
            <a:xfrm rot="-300000">
              <a:off x="3593" y="218"/>
              <a:ext cx="1428" cy="1112"/>
            </a:xfrm>
            <a:custGeom>
              <a:avLst/>
              <a:gdLst>
                <a:gd name="T0" fmla="*/ 26 w 2249"/>
                <a:gd name="T1" fmla="*/ 655 h 1323"/>
                <a:gd name="T2" fmla="*/ 2 w 2249"/>
                <a:gd name="T3" fmla="*/ 387 h 1323"/>
                <a:gd name="T4" fmla="*/ 35 w 2249"/>
                <a:gd name="T5" fmla="*/ 156 h 1323"/>
                <a:gd name="T6" fmla="*/ 130 w 2249"/>
                <a:gd name="T7" fmla="*/ 20 h 1323"/>
                <a:gd name="T8" fmla="*/ 247 w 2249"/>
                <a:gd name="T9" fmla="*/ 38 h 1323"/>
                <a:gd name="T10" fmla="*/ 355 w 2249"/>
                <a:gd name="T11" fmla="*/ 156 h 1323"/>
                <a:gd name="T12" fmla="*/ 432 w 2249"/>
                <a:gd name="T13" fmla="*/ 358 h 1323"/>
                <a:gd name="T14" fmla="*/ 542 w 2249"/>
                <a:gd name="T15" fmla="*/ 441 h 1323"/>
                <a:gd name="T16" fmla="*/ 575 w 2249"/>
                <a:gd name="T17" fmla="*/ 637 h 1323"/>
                <a:gd name="T18" fmla="*/ 547 w 2249"/>
                <a:gd name="T19" fmla="*/ 786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3175" cap="flat" cmpd="sng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0" name="Freeform 31"/>
            <p:cNvSpPr>
              <a:spLocks noChangeAspect="1"/>
            </p:cNvSpPr>
            <p:nvPr/>
          </p:nvSpPr>
          <p:spPr bwMode="auto">
            <a:xfrm rot="-300000">
              <a:off x="3637" y="258"/>
              <a:ext cx="1348" cy="1109"/>
            </a:xfrm>
            <a:custGeom>
              <a:avLst/>
              <a:gdLst>
                <a:gd name="T0" fmla="*/ 22 w 2249"/>
                <a:gd name="T1" fmla="*/ 650 h 1323"/>
                <a:gd name="T2" fmla="*/ 1 w 2249"/>
                <a:gd name="T3" fmla="*/ 385 h 1323"/>
                <a:gd name="T4" fmla="*/ 29 w 2249"/>
                <a:gd name="T5" fmla="*/ 154 h 1323"/>
                <a:gd name="T6" fmla="*/ 109 w 2249"/>
                <a:gd name="T7" fmla="*/ 19 h 1323"/>
                <a:gd name="T8" fmla="*/ 208 w 2249"/>
                <a:gd name="T9" fmla="*/ 37 h 1323"/>
                <a:gd name="T10" fmla="*/ 298 w 2249"/>
                <a:gd name="T11" fmla="*/ 154 h 1323"/>
                <a:gd name="T12" fmla="*/ 363 w 2249"/>
                <a:gd name="T13" fmla="*/ 355 h 1323"/>
                <a:gd name="T14" fmla="*/ 456 w 2249"/>
                <a:gd name="T15" fmla="*/ 438 h 1323"/>
                <a:gd name="T16" fmla="*/ 484 w 2249"/>
                <a:gd name="T17" fmla="*/ 632 h 1323"/>
                <a:gd name="T18" fmla="*/ 460 w 2249"/>
                <a:gd name="T19" fmla="*/ 780 h 13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9" h="1323">
                  <a:moveTo>
                    <a:pt x="103" y="1103"/>
                  </a:moveTo>
                  <a:cubicBezTo>
                    <a:pt x="51" y="948"/>
                    <a:pt x="0" y="793"/>
                    <a:pt x="6" y="653"/>
                  </a:cubicBezTo>
                  <a:cubicBezTo>
                    <a:pt x="12" y="513"/>
                    <a:pt x="53" y="366"/>
                    <a:pt x="136" y="263"/>
                  </a:cubicBezTo>
                  <a:cubicBezTo>
                    <a:pt x="219" y="160"/>
                    <a:pt x="368" y="66"/>
                    <a:pt x="506" y="33"/>
                  </a:cubicBezTo>
                  <a:cubicBezTo>
                    <a:pt x="644" y="0"/>
                    <a:pt x="819" y="25"/>
                    <a:pt x="966" y="63"/>
                  </a:cubicBezTo>
                  <a:cubicBezTo>
                    <a:pt x="1113" y="101"/>
                    <a:pt x="1266" y="173"/>
                    <a:pt x="1386" y="263"/>
                  </a:cubicBezTo>
                  <a:cubicBezTo>
                    <a:pt x="1506" y="353"/>
                    <a:pt x="1564" y="523"/>
                    <a:pt x="1686" y="603"/>
                  </a:cubicBezTo>
                  <a:cubicBezTo>
                    <a:pt x="1808" y="683"/>
                    <a:pt x="2023" y="665"/>
                    <a:pt x="2116" y="743"/>
                  </a:cubicBezTo>
                  <a:cubicBezTo>
                    <a:pt x="2209" y="821"/>
                    <a:pt x="2243" y="976"/>
                    <a:pt x="2246" y="1073"/>
                  </a:cubicBezTo>
                  <a:cubicBezTo>
                    <a:pt x="2249" y="1170"/>
                    <a:pt x="2192" y="1246"/>
                    <a:pt x="2136" y="1323"/>
                  </a:cubicBezTo>
                </a:path>
              </a:pathLst>
            </a:custGeom>
            <a:noFill/>
            <a:ln w="3175" cap="flat" cmpd="sng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7" name="Arc 32"/>
          <p:cNvSpPr>
            <a:spLocks noChangeAspect="1"/>
          </p:cNvSpPr>
          <p:nvPr/>
        </p:nvSpPr>
        <p:spPr bwMode="auto">
          <a:xfrm flipH="1">
            <a:off x="3394075" y="887413"/>
            <a:ext cx="1049338" cy="958850"/>
          </a:xfrm>
          <a:custGeom>
            <a:avLst/>
            <a:gdLst>
              <a:gd name="T0" fmla="*/ 641139008 w 21600"/>
              <a:gd name="T1" fmla="*/ 2147483647 h 19649"/>
              <a:gd name="T2" fmla="*/ 71313982 w 21600"/>
              <a:gd name="T3" fmla="*/ 0 h 19649"/>
              <a:gd name="T4" fmla="*/ 2147483647 w 21600"/>
              <a:gd name="T5" fmla="*/ 598115053 h 196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649" fill="none" extrusionOk="0">
                <a:moveTo>
                  <a:pt x="5592" y="19648"/>
                </a:moveTo>
                <a:cubicBezTo>
                  <a:pt x="1993" y="15676"/>
                  <a:pt x="0" y="10507"/>
                  <a:pt x="0" y="5147"/>
                </a:cubicBezTo>
                <a:cubicBezTo>
                  <a:pt x="-1" y="3412"/>
                  <a:pt x="208" y="1684"/>
                  <a:pt x="622" y="0"/>
                </a:cubicBezTo>
              </a:path>
              <a:path w="21600" h="19649" stroke="0" extrusionOk="0">
                <a:moveTo>
                  <a:pt x="5592" y="19648"/>
                </a:moveTo>
                <a:cubicBezTo>
                  <a:pt x="1993" y="15676"/>
                  <a:pt x="0" y="10507"/>
                  <a:pt x="0" y="5147"/>
                </a:cubicBezTo>
                <a:cubicBezTo>
                  <a:pt x="-1" y="3412"/>
                  <a:pt x="208" y="1684"/>
                  <a:pt x="622" y="0"/>
                </a:cubicBezTo>
                <a:lnTo>
                  <a:pt x="21600" y="5147"/>
                </a:lnTo>
                <a:lnTo>
                  <a:pt x="5592" y="19648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Arc 33"/>
          <p:cNvSpPr>
            <a:spLocks noChangeAspect="1"/>
          </p:cNvSpPr>
          <p:nvPr/>
        </p:nvSpPr>
        <p:spPr bwMode="auto">
          <a:xfrm>
            <a:off x="1733550" y="933450"/>
            <a:ext cx="1050925" cy="879475"/>
          </a:xfrm>
          <a:custGeom>
            <a:avLst/>
            <a:gdLst>
              <a:gd name="T0" fmla="*/ 644052672 w 21600"/>
              <a:gd name="T1" fmla="*/ 2085619155 h 18060"/>
              <a:gd name="T2" fmla="*/ 33976503 w 21600"/>
              <a:gd name="T3" fmla="*/ 0 h 18060"/>
              <a:gd name="T4" fmla="*/ 2147483647 w 21600"/>
              <a:gd name="T5" fmla="*/ 410886970 h 180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060" fill="none" extrusionOk="0">
                <a:moveTo>
                  <a:pt x="5592" y="18059"/>
                </a:moveTo>
                <a:cubicBezTo>
                  <a:pt x="1993" y="14087"/>
                  <a:pt x="0" y="8918"/>
                  <a:pt x="0" y="3558"/>
                </a:cubicBezTo>
                <a:cubicBezTo>
                  <a:pt x="-1" y="2365"/>
                  <a:pt x="98" y="1175"/>
                  <a:pt x="295" y="0"/>
                </a:cubicBezTo>
              </a:path>
              <a:path w="21600" h="18060" stroke="0" extrusionOk="0">
                <a:moveTo>
                  <a:pt x="5592" y="18059"/>
                </a:moveTo>
                <a:cubicBezTo>
                  <a:pt x="1993" y="14087"/>
                  <a:pt x="0" y="8918"/>
                  <a:pt x="0" y="3558"/>
                </a:cubicBezTo>
                <a:cubicBezTo>
                  <a:pt x="-1" y="2365"/>
                  <a:pt x="98" y="1175"/>
                  <a:pt x="295" y="0"/>
                </a:cubicBezTo>
                <a:lnTo>
                  <a:pt x="21600" y="3558"/>
                </a:lnTo>
                <a:lnTo>
                  <a:pt x="5592" y="18059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Freeform 34"/>
          <p:cNvSpPr>
            <a:spLocks noChangeAspect="1"/>
          </p:cNvSpPr>
          <p:nvPr/>
        </p:nvSpPr>
        <p:spPr bwMode="auto">
          <a:xfrm flipV="1">
            <a:off x="2312988" y="1976438"/>
            <a:ext cx="1584325" cy="180975"/>
          </a:xfrm>
          <a:custGeom>
            <a:avLst/>
            <a:gdLst>
              <a:gd name="T0" fmla="*/ 0 w 1313"/>
              <a:gd name="T1" fmla="*/ 2147483647 h 102"/>
              <a:gd name="T2" fmla="*/ 2147483647 w 1313"/>
              <a:gd name="T3" fmla="*/ 2147483647 h 102"/>
              <a:gd name="T4" fmla="*/ 2147483647 w 1313"/>
              <a:gd name="T5" fmla="*/ 2147483647 h 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3" h="102">
                <a:moveTo>
                  <a:pt x="0" y="88"/>
                </a:moveTo>
                <a:cubicBezTo>
                  <a:pt x="202" y="44"/>
                  <a:pt x="404" y="0"/>
                  <a:pt x="623" y="2"/>
                </a:cubicBezTo>
                <a:cubicBezTo>
                  <a:pt x="842" y="4"/>
                  <a:pt x="1077" y="53"/>
                  <a:pt x="1313" y="102"/>
                </a:cubicBezTo>
              </a:path>
            </a:pathLst>
          </a:custGeom>
          <a:noFill/>
          <a:ln w="15875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Freeform 35"/>
          <p:cNvSpPr>
            <a:spLocks noChangeAspect="1"/>
          </p:cNvSpPr>
          <p:nvPr/>
        </p:nvSpPr>
        <p:spPr bwMode="auto">
          <a:xfrm>
            <a:off x="2154238" y="1263650"/>
            <a:ext cx="1797050" cy="549275"/>
          </a:xfrm>
          <a:custGeom>
            <a:avLst/>
            <a:gdLst>
              <a:gd name="T0" fmla="*/ 0 w 1743"/>
              <a:gd name="T1" fmla="*/ 2147483647 h 531"/>
              <a:gd name="T2" fmla="*/ 2147483647 w 1743"/>
              <a:gd name="T3" fmla="*/ 2147483647 h 531"/>
              <a:gd name="T4" fmla="*/ 2147483647 w 1743"/>
              <a:gd name="T5" fmla="*/ 2147483647 h 531"/>
              <a:gd name="T6" fmla="*/ 2147483647 w 1743"/>
              <a:gd name="T7" fmla="*/ 2147483647 h 5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43" h="531">
                <a:moveTo>
                  <a:pt x="0" y="531"/>
                </a:moveTo>
                <a:cubicBezTo>
                  <a:pt x="150" y="357"/>
                  <a:pt x="301" y="183"/>
                  <a:pt x="493" y="105"/>
                </a:cubicBezTo>
                <a:cubicBezTo>
                  <a:pt x="685" y="27"/>
                  <a:pt x="945" y="0"/>
                  <a:pt x="1153" y="65"/>
                </a:cubicBezTo>
                <a:cubicBezTo>
                  <a:pt x="1361" y="130"/>
                  <a:pt x="1552" y="312"/>
                  <a:pt x="1743" y="495"/>
                </a:cubicBezTo>
              </a:path>
            </a:pathLst>
          </a:custGeom>
          <a:noFill/>
          <a:ln w="158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36"/>
          <p:cNvSpPr>
            <a:spLocks noChangeAspect="1" noChangeShapeType="1"/>
          </p:cNvSpPr>
          <p:nvPr/>
        </p:nvSpPr>
        <p:spPr bwMode="auto">
          <a:xfrm>
            <a:off x="2324100" y="1901825"/>
            <a:ext cx="1544638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Rectangle 37"/>
          <p:cNvSpPr>
            <a:spLocks noChangeAspect="1" noChangeArrowheads="1"/>
          </p:cNvSpPr>
          <p:nvPr/>
        </p:nvSpPr>
        <p:spPr bwMode="auto">
          <a:xfrm>
            <a:off x="2054225" y="2462213"/>
            <a:ext cx="2024063" cy="1746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Rectangle 38"/>
          <p:cNvSpPr>
            <a:spLocks noChangeAspect="1" noChangeArrowheads="1"/>
          </p:cNvSpPr>
          <p:nvPr/>
        </p:nvSpPr>
        <p:spPr bwMode="auto">
          <a:xfrm>
            <a:off x="4011613" y="2154238"/>
            <a:ext cx="179387" cy="4794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Rectangle 39"/>
          <p:cNvSpPr>
            <a:spLocks noChangeAspect="1" noChangeArrowheads="1"/>
          </p:cNvSpPr>
          <p:nvPr/>
        </p:nvSpPr>
        <p:spPr bwMode="auto">
          <a:xfrm>
            <a:off x="1997075" y="2147888"/>
            <a:ext cx="179388" cy="479425"/>
          </a:xfrm>
          <a:prstGeom prst="rect">
            <a:avLst/>
          </a:prstGeom>
          <a:solidFill>
            <a:srgbClr val="9FD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Freeform 40"/>
          <p:cNvSpPr>
            <a:spLocks noChangeAspect="1"/>
          </p:cNvSpPr>
          <p:nvPr/>
        </p:nvSpPr>
        <p:spPr bwMode="auto">
          <a:xfrm>
            <a:off x="1993900" y="2111375"/>
            <a:ext cx="2209800" cy="525463"/>
          </a:xfrm>
          <a:custGeom>
            <a:avLst/>
            <a:gdLst>
              <a:gd name="T0" fmla="*/ 0 w 1980"/>
              <a:gd name="T1" fmla="*/ 0 h 468"/>
              <a:gd name="T2" fmla="*/ 0 w 1980"/>
              <a:gd name="T3" fmla="*/ 2147483647 h 468"/>
              <a:gd name="T4" fmla="*/ 2147483647 w 1980"/>
              <a:gd name="T5" fmla="*/ 2147483647 h 468"/>
              <a:gd name="T6" fmla="*/ 2147483647 w 1980"/>
              <a:gd name="T7" fmla="*/ 0 h 4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80" h="468">
                <a:moveTo>
                  <a:pt x="0" y="0"/>
                </a:moveTo>
                <a:lnTo>
                  <a:pt x="0" y="468"/>
                </a:lnTo>
                <a:lnTo>
                  <a:pt x="1980" y="468"/>
                </a:lnTo>
                <a:lnTo>
                  <a:pt x="198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Freeform 41"/>
          <p:cNvSpPr>
            <a:spLocks noChangeAspect="1"/>
          </p:cNvSpPr>
          <p:nvPr/>
        </p:nvSpPr>
        <p:spPr bwMode="auto">
          <a:xfrm>
            <a:off x="2184400" y="2111375"/>
            <a:ext cx="1824038" cy="350838"/>
          </a:xfrm>
          <a:custGeom>
            <a:avLst/>
            <a:gdLst>
              <a:gd name="T0" fmla="*/ 0 w 1620"/>
              <a:gd name="T1" fmla="*/ 0 h 312"/>
              <a:gd name="T2" fmla="*/ 0 w 1620"/>
              <a:gd name="T3" fmla="*/ 2147483647 h 312"/>
              <a:gd name="T4" fmla="*/ 2147483647 w 1620"/>
              <a:gd name="T5" fmla="*/ 2147483647 h 312"/>
              <a:gd name="T6" fmla="*/ 2147483647 w 1620"/>
              <a:gd name="T7" fmla="*/ 0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0" h="312">
                <a:moveTo>
                  <a:pt x="0" y="0"/>
                </a:moveTo>
                <a:lnTo>
                  <a:pt x="0" y="312"/>
                </a:lnTo>
                <a:lnTo>
                  <a:pt x="1620" y="312"/>
                </a:lnTo>
                <a:lnTo>
                  <a:pt x="162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Oval 42"/>
          <p:cNvSpPr>
            <a:spLocks noChangeAspect="1" noChangeArrowheads="1"/>
          </p:cNvSpPr>
          <p:nvPr/>
        </p:nvSpPr>
        <p:spPr bwMode="auto">
          <a:xfrm>
            <a:off x="1785938" y="1625600"/>
            <a:ext cx="574675" cy="573088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ADAD"/>
              </a:gs>
            </a:gsLst>
            <a:path path="shape">
              <a:fillToRect l="50000" t="50000" r="50000" b="50000"/>
            </a:path>
          </a:gradFill>
          <a:ln w="15875">
            <a:solidFill>
              <a:srgbClr val="DA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58" name="Group 43"/>
          <p:cNvGrpSpPr>
            <a:grpSpLocks noChangeAspect="1"/>
          </p:cNvGrpSpPr>
          <p:nvPr/>
        </p:nvGrpSpPr>
        <p:grpSpPr bwMode="auto">
          <a:xfrm>
            <a:off x="2328863" y="2036763"/>
            <a:ext cx="104775" cy="103187"/>
            <a:chOff x="3237" y="6504"/>
            <a:chExt cx="180" cy="180"/>
          </a:xfrm>
        </p:grpSpPr>
        <p:sp>
          <p:nvSpPr>
            <p:cNvPr id="10316" name="Line 44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45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9" name="Group 46"/>
          <p:cNvGrpSpPr>
            <a:grpSpLocks noChangeAspect="1"/>
          </p:cNvGrpSpPr>
          <p:nvPr/>
        </p:nvGrpSpPr>
        <p:grpSpPr bwMode="auto">
          <a:xfrm>
            <a:off x="2203450" y="2163763"/>
            <a:ext cx="104775" cy="103187"/>
            <a:chOff x="3237" y="6504"/>
            <a:chExt cx="180" cy="180"/>
          </a:xfrm>
        </p:grpSpPr>
        <p:sp>
          <p:nvSpPr>
            <p:cNvPr id="10314" name="Line 47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48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0" name="Group 49"/>
          <p:cNvGrpSpPr>
            <a:grpSpLocks noChangeAspect="1"/>
          </p:cNvGrpSpPr>
          <p:nvPr/>
        </p:nvGrpSpPr>
        <p:grpSpPr bwMode="auto">
          <a:xfrm>
            <a:off x="2328863" y="1677988"/>
            <a:ext cx="104775" cy="103187"/>
            <a:chOff x="3237" y="6504"/>
            <a:chExt cx="180" cy="180"/>
          </a:xfrm>
        </p:grpSpPr>
        <p:sp>
          <p:nvSpPr>
            <p:cNvPr id="10312" name="Line 50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3" name="Line 51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1" name="Group 52"/>
          <p:cNvGrpSpPr>
            <a:grpSpLocks noChangeAspect="1"/>
          </p:cNvGrpSpPr>
          <p:nvPr/>
        </p:nvGrpSpPr>
        <p:grpSpPr bwMode="auto">
          <a:xfrm>
            <a:off x="2187575" y="1538288"/>
            <a:ext cx="104775" cy="103187"/>
            <a:chOff x="3237" y="6504"/>
            <a:chExt cx="180" cy="180"/>
          </a:xfrm>
        </p:grpSpPr>
        <p:sp>
          <p:nvSpPr>
            <p:cNvPr id="10310" name="Line 53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1" name="Line 54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2" name="Group 55"/>
          <p:cNvGrpSpPr>
            <a:grpSpLocks noChangeAspect="1"/>
          </p:cNvGrpSpPr>
          <p:nvPr/>
        </p:nvGrpSpPr>
        <p:grpSpPr bwMode="auto">
          <a:xfrm flipH="1">
            <a:off x="1689100" y="2024063"/>
            <a:ext cx="104775" cy="103187"/>
            <a:chOff x="3237" y="6504"/>
            <a:chExt cx="180" cy="180"/>
          </a:xfrm>
        </p:grpSpPr>
        <p:sp>
          <p:nvSpPr>
            <p:cNvPr id="10308" name="Line 56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9" name="Line 57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3" name="Group 58"/>
          <p:cNvGrpSpPr>
            <a:grpSpLocks noChangeAspect="1"/>
          </p:cNvGrpSpPr>
          <p:nvPr/>
        </p:nvGrpSpPr>
        <p:grpSpPr bwMode="auto">
          <a:xfrm flipH="1">
            <a:off x="1841500" y="2165350"/>
            <a:ext cx="104775" cy="103188"/>
            <a:chOff x="3237" y="6504"/>
            <a:chExt cx="180" cy="180"/>
          </a:xfrm>
        </p:grpSpPr>
        <p:sp>
          <p:nvSpPr>
            <p:cNvPr id="10306" name="Line 59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Line 60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4" name="Group 61"/>
          <p:cNvGrpSpPr>
            <a:grpSpLocks noChangeAspect="1"/>
          </p:cNvGrpSpPr>
          <p:nvPr/>
        </p:nvGrpSpPr>
        <p:grpSpPr bwMode="auto">
          <a:xfrm flipH="1">
            <a:off x="1655763" y="1827213"/>
            <a:ext cx="103187" cy="104775"/>
            <a:chOff x="3237" y="6504"/>
            <a:chExt cx="180" cy="180"/>
          </a:xfrm>
        </p:grpSpPr>
        <p:sp>
          <p:nvSpPr>
            <p:cNvPr id="10304" name="Line 62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5" name="Line 63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5" name="Group 64"/>
          <p:cNvGrpSpPr>
            <a:grpSpLocks noChangeAspect="1"/>
          </p:cNvGrpSpPr>
          <p:nvPr/>
        </p:nvGrpSpPr>
        <p:grpSpPr bwMode="auto">
          <a:xfrm flipH="1">
            <a:off x="1722438" y="1649413"/>
            <a:ext cx="104775" cy="103187"/>
            <a:chOff x="3237" y="6504"/>
            <a:chExt cx="180" cy="180"/>
          </a:xfrm>
        </p:grpSpPr>
        <p:sp>
          <p:nvSpPr>
            <p:cNvPr id="10302" name="Line 65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Line 66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66" name="Group 67"/>
          <p:cNvGrpSpPr>
            <a:grpSpLocks noChangeAspect="1"/>
          </p:cNvGrpSpPr>
          <p:nvPr/>
        </p:nvGrpSpPr>
        <p:grpSpPr bwMode="auto">
          <a:xfrm flipH="1">
            <a:off x="1895475" y="1535113"/>
            <a:ext cx="104775" cy="103187"/>
            <a:chOff x="3237" y="6504"/>
            <a:chExt cx="180" cy="180"/>
          </a:xfrm>
        </p:grpSpPr>
        <p:sp>
          <p:nvSpPr>
            <p:cNvPr id="10300" name="Line 68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69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7" name="Text Box 70"/>
          <p:cNvSpPr txBox="1">
            <a:spLocks noChangeAspect="1" noChangeArrowheads="1"/>
          </p:cNvSpPr>
          <p:nvPr/>
        </p:nvSpPr>
        <p:spPr bwMode="auto">
          <a:xfrm>
            <a:off x="1898650" y="1743075"/>
            <a:ext cx="38258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6000"/>
              </a:lnSpc>
            </a:pPr>
            <a:r>
              <a:rPr lang="en-US" altLang="zh-CN" sz="2000" b="1">
                <a:solidFill>
                  <a:srgbClr val="E40000"/>
                </a:solidFill>
                <a:latin typeface="Times New Roman" charset="0"/>
              </a:rPr>
              <a:t>A</a:t>
            </a:r>
            <a:endParaRPr lang="en-US" altLang="zh-CN" sz="2000" b="1">
              <a:ea typeface="华文中宋" pitchFamily="2" charset="-122"/>
            </a:endParaRPr>
          </a:p>
        </p:txBody>
      </p:sp>
      <p:grpSp>
        <p:nvGrpSpPr>
          <p:cNvPr id="10268" name="Group 71"/>
          <p:cNvGrpSpPr>
            <a:grpSpLocks/>
          </p:cNvGrpSpPr>
          <p:nvPr/>
        </p:nvGrpSpPr>
        <p:grpSpPr bwMode="auto">
          <a:xfrm>
            <a:off x="3683000" y="1603375"/>
            <a:ext cx="847725" cy="692150"/>
            <a:chOff x="2320" y="1010"/>
            <a:chExt cx="534" cy="436"/>
          </a:xfrm>
        </p:grpSpPr>
        <p:sp>
          <p:nvSpPr>
            <p:cNvPr id="10288" name="Oval 72"/>
            <p:cNvSpPr>
              <a:spLocks noChangeAspect="1" noChangeArrowheads="1"/>
            </p:cNvSpPr>
            <p:nvPr/>
          </p:nvSpPr>
          <p:spPr bwMode="auto">
            <a:xfrm>
              <a:off x="2398" y="1018"/>
              <a:ext cx="365" cy="3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73"/>
            <p:cNvSpPr>
              <a:spLocks noChangeAspect="1" noChangeShapeType="1"/>
            </p:cNvSpPr>
            <p:nvPr/>
          </p:nvSpPr>
          <p:spPr bwMode="auto">
            <a:xfrm>
              <a:off x="2320" y="1178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0" name="Line 74"/>
            <p:cNvSpPr>
              <a:spLocks noChangeAspect="1" noChangeShapeType="1"/>
            </p:cNvSpPr>
            <p:nvPr/>
          </p:nvSpPr>
          <p:spPr bwMode="auto">
            <a:xfrm>
              <a:off x="2348" y="1298"/>
              <a:ext cx="59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Line 75"/>
            <p:cNvSpPr>
              <a:spLocks noChangeAspect="1" noChangeShapeType="1"/>
            </p:cNvSpPr>
            <p:nvPr/>
          </p:nvSpPr>
          <p:spPr bwMode="auto">
            <a:xfrm>
              <a:off x="2433" y="1381"/>
              <a:ext cx="60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76"/>
            <p:cNvSpPr>
              <a:spLocks noChangeAspect="1" noChangeShapeType="1"/>
            </p:cNvSpPr>
            <p:nvPr/>
          </p:nvSpPr>
          <p:spPr bwMode="auto">
            <a:xfrm>
              <a:off x="2733" y="1322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77"/>
            <p:cNvSpPr>
              <a:spLocks noChangeAspect="1" noChangeShapeType="1"/>
            </p:cNvSpPr>
            <p:nvPr/>
          </p:nvSpPr>
          <p:spPr bwMode="auto">
            <a:xfrm>
              <a:off x="2795" y="1207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78"/>
            <p:cNvSpPr>
              <a:spLocks noChangeAspect="1" noChangeShapeType="1"/>
            </p:cNvSpPr>
            <p:nvPr/>
          </p:nvSpPr>
          <p:spPr bwMode="auto">
            <a:xfrm>
              <a:off x="2756" y="1111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Line 79"/>
            <p:cNvSpPr>
              <a:spLocks noChangeAspect="1" noChangeShapeType="1"/>
            </p:cNvSpPr>
            <p:nvPr/>
          </p:nvSpPr>
          <p:spPr bwMode="auto">
            <a:xfrm>
              <a:off x="2453" y="1011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6" name="Line 80"/>
            <p:cNvSpPr>
              <a:spLocks noChangeAspect="1" noChangeShapeType="1"/>
            </p:cNvSpPr>
            <p:nvPr/>
          </p:nvSpPr>
          <p:spPr bwMode="auto">
            <a:xfrm>
              <a:off x="2350" y="1079"/>
              <a:ext cx="60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81"/>
            <p:cNvSpPr>
              <a:spLocks noChangeAspect="1" noChangeShapeType="1"/>
            </p:cNvSpPr>
            <p:nvPr/>
          </p:nvSpPr>
          <p:spPr bwMode="auto">
            <a:xfrm>
              <a:off x="2651" y="1010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82"/>
            <p:cNvSpPr>
              <a:spLocks noChangeAspect="1" noChangeShapeType="1"/>
            </p:cNvSpPr>
            <p:nvPr/>
          </p:nvSpPr>
          <p:spPr bwMode="auto">
            <a:xfrm>
              <a:off x="2669" y="1385"/>
              <a:ext cx="59" cy="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Text Box 83"/>
            <p:cNvSpPr txBox="1">
              <a:spLocks noChangeAspect="1" noChangeArrowheads="1"/>
            </p:cNvSpPr>
            <p:nvPr/>
          </p:nvSpPr>
          <p:spPr bwMode="auto">
            <a:xfrm>
              <a:off x="2465" y="1101"/>
              <a:ext cx="241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D8"/>
                  </a:solidFill>
                  <a:latin typeface="Times New Roman" charset="0"/>
                </a:rPr>
                <a:t>B</a:t>
              </a:r>
              <a:endParaRPr lang="en-US" altLang="zh-CN" sz="2000" b="1">
                <a:ea typeface="华文中宋" pitchFamily="2" charset="-122"/>
              </a:endParaRPr>
            </a:p>
          </p:txBody>
        </p:sp>
      </p:grpSp>
      <p:sp>
        <p:nvSpPr>
          <p:cNvPr id="10269" name="Line 84"/>
          <p:cNvSpPr>
            <a:spLocks noChangeAspect="1" noChangeShapeType="1"/>
          </p:cNvSpPr>
          <p:nvPr/>
        </p:nvSpPr>
        <p:spPr bwMode="auto">
          <a:xfrm>
            <a:off x="3041650" y="1903413"/>
            <a:ext cx="1254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Freeform 85"/>
          <p:cNvSpPr>
            <a:spLocks noChangeAspect="1"/>
          </p:cNvSpPr>
          <p:nvPr/>
        </p:nvSpPr>
        <p:spPr bwMode="auto">
          <a:xfrm>
            <a:off x="2357438" y="1638300"/>
            <a:ext cx="1477962" cy="190500"/>
          </a:xfrm>
          <a:custGeom>
            <a:avLst/>
            <a:gdLst>
              <a:gd name="T0" fmla="*/ 0 w 1313"/>
              <a:gd name="T1" fmla="*/ 2147483647 h 102"/>
              <a:gd name="T2" fmla="*/ 2147483647 w 1313"/>
              <a:gd name="T3" fmla="*/ 2147483647 h 102"/>
              <a:gd name="T4" fmla="*/ 2147483647 w 1313"/>
              <a:gd name="T5" fmla="*/ 2147483647 h 1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13" h="102">
                <a:moveTo>
                  <a:pt x="0" y="88"/>
                </a:moveTo>
                <a:cubicBezTo>
                  <a:pt x="202" y="44"/>
                  <a:pt x="404" y="0"/>
                  <a:pt x="623" y="2"/>
                </a:cubicBezTo>
                <a:cubicBezTo>
                  <a:pt x="842" y="4"/>
                  <a:pt x="1077" y="53"/>
                  <a:pt x="1313" y="102"/>
                </a:cubicBezTo>
              </a:path>
            </a:pathLst>
          </a:custGeom>
          <a:noFill/>
          <a:ln w="158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Arc 86"/>
          <p:cNvSpPr>
            <a:spLocks noChangeAspect="1"/>
          </p:cNvSpPr>
          <p:nvPr/>
        </p:nvSpPr>
        <p:spPr bwMode="auto">
          <a:xfrm>
            <a:off x="2068513" y="762000"/>
            <a:ext cx="2060575" cy="1055688"/>
          </a:xfrm>
          <a:custGeom>
            <a:avLst/>
            <a:gdLst>
              <a:gd name="T0" fmla="*/ 0 w 42419"/>
              <a:gd name="T1" fmla="*/ 2031630013 h 21600"/>
              <a:gd name="T2" fmla="*/ 2147483647 w 42419"/>
              <a:gd name="T3" fmla="*/ 2057430490 h 21600"/>
              <a:gd name="T4" fmla="*/ 2147483647 w 4241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419" h="21600" fill="none" extrusionOk="0">
                <a:moveTo>
                  <a:pt x="-1" y="17401"/>
                </a:moveTo>
                <a:cubicBezTo>
                  <a:pt x="2003" y="7287"/>
                  <a:pt x="10877" y="-1"/>
                  <a:pt x="21188" y="0"/>
                </a:cubicBezTo>
                <a:cubicBezTo>
                  <a:pt x="31583" y="0"/>
                  <a:pt x="40504" y="7405"/>
                  <a:pt x="42418" y="17623"/>
                </a:cubicBezTo>
              </a:path>
              <a:path w="42419" h="21600" stroke="0" extrusionOk="0">
                <a:moveTo>
                  <a:pt x="-1" y="17401"/>
                </a:moveTo>
                <a:cubicBezTo>
                  <a:pt x="2003" y="7287"/>
                  <a:pt x="10877" y="-1"/>
                  <a:pt x="21188" y="0"/>
                </a:cubicBezTo>
                <a:cubicBezTo>
                  <a:pt x="31583" y="0"/>
                  <a:pt x="40504" y="7405"/>
                  <a:pt x="42418" y="17623"/>
                </a:cubicBezTo>
                <a:lnTo>
                  <a:pt x="21188" y="21600"/>
                </a:lnTo>
                <a:lnTo>
                  <a:pt x="-1" y="17401"/>
                </a:lnTo>
                <a:close/>
              </a:path>
            </a:pathLst>
          </a:cu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87"/>
          <p:cNvSpPr>
            <a:spLocks noChangeAspect="1" noChangeShapeType="1"/>
          </p:cNvSpPr>
          <p:nvPr/>
        </p:nvSpPr>
        <p:spPr bwMode="auto">
          <a:xfrm>
            <a:off x="3051175" y="2154238"/>
            <a:ext cx="127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88"/>
          <p:cNvSpPr>
            <a:spLocks noChangeAspect="1" noChangeShapeType="1"/>
          </p:cNvSpPr>
          <p:nvPr/>
        </p:nvSpPr>
        <p:spPr bwMode="auto">
          <a:xfrm>
            <a:off x="3033713" y="1638300"/>
            <a:ext cx="1254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Line 89"/>
          <p:cNvSpPr>
            <a:spLocks noChangeAspect="1" noChangeShapeType="1"/>
          </p:cNvSpPr>
          <p:nvPr/>
        </p:nvSpPr>
        <p:spPr bwMode="auto">
          <a:xfrm>
            <a:off x="3033713" y="1290638"/>
            <a:ext cx="12541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Line 90"/>
          <p:cNvSpPr>
            <a:spLocks noChangeAspect="1" noChangeShapeType="1"/>
          </p:cNvSpPr>
          <p:nvPr/>
        </p:nvSpPr>
        <p:spPr bwMode="auto">
          <a:xfrm>
            <a:off x="3044825" y="760413"/>
            <a:ext cx="1254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Line 91"/>
          <p:cNvSpPr>
            <a:spLocks noChangeAspect="1" noChangeShapeType="1"/>
          </p:cNvSpPr>
          <p:nvPr/>
        </p:nvSpPr>
        <p:spPr bwMode="auto">
          <a:xfrm rot="-5940000">
            <a:off x="1670844" y="1223169"/>
            <a:ext cx="1285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Line 92"/>
          <p:cNvSpPr>
            <a:spLocks noChangeAspect="1" noChangeShapeType="1"/>
          </p:cNvSpPr>
          <p:nvPr/>
        </p:nvSpPr>
        <p:spPr bwMode="auto">
          <a:xfrm rot="16200000" flipH="1">
            <a:off x="4381500" y="1190626"/>
            <a:ext cx="13017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69" name="Rectangle 93"/>
          <p:cNvSpPr>
            <a:spLocks noChangeAspect="1" noChangeArrowheads="1"/>
          </p:cNvSpPr>
          <p:nvPr/>
        </p:nvSpPr>
        <p:spPr bwMode="auto">
          <a:xfrm>
            <a:off x="2916238" y="957263"/>
            <a:ext cx="606425" cy="490537"/>
          </a:xfrm>
          <a:prstGeom prst="rect">
            <a:avLst/>
          </a:prstGeom>
          <a:noFill/>
          <a:ln w="31750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9" name="Group 94"/>
          <p:cNvGrpSpPr>
            <a:grpSpLocks noChangeAspect="1"/>
          </p:cNvGrpSpPr>
          <p:nvPr/>
        </p:nvGrpSpPr>
        <p:grpSpPr bwMode="auto">
          <a:xfrm>
            <a:off x="2401888" y="1844675"/>
            <a:ext cx="103187" cy="103188"/>
            <a:chOff x="3237" y="6504"/>
            <a:chExt cx="180" cy="180"/>
          </a:xfrm>
        </p:grpSpPr>
        <p:sp>
          <p:nvSpPr>
            <p:cNvPr id="10286" name="Line 95"/>
            <p:cNvSpPr>
              <a:spLocks noChangeAspect="1" noChangeShapeType="1"/>
            </p:cNvSpPr>
            <p:nvPr/>
          </p:nvSpPr>
          <p:spPr bwMode="auto">
            <a:xfrm>
              <a:off x="3237" y="6588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96"/>
            <p:cNvSpPr>
              <a:spLocks noChangeAspect="1" noChangeShapeType="1"/>
            </p:cNvSpPr>
            <p:nvPr/>
          </p:nvSpPr>
          <p:spPr bwMode="auto">
            <a:xfrm rot="5400000">
              <a:off x="3227" y="6594"/>
              <a:ext cx="180" cy="0"/>
            </a:xfrm>
            <a:prstGeom prst="line">
              <a:avLst/>
            </a:prstGeom>
            <a:noFill/>
            <a:ln w="15875">
              <a:solidFill>
                <a:srgbClr val="DA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73" name="Group 97"/>
          <p:cNvGrpSpPr>
            <a:grpSpLocks/>
          </p:cNvGrpSpPr>
          <p:nvPr/>
        </p:nvGrpSpPr>
        <p:grpSpPr bwMode="auto">
          <a:xfrm>
            <a:off x="1743075" y="3997325"/>
            <a:ext cx="144463" cy="144463"/>
            <a:chOff x="1078" y="2115"/>
            <a:chExt cx="91" cy="91"/>
          </a:xfrm>
        </p:grpSpPr>
        <p:sp>
          <p:nvSpPr>
            <p:cNvPr id="10284" name="Oval 98"/>
            <p:cNvSpPr>
              <a:spLocks noChangeArrowheads="1"/>
            </p:cNvSpPr>
            <p:nvPr/>
          </p:nvSpPr>
          <p:spPr bwMode="auto">
            <a:xfrm>
              <a:off x="1078" y="2115"/>
              <a:ext cx="91" cy="9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99"/>
            <p:cNvSpPr>
              <a:spLocks noChangeAspect="1" noChangeShapeType="1"/>
            </p:cNvSpPr>
            <p:nvPr/>
          </p:nvSpPr>
          <p:spPr bwMode="auto">
            <a:xfrm>
              <a:off x="1104" y="2160"/>
              <a:ext cx="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76" name="Rectangle 100"/>
          <p:cNvSpPr>
            <a:spLocks noChangeArrowheads="1"/>
          </p:cNvSpPr>
          <p:nvPr/>
        </p:nvSpPr>
        <p:spPr bwMode="auto">
          <a:xfrm>
            <a:off x="609600" y="3581400"/>
            <a:ext cx="2665413" cy="2119313"/>
          </a:xfrm>
          <a:prstGeom prst="rect">
            <a:avLst/>
          </a:prstGeom>
          <a:noFill/>
          <a:ln w="57150">
            <a:solidFill>
              <a:srgbClr val="FF9933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77" name="Text Box 101"/>
          <p:cNvSpPr txBox="1">
            <a:spLocks noChangeArrowheads="1"/>
          </p:cNvSpPr>
          <p:nvPr/>
        </p:nvSpPr>
        <p:spPr bwMode="auto">
          <a:xfrm>
            <a:off x="5434013" y="549275"/>
            <a:ext cx="2809875" cy="10795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  <a:ea typeface="楷体_GB2312" pitchFamily="49" charset="-122"/>
              </a:rPr>
              <a:t>假设在电源正、负极之间连一根导线</a:t>
            </a:r>
            <a:endParaRPr lang="zh-CN" altLang="en-US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0283" name="Text Box 102"/>
          <p:cNvSpPr txBox="1">
            <a:spLocks noChangeArrowheads="1"/>
          </p:cNvSpPr>
          <p:nvPr/>
        </p:nvSpPr>
        <p:spPr bwMode="auto">
          <a:xfrm>
            <a:off x="71438" y="87313"/>
            <a:ext cx="424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.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导线中的电场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0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0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0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69" grpId="0" animBg="1"/>
      <p:bldP spid="101476" grpId="0" animBg="1"/>
      <p:bldP spid="101476" grpId="1" animBg="1"/>
      <p:bldP spid="10147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1058</Words>
  <Application>Microsoft Office PowerPoint</Application>
  <PresentationFormat>全屏显示(4:3)</PresentationFormat>
  <Paragraphs>200</Paragraphs>
  <Slides>23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Times New Roman</vt:lpstr>
      <vt:lpstr>黑体</vt:lpstr>
      <vt:lpstr>华文行楷</vt:lpstr>
      <vt:lpstr>华文新魏</vt:lpstr>
      <vt:lpstr>华文中宋</vt:lpstr>
      <vt:lpstr>楷体_GB2312</vt:lpstr>
      <vt:lpstr>隶书</vt:lpstr>
      <vt:lpstr>Wingdings</vt:lpstr>
      <vt:lpstr>默认设计模板</vt:lpstr>
      <vt:lpstr>Microsoft 公式 3.0</vt:lpstr>
      <vt:lpstr>PowerPoint 演示文稿</vt:lpstr>
      <vt:lpstr>PowerPoint 演示文稿</vt:lpstr>
      <vt:lpstr>电流的形成</vt:lpstr>
      <vt:lpstr>导线中产生瞬时电流</vt:lpstr>
      <vt:lpstr>抽水机的作用？</vt:lpstr>
      <vt:lpstr>PowerPoint 演示文稿</vt:lpstr>
      <vt:lpstr>PowerPoint 演示文稿</vt:lpstr>
      <vt:lpstr> 形成电流的条件： </vt:lpstr>
      <vt:lpstr>PowerPoint 演示文稿</vt:lpstr>
      <vt:lpstr>PowerPoint 演示文稿</vt:lpstr>
      <vt:lpstr>PowerPoint 演示文稿</vt:lpstr>
      <vt:lpstr>  恒定电场</vt:lpstr>
      <vt:lpstr>PowerPoint 演示文稿</vt:lpstr>
      <vt:lpstr> 三.恒定电流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课堂训练</vt:lpstr>
      <vt:lpstr>课堂训练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158</cp:revision>
  <dcterms:created xsi:type="dcterms:W3CDTF">1601-01-01T00:00:00Z</dcterms:created>
  <dcterms:modified xsi:type="dcterms:W3CDTF">2015-05-05T08:22:16Z</dcterms:modified>
</cp:coreProperties>
</file>