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0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3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8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3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A200-3631-4722-AA23-AD9EF1BB8B56}" type="datetimeFigureOut">
              <a:rPr lang="zh-CN" altLang="en-US" smtClean="0"/>
              <a:t>2016-12-19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34A1-BBA2-4DF4-B7A2-1025132B0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1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8640960" cy="147002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 smtClean="0"/>
              <a:t>高一（</a:t>
            </a:r>
            <a:r>
              <a:rPr lang="en-US" altLang="zh-CN" sz="4800" b="1" dirty="0" smtClean="0"/>
              <a:t>5</a:t>
            </a:r>
            <a:r>
              <a:rPr lang="zh-CN" altLang="en-US" sz="4800" b="1" dirty="0" smtClean="0"/>
              <a:t>）班第二阶段考试成绩分析</a:t>
            </a:r>
            <a:r>
              <a:rPr lang="zh-CN" altLang="en-US" sz="4800" b="1" dirty="0" smtClean="0"/>
              <a:t>及第三阶段考试复习对策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873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8262" y="908720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及时复习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</p:txBody>
      </p:sp>
      <p:sp>
        <p:nvSpPr>
          <p:cNvPr id="3" name="矩形 2"/>
          <p:cNvSpPr/>
          <p:nvPr/>
        </p:nvSpPr>
        <p:spPr>
          <a:xfrm>
            <a:off x="486265" y="33265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期末考试常用的复习方法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408262" y="1787170"/>
            <a:ext cx="8424936" cy="45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人们对于刚学过的东西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，总是一开始忘得快，过一段时间就逐渐减慢。每天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上课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都学了一些新东西，要先复习当天所学的内容，复习之后再做作业。每天晚上睡觉前想一想：“我今天都学了什么！”然后在头脑里把这些东西过一遍。如果不及时复习，时间一长就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容易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忘记了，许多内容最后集中到一小段时间复习，效果自然不好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8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938" y="1484784"/>
            <a:ext cx="8496944" cy="45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如果有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几个小时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的复习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，是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专门</a:t>
            </a:r>
            <a:r>
              <a:rPr lang="zh-CN" altLang="zh-CN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门功课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呢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？还是分成几段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间隔复习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呢？心理学家很早就对这个问题进行了实验，实验的结果表明：分散复习要比长时间的集中复习效果好。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同学们目前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来说，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你们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身心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发育的特点也要求采用分散复习的方式。所以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，不妨每次复习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每门功课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30-40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分钟。这样就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感到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不会疲劳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、厌倦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复习的效果也会更好。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476672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、分散复习</a:t>
            </a:r>
            <a:endParaRPr lang="zh-CN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2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2276872"/>
            <a:ext cx="7848872" cy="260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加大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zh-CN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基本知识、基本技能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的复习力度，做到温故而知新。充分利用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点滴的时间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，争取多记几个公式，多背一篇课文，多温习一遍老师讲的重点。</a:t>
            </a:r>
          </a:p>
        </p:txBody>
      </p:sp>
      <p:sp>
        <p:nvSpPr>
          <p:cNvPr id="4" name="矩形 3"/>
          <p:cNvSpPr/>
          <p:nvPr/>
        </p:nvSpPr>
        <p:spPr>
          <a:xfrm>
            <a:off x="589702" y="476672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zh-CN" sz="2800" b="1" dirty="0"/>
              <a:t>、读写结合法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7586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05506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对知识点进行梳理的时候抓住</a:t>
            </a:r>
            <a:r>
              <a:rPr lang="zh-CN" altLang="zh-CN" sz="2800" b="1" dirty="0">
                <a:solidFill>
                  <a:srgbClr val="FF0000"/>
                </a:solidFill>
              </a:rPr>
              <a:t>重难点</a:t>
            </a:r>
            <a:r>
              <a:rPr lang="zh-CN" altLang="zh-CN" sz="2800" b="1" dirty="0"/>
              <a:t>。还可以把平时作业中所出现的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</a:t>
            </a:r>
            <a:r>
              <a:rPr lang="zh-CN" altLang="zh-CN" sz="2800" b="1" dirty="0"/>
              <a:t>再分析，确保不再犯同样的错误。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476672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、</a:t>
            </a:r>
            <a:r>
              <a:rPr lang="zh-CN" altLang="zh-CN" sz="2800" b="1" dirty="0"/>
              <a:t>查漏补缺法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3896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94" y="1988840"/>
            <a:ext cx="8013703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我们要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创造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一个安静的学习环境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首先要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集中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精力尽快完成作业。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同学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喜欢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一边玩一边做作业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也有的同学喜欢一边听音乐一边做作业。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896" y="5013176"/>
            <a:ext cx="8320544" cy="1506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、不指责、不抱怨。就算老师留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的作业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确实过多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，应该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在心理想到老师布置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的正面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439" y="24512"/>
            <a:ext cx="8352928" cy="146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一旦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的学习方法有问题，切不可过分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责，当务之急是想办法改善学习方法、提高学习效率和学习效果。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694" y="4005064"/>
            <a:ext cx="8208912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、合理制定作息时间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明确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什么时候可以尽情地玩，什么时候必须专心地学习，养成劳逸结合的好习惯。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26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566" y="260648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 </a:t>
            </a:r>
            <a:endParaRPr lang="zh-CN" altLang="zh-CN" sz="2400" b="1" dirty="0"/>
          </a:p>
          <a:p>
            <a:pPr>
              <a:lnSpc>
                <a:spcPct val="200000"/>
              </a:lnSpc>
            </a:pPr>
            <a:r>
              <a:rPr lang="en-US" altLang="zh-CN" sz="2400" b="1" dirty="0"/>
              <a:t>4</a:t>
            </a:r>
            <a:r>
              <a:rPr lang="zh-CN" altLang="zh-CN" sz="2400" b="1" dirty="0" smtClean="0"/>
              <a:t>、</a:t>
            </a:r>
            <a:r>
              <a:rPr lang="zh-CN" altLang="zh-CN" sz="2400" b="1" dirty="0"/>
              <a:t>掌握必要的写作业技巧。</a:t>
            </a:r>
            <a:r>
              <a:rPr lang="zh-CN" altLang="zh-CN" sz="2400" b="1" dirty="0" smtClean="0"/>
              <a:t>有些</a:t>
            </a:r>
            <a:r>
              <a:rPr lang="zh-CN" altLang="en-US" sz="2400" b="1" dirty="0" smtClean="0"/>
              <a:t>同学</a:t>
            </a:r>
            <a:r>
              <a:rPr lang="zh-CN" altLang="zh-CN" sz="2400" b="1" dirty="0" smtClean="0"/>
              <a:t>总</a:t>
            </a:r>
            <a:r>
              <a:rPr lang="zh-CN" altLang="zh-CN" sz="2400" b="1" dirty="0"/>
              <a:t>认为作业一定要有大块的时间去做，</a:t>
            </a:r>
            <a:r>
              <a:rPr lang="zh-CN" altLang="zh-CN" sz="2400" b="1" dirty="0" smtClean="0"/>
              <a:t>比如</a:t>
            </a:r>
            <a:r>
              <a:rPr lang="zh-CN" altLang="en-US" sz="2400" b="1" dirty="0" smtClean="0"/>
              <a:t>晚</a:t>
            </a:r>
            <a:r>
              <a:rPr lang="zh-CN" altLang="zh-CN" sz="2400" b="1" dirty="0" smtClean="0"/>
              <a:t>自习课做</a:t>
            </a:r>
            <a:r>
              <a:rPr lang="zh-CN" altLang="zh-CN" sz="2400" b="1" dirty="0"/>
              <a:t>作业，其实则不然。</a:t>
            </a:r>
          </a:p>
          <a:p>
            <a:pPr>
              <a:lnSpc>
                <a:spcPct val="200000"/>
              </a:lnSpc>
            </a:pPr>
            <a:r>
              <a:rPr lang="zh-CN" altLang="zh-CN" sz="2400" b="1" dirty="0"/>
              <a:t>　　　　　</a:t>
            </a:r>
          </a:p>
          <a:p>
            <a:r>
              <a:rPr lang="zh-CN" altLang="zh-CN" sz="2400" b="1" dirty="0"/>
              <a:t>　　</a:t>
            </a:r>
            <a:r>
              <a:rPr lang="en-US" altLang="zh-CN" sz="2400" b="1" dirty="0"/>
              <a:t> </a:t>
            </a:r>
            <a:endParaRPr lang="zh-CN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248562" y="3068960"/>
            <a:ext cx="8643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首先</a:t>
            </a:r>
            <a:r>
              <a:rPr lang="zh-CN" altLang="zh-CN" sz="2400" b="1" dirty="0"/>
              <a:t>，做好学习计划，分析自己今天的作业按学科分都有哪些，有多少类，按照自己的情况，大致会用多少时间可以完成等等。对于不同类别的作业，利用不同的时间来处理，比如背诵、听写类的可以安排在课间和同学一起进行</a:t>
            </a:r>
            <a:r>
              <a:rPr lang="zh-CN" altLang="en-US" sz="2400" b="1" dirty="0"/>
              <a:t>。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3308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229200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最后</a:t>
            </a:r>
            <a:r>
              <a:rPr lang="zh-CN" altLang="en-US" sz="2400" b="1" dirty="0" smtClean="0"/>
              <a:t>是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老师留的作业实在太多了，这是</a:t>
            </a:r>
            <a:r>
              <a:rPr lang="zh-CN" altLang="en-US" sz="2400" b="1" dirty="0"/>
              <a:t>同学们</a:t>
            </a:r>
            <a:r>
              <a:rPr lang="zh-CN" altLang="zh-CN" sz="2400" b="1" dirty="0"/>
              <a:t>最为难的时候。在来不及与老师沟通的情况下，可以选择性地完成作业</a:t>
            </a:r>
            <a:r>
              <a:rPr lang="zh-CN" altLang="en-US" sz="2400" b="1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170071" y="2852936"/>
            <a:ext cx="8676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 第三</a:t>
            </a:r>
            <a:r>
              <a:rPr lang="zh-CN" altLang="en-US" sz="2400" b="1" dirty="0" smtClean="0"/>
              <a:t>是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因为某种特殊原因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如生病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实在不能按时完成作业，应立刻与老师沟通，切不可强迫</a:t>
            </a:r>
            <a:r>
              <a:rPr lang="zh-CN" altLang="en-US" sz="2400" b="1" dirty="0"/>
              <a:t>自己</a:t>
            </a:r>
            <a:r>
              <a:rPr lang="zh-CN" altLang="zh-CN" sz="2400" b="1" dirty="0"/>
              <a:t>赶作业而影响睡眠，</a:t>
            </a:r>
            <a:r>
              <a:rPr lang="zh-CN" altLang="zh-CN" sz="2400" b="1" dirty="0" smtClean="0"/>
              <a:t>这样</a:t>
            </a:r>
            <a:r>
              <a:rPr lang="zh-CN" altLang="en-US" sz="2400" b="1" dirty="0" smtClean="0"/>
              <a:t>会</a:t>
            </a:r>
            <a:r>
              <a:rPr lang="zh-CN" altLang="zh-CN" sz="2400" b="1" dirty="0" smtClean="0"/>
              <a:t>得不偿失</a:t>
            </a:r>
            <a:r>
              <a:rPr lang="zh-CN" altLang="zh-CN" sz="2400" b="1" dirty="0"/>
              <a:t>。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05993" y="192642"/>
            <a:ext cx="8857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　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其次</a:t>
            </a:r>
            <a:r>
              <a:rPr lang="zh-CN" altLang="en-US" sz="2400" b="1" dirty="0" smtClean="0"/>
              <a:t>是</a:t>
            </a:r>
            <a:r>
              <a:rPr lang="zh-CN" altLang="zh-CN" sz="2400" b="1" dirty="0" smtClean="0"/>
              <a:t>杜绝</a:t>
            </a:r>
            <a:r>
              <a:rPr lang="zh-CN" altLang="zh-CN" sz="2400" b="1" dirty="0"/>
              <a:t>不良学习习惯，比如听音乐写作业，这样容易分散自己的注意力，降低学习效率。</a:t>
            </a:r>
            <a:r>
              <a:rPr lang="zh-CN" altLang="en-US" sz="2400" b="1" dirty="0"/>
              <a:t>要</a:t>
            </a:r>
            <a:r>
              <a:rPr lang="zh-CN" altLang="zh-CN" sz="2400" b="1" dirty="0"/>
              <a:t>认识到做作业不是为了应付</a:t>
            </a:r>
            <a:r>
              <a:rPr lang="zh-CN" altLang="zh-CN" sz="2400" b="1" dirty="0" smtClean="0"/>
              <a:t>老师</a:t>
            </a:r>
            <a:r>
              <a:rPr lang="zh-CN" altLang="en-US" sz="2400" b="1" dirty="0" smtClean="0"/>
              <a:t>的</a:t>
            </a:r>
            <a:r>
              <a:rPr lang="zh-CN" altLang="zh-CN" sz="2400" b="1" dirty="0" smtClean="0"/>
              <a:t>检查</a:t>
            </a:r>
            <a:r>
              <a:rPr lang="zh-CN" altLang="zh-CN" sz="2400" b="1" dirty="0"/>
              <a:t>，而是为巩固所学知识点。不要因为可能这项作业老师不检查自己就偷偷不做了。这样吃亏的只能是你自己。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0133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16847"/>
              </p:ext>
            </p:extLst>
          </p:nvPr>
        </p:nvGraphicFramePr>
        <p:xfrm>
          <a:off x="251522" y="188640"/>
          <a:ext cx="8640957" cy="6513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098"/>
                <a:gridCol w="498037"/>
                <a:gridCol w="498037"/>
                <a:gridCol w="498037"/>
                <a:gridCol w="498037"/>
                <a:gridCol w="498037"/>
                <a:gridCol w="498037"/>
                <a:gridCol w="410883"/>
                <a:gridCol w="498037"/>
                <a:gridCol w="435785"/>
                <a:gridCol w="498037"/>
                <a:gridCol w="410883"/>
                <a:gridCol w="498037"/>
                <a:gridCol w="398432"/>
                <a:gridCol w="498037"/>
                <a:gridCol w="498037"/>
                <a:gridCol w="398432"/>
                <a:gridCol w="498037"/>
              </a:tblGrid>
              <a:tr h="216154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高一（</a:t>
                      </a:r>
                      <a:r>
                        <a:rPr lang="en-US" altLang="zh-CN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r>
                        <a:rPr lang="zh-CN" altLang="en-US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）班第二阶段考试成绩               </a:t>
                      </a:r>
                      <a:r>
                        <a:rPr lang="en-US" altLang="zh-CN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2016</a:t>
                      </a:r>
                      <a:r>
                        <a:rPr lang="zh-CN" altLang="en-US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、</a:t>
                      </a:r>
                      <a:r>
                        <a:rPr lang="en-US" altLang="zh-CN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lang="zh-CN" altLang="en-US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、</a:t>
                      </a:r>
                      <a:r>
                        <a:rPr lang="en-US" altLang="zh-CN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/>
                      </a:endParaRPr>
                    </a:p>
                  </a:txBody>
                  <a:tcPr marL="4858" marR="4858" marT="48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356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58" marR="4858" marT="485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姓名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语文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数学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英语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物理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化学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生物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文科综合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总分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班名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蒙砚泽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4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张孙宁昌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140.5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李岚曦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121.5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吴佩霖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134.5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杨磊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671.5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林子越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许芷薇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李晓萌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何应佳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664.5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钟仪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许晓琳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高子涵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129.5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刘婷婷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656.5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何晓谊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652.5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李静妍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130.5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651.5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陈子超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115.5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吕思毅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140.5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陈恩正</a:t>
                      </a:r>
                      <a:endParaRPr lang="zh-CN" altLang="en-US" sz="14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136.5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68.5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18112"/>
              </p:ext>
            </p:extLst>
          </p:nvPr>
        </p:nvGraphicFramePr>
        <p:xfrm>
          <a:off x="251522" y="188640"/>
          <a:ext cx="8640957" cy="6524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098"/>
                <a:gridCol w="498037"/>
                <a:gridCol w="498037"/>
                <a:gridCol w="498037"/>
                <a:gridCol w="498037"/>
                <a:gridCol w="498037"/>
                <a:gridCol w="498037"/>
                <a:gridCol w="410883"/>
                <a:gridCol w="498037"/>
                <a:gridCol w="435785"/>
                <a:gridCol w="498037"/>
                <a:gridCol w="410883"/>
                <a:gridCol w="498037"/>
                <a:gridCol w="398432"/>
                <a:gridCol w="498037"/>
                <a:gridCol w="498037"/>
                <a:gridCol w="398432"/>
                <a:gridCol w="498037"/>
              </a:tblGrid>
              <a:tr h="174477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         高一（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）班第二阶段考试成绩         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2016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、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12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、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58" marR="4858" marT="48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565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58" marR="4858" marT="485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姓名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英语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物理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化学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生物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文科综合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总分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班名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乔曦皓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138.5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642.5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朱铭洁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李彤垚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廖桢琰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朱家乐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130.5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638.5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李昂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634.5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张锦鹏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136.5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杨宇峰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袁晨开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622.5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陈杨芃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620.5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范俞悦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温镜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沈海蓉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618.5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林晓鹏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114.5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毛思异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郭静慈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612.5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丁彦夫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138.5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611.5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赖子豪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610.5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钟嘉豪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徐邦隽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603.5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唐滨钺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586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胡晨曦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138.5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罗天舒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574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关静琪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526.5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4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82635"/>
              </p:ext>
            </p:extLst>
          </p:nvPr>
        </p:nvGraphicFramePr>
        <p:xfrm>
          <a:off x="107504" y="116632"/>
          <a:ext cx="8856979" cy="6560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376"/>
                <a:gridCol w="392896"/>
                <a:gridCol w="415346"/>
                <a:gridCol w="415346"/>
                <a:gridCol w="381670"/>
                <a:gridCol w="392896"/>
                <a:gridCol w="381670"/>
                <a:gridCol w="370444"/>
                <a:gridCol w="415346"/>
                <a:gridCol w="347992"/>
                <a:gridCol w="415346"/>
                <a:gridCol w="415346"/>
                <a:gridCol w="415346"/>
                <a:gridCol w="404122"/>
                <a:gridCol w="415346"/>
                <a:gridCol w="415346"/>
                <a:gridCol w="415346"/>
                <a:gridCol w="347992"/>
                <a:gridCol w="415346"/>
                <a:gridCol w="415346"/>
                <a:gridCol w="336769"/>
                <a:gridCol w="415346"/>
              </a:tblGrid>
              <a:tr h="497297"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高一（</a:t>
                      </a:r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r>
                        <a:rPr lang="zh-CN" altLang="en-US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）班第一阶段考试成绩             </a:t>
                      </a:r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2016</a:t>
                      </a:r>
                      <a:r>
                        <a:rPr lang="zh-CN" altLang="en-US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、</a:t>
                      </a:r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zh-CN" altLang="en-US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、</a:t>
                      </a:r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/>
                      </a:endParaRPr>
                    </a:p>
                  </a:txBody>
                  <a:tcPr marL="4700" marR="4700" marT="47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648"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00" marR="4700" marT="4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姓名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语文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数学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英语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物理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化学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生物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政治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历史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地理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总分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班名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许芷薇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211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89.5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91.5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蒙砚泽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吴佩霖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94.5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88.5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杨磊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89.5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陈子超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898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张锦鹏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889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范俞悦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95.5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董硕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李岚曦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张孙宁昌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880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刘婷婷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朱铭洁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陈恩正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赖子豪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何晓谊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94.5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乔曦皓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李晓萌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李静妍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钟仪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钟嘉豪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1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30532"/>
              </p:ext>
            </p:extLst>
          </p:nvPr>
        </p:nvGraphicFramePr>
        <p:xfrm>
          <a:off x="107504" y="0"/>
          <a:ext cx="8928989" cy="6742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574"/>
                <a:gridCol w="396091"/>
                <a:gridCol w="418723"/>
                <a:gridCol w="418723"/>
                <a:gridCol w="384773"/>
                <a:gridCol w="396091"/>
                <a:gridCol w="384773"/>
                <a:gridCol w="373455"/>
                <a:gridCol w="418723"/>
                <a:gridCol w="350821"/>
                <a:gridCol w="418723"/>
                <a:gridCol w="418723"/>
                <a:gridCol w="418723"/>
                <a:gridCol w="407407"/>
                <a:gridCol w="418723"/>
                <a:gridCol w="418723"/>
                <a:gridCol w="418723"/>
                <a:gridCol w="350821"/>
                <a:gridCol w="418723"/>
                <a:gridCol w="418723"/>
                <a:gridCol w="339507"/>
                <a:gridCol w="418723"/>
              </a:tblGrid>
              <a:tr h="422757"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         </a:t>
                      </a:r>
                      <a:r>
                        <a:rPr lang="zh-CN" altLang="en-US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高一（</a:t>
                      </a:r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r>
                        <a:rPr lang="zh-CN" altLang="en-US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）班第一阶段考试成绩             </a:t>
                      </a:r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2016</a:t>
                      </a:r>
                      <a:r>
                        <a:rPr lang="zh-CN" altLang="en-US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、</a:t>
                      </a:r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zh-CN" altLang="en-US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、</a:t>
                      </a:r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/>
                      </a:endParaRPr>
                    </a:p>
                  </a:txBody>
                  <a:tcPr marL="4700" marR="4700" marT="47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1379"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00" marR="4700" marT="4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姓名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语文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数学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英语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物理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化学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生物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政治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历史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地理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总分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班名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级名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廖桢琰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曾雯淇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851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沈海蓉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胡纤纤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毛思异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高子涵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842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朱家乐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840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何应佳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袁晨开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许晓琳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吕思毅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829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林晓鹏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郭静慈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李昂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唐滨钺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徐邦隽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关静琪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370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林子越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温镜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丁彦夫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胡晨曦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陈杨芃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杨宇峰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430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王嘉瑞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467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罗天舒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533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82.5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李彤垚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114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296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494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00" marR="4700" marT="4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869" y="1340768"/>
            <a:ext cx="8280920" cy="325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        第三</a:t>
            </a:r>
            <a:r>
              <a:rPr lang="zh-CN" altLang="en-US" sz="2800" b="1" dirty="0"/>
              <a:t>阶段</a:t>
            </a:r>
            <a:r>
              <a:rPr lang="zh-CN" altLang="zh-CN" sz="2800" b="1" dirty="0" smtClean="0"/>
              <a:t>考试</a:t>
            </a:r>
            <a:r>
              <a:rPr lang="zh-CN" altLang="zh-CN" sz="2800" b="1" dirty="0"/>
              <a:t>马上就要来</a:t>
            </a:r>
            <a:r>
              <a:rPr lang="zh-CN" altLang="zh-CN" sz="2800" b="1" dirty="0" smtClean="0"/>
              <a:t>临了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2017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月</a:t>
            </a:r>
            <a:r>
              <a:rPr lang="en-US" altLang="zh-CN" sz="2800" b="1" dirty="0" smtClean="0"/>
              <a:t>9</a:t>
            </a:r>
            <a:r>
              <a:rPr lang="zh-CN" altLang="en-US" sz="2800" b="1" dirty="0" smtClean="0"/>
              <a:t>日</a:t>
            </a:r>
            <a:r>
              <a:rPr lang="en-US" altLang="zh-CN" sz="2800" b="1" dirty="0" smtClean="0"/>
              <a:t>-10</a:t>
            </a:r>
            <a:r>
              <a:rPr lang="zh-CN" altLang="en-US" sz="2800" b="1" dirty="0" smtClean="0"/>
              <a:t>日）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同学们</a:t>
            </a:r>
            <a:r>
              <a:rPr lang="zh-CN" altLang="zh-CN" sz="2800" b="1" dirty="0" smtClean="0"/>
              <a:t>也</a:t>
            </a:r>
            <a:r>
              <a:rPr lang="zh-CN" altLang="zh-CN" sz="2800" b="1" dirty="0"/>
              <a:t>马上进入到紧张的复习阶段，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r>
              <a:rPr lang="zh-CN" altLang="zh-CN" sz="2800" b="1" dirty="0"/>
              <a:t>是巩固和强化所学知识必不可少的手段，是学习过程中至关重要的环节。如何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有效</a:t>
            </a:r>
            <a:r>
              <a:rPr lang="zh-CN" altLang="zh-CN" sz="2800" b="1" dirty="0"/>
              <a:t>利用时间？如何提高</a:t>
            </a:r>
            <a:r>
              <a:rPr lang="zh-CN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复习效率</a:t>
            </a:r>
            <a:r>
              <a:rPr lang="zh-CN" altLang="zh-CN" sz="2800" b="1" dirty="0"/>
              <a:t>？复习又有哪些注意事项呢？ </a:t>
            </a:r>
          </a:p>
        </p:txBody>
      </p:sp>
    </p:spTree>
    <p:extLst>
      <p:ext uri="{BB962C8B-B14F-4D97-AF65-F5344CB8AC3E}">
        <p14:creationId xmlns:p14="http://schemas.microsoft.com/office/powerpoint/2010/main" val="23130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678" y="1052736"/>
            <a:ext cx="7848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、做难题。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同学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觉得复习就是做题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，难度越大越好。其实不然，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做难题至少有三方面的负面影响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8617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</a:rPr>
              <a:t>克服几种</a:t>
            </a:r>
            <a:r>
              <a:rPr lang="zh-CN" altLang="zh-CN" sz="3200" b="1" dirty="0">
                <a:solidFill>
                  <a:srgbClr val="00B050"/>
                </a:solidFill>
              </a:rPr>
              <a:t>不良</a:t>
            </a:r>
            <a:r>
              <a:rPr lang="zh-CN" altLang="zh-CN" sz="3200" b="1" dirty="0">
                <a:solidFill>
                  <a:srgbClr val="FF0000"/>
                </a:solidFill>
              </a:rPr>
              <a:t>习惯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305" y="5301208"/>
            <a:ext cx="7398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三是会耗费大量精力，使得不到适当的休息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4077072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二是会打乱思路。知识是成体系的，理解了才能运用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285293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一是影响自信，产生消极的心里暗示，自己吓唬自己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06268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2204864"/>
            <a:ext cx="74168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同学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复习时拼命抓紧时间，可谓是分秒必争，甚至挑灯夜战，这很有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陷入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身心疲劳，还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导致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思维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不清晰。</a:t>
            </a:r>
          </a:p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2138" y="620688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、疲劳战。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624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484784"/>
            <a:ext cx="7992888" cy="45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同学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平时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觉得自己还可以，但到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考前几天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开始大量发现自己的弱点：这些单词怎么没印象，这个题还不会做……于是便重新开始复习，一旦考试必然大脑乱作一团，原来会的知识也记不起来了。所以，在考前无论发现了什么弱点，都不要过多地去想，要有一个平常心：现在是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已掌握的知识的时候，而不是再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学习新知识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的时候。</a:t>
            </a:r>
          </a:p>
        </p:txBody>
      </p:sp>
      <p:sp>
        <p:nvSpPr>
          <p:cNvPr id="3" name="矩形 2"/>
          <p:cNvSpPr/>
          <p:nvPr/>
        </p:nvSpPr>
        <p:spPr>
          <a:xfrm>
            <a:off x="820913" y="476672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zh-CN" sz="2800" b="1" dirty="0"/>
              <a:t>、看弱点。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409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2808</Words>
  <Application>Microsoft Office PowerPoint</Application>
  <PresentationFormat>全屏显示(4:3)</PresentationFormat>
  <Paragraphs>1931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高一（5）班第二阶段考试成绩分析及第三阶段考试复习对策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2016-12-16T02:23:59Z</dcterms:created>
  <dcterms:modified xsi:type="dcterms:W3CDTF">2016-12-19T03:40:49Z</dcterms:modified>
</cp:coreProperties>
</file>