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2" r:id="rId15"/>
    <p:sldId id="273" r:id="rId16"/>
    <p:sldId id="307"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6B76FCF-7F76-459F-98A3-F626FC0EB5A0}"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A83B3E-43B1-448D-8CF4-74AEE9E0336C}" type="slidenum">
              <a:rPr lang="zh-CN" altLang="en-US" smtClean="0"/>
              <a:t>‹#›</a:t>
            </a:fld>
            <a:endParaRPr lang="zh-CN" altLang="en-US"/>
          </a:p>
        </p:txBody>
      </p:sp>
    </p:spTree>
    <p:extLst>
      <p:ext uri="{BB962C8B-B14F-4D97-AF65-F5344CB8AC3E}">
        <p14:creationId xmlns:p14="http://schemas.microsoft.com/office/powerpoint/2010/main" val="317577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B76FCF-7F76-459F-98A3-F626FC0EB5A0}"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A83B3E-43B1-448D-8CF4-74AEE9E0336C}" type="slidenum">
              <a:rPr lang="zh-CN" altLang="en-US" smtClean="0"/>
              <a:t>‹#›</a:t>
            </a:fld>
            <a:endParaRPr lang="zh-CN" altLang="en-US"/>
          </a:p>
        </p:txBody>
      </p:sp>
    </p:spTree>
    <p:extLst>
      <p:ext uri="{BB962C8B-B14F-4D97-AF65-F5344CB8AC3E}">
        <p14:creationId xmlns:p14="http://schemas.microsoft.com/office/powerpoint/2010/main" val="142806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B76FCF-7F76-459F-98A3-F626FC0EB5A0}"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A83B3E-43B1-448D-8CF4-74AEE9E0336C}" type="slidenum">
              <a:rPr lang="zh-CN" altLang="en-US" smtClean="0"/>
              <a:t>‹#›</a:t>
            </a:fld>
            <a:endParaRPr lang="zh-CN" altLang="en-US"/>
          </a:p>
        </p:txBody>
      </p:sp>
    </p:spTree>
    <p:extLst>
      <p:ext uri="{BB962C8B-B14F-4D97-AF65-F5344CB8AC3E}">
        <p14:creationId xmlns:p14="http://schemas.microsoft.com/office/powerpoint/2010/main" val="224196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zh-CN"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CBE0FE76-CCB7-4F65-A6C4-140C61A66927}" type="slidenum">
              <a:rPr lang="zh-CN" altLang="zh-CN"/>
              <a:pPr/>
              <a:t>‹#›</a:t>
            </a:fld>
            <a:endParaRPr lang="zh-CN" altLang="zh-CN"/>
          </a:p>
        </p:txBody>
      </p:sp>
    </p:spTree>
    <p:extLst>
      <p:ext uri="{BB962C8B-B14F-4D97-AF65-F5344CB8AC3E}">
        <p14:creationId xmlns:p14="http://schemas.microsoft.com/office/powerpoint/2010/main" val="1921417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B76FCF-7F76-459F-98A3-F626FC0EB5A0}"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A83B3E-43B1-448D-8CF4-74AEE9E0336C}" type="slidenum">
              <a:rPr lang="zh-CN" altLang="en-US" smtClean="0"/>
              <a:t>‹#›</a:t>
            </a:fld>
            <a:endParaRPr lang="zh-CN" altLang="en-US"/>
          </a:p>
        </p:txBody>
      </p:sp>
    </p:spTree>
    <p:extLst>
      <p:ext uri="{BB962C8B-B14F-4D97-AF65-F5344CB8AC3E}">
        <p14:creationId xmlns:p14="http://schemas.microsoft.com/office/powerpoint/2010/main" val="228435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6B76FCF-7F76-459F-98A3-F626FC0EB5A0}" type="datetimeFigureOut">
              <a:rPr lang="zh-CN" altLang="en-US" smtClean="0"/>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A83B3E-43B1-448D-8CF4-74AEE9E0336C}" type="slidenum">
              <a:rPr lang="zh-CN" altLang="en-US" smtClean="0"/>
              <a:t>‹#›</a:t>
            </a:fld>
            <a:endParaRPr lang="zh-CN" altLang="en-US"/>
          </a:p>
        </p:txBody>
      </p:sp>
    </p:spTree>
    <p:extLst>
      <p:ext uri="{BB962C8B-B14F-4D97-AF65-F5344CB8AC3E}">
        <p14:creationId xmlns:p14="http://schemas.microsoft.com/office/powerpoint/2010/main" val="352455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6B76FCF-7F76-459F-98A3-F626FC0EB5A0}" type="datetimeFigureOut">
              <a:rPr lang="zh-CN" altLang="en-US" smtClean="0"/>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A83B3E-43B1-448D-8CF4-74AEE9E0336C}" type="slidenum">
              <a:rPr lang="zh-CN" altLang="en-US" smtClean="0"/>
              <a:t>‹#›</a:t>
            </a:fld>
            <a:endParaRPr lang="zh-CN" altLang="en-US"/>
          </a:p>
        </p:txBody>
      </p:sp>
    </p:spTree>
    <p:extLst>
      <p:ext uri="{BB962C8B-B14F-4D97-AF65-F5344CB8AC3E}">
        <p14:creationId xmlns:p14="http://schemas.microsoft.com/office/powerpoint/2010/main" val="114488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6B76FCF-7F76-459F-98A3-F626FC0EB5A0}" type="datetimeFigureOut">
              <a:rPr lang="zh-CN" altLang="en-US" smtClean="0"/>
              <a:t>2016-12-29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A83B3E-43B1-448D-8CF4-74AEE9E0336C}" type="slidenum">
              <a:rPr lang="zh-CN" altLang="en-US" smtClean="0"/>
              <a:t>‹#›</a:t>
            </a:fld>
            <a:endParaRPr lang="zh-CN" altLang="en-US"/>
          </a:p>
        </p:txBody>
      </p:sp>
    </p:spTree>
    <p:extLst>
      <p:ext uri="{BB962C8B-B14F-4D97-AF65-F5344CB8AC3E}">
        <p14:creationId xmlns:p14="http://schemas.microsoft.com/office/powerpoint/2010/main" val="84993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6B76FCF-7F76-459F-98A3-F626FC0EB5A0}" type="datetimeFigureOut">
              <a:rPr lang="zh-CN" altLang="en-US" smtClean="0"/>
              <a:t>2016-12-29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A83B3E-43B1-448D-8CF4-74AEE9E0336C}" type="slidenum">
              <a:rPr lang="zh-CN" altLang="en-US" smtClean="0"/>
              <a:t>‹#›</a:t>
            </a:fld>
            <a:endParaRPr lang="zh-CN" altLang="en-US"/>
          </a:p>
        </p:txBody>
      </p:sp>
    </p:spTree>
    <p:extLst>
      <p:ext uri="{BB962C8B-B14F-4D97-AF65-F5344CB8AC3E}">
        <p14:creationId xmlns:p14="http://schemas.microsoft.com/office/powerpoint/2010/main" val="8994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B76FCF-7F76-459F-98A3-F626FC0EB5A0}" type="datetimeFigureOut">
              <a:rPr lang="zh-CN" altLang="en-US" smtClean="0"/>
              <a:t>2016-12-29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A83B3E-43B1-448D-8CF4-74AEE9E0336C}" type="slidenum">
              <a:rPr lang="zh-CN" altLang="en-US" smtClean="0"/>
              <a:t>‹#›</a:t>
            </a:fld>
            <a:endParaRPr lang="zh-CN" altLang="en-US"/>
          </a:p>
        </p:txBody>
      </p:sp>
    </p:spTree>
    <p:extLst>
      <p:ext uri="{BB962C8B-B14F-4D97-AF65-F5344CB8AC3E}">
        <p14:creationId xmlns:p14="http://schemas.microsoft.com/office/powerpoint/2010/main" val="285138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6B76FCF-7F76-459F-98A3-F626FC0EB5A0}" type="datetimeFigureOut">
              <a:rPr lang="zh-CN" altLang="en-US" smtClean="0"/>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A83B3E-43B1-448D-8CF4-74AEE9E0336C}" type="slidenum">
              <a:rPr lang="zh-CN" altLang="en-US" smtClean="0"/>
              <a:t>‹#›</a:t>
            </a:fld>
            <a:endParaRPr lang="zh-CN" altLang="en-US"/>
          </a:p>
        </p:txBody>
      </p:sp>
    </p:spTree>
    <p:extLst>
      <p:ext uri="{BB962C8B-B14F-4D97-AF65-F5344CB8AC3E}">
        <p14:creationId xmlns:p14="http://schemas.microsoft.com/office/powerpoint/2010/main" val="272875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6B76FCF-7F76-459F-98A3-F626FC0EB5A0}" type="datetimeFigureOut">
              <a:rPr lang="zh-CN" altLang="en-US" smtClean="0"/>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A83B3E-43B1-448D-8CF4-74AEE9E0336C}" type="slidenum">
              <a:rPr lang="zh-CN" altLang="en-US" smtClean="0"/>
              <a:t>‹#›</a:t>
            </a:fld>
            <a:endParaRPr lang="zh-CN" altLang="en-US"/>
          </a:p>
        </p:txBody>
      </p:sp>
    </p:spTree>
    <p:extLst>
      <p:ext uri="{BB962C8B-B14F-4D97-AF65-F5344CB8AC3E}">
        <p14:creationId xmlns:p14="http://schemas.microsoft.com/office/powerpoint/2010/main" val="59154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76FCF-7F76-459F-98A3-F626FC0EB5A0}" type="datetimeFigureOut">
              <a:rPr lang="zh-CN" altLang="en-US" smtClean="0"/>
              <a:t>2016-12-29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83B3E-43B1-448D-8CF4-74AEE9E0336C}" type="slidenum">
              <a:rPr lang="zh-CN" altLang="en-US" smtClean="0"/>
              <a:t>‹#›</a:t>
            </a:fld>
            <a:endParaRPr lang="zh-CN" altLang="en-US"/>
          </a:p>
        </p:txBody>
      </p:sp>
    </p:spTree>
    <p:extLst>
      <p:ext uri="{BB962C8B-B14F-4D97-AF65-F5344CB8AC3E}">
        <p14:creationId xmlns:p14="http://schemas.microsoft.com/office/powerpoint/2010/main" val="4093283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5.jpeg"/><Relationship Id="rId7" Type="http://schemas.openxmlformats.org/officeDocument/2006/relationships/image" Target="../media/image18.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slide" Target="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file:///E:\204&#12289;208&#26032;&#39640;&#19968;\&#24517;&#20462;&#20108;&#31532;&#19968;&#21333;&#20803;\&#32463;&#20856;&#26391;&#35829;&#12298;&#33655;&#22616;&#26376;&#33394;&#12299;.flv" TargetMode="External"/><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8129"/>
          <p:cNvSpPr>
            <a:spLocks noChangeArrowheads="1" noChangeShapeType="1" noTextEdit="1"/>
          </p:cNvSpPr>
          <p:nvPr/>
        </p:nvSpPr>
        <p:spPr bwMode="auto">
          <a:xfrm>
            <a:off x="684213" y="2636838"/>
            <a:ext cx="7839075" cy="892175"/>
          </a:xfrm>
          <a:prstGeom prst="rect">
            <a:avLst/>
          </a:prstGeom>
        </p:spPr>
        <p:txBody>
          <a:bodyPr wrap="none" fromWordArt="1">
            <a:prstTxWarp prst="textPlain">
              <a:avLst>
                <a:gd name="adj" fmla="val 50000"/>
              </a:avLst>
            </a:prstTxWarp>
          </a:bodyPr>
          <a:lstStyle/>
          <a:p>
            <a:pPr algn="ctr"/>
            <a:r>
              <a:rPr lang="en-US" altLang="zh-CN" sz="6000" b="1" kern="10" dirty="0" smtClean="0">
                <a:ln w="12700">
                  <a:solidFill>
                    <a:srgbClr val="EAEAEA"/>
                  </a:solidFill>
                  <a:round/>
                  <a:headEnd/>
                  <a:tailEnd/>
                </a:ln>
                <a:solidFill>
                  <a:srgbClr val="00B050"/>
                </a:solidFill>
                <a:effectLst>
                  <a:outerShdw dist="35921" dir="2700000" sy="50000" kx="2115830" algn="bl" rotWithShape="0">
                    <a:srgbClr val="C0C0C0">
                      <a:alpha val="79999"/>
                    </a:srgbClr>
                  </a:outerShdw>
                </a:effectLst>
                <a:latin typeface="黑体"/>
                <a:ea typeface="黑体"/>
              </a:rPr>
              <a:t>《</a:t>
            </a:r>
            <a:r>
              <a:rPr lang="zh-CN" altLang="en-US" sz="6000" b="1" kern="10" dirty="0">
                <a:ln w="12700">
                  <a:solidFill>
                    <a:srgbClr val="EAEAEA"/>
                  </a:solidFill>
                  <a:round/>
                  <a:headEnd/>
                  <a:tailEnd/>
                </a:ln>
                <a:solidFill>
                  <a:srgbClr val="00B050"/>
                </a:solidFill>
                <a:effectLst>
                  <a:outerShdw dist="35921" dir="2700000" sy="50000" kx="2115830" algn="bl" rotWithShape="0">
                    <a:srgbClr val="C0C0C0">
                      <a:alpha val="79999"/>
                    </a:srgbClr>
                  </a:outerShdw>
                </a:effectLst>
                <a:latin typeface="黑体"/>
                <a:ea typeface="黑体"/>
              </a:rPr>
              <a:t>荷塘月色</a:t>
            </a:r>
            <a:r>
              <a:rPr lang="en-US" altLang="zh-CN" sz="6000" b="1" kern="10" dirty="0">
                <a:ln w="12700">
                  <a:solidFill>
                    <a:srgbClr val="EAEAEA"/>
                  </a:solidFill>
                  <a:round/>
                  <a:headEnd/>
                  <a:tailEnd/>
                </a:ln>
                <a:solidFill>
                  <a:srgbClr val="00B050"/>
                </a:solidFill>
                <a:effectLst>
                  <a:outerShdw dist="35921" dir="2700000" sy="50000" kx="2115830" algn="bl" rotWithShape="0">
                    <a:srgbClr val="C0C0C0">
                      <a:alpha val="79999"/>
                    </a:srgbClr>
                  </a:outerShdw>
                </a:effectLst>
                <a:latin typeface="黑体"/>
                <a:ea typeface="黑体"/>
              </a:rPr>
              <a:t>》</a:t>
            </a:r>
            <a:endParaRPr lang="zh-CN" altLang="en-US" sz="6000" b="1" kern="10" dirty="0">
              <a:ln w="12700">
                <a:solidFill>
                  <a:srgbClr val="EAEAEA"/>
                </a:solidFill>
                <a:round/>
                <a:headEnd/>
                <a:tailEnd/>
              </a:ln>
              <a:solidFill>
                <a:srgbClr val="00B050"/>
              </a:solidFill>
              <a:effectLst>
                <a:outerShdw dist="35921" dir="2700000" sy="50000" kx="2115830" algn="bl" rotWithShape="0">
                  <a:srgbClr val="C0C0C0">
                    <a:alpha val="79999"/>
                  </a:srgbClr>
                </a:outerShdw>
              </a:effectLst>
              <a:latin typeface="黑体"/>
              <a:ea typeface="黑体"/>
            </a:endParaRPr>
          </a:p>
        </p:txBody>
      </p:sp>
    </p:spTree>
    <p:extLst>
      <p:ext uri="{BB962C8B-B14F-4D97-AF65-F5344CB8AC3E}">
        <p14:creationId xmlns:p14="http://schemas.microsoft.com/office/powerpoint/2010/main" val="30420555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90403" y="260648"/>
            <a:ext cx="8640762"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40B12"/>
                </a:solidFill>
                <a:ea typeface="华文新魏" pitchFamily="2" charset="-122"/>
              </a:rPr>
              <a:t>1.本文写了作者的一次月下散步的经历,作者为什么深更半夜的时候去月下散步呢?用原文中的话回答。</a:t>
            </a:r>
          </a:p>
        </p:txBody>
      </p:sp>
      <p:sp>
        <p:nvSpPr>
          <p:cNvPr id="13315" name="Text Box 3"/>
          <p:cNvSpPr txBox="1">
            <a:spLocks noChangeArrowheads="1"/>
          </p:cNvSpPr>
          <p:nvPr/>
        </p:nvSpPr>
        <p:spPr bwMode="auto">
          <a:xfrm>
            <a:off x="179388" y="2060575"/>
            <a:ext cx="42465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dirty="0">
                <a:solidFill>
                  <a:srgbClr val="FF0000"/>
                </a:solidFill>
                <a:ea typeface="华文新魏" pitchFamily="2" charset="-122"/>
              </a:rPr>
              <a:t>——心里颇不宁静</a:t>
            </a:r>
          </a:p>
        </p:txBody>
      </p:sp>
      <p:sp>
        <p:nvSpPr>
          <p:cNvPr id="13316" name="Text Box 4"/>
          <p:cNvSpPr txBox="1">
            <a:spLocks noChangeArrowheads="1"/>
          </p:cNvSpPr>
          <p:nvPr/>
        </p:nvSpPr>
        <p:spPr bwMode="auto">
          <a:xfrm>
            <a:off x="2699792" y="2996952"/>
            <a:ext cx="1368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000" b="1" dirty="0">
                <a:solidFill>
                  <a:schemeClr val="folHlink"/>
                </a:solidFill>
                <a:ea typeface="华文新魏" pitchFamily="2" charset="-122"/>
                <a:hlinkClick r:id="rId3" action="ppaction://hlinksldjump"/>
              </a:rPr>
              <a:t>文眼</a:t>
            </a:r>
            <a:endParaRPr lang="zh-CN" altLang="zh-CN" sz="4000" b="1" dirty="0">
              <a:solidFill>
                <a:schemeClr val="folHlink"/>
              </a:solidFill>
              <a:ea typeface="华文新魏" pitchFamily="2" charset="-122"/>
            </a:endParaRPr>
          </a:p>
        </p:txBody>
      </p:sp>
      <p:sp>
        <p:nvSpPr>
          <p:cNvPr id="13317" name="Text Box 5"/>
          <p:cNvSpPr txBox="1">
            <a:spLocks noChangeArrowheads="1"/>
          </p:cNvSpPr>
          <p:nvPr/>
        </p:nvSpPr>
        <p:spPr bwMode="auto">
          <a:xfrm>
            <a:off x="179388" y="3933056"/>
            <a:ext cx="84257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latin typeface="黑体" pitchFamily="49" charset="-122"/>
                <a:ea typeface="黑体" pitchFamily="49" charset="-122"/>
              </a:rPr>
              <a:t>2.这句话在文章的结构和内容上有什么作用？</a:t>
            </a:r>
          </a:p>
        </p:txBody>
      </p:sp>
      <p:sp>
        <p:nvSpPr>
          <p:cNvPr id="13318" name="Text Box 6"/>
          <p:cNvSpPr txBox="1">
            <a:spLocks noChangeArrowheads="1"/>
          </p:cNvSpPr>
          <p:nvPr/>
        </p:nvSpPr>
        <p:spPr bwMode="auto">
          <a:xfrm>
            <a:off x="344304" y="5085184"/>
            <a:ext cx="780694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b="1" dirty="0">
                <a:latin typeface="黑体" pitchFamily="49" charset="-122"/>
                <a:ea typeface="黑体" pitchFamily="49" charset="-122"/>
              </a:rPr>
              <a:t>结构上：文章的“文眼”。</a:t>
            </a:r>
          </a:p>
          <a:p>
            <a:r>
              <a:rPr lang="zh-CN" altLang="zh-CN" sz="3200" b="1" dirty="0">
                <a:latin typeface="黑体" pitchFamily="49" charset="-122"/>
                <a:ea typeface="黑体" pitchFamily="49" charset="-122"/>
              </a:rPr>
              <a:t>内容上： ①为全文奠下忧伤的情感基调。</a:t>
            </a:r>
          </a:p>
          <a:p>
            <a:r>
              <a:rPr lang="zh-CN" altLang="zh-CN" sz="3200" b="1" dirty="0">
                <a:latin typeface="黑体" pitchFamily="49" charset="-122"/>
                <a:ea typeface="黑体" pitchFamily="49" charset="-122"/>
              </a:rPr>
              <a:t>         ②造成一种悬念，引出下文。</a:t>
            </a:r>
          </a:p>
        </p:txBody>
      </p:sp>
    </p:spTree>
    <p:extLst>
      <p:ext uri="{BB962C8B-B14F-4D97-AF65-F5344CB8AC3E}">
        <p14:creationId xmlns:p14="http://schemas.microsoft.com/office/powerpoint/2010/main" val="2896985764"/>
      </p:ext>
    </p:extLst>
  </p:cSld>
  <p:clrMapOvr>
    <a:masterClrMapping/>
  </p:clrMapOvr>
  <p:transition spd="slow" advTm="0">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7"/>
                                        </p:tgtEl>
                                        <p:attrNameLst>
                                          <p:attrName>style.visibility</p:attrName>
                                        </p:attrNameLst>
                                      </p:cBhvr>
                                      <p:to>
                                        <p:strVal val="visible"/>
                                      </p:to>
                                    </p:set>
                                    <p:anim calcmode="lin" valueType="num">
                                      <p:cBhvr additive="base">
                                        <p:cTn id="13" dur="500" fill="hold"/>
                                        <p:tgtEl>
                                          <p:spTgt spid="13317"/>
                                        </p:tgtEl>
                                        <p:attrNameLst>
                                          <p:attrName>ppt_x</p:attrName>
                                        </p:attrNameLst>
                                      </p:cBhvr>
                                      <p:tavLst>
                                        <p:tav tm="0">
                                          <p:val>
                                            <p:strVal val="#ppt_x"/>
                                          </p:val>
                                        </p:tav>
                                        <p:tav tm="100000">
                                          <p:val>
                                            <p:strVal val="#ppt_x"/>
                                          </p:val>
                                        </p:tav>
                                      </p:tavLst>
                                    </p:anim>
                                    <p:anim calcmode="lin" valueType="num">
                                      <p:cBhvr additive="base">
                                        <p:cTn id="14"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3315"/>
                                        </p:tgtEl>
                                        <p:attrNameLst>
                                          <p:attrName>style.visibility</p:attrName>
                                        </p:attrNameLst>
                                      </p:cBhvr>
                                      <p:to>
                                        <p:strVal val="visible"/>
                                      </p:to>
                                    </p:set>
                                    <p:anim calcmode="lin" valueType="num">
                                      <p:cBhvr>
                                        <p:cTn id="19" dur="1000" fill="hold"/>
                                        <p:tgtEl>
                                          <p:spTgt spid="13315"/>
                                        </p:tgtEl>
                                        <p:attrNameLst>
                                          <p:attrName>ppt_w</p:attrName>
                                        </p:attrNameLst>
                                      </p:cBhvr>
                                      <p:tavLst>
                                        <p:tav tm="0">
                                          <p:val>
                                            <p:fltVal val="0"/>
                                          </p:val>
                                        </p:tav>
                                        <p:tav tm="100000">
                                          <p:val>
                                            <p:strVal val="#ppt_w"/>
                                          </p:val>
                                        </p:tav>
                                      </p:tavLst>
                                    </p:anim>
                                    <p:anim calcmode="lin" valueType="num">
                                      <p:cBhvr>
                                        <p:cTn id="20" dur="1000" fill="hold"/>
                                        <p:tgtEl>
                                          <p:spTgt spid="13315"/>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3316"/>
                                        </p:tgtEl>
                                        <p:attrNameLst>
                                          <p:attrName>style.visibility</p:attrName>
                                        </p:attrNameLst>
                                      </p:cBhvr>
                                      <p:to>
                                        <p:strVal val="visible"/>
                                      </p:to>
                                    </p:set>
                                    <p:anim calcmode="lin" valueType="num">
                                      <p:cBhvr>
                                        <p:cTn id="25" dur="1000" fill="hold"/>
                                        <p:tgtEl>
                                          <p:spTgt spid="13316"/>
                                        </p:tgtEl>
                                        <p:attrNameLst>
                                          <p:attrName>ppt_w</p:attrName>
                                        </p:attrNameLst>
                                      </p:cBhvr>
                                      <p:tavLst>
                                        <p:tav tm="0">
                                          <p:val>
                                            <p:fltVal val="0"/>
                                          </p:val>
                                        </p:tav>
                                        <p:tav tm="100000">
                                          <p:val>
                                            <p:strVal val="#ppt_w"/>
                                          </p:val>
                                        </p:tav>
                                      </p:tavLst>
                                    </p:anim>
                                    <p:anim calcmode="lin" valueType="num">
                                      <p:cBhvr>
                                        <p:cTn id="26" dur="1000" fill="hold"/>
                                        <p:tgtEl>
                                          <p:spTgt spid="13316"/>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3318"/>
                                        </p:tgtEl>
                                        <p:attrNameLst>
                                          <p:attrName>style.visibility</p:attrName>
                                        </p:attrNameLst>
                                      </p:cBhvr>
                                      <p:to>
                                        <p:strVal val="visible"/>
                                      </p:to>
                                    </p:set>
                                    <p:animEffect transition="in" filter="checkerboard(across)">
                                      <p:cBhvr>
                                        <p:cTn id="31"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utoUpdateAnimBg="0"/>
      <p:bldP spid="13316" grpId="0" autoUpdateAnimBg="0"/>
      <p:bldP spid="13317" grpId="0" autoUpdateAnimBg="0"/>
      <p:bldP spid="1331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3568" y="260648"/>
            <a:ext cx="7772400" cy="1143000"/>
          </a:xfrm>
        </p:spPr>
        <p:txBody>
          <a:bodyPr/>
          <a:lstStyle/>
          <a:p>
            <a:r>
              <a:rPr lang="zh-CN" altLang="en-US" b="1" dirty="0">
                <a:solidFill>
                  <a:srgbClr val="FF0000"/>
                </a:solidFill>
                <a:ea typeface="黑体" pitchFamily="49" charset="-122"/>
              </a:rPr>
              <a:t>作者为什么内心不平静呢？</a:t>
            </a:r>
          </a:p>
        </p:txBody>
      </p:sp>
      <p:sp>
        <p:nvSpPr>
          <p:cNvPr id="14339" name="Rectangle 3"/>
          <p:cNvSpPr>
            <a:spLocks noGrp="1" noChangeArrowheads="1"/>
          </p:cNvSpPr>
          <p:nvPr>
            <p:ph type="body" idx="1"/>
          </p:nvPr>
        </p:nvSpPr>
        <p:spPr>
          <a:xfrm>
            <a:off x="36513" y="1701800"/>
            <a:ext cx="8855967" cy="4968875"/>
          </a:xfrm>
        </p:spPr>
        <p:txBody>
          <a:bodyPr/>
          <a:lstStyle/>
          <a:p>
            <a:pPr>
              <a:buFontTx/>
              <a:buNone/>
            </a:pPr>
            <a:r>
              <a:rPr lang="zh-CN" altLang="en-US" b="1" dirty="0">
                <a:latin typeface="黑体" pitchFamily="49" charset="-122"/>
                <a:ea typeface="黑体" pitchFamily="49" charset="-122"/>
              </a:rPr>
              <a:t>     </a:t>
            </a:r>
            <a:r>
              <a:rPr lang="en-US" altLang="zh-CN" b="1" dirty="0">
                <a:latin typeface="黑体" pitchFamily="49" charset="-122"/>
                <a:ea typeface="黑体" pitchFamily="49" charset="-122"/>
              </a:rPr>
              <a:t>1927</a:t>
            </a:r>
            <a:r>
              <a:rPr lang="zh-CN" altLang="en-US" b="1" dirty="0">
                <a:latin typeface="黑体" pitchFamily="49" charset="-122"/>
                <a:ea typeface="黑体" pitchFamily="49" charset="-122"/>
              </a:rPr>
              <a:t>年</a:t>
            </a:r>
            <a:r>
              <a:rPr lang="en-US" altLang="zh-CN" b="1" dirty="0">
                <a:latin typeface="黑体" pitchFamily="49" charset="-122"/>
                <a:ea typeface="黑体" pitchFamily="49" charset="-122"/>
              </a:rPr>
              <a:t>7</a:t>
            </a:r>
            <a:r>
              <a:rPr lang="zh-CN" altLang="en-US" b="1" dirty="0">
                <a:latin typeface="黑体" pitchFamily="49" charset="-122"/>
                <a:ea typeface="黑体" pitchFamily="49" charset="-122"/>
              </a:rPr>
              <a:t>月，蒋介石发动</a:t>
            </a:r>
            <a:r>
              <a:rPr lang="zh-CN" altLang="en-US" b="1" dirty="0">
                <a:latin typeface="Arial"/>
                <a:ea typeface="黑体" pitchFamily="49" charset="-122"/>
              </a:rPr>
              <a:t>“</a:t>
            </a:r>
            <a:r>
              <a:rPr lang="zh-CN" altLang="en-US" b="1" dirty="0">
                <a:latin typeface="黑体" pitchFamily="49" charset="-122"/>
                <a:ea typeface="黑体" pitchFamily="49" charset="-122"/>
              </a:rPr>
              <a:t>四</a:t>
            </a:r>
            <a:r>
              <a:rPr lang="en-US" altLang="zh-CN" b="1" dirty="0">
                <a:latin typeface="Arial"/>
                <a:ea typeface="黑体" pitchFamily="49" charset="-122"/>
              </a:rPr>
              <a:t>•</a:t>
            </a:r>
            <a:r>
              <a:rPr lang="zh-CN" altLang="en-US" b="1" dirty="0">
                <a:latin typeface="黑体" pitchFamily="49" charset="-122"/>
                <a:ea typeface="黑体" pitchFamily="49" charset="-122"/>
              </a:rPr>
              <a:t>一二</a:t>
            </a:r>
            <a:r>
              <a:rPr lang="zh-CN" altLang="en-US" b="1" dirty="0">
                <a:latin typeface="Arial"/>
                <a:ea typeface="黑体" pitchFamily="49" charset="-122"/>
              </a:rPr>
              <a:t>”</a:t>
            </a:r>
            <a:r>
              <a:rPr lang="zh-CN" altLang="en-US" b="1" dirty="0">
                <a:latin typeface="黑体" pitchFamily="49" charset="-122"/>
                <a:ea typeface="黑体" pitchFamily="49" charset="-122"/>
              </a:rPr>
              <a:t>反革命政变之后，白色恐怖笼罩了中国大地。旧时代正在崩坏，新时局尚未到来。知识分子不满黑暗现实，向往自由生活，但颓丧和骚动使得他们惶惶然，看不清前进的方向。</a:t>
            </a:r>
          </a:p>
          <a:p>
            <a:pPr>
              <a:buFontTx/>
              <a:buNone/>
            </a:pPr>
            <a:r>
              <a:rPr lang="zh-CN" altLang="en-US" b="1" dirty="0">
                <a:latin typeface="黑体" pitchFamily="49" charset="-122"/>
                <a:ea typeface="黑体" pitchFamily="49" charset="-122"/>
              </a:rPr>
              <a:t>     作者在此想躲开恼人的现世，求得短暂的安宁。所以清清冷冷的荷塘也成为超脱世尘的绝妙世界。</a:t>
            </a:r>
            <a:endParaRPr lang="zh-CN" altLang="en-US" sz="2800" dirty="0"/>
          </a:p>
        </p:txBody>
      </p:sp>
    </p:spTree>
    <p:extLst>
      <p:ext uri="{BB962C8B-B14F-4D97-AF65-F5344CB8AC3E}">
        <p14:creationId xmlns:p14="http://schemas.microsoft.com/office/powerpoint/2010/main" val="767746135"/>
      </p:ext>
    </p:extLst>
  </p:cSld>
  <p:clrMapOvr>
    <a:masterClrMapping/>
  </p:clrMapOvr>
  <p:transition spd="slow" advTm="0">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pRg st="0" end="0"/>
                                            </p:txEl>
                                          </p:spTgt>
                                        </p:tgtEl>
                                        <p:attrNameLst>
                                          <p:attrName>style.visibility</p:attrName>
                                        </p:attrNameLst>
                                      </p:cBhvr>
                                      <p:to>
                                        <p:strVal val="visible"/>
                                      </p:to>
                                    </p:set>
                                    <p:anim calcmode="lin" valueType="num">
                                      <p:cBhvr additive="base">
                                        <p:cTn id="13"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9">
                                            <p:txEl>
                                              <p:pRg st="1" end="1"/>
                                            </p:txEl>
                                          </p:spTgt>
                                        </p:tgtEl>
                                        <p:attrNameLst>
                                          <p:attrName>style.visibility</p:attrName>
                                        </p:attrNameLst>
                                      </p:cBhvr>
                                      <p:to>
                                        <p:strVal val="visible"/>
                                      </p:to>
                                    </p:set>
                                    <p:anim calcmode="lin" valueType="num">
                                      <p:cBhvr additive="base">
                                        <p:cTn id="19"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50825" y="773113"/>
            <a:ext cx="20129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a:ea typeface="华文楷体" pitchFamily="2" charset="-122"/>
              </a:rPr>
              <a:t>思考：</a:t>
            </a:r>
          </a:p>
        </p:txBody>
      </p:sp>
      <p:sp>
        <p:nvSpPr>
          <p:cNvPr id="15363" name="Text Box 3"/>
          <p:cNvSpPr txBox="1">
            <a:spLocks noChangeArrowheads="1"/>
          </p:cNvSpPr>
          <p:nvPr/>
        </p:nvSpPr>
        <p:spPr bwMode="auto">
          <a:xfrm>
            <a:off x="827088" y="2349500"/>
            <a:ext cx="64087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5400" b="1">
                <a:solidFill>
                  <a:srgbClr val="0000FF"/>
                </a:solidFill>
                <a:ea typeface="华文楷体" pitchFamily="2" charset="-122"/>
              </a:rPr>
              <a:t>  本文的线索是什么</a:t>
            </a:r>
            <a:r>
              <a:rPr lang="en-US" altLang="zh-CN" sz="5400" b="1">
                <a:solidFill>
                  <a:srgbClr val="0000FF"/>
                </a:solidFill>
                <a:ea typeface="华文楷体" pitchFamily="2" charset="-122"/>
              </a:rPr>
              <a:t>?</a:t>
            </a:r>
          </a:p>
        </p:txBody>
      </p:sp>
    </p:spTree>
    <p:extLst>
      <p:ext uri="{BB962C8B-B14F-4D97-AF65-F5344CB8AC3E}">
        <p14:creationId xmlns:p14="http://schemas.microsoft.com/office/powerpoint/2010/main" val="1730280225"/>
      </p:ext>
    </p:extLst>
  </p:cSld>
  <p:clrMapOvr>
    <a:masterClrMapping/>
  </p:clrMapOvr>
  <p:transition spd="slow" advTm="0">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diamond(in)">
                                      <p:cBhvr>
                                        <p:cTn id="7" dur="20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box(in)">
                                      <p:cBhvr>
                                        <p:cTn id="12"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1219200" y="2971800"/>
            <a:ext cx="1600200" cy="1295400"/>
            <a:chOff x="0" y="0"/>
            <a:chExt cx="1008" cy="816"/>
          </a:xfrm>
        </p:grpSpPr>
        <p:sp>
          <p:nvSpPr>
            <p:cNvPr id="16387" name="AutoShape 3"/>
            <p:cNvSpPr>
              <a:spLocks noChangeArrowheads="1"/>
            </p:cNvSpPr>
            <p:nvPr/>
          </p:nvSpPr>
          <p:spPr bwMode="auto">
            <a:xfrm>
              <a:off x="144" y="384"/>
              <a:ext cx="720" cy="432"/>
            </a:xfrm>
            <a:prstGeom prst="cube">
              <a:avLst>
                <a:gd name="adj" fmla="val 25000"/>
              </a:avLst>
            </a:prstGeom>
            <a:solidFill>
              <a:srgbClr val="C0C0C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3200" b="1">
                  <a:solidFill>
                    <a:srgbClr val="FF0000"/>
                  </a:solidFill>
                  <a:latin typeface="Times New Roman" pitchFamily="18" charset="0"/>
                  <a:ea typeface="黑体" pitchFamily="49" charset="-122"/>
                </a:rPr>
                <a:t>家</a:t>
              </a:r>
            </a:p>
          </p:txBody>
        </p:sp>
        <p:sp>
          <p:nvSpPr>
            <p:cNvPr id="16388" name="AutoShape 4"/>
            <p:cNvSpPr>
              <a:spLocks noChangeArrowheads="1"/>
            </p:cNvSpPr>
            <p:nvPr/>
          </p:nvSpPr>
          <p:spPr bwMode="auto">
            <a:xfrm>
              <a:off x="624" y="0"/>
              <a:ext cx="144" cy="384"/>
            </a:xfrm>
            <a:prstGeom prst="upArrow">
              <a:avLst>
                <a:gd name="adj1" fmla="val 50000"/>
                <a:gd name="adj2" fmla="val 66667"/>
              </a:avLst>
            </a:prstGeom>
            <a:solidFill>
              <a:schemeClr val="fo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9" name="AutoShape 5"/>
            <p:cNvSpPr>
              <a:spLocks noChangeArrowheads="1"/>
            </p:cNvSpPr>
            <p:nvPr/>
          </p:nvSpPr>
          <p:spPr bwMode="auto">
            <a:xfrm>
              <a:off x="0" y="48"/>
              <a:ext cx="1008" cy="432"/>
            </a:xfrm>
            <a:prstGeom prst="triangle">
              <a:avLst>
                <a:gd name="adj" fmla="val 50000"/>
              </a:avLst>
            </a:prstGeom>
            <a:solidFill>
              <a:schemeClr val="fo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0" name="Group 6"/>
          <p:cNvGrpSpPr>
            <a:grpSpLocks/>
          </p:cNvGrpSpPr>
          <p:nvPr/>
        </p:nvGrpSpPr>
        <p:grpSpPr bwMode="auto">
          <a:xfrm>
            <a:off x="2514600" y="2438400"/>
            <a:ext cx="2743200" cy="762000"/>
            <a:chOff x="0" y="0"/>
            <a:chExt cx="1728" cy="480"/>
          </a:xfrm>
        </p:grpSpPr>
        <p:sp>
          <p:nvSpPr>
            <p:cNvPr id="16391" name="AutoShape 7"/>
            <p:cNvSpPr>
              <a:spLocks noChangeArrowheads="1"/>
            </p:cNvSpPr>
            <p:nvPr/>
          </p:nvSpPr>
          <p:spPr bwMode="auto">
            <a:xfrm>
              <a:off x="0" y="0"/>
              <a:ext cx="1728" cy="480"/>
            </a:xfrm>
            <a:custGeom>
              <a:avLst/>
              <a:gdLst>
                <a:gd name="G0" fmla="+- 647298 0 0"/>
                <a:gd name="G1" fmla="+- 11091840 0 0"/>
                <a:gd name="G2" fmla="+- 647298 0 11091840"/>
                <a:gd name="G3" fmla="+- 10800 0 0"/>
                <a:gd name="G4" fmla="+- 0 0 647298"/>
                <a:gd name="T0" fmla="*/ 360 256 1"/>
                <a:gd name="T1" fmla="*/ 0 256 1"/>
                <a:gd name="G5" fmla="+- G2 T0 T1"/>
                <a:gd name="G6" fmla="?: G2 G2 G5"/>
                <a:gd name="G7" fmla="+- 0 0 G6"/>
                <a:gd name="G8" fmla="+- 8995 0 0"/>
                <a:gd name="G9" fmla="+- 0 0 11091840"/>
                <a:gd name="G10" fmla="+- 8995 0 2700"/>
                <a:gd name="G11" fmla="cos G10 647298"/>
                <a:gd name="G12" fmla="sin G10 647298"/>
                <a:gd name="G13" fmla="cos 13500 647298"/>
                <a:gd name="G14" fmla="sin 13500 647298"/>
                <a:gd name="G15" fmla="+- G11 10800 0"/>
                <a:gd name="G16" fmla="+- G12 10800 0"/>
                <a:gd name="G17" fmla="+- G13 10800 0"/>
                <a:gd name="G18" fmla="+- G14 10800 0"/>
                <a:gd name="G19" fmla="*/ 8995 1 2"/>
                <a:gd name="G20" fmla="+- G19 5400 0"/>
                <a:gd name="G21" fmla="cos G20 647298"/>
                <a:gd name="G22" fmla="sin G20 647298"/>
                <a:gd name="G23" fmla="+- G21 10800 0"/>
                <a:gd name="G24" fmla="+- G12 G23 G22"/>
                <a:gd name="G25" fmla="+- G22 G23 G11"/>
                <a:gd name="G26" fmla="cos 10800 647298"/>
                <a:gd name="G27" fmla="sin 10800 647298"/>
                <a:gd name="G28" fmla="cos 8995 647298"/>
                <a:gd name="G29" fmla="sin 8995 647298"/>
                <a:gd name="G30" fmla="+- G26 10800 0"/>
                <a:gd name="G31" fmla="+- G27 10800 0"/>
                <a:gd name="G32" fmla="+- G28 10800 0"/>
                <a:gd name="G33" fmla="+- G29 10800 0"/>
                <a:gd name="G34" fmla="+- G19 5400 0"/>
                <a:gd name="G35" fmla="cos G34 11091840"/>
                <a:gd name="G36" fmla="sin G34 11091840"/>
                <a:gd name="G37" fmla="+/ 11091840 647298 2"/>
                <a:gd name="T2" fmla="*/ 180 256 1"/>
                <a:gd name="T3" fmla="*/ 0 256 1"/>
                <a:gd name="G38" fmla="+- G37 T2 T3"/>
                <a:gd name="G39" fmla="?: G2 G37 G38"/>
                <a:gd name="G40" fmla="cos 10800 G39"/>
                <a:gd name="G41" fmla="sin 10800 G39"/>
                <a:gd name="G42" fmla="cos 8995 G39"/>
                <a:gd name="G43" fmla="sin 8995 G39"/>
                <a:gd name="G44" fmla="+- G40 10800 0"/>
                <a:gd name="G45" fmla="+- G41 10800 0"/>
                <a:gd name="G46" fmla="+- G42 10800 0"/>
                <a:gd name="G47" fmla="+- G43 10800 0"/>
                <a:gd name="G48" fmla="+- G35 10800 0"/>
                <a:gd name="G49" fmla="+- G36 10800 0"/>
                <a:gd name="T4" fmla="*/ 10717 w 21600"/>
                <a:gd name="T5" fmla="*/ 0 h 21600"/>
                <a:gd name="T6" fmla="*/ 1075 w 21600"/>
                <a:gd name="T7" fmla="*/ 12646 h 21600"/>
                <a:gd name="T8" fmla="*/ 10731 w 21600"/>
                <a:gd name="T9" fmla="*/ 1805 h 21600"/>
                <a:gd name="T10" fmla="*/ 24099 w 21600"/>
                <a:gd name="T11" fmla="*/ 13115 h 21600"/>
                <a:gd name="T12" fmla="*/ 19933 w 21600"/>
                <a:gd name="T13" fmla="*/ 16047 h 21600"/>
                <a:gd name="T14" fmla="*/ 17001 w 21600"/>
                <a:gd name="T15" fmla="*/ 118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661" y="12342"/>
                  </a:moveTo>
                  <a:cubicBezTo>
                    <a:pt x="19750" y="11833"/>
                    <a:pt x="19795" y="11317"/>
                    <a:pt x="19795" y="10800"/>
                  </a:cubicBezTo>
                  <a:cubicBezTo>
                    <a:pt x="19795" y="5832"/>
                    <a:pt x="15767" y="1805"/>
                    <a:pt x="10800" y="1805"/>
                  </a:cubicBezTo>
                  <a:cubicBezTo>
                    <a:pt x="5832" y="1805"/>
                    <a:pt x="1805" y="5832"/>
                    <a:pt x="1805" y="10800"/>
                  </a:cubicBezTo>
                  <a:cubicBezTo>
                    <a:pt x="1805" y="11363"/>
                    <a:pt x="1857" y="11924"/>
                    <a:pt x="1962" y="12478"/>
                  </a:cubicBezTo>
                  <a:lnTo>
                    <a:pt x="189" y="12814"/>
                  </a:lnTo>
                  <a:cubicBezTo>
                    <a:pt x="63" y="12150"/>
                    <a:pt x="0" y="11476"/>
                    <a:pt x="0" y="10800"/>
                  </a:cubicBezTo>
                  <a:cubicBezTo>
                    <a:pt x="0" y="4835"/>
                    <a:pt x="4835" y="0"/>
                    <a:pt x="10800" y="0"/>
                  </a:cubicBezTo>
                  <a:cubicBezTo>
                    <a:pt x="16764" y="0"/>
                    <a:pt x="21600" y="4835"/>
                    <a:pt x="21600" y="10800"/>
                  </a:cubicBezTo>
                  <a:cubicBezTo>
                    <a:pt x="21599" y="11420"/>
                    <a:pt x="21546" y="12040"/>
                    <a:pt x="21439" y="12652"/>
                  </a:cubicBezTo>
                  <a:lnTo>
                    <a:pt x="24099" y="13115"/>
                  </a:lnTo>
                  <a:lnTo>
                    <a:pt x="19933" y="16047"/>
                  </a:lnTo>
                  <a:lnTo>
                    <a:pt x="17001" y="11879"/>
                  </a:lnTo>
                  <a:lnTo>
                    <a:pt x="19661" y="12342"/>
                  </a:lnTo>
                  <a:close/>
                </a:path>
              </a:pathLst>
            </a:cu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2" name="Text Box 8"/>
            <p:cNvSpPr txBox="1">
              <a:spLocks noChangeArrowheads="1"/>
            </p:cNvSpPr>
            <p:nvPr/>
          </p:nvSpPr>
          <p:spPr bwMode="auto">
            <a:xfrm>
              <a:off x="528" y="96"/>
              <a:ext cx="6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3200" dirty="0">
                  <a:latin typeface="Times New Roman" pitchFamily="18" charset="0"/>
                  <a:ea typeface="隶书" pitchFamily="1" charset="-122"/>
                </a:rPr>
                <a:t>小径</a:t>
              </a:r>
            </a:p>
          </p:txBody>
        </p:sp>
      </p:grpSp>
      <p:pic>
        <p:nvPicPr>
          <p:cNvPr id="16393" name="Picture 9" descr="72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133600"/>
            <a:ext cx="245745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4" name="Group 10"/>
          <p:cNvGrpSpPr>
            <a:grpSpLocks/>
          </p:cNvGrpSpPr>
          <p:nvPr/>
        </p:nvGrpSpPr>
        <p:grpSpPr bwMode="auto">
          <a:xfrm>
            <a:off x="1905000" y="4495800"/>
            <a:ext cx="3962400" cy="762000"/>
            <a:chOff x="0" y="0"/>
            <a:chExt cx="2496" cy="480"/>
          </a:xfrm>
        </p:grpSpPr>
        <p:sp>
          <p:nvSpPr>
            <p:cNvPr id="16395" name="AutoShape 11"/>
            <p:cNvSpPr>
              <a:spLocks noChangeArrowheads="1"/>
            </p:cNvSpPr>
            <p:nvPr/>
          </p:nvSpPr>
          <p:spPr bwMode="auto">
            <a:xfrm flipH="1" flipV="1">
              <a:off x="0" y="0"/>
              <a:ext cx="2496" cy="480"/>
            </a:xfrm>
            <a:custGeom>
              <a:avLst/>
              <a:gdLst>
                <a:gd name="G0" fmla="+- 2042571 0 0"/>
                <a:gd name="G1" fmla="+- -10485869 0 0"/>
                <a:gd name="G2" fmla="+- 2042571 0 -10485869"/>
                <a:gd name="G3" fmla="+- 10800 0 0"/>
                <a:gd name="G4" fmla="+- 0 0 2042571"/>
                <a:gd name="T0" fmla="*/ 360 256 1"/>
                <a:gd name="T1" fmla="*/ 0 256 1"/>
                <a:gd name="G5" fmla="+- G2 T0 T1"/>
                <a:gd name="G6" fmla="?: G2 G2 G5"/>
                <a:gd name="G7" fmla="+- 0 0 G6"/>
                <a:gd name="G8" fmla="+- 9129 0 0"/>
                <a:gd name="G9" fmla="+- 0 0 -10485869"/>
                <a:gd name="G10" fmla="+- 9129 0 2700"/>
                <a:gd name="G11" fmla="cos G10 2042571"/>
                <a:gd name="G12" fmla="sin G10 2042571"/>
                <a:gd name="G13" fmla="cos 13500 2042571"/>
                <a:gd name="G14" fmla="sin 13500 2042571"/>
                <a:gd name="G15" fmla="+- G11 10800 0"/>
                <a:gd name="G16" fmla="+- G12 10800 0"/>
                <a:gd name="G17" fmla="+- G13 10800 0"/>
                <a:gd name="G18" fmla="+- G14 10800 0"/>
                <a:gd name="G19" fmla="*/ 9129 1 2"/>
                <a:gd name="G20" fmla="+- G19 5400 0"/>
                <a:gd name="G21" fmla="cos G20 2042571"/>
                <a:gd name="G22" fmla="sin G20 2042571"/>
                <a:gd name="G23" fmla="+- G21 10800 0"/>
                <a:gd name="G24" fmla="+- G12 G23 G22"/>
                <a:gd name="G25" fmla="+- G22 G23 G11"/>
                <a:gd name="G26" fmla="cos 10800 2042571"/>
                <a:gd name="G27" fmla="sin 10800 2042571"/>
                <a:gd name="G28" fmla="cos 9129 2042571"/>
                <a:gd name="G29" fmla="sin 9129 2042571"/>
                <a:gd name="G30" fmla="+- G26 10800 0"/>
                <a:gd name="G31" fmla="+- G27 10800 0"/>
                <a:gd name="G32" fmla="+- G28 10800 0"/>
                <a:gd name="G33" fmla="+- G29 10800 0"/>
                <a:gd name="G34" fmla="+- G19 5400 0"/>
                <a:gd name="G35" fmla="cos G34 -10485869"/>
                <a:gd name="G36" fmla="sin G34 -10485869"/>
                <a:gd name="G37" fmla="+/ -10485869 2042571 2"/>
                <a:gd name="T2" fmla="*/ 180 256 1"/>
                <a:gd name="T3" fmla="*/ 0 256 1"/>
                <a:gd name="G38" fmla="+- G37 T2 T3"/>
                <a:gd name="G39" fmla="?: G2 G37 G38"/>
                <a:gd name="G40" fmla="cos 10800 G39"/>
                <a:gd name="G41" fmla="sin 10800 G39"/>
                <a:gd name="G42" fmla="cos 9129 G39"/>
                <a:gd name="G43" fmla="sin 9129 G39"/>
                <a:gd name="G44" fmla="+- G40 10800 0"/>
                <a:gd name="G45" fmla="+- G41 10800 0"/>
                <a:gd name="G46" fmla="+- G42 10800 0"/>
                <a:gd name="G47" fmla="+- G43 10800 0"/>
                <a:gd name="G48" fmla="+- G35 10800 0"/>
                <a:gd name="G49" fmla="+- G36 10800 0"/>
                <a:gd name="T4" fmla="*/ 15463 w 21600"/>
                <a:gd name="T5" fmla="*/ 1058 h 21600"/>
                <a:gd name="T6" fmla="*/ 1435 w 21600"/>
                <a:gd name="T7" fmla="*/ 7392 h 21600"/>
                <a:gd name="T8" fmla="*/ 14742 w 21600"/>
                <a:gd name="T9" fmla="*/ 2565 h 21600"/>
                <a:gd name="T10" fmla="*/ 22351 w 21600"/>
                <a:gd name="T11" fmla="*/ 17786 h 21600"/>
                <a:gd name="T12" fmla="*/ 17496 w 21600"/>
                <a:gd name="T13" fmla="*/ 18982 h 21600"/>
                <a:gd name="T14" fmla="*/ 16301 w 21600"/>
                <a:gd name="T15" fmla="*/ 1412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611" y="15524"/>
                  </a:moveTo>
                  <a:cubicBezTo>
                    <a:pt x="19473" y="14099"/>
                    <a:pt x="19929" y="12465"/>
                    <a:pt x="19929" y="10800"/>
                  </a:cubicBezTo>
                  <a:cubicBezTo>
                    <a:pt x="19929" y="5758"/>
                    <a:pt x="15841" y="1671"/>
                    <a:pt x="10800" y="1671"/>
                  </a:cubicBezTo>
                  <a:cubicBezTo>
                    <a:pt x="6962" y="1671"/>
                    <a:pt x="3533" y="4071"/>
                    <a:pt x="2221" y="7677"/>
                  </a:cubicBezTo>
                  <a:lnTo>
                    <a:pt x="651" y="7106"/>
                  </a:lnTo>
                  <a:cubicBezTo>
                    <a:pt x="2204" y="2839"/>
                    <a:pt x="6259" y="0"/>
                    <a:pt x="10800" y="0"/>
                  </a:cubicBezTo>
                  <a:cubicBezTo>
                    <a:pt x="16764" y="0"/>
                    <a:pt x="21600" y="4835"/>
                    <a:pt x="21600" y="10800"/>
                  </a:cubicBezTo>
                  <a:cubicBezTo>
                    <a:pt x="21600" y="12770"/>
                    <a:pt x="21060" y="14703"/>
                    <a:pt x="20041" y="16389"/>
                  </a:cubicBezTo>
                  <a:lnTo>
                    <a:pt x="22351" y="17786"/>
                  </a:lnTo>
                  <a:lnTo>
                    <a:pt x="17496" y="18982"/>
                  </a:lnTo>
                  <a:lnTo>
                    <a:pt x="16301" y="14127"/>
                  </a:lnTo>
                  <a:lnTo>
                    <a:pt x="18611" y="15524"/>
                  </a:lnTo>
                  <a:close/>
                </a:path>
              </a:pathLst>
            </a:cu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6" name="Text Box 12"/>
            <p:cNvSpPr txBox="1">
              <a:spLocks noChangeArrowheads="1"/>
            </p:cNvSpPr>
            <p:nvPr/>
          </p:nvSpPr>
          <p:spPr bwMode="auto">
            <a:xfrm>
              <a:off x="912" y="48"/>
              <a:ext cx="6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3200" dirty="0">
                  <a:latin typeface="Times New Roman" pitchFamily="18" charset="0"/>
                  <a:ea typeface="隶书" pitchFamily="1" charset="-122"/>
                </a:rPr>
                <a:t>小径</a:t>
              </a:r>
            </a:p>
          </p:txBody>
        </p:sp>
      </p:grpSp>
      <p:sp>
        <p:nvSpPr>
          <p:cNvPr id="16397" name="Text Box 13"/>
          <p:cNvSpPr txBox="1">
            <a:spLocks noChangeArrowheads="1"/>
          </p:cNvSpPr>
          <p:nvPr/>
        </p:nvSpPr>
        <p:spPr bwMode="auto">
          <a:xfrm>
            <a:off x="611188" y="549275"/>
            <a:ext cx="3313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6398" name="Text Box 14"/>
          <p:cNvSpPr txBox="1">
            <a:spLocks noChangeArrowheads="1"/>
          </p:cNvSpPr>
          <p:nvPr/>
        </p:nvSpPr>
        <p:spPr bwMode="auto">
          <a:xfrm>
            <a:off x="368300" y="274515"/>
            <a:ext cx="4140200" cy="923925"/>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5400" b="1" dirty="0">
                <a:latin typeface="Times New Roman" pitchFamily="18" charset="0"/>
                <a:ea typeface="幼圆" pitchFamily="1" charset="-122"/>
              </a:rPr>
              <a:t>找出游踪</a:t>
            </a:r>
          </a:p>
        </p:txBody>
      </p:sp>
      <p:sp>
        <p:nvSpPr>
          <p:cNvPr id="16399" name="Text Box 15"/>
          <p:cNvSpPr txBox="1">
            <a:spLocks noChangeArrowheads="1"/>
          </p:cNvSpPr>
          <p:nvPr/>
        </p:nvSpPr>
        <p:spPr bwMode="auto">
          <a:xfrm>
            <a:off x="4716463" y="333375"/>
            <a:ext cx="287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6400" name="Text Box 16"/>
          <p:cNvSpPr txBox="1">
            <a:spLocks noChangeArrowheads="1"/>
          </p:cNvSpPr>
          <p:nvPr/>
        </p:nvSpPr>
        <p:spPr bwMode="auto">
          <a:xfrm>
            <a:off x="6372225" y="5229225"/>
            <a:ext cx="995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b="1">
                <a:solidFill>
                  <a:srgbClr val="FF0000"/>
                </a:solidFill>
                <a:latin typeface="Times New Roman" pitchFamily="18" charset="0"/>
                <a:ea typeface="黑体" pitchFamily="49" charset="-122"/>
              </a:rPr>
              <a:t>荷塘</a:t>
            </a:r>
          </a:p>
        </p:txBody>
      </p:sp>
    </p:spTree>
    <p:extLst>
      <p:ext uri="{BB962C8B-B14F-4D97-AF65-F5344CB8AC3E}">
        <p14:creationId xmlns:p14="http://schemas.microsoft.com/office/powerpoint/2010/main" val="2717035262"/>
      </p:ext>
    </p:extLst>
  </p:cSld>
  <p:clrMapOvr>
    <a:masterClrMapping/>
  </p:clrMapOvr>
  <p:transition spd="slow" advTm="0">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98"/>
                                        </p:tgtEl>
                                        <p:attrNameLst>
                                          <p:attrName>style.visibility</p:attrName>
                                        </p:attrNameLst>
                                      </p:cBhvr>
                                      <p:to>
                                        <p:strVal val="visible"/>
                                      </p:to>
                                    </p:set>
                                    <p:anim calcmode="lin" valueType="num">
                                      <p:cBhvr additive="base">
                                        <p:cTn id="7" dur="1000" fill="hold"/>
                                        <p:tgtEl>
                                          <p:spTgt spid="16398"/>
                                        </p:tgtEl>
                                        <p:attrNameLst>
                                          <p:attrName>ppt_x</p:attrName>
                                        </p:attrNameLst>
                                      </p:cBhvr>
                                      <p:tavLst>
                                        <p:tav tm="0">
                                          <p:val>
                                            <p:strVal val="0-#ppt_w/2"/>
                                          </p:val>
                                        </p:tav>
                                        <p:tav tm="100000">
                                          <p:val>
                                            <p:strVal val="#ppt_x"/>
                                          </p:val>
                                        </p:tav>
                                      </p:tavLst>
                                    </p:anim>
                                    <p:anim calcmode="lin" valueType="num">
                                      <p:cBhvr additive="base">
                                        <p:cTn id="8" dur="1000" fill="hold"/>
                                        <p:tgtEl>
                                          <p:spTgt spid="163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nodeType="clickEffect">
                                  <p:stCondLst>
                                    <p:cond delay="0"/>
                                  </p:stCondLst>
                                  <p:childTnLst>
                                    <p:set>
                                      <p:cBhvr>
                                        <p:cTn id="12" dur="1" fill="hold">
                                          <p:stCondLst>
                                            <p:cond delay="0"/>
                                          </p:stCondLst>
                                        </p:cTn>
                                        <p:tgtEl>
                                          <p:spTgt spid="16386"/>
                                        </p:tgtEl>
                                        <p:attrNameLst>
                                          <p:attrName>style.visibility</p:attrName>
                                        </p:attrNameLst>
                                      </p:cBhvr>
                                      <p:to>
                                        <p:strVal val="visible"/>
                                      </p:to>
                                    </p:set>
                                    <p:animEffect transition="in" filter="barn(outVertical)">
                                      <p:cBhvr>
                                        <p:cTn id="13" dur="500"/>
                                        <p:tgtEl>
                                          <p:spTgt spid="163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nodeType="clickEffect">
                                  <p:stCondLst>
                                    <p:cond delay="0"/>
                                  </p:stCondLst>
                                  <p:childTnLst>
                                    <p:set>
                                      <p:cBhvr>
                                        <p:cTn id="17" dur="1" fill="hold">
                                          <p:stCondLst>
                                            <p:cond delay="0"/>
                                          </p:stCondLst>
                                        </p:cTn>
                                        <p:tgtEl>
                                          <p:spTgt spid="16390"/>
                                        </p:tgtEl>
                                        <p:attrNameLst>
                                          <p:attrName>style.visibility</p:attrName>
                                        </p:attrNameLst>
                                      </p:cBhvr>
                                      <p:to>
                                        <p:strVal val="visible"/>
                                      </p:to>
                                    </p:set>
                                    <p:animEffect transition="in" filter="barn(outHorizontal)">
                                      <p:cBhvr>
                                        <p:cTn id="18" dur="500"/>
                                        <p:tgtEl>
                                          <p:spTgt spid="163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nodeType="clickEffect">
                                  <p:stCondLst>
                                    <p:cond delay="0"/>
                                  </p:stCondLst>
                                  <p:childTnLst>
                                    <p:set>
                                      <p:cBhvr>
                                        <p:cTn id="22" dur="1" fill="hold">
                                          <p:stCondLst>
                                            <p:cond delay="0"/>
                                          </p:stCondLst>
                                        </p:cTn>
                                        <p:tgtEl>
                                          <p:spTgt spid="16393"/>
                                        </p:tgtEl>
                                        <p:attrNameLst>
                                          <p:attrName>style.visibility</p:attrName>
                                        </p:attrNameLst>
                                      </p:cBhvr>
                                      <p:to>
                                        <p:strVal val="visible"/>
                                      </p:to>
                                    </p:set>
                                    <p:animEffect transition="in" filter="barn(outHorizontal)">
                                      <p:cBhvr>
                                        <p:cTn id="23" dur="500"/>
                                        <p:tgtEl>
                                          <p:spTgt spid="1639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400"/>
                                        </p:tgtEl>
                                        <p:attrNameLst>
                                          <p:attrName>style.visibility</p:attrName>
                                        </p:attrNameLst>
                                      </p:cBhvr>
                                      <p:to>
                                        <p:strVal val="visible"/>
                                      </p:to>
                                    </p:set>
                                    <p:animEffect transition="in" filter="blinds(horizontal)">
                                      <p:cBhvr>
                                        <p:cTn id="28" dur="500"/>
                                        <p:tgtEl>
                                          <p:spTgt spid="164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nodeType="clickEffect">
                                  <p:stCondLst>
                                    <p:cond delay="0"/>
                                  </p:stCondLst>
                                  <p:childTnLst>
                                    <p:set>
                                      <p:cBhvr>
                                        <p:cTn id="32" dur="1" fill="hold">
                                          <p:stCondLst>
                                            <p:cond delay="0"/>
                                          </p:stCondLst>
                                        </p:cTn>
                                        <p:tgtEl>
                                          <p:spTgt spid="16394"/>
                                        </p:tgtEl>
                                        <p:attrNameLst>
                                          <p:attrName>style.visibility</p:attrName>
                                        </p:attrNameLst>
                                      </p:cBhvr>
                                      <p:to>
                                        <p:strVal val="visible"/>
                                      </p:to>
                                    </p:set>
                                    <p:animEffect transition="in" filter="barn(outHorizontal)">
                                      <p:cBhvr>
                                        <p:cTn id="33"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8" grpId="0" animBg="1" autoUpdateAnimBg="0"/>
      <p:bldP spid="1640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116013" y="5661025"/>
            <a:ext cx="26209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黑体" pitchFamily="49" charset="-122"/>
              </a:rPr>
              <a:t>文章的线索：</a:t>
            </a:r>
          </a:p>
        </p:txBody>
      </p:sp>
      <p:sp>
        <p:nvSpPr>
          <p:cNvPr id="18435" name="Text Box 3"/>
          <p:cNvSpPr txBox="1">
            <a:spLocks noChangeArrowheads="1"/>
          </p:cNvSpPr>
          <p:nvPr/>
        </p:nvSpPr>
        <p:spPr bwMode="auto">
          <a:xfrm>
            <a:off x="3494088" y="6027738"/>
            <a:ext cx="3738562" cy="519112"/>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hlink"/>
                </a:solidFill>
                <a:latin typeface="黑体" pitchFamily="49" charset="-122"/>
                <a:ea typeface="黑体" pitchFamily="49" charset="-122"/>
              </a:rPr>
              <a:t>暗线：作者的情感变化</a:t>
            </a:r>
          </a:p>
        </p:txBody>
      </p:sp>
      <p:sp>
        <p:nvSpPr>
          <p:cNvPr id="18436" name="Text Box 4">
            <a:hlinkClick r:id="rId3" action="ppaction://hlinksldjump"/>
          </p:cNvPr>
          <p:cNvSpPr txBox="1">
            <a:spLocks noChangeArrowheads="1"/>
          </p:cNvSpPr>
          <p:nvPr/>
        </p:nvSpPr>
        <p:spPr bwMode="auto">
          <a:xfrm>
            <a:off x="3494088" y="5432425"/>
            <a:ext cx="3027362" cy="5175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hlink"/>
                </a:solidFill>
                <a:ea typeface="黑体" pitchFamily="49" charset="-122"/>
              </a:rPr>
              <a:t>明线：作者的游踪</a:t>
            </a:r>
          </a:p>
        </p:txBody>
      </p:sp>
      <p:sp>
        <p:nvSpPr>
          <p:cNvPr id="18437" name="Text Box 5">
            <a:hlinkClick r:id="rId3" action="ppaction://hlinksldjump"/>
          </p:cNvPr>
          <p:cNvSpPr txBox="1">
            <a:spLocks noChangeArrowheads="1"/>
          </p:cNvSpPr>
          <p:nvPr/>
        </p:nvSpPr>
        <p:spPr bwMode="auto">
          <a:xfrm>
            <a:off x="7092950" y="5734050"/>
            <a:ext cx="23161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ea typeface="黑体" pitchFamily="49" charset="-122"/>
              </a:rPr>
              <a:t>（圆形结构）</a:t>
            </a:r>
          </a:p>
        </p:txBody>
      </p:sp>
      <p:sp>
        <p:nvSpPr>
          <p:cNvPr id="18438" name="Oval 6"/>
          <p:cNvSpPr>
            <a:spLocks noChangeArrowheads="1"/>
          </p:cNvSpPr>
          <p:nvPr/>
        </p:nvSpPr>
        <p:spPr bwMode="auto">
          <a:xfrm>
            <a:off x="1143000" y="1524000"/>
            <a:ext cx="7010400" cy="3505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9" name="Oval 7"/>
          <p:cNvSpPr>
            <a:spLocks noChangeArrowheads="1"/>
          </p:cNvSpPr>
          <p:nvPr/>
        </p:nvSpPr>
        <p:spPr bwMode="auto">
          <a:xfrm>
            <a:off x="2057400" y="2209800"/>
            <a:ext cx="5410200" cy="2362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lang="zh-CN" altLang="en-US" sz="2400">
              <a:latin typeface="Times New Roman" pitchFamily="18" charset="0"/>
            </a:endParaRPr>
          </a:p>
        </p:txBody>
      </p:sp>
      <p:sp>
        <p:nvSpPr>
          <p:cNvPr id="18440" name="Oval 8"/>
          <p:cNvSpPr>
            <a:spLocks noChangeArrowheads="1"/>
          </p:cNvSpPr>
          <p:nvPr/>
        </p:nvSpPr>
        <p:spPr bwMode="auto">
          <a:xfrm>
            <a:off x="3276600" y="2895600"/>
            <a:ext cx="2819400" cy="1676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zh-CN" altLang="en-US" sz="2400">
                <a:latin typeface="Times New Roman" pitchFamily="18" charset="0"/>
              </a:rPr>
              <a:t> </a:t>
            </a:r>
          </a:p>
        </p:txBody>
      </p:sp>
      <p:pic>
        <p:nvPicPr>
          <p:cNvPr id="18441" name="Picture 9" descr="荷花"/>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048000"/>
            <a:ext cx="152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Object 10"/>
          <p:cNvPicPr>
            <a:picLocks noChangeAspect="1" noChangeArrowheads="1"/>
          </p:cNvPicPr>
          <p:nvPr/>
        </p:nvPicPr>
        <p:blipFill>
          <a:blip r:embed="rId5" cstate="print">
            <a:lum contrast="-30000"/>
            <a:grayscl/>
            <a:extLst>
              <a:ext uri="{28A0092B-C50C-407E-A947-70E740481C1C}">
                <a14:useLocalDpi xmlns:a14="http://schemas.microsoft.com/office/drawing/2010/main" val="0"/>
              </a:ext>
            </a:extLst>
          </a:blip>
          <a:srcRect/>
          <a:stretch>
            <a:fillRect/>
          </a:stretch>
        </p:blipFill>
        <p:spPr bwMode="auto">
          <a:xfrm>
            <a:off x="4038600" y="152400"/>
            <a:ext cx="91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3" name="Text Box 11"/>
          <p:cNvSpPr txBox="1">
            <a:spLocks noChangeArrowheads="1"/>
          </p:cNvSpPr>
          <p:nvPr/>
        </p:nvSpPr>
        <p:spPr bwMode="auto">
          <a:xfrm>
            <a:off x="4038600" y="1295400"/>
            <a:ext cx="990600" cy="5175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chemeClr val="hlink"/>
                </a:solidFill>
                <a:latin typeface="Times New Roman" pitchFamily="18" charset="0"/>
                <a:ea typeface="黑体" pitchFamily="49" charset="-122"/>
              </a:rPr>
              <a:t>出门</a:t>
            </a:r>
          </a:p>
        </p:txBody>
      </p:sp>
      <p:sp>
        <p:nvSpPr>
          <p:cNvPr id="18444" name="Text Box 12"/>
          <p:cNvSpPr txBox="1">
            <a:spLocks noChangeArrowheads="1"/>
          </p:cNvSpPr>
          <p:nvPr/>
        </p:nvSpPr>
        <p:spPr bwMode="auto">
          <a:xfrm>
            <a:off x="3924300" y="1981200"/>
            <a:ext cx="1106488" cy="4572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solidFill>
                  <a:schemeClr val="hlink"/>
                </a:solidFill>
                <a:latin typeface="黑体" pitchFamily="49" charset="-122"/>
                <a:ea typeface="黑体" pitchFamily="49" charset="-122"/>
              </a:rPr>
              <a:t>1.不静</a:t>
            </a:r>
          </a:p>
        </p:txBody>
      </p:sp>
      <p:sp>
        <p:nvSpPr>
          <p:cNvPr id="18445" name="Text Box 13"/>
          <p:cNvSpPr txBox="1">
            <a:spLocks noChangeArrowheads="1"/>
          </p:cNvSpPr>
          <p:nvPr/>
        </p:nvSpPr>
        <p:spPr bwMode="auto">
          <a:xfrm>
            <a:off x="1755775" y="3124200"/>
            <a:ext cx="1160463" cy="4572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hlink"/>
                </a:solidFill>
                <a:latin typeface="黑体" pitchFamily="49" charset="-122"/>
                <a:ea typeface="黑体" pitchFamily="49" charset="-122"/>
              </a:rPr>
              <a:t>2.求静</a:t>
            </a:r>
          </a:p>
        </p:txBody>
      </p:sp>
      <p:sp>
        <p:nvSpPr>
          <p:cNvPr id="18446" name="Text Box 14"/>
          <p:cNvSpPr txBox="1">
            <a:spLocks noChangeArrowheads="1"/>
          </p:cNvSpPr>
          <p:nvPr/>
        </p:nvSpPr>
        <p:spPr bwMode="auto">
          <a:xfrm>
            <a:off x="6661150" y="3276600"/>
            <a:ext cx="1111250" cy="4572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hlink"/>
                </a:solidFill>
                <a:latin typeface="黑体" pitchFamily="49" charset="-122"/>
                <a:ea typeface="黑体" pitchFamily="49" charset="-122"/>
              </a:rPr>
              <a:t>4.出静</a:t>
            </a:r>
          </a:p>
        </p:txBody>
      </p:sp>
      <p:sp>
        <p:nvSpPr>
          <p:cNvPr id="18447" name="Text Box 15"/>
          <p:cNvSpPr txBox="1">
            <a:spLocks noChangeArrowheads="1"/>
          </p:cNvSpPr>
          <p:nvPr/>
        </p:nvSpPr>
        <p:spPr bwMode="auto">
          <a:xfrm>
            <a:off x="4283075" y="4221163"/>
            <a:ext cx="1101725" cy="4572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hlink"/>
                </a:solidFill>
                <a:latin typeface="黑体" pitchFamily="49" charset="-122"/>
                <a:ea typeface="黑体" pitchFamily="49" charset="-122"/>
              </a:rPr>
              <a:t>3.得静</a:t>
            </a:r>
          </a:p>
        </p:txBody>
      </p:sp>
      <p:sp>
        <p:nvSpPr>
          <p:cNvPr id="18448" name="Text Box 16"/>
          <p:cNvSpPr txBox="1">
            <a:spLocks noChangeArrowheads="1"/>
          </p:cNvSpPr>
          <p:nvPr/>
        </p:nvSpPr>
        <p:spPr bwMode="auto">
          <a:xfrm>
            <a:off x="990600" y="2895600"/>
            <a:ext cx="533400" cy="94456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chemeClr val="hlink"/>
                </a:solidFill>
                <a:latin typeface="Times New Roman" pitchFamily="18" charset="0"/>
                <a:ea typeface="黑体" pitchFamily="49" charset="-122"/>
              </a:rPr>
              <a:t>小径</a:t>
            </a:r>
          </a:p>
        </p:txBody>
      </p:sp>
      <p:sp>
        <p:nvSpPr>
          <p:cNvPr id="18449" name="Text Box 17"/>
          <p:cNvSpPr txBox="1">
            <a:spLocks noChangeArrowheads="1"/>
          </p:cNvSpPr>
          <p:nvPr/>
        </p:nvSpPr>
        <p:spPr bwMode="auto">
          <a:xfrm>
            <a:off x="7848600" y="2895600"/>
            <a:ext cx="533400" cy="94456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chemeClr val="hlink"/>
                </a:solidFill>
                <a:latin typeface="Times New Roman" pitchFamily="18" charset="0"/>
                <a:ea typeface="黑体" pitchFamily="49" charset="-122"/>
              </a:rPr>
              <a:t>归来</a:t>
            </a:r>
          </a:p>
        </p:txBody>
      </p:sp>
      <p:sp>
        <p:nvSpPr>
          <p:cNvPr id="18450" name="Text Box 18"/>
          <p:cNvSpPr txBox="1">
            <a:spLocks noChangeArrowheads="1"/>
          </p:cNvSpPr>
          <p:nvPr/>
        </p:nvSpPr>
        <p:spPr bwMode="auto">
          <a:xfrm>
            <a:off x="4191000" y="4724400"/>
            <a:ext cx="1006475" cy="5175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chemeClr val="hlink"/>
                </a:solidFill>
                <a:latin typeface="Times New Roman" pitchFamily="18" charset="0"/>
                <a:ea typeface="黑体" pitchFamily="49" charset="-122"/>
              </a:rPr>
              <a:t>荷塘</a:t>
            </a:r>
          </a:p>
        </p:txBody>
      </p:sp>
      <p:sp>
        <p:nvSpPr>
          <p:cNvPr id="18451" name="Line 19"/>
          <p:cNvSpPr>
            <a:spLocks noChangeShapeType="1"/>
          </p:cNvSpPr>
          <p:nvPr/>
        </p:nvSpPr>
        <p:spPr bwMode="auto">
          <a:xfrm>
            <a:off x="1219200" y="2895600"/>
            <a:ext cx="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2" name="Line 20"/>
          <p:cNvSpPr>
            <a:spLocks noChangeShapeType="1"/>
          </p:cNvSpPr>
          <p:nvPr/>
        </p:nvSpPr>
        <p:spPr bwMode="auto">
          <a:xfrm flipV="1">
            <a:off x="8001000" y="36576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3" name="Line 21"/>
          <p:cNvSpPr>
            <a:spLocks noChangeShapeType="1"/>
          </p:cNvSpPr>
          <p:nvPr/>
        </p:nvSpPr>
        <p:spPr bwMode="auto">
          <a:xfrm flipH="1">
            <a:off x="5029200" y="1524000"/>
            <a:ext cx="76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4" name="Line 22"/>
          <p:cNvSpPr>
            <a:spLocks noChangeShapeType="1"/>
          </p:cNvSpPr>
          <p:nvPr/>
        </p:nvSpPr>
        <p:spPr bwMode="auto">
          <a:xfrm>
            <a:off x="2133600" y="3048000"/>
            <a:ext cx="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5" name="Line 23"/>
          <p:cNvSpPr>
            <a:spLocks noChangeShapeType="1"/>
          </p:cNvSpPr>
          <p:nvPr/>
        </p:nvSpPr>
        <p:spPr bwMode="auto">
          <a:xfrm flipV="1">
            <a:off x="7315200" y="3657600"/>
            <a:ext cx="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6" name="Line 24"/>
          <p:cNvSpPr>
            <a:spLocks noChangeShapeType="1"/>
          </p:cNvSpPr>
          <p:nvPr/>
        </p:nvSpPr>
        <p:spPr bwMode="auto">
          <a:xfrm flipH="1">
            <a:off x="5029200" y="2209800"/>
            <a:ext cx="76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7" name="Line 25"/>
          <p:cNvSpPr>
            <a:spLocks noChangeShapeType="1"/>
          </p:cNvSpPr>
          <p:nvPr/>
        </p:nvSpPr>
        <p:spPr bwMode="auto">
          <a:xfrm>
            <a:off x="4191000" y="4572000"/>
            <a:ext cx="76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2853429"/>
      </p:ext>
    </p:extLst>
  </p:cSld>
  <p:clrMapOvr>
    <a:masterClrMapping/>
  </p:clrMapOvr>
  <p:transition spd="slow" advTm="0">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18436">
                                            <p:txEl>
                                              <p:charRg st="4294967295" end="4294967295"/>
                                            </p:txEl>
                                          </p:spTgt>
                                        </p:tgtEl>
                                        <p:attrNameLst>
                                          <p:attrName>style.visibility</p:attrName>
                                        </p:attrNameLst>
                                      </p:cBhvr>
                                      <p:to>
                                        <p:strVal val="visible"/>
                                      </p:to>
                                    </p:set>
                                    <p:anim calcmode="lin" valueType="num">
                                      <p:cBhvr>
                                        <p:cTn id="11" dur="500" fill="hold"/>
                                        <p:tgtEl>
                                          <p:spTgt spid="18436">
                                            <p:txEl>
                                              <p:charRg st="4294967295" end="4294967295"/>
                                            </p:txEl>
                                          </p:spTgt>
                                        </p:tgtEl>
                                        <p:attrNameLst>
                                          <p:attrName>ppt_w</p:attrName>
                                        </p:attrNameLst>
                                      </p:cBhvr>
                                      <p:tavLst>
                                        <p:tav tm="0">
                                          <p:val>
                                            <p:fltVal val="0"/>
                                          </p:val>
                                        </p:tav>
                                        <p:tav tm="100000">
                                          <p:val>
                                            <p:strVal val="#ppt_w"/>
                                          </p:val>
                                        </p:tav>
                                      </p:tavLst>
                                    </p:anim>
                                    <p:anim calcmode="lin" valueType="num">
                                      <p:cBhvr>
                                        <p:cTn id="12" dur="500" fill="hold"/>
                                        <p:tgtEl>
                                          <p:spTgt spid="18436">
                                            <p:txEl>
                                              <p:charRg st="4294967295" end="4294967295"/>
                                            </p:txEl>
                                          </p:spTgt>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8435">
                                            <p:txEl>
                                              <p:charRg st="4294967295" end="4294967295"/>
                                            </p:txEl>
                                          </p:spTgt>
                                        </p:tgtEl>
                                        <p:attrNameLst>
                                          <p:attrName>style.visibility</p:attrName>
                                        </p:attrNameLst>
                                      </p:cBhvr>
                                      <p:to>
                                        <p:strVal val="visible"/>
                                      </p:to>
                                    </p:set>
                                    <p:anim calcmode="lin" valueType="num">
                                      <p:cBhvr>
                                        <p:cTn id="17" dur="500" fill="hold"/>
                                        <p:tgtEl>
                                          <p:spTgt spid="18435">
                                            <p:txEl>
                                              <p:charRg st="4294967295" end="4294967295"/>
                                            </p:txEl>
                                          </p:spTgt>
                                        </p:tgtEl>
                                        <p:attrNameLst>
                                          <p:attrName>ppt_w</p:attrName>
                                        </p:attrNameLst>
                                      </p:cBhvr>
                                      <p:tavLst>
                                        <p:tav tm="0">
                                          <p:val>
                                            <p:fltVal val="0"/>
                                          </p:val>
                                        </p:tav>
                                        <p:tav tm="100000">
                                          <p:val>
                                            <p:strVal val="#ppt_w"/>
                                          </p:val>
                                        </p:tav>
                                      </p:tavLst>
                                    </p:anim>
                                    <p:anim calcmode="lin" valueType="num">
                                      <p:cBhvr>
                                        <p:cTn id="18" dur="500" fill="hold"/>
                                        <p:tgtEl>
                                          <p:spTgt spid="18435">
                                            <p:txEl>
                                              <p:charRg st="4294967295" end="4294967295"/>
                                            </p:txEl>
                                          </p:spTgt>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bldLvl="0" autoUpdateAnimBg="0"/>
      <p:bldP spid="18436" grpId="0" bldLvl="0" autoUpdateAnimBg="0"/>
      <p:bldP spid="1843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9388" y="476250"/>
            <a:ext cx="8820150" cy="762000"/>
          </a:xfrm>
        </p:spPr>
        <p:txBody>
          <a:bodyPr/>
          <a:lstStyle/>
          <a:p>
            <a:r>
              <a:rPr lang="zh-CN" altLang="en-US" b="1">
                <a:solidFill>
                  <a:schemeClr val="folHlink"/>
                </a:solidFill>
                <a:ea typeface="黑体" pitchFamily="49" charset="-122"/>
              </a:rPr>
              <a:t>在理清线索的基础上理清行文思路</a:t>
            </a:r>
          </a:p>
        </p:txBody>
      </p:sp>
      <p:sp>
        <p:nvSpPr>
          <p:cNvPr id="19459" name="Rectangle 3"/>
          <p:cNvSpPr>
            <a:spLocks noGrp="1" noChangeArrowheads="1"/>
          </p:cNvSpPr>
          <p:nvPr>
            <p:ph type="body" sz="half" idx="1"/>
          </p:nvPr>
        </p:nvSpPr>
        <p:spPr>
          <a:xfrm>
            <a:off x="395288" y="1628775"/>
            <a:ext cx="3200400" cy="4495800"/>
          </a:xfrm>
        </p:spPr>
        <p:txBody>
          <a:bodyPr/>
          <a:lstStyle/>
          <a:p>
            <a:pPr>
              <a:buFontTx/>
              <a:buNone/>
            </a:pPr>
            <a:r>
              <a:rPr lang="zh-CN" altLang="en-US" sz="3200" b="1">
                <a:latin typeface="黑体" pitchFamily="49" charset="-122"/>
                <a:ea typeface="黑体" pitchFamily="49" charset="-122"/>
              </a:rPr>
              <a:t>  心里颇不宁静</a:t>
            </a:r>
          </a:p>
        </p:txBody>
      </p:sp>
      <p:sp>
        <p:nvSpPr>
          <p:cNvPr id="19460" name="Rectangle 4"/>
          <p:cNvSpPr>
            <a:spLocks noGrp="1" noChangeArrowheads="1"/>
          </p:cNvSpPr>
          <p:nvPr>
            <p:ph type="body" sz="half" idx="2"/>
          </p:nvPr>
        </p:nvSpPr>
        <p:spPr>
          <a:xfrm>
            <a:off x="6013450" y="1485900"/>
            <a:ext cx="3810000" cy="4638675"/>
          </a:xfrm>
        </p:spPr>
        <p:txBody>
          <a:bodyPr/>
          <a:lstStyle/>
          <a:p>
            <a:pPr>
              <a:buFontTx/>
              <a:buNone/>
            </a:pPr>
            <a:r>
              <a:rPr lang="zh-CN" altLang="en-US" sz="3200" b="1">
                <a:latin typeface="黑体" pitchFamily="49" charset="-122"/>
                <a:ea typeface="黑体" pitchFamily="49" charset="-122"/>
              </a:rPr>
              <a:t>观赏</a:t>
            </a:r>
          </a:p>
        </p:txBody>
      </p:sp>
      <p:sp>
        <p:nvSpPr>
          <p:cNvPr id="19461" name="Rectangle 5"/>
          <p:cNvSpPr>
            <a:spLocks noChangeArrowheads="1"/>
          </p:cNvSpPr>
          <p:nvPr/>
        </p:nvSpPr>
        <p:spPr bwMode="auto">
          <a:xfrm>
            <a:off x="3962400" y="1295400"/>
            <a:ext cx="1408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i="1">
                <a:latin typeface="Times New Roman" pitchFamily="18" charset="0"/>
                <a:ea typeface="黑体" pitchFamily="49" charset="-122"/>
              </a:rPr>
              <a:t>去荷塘</a:t>
            </a:r>
          </a:p>
        </p:txBody>
      </p:sp>
      <p:sp>
        <p:nvSpPr>
          <p:cNvPr id="19462" name="AutoShape 6"/>
          <p:cNvSpPr>
            <a:spLocks noChangeArrowheads="1"/>
          </p:cNvSpPr>
          <p:nvPr/>
        </p:nvSpPr>
        <p:spPr bwMode="auto">
          <a:xfrm flipV="1">
            <a:off x="3779838" y="1844675"/>
            <a:ext cx="2305050" cy="71438"/>
          </a:xfrm>
          <a:prstGeom prst="rightArrow">
            <a:avLst>
              <a:gd name="adj1" fmla="val 50000"/>
              <a:gd name="adj2" fmla="val 806661"/>
            </a:avLst>
          </a:prstGeom>
          <a:solidFill>
            <a:schemeClr val="fo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3" name="AutoShape 7"/>
          <p:cNvSpPr>
            <a:spLocks/>
          </p:cNvSpPr>
          <p:nvPr/>
        </p:nvSpPr>
        <p:spPr bwMode="auto">
          <a:xfrm>
            <a:off x="7086600" y="1628775"/>
            <a:ext cx="149225" cy="1114425"/>
          </a:xfrm>
          <a:prstGeom prst="leftBrace">
            <a:avLst>
              <a:gd name="adj1" fmla="val 62234"/>
              <a:gd name="adj2" fmla="val 50000"/>
            </a:avLst>
          </a:prstGeom>
          <a:noFill/>
          <a:ln w="12700" cap="sq"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4" name="Rectangle 8"/>
          <p:cNvSpPr>
            <a:spLocks noChangeArrowheads="1"/>
          </p:cNvSpPr>
          <p:nvPr/>
        </p:nvSpPr>
        <p:spPr bwMode="auto">
          <a:xfrm>
            <a:off x="7164388" y="1412875"/>
            <a:ext cx="1000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a:latin typeface="Times New Roman" pitchFamily="18" charset="0"/>
                <a:ea typeface="黑体" pitchFamily="49" charset="-122"/>
              </a:rPr>
              <a:t>荷塘</a:t>
            </a:r>
          </a:p>
        </p:txBody>
      </p:sp>
      <p:sp>
        <p:nvSpPr>
          <p:cNvPr id="19465" name="Rectangle 9"/>
          <p:cNvSpPr>
            <a:spLocks noChangeArrowheads="1"/>
          </p:cNvSpPr>
          <p:nvPr/>
        </p:nvSpPr>
        <p:spPr bwMode="auto">
          <a:xfrm>
            <a:off x="7235825" y="1917700"/>
            <a:ext cx="10001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a:latin typeface="Times New Roman" pitchFamily="18" charset="0"/>
                <a:ea typeface="黑体" pitchFamily="49" charset="-122"/>
              </a:rPr>
              <a:t>月色</a:t>
            </a:r>
          </a:p>
        </p:txBody>
      </p:sp>
      <p:cxnSp>
        <p:nvCxnSpPr>
          <p:cNvPr id="19466" name="AutoShape 10"/>
          <p:cNvCxnSpPr>
            <a:cxnSpLocks noChangeShapeType="1"/>
          </p:cNvCxnSpPr>
          <p:nvPr/>
        </p:nvCxnSpPr>
        <p:spPr bwMode="auto">
          <a:xfrm>
            <a:off x="3352800" y="2438400"/>
            <a:ext cx="3810000" cy="0"/>
          </a:xfrm>
          <a:prstGeom prst="straightConnector1">
            <a:avLst/>
          </a:prstGeom>
          <a:noFill/>
          <a:ln w="12700" cap="sq"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7" name="Rectangle 11"/>
          <p:cNvSpPr>
            <a:spLocks noChangeArrowheads="1"/>
          </p:cNvSpPr>
          <p:nvPr/>
        </p:nvSpPr>
        <p:spPr bwMode="auto">
          <a:xfrm>
            <a:off x="1044575" y="2133600"/>
            <a:ext cx="221456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b="1">
                <a:solidFill>
                  <a:schemeClr val="folHlink"/>
                </a:solidFill>
                <a:latin typeface="黑体" pitchFamily="49" charset="-122"/>
                <a:ea typeface="黑体" pitchFamily="49" charset="-122"/>
              </a:rPr>
              <a:t>淡淡的喜悦</a:t>
            </a:r>
          </a:p>
        </p:txBody>
      </p:sp>
      <p:sp>
        <p:nvSpPr>
          <p:cNvPr id="19468" name="Rectangle 12"/>
          <p:cNvSpPr>
            <a:spLocks noChangeArrowheads="1"/>
          </p:cNvSpPr>
          <p:nvPr/>
        </p:nvSpPr>
        <p:spPr bwMode="auto">
          <a:xfrm>
            <a:off x="7235825" y="2420938"/>
            <a:ext cx="1000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a:latin typeface="Times New Roman" pitchFamily="18" charset="0"/>
                <a:ea typeface="黑体" pitchFamily="49" charset="-122"/>
              </a:rPr>
              <a:t>四周</a:t>
            </a:r>
          </a:p>
        </p:txBody>
      </p:sp>
      <p:sp>
        <p:nvSpPr>
          <p:cNvPr id="19469" name="AutoShape 13"/>
          <p:cNvSpPr>
            <a:spLocks/>
          </p:cNvSpPr>
          <p:nvPr/>
        </p:nvSpPr>
        <p:spPr bwMode="auto">
          <a:xfrm>
            <a:off x="8243888" y="1628775"/>
            <a:ext cx="144462" cy="1223963"/>
          </a:xfrm>
          <a:prstGeom prst="rightBrace">
            <a:avLst>
              <a:gd name="adj1" fmla="val 70605"/>
              <a:gd name="adj2" fmla="val 50000"/>
            </a:avLst>
          </a:prstGeom>
          <a:noFill/>
          <a:ln w="12700" cap="sq"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470" name="AutoShape 14"/>
          <p:cNvCxnSpPr>
            <a:cxnSpLocks noChangeShapeType="1"/>
          </p:cNvCxnSpPr>
          <p:nvPr/>
        </p:nvCxnSpPr>
        <p:spPr bwMode="auto">
          <a:xfrm>
            <a:off x="3352800" y="2895600"/>
            <a:ext cx="3810000" cy="0"/>
          </a:xfrm>
          <a:prstGeom prst="straightConnector1">
            <a:avLst/>
          </a:prstGeom>
          <a:noFill/>
          <a:ln w="12700" cap="sq"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1" name="Rectangle 15"/>
          <p:cNvSpPr>
            <a:spLocks noChangeArrowheads="1"/>
          </p:cNvSpPr>
          <p:nvPr/>
        </p:nvSpPr>
        <p:spPr bwMode="auto">
          <a:xfrm>
            <a:off x="1116013" y="2617788"/>
            <a:ext cx="25225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a:solidFill>
                  <a:schemeClr val="folHlink"/>
                </a:solidFill>
                <a:latin typeface="黑体" pitchFamily="49" charset="-122"/>
                <a:ea typeface="黑体" pitchFamily="49" charset="-122"/>
              </a:rPr>
              <a:t>淡淡的哀愁</a:t>
            </a:r>
            <a:r>
              <a:rPr lang="zh-CN" altLang="zh-CN" sz="3200" b="1">
                <a:latin typeface="黑体" pitchFamily="49" charset="-122"/>
                <a:ea typeface="黑体" pitchFamily="49" charset="-122"/>
              </a:rPr>
              <a:t> </a:t>
            </a:r>
          </a:p>
        </p:txBody>
      </p:sp>
      <p:sp>
        <p:nvSpPr>
          <p:cNvPr id="19472" name="AutoShape 16"/>
          <p:cNvSpPr>
            <a:spLocks noChangeArrowheads="1"/>
          </p:cNvSpPr>
          <p:nvPr/>
        </p:nvSpPr>
        <p:spPr bwMode="auto">
          <a:xfrm>
            <a:off x="6400800" y="2133600"/>
            <a:ext cx="152400" cy="1295400"/>
          </a:xfrm>
          <a:prstGeom prst="downArrow">
            <a:avLst>
              <a:gd name="adj1" fmla="val 50000"/>
              <a:gd name="adj2" fmla="val 212500"/>
            </a:avLst>
          </a:prstGeom>
          <a:solidFill>
            <a:schemeClr val="folHlink"/>
          </a:solidFill>
          <a:ln w="12700" cap="sq"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 name="Rectangle 17"/>
          <p:cNvSpPr>
            <a:spLocks noChangeArrowheads="1"/>
          </p:cNvSpPr>
          <p:nvPr/>
        </p:nvSpPr>
        <p:spPr bwMode="auto">
          <a:xfrm>
            <a:off x="5940425" y="3573463"/>
            <a:ext cx="1000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a:latin typeface="Times New Roman" pitchFamily="18" charset="0"/>
                <a:ea typeface="黑体" pitchFamily="49" charset="-122"/>
              </a:rPr>
              <a:t>联想</a:t>
            </a:r>
          </a:p>
        </p:txBody>
      </p:sp>
      <p:sp>
        <p:nvSpPr>
          <p:cNvPr id="19474" name="Rectangle 18"/>
          <p:cNvSpPr>
            <a:spLocks noChangeArrowheads="1"/>
          </p:cNvSpPr>
          <p:nvPr/>
        </p:nvSpPr>
        <p:spPr bwMode="auto">
          <a:xfrm>
            <a:off x="6948488" y="3141663"/>
            <a:ext cx="1000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a:latin typeface="Times New Roman" pitchFamily="18" charset="0"/>
                <a:ea typeface="黑体" pitchFamily="49" charset="-122"/>
              </a:rPr>
              <a:t>采莲</a:t>
            </a:r>
          </a:p>
        </p:txBody>
      </p:sp>
      <p:sp>
        <p:nvSpPr>
          <p:cNvPr id="19475" name="AutoShape 19"/>
          <p:cNvSpPr>
            <a:spLocks/>
          </p:cNvSpPr>
          <p:nvPr/>
        </p:nvSpPr>
        <p:spPr bwMode="auto">
          <a:xfrm>
            <a:off x="6804025" y="3429000"/>
            <a:ext cx="152400" cy="914400"/>
          </a:xfrm>
          <a:prstGeom prst="leftBrace">
            <a:avLst>
              <a:gd name="adj1" fmla="val 50000"/>
              <a:gd name="adj2" fmla="val 50000"/>
            </a:avLst>
          </a:prstGeom>
          <a:noFill/>
          <a:ln w="12700" cap="sq"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6" name="Rectangle 20"/>
          <p:cNvSpPr>
            <a:spLocks noChangeArrowheads="1"/>
          </p:cNvSpPr>
          <p:nvPr/>
        </p:nvSpPr>
        <p:spPr bwMode="auto">
          <a:xfrm>
            <a:off x="6948488" y="3789363"/>
            <a:ext cx="14205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b="1" dirty="0" smtClean="0">
                <a:latin typeface="Times New Roman" pitchFamily="18" charset="0"/>
                <a:ea typeface="黑体" pitchFamily="49" charset="-122"/>
              </a:rPr>
              <a:t>西</a:t>
            </a:r>
            <a:r>
              <a:rPr lang="zh-CN" altLang="en-US" sz="3200" b="1" dirty="0" smtClean="0">
                <a:latin typeface="Times New Roman" pitchFamily="18" charset="0"/>
                <a:ea typeface="黑体" pitchFamily="49" charset="-122"/>
              </a:rPr>
              <a:t>洲</a:t>
            </a:r>
            <a:r>
              <a:rPr lang="zh-CN" altLang="zh-CN" sz="3200" b="1" dirty="0" smtClean="0">
                <a:latin typeface="Times New Roman" pitchFamily="18" charset="0"/>
                <a:ea typeface="黑体" pitchFamily="49" charset="-122"/>
              </a:rPr>
              <a:t>曲</a:t>
            </a:r>
            <a:endParaRPr lang="zh-CN" altLang="zh-CN" sz="3200" b="1" dirty="0">
              <a:latin typeface="Times New Roman" pitchFamily="18" charset="0"/>
              <a:ea typeface="黑体" pitchFamily="49" charset="-122"/>
            </a:endParaRPr>
          </a:p>
        </p:txBody>
      </p:sp>
      <p:sp>
        <p:nvSpPr>
          <p:cNvPr id="19477" name="AutoShape 21"/>
          <p:cNvSpPr>
            <a:spLocks/>
          </p:cNvSpPr>
          <p:nvPr/>
        </p:nvSpPr>
        <p:spPr bwMode="auto">
          <a:xfrm>
            <a:off x="8243888" y="3284538"/>
            <a:ext cx="152400" cy="914400"/>
          </a:xfrm>
          <a:prstGeom prst="rightBrace">
            <a:avLst>
              <a:gd name="adj1" fmla="val 50000"/>
              <a:gd name="adj2" fmla="val 50000"/>
            </a:avLst>
          </a:prstGeom>
          <a:noFill/>
          <a:ln w="12700" cap="sq"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478" name="AutoShape 22"/>
          <p:cNvCxnSpPr>
            <a:cxnSpLocks noChangeShapeType="1"/>
          </p:cNvCxnSpPr>
          <p:nvPr/>
        </p:nvCxnSpPr>
        <p:spPr bwMode="auto">
          <a:xfrm>
            <a:off x="3203575" y="3933825"/>
            <a:ext cx="3810000" cy="0"/>
          </a:xfrm>
          <a:prstGeom prst="straightConnector1">
            <a:avLst/>
          </a:prstGeom>
          <a:noFill/>
          <a:ln w="12700" cap="sq"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9" name="Rectangle 23"/>
          <p:cNvSpPr>
            <a:spLocks noChangeArrowheads="1"/>
          </p:cNvSpPr>
          <p:nvPr/>
        </p:nvSpPr>
        <p:spPr bwMode="auto">
          <a:xfrm>
            <a:off x="971550" y="3429000"/>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b="1">
                <a:solidFill>
                  <a:schemeClr val="folHlink"/>
                </a:solidFill>
                <a:latin typeface="黑体" pitchFamily="49" charset="-122"/>
                <a:ea typeface="黑体" pitchFamily="49" charset="-122"/>
              </a:rPr>
              <a:t>淡淡的喜悦</a:t>
            </a:r>
          </a:p>
        </p:txBody>
      </p:sp>
      <p:sp>
        <p:nvSpPr>
          <p:cNvPr id="19480" name="Rectangle 24"/>
          <p:cNvSpPr>
            <a:spLocks noChangeArrowheads="1"/>
          </p:cNvSpPr>
          <p:nvPr/>
        </p:nvSpPr>
        <p:spPr bwMode="auto">
          <a:xfrm>
            <a:off x="4211638" y="4581525"/>
            <a:ext cx="18081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b="1" i="1">
                <a:latin typeface="Times New Roman" pitchFamily="18" charset="0"/>
                <a:ea typeface="黑体" pitchFamily="49" charset="-122"/>
              </a:rPr>
              <a:t>回到家中</a:t>
            </a:r>
          </a:p>
        </p:txBody>
      </p:sp>
      <p:sp>
        <p:nvSpPr>
          <p:cNvPr id="19481" name="AutoShape 25"/>
          <p:cNvSpPr>
            <a:spLocks noChangeArrowheads="1"/>
          </p:cNvSpPr>
          <p:nvPr/>
        </p:nvSpPr>
        <p:spPr bwMode="auto">
          <a:xfrm>
            <a:off x="3492500" y="5157788"/>
            <a:ext cx="2895600" cy="152400"/>
          </a:xfrm>
          <a:prstGeom prst="leftArrow">
            <a:avLst>
              <a:gd name="adj1" fmla="val 50000"/>
              <a:gd name="adj2" fmla="val 475000"/>
            </a:avLst>
          </a:prstGeom>
          <a:solidFill>
            <a:schemeClr val="folHlink"/>
          </a:solidFill>
          <a:ln w="12700" cap="sq"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2" name="Rectangle 26"/>
          <p:cNvSpPr>
            <a:spLocks noChangeArrowheads="1"/>
          </p:cNvSpPr>
          <p:nvPr/>
        </p:nvSpPr>
        <p:spPr bwMode="auto">
          <a:xfrm>
            <a:off x="1187450" y="4868863"/>
            <a:ext cx="2224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a:latin typeface="Times New Roman" pitchFamily="18" charset="0"/>
                <a:ea typeface="黑体" pitchFamily="49" charset="-122"/>
              </a:rPr>
              <a:t>依旧不宁静</a:t>
            </a:r>
          </a:p>
        </p:txBody>
      </p:sp>
      <p:sp>
        <p:nvSpPr>
          <p:cNvPr id="19483" name="Rectangle 27"/>
          <p:cNvSpPr>
            <a:spLocks noChangeArrowheads="1"/>
          </p:cNvSpPr>
          <p:nvPr/>
        </p:nvSpPr>
        <p:spPr bwMode="auto">
          <a:xfrm>
            <a:off x="7524750" y="5805488"/>
            <a:ext cx="99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4400" b="1">
                <a:solidFill>
                  <a:schemeClr val="folHlink"/>
                </a:solidFill>
                <a:latin typeface="Times New Roman" pitchFamily="18" charset="0"/>
                <a:ea typeface="黑体" pitchFamily="49" charset="-122"/>
              </a:rPr>
              <a:t>景</a:t>
            </a:r>
          </a:p>
        </p:txBody>
      </p:sp>
      <p:sp>
        <p:nvSpPr>
          <p:cNvPr id="19484" name="Rectangle 28"/>
          <p:cNvSpPr>
            <a:spLocks noChangeArrowheads="1"/>
          </p:cNvSpPr>
          <p:nvPr/>
        </p:nvSpPr>
        <p:spPr bwMode="auto">
          <a:xfrm>
            <a:off x="1905000" y="5867400"/>
            <a:ext cx="9477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a:solidFill>
                  <a:schemeClr val="folHlink"/>
                </a:solidFill>
                <a:latin typeface="Times New Roman" pitchFamily="18" charset="0"/>
              </a:rPr>
              <a:t> </a:t>
            </a:r>
            <a:r>
              <a:rPr lang="zh-CN" altLang="zh-CN" sz="4400" b="1">
                <a:solidFill>
                  <a:schemeClr val="folHlink"/>
                </a:solidFill>
                <a:latin typeface="Times New Roman" pitchFamily="18" charset="0"/>
                <a:ea typeface="黑体" pitchFamily="49" charset="-122"/>
              </a:rPr>
              <a:t>情</a:t>
            </a:r>
            <a:r>
              <a:rPr lang="zh-CN" altLang="zh-CN" sz="3200" b="1">
                <a:solidFill>
                  <a:schemeClr val="folHlink"/>
                </a:solidFill>
                <a:latin typeface="Times New Roman" pitchFamily="18" charset="0"/>
              </a:rPr>
              <a:t> </a:t>
            </a:r>
          </a:p>
        </p:txBody>
      </p:sp>
      <p:sp>
        <p:nvSpPr>
          <p:cNvPr id="19485" name="Rectangle 29"/>
          <p:cNvSpPr>
            <a:spLocks noChangeArrowheads="1"/>
          </p:cNvSpPr>
          <p:nvPr/>
        </p:nvSpPr>
        <p:spPr bwMode="auto">
          <a:xfrm>
            <a:off x="3635375" y="5229225"/>
            <a:ext cx="2895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600" b="1">
                <a:solidFill>
                  <a:schemeClr val="folHlink"/>
                </a:solidFill>
                <a:latin typeface="Times New Roman" pitchFamily="18" charset="0"/>
                <a:ea typeface="黑体" pitchFamily="49" charset="-122"/>
              </a:rPr>
              <a:t>景语皆情语</a:t>
            </a:r>
          </a:p>
        </p:txBody>
      </p:sp>
      <p:sp>
        <p:nvSpPr>
          <p:cNvPr id="19486" name="AutoShape 30"/>
          <p:cNvSpPr>
            <a:spLocks noChangeArrowheads="1"/>
          </p:cNvSpPr>
          <p:nvPr/>
        </p:nvSpPr>
        <p:spPr bwMode="auto">
          <a:xfrm>
            <a:off x="2971800" y="6248400"/>
            <a:ext cx="4495800" cy="180975"/>
          </a:xfrm>
          <a:prstGeom prst="leftRightArrow">
            <a:avLst>
              <a:gd name="adj1" fmla="val 50000"/>
              <a:gd name="adj2" fmla="val 496842"/>
            </a:avLst>
          </a:prstGeom>
          <a:solidFill>
            <a:schemeClr val="folHlink"/>
          </a:solidFill>
          <a:ln w="12700" cap="sq"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7" name="Rectangle 31"/>
          <p:cNvSpPr>
            <a:spLocks noChangeArrowheads="1"/>
          </p:cNvSpPr>
          <p:nvPr/>
        </p:nvSpPr>
        <p:spPr bwMode="auto">
          <a:xfrm>
            <a:off x="4356100" y="5667375"/>
            <a:ext cx="122396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600" b="1">
                <a:latin typeface="Times New Roman" pitchFamily="18" charset="0"/>
              </a:rPr>
              <a:t>情景交融</a:t>
            </a:r>
          </a:p>
        </p:txBody>
      </p:sp>
      <p:sp>
        <p:nvSpPr>
          <p:cNvPr id="19488" name="Rectangle 32"/>
          <p:cNvSpPr>
            <a:spLocks noChangeArrowheads="1"/>
          </p:cNvSpPr>
          <p:nvPr/>
        </p:nvSpPr>
        <p:spPr bwMode="auto">
          <a:xfrm>
            <a:off x="971550" y="3933825"/>
            <a:ext cx="23749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a:solidFill>
                  <a:schemeClr val="folHlink"/>
                </a:solidFill>
                <a:latin typeface="黑体" pitchFamily="49" charset="-122"/>
                <a:ea typeface="黑体" pitchFamily="49" charset="-122"/>
              </a:rPr>
              <a:t>淡淡的哀愁</a:t>
            </a:r>
          </a:p>
        </p:txBody>
      </p:sp>
      <p:sp>
        <p:nvSpPr>
          <p:cNvPr id="19489" name="AutoShape 33"/>
          <p:cNvSpPr>
            <a:spLocks noChangeArrowheads="1"/>
          </p:cNvSpPr>
          <p:nvPr/>
        </p:nvSpPr>
        <p:spPr bwMode="auto">
          <a:xfrm>
            <a:off x="6443663" y="4076700"/>
            <a:ext cx="152400" cy="1295400"/>
          </a:xfrm>
          <a:prstGeom prst="downArrow">
            <a:avLst>
              <a:gd name="adj1" fmla="val 50000"/>
              <a:gd name="adj2" fmla="val 212500"/>
            </a:avLst>
          </a:prstGeom>
          <a:solidFill>
            <a:schemeClr val="folHlink"/>
          </a:solidFill>
          <a:ln w="12700" cap="sq"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748863941"/>
      </p:ext>
    </p:extLst>
  </p:cSld>
  <p:clrMapOvr>
    <a:masterClrMapping/>
  </p:clrMapOvr>
  <p:transition spd="slow" advTm="0">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arn(inVertical)">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 calcmode="lin" valueType="num">
                                      <p:cBhvr>
                                        <p:cTn id="12" dur="1000" fill="hold"/>
                                        <p:tgtEl>
                                          <p:spTgt spid="19459">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19459">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1945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9459">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7" presetClass="entr" presetSubtype="4" fill="hold" grpId="0" nodeType="clickEffect">
                                  <p:stCondLst>
                                    <p:cond delay="0"/>
                                  </p:stCondLst>
                                  <p:childTnLst>
                                    <p:set>
                                      <p:cBhvr>
                                        <p:cTn id="19" dur="1" fill="hold">
                                          <p:stCondLst>
                                            <p:cond delay="0"/>
                                          </p:stCondLst>
                                        </p:cTn>
                                        <p:tgtEl>
                                          <p:spTgt spid="19461"/>
                                        </p:tgtEl>
                                        <p:attrNameLst>
                                          <p:attrName>style.visibility</p:attrName>
                                        </p:attrNameLst>
                                      </p:cBhvr>
                                      <p:to>
                                        <p:strVal val="visible"/>
                                      </p:to>
                                    </p:set>
                                    <p:anim calcmode="lin" valueType="num">
                                      <p:cBhvr additive="base">
                                        <p:cTn id="20" dur="5000" fill="hold"/>
                                        <p:tgtEl>
                                          <p:spTgt spid="19461"/>
                                        </p:tgtEl>
                                        <p:attrNameLst>
                                          <p:attrName>ppt_x</p:attrName>
                                        </p:attrNameLst>
                                      </p:cBhvr>
                                      <p:tavLst>
                                        <p:tav tm="0">
                                          <p:val>
                                            <p:strVal val="#ppt_x"/>
                                          </p:val>
                                        </p:tav>
                                        <p:tav tm="100000">
                                          <p:val>
                                            <p:strVal val="#ppt_x"/>
                                          </p:val>
                                        </p:tav>
                                      </p:tavLst>
                                    </p:anim>
                                    <p:anim calcmode="lin" valueType="num">
                                      <p:cBhvr additive="base">
                                        <p:cTn id="21" dur="50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9462"/>
                                        </p:tgtEl>
                                        <p:attrNameLst>
                                          <p:attrName>style.visibility</p:attrName>
                                        </p:attrNameLst>
                                      </p:cBhvr>
                                      <p:to>
                                        <p:strVal val="visible"/>
                                      </p:to>
                                    </p:set>
                                    <p:anim calcmode="lin" valueType="num">
                                      <p:cBhvr additive="base">
                                        <p:cTn id="26" dur="500" fill="hold"/>
                                        <p:tgtEl>
                                          <p:spTgt spid="19462"/>
                                        </p:tgtEl>
                                        <p:attrNameLst>
                                          <p:attrName>ppt_x</p:attrName>
                                        </p:attrNameLst>
                                      </p:cBhvr>
                                      <p:tavLst>
                                        <p:tav tm="0">
                                          <p:val>
                                            <p:strVal val="0-#ppt_w/2"/>
                                          </p:val>
                                        </p:tav>
                                        <p:tav tm="100000">
                                          <p:val>
                                            <p:strVal val="#ppt_x"/>
                                          </p:val>
                                        </p:tav>
                                      </p:tavLst>
                                    </p:anim>
                                    <p:anim calcmode="lin" valueType="num">
                                      <p:cBhvr additive="base">
                                        <p:cTn id="27" dur="500" fill="hold"/>
                                        <p:tgtEl>
                                          <p:spTgt spid="19462"/>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460">
                                            <p:txEl>
                                              <p:pRg st="0" end="0"/>
                                            </p:txEl>
                                          </p:spTgt>
                                        </p:tgtEl>
                                        <p:attrNameLst>
                                          <p:attrName>style.visibility</p:attrName>
                                        </p:attrNameLst>
                                      </p:cBhvr>
                                      <p:to>
                                        <p:strVal val="visible"/>
                                      </p:to>
                                    </p:set>
                                    <p:animEffect transition="in" filter="dissolve">
                                      <p:cBhvr>
                                        <p:cTn id="32" dur="500"/>
                                        <p:tgtEl>
                                          <p:spTgt spid="1946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63"/>
                                        </p:tgtEl>
                                        <p:attrNameLst>
                                          <p:attrName>style.visibility</p:attrName>
                                        </p:attrNameLst>
                                      </p:cBhvr>
                                      <p:to>
                                        <p:strVal val="visible"/>
                                      </p:to>
                                    </p:set>
                                    <p:anim calcmode="lin" valueType="num">
                                      <p:cBhvr additive="base">
                                        <p:cTn id="37" dur="500" fill="hold"/>
                                        <p:tgtEl>
                                          <p:spTgt spid="19463"/>
                                        </p:tgtEl>
                                        <p:attrNameLst>
                                          <p:attrName>ppt_x</p:attrName>
                                        </p:attrNameLst>
                                      </p:cBhvr>
                                      <p:tavLst>
                                        <p:tav tm="0">
                                          <p:val>
                                            <p:strVal val="#ppt_x"/>
                                          </p:val>
                                        </p:tav>
                                        <p:tav tm="100000">
                                          <p:val>
                                            <p:strVal val="#ppt_x"/>
                                          </p:val>
                                        </p:tav>
                                      </p:tavLst>
                                    </p:anim>
                                    <p:anim calcmode="lin" valueType="num">
                                      <p:cBhvr additive="base">
                                        <p:cTn id="38"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9464"/>
                                        </p:tgtEl>
                                        <p:attrNameLst>
                                          <p:attrName>style.visibility</p:attrName>
                                        </p:attrNameLst>
                                      </p:cBhvr>
                                      <p:to>
                                        <p:strVal val="visible"/>
                                      </p:to>
                                    </p:set>
                                    <p:animEffect transition="in" filter="dissolve">
                                      <p:cBhvr>
                                        <p:cTn id="43" dur="500"/>
                                        <p:tgtEl>
                                          <p:spTgt spid="1946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9465"/>
                                        </p:tgtEl>
                                        <p:attrNameLst>
                                          <p:attrName>style.visibility</p:attrName>
                                        </p:attrNameLst>
                                      </p:cBhvr>
                                      <p:to>
                                        <p:strVal val="visible"/>
                                      </p:to>
                                    </p:set>
                                    <p:animEffect transition="in" filter="dissolve">
                                      <p:cBhvr>
                                        <p:cTn id="48" dur="500"/>
                                        <p:tgtEl>
                                          <p:spTgt spid="1946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9468"/>
                                        </p:tgtEl>
                                        <p:attrNameLst>
                                          <p:attrName>style.visibility</p:attrName>
                                        </p:attrNameLst>
                                      </p:cBhvr>
                                      <p:to>
                                        <p:strVal val="visible"/>
                                      </p:to>
                                    </p:set>
                                    <p:animEffect transition="in" filter="dissolve">
                                      <p:cBhvr>
                                        <p:cTn id="53" dur="500"/>
                                        <p:tgtEl>
                                          <p:spTgt spid="1946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nodeType="clickEffect">
                                  <p:stCondLst>
                                    <p:cond delay="0"/>
                                  </p:stCondLst>
                                  <p:childTnLst>
                                    <p:set>
                                      <p:cBhvr>
                                        <p:cTn id="57" dur="1" fill="hold">
                                          <p:stCondLst>
                                            <p:cond delay="0"/>
                                          </p:stCondLst>
                                        </p:cTn>
                                        <p:tgtEl>
                                          <p:spTgt spid="19466"/>
                                        </p:tgtEl>
                                        <p:attrNameLst>
                                          <p:attrName>style.visibility</p:attrName>
                                        </p:attrNameLst>
                                      </p:cBhvr>
                                      <p:to>
                                        <p:strVal val="visible"/>
                                      </p:to>
                                    </p:set>
                                    <p:anim calcmode="lin" valueType="num">
                                      <p:cBhvr additive="base">
                                        <p:cTn id="58" dur="500" fill="hold"/>
                                        <p:tgtEl>
                                          <p:spTgt spid="19466"/>
                                        </p:tgtEl>
                                        <p:attrNameLst>
                                          <p:attrName>ppt_x</p:attrName>
                                        </p:attrNameLst>
                                      </p:cBhvr>
                                      <p:tavLst>
                                        <p:tav tm="0">
                                          <p:val>
                                            <p:strVal val="0-#ppt_w/2"/>
                                          </p:val>
                                        </p:tav>
                                        <p:tav tm="100000">
                                          <p:val>
                                            <p:strVal val="#ppt_x"/>
                                          </p:val>
                                        </p:tav>
                                      </p:tavLst>
                                    </p:anim>
                                    <p:anim calcmode="lin" valueType="num">
                                      <p:cBhvr additive="base">
                                        <p:cTn id="59" dur="500" fill="hold"/>
                                        <p:tgtEl>
                                          <p:spTgt spid="19466"/>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5" presetClass="entr" presetSubtype="0" fill="hold" grpId="0" nodeType="clickEffect">
                                  <p:stCondLst>
                                    <p:cond delay="0"/>
                                  </p:stCondLst>
                                  <p:childTnLst>
                                    <p:set>
                                      <p:cBhvr>
                                        <p:cTn id="63" dur="1" fill="hold">
                                          <p:stCondLst>
                                            <p:cond delay="0"/>
                                          </p:stCondLst>
                                        </p:cTn>
                                        <p:tgtEl>
                                          <p:spTgt spid="19467"/>
                                        </p:tgtEl>
                                        <p:attrNameLst>
                                          <p:attrName>style.visibility</p:attrName>
                                        </p:attrNameLst>
                                      </p:cBhvr>
                                      <p:to>
                                        <p:strVal val="visible"/>
                                      </p:to>
                                    </p:set>
                                    <p:anim calcmode="lin" valueType="num">
                                      <p:cBhvr>
                                        <p:cTn id="64" dur="1000" fill="hold"/>
                                        <p:tgtEl>
                                          <p:spTgt spid="19467"/>
                                        </p:tgtEl>
                                        <p:attrNameLst>
                                          <p:attrName>ppt_w</p:attrName>
                                        </p:attrNameLst>
                                      </p:cBhvr>
                                      <p:tavLst>
                                        <p:tav tm="0">
                                          <p:val>
                                            <p:fltVal val="0"/>
                                          </p:val>
                                        </p:tav>
                                        <p:tav tm="100000">
                                          <p:val>
                                            <p:strVal val="#ppt_w"/>
                                          </p:val>
                                        </p:tav>
                                      </p:tavLst>
                                    </p:anim>
                                    <p:anim calcmode="lin" valueType="num">
                                      <p:cBhvr>
                                        <p:cTn id="65" dur="1000" fill="hold"/>
                                        <p:tgtEl>
                                          <p:spTgt spid="19467"/>
                                        </p:tgtEl>
                                        <p:attrNameLst>
                                          <p:attrName>ppt_h</p:attrName>
                                        </p:attrNameLst>
                                      </p:cBhvr>
                                      <p:tavLst>
                                        <p:tav tm="0">
                                          <p:val>
                                            <p:fltVal val="0"/>
                                          </p:val>
                                        </p:tav>
                                        <p:tav tm="100000">
                                          <p:val>
                                            <p:strVal val="#ppt_h"/>
                                          </p:val>
                                        </p:tav>
                                      </p:tavLst>
                                    </p:anim>
                                    <p:anim calcmode="lin" valueType="num">
                                      <p:cBhvr>
                                        <p:cTn id="66" dur="1000" fill="hold"/>
                                        <p:tgtEl>
                                          <p:spTgt spid="19467"/>
                                        </p:tgtEl>
                                        <p:attrNameLst>
                                          <p:attrName>ppt_x</p:attrName>
                                        </p:attrNameLst>
                                      </p:cBhvr>
                                      <p:tavLst>
                                        <p:tav tm="0" fmla="#ppt_x+(cos(-2*pi*(1-$))*-#ppt_x-sin(-2*pi*(1-$))*(1-#ppt_y))*(1-$)">
                                          <p:val>
                                            <p:fltVal val="0"/>
                                          </p:val>
                                        </p:tav>
                                        <p:tav tm="100000">
                                          <p:val>
                                            <p:fltVal val="1"/>
                                          </p:val>
                                        </p:tav>
                                      </p:tavLst>
                                    </p:anim>
                                    <p:anim calcmode="lin" valueType="num">
                                      <p:cBhvr>
                                        <p:cTn id="67" dur="1000" fill="hold"/>
                                        <p:tgtEl>
                                          <p:spTgt spid="194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19469"/>
                                        </p:tgtEl>
                                        <p:attrNameLst>
                                          <p:attrName>style.visibility</p:attrName>
                                        </p:attrNameLst>
                                      </p:cBhvr>
                                      <p:to>
                                        <p:strVal val="visible"/>
                                      </p:to>
                                    </p:set>
                                    <p:anim calcmode="lin" valueType="num">
                                      <p:cBhvr additive="base">
                                        <p:cTn id="72" dur="500" fill="hold"/>
                                        <p:tgtEl>
                                          <p:spTgt spid="19469"/>
                                        </p:tgtEl>
                                        <p:attrNameLst>
                                          <p:attrName>ppt_x</p:attrName>
                                        </p:attrNameLst>
                                      </p:cBhvr>
                                      <p:tavLst>
                                        <p:tav tm="0">
                                          <p:val>
                                            <p:strVal val="0-#ppt_w/2"/>
                                          </p:val>
                                        </p:tav>
                                        <p:tav tm="100000">
                                          <p:val>
                                            <p:strVal val="#ppt_x"/>
                                          </p:val>
                                        </p:tav>
                                      </p:tavLst>
                                    </p:anim>
                                    <p:anim calcmode="lin" valueType="num">
                                      <p:cBhvr additive="base">
                                        <p:cTn id="73" dur="500" fill="hold"/>
                                        <p:tgtEl>
                                          <p:spTgt spid="19469"/>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nodeType="clickEffect">
                                  <p:stCondLst>
                                    <p:cond delay="0"/>
                                  </p:stCondLst>
                                  <p:childTnLst>
                                    <p:set>
                                      <p:cBhvr>
                                        <p:cTn id="77" dur="1" fill="hold">
                                          <p:stCondLst>
                                            <p:cond delay="0"/>
                                          </p:stCondLst>
                                        </p:cTn>
                                        <p:tgtEl>
                                          <p:spTgt spid="19470"/>
                                        </p:tgtEl>
                                        <p:attrNameLst>
                                          <p:attrName>style.visibility</p:attrName>
                                        </p:attrNameLst>
                                      </p:cBhvr>
                                      <p:to>
                                        <p:strVal val="visible"/>
                                      </p:to>
                                    </p:set>
                                    <p:anim calcmode="lin" valueType="num">
                                      <p:cBhvr additive="base">
                                        <p:cTn id="78" dur="500" fill="hold"/>
                                        <p:tgtEl>
                                          <p:spTgt spid="19470"/>
                                        </p:tgtEl>
                                        <p:attrNameLst>
                                          <p:attrName>ppt_x</p:attrName>
                                        </p:attrNameLst>
                                      </p:cBhvr>
                                      <p:tavLst>
                                        <p:tav tm="0">
                                          <p:val>
                                            <p:strVal val="0-#ppt_w/2"/>
                                          </p:val>
                                        </p:tav>
                                        <p:tav tm="100000">
                                          <p:val>
                                            <p:strVal val="#ppt_x"/>
                                          </p:val>
                                        </p:tav>
                                      </p:tavLst>
                                    </p:anim>
                                    <p:anim calcmode="lin" valueType="num">
                                      <p:cBhvr additive="base">
                                        <p:cTn id="79" dur="500" fill="hold"/>
                                        <p:tgtEl>
                                          <p:spTgt spid="19470"/>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5" presetClass="entr" presetSubtype="0" fill="hold" grpId="0" nodeType="clickEffect">
                                  <p:stCondLst>
                                    <p:cond delay="0"/>
                                  </p:stCondLst>
                                  <p:childTnLst>
                                    <p:set>
                                      <p:cBhvr>
                                        <p:cTn id="83" dur="1" fill="hold">
                                          <p:stCondLst>
                                            <p:cond delay="0"/>
                                          </p:stCondLst>
                                        </p:cTn>
                                        <p:tgtEl>
                                          <p:spTgt spid="19471"/>
                                        </p:tgtEl>
                                        <p:attrNameLst>
                                          <p:attrName>style.visibility</p:attrName>
                                        </p:attrNameLst>
                                      </p:cBhvr>
                                      <p:to>
                                        <p:strVal val="visible"/>
                                      </p:to>
                                    </p:set>
                                    <p:anim calcmode="lin" valueType="num">
                                      <p:cBhvr>
                                        <p:cTn id="84" dur="1000" fill="hold"/>
                                        <p:tgtEl>
                                          <p:spTgt spid="19471"/>
                                        </p:tgtEl>
                                        <p:attrNameLst>
                                          <p:attrName>ppt_w</p:attrName>
                                        </p:attrNameLst>
                                      </p:cBhvr>
                                      <p:tavLst>
                                        <p:tav tm="0">
                                          <p:val>
                                            <p:fltVal val="0"/>
                                          </p:val>
                                        </p:tav>
                                        <p:tav tm="100000">
                                          <p:val>
                                            <p:strVal val="#ppt_w"/>
                                          </p:val>
                                        </p:tav>
                                      </p:tavLst>
                                    </p:anim>
                                    <p:anim calcmode="lin" valueType="num">
                                      <p:cBhvr>
                                        <p:cTn id="85" dur="1000" fill="hold"/>
                                        <p:tgtEl>
                                          <p:spTgt spid="19471"/>
                                        </p:tgtEl>
                                        <p:attrNameLst>
                                          <p:attrName>ppt_h</p:attrName>
                                        </p:attrNameLst>
                                      </p:cBhvr>
                                      <p:tavLst>
                                        <p:tav tm="0">
                                          <p:val>
                                            <p:fltVal val="0"/>
                                          </p:val>
                                        </p:tav>
                                        <p:tav tm="100000">
                                          <p:val>
                                            <p:strVal val="#ppt_h"/>
                                          </p:val>
                                        </p:tav>
                                      </p:tavLst>
                                    </p:anim>
                                    <p:anim calcmode="lin" valueType="num">
                                      <p:cBhvr>
                                        <p:cTn id="86" dur="1000" fill="hold"/>
                                        <p:tgtEl>
                                          <p:spTgt spid="19471"/>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1947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19472"/>
                                        </p:tgtEl>
                                        <p:attrNameLst>
                                          <p:attrName>style.visibility</p:attrName>
                                        </p:attrNameLst>
                                      </p:cBhvr>
                                      <p:to>
                                        <p:strVal val="visible"/>
                                      </p:to>
                                    </p:set>
                                    <p:anim calcmode="lin" valueType="num">
                                      <p:cBhvr additive="base">
                                        <p:cTn id="92" dur="500" fill="hold"/>
                                        <p:tgtEl>
                                          <p:spTgt spid="19472"/>
                                        </p:tgtEl>
                                        <p:attrNameLst>
                                          <p:attrName>ppt_x</p:attrName>
                                        </p:attrNameLst>
                                      </p:cBhvr>
                                      <p:tavLst>
                                        <p:tav tm="0">
                                          <p:val>
                                            <p:strVal val="0-#ppt_w/2"/>
                                          </p:val>
                                        </p:tav>
                                        <p:tav tm="100000">
                                          <p:val>
                                            <p:strVal val="#ppt_x"/>
                                          </p:val>
                                        </p:tav>
                                      </p:tavLst>
                                    </p:anim>
                                    <p:anim calcmode="lin" valueType="num">
                                      <p:cBhvr additive="base">
                                        <p:cTn id="93" dur="500" fill="hold"/>
                                        <p:tgtEl>
                                          <p:spTgt spid="19472"/>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7" presetClass="entr" presetSubtype="4" fill="hold" grpId="0" nodeType="clickEffect">
                                  <p:stCondLst>
                                    <p:cond delay="0"/>
                                  </p:stCondLst>
                                  <p:childTnLst>
                                    <p:set>
                                      <p:cBhvr>
                                        <p:cTn id="97" dur="1" fill="hold">
                                          <p:stCondLst>
                                            <p:cond delay="0"/>
                                          </p:stCondLst>
                                        </p:cTn>
                                        <p:tgtEl>
                                          <p:spTgt spid="19473"/>
                                        </p:tgtEl>
                                        <p:attrNameLst>
                                          <p:attrName>style.visibility</p:attrName>
                                        </p:attrNameLst>
                                      </p:cBhvr>
                                      <p:to>
                                        <p:strVal val="visible"/>
                                      </p:to>
                                    </p:set>
                                    <p:anim calcmode="lin" valueType="num">
                                      <p:cBhvr additive="base">
                                        <p:cTn id="98" dur="5000" fill="hold"/>
                                        <p:tgtEl>
                                          <p:spTgt spid="19473"/>
                                        </p:tgtEl>
                                        <p:attrNameLst>
                                          <p:attrName>ppt_x</p:attrName>
                                        </p:attrNameLst>
                                      </p:cBhvr>
                                      <p:tavLst>
                                        <p:tav tm="0">
                                          <p:val>
                                            <p:strVal val="#ppt_x"/>
                                          </p:val>
                                        </p:tav>
                                        <p:tav tm="100000">
                                          <p:val>
                                            <p:strVal val="#ppt_x"/>
                                          </p:val>
                                        </p:tav>
                                      </p:tavLst>
                                    </p:anim>
                                    <p:anim calcmode="lin" valueType="num">
                                      <p:cBhvr additive="base">
                                        <p:cTn id="99" dur="5000" fill="hold"/>
                                        <p:tgtEl>
                                          <p:spTgt spid="19473"/>
                                        </p:tgtEl>
                                        <p:attrNameLst>
                                          <p:attrName>ppt_y</p:attrName>
                                        </p:attrNameLst>
                                      </p:cBhvr>
                                      <p:tavLst>
                                        <p:tav tm="0">
                                          <p:val>
                                            <p:strVal val="1+#ppt_h/2"/>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19475"/>
                                        </p:tgtEl>
                                        <p:attrNameLst>
                                          <p:attrName>style.visibility</p:attrName>
                                        </p:attrNameLst>
                                      </p:cBhvr>
                                      <p:to>
                                        <p:strVal val="visible"/>
                                      </p:to>
                                    </p:set>
                                    <p:animEffect transition="in" filter="dissolve">
                                      <p:cBhvr>
                                        <p:cTn id="104" dur="500"/>
                                        <p:tgtEl>
                                          <p:spTgt spid="1947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9474"/>
                                        </p:tgtEl>
                                        <p:attrNameLst>
                                          <p:attrName>style.visibility</p:attrName>
                                        </p:attrNameLst>
                                      </p:cBhvr>
                                      <p:to>
                                        <p:strVal val="visible"/>
                                      </p:to>
                                    </p:set>
                                    <p:animEffect transition="in" filter="dissolve">
                                      <p:cBhvr>
                                        <p:cTn id="109" dur="500"/>
                                        <p:tgtEl>
                                          <p:spTgt spid="1947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9476"/>
                                        </p:tgtEl>
                                        <p:attrNameLst>
                                          <p:attrName>style.visibility</p:attrName>
                                        </p:attrNameLst>
                                      </p:cBhvr>
                                      <p:to>
                                        <p:strVal val="visible"/>
                                      </p:to>
                                    </p:set>
                                    <p:animEffect transition="in" filter="dissolve">
                                      <p:cBhvr>
                                        <p:cTn id="114" dur="500"/>
                                        <p:tgtEl>
                                          <p:spTgt spid="19476"/>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19477"/>
                                        </p:tgtEl>
                                        <p:attrNameLst>
                                          <p:attrName>style.visibility</p:attrName>
                                        </p:attrNameLst>
                                      </p:cBhvr>
                                      <p:to>
                                        <p:strVal val="visible"/>
                                      </p:to>
                                    </p:set>
                                    <p:anim calcmode="lin" valueType="num">
                                      <p:cBhvr additive="base">
                                        <p:cTn id="119" dur="500" fill="hold"/>
                                        <p:tgtEl>
                                          <p:spTgt spid="19477"/>
                                        </p:tgtEl>
                                        <p:attrNameLst>
                                          <p:attrName>ppt_x</p:attrName>
                                        </p:attrNameLst>
                                      </p:cBhvr>
                                      <p:tavLst>
                                        <p:tav tm="0">
                                          <p:val>
                                            <p:strVal val="0-#ppt_w/2"/>
                                          </p:val>
                                        </p:tav>
                                        <p:tav tm="100000">
                                          <p:val>
                                            <p:strVal val="#ppt_x"/>
                                          </p:val>
                                        </p:tav>
                                      </p:tavLst>
                                    </p:anim>
                                    <p:anim calcmode="lin" valueType="num">
                                      <p:cBhvr additive="base">
                                        <p:cTn id="120" dur="500" fill="hold"/>
                                        <p:tgtEl>
                                          <p:spTgt spid="1947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7"/>
                                            </p:cond>
                                          </p:stCondLst>
                                          <p:endCondLst>
                                            <p:cond evt="onStopAudio" delay="0">
                                              <p:tgtEl>
                                                <p:sldTgt/>
                                              </p:tgtEl>
                                            </p:cond>
                                          </p:endCondLst>
                                        </p:cTn>
                                        <p:tgtEl>
                                          <p:sndTgt r:embed="rId3" name="whoosh.wav"/>
                                        </p:tgtEl>
                                      </p:cMediaNode>
                                    </p:audio>
                                  </p:sub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8" fill="hold" nodeType="clickEffect">
                                  <p:stCondLst>
                                    <p:cond delay="0"/>
                                  </p:stCondLst>
                                  <p:childTnLst>
                                    <p:set>
                                      <p:cBhvr>
                                        <p:cTn id="124" dur="1" fill="hold">
                                          <p:stCondLst>
                                            <p:cond delay="0"/>
                                          </p:stCondLst>
                                        </p:cTn>
                                        <p:tgtEl>
                                          <p:spTgt spid="19478"/>
                                        </p:tgtEl>
                                        <p:attrNameLst>
                                          <p:attrName>style.visibility</p:attrName>
                                        </p:attrNameLst>
                                      </p:cBhvr>
                                      <p:to>
                                        <p:strVal val="visible"/>
                                      </p:to>
                                    </p:set>
                                    <p:anim calcmode="lin" valueType="num">
                                      <p:cBhvr additive="base">
                                        <p:cTn id="125" dur="500" fill="hold"/>
                                        <p:tgtEl>
                                          <p:spTgt spid="19478"/>
                                        </p:tgtEl>
                                        <p:attrNameLst>
                                          <p:attrName>ppt_x</p:attrName>
                                        </p:attrNameLst>
                                      </p:cBhvr>
                                      <p:tavLst>
                                        <p:tav tm="0">
                                          <p:val>
                                            <p:strVal val="0-#ppt_w/2"/>
                                          </p:val>
                                        </p:tav>
                                        <p:tav tm="100000">
                                          <p:val>
                                            <p:strVal val="#ppt_x"/>
                                          </p:val>
                                        </p:tav>
                                      </p:tavLst>
                                    </p:anim>
                                    <p:anim calcmode="lin" valueType="num">
                                      <p:cBhvr additive="base">
                                        <p:cTn id="126" dur="500" fill="hold"/>
                                        <p:tgtEl>
                                          <p:spTgt spid="19478"/>
                                        </p:tgtEl>
                                        <p:attrNameLst>
                                          <p:attrName>ppt_y</p:attrName>
                                        </p:attrNameLst>
                                      </p:cBhvr>
                                      <p:tavLst>
                                        <p:tav tm="0">
                                          <p:val>
                                            <p:strVal val="#ppt_y"/>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8" fill="hold" grpId="0" nodeType="clickEffect">
                                  <p:stCondLst>
                                    <p:cond delay="0"/>
                                  </p:stCondLst>
                                  <p:childTnLst>
                                    <p:set>
                                      <p:cBhvr>
                                        <p:cTn id="130" dur="1" fill="hold">
                                          <p:stCondLst>
                                            <p:cond delay="0"/>
                                          </p:stCondLst>
                                        </p:cTn>
                                        <p:tgtEl>
                                          <p:spTgt spid="19479"/>
                                        </p:tgtEl>
                                        <p:attrNameLst>
                                          <p:attrName>style.visibility</p:attrName>
                                        </p:attrNameLst>
                                      </p:cBhvr>
                                      <p:to>
                                        <p:strVal val="visible"/>
                                      </p:to>
                                    </p:set>
                                    <p:anim calcmode="lin" valueType="num">
                                      <p:cBhvr additive="base">
                                        <p:cTn id="131" dur="500" fill="hold"/>
                                        <p:tgtEl>
                                          <p:spTgt spid="19479"/>
                                        </p:tgtEl>
                                        <p:attrNameLst>
                                          <p:attrName>ppt_x</p:attrName>
                                        </p:attrNameLst>
                                      </p:cBhvr>
                                      <p:tavLst>
                                        <p:tav tm="0">
                                          <p:val>
                                            <p:strVal val="0-#ppt_w/2"/>
                                          </p:val>
                                        </p:tav>
                                        <p:tav tm="100000">
                                          <p:val>
                                            <p:strVal val="#ppt_x"/>
                                          </p:val>
                                        </p:tav>
                                      </p:tavLst>
                                    </p:anim>
                                    <p:anim calcmode="lin" valueType="num">
                                      <p:cBhvr additive="base">
                                        <p:cTn id="132" dur="500" fill="hold"/>
                                        <p:tgtEl>
                                          <p:spTgt spid="19479"/>
                                        </p:tgtEl>
                                        <p:attrNameLst>
                                          <p:attrName>ppt_y</p:attrName>
                                        </p:attrNameLst>
                                      </p:cBhvr>
                                      <p:tavLst>
                                        <p:tav tm="0">
                                          <p:val>
                                            <p:strVal val="#ppt_y"/>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5" presetClass="entr" presetSubtype="0" fill="hold" grpId="0" nodeType="clickEffect">
                                  <p:stCondLst>
                                    <p:cond delay="0"/>
                                  </p:stCondLst>
                                  <p:childTnLst>
                                    <p:set>
                                      <p:cBhvr>
                                        <p:cTn id="136" dur="1" fill="hold">
                                          <p:stCondLst>
                                            <p:cond delay="0"/>
                                          </p:stCondLst>
                                        </p:cTn>
                                        <p:tgtEl>
                                          <p:spTgt spid="19488"/>
                                        </p:tgtEl>
                                        <p:attrNameLst>
                                          <p:attrName>style.visibility</p:attrName>
                                        </p:attrNameLst>
                                      </p:cBhvr>
                                      <p:to>
                                        <p:strVal val="visible"/>
                                      </p:to>
                                    </p:set>
                                    <p:anim calcmode="lin" valueType="num">
                                      <p:cBhvr>
                                        <p:cTn id="137" dur="1000" fill="hold"/>
                                        <p:tgtEl>
                                          <p:spTgt spid="19488"/>
                                        </p:tgtEl>
                                        <p:attrNameLst>
                                          <p:attrName>ppt_w</p:attrName>
                                        </p:attrNameLst>
                                      </p:cBhvr>
                                      <p:tavLst>
                                        <p:tav tm="0">
                                          <p:val>
                                            <p:fltVal val="0"/>
                                          </p:val>
                                        </p:tav>
                                        <p:tav tm="100000">
                                          <p:val>
                                            <p:strVal val="#ppt_w"/>
                                          </p:val>
                                        </p:tav>
                                      </p:tavLst>
                                    </p:anim>
                                    <p:anim calcmode="lin" valueType="num">
                                      <p:cBhvr>
                                        <p:cTn id="138" dur="1000" fill="hold"/>
                                        <p:tgtEl>
                                          <p:spTgt spid="19488"/>
                                        </p:tgtEl>
                                        <p:attrNameLst>
                                          <p:attrName>ppt_h</p:attrName>
                                        </p:attrNameLst>
                                      </p:cBhvr>
                                      <p:tavLst>
                                        <p:tav tm="0">
                                          <p:val>
                                            <p:fltVal val="0"/>
                                          </p:val>
                                        </p:tav>
                                        <p:tav tm="100000">
                                          <p:val>
                                            <p:strVal val="#ppt_h"/>
                                          </p:val>
                                        </p:tav>
                                      </p:tavLst>
                                    </p:anim>
                                    <p:anim calcmode="lin" valueType="num">
                                      <p:cBhvr>
                                        <p:cTn id="139" dur="1000" fill="hold"/>
                                        <p:tgtEl>
                                          <p:spTgt spid="19488"/>
                                        </p:tgtEl>
                                        <p:attrNameLst>
                                          <p:attrName>ppt_x</p:attrName>
                                        </p:attrNameLst>
                                      </p:cBhvr>
                                      <p:tavLst>
                                        <p:tav tm="0" fmla="#ppt_x+(cos(-2*pi*(1-$))*-#ppt_x-sin(-2*pi*(1-$))*(1-#ppt_y))*(1-$)">
                                          <p:val>
                                            <p:fltVal val="0"/>
                                          </p:val>
                                        </p:tav>
                                        <p:tav tm="100000">
                                          <p:val>
                                            <p:fltVal val="1"/>
                                          </p:val>
                                        </p:tav>
                                      </p:tavLst>
                                    </p:anim>
                                    <p:anim calcmode="lin" valueType="num">
                                      <p:cBhvr>
                                        <p:cTn id="140" dur="1000" fill="hold"/>
                                        <p:tgtEl>
                                          <p:spTgt spid="194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19489"/>
                                        </p:tgtEl>
                                        <p:attrNameLst>
                                          <p:attrName>style.visibility</p:attrName>
                                        </p:attrNameLst>
                                      </p:cBhvr>
                                      <p:to>
                                        <p:strVal val="visible"/>
                                      </p:to>
                                    </p:set>
                                    <p:anim calcmode="lin" valueType="num">
                                      <p:cBhvr additive="base">
                                        <p:cTn id="145" dur="500" fill="hold"/>
                                        <p:tgtEl>
                                          <p:spTgt spid="19489"/>
                                        </p:tgtEl>
                                        <p:attrNameLst>
                                          <p:attrName>ppt_x</p:attrName>
                                        </p:attrNameLst>
                                      </p:cBhvr>
                                      <p:tavLst>
                                        <p:tav tm="0">
                                          <p:val>
                                            <p:strVal val="0-#ppt_w/2"/>
                                          </p:val>
                                        </p:tav>
                                        <p:tav tm="100000">
                                          <p:val>
                                            <p:strVal val="#ppt_x"/>
                                          </p:val>
                                        </p:tav>
                                      </p:tavLst>
                                    </p:anim>
                                    <p:anim calcmode="lin" valueType="num">
                                      <p:cBhvr additive="base">
                                        <p:cTn id="146"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19480"/>
                                        </p:tgtEl>
                                        <p:attrNameLst>
                                          <p:attrName>style.visibility</p:attrName>
                                        </p:attrNameLst>
                                      </p:cBhvr>
                                      <p:to>
                                        <p:strVal val="visible"/>
                                      </p:to>
                                    </p:set>
                                    <p:anim calcmode="lin" valueType="num">
                                      <p:cBhvr additive="base">
                                        <p:cTn id="151" dur="500" fill="hold"/>
                                        <p:tgtEl>
                                          <p:spTgt spid="19480"/>
                                        </p:tgtEl>
                                        <p:attrNameLst>
                                          <p:attrName>ppt_x</p:attrName>
                                        </p:attrNameLst>
                                      </p:cBhvr>
                                      <p:tavLst>
                                        <p:tav tm="0">
                                          <p:val>
                                            <p:strVal val="0-#ppt_w/2"/>
                                          </p:val>
                                        </p:tav>
                                        <p:tav tm="100000">
                                          <p:val>
                                            <p:strVal val="#ppt_x"/>
                                          </p:val>
                                        </p:tav>
                                      </p:tavLst>
                                    </p:anim>
                                    <p:anim calcmode="lin" valueType="num">
                                      <p:cBhvr additive="base">
                                        <p:cTn id="152" dur="500" fill="hold"/>
                                        <p:tgtEl>
                                          <p:spTgt spid="19480"/>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19481"/>
                                        </p:tgtEl>
                                        <p:attrNameLst>
                                          <p:attrName>style.visibility</p:attrName>
                                        </p:attrNameLst>
                                      </p:cBhvr>
                                      <p:to>
                                        <p:strVal val="visible"/>
                                      </p:to>
                                    </p:set>
                                    <p:anim calcmode="lin" valueType="num">
                                      <p:cBhvr additive="base">
                                        <p:cTn id="157" dur="500" fill="hold"/>
                                        <p:tgtEl>
                                          <p:spTgt spid="19481"/>
                                        </p:tgtEl>
                                        <p:attrNameLst>
                                          <p:attrName>ppt_x</p:attrName>
                                        </p:attrNameLst>
                                      </p:cBhvr>
                                      <p:tavLst>
                                        <p:tav tm="0">
                                          <p:val>
                                            <p:strVal val="0-#ppt_w/2"/>
                                          </p:val>
                                        </p:tav>
                                        <p:tav tm="100000">
                                          <p:val>
                                            <p:strVal val="#ppt_x"/>
                                          </p:val>
                                        </p:tav>
                                      </p:tavLst>
                                    </p:anim>
                                    <p:anim calcmode="lin" valueType="num">
                                      <p:cBhvr additive="base">
                                        <p:cTn id="158" dur="500" fill="hold"/>
                                        <p:tgtEl>
                                          <p:spTgt spid="194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5"/>
                                            </p:cond>
                                          </p:stCondLst>
                                          <p:endCondLst>
                                            <p:cond evt="onStopAudio" delay="0">
                                              <p:tgtEl>
                                                <p:sldTgt/>
                                              </p:tgtEl>
                                            </p:cond>
                                          </p:endCondLst>
                                        </p:cTn>
                                        <p:tgtEl>
                                          <p:sndTgt r:embed="rId3" name="whoosh.wav"/>
                                        </p:tgtEl>
                                      </p:cMediaNode>
                                    </p:audio>
                                  </p:sub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19482"/>
                                        </p:tgtEl>
                                        <p:attrNameLst>
                                          <p:attrName>style.visibility</p:attrName>
                                        </p:attrNameLst>
                                      </p:cBhvr>
                                      <p:to>
                                        <p:strVal val="visible"/>
                                      </p:to>
                                    </p:set>
                                    <p:anim calcmode="lin" valueType="num">
                                      <p:cBhvr additive="base">
                                        <p:cTn id="163" dur="500" fill="hold"/>
                                        <p:tgtEl>
                                          <p:spTgt spid="19482"/>
                                        </p:tgtEl>
                                        <p:attrNameLst>
                                          <p:attrName>ppt_x</p:attrName>
                                        </p:attrNameLst>
                                      </p:cBhvr>
                                      <p:tavLst>
                                        <p:tav tm="0">
                                          <p:val>
                                            <p:strVal val="0-#ppt_w/2"/>
                                          </p:val>
                                        </p:tav>
                                        <p:tav tm="100000">
                                          <p:val>
                                            <p:strVal val="#ppt_x"/>
                                          </p:val>
                                        </p:tav>
                                      </p:tavLst>
                                    </p:anim>
                                    <p:anim calcmode="lin" valueType="num">
                                      <p:cBhvr additive="base">
                                        <p:cTn id="164" dur="500" fill="hold"/>
                                        <p:tgtEl>
                                          <p:spTgt spid="19482"/>
                                        </p:tgtEl>
                                        <p:attrNameLst>
                                          <p:attrName>ppt_y</p:attrName>
                                        </p:attrNameLst>
                                      </p:cBhvr>
                                      <p:tavLst>
                                        <p:tav tm="0">
                                          <p:val>
                                            <p:strVal val="#ppt_y"/>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19483"/>
                                        </p:tgtEl>
                                        <p:attrNameLst>
                                          <p:attrName>style.visibility</p:attrName>
                                        </p:attrNameLst>
                                      </p:cBhvr>
                                      <p:to>
                                        <p:strVal val="visible"/>
                                      </p:to>
                                    </p:set>
                                    <p:anim calcmode="lin" valueType="num">
                                      <p:cBhvr additive="base">
                                        <p:cTn id="169" dur="500" fill="hold"/>
                                        <p:tgtEl>
                                          <p:spTgt spid="19483"/>
                                        </p:tgtEl>
                                        <p:attrNameLst>
                                          <p:attrName>ppt_x</p:attrName>
                                        </p:attrNameLst>
                                      </p:cBhvr>
                                      <p:tavLst>
                                        <p:tav tm="0">
                                          <p:val>
                                            <p:strVal val="0-#ppt_w/2"/>
                                          </p:val>
                                        </p:tav>
                                        <p:tav tm="100000">
                                          <p:val>
                                            <p:strVal val="#ppt_x"/>
                                          </p:val>
                                        </p:tav>
                                      </p:tavLst>
                                    </p:anim>
                                    <p:anim calcmode="lin" valueType="num">
                                      <p:cBhvr additive="base">
                                        <p:cTn id="170" dur="500" fill="hold"/>
                                        <p:tgtEl>
                                          <p:spTgt spid="19483"/>
                                        </p:tgtEl>
                                        <p:attrNameLst>
                                          <p:attrName>ppt_y</p:attrName>
                                        </p:attrNameLst>
                                      </p:cBhvr>
                                      <p:tavLst>
                                        <p:tav tm="0">
                                          <p:val>
                                            <p:strVal val="#ppt_y"/>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19484"/>
                                        </p:tgtEl>
                                        <p:attrNameLst>
                                          <p:attrName>style.visibility</p:attrName>
                                        </p:attrNameLst>
                                      </p:cBhvr>
                                      <p:to>
                                        <p:strVal val="visible"/>
                                      </p:to>
                                    </p:set>
                                    <p:anim calcmode="lin" valueType="num">
                                      <p:cBhvr additive="base">
                                        <p:cTn id="175" dur="500" fill="hold"/>
                                        <p:tgtEl>
                                          <p:spTgt spid="19484"/>
                                        </p:tgtEl>
                                        <p:attrNameLst>
                                          <p:attrName>ppt_x</p:attrName>
                                        </p:attrNameLst>
                                      </p:cBhvr>
                                      <p:tavLst>
                                        <p:tav tm="0">
                                          <p:val>
                                            <p:strVal val="0-#ppt_w/2"/>
                                          </p:val>
                                        </p:tav>
                                        <p:tav tm="100000">
                                          <p:val>
                                            <p:strVal val="#ppt_x"/>
                                          </p:val>
                                        </p:tav>
                                      </p:tavLst>
                                    </p:anim>
                                    <p:anim calcmode="lin" valueType="num">
                                      <p:cBhvr additive="base">
                                        <p:cTn id="176" dur="500" fill="hold"/>
                                        <p:tgtEl>
                                          <p:spTgt spid="19484"/>
                                        </p:tgtEl>
                                        <p:attrNameLst>
                                          <p:attrName>ppt_y</p:attrName>
                                        </p:attrNameLst>
                                      </p:cBhvr>
                                      <p:tavLst>
                                        <p:tav tm="0">
                                          <p:val>
                                            <p:strVal val="#ppt_y"/>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19485"/>
                                        </p:tgtEl>
                                        <p:attrNameLst>
                                          <p:attrName>style.visibility</p:attrName>
                                        </p:attrNameLst>
                                      </p:cBhvr>
                                      <p:to>
                                        <p:strVal val="visible"/>
                                      </p:to>
                                    </p:set>
                                    <p:anim calcmode="lin" valueType="num">
                                      <p:cBhvr additive="base">
                                        <p:cTn id="181" dur="500" fill="hold"/>
                                        <p:tgtEl>
                                          <p:spTgt spid="19485"/>
                                        </p:tgtEl>
                                        <p:attrNameLst>
                                          <p:attrName>ppt_x</p:attrName>
                                        </p:attrNameLst>
                                      </p:cBhvr>
                                      <p:tavLst>
                                        <p:tav tm="0">
                                          <p:val>
                                            <p:strVal val="0-#ppt_w/2"/>
                                          </p:val>
                                        </p:tav>
                                        <p:tav tm="100000">
                                          <p:val>
                                            <p:strVal val="#ppt_x"/>
                                          </p:val>
                                        </p:tav>
                                      </p:tavLst>
                                    </p:anim>
                                    <p:anim calcmode="lin" valueType="num">
                                      <p:cBhvr additive="base">
                                        <p:cTn id="182" dur="500" fill="hold"/>
                                        <p:tgtEl>
                                          <p:spTgt spid="19485"/>
                                        </p:tgtEl>
                                        <p:attrNameLst>
                                          <p:attrName>ppt_y</p:attrName>
                                        </p:attrNameLst>
                                      </p:cBhvr>
                                      <p:tavLst>
                                        <p:tav tm="0">
                                          <p:val>
                                            <p:strVal val="#ppt_y"/>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19486"/>
                                        </p:tgtEl>
                                        <p:attrNameLst>
                                          <p:attrName>style.visibility</p:attrName>
                                        </p:attrNameLst>
                                      </p:cBhvr>
                                      <p:to>
                                        <p:strVal val="visible"/>
                                      </p:to>
                                    </p:set>
                                    <p:anim calcmode="lin" valueType="num">
                                      <p:cBhvr additive="base">
                                        <p:cTn id="187" dur="500" fill="hold"/>
                                        <p:tgtEl>
                                          <p:spTgt spid="19486"/>
                                        </p:tgtEl>
                                        <p:attrNameLst>
                                          <p:attrName>ppt_x</p:attrName>
                                        </p:attrNameLst>
                                      </p:cBhvr>
                                      <p:tavLst>
                                        <p:tav tm="0">
                                          <p:val>
                                            <p:strVal val="0-#ppt_w/2"/>
                                          </p:val>
                                        </p:tav>
                                        <p:tav tm="100000">
                                          <p:val>
                                            <p:strVal val="#ppt_x"/>
                                          </p:val>
                                        </p:tav>
                                      </p:tavLst>
                                    </p:anim>
                                    <p:anim calcmode="lin" valueType="num">
                                      <p:cBhvr additive="base">
                                        <p:cTn id="188" dur="500" fill="hold"/>
                                        <p:tgtEl>
                                          <p:spTgt spid="19486"/>
                                        </p:tgtEl>
                                        <p:attrNameLst>
                                          <p:attrName>ppt_y</p:attrName>
                                        </p:attrNameLst>
                                      </p:cBhvr>
                                      <p:tavLst>
                                        <p:tav tm="0">
                                          <p:val>
                                            <p:strVal val="#ppt_y"/>
                                          </p:val>
                                        </p:tav>
                                        <p:tav tm="100000">
                                          <p:val>
                                            <p:strVal val="#ppt_y"/>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 presetClass="entr" presetSubtype="8" fill="hold" grpId="0" nodeType="clickEffect">
                                  <p:stCondLst>
                                    <p:cond delay="0"/>
                                  </p:stCondLst>
                                  <p:iterate type="wd">
                                    <p:tmPct val="100000"/>
                                  </p:iterate>
                                  <p:childTnLst>
                                    <p:set>
                                      <p:cBhvr>
                                        <p:cTn id="192" dur="1" fill="hold">
                                          <p:stCondLst>
                                            <p:cond delay="0"/>
                                          </p:stCondLst>
                                        </p:cTn>
                                        <p:tgtEl>
                                          <p:spTgt spid="19487"/>
                                        </p:tgtEl>
                                        <p:attrNameLst>
                                          <p:attrName>style.visibility</p:attrName>
                                        </p:attrNameLst>
                                      </p:cBhvr>
                                      <p:to>
                                        <p:strVal val="visible"/>
                                      </p:to>
                                    </p:set>
                                    <p:anim calcmode="lin" valueType="num">
                                      <p:cBhvr additive="base">
                                        <p:cTn id="193" dur="300" fill="hold"/>
                                        <p:tgtEl>
                                          <p:spTgt spid="19487"/>
                                        </p:tgtEl>
                                        <p:attrNameLst>
                                          <p:attrName>ppt_x</p:attrName>
                                        </p:attrNameLst>
                                      </p:cBhvr>
                                      <p:tavLst>
                                        <p:tav tm="0">
                                          <p:val>
                                            <p:strVal val="0-#ppt_w/2"/>
                                          </p:val>
                                        </p:tav>
                                        <p:tav tm="100000">
                                          <p:val>
                                            <p:strVal val="#ppt_x"/>
                                          </p:val>
                                        </p:tav>
                                      </p:tavLst>
                                    </p:anim>
                                    <p:anim calcmode="lin" valueType="num">
                                      <p:cBhvr additive="base">
                                        <p:cTn id="194" dur="300" fill="hold"/>
                                        <p:tgtEl>
                                          <p:spTgt spid="1948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build="p" autoUpdateAnimBg="0"/>
      <p:bldP spid="19460" grpId="0" build="p" autoUpdateAnimBg="0"/>
      <p:bldP spid="19461" grpId="0" autoUpdateAnimBg="0"/>
      <p:bldP spid="19462" grpId="0" animBg="1"/>
      <p:bldP spid="19463" grpId="0" animBg="1"/>
      <p:bldP spid="19464" grpId="0" autoUpdateAnimBg="0"/>
      <p:bldP spid="19465" grpId="0" autoUpdateAnimBg="0"/>
      <p:bldP spid="19467" grpId="0" autoUpdateAnimBg="0"/>
      <p:bldP spid="19468" grpId="0" autoUpdateAnimBg="0"/>
      <p:bldP spid="19469" grpId="0" animBg="1"/>
      <p:bldP spid="19471" grpId="0" autoUpdateAnimBg="0"/>
      <p:bldP spid="19472" grpId="0" animBg="1"/>
      <p:bldP spid="19473" grpId="0" autoUpdateAnimBg="0"/>
      <p:bldP spid="19474" grpId="0" autoUpdateAnimBg="0"/>
      <p:bldP spid="19475" grpId="0" animBg="1"/>
      <p:bldP spid="19476" grpId="0" autoUpdateAnimBg="0"/>
      <p:bldP spid="19477" grpId="0" animBg="1"/>
      <p:bldP spid="19479" grpId="0" autoUpdateAnimBg="0"/>
      <p:bldP spid="19480" grpId="0" autoUpdateAnimBg="0"/>
      <p:bldP spid="19481" grpId="0" animBg="1"/>
      <p:bldP spid="19482" grpId="0" autoUpdateAnimBg="0"/>
      <p:bldP spid="19483" grpId="0" autoUpdateAnimBg="0"/>
      <p:bldP spid="19484" grpId="0" autoUpdateAnimBg="0"/>
      <p:bldP spid="19485" grpId="0" autoUpdateAnimBg="0"/>
      <p:bldP spid="19486" grpId="0" animBg="1"/>
      <p:bldP spid="19487" grpId="0" autoUpdateAnimBg="0"/>
      <p:bldP spid="19488" grpId="0" autoUpdateAnimBg="0"/>
      <p:bldP spid="194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6660" y="-99392"/>
            <a:ext cx="8280400" cy="1143000"/>
          </a:xfrm>
        </p:spPr>
        <p:txBody>
          <a:bodyPr/>
          <a:lstStyle/>
          <a:p>
            <a:pPr algn="l"/>
            <a:r>
              <a:rPr lang="zh-CN" altLang="en-US" sz="3600" dirty="0">
                <a:solidFill>
                  <a:srgbClr val="FF0000"/>
                </a:solidFill>
                <a:ea typeface="黑体" pitchFamily="49" charset="-122"/>
              </a:rPr>
              <a:t>从哪些句子可以看出作者的思绪变化？</a:t>
            </a:r>
          </a:p>
        </p:txBody>
      </p:sp>
      <p:sp>
        <p:nvSpPr>
          <p:cNvPr id="17411" name="Text Box 3"/>
          <p:cNvSpPr txBox="1">
            <a:spLocks noChangeArrowheads="1"/>
          </p:cNvSpPr>
          <p:nvPr/>
        </p:nvSpPr>
        <p:spPr bwMode="auto">
          <a:xfrm>
            <a:off x="107950" y="1628800"/>
            <a:ext cx="8928546"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3200" b="1" dirty="0">
                <a:effectLst>
                  <a:outerShdw blurRad="38100" dist="38100" dir="2700000" algn="tl">
                    <a:srgbClr val="000000"/>
                  </a:outerShdw>
                </a:effectLst>
                <a:latin typeface="Times New Roman" pitchFamily="18" charset="0"/>
                <a:ea typeface="华文新魏" pitchFamily="2" charset="-122"/>
              </a:rPr>
              <a:t>2、这一片天地好像是我的；我也像超出</a:t>
            </a:r>
            <a:r>
              <a:rPr lang="zh-CN" altLang="zh-CN" sz="3200" b="1" dirty="0" smtClean="0">
                <a:effectLst>
                  <a:outerShdw blurRad="38100" dist="38100" dir="2700000" algn="tl">
                    <a:srgbClr val="000000"/>
                  </a:outerShdw>
                </a:effectLst>
                <a:latin typeface="Times New Roman" pitchFamily="18" charset="0"/>
                <a:ea typeface="华文新魏" pitchFamily="2" charset="-122"/>
              </a:rPr>
              <a:t>了平常的自己</a:t>
            </a:r>
            <a:r>
              <a:rPr lang="zh-CN" altLang="zh-CN" sz="3200" b="1" dirty="0">
                <a:effectLst>
                  <a:outerShdw blurRad="38100" dist="38100" dir="2700000" algn="tl">
                    <a:srgbClr val="000000"/>
                  </a:outerShdw>
                </a:effectLst>
                <a:latin typeface="Times New Roman" pitchFamily="18" charset="0"/>
                <a:ea typeface="华文新魏" pitchFamily="2" charset="-122"/>
              </a:rPr>
              <a:t>，到了另一个世界里。</a:t>
            </a:r>
          </a:p>
        </p:txBody>
      </p:sp>
      <p:sp>
        <p:nvSpPr>
          <p:cNvPr id="17412" name="Text Box 4"/>
          <p:cNvSpPr txBox="1">
            <a:spLocks noChangeArrowheads="1"/>
          </p:cNvSpPr>
          <p:nvPr/>
        </p:nvSpPr>
        <p:spPr bwMode="auto">
          <a:xfrm>
            <a:off x="0" y="2852936"/>
            <a:ext cx="93605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3200" b="1" dirty="0" smtClean="0">
                <a:effectLst>
                  <a:outerShdw blurRad="38100" dist="38100" dir="2700000" algn="tl">
                    <a:srgbClr val="000000"/>
                  </a:outerShdw>
                </a:effectLst>
                <a:latin typeface="Times New Roman" pitchFamily="18" charset="0"/>
                <a:ea typeface="华文新魏" pitchFamily="2" charset="-122"/>
              </a:rPr>
              <a:t>这</a:t>
            </a:r>
            <a:r>
              <a:rPr lang="zh-CN" altLang="zh-CN" sz="3200" b="1" dirty="0">
                <a:effectLst>
                  <a:outerShdw blurRad="38100" dist="38100" dir="2700000" algn="tl">
                    <a:srgbClr val="000000"/>
                  </a:outerShdw>
                </a:effectLst>
                <a:latin typeface="Times New Roman" pitchFamily="18" charset="0"/>
                <a:ea typeface="华文新魏" pitchFamily="2" charset="-122"/>
              </a:rPr>
              <a:t>是独处的妙处，我且受用这无边的荷香月色好了。</a:t>
            </a:r>
          </a:p>
        </p:txBody>
      </p:sp>
      <p:sp>
        <p:nvSpPr>
          <p:cNvPr id="17413" name="Text Box 5"/>
          <p:cNvSpPr txBox="1">
            <a:spLocks noChangeArrowheads="1"/>
          </p:cNvSpPr>
          <p:nvPr/>
        </p:nvSpPr>
        <p:spPr bwMode="auto">
          <a:xfrm>
            <a:off x="179387" y="3717032"/>
            <a:ext cx="7058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dirty="0">
                <a:effectLst>
                  <a:outerShdw blurRad="38100" dist="38100" dir="2700000" algn="tl">
                    <a:srgbClr val="000000"/>
                  </a:outerShdw>
                </a:effectLst>
                <a:latin typeface="Times New Roman" pitchFamily="18" charset="0"/>
                <a:ea typeface="华文新魏" pitchFamily="2" charset="-122"/>
              </a:rPr>
              <a:t>3、但热闹是他们的，我什么也没有。</a:t>
            </a:r>
          </a:p>
        </p:txBody>
      </p:sp>
      <p:sp>
        <p:nvSpPr>
          <p:cNvPr id="17414" name="Text Box 6"/>
          <p:cNvSpPr txBox="1">
            <a:spLocks noChangeArrowheads="1"/>
          </p:cNvSpPr>
          <p:nvPr/>
        </p:nvSpPr>
        <p:spPr bwMode="auto">
          <a:xfrm>
            <a:off x="107950" y="4581128"/>
            <a:ext cx="89285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3200" b="1" dirty="0">
                <a:effectLst>
                  <a:outerShdw blurRad="38100" dist="38100" dir="2700000" algn="tl">
                    <a:srgbClr val="FFFFFF"/>
                  </a:outerShdw>
                </a:effectLst>
                <a:latin typeface="Times New Roman" pitchFamily="18" charset="0"/>
                <a:ea typeface="华文新魏" pitchFamily="2" charset="-122"/>
              </a:rPr>
              <a:t> </a:t>
            </a:r>
            <a:r>
              <a:rPr lang="zh-CN" altLang="zh-CN" sz="3200" b="1" dirty="0" smtClean="0">
                <a:effectLst>
                  <a:outerShdw blurRad="38100" dist="38100" dir="2700000" algn="tl">
                    <a:srgbClr val="000000"/>
                  </a:outerShdw>
                </a:effectLst>
                <a:latin typeface="Times New Roman" pitchFamily="18" charset="0"/>
                <a:ea typeface="华文新魏" pitchFamily="2" charset="-122"/>
              </a:rPr>
              <a:t>这</a:t>
            </a:r>
            <a:r>
              <a:rPr lang="zh-CN" altLang="zh-CN" sz="3200" b="1" dirty="0">
                <a:effectLst>
                  <a:outerShdw blurRad="38100" dist="38100" dir="2700000" algn="tl">
                    <a:srgbClr val="000000"/>
                  </a:outerShdw>
                </a:effectLst>
                <a:latin typeface="Times New Roman" pitchFamily="18" charset="0"/>
                <a:ea typeface="华文新魏" pitchFamily="2" charset="-122"/>
              </a:rPr>
              <a:t>真是有趣的事，可惜我们现在早已无福消受了。</a:t>
            </a:r>
          </a:p>
        </p:txBody>
      </p:sp>
      <p:sp>
        <p:nvSpPr>
          <p:cNvPr id="17415" name="Text Box 7"/>
          <p:cNvSpPr txBox="1">
            <a:spLocks noChangeArrowheads="1"/>
          </p:cNvSpPr>
          <p:nvPr/>
        </p:nvSpPr>
        <p:spPr bwMode="auto">
          <a:xfrm>
            <a:off x="214666" y="5589240"/>
            <a:ext cx="882183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a:effectLst>
                  <a:outerShdw blurRad="38100" dist="38100" dir="2700000" algn="tl">
                    <a:srgbClr val="000000"/>
                  </a:outerShdw>
                </a:effectLst>
                <a:latin typeface="Times New Roman" pitchFamily="18" charset="0"/>
                <a:ea typeface="华文新魏" pitchFamily="2" charset="-122"/>
              </a:rPr>
              <a:t>4、这令我到底惦着江南了。——这样想着，猛一抬头，不觉已是自己的门前。</a:t>
            </a:r>
          </a:p>
        </p:txBody>
      </p:sp>
      <p:sp>
        <p:nvSpPr>
          <p:cNvPr id="17416" name="Text Box 8"/>
          <p:cNvSpPr txBox="1">
            <a:spLocks noChangeArrowheads="1"/>
          </p:cNvSpPr>
          <p:nvPr/>
        </p:nvSpPr>
        <p:spPr bwMode="auto">
          <a:xfrm>
            <a:off x="179388" y="856150"/>
            <a:ext cx="4681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dirty="0">
                <a:effectLst>
                  <a:outerShdw blurRad="38100" dist="38100" dir="2700000" algn="tl">
                    <a:srgbClr val="000000"/>
                  </a:outerShdw>
                </a:effectLst>
                <a:latin typeface="Times New Roman" pitchFamily="18" charset="0"/>
                <a:ea typeface="华文新魏" pitchFamily="2" charset="-122"/>
              </a:rPr>
              <a:t>1、这几天心里颇不宁静。</a:t>
            </a:r>
          </a:p>
        </p:txBody>
      </p:sp>
    </p:spTree>
    <p:extLst>
      <p:ext uri="{BB962C8B-B14F-4D97-AF65-F5344CB8AC3E}">
        <p14:creationId xmlns:p14="http://schemas.microsoft.com/office/powerpoint/2010/main" val="149555156"/>
      </p:ext>
    </p:extLst>
  </p:cSld>
  <p:clrMapOvr>
    <a:masterClrMapping/>
  </p:clrMapOvr>
  <p:transition spd="slow" advTm="0">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6"/>
                                        </p:tgtEl>
                                        <p:attrNameLst>
                                          <p:attrName>style.visibility</p:attrName>
                                        </p:attrNameLst>
                                      </p:cBhvr>
                                      <p:to>
                                        <p:strVal val="visible"/>
                                      </p:to>
                                    </p:set>
                                    <p:anim calcmode="lin" valueType="num">
                                      <p:cBhvr additive="base">
                                        <p:cTn id="7" dur="500" fill="hold"/>
                                        <p:tgtEl>
                                          <p:spTgt spid="17416"/>
                                        </p:tgtEl>
                                        <p:attrNameLst>
                                          <p:attrName>ppt_x</p:attrName>
                                        </p:attrNameLst>
                                      </p:cBhvr>
                                      <p:tavLst>
                                        <p:tav tm="0">
                                          <p:val>
                                            <p:strVal val="#ppt_x"/>
                                          </p:val>
                                        </p:tav>
                                        <p:tav tm="100000">
                                          <p:val>
                                            <p:strVal val="#ppt_x"/>
                                          </p:val>
                                        </p:tav>
                                      </p:tavLst>
                                    </p:anim>
                                    <p:anim calcmode="lin" valueType="num">
                                      <p:cBhvr additive="base">
                                        <p:cTn id="8"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7411"/>
                                        </p:tgtEl>
                                        <p:attrNameLst>
                                          <p:attrName>style.visibility</p:attrName>
                                        </p:attrNameLst>
                                      </p:cBhvr>
                                      <p:to>
                                        <p:strVal val="visible"/>
                                      </p:to>
                                    </p:set>
                                    <p:animEffect transition="in" filter="blinds(horizontal)">
                                      <p:cBhvr>
                                        <p:cTn id="13" dur="500"/>
                                        <p:tgtEl>
                                          <p:spTgt spid="174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412"/>
                                        </p:tgtEl>
                                        <p:attrNameLst>
                                          <p:attrName>style.visibility</p:attrName>
                                        </p:attrNameLst>
                                      </p:cBhvr>
                                      <p:to>
                                        <p:strVal val="visible"/>
                                      </p:to>
                                    </p:set>
                                    <p:anim calcmode="lin" valueType="num">
                                      <p:cBhvr additive="base">
                                        <p:cTn id="18" dur="500" fill="hold"/>
                                        <p:tgtEl>
                                          <p:spTgt spid="17412"/>
                                        </p:tgtEl>
                                        <p:attrNameLst>
                                          <p:attrName>ppt_x</p:attrName>
                                        </p:attrNameLst>
                                      </p:cBhvr>
                                      <p:tavLst>
                                        <p:tav tm="0">
                                          <p:val>
                                            <p:strVal val="#ppt_x"/>
                                          </p:val>
                                        </p:tav>
                                        <p:tav tm="100000">
                                          <p:val>
                                            <p:strVal val="#ppt_x"/>
                                          </p:val>
                                        </p:tav>
                                      </p:tavLst>
                                    </p:anim>
                                    <p:anim calcmode="lin" valueType="num">
                                      <p:cBhvr additive="base">
                                        <p:cTn id="19"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7413"/>
                                        </p:tgtEl>
                                        <p:attrNameLst>
                                          <p:attrName>style.visibility</p:attrName>
                                        </p:attrNameLst>
                                      </p:cBhvr>
                                      <p:to>
                                        <p:strVal val="visible"/>
                                      </p:to>
                                    </p:set>
                                    <p:anim calcmode="lin" valueType="num">
                                      <p:cBhvr additive="base">
                                        <p:cTn id="24" dur="500" fill="hold"/>
                                        <p:tgtEl>
                                          <p:spTgt spid="17413"/>
                                        </p:tgtEl>
                                        <p:attrNameLst>
                                          <p:attrName>ppt_x</p:attrName>
                                        </p:attrNameLst>
                                      </p:cBhvr>
                                      <p:tavLst>
                                        <p:tav tm="0">
                                          <p:val>
                                            <p:strVal val="0-#ppt_w/2"/>
                                          </p:val>
                                        </p:tav>
                                        <p:tav tm="100000">
                                          <p:val>
                                            <p:strVal val="#ppt_x"/>
                                          </p:val>
                                        </p:tav>
                                      </p:tavLst>
                                    </p:anim>
                                    <p:anim calcmode="lin" valueType="num">
                                      <p:cBhvr additive="base">
                                        <p:cTn id="25"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7414"/>
                                        </p:tgtEl>
                                        <p:attrNameLst>
                                          <p:attrName>style.visibility</p:attrName>
                                        </p:attrNameLst>
                                      </p:cBhvr>
                                      <p:to>
                                        <p:strVal val="visible"/>
                                      </p:to>
                                    </p:set>
                                    <p:anim calcmode="lin" valueType="num">
                                      <p:cBhvr additive="base">
                                        <p:cTn id="30" dur="500" fill="hold"/>
                                        <p:tgtEl>
                                          <p:spTgt spid="17414"/>
                                        </p:tgtEl>
                                        <p:attrNameLst>
                                          <p:attrName>ppt_x</p:attrName>
                                        </p:attrNameLst>
                                      </p:cBhvr>
                                      <p:tavLst>
                                        <p:tav tm="0">
                                          <p:val>
                                            <p:strVal val="0-#ppt_w/2"/>
                                          </p:val>
                                        </p:tav>
                                        <p:tav tm="100000">
                                          <p:val>
                                            <p:strVal val="#ppt_x"/>
                                          </p:val>
                                        </p:tav>
                                      </p:tavLst>
                                    </p:anim>
                                    <p:anim calcmode="lin" valueType="num">
                                      <p:cBhvr additive="base">
                                        <p:cTn id="31" dur="500" fill="hold"/>
                                        <p:tgtEl>
                                          <p:spTgt spid="17414"/>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7415"/>
                                        </p:tgtEl>
                                        <p:attrNameLst>
                                          <p:attrName>style.visibility</p:attrName>
                                        </p:attrNameLst>
                                      </p:cBhvr>
                                      <p:to>
                                        <p:strVal val="visible"/>
                                      </p:to>
                                    </p:set>
                                    <p:animEffect transition="in" filter="checkerboard(across)">
                                      <p:cBhvr>
                                        <p:cTn id="36"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p:bldP spid="17412" grpId="0" autoUpdateAnimBg="0"/>
      <p:bldP spid="17413" grpId="0" autoUpdateAnimBg="0"/>
      <p:bldP spid="17414" grpId="0" autoUpdateAnimBg="0"/>
      <p:bldP spid="17415" grpId="0" autoUpdateAnimBg="0"/>
      <p:bldP spid="1741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荷花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44000" cy="685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ChangeArrowheads="1"/>
          </p:cNvSpPr>
          <p:nvPr/>
        </p:nvSpPr>
        <p:spPr bwMode="auto">
          <a:xfrm>
            <a:off x="971550" y="1844675"/>
            <a:ext cx="6626225" cy="82391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800" b="1">
                <a:solidFill>
                  <a:srgbClr val="0000CC"/>
                </a:solidFill>
                <a:effectLst>
                  <a:outerShdw blurRad="38100" dist="38100" dir="2700000" algn="tl">
                    <a:srgbClr val="000000"/>
                  </a:outerShdw>
                </a:effectLst>
              </a:rPr>
              <a:t>写景美、语言美</a:t>
            </a:r>
            <a:r>
              <a:rPr lang="en-US" altLang="zh-CN" sz="4800" b="1">
                <a:solidFill>
                  <a:srgbClr val="0000CC"/>
                </a:solidFill>
                <a:effectLst>
                  <a:outerShdw blurRad="38100" dist="38100" dir="2700000" algn="tl">
                    <a:srgbClr val="000000"/>
                  </a:outerShdw>
                </a:effectLst>
              </a:rPr>
              <a:t>……</a:t>
            </a:r>
            <a:r>
              <a:rPr lang="zh-CN" altLang="en-US" sz="4800" b="1">
                <a:solidFill>
                  <a:srgbClr val="0000CC"/>
                </a:solidFill>
              </a:rPr>
              <a:t>　</a:t>
            </a:r>
          </a:p>
        </p:txBody>
      </p:sp>
      <p:sp>
        <p:nvSpPr>
          <p:cNvPr id="25604" name="Text Box 4"/>
          <p:cNvSpPr txBox="1">
            <a:spLocks noChangeArrowheads="1"/>
          </p:cNvSpPr>
          <p:nvPr/>
        </p:nvSpPr>
        <p:spPr bwMode="auto">
          <a:xfrm>
            <a:off x="1331913" y="4725988"/>
            <a:ext cx="410368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chemeClr val="bg1"/>
                </a:solidFill>
                <a:effectLst>
                  <a:outerShdw blurRad="38100" dist="38100" dir="2700000" algn="tl">
                    <a:srgbClr val="000000"/>
                  </a:outerShdw>
                </a:effectLst>
              </a:rPr>
              <a:t>—— 4、5、6 三段</a:t>
            </a:r>
          </a:p>
        </p:txBody>
      </p:sp>
      <p:sp>
        <p:nvSpPr>
          <p:cNvPr id="25605" name="Text Box 5"/>
          <p:cNvSpPr txBox="1">
            <a:spLocks noChangeArrowheads="1"/>
          </p:cNvSpPr>
          <p:nvPr/>
        </p:nvSpPr>
        <p:spPr bwMode="auto">
          <a:xfrm>
            <a:off x="900113" y="549275"/>
            <a:ext cx="7200900" cy="82391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800" b="1">
                <a:solidFill>
                  <a:srgbClr val="FF3300"/>
                </a:solidFill>
                <a:effectLst>
                  <a:outerShdw blurRad="38100" dist="38100" dir="2700000" algn="tl">
                    <a:srgbClr val="000000"/>
                  </a:outerShdw>
                </a:effectLst>
              </a:rPr>
              <a:t>朱自清的散文美在哪里？</a:t>
            </a:r>
          </a:p>
        </p:txBody>
      </p:sp>
      <p:sp>
        <p:nvSpPr>
          <p:cNvPr id="25606" name="Text Box 6"/>
          <p:cNvSpPr txBox="1">
            <a:spLocks noChangeArrowheads="1"/>
          </p:cNvSpPr>
          <p:nvPr/>
        </p:nvSpPr>
        <p:spPr bwMode="auto">
          <a:xfrm>
            <a:off x="519113" y="5811838"/>
            <a:ext cx="18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4000" b="1">
              <a:solidFill>
                <a:srgbClr val="FF3300"/>
              </a:solidFill>
              <a:effectLst>
                <a:outerShdw blurRad="38100" dist="38100" dir="2700000" algn="tl">
                  <a:srgbClr val="000000"/>
                </a:outerShdw>
              </a:effectLst>
              <a:ea typeface="楷体_GB2312" pitchFamily="49" charset="-122"/>
            </a:endParaRPr>
          </a:p>
        </p:txBody>
      </p:sp>
      <p:sp>
        <p:nvSpPr>
          <p:cNvPr id="25607" name="Text Box 7"/>
          <p:cNvSpPr txBox="1">
            <a:spLocks noChangeArrowheads="1"/>
          </p:cNvSpPr>
          <p:nvPr/>
        </p:nvSpPr>
        <p:spPr bwMode="auto">
          <a:xfrm>
            <a:off x="971550" y="3717925"/>
            <a:ext cx="52133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FFFF00"/>
                </a:solidFill>
                <a:ea typeface="黑体" pitchFamily="49" charset="-122"/>
              </a:rPr>
              <a:t>主要体现在哪几段？</a:t>
            </a:r>
          </a:p>
        </p:txBody>
      </p:sp>
    </p:spTree>
    <p:extLst>
      <p:ext uri="{BB962C8B-B14F-4D97-AF65-F5344CB8AC3E}">
        <p14:creationId xmlns:p14="http://schemas.microsoft.com/office/powerpoint/2010/main" val="670375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2000" fill="hold"/>
                                        <p:tgtEl>
                                          <p:spTgt spid="25605"/>
                                        </p:tgtEl>
                                        <p:attrNameLst>
                                          <p:attrName>ppt_x</p:attrName>
                                        </p:attrNameLst>
                                      </p:cBhvr>
                                      <p:tavLst>
                                        <p:tav tm="0">
                                          <p:val>
                                            <p:strVal val="1+#ppt_w/2"/>
                                          </p:val>
                                        </p:tav>
                                        <p:tav tm="100000">
                                          <p:val>
                                            <p:strVal val="#ppt_x"/>
                                          </p:val>
                                        </p:tav>
                                      </p:tavLst>
                                    </p:anim>
                                    <p:anim calcmode="lin" valueType="num">
                                      <p:cBhvr additive="base">
                                        <p:cTn id="8" dur="20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603"/>
                                        </p:tgtEl>
                                        <p:attrNameLst>
                                          <p:attrName>style.visibility</p:attrName>
                                        </p:attrNameLst>
                                      </p:cBhvr>
                                      <p:to>
                                        <p:strVal val="visible"/>
                                      </p:to>
                                    </p:set>
                                    <p:anim calcmode="lin" valueType="num">
                                      <p:cBhvr additive="base">
                                        <p:cTn id="13" dur="2000" fill="hold"/>
                                        <p:tgtEl>
                                          <p:spTgt spid="25603"/>
                                        </p:tgtEl>
                                        <p:attrNameLst>
                                          <p:attrName>ppt_x</p:attrName>
                                        </p:attrNameLst>
                                      </p:cBhvr>
                                      <p:tavLst>
                                        <p:tav tm="0">
                                          <p:val>
                                            <p:strVal val="1+#ppt_w/2"/>
                                          </p:val>
                                        </p:tav>
                                        <p:tav tm="100000">
                                          <p:val>
                                            <p:strVal val="#ppt_x"/>
                                          </p:val>
                                        </p:tav>
                                      </p:tavLst>
                                    </p:anim>
                                    <p:anim calcmode="lin" valueType="num">
                                      <p:cBhvr additive="base">
                                        <p:cTn id="14" dur="20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5607"/>
                                        </p:tgtEl>
                                        <p:attrNameLst>
                                          <p:attrName>style.visibility</p:attrName>
                                        </p:attrNameLst>
                                      </p:cBhvr>
                                      <p:to>
                                        <p:strVal val="visible"/>
                                      </p:to>
                                    </p:set>
                                    <p:animEffect transition="in" filter="blinds(horizontal)">
                                      <p:cBhvr>
                                        <p:cTn id="19" dur="500"/>
                                        <p:tgtEl>
                                          <p:spTgt spid="2560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25604"/>
                                        </p:tgtEl>
                                        <p:attrNameLst>
                                          <p:attrName>style.visibility</p:attrName>
                                        </p:attrNameLst>
                                      </p:cBhvr>
                                      <p:to>
                                        <p:strVal val="visible"/>
                                      </p:to>
                                    </p:set>
                                    <p:anim calcmode="lin" valueType="num">
                                      <p:cBhvr>
                                        <p:cTn id="24" dur="3000" fill="hold"/>
                                        <p:tgtEl>
                                          <p:spTgt spid="25604"/>
                                        </p:tgtEl>
                                        <p:attrNameLst>
                                          <p:attrName>ppt_w</p:attrName>
                                        </p:attrNameLst>
                                      </p:cBhvr>
                                      <p:tavLst>
                                        <p:tav tm="0">
                                          <p:val>
                                            <p:fltVal val="0"/>
                                          </p:val>
                                        </p:tav>
                                        <p:tav tm="100000">
                                          <p:val>
                                            <p:strVal val="#ppt_w"/>
                                          </p:val>
                                        </p:tav>
                                      </p:tavLst>
                                    </p:anim>
                                    <p:anim calcmode="lin" valueType="num">
                                      <p:cBhvr>
                                        <p:cTn id="25" dur="3000" fill="hold"/>
                                        <p:tgtEl>
                                          <p:spTgt spid="25604"/>
                                        </p:tgtEl>
                                        <p:attrNameLst>
                                          <p:attrName>ppt_h</p:attrName>
                                        </p:attrNameLst>
                                      </p:cBhvr>
                                      <p:tavLst>
                                        <p:tav tm="0">
                                          <p:val>
                                            <p:fltVal val="0"/>
                                          </p:val>
                                        </p:tav>
                                        <p:tav tm="100000">
                                          <p:val>
                                            <p:strVal val="#ppt_h"/>
                                          </p:val>
                                        </p:tav>
                                      </p:tavLst>
                                    </p:anim>
                                    <p:anim calcmode="lin" valueType="num">
                                      <p:cBhvr>
                                        <p:cTn id="26" dur="3000" fill="hold"/>
                                        <p:tgtEl>
                                          <p:spTgt spid="25604"/>
                                        </p:tgtEl>
                                        <p:attrNameLst>
                                          <p:attrName>style.rotation</p:attrName>
                                        </p:attrNameLst>
                                      </p:cBhvr>
                                      <p:tavLst>
                                        <p:tav tm="0">
                                          <p:val>
                                            <p:fltVal val="360"/>
                                          </p:val>
                                        </p:tav>
                                        <p:tav tm="100000">
                                          <p:val>
                                            <p:fltVal val="0"/>
                                          </p:val>
                                        </p:tav>
                                      </p:tavLst>
                                    </p:anim>
                                    <p:animEffect transition="in" filter="fade">
                                      <p:cBhvr>
                                        <p:cTn id="27" dur="30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ldLvl="0" animBg="1" autoUpdateAnimBg="0"/>
      <p:bldP spid="25604" grpId="0" autoUpdateAnimBg="0"/>
      <p:bldP spid="25605" grpId="0" bldLvl="0" animBg="1" autoUpdateAnimBg="0"/>
      <p:bldP spid="2560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07950" y="476250"/>
            <a:ext cx="8412163" cy="567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FF0066"/>
                </a:solidFill>
                <a:effectLst>
                  <a:outerShdw blurRad="38100" dist="38100" dir="2700000" algn="tl">
                    <a:srgbClr val="000000"/>
                  </a:outerShdw>
                </a:effectLst>
                <a:latin typeface="黑体" pitchFamily="49" charset="-122"/>
                <a:ea typeface="黑体" pitchFamily="49" charset="-122"/>
              </a:rPr>
              <a:t>写 景：</a:t>
            </a:r>
            <a:endParaRPr lang="zh-CN" altLang="en-US" sz="2000" b="1">
              <a:solidFill>
                <a:srgbClr val="FF0066"/>
              </a:solidFill>
              <a:effectLst>
                <a:outerShdw blurRad="38100" dist="38100" dir="2700000" algn="tl">
                  <a:srgbClr val="000000"/>
                </a:outerShdw>
              </a:effectLst>
              <a:latin typeface="黑体" pitchFamily="49" charset="-122"/>
              <a:ea typeface="黑体" pitchFamily="49" charset="-122"/>
            </a:endParaRPr>
          </a:p>
          <a:p>
            <a:endParaRPr lang="zh-CN" altLang="en-US" sz="1000" b="1">
              <a:solidFill>
                <a:srgbClr val="FF0066"/>
              </a:solidFill>
              <a:effectLst>
                <a:outerShdw blurRad="38100" dist="38100" dir="2700000" algn="tl">
                  <a:srgbClr val="000000"/>
                </a:outerShdw>
              </a:effectLst>
              <a:latin typeface="黑体" pitchFamily="49" charset="-122"/>
              <a:ea typeface="黑体" pitchFamily="49" charset="-122"/>
            </a:endParaRPr>
          </a:p>
          <a:p>
            <a:r>
              <a:rPr lang="zh-CN" altLang="en-US" sz="1000" b="1">
                <a:solidFill>
                  <a:srgbClr val="FFFF00"/>
                </a:solidFill>
                <a:effectLst>
                  <a:outerShdw blurRad="38100" dist="38100" dir="2700000" algn="tl">
                    <a:srgbClr val="000000"/>
                  </a:outerShdw>
                </a:effectLst>
                <a:latin typeface="黑体" pitchFamily="49" charset="-122"/>
                <a:ea typeface="黑体" pitchFamily="49" charset="-122"/>
              </a:rPr>
              <a:t>            </a:t>
            </a:r>
            <a:r>
              <a:rPr lang="zh-CN" altLang="en-US" sz="4000" b="1">
                <a:effectLst>
                  <a:outerShdw blurRad="38100" dist="38100" dir="2700000" algn="tl">
                    <a:srgbClr val="FFFFFF"/>
                  </a:outerShdw>
                </a:effectLst>
                <a:latin typeface="黑体" pitchFamily="49" charset="-122"/>
                <a:ea typeface="黑体" pitchFamily="49" charset="-122"/>
              </a:rPr>
              <a:t>首先要</a:t>
            </a:r>
            <a:r>
              <a:rPr lang="zh-CN" altLang="en-US" sz="4000" b="1">
                <a:solidFill>
                  <a:srgbClr val="0000CC"/>
                </a:solidFill>
                <a:effectLst>
                  <a:outerShdw blurRad="38100" dist="38100" dir="2700000" algn="tl">
                    <a:srgbClr val="000000"/>
                  </a:outerShdw>
                </a:effectLst>
                <a:latin typeface="黑体" pitchFamily="49" charset="-122"/>
                <a:ea typeface="黑体" pitchFamily="49" charset="-122"/>
              </a:rPr>
              <a:t>选择描写对象</a:t>
            </a:r>
          </a:p>
          <a:p>
            <a:r>
              <a:rPr lang="zh-CN" altLang="en-US" sz="4000" b="1">
                <a:effectLst>
                  <a:outerShdw blurRad="38100" dist="38100" dir="2700000" algn="tl">
                    <a:srgbClr val="FFFFFF"/>
                  </a:outerShdw>
                </a:effectLst>
                <a:latin typeface="黑体" pitchFamily="49" charset="-122"/>
                <a:ea typeface="黑体" pitchFamily="49" charset="-122"/>
              </a:rPr>
              <a:t>   其次要</a:t>
            </a:r>
            <a:r>
              <a:rPr lang="zh-CN" altLang="en-US" sz="4000" b="1">
                <a:solidFill>
                  <a:srgbClr val="0000CC"/>
                </a:solidFill>
                <a:effectLst>
                  <a:outerShdw blurRad="38100" dist="38100" dir="2700000" algn="tl">
                    <a:srgbClr val="000000"/>
                  </a:outerShdw>
                </a:effectLst>
                <a:latin typeface="黑体" pitchFamily="49" charset="-122"/>
                <a:ea typeface="黑体" pitchFamily="49" charset="-122"/>
              </a:rPr>
              <a:t>抓住对象特征</a:t>
            </a:r>
          </a:p>
          <a:p>
            <a:r>
              <a:rPr lang="zh-CN" altLang="en-US" sz="4000" b="1">
                <a:effectLst>
                  <a:outerShdw blurRad="38100" dist="38100" dir="2700000" algn="tl">
                    <a:srgbClr val="FFFFFF"/>
                  </a:outerShdw>
                </a:effectLst>
                <a:latin typeface="黑体" pitchFamily="49" charset="-122"/>
                <a:ea typeface="黑体" pitchFamily="49" charset="-122"/>
              </a:rPr>
              <a:t>   再次要</a:t>
            </a:r>
            <a:r>
              <a:rPr lang="zh-CN" altLang="en-US" sz="4000" b="1">
                <a:solidFill>
                  <a:srgbClr val="0000CC"/>
                </a:solidFill>
                <a:effectLst>
                  <a:outerShdw blurRad="38100" dist="38100" dir="2700000" algn="tl">
                    <a:srgbClr val="000000"/>
                  </a:outerShdw>
                </a:effectLst>
                <a:latin typeface="黑体" pitchFamily="49" charset="-122"/>
                <a:ea typeface="黑体" pitchFamily="49" charset="-122"/>
              </a:rPr>
              <a:t>善用描写方法</a:t>
            </a:r>
          </a:p>
          <a:p>
            <a:endParaRPr lang="zh-CN" altLang="en-US" sz="2000">
              <a:effectLst>
                <a:outerShdw blurRad="38100" dist="38100" dir="2700000" algn="tl">
                  <a:srgbClr val="FFFFFF"/>
                </a:outerShdw>
              </a:effectLst>
              <a:latin typeface="黑体" pitchFamily="49" charset="-122"/>
              <a:ea typeface="黑体" pitchFamily="49" charset="-122"/>
            </a:endParaRPr>
          </a:p>
          <a:p>
            <a:r>
              <a:rPr lang="zh-CN" altLang="en-US" sz="3600">
                <a:effectLst>
                  <a:outerShdw blurRad="38100" dist="38100" dir="2700000" algn="tl">
                    <a:srgbClr val="FFFFFF"/>
                  </a:outerShdw>
                </a:effectLst>
                <a:latin typeface="黑体" pitchFamily="49" charset="-122"/>
                <a:ea typeface="黑体" pitchFamily="49" charset="-122"/>
              </a:rPr>
              <a:t>        </a:t>
            </a:r>
            <a:r>
              <a:rPr lang="zh-CN" altLang="en-US" sz="3600" b="1">
                <a:effectLst>
                  <a:outerShdw blurRad="38100" dist="38100" dir="2700000" algn="tl">
                    <a:srgbClr val="FFFFFF"/>
                  </a:outerShdw>
                </a:effectLst>
                <a:latin typeface="黑体" pitchFamily="49" charset="-122"/>
                <a:ea typeface="黑体" pitchFamily="49" charset="-122"/>
              </a:rPr>
              <a:t>第四段主要的描写对象有几个？</a:t>
            </a:r>
          </a:p>
          <a:p>
            <a:r>
              <a:rPr lang="zh-CN" altLang="en-US" sz="3600" b="1">
                <a:effectLst>
                  <a:outerShdw blurRad="38100" dist="38100" dir="2700000" algn="tl">
                    <a:srgbClr val="FFFFFF"/>
                  </a:outerShdw>
                </a:effectLst>
                <a:latin typeface="黑体" pitchFamily="49" charset="-122"/>
                <a:ea typeface="黑体" pitchFamily="49" charset="-122"/>
              </a:rPr>
              <a:t>                作者抓住了哪些特征？</a:t>
            </a:r>
          </a:p>
          <a:p>
            <a:r>
              <a:rPr lang="zh-CN" altLang="en-US" sz="3600" b="1">
                <a:effectLst>
                  <a:outerShdw blurRad="38100" dist="38100" dir="2700000" algn="tl">
                    <a:srgbClr val="FFFFFF"/>
                  </a:outerShdw>
                </a:effectLst>
                <a:latin typeface="黑体" pitchFamily="49" charset="-122"/>
                <a:ea typeface="黑体" pitchFamily="49" charset="-122"/>
              </a:rPr>
              <a:t>                运用了哪些描写方法？</a:t>
            </a:r>
          </a:p>
          <a:p>
            <a:r>
              <a:rPr lang="zh-CN" altLang="en-US" sz="4000" b="1">
                <a:solidFill>
                  <a:srgbClr val="FFFF00"/>
                </a:solidFill>
                <a:effectLst>
                  <a:outerShdw blurRad="38100" dist="38100" dir="2700000" algn="tl">
                    <a:srgbClr val="000000"/>
                  </a:outerShdw>
                </a:effectLst>
                <a:latin typeface="黑体" pitchFamily="49" charset="-122"/>
                <a:ea typeface="黑体" pitchFamily="49" charset="-122"/>
              </a:rPr>
              <a:t>                            </a:t>
            </a:r>
            <a:r>
              <a:rPr lang="zh-CN" altLang="en-US" sz="1000" b="1">
                <a:solidFill>
                  <a:srgbClr val="FFFF00"/>
                </a:solidFill>
                <a:effectLst>
                  <a:outerShdw blurRad="38100" dist="38100" dir="2700000" algn="tl">
                    <a:srgbClr val="000000"/>
                  </a:outerShdw>
                </a:effectLst>
                <a:latin typeface="黑体" pitchFamily="49" charset="-122"/>
                <a:ea typeface="黑体" pitchFamily="49" charset="-122"/>
              </a:rPr>
              <a:t>  </a:t>
            </a:r>
            <a:r>
              <a:rPr lang="zh-CN" altLang="en-US" sz="2800" b="1">
                <a:solidFill>
                  <a:srgbClr val="FFFF00"/>
                </a:solidFill>
                <a:effectLst>
                  <a:outerShdw blurRad="38100" dist="38100" dir="2700000" algn="tl">
                    <a:srgbClr val="000000"/>
                  </a:outerShdw>
                </a:effectLst>
                <a:latin typeface="黑体" pitchFamily="49" charset="-122"/>
                <a:ea typeface="黑体" pitchFamily="49" charset="-122"/>
              </a:rPr>
              <a:t> </a:t>
            </a:r>
          </a:p>
          <a:p>
            <a:endParaRPr lang="zh-CN" altLang="en-US" sz="2800" b="1">
              <a:solidFill>
                <a:srgbClr val="FFFF00"/>
              </a:solidFill>
              <a:effectLst>
                <a:outerShdw blurRad="38100" dist="38100" dir="2700000" algn="tl">
                  <a:srgbClr val="000000"/>
                </a:outerShdw>
              </a:effectLst>
              <a:latin typeface="黑体" pitchFamily="49" charset="-122"/>
              <a:ea typeface="黑体" pitchFamily="49" charset="-122"/>
            </a:endParaRPr>
          </a:p>
        </p:txBody>
      </p:sp>
    </p:spTree>
    <p:extLst>
      <p:ext uri="{BB962C8B-B14F-4D97-AF65-F5344CB8AC3E}">
        <p14:creationId xmlns:p14="http://schemas.microsoft.com/office/powerpoint/2010/main" val="39223840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blinds(vertical)">
                                      <p:cBhvr>
                                        <p:cTn id="7" dur="1000"/>
                                        <p:tgtEl>
                                          <p:spTgt spid="26626">
                                            <p:txEl>
                                              <p:pRg st="0" end="0"/>
                                            </p:txEl>
                                          </p:spTgt>
                                        </p:tgtEl>
                                      </p:cBhvr>
                                    </p:animEffect>
                                  </p:childTnLst>
                                </p:cTn>
                              </p:par>
                            </p:childTnLst>
                          </p:cTn>
                        </p:par>
                        <p:par>
                          <p:cTn id="8" fill="hold" nodeType="afterGroup">
                            <p:stCondLst>
                              <p:cond delay="1000"/>
                            </p:stCondLst>
                            <p:childTnLst>
                              <p:par>
                                <p:cTn id="9" presetID="40" presetClass="entr" presetSubtype="0" fill="hold" nodeType="afterEffect">
                                  <p:stCondLst>
                                    <p:cond delay="0"/>
                                  </p:stCondLst>
                                  <p:iterate type="lt">
                                    <p:tmPct val="10000"/>
                                  </p:iterate>
                                  <p:childTnLst>
                                    <p:set>
                                      <p:cBhvr>
                                        <p:cTn id="10" dur="1" fill="hold">
                                          <p:stCondLst>
                                            <p:cond delay="0"/>
                                          </p:stCondLst>
                                        </p:cTn>
                                        <p:tgtEl>
                                          <p:spTgt spid="26626">
                                            <p:txEl>
                                              <p:pRg st="2" end="2"/>
                                            </p:txEl>
                                          </p:spTgt>
                                        </p:tgtEl>
                                        <p:attrNameLst>
                                          <p:attrName>style.visibility</p:attrName>
                                        </p:attrNameLst>
                                      </p:cBhvr>
                                      <p:to>
                                        <p:strVal val="visible"/>
                                      </p:to>
                                    </p:set>
                                    <p:animEffect transition="in" filter="fade">
                                      <p:cBhvr>
                                        <p:cTn id="11" dur="1000"/>
                                        <p:tgtEl>
                                          <p:spTgt spid="26626">
                                            <p:txEl>
                                              <p:pRg st="2" end="2"/>
                                            </p:txEl>
                                          </p:spTgt>
                                        </p:tgtEl>
                                      </p:cBhvr>
                                    </p:animEffect>
                                    <p:anim calcmode="lin" valueType="num">
                                      <p:cBhvr>
                                        <p:cTn id="12" dur="1000" fill="hold"/>
                                        <p:tgtEl>
                                          <p:spTgt spid="26626">
                                            <p:txEl>
                                              <p:pRg st="2" end="2"/>
                                            </p:txEl>
                                          </p:spTgt>
                                        </p:tgtEl>
                                        <p:attrNameLst>
                                          <p:attrName>ppt_x</p:attrName>
                                        </p:attrNameLst>
                                      </p:cBhvr>
                                      <p:tavLst>
                                        <p:tav tm="0">
                                          <p:val>
                                            <p:strVal val="#ppt_x-.1"/>
                                          </p:val>
                                        </p:tav>
                                        <p:tav tm="100000">
                                          <p:val>
                                            <p:strVal val="#ppt_x"/>
                                          </p:val>
                                        </p:tav>
                                      </p:tavLst>
                                    </p:anim>
                                    <p:anim calcmode="lin" valueType="num">
                                      <p:cBhvr>
                                        <p:cTn id="13" dur="1000" fill="hold"/>
                                        <p:tgtEl>
                                          <p:spTgt spid="266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0" presetClass="entr" presetSubtype="0" fill="hold" nodeType="clickEffect">
                                  <p:stCondLst>
                                    <p:cond delay="0"/>
                                  </p:stCondLst>
                                  <p:iterate type="lt">
                                    <p:tmPct val="10000"/>
                                  </p:iterate>
                                  <p:childTnLst>
                                    <p:set>
                                      <p:cBhvr>
                                        <p:cTn id="17" dur="1" fill="hold">
                                          <p:stCondLst>
                                            <p:cond delay="0"/>
                                          </p:stCondLst>
                                        </p:cTn>
                                        <p:tgtEl>
                                          <p:spTgt spid="26626">
                                            <p:txEl>
                                              <p:pRg st="3" end="3"/>
                                            </p:txEl>
                                          </p:spTgt>
                                        </p:tgtEl>
                                        <p:attrNameLst>
                                          <p:attrName>style.visibility</p:attrName>
                                        </p:attrNameLst>
                                      </p:cBhvr>
                                      <p:to>
                                        <p:strVal val="visible"/>
                                      </p:to>
                                    </p:set>
                                    <p:animEffect transition="in" filter="fade">
                                      <p:cBhvr>
                                        <p:cTn id="18" dur="1000"/>
                                        <p:tgtEl>
                                          <p:spTgt spid="26626">
                                            <p:txEl>
                                              <p:pRg st="3" end="3"/>
                                            </p:txEl>
                                          </p:spTgt>
                                        </p:tgtEl>
                                      </p:cBhvr>
                                    </p:animEffect>
                                    <p:anim calcmode="lin" valueType="num">
                                      <p:cBhvr>
                                        <p:cTn id="19" dur="1000" fill="hold"/>
                                        <p:tgtEl>
                                          <p:spTgt spid="26626">
                                            <p:txEl>
                                              <p:pRg st="3" end="3"/>
                                            </p:txEl>
                                          </p:spTgt>
                                        </p:tgtEl>
                                        <p:attrNameLst>
                                          <p:attrName>ppt_x</p:attrName>
                                        </p:attrNameLst>
                                      </p:cBhvr>
                                      <p:tavLst>
                                        <p:tav tm="0">
                                          <p:val>
                                            <p:strVal val="#ppt_x-.1"/>
                                          </p:val>
                                        </p:tav>
                                        <p:tav tm="100000">
                                          <p:val>
                                            <p:strVal val="#ppt_x"/>
                                          </p:val>
                                        </p:tav>
                                      </p:tavLst>
                                    </p:anim>
                                    <p:anim calcmode="lin" valueType="num">
                                      <p:cBhvr>
                                        <p:cTn id="20" dur="1000" fill="hold"/>
                                        <p:tgtEl>
                                          <p:spTgt spid="266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0" presetClass="entr" presetSubtype="0" fill="hold" nodeType="clickEffect">
                                  <p:stCondLst>
                                    <p:cond delay="0"/>
                                  </p:stCondLst>
                                  <p:iterate type="lt">
                                    <p:tmPct val="10000"/>
                                  </p:iterate>
                                  <p:childTnLst>
                                    <p:set>
                                      <p:cBhvr>
                                        <p:cTn id="24" dur="1" fill="hold">
                                          <p:stCondLst>
                                            <p:cond delay="0"/>
                                          </p:stCondLst>
                                        </p:cTn>
                                        <p:tgtEl>
                                          <p:spTgt spid="26626">
                                            <p:txEl>
                                              <p:pRg st="4" end="4"/>
                                            </p:txEl>
                                          </p:spTgt>
                                        </p:tgtEl>
                                        <p:attrNameLst>
                                          <p:attrName>style.visibility</p:attrName>
                                        </p:attrNameLst>
                                      </p:cBhvr>
                                      <p:to>
                                        <p:strVal val="visible"/>
                                      </p:to>
                                    </p:set>
                                    <p:animEffect transition="in" filter="fade">
                                      <p:cBhvr>
                                        <p:cTn id="25" dur="1000"/>
                                        <p:tgtEl>
                                          <p:spTgt spid="26626">
                                            <p:txEl>
                                              <p:pRg st="4" end="4"/>
                                            </p:txEl>
                                          </p:spTgt>
                                        </p:tgtEl>
                                      </p:cBhvr>
                                    </p:animEffect>
                                    <p:anim calcmode="lin" valueType="num">
                                      <p:cBhvr>
                                        <p:cTn id="26" dur="1000" fill="hold"/>
                                        <p:tgtEl>
                                          <p:spTgt spid="26626">
                                            <p:txEl>
                                              <p:pRg st="4" end="4"/>
                                            </p:txEl>
                                          </p:spTgt>
                                        </p:tgtEl>
                                        <p:attrNameLst>
                                          <p:attrName>ppt_x</p:attrName>
                                        </p:attrNameLst>
                                      </p:cBhvr>
                                      <p:tavLst>
                                        <p:tav tm="0">
                                          <p:val>
                                            <p:strVal val="#ppt_x-.1"/>
                                          </p:val>
                                        </p:tav>
                                        <p:tav tm="100000">
                                          <p:val>
                                            <p:strVal val="#ppt_x"/>
                                          </p:val>
                                        </p:tav>
                                      </p:tavLst>
                                    </p:anim>
                                    <p:anim calcmode="lin" valueType="num">
                                      <p:cBhvr>
                                        <p:cTn id="27" dur="1000" fill="hold"/>
                                        <p:tgtEl>
                                          <p:spTgt spid="266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0" presetClass="entr" presetSubtype="0" fill="hold" nodeType="clickEffect">
                                  <p:stCondLst>
                                    <p:cond delay="0"/>
                                  </p:stCondLst>
                                  <p:iterate type="lt">
                                    <p:tmPct val="10000"/>
                                  </p:iterate>
                                  <p:childTnLst>
                                    <p:set>
                                      <p:cBhvr>
                                        <p:cTn id="31" dur="1" fill="hold">
                                          <p:stCondLst>
                                            <p:cond delay="0"/>
                                          </p:stCondLst>
                                        </p:cTn>
                                        <p:tgtEl>
                                          <p:spTgt spid="26626">
                                            <p:txEl>
                                              <p:pRg st="6" end="6"/>
                                            </p:txEl>
                                          </p:spTgt>
                                        </p:tgtEl>
                                        <p:attrNameLst>
                                          <p:attrName>style.visibility</p:attrName>
                                        </p:attrNameLst>
                                      </p:cBhvr>
                                      <p:to>
                                        <p:strVal val="visible"/>
                                      </p:to>
                                    </p:set>
                                    <p:animEffect transition="in" filter="fade">
                                      <p:cBhvr>
                                        <p:cTn id="32" dur="1000"/>
                                        <p:tgtEl>
                                          <p:spTgt spid="26626">
                                            <p:txEl>
                                              <p:pRg st="6" end="6"/>
                                            </p:txEl>
                                          </p:spTgt>
                                        </p:tgtEl>
                                      </p:cBhvr>
                                    </p:animEffect>
                                    <p:anim calcmode="lin" valueType="num">
                                      <p:cBhvr>
                                        <p:cTn id="33" dur="1000" fill="hold"/>
                                        <p:tgtEl>
                                          <p:spTgt spid="26626">
                                            <p:txEl>
                                              <p:pRg st="6" end="6"/>
                                            </p:txEl>
                                          </p:spTgt>
                                        </p:tgtEl>
                                        <p:attrNameLst>
                                          <p:attrName>ppt_x</p:attrName>
                                        </p:attrNameLst>
                                      </p:cBhvr>
                                      <p:tavLst>
                                        <p:tav tm="0">
                                          <p:val>
                                            <p:strVal val="#ppt_x-.1"/>
                                          </p:val>
                                        </p:tav>
                                        <p:tav tm="100000">
                                          <p:val>
                                            <p:strVal val="#ppt_x"/>
                                          </p:val>
                                        </p:tav>
                                      </p:tavLst>
                                    </p:anim>
                                    <p:anim calcmode="lin" valueType="num">
                                      <p:cBhvr>
                                        <p:cTn id="34" dur="1000" fill="hold"/>
                                        <p:tgtEl>
                                          <p:spTgt spid="26626">
                                            <p:txEl>
                                              <p:pRg st="6" end="6"/>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100"/>
                            </p:stCondLst>
                            <p:childTnLst>
                              <p:par>
                                <p:cTn id="36" presetID="40" presetClass="entr" presetSubtype="0" fill="hold" nodeType="afterEffect">
                                  <p:stCondLst>
                                    <p:cond delay="0"/>
                                  </p:stCondLst>
                                  <p:iterate type="lt">
                                    <p:tmPct val="10000"/>
                                  </p:iterate>
                                  <p:childTnLst>
                                    <p:set>
                                      <p:cBhvr>
                                        <p:cTn id="37" dur="1" fill="hold">
                                          <p:stCondLst>
                                            <p:cond delay="0"/>
                                          </p:stCondLst>
                                        </p:cTn>
                                        <p:tgtEl>
                                          <p:spTgt spid="26626">
                                            <p:txEl>
                                              <p:pRg st="7" end="7"/>
                                            </p:txEl>
                                          </p:spTgt>
                                        </p:tgtEl>
                                        <p:attrNameLst>
                                          <p:attrName>style.visibility</p:attrName>
                                        </p:attrNameLst>
                                      </p:cBhvr>
                                      <p:to>
                                        <p:strVal val="visible"/>
                                      </p:to>
                                    </p:set>
                                    <p:animEffect transition="in" filter="fade">
                                      <p:cBhvr>
                                        <p:cTn id="38" dur="1000"/>
                                        <p:tgtEl>
                                          <p:spTgt spid="26626">
                                            <p:txEl>
                                              <p:pRg st="7" end="7"/>
                                            </p:txEl>
                                          </p:spTgt>
                                        </p:tgtEl>
                                      </p:cBhvr>
                                    </p:animEffect>
                                    <p:anim calcmode="lin" valueType="num">
                                      <p:cBhvr>
                                        <p:cTn id="39" dur="1000" fill="hold"/>
                                        <p:tgtEl>
                                          <p:spTgt spid="26626">
                                            <p:txEl>
                                              <p:pRg st="7" end="7"/>
                                            </p:txEl>
                                          </p:spTgt>
                                        </p:tgtEl>
                                        <p:attrNameLst>
                                          <p:attrName>ppt_x</p:attrName>
                                        </p:attrNameLst>
                                      </p:cBhvr>
                                      <p:tavLst>
                                        <p:tav tm="0">
                                          <p:val>
                                            <p:strVal val="#ppt_x-.1"/>
                                          </p:val>
                                        </p:tav>
                                        <p:tav tm="100000">
                                          <p:val>
                                            <p:strVal val="#ppt_x"/>
                                          </p:val>
                                        </p:tav>
                                      </p:tavLst>
                                    </p:anim>
                                    <p:anim calcmode="lin" valueType="num">
                                      <p:cBhvr>
                                        <p:cTn id="40" dur="1000" fill="hold"/>
                                        <p:tgtEl>
                                          <p:spTgt spid="26626">
                                            <p:txEl>
                                              <p:pRg st="7" end="7"/>
                                            </p:txEl>
                                          </p:spTgt>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6600"/>
                            </p:stCondLst>
                            <p:childTnLst>
                              <p:par>
                                <p:cTn id="42" presetID="40" presetClass="entr" presetSubtype="0" fill="hold" nodeType="afterEffect">
                                  <p:stCondLst>
                                    <p:cond delay="0"/>
                                  </p:stCondLst>
                                  <p:iterate type="lt">
                                    <p:tmPct val="10000"/>
                                  </p:iterate>
                                  <p:childTnLst>
                                    <p:set>
                                      <p:cBhvr>
                                        <p:cTn id="43" dur="1" fill="hold">
                                          <p:stCondLst>
                                            <p:cond delay="0"/>
                                          </p:stCondLst>
                                        </p:cTn>
                                        <p:tgtEl>
                                          <p:spTgt spid="26626">
                                            <p:txEl>
                                              <p:pRg st="8" end="8"/>
                                            </p:txEl>
                                          </p:spTgt>
                                        </p:tgtEl>
                                        <p:attrNameLst>
                                          <p:attrName>style.visibility</p:attrName>
                                        </p:attrNameLst>
                                      </p:cBhvr>
                                      <p:to>
                                        <p:strVal val="visible"/>
                                      </p:to>
                                    </p:set>
                                    <p:animEffect transition="in" filter="fade">
                                      <p:cBhvr>
                                        <p:cTn id="44" dur="1000"/>
                                        <p:tgtEl>
                                          <p:spTgt spid="26626">
                                            <p:txEl>
                                              <p:pRg st="8" end="8"/>
                                            </p:txEl>
                                          </p:spTgt>
                                        </p:tgtEl>
                                      </p:cBhvr>
                                    </p:animEffect>
                                    <p:anim calcmode="lin" valueType="num">
                                      <p:cBhvr>
                                        <p:cTn id="45" dur="1000" fill="hold"/>
                                        <p:tgtEl>
                                          <p:spTgt spid="26626">
                                            <p:txEl>
                                              <p:pRg st="8" end="8"/>
                                            </p:txEl>
                                          </p:spTgt>
                                        </p:tgtEl>
                                        <p:attrNameLst>
                                          <p:attrName>ppt_x</p:attrName>
                                        </p:attrNameLst>
                                      </p:cBhvr>
                                      <p:tavLst>
                                        <p:tav tm="0">
                                          <p:val>
                                            <p:strVal val="#ppt_x-.1"/>
                                          </p:val>
                                        </p:tav>
                                        <p:tav tm="100000">
                                          <p:val>
                                            <p:strVal val="#ppt_x"/>
                                          </p:val>
                                        </p:tav>
                                      </p:tavLst>
                                    </p:anim>
                                    <p:anim calcmode="lin" valueType="num">
                                      <p:cBhvr>
                                        <p:cTn id="46" dur="1000" fill="hold"/>
                                        <p:tgtEl>
                                          <p:spTgt spid="26626">
                                            <p:txEl>
                                              <p:pRg st="8" end="8"/>
                                            </p:txEl>
                                          </p:spTgt>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10100"/>
                            </p:stCondLst>
                            <p:childTnLst>
                              <p:par>
                                <p:cTn id="48" presetID="10" presetClass="entr" presetSubtype="0" fill="hold" nodeType="afterEffect">
                                  <p:stCondLst>
                                    <p:cond delay="0"/>
                                  </p:stCondLst>
                                  <p:childTnLst>
                                    <p:set>
                                      <p:cBhvr>
                                        <p:cTn id="49" dur="1" fill="hold">
                                          <p:stCondLst>
                                            <p:cond delay="0"/>
                                          </p:stCondLst>
                                        </p:cTn>
                                        <p:tgtEl>
                                          <p:spTgt spid="26626">
                                            <p:txEl>
                                              <p:pRg st="9" end="9"/>
                                            </p:txEl>
                                          </p:spTgt>
                                        </p:tgtEl>
                                        <p:attrNameLst>
                                          <p:attrName>style.visibility</p:attrName>
                                        </p:attrNameLst>
                                      </p:cBhvr>
                                      <p:to>
                                        <p:strVal val="visible"/>
                                      </p:to>
                                    </p:set>
                                    <p:animEffect transition="in" filter="fade">
                                      <p:cBhvr>
                                        <p:cTn id="50" dur="2000"/>
                                        <p:tgtEl>
                                          <p:spTgt spid="266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8"/>
          <p:cNvSpPr>
            <a:spLocks noChangeArrowheads="1"/>
          </p:cNvSpPr>
          <p:nvPr/>
        </p:nvSpPr>
        <p:spPr bwMode="auto">
          <a:xfrm rot="10800000" flipV="1">
            <a:off x="176087" y="120109"/>
            <a:ext cx="87884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400" dirty="0"/>
              <a:t>　      </a:t>
            </a:r>
            <a:r>
              <a:rPr lang="zh-CN" altLang="en-US" sz="2400" b="1" dirty="0">
                <a:effectLst>
                  <a:outerShdw blurRad="38100" dist="38100" dir="2700000" algn="tl">
                    <a:srgbClr val="FFFFFF"/>
                  </a:outerShdw>
                </a:effectLst>
                <a:latin typeface="黑体" pitchFamily="49" charset="-122"/>
                <a:ea typeface="黑体" pitchFamily="49" charset="-122"/>
              </a:rPr>
              <a:t>曲曲折折的荷塘上面</a:t>
            </a:r>
            <a:r>
              <a:rPr lang="en-US" altLang="zh-CN" sz="2400" b="1" dirty="0">
                <a:effectLst>
                  <a:outerShdw blurRad="38100" dist="38100" dir="2700000" algn="tl">
                    <a:srgbClr val="FFFFFF"/>
                  </a:outerShdw>
                </a:effectLst>
                <a:latin typeface="黑体" pitchFamily="49" charset="-122"/>
                <a:ea typeface="黑体" pitchFamily="49" charset="-122"/>
              </a:rPr>
              <a:t>,</a:t>
            </a:r>
            <a:r>
              <a:rPr lang="zh-CN" altLang="en-US" sz="2400" b="1" dirty="0">
                <a:effectLst>
                  <a:outerShdw blurRad="38100" dist="38100" dir="2700000" algn="tl">
                    <a:srgbClr val="FFFFFF"/>
                  </a:outerShdw>
                </a:effectLst>
                <a:latin typeface="黑体" pitchFamily="49" charset="-122"/>
                <a:ea typeface="黑体" pitchFamily="49" charset="-122"/>
              </a:rPr>
              <a:t>弥望的是田田的叶子。叶子出水很高</a:t>
            </a:r>
            <a:r>
              <a:rPr lang="en-US" altLang="zh-CN" sz="2400" b="1" dirty="0">
                <a:effectLst>
                  <a:outerShdw blurRad="38100" dist="38100" dir="2700000" algn="tl">
                    <a:srgbClr val="FFFFFF"/>
                  </a:outerShdw>
                </a:effectLst>
                <a:latin typeface="黑体" pitchFamily="49" charset="-122"/>
                <a:ea typeface="黑体" pitchFamily="49" charset="-122"/>
              </a:rPr>
              <a:t>,</a:t>
            </a:r>
            <a:r>
              <a:rPr lang="zh-CN" altLang="en-US" sz="2400" b="1" dirty="0">
                <a:effectLst>
                  <a:outerShdw blurRad="38100" dist="38100" dir="2700000" algn="tl">
                    <a:srgbClr val="FFFFFF"/>
                  </a:outerShdw>
                </a:effectLst>
                <a:latin typeface="黑体" pitchFamily="49" charset="-122"/>
                <a:ea typeface="黑体" pitchFamily="49" charset="-122"/>
              </a:rPr>
              <a:t>像亭亭的舞女的裙。</a:t>
            </a:r>
            <a:r>
              <a:rPr lang="zh-CN" altLang="en-US" sz="2400" b="1" dirty="0">
                <a:latin typeface="黑体" pitchFamily="49" charset="-122"/>
                <a:ea typeface="黑体" pitchFamily="49" charset="-122"/>
              </a:rPr>
              <a:t>层层的</a:t>
            </a:r>
            <a:r>
              <a:rPr lang="zh-CN" altLang="en-US" sz="2400" b="1" dirty="0">
                <a:effectLst>
                  <a:outerShdw blurRad="38100" dist="38100" dir="2700000" algn="tl">
                    <a:srgbClr val="FFFFFF"/>
                  </a:outerShdw>
                </a:effectLst>
                <a:latin typeface="黑体" pitchFamily="49" charset="-122"/>
                <a:ea typeface="黑体" pitchFamily="49" charset="-122"/>
              </a:rPr>
              <a:t>叶子中间</a:t>
            </a:r>
            <a:r>
              <a:rPr lang="en-US" altLang="zh-CN" sz="2400" b="1" dirty="0">
                <a:effectLst>
                  <a:outerShdw blurRad="38100" dist="38100" dir="2700000" algn="tl">
                    <a:srgbClr val="FFFFFF"/>
                  </a:outerShdw>
                </a:effectLst>
                <a:latin typeface="黑体" pitchFamily="49" charset="-122"/>
                <a:ea typeface="黑体" pitchFamily="49" charset="-122"/>
              </a:rPr>
              <a:t>,</a:t>
            </a:r>
            <a:r>
              <a:rPr lang="zh-CN" altLang="en-US" sz="2400" b="1" dirty="0">
                <a:effectLst>
                  <a:outerShdw blurRad="38100" dist="38100" dir="2700000" algn="tl">
                    <a:srgbClr val="FFFFFF"/>
                  </a:outerShdw>
                </a:effectLst>
                <a:latin typeface="黑体" pitchFamily="49" charset="-122"/>
                <a:ea typeface="黑体" pitchFamily="49" charset="-122"/>
              </a:rPr>
              <a:t>零星地点缀着些白花</a:t>
            </a:r>
            <a:r>
              <a:rPr lang="en-US" altLang="zh-CN" sz="2400" b="1" dirty="0">
                <a:effectLst>
                  <a:outerShdw blurRad="38100" dist="38100" dir="2700000" algn="tl">
                    <a:srgbClr val="FFFFFF"/>
                  </a:outerShdw>
                </a:effectLst>
                <a:latin typeface="黑体" pitchFamily="49" charset="-122"/>
                <a:ea typeface="黑体" pitchFamily="49" charset="-122"/>
              </a:rPr>
              <a:t>,</a:t>
            </a:r>
            <a:r>
              <a:rPr lang="zh-CN" altLang="en-US" sz="2400" b="1" dirty="0">
                <a:effectLst>
                  <a:outerShdw blurRad="38100" dist="38100" dir="2700000" algn="tl">
                    <a:srgbClr val="FFFFFF"/>
                  </a:outerShdw>
                </a:effectLst>
                <a:latin typeface="黑体" pitchFamily="49" charset="-122"/>
                <a:ea typeface="黑体" pitchFamily="49" charset="-122"/>
              </a:rPr>
              <a:t>有袅娜地开着</a:t>
            </a:r>
            <a:r>
              <a:rPr lang="en-US" altLang="zh-CN" sz="2400" b="1" dirty="0">
                <a:effectLst>
                  <a:outerShdw blurRad="38100" dist="38100" dir="2700000" algn="tl">
                    <a:srgbClr val="FFFFFF"/>
                  </a:outerShdw>
                </a:effectLst>
                <a:latin typeface="黑体" pitchFamily="49" charset="-122"/>
                <a:ea typeface="黑体" pitchFamily="49" charset="-122"/>
              </a:rPr>
              <a:t>,</a:t>
            </a:r>
            <a:r>
              <a:rPr lang="zh-CN" altLang="en-US" sz="2400" b="1" dirty="0">
                <a:effectLst>
                  <a:outerShdw blurRad="38100" dist="38100" dir="2700000" algn="tl">
                    <a:srgbClr val="FFFFFF"/>
                  </a:outerShdw>
                </a:effectLst>
                <a:latin typeface="黑体" pitchFamily="49" charset="-122"/>
                <a:ea typeface="黑体" pitchFamily="49" charset="-122"/>
              </a:rPr>
              <a:t>有羞涩的打着朵儿的</a:t>
            </a:r>
            <a:r>
              <a:rPr lang="en-US" altLang="zh-CN" sz="2400" b="1" dirty="0">
                <a:effectLst>
                  <a:outerShdw blurRad="38100" dist="38100" dir="2700000" algn="tl">
                    <a:srgbClr val="FFFFFF"/>
                  </a:outerShdw>
                </a:effectLst>
                <a:latin typeface="黑体" pitchFamily="49" charset="-122"/>
                <a:ea typeface="黑体" pitchFamily="49" charset="-122"/>
              </a:rPr>
              <a:t>;</a:t>
            </a:r>
            <a:r>
              <a:rPr lang="zh-CN" altLang="en-US" sz="2400" b="1" dirty="0">
                <a:effectLst>
                  <a:outerShdw blurRad="38100" dist="38100" dir="2700000" algn="tl">
                    <a:srgbClr val="FFFFFF"/>
                  </a:outerShdw>
                </a:effectLst>
                <a:latin typeface="黑体" pitchFamily="49" charset="-122"/>
                <a:ea typeface="黑体" pitchFamily="49" charset="-122"/>
              </a:rPr>
              <a:t>正如一粒粒的明珠</a:t>
            </a:r>
            <a:r>
              <a:rPr lang="en-US" altLang="zh-CN" sz="2400" b="1" dirty="0">
                <a:effectLst>
                  <a:outerShdw blurRad="38100" dist="38100" dir="2700000" algn="tl">
                    <a:srgbClr val="FFFFFF"/>
                  </a:outerShdw>
                </a:effectLst>
                <a:latin typeface="黑体" pitchFamily="49" charset="-122"/>
                <a:ea typeface="黑体" pitchFamily="49" charset="-122"/>
              </a:rPr>
              <a:t>,</a:t>
            </a:r>
            <a:r>
              <a:rPr lang="zh-CN" altLang="en-US" sz="2400" b="1" dirty="0">
                <a:effectLst>
                  <a:outerShdw blurRad="38100" dist="38100" dir="2700000" algn="tl">
                    <a:srgbClr val="FFFFFF"/>
                  </a:outerShdw>
                </a:effectLst>
                <a:latin typeface="黑体" pitchFamily="49" charset="-122"/>
                <a:ea typeface="黑体" pitchFamily="49" charset="-122"/>
              </a:rPr>
              <a:t>又如碧天里的星星</a:t>
            </a:r>
            <a:r>
              <a:rPr lang="en-US" altLang="zh-CN" sz="2400" b="1" dirty="0">
                <a:effectLst>
                  <a:outerShdw blurRad="38100" dist="38100" dir="2700000" algn="tl">
                    <a:srgbClr val="FFFFFF"/>
                  </a:outerShdw>
                </a:effectLst>
                <a:latin typeface="黑体" pitchFamily="49" charset="-122"/>
                <a:ea typeface="黑体" pitchFamily="49" charset="-122"/>
              </a:rPr>
              <a:t>.</a:t>
            </a:r>
            <a:r>
              <a:rPr lang="zh-CN" altLang="en-US" sz="2400" b="1" dirty="0">
                <a:effectLst>
                  <a:outerShdw blurRad="38100" dist="38100" dir="2700000" algn="tl">
                    <a:srgbClr val="FFFFFF"/>
                  </a:outerShdw>
                </a:effectLst>
                <a:latin typeface="黑体" pitchFamily="49" charset="-122"/>
                <a:ea typeface="黑体" pitchFamily="49" charset="-122"/>
              </a:rPr>
              <a:t>微风过处</a:t>
            </a:r>
            <a:r>
              <a:rPr lang="en-US" altLang="zh-CN" sz="2400" b="1" dirty="0">
                <a:effectLst>
                  <a:outerShdw blurRad="38100" dist="38100" dir="2700000" algn="tl">
                    <a:srgbClr val="FFFFFF"/>
                  </a:outerShdw>
                </a:effectLst>
                <a:latin typeface="黑体" pitchFamily="49" charset="-122"/>
                <a:ea typeface="黑体" pitchFamily="49" charset="-122"/>
              </a:rPr>
              <a:t>,</a:t>
            </a:r>
            <a:r>
              <a:rPr lang="zh-CN" altLang="en-US" sz="2400" b="1" dirty="0">
                <a:effectLst>
                  <a:outerShdw blurRad="38100" dist="38100" dir="2700000" algn="tl">
                    <a:srgbClr val="FFFFFF"/>
                  </a:outerShdw>
                </a:effectLst>
                <a:latin typeface="黑体" pitchFamily="49" charset="-122"/>
                <a:ea typeface="黑体" pitchFamily="49" charset="-122"/>
              </a:rPr>
              <a:t>送来缕缕清香</a:t>
            </a:r>
            <a:r>
              <a:rPr lang="en-US" altLang="zh-CN" sz="2400" b="1" dirty="0">
                <a:effectLst>
                  <a:outerShdw blurRad="38100" dist="38100" dir="2700000" algn="tl">
                    <a:srgbClr val="FFFFFF"/>
                  </a:outerShdw>
                </a:effectLst>
                <a:latin typeface="黑体" pitchFamily="49" charset="-122"/>
                <a:ea typeface="黑体" pitchFamily="49" charset="-122"/>
              </a:rPr>
              <a:t>,</a:t>
            </a:r>
            <a:r>
              <a:rPr lang="zh-CN" altLang="en-US" sz="2400" b="1" dirty="0">
                <a:effectLst>
                  <a:outerShdw blurRad="38100" dist="38100" dir="2700000" algn="tl">
                    <a:srgbClr val="FFFFFF"/>
                  </a:outerShdw>
                </a:effectLst>
                <a:latin typeface="黑体" pitchFamily="49" charset="-122"/>
                <a:ea typeface="黑体" pitchFamily="49" charset="-122"/>
              </a:rPr>
              <a:t>仿佛远处高楼上渺茫的歌声似的。这时候叶子与花也有一丝的颤动，像闪电般，霎时传过荷塘的那边去了。叶子本是肩并肩密密的挨着，这便宛然有了一道凝碧的波痕。叶子底下是脉脉的流水，遮住了，不能见一些颜色；而叶子却更见风致了。 </a:t>
            </a:r>
          </a:p>
          <a:p>
            <a:endParaRPr lang="zh-CN" altLang="en-US" sz="2000" b="1" dirty="0">
              <a:effectLst>
                <a:outerShdw blurRad="38100" dist="38100" dir="2700000" algn="tl">
                  <a:srgbClr val="FFFFFF"/>
                </a:outerShdw>
              </a:effectLst>
              <a:latin typeface="黑体" pitchFamily="49" charset="-122"/>
              <a:ea typeface="黑体" pitchFamily="49" charset="-122"/>
            </a:endParaRPr>
          </a:p>
          <a:p>
            <a:r>
              <a:rPr lang="zh-CN" altLang="en-US" b="1" dirty="0">
                <a:solidFill>
                  <a:schemeClr val="tx2"/>
                </a:solidFill>
              </a:rPr>
              <a:t>      </a:t>
            </a:r>
            <a:endParaRPr lang="en-US" altLang="zh-CN" sz="3200" b="1" dirty="0">
              <a:solidFill>
                <a:srgbClr val="FF0000"/>
              </a:solidFill>
              <a:effectLst>
                <a:outerShdw blurRad="38100" dist="38100" dir="2700000" algn="tl">
                  <a:srgbClr val="000000"/>
                </a:outerShdw>
              </a:effectLst>
              <a:latin typeface="楷体_GB2312" pitchFamily="49" charset="-122"/>
              <a:ea typeface="楷体_GB2312" pitchFamily="49" charset="-122"/>
            </a:endParaRPr>
          </a:p>
        </p:txBody>
      </p:sp>
      <p:sp>
        <p:nvSpPr>
          <p:cNvPr id="2" name="矩形 1"/>
          <p:cNvSpPr/>
          <p:nvPr/>
        </p:nvSpPr>
        <p:spPr>
          <a:xfrm>
            <a:off x="251520" y="5229200"/>
            <a:ext cx="8712967" cy="1384995"/>
          </a:xfrm>
          <a:prstGeom prst="rect">
            <a:avLst/>
          </a:prstGeom>
        </p:spPr>
        <p:txBody>
          <a:bodyPr wrap="square">
            <a:spAutoFit/>
          </a:bodyPr>
          <a:lstStyle/>
          <a:p>
            <a:r>
              <a:rPr lang="zh-CN" altLang="en-US" sz="2800" b="1" dirty="0" smtClean="0">
                <a:solidFill>
                  <a:srgbClr val="00B050"/>
                </a:solidFill>
                <a:latin typeface="黑体" pitchFamily="49" charset="-122"/>
                <a:ea typeface="黑体" pitchFamily="49" charset="-122"/>
              </a:rPr>
              <a:t>作者在第</a:t>
            </a:r>
            <a:r>
              <a:rPr lang="en-US" altLang="zh-CN" sz="2800" b="1" dirty="0" smtClean="0">
                <a:solidFill>
                  <a:srgbClr val="00B050"/>
                </a:solidFill>
                <a:latin typeface="黑体" pitchFamily="49" charset="-122"/>
                <a:ea typeface="黑体" pitchFamily="49" charset="-122"/>
              </a:rPr>
              <a:t>4</a:t>
            </a:r>
            <a:r>
              <a:rPr lang="zh-CN" altLang="en-US" sz="2800" b="1" dirty="0" smtClean="0">
                <a:solidFill>
                  <a:srgbClr val="00B050"/>
                </a:solidFill>
                <a:latin typeface="黑体" pitchFamily="49" charset="-122"/>
                <a:ea typeface="黑体" pitchFamily="49" charset="-122"/>
              </a:rPr>
              <a:t>段中选取了月下荷塘的哪些景物来描写</a:t>
            </a:r>
            <a:r>
              <a:rPr lang="en-US" altLang="zh-CN" sz="2800" b="1" dirty="0" smtClean="0">
                <a:solidFill>
                  <a:srgbClr val="00B050"/>
                </a:solidFill>
                <a:latin typeface="黑体" pitchFamily="49" charset="-122"/>
                <a:ea typeface="黑体" pitchFamily="49" charset="-122"/>
              </a:rPr>
              <a:t>?</a:t>
            </a:r>
            <a:r>
              <a:rPr lang="zh-CN" altLang="en-US" sz="2800" b="1" dirty="0" smtClean="0">
                <a:solidFill>
                  <a:srgbClr val="00B050"/>
                </a:solidFill>
                <a:latin typeface="黑体" pitchFamily="49" charset="-122"/>
                <a:ea typeface="黑体" pitchFamily="49" charset="-122"/>
              </a:rPr>
              <a:t>景物顺序是如何安排的？突出了景物的哪些特点，寄寓了作者怎样的感情</a:t>
            </a:r>
            <a:r>
              <a:rPr lang="en-US" altLang="zh-CN" sz="2800" b="1" dirty="0" smtClean="0">
                <a:solidFill>
                  <a:srgbClr val="00B050"/>
                </a:solidFill>
              </a:rPr>
              <a:t>?</a:t>
            </a:r>
            <a:r>
              <a:rPr lang="en-US" altLang="zh-CN" sz="2800" b="1" dirty="0" smtClean="0">
                <a:solidFill>
                  <a:srgbClr val="00B050"/>
                </a:solidFill>
                <a:effectLst>
                  <a:outerShdw blurRad="38100" dist="38100" dir="2700000" algn="tl">
                    <a:srgbClr val="000000"/>
                  </a:outerShdw>
                </a:effectLst>
                <a:latin typeface="楷体_GB2312" pitchFamily="49" charset="-122"/>
                <a:ea typeface="楷体_GB2312" pitchFamily="49" charset="-122"/>
              </a:rPr>
              <a:t> </a:t>
            </a:r>
            <a:endParaRPr lang="en-US" altLang="zh-CN" sz="2800" b="1" dirty="0">
              <a:solidFill>
                <a:srgbClr val="00B050"/>
              </a:solidFill>
              <a:effectLst>
                <a:outerShdw blurRad="38100" dist="38100" dir="2700000" algn="tl">
                  <a:srgbClr val="000000"/>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3199915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6"/>
                                        </p:tgtEl>
                                        <p:attrNameLst>
                                          <p:attrName>style.visibility</p:attrName>
                                        </p:attrNameLst>
                                      </p:cBhvr>
                                      <p:to>
                                        <p:strVal val="visible"/>
                                      </p:to>
                                    </p:set>
                                    <p:anim calcmode="lin" valueType="num">
                                      <p:cBhvr additive="base">
                                        <p:cTn id="7" dur="500" fill="hold"/>
                                        <p:tgtEl>
                                          <p:spTgt spid="27656"/>
                                        </p:tgtEl>
                                        <p:attrNameLst>
                                          <p:attrName>ppt_x</p:attrName>
                                        </p:attrNameLst>
                                      </p:cBhvr>
                                      <p:tavLst>
                                        <p:tav tm="0">
                                          <p:val>
                                            <p:strVal val="#ppt_x"/>
                                          </p:val>
                                        </p:tav>
                                        <p:tav tm="100000">
                                          <p:val>
                                            <p:strVal val="#ppt_x"/>
                                          </p:val>
                                        </p:tav>
                                      </p:tavLst>
                                    </p:anim>
                                    <p:anim calcmode="lin" valueType="num">
                                      <p:cBhvr additive="base">
                                        <p:cTn id="8" dur="500" fill="hold"/>
                                        <p:tgtEl>
                                          <p:spTgt spid="276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003800" y="115888"/>
            <a:ext cx="3960813" cy="2593975"/>
          </a:xfrm>
        </p:spPr>
        <p:txBody>
          <a:bodyPr/>
          <a:lstStyle/>
          <a:p>
            <a:r>
              <a:rPr lang="zh-CN" altLang="en-US" sz="7200" b="1">
                <a:solidFill>
                  <a:srgbClr val="FF0066"/>
                </a:solidFill>
                <a:latin typeface="华文隶书" pitchFamily="2" charset="-122"/>
                <a:ea typeface="华文隶书" pitchFamily="2" charset="-122"/>
              </a:rPr>
              <a:t>荷</a:t>
            </a:r>
            <a:br>
              <a:rPr lang="zh-CN" altLang="en-US" sz="7200" b="1">
                <a:solidFill>
                  <a:srgbClr val="FF0066"/>
                </a:solidFill>
                <a:latin typeface="华文隶书" pitchFamily="2" charset="-122"/>
                <a:ea typeface="华文隶书" pitchFamily="2" charset="-122"/>
              </a:rPr>
            </a:br>
            <a:r>
              <a:rPr lang="zh-CN" altLang="en-US" sz="7200" b="1">
                <a:solidFill>
                  <a:srgbClr val="FF0066"/>
                </a:solidFill>
                <a:latin typeface="华文隶书" pitchFamily="2" charset="-122"/>
                <a:ea typeface="华文隶书" pitchFamily="2" charset="-122"/>
              </a:rPr>
              <a:t>花</a:t>
            </a:r>
          </a:p>
        </p:txBody>
      </p:sp>
      <p:sp>
        <p:nvSpPr>
          <p:cNvPr id="3075" name="Rectangle 3"/>
          <p:cNvSpPr>
            <a:spLocks noGrp="1" noChangeArrowheads="1"/>
          </p:cNvSpPr>
          <p:nvPr>
            <p:ph type="body" idx="1"/>
          </p:nvPr>
        </p:nvSpPr>
        <p:spPr>
          <a:xfrm>
            <a:off x="254000" y="1196975"/>
            <a:ext cx="6408738" cy="4816475"/>
          </a:xfrm>
        </p:spPr>
        <p:txBody>
          <a:bodyPr/>
          <a:lstStyle/>
          <a:p>
            <a:pPr>
              <a:lnSpc>
                <a:spcPct val="80000"/>
              </a:lnSpc>
            </a:pPr>
            <a:r>
              <a:rPr lang="zh-CN" altLang="en-US" sz="6000" b="1" dirty="0">
                <a:solidFill>
                  <a:srgbClr val="FF33CC"/>
                </a:solidFill>
                <a:effectLst>
                  <a:outerShdw blurRad="38100" dist="38100" dir="2700000" algn="tl">
                    <a:srgbClr val="000000"/>
                  </a:outerShdw>
                </a:effectLst>
                <a:latin typeface="华文新魏" pitchFamily="2" charset="-122"/>
                <a:ea typeface="华文新魏" pitchFamily="2" charset="-122"/>
              </a:rPr>
              <a:t>莲花</a:t>
            </a:r>
          </a:p>
          <a:p>
            <a:pPr>
              <a:lnSpc>
                <a:spcPct val="80000"/>
              </a:lnSpc>
            </a:pPr>
            <a:r>
              <a:rPr lang="zh-CN" altLang="en-US" sz="6000" b="1" dirty="0">
                <a:solidFill>
                  <a:srgbClr val="FF33CC"/>
                </a:solidFill>
                <a:effectLst>
                  <a:outerShdw blurRad="38100" dist="38100" dir="2700000" algn="tl">
                    <a:srgbClr val="000000"/>
                  </a:outerShdw>
                </a:effectLst>
                <a:latin typeface="华文新魏" pitchFamily="2" charset="-122"/>
                <a:ea typeface="华文新魏" pitchFamily="2" charset="-122"/>
              </a:rPr>
              <a:t>芙蓉</a:t>
            </a:r>
          </a:p>
          <a:p>
            <a:pPr>
              <a:lnSpc>
                <a:spcPct val="80000"/>
              </a:lnSpc>
            </a:pPr>
            <a:r>
              <a:rPr lang="zh-CN" altLang="en-US" sz="6000" b="1" dirty="0">
                <a:solidFill>
                  <a:srgbClr val="FF33CC"/>
                </a:solidFill>
                <a:effectLst>
                  <a:outerShdw blurRad="38100" dist="38100" dir="2700000" algn="tl">
                    <a:srgbClr val="000000"/>
                  </a:outerShdw>
                </a:effectLst>
                <a:latin typeface="华文新魏" pitchFamily="2" charset="-122"/>
                <a:ea typeface="华文新魏" pitchFamily="2" charset="-122"/>
              </a:rPr>
              <a:t>芙蕖</a:t>
            </a:r>
            <a:r>
              <a:rPr lang="en-US" altLang="zh-CN" sz="6000" b="1" dirty="0">
                <a:solidFill>
                  <a:srgbClr val="FF33CC"/>
                </a:solidFill>
                <a:effectLst>
                  <a:outerShdw blurRad="38100" dist="38100" dir="2700000" algn="tl">
                    <a:srgbClr val="000000"/>
                  </a:outerShdw>
                </a:effectLst>
                <a:latin typeface="黑体" pitchFamily="49" charset="-122"/>
                <a:ea typeface="黑体" pitchFamily="49" charset="-122"/>
              </a:rPr>
              <a:t>[</a:t>
            </a:r>
            <a:r>
              <a:rPr lang="en-US" altLang="zh-CN" sz="6000" b="1" dirty="0" err="1">
                <a:solidFill>
                  <a:srgbClr val="FF33CC"/>
                </a:solidFill>
                <a:effectLst>
                  <a:outerShdw blurRad="38100" dist="38100" dir="2700000" algn="tl">
                    <a:srgbClr val="000000"/>
                  </a:outerShdw>
                </a:effectLst>
                <a:latin typeface="黑体" pitchFamily="49" charset="-122"/>
                <a:ea typeface="黑体" pitchFamily="49" charset="-122"/>
              </a:rPr>
              <a:t>qú</a:t>
            </a:r>
            <a:r>
              <a:rPr lang="en-US" altLang="zh-CN" sz="6000" b="1" dirty="0">
                <a:solidFill>
                  <a:srgbClr val="FF33CC"/>
                </a:solidFill>
                <a:effectLst>
                  <a:outerShdw blurRad="38100" dist="38100" dir="2700000" algn="tl">
                    <a:srgbClr val="000000"/>
                  </a:outerShdw>
                </a:effectLst>
                <a:latin typeface="黑体" pitchFamily="49" charset="-122"/>
                <a:ea typeface="黑体" pitchFamily="49" charset="-122"/>
              </a:rPr>
              <a:t>]</a:t>
            </a:r>
          </a:p>
          <a:p>
            <a:pPr>
              <a:lnSpc>
                <a:spcPct val="80000"/>
              </a:lnSpc>
            </a:pPr>
            <a:r>
              <a:rPr lang="zh-CN" altLang="en-US" sz="6000" b="1" dirty="0">
                <a:solidFill>
                  <a:srgbClr val="FF33CC"/>
                </a:solidFill>
                <a:effectLst>
                  <a:outerShdw blurRad="38100" dist="38100" dir="2700000" algn="tl">
                    <a:srgbClr val="000000"/>
                  </a:outerShdw>
                </a:effectLst>
                <a:latin typeface="华文新魏" pitchFamily="2" charset="-122"/>
                <a:ea typeface="华文新魏" pitchFamily="2" charset="-122"/>
              </a:rPr>
              <a:t>菡萏</a:t>
            </a:r>
            <a:r>
              <a:rPr lang="en-US" altLang="zh-CN" sz="6000" b="1" dirty="0">
                <a:solidFill>
                  <a:srgbClr val="FF33CC"/>
                </a:solidFill>
                <a:effectLst>
                  <a:outerShdw blurRad="38100" dist="38100" dir="2700000" algn="tl">
                    <a:srgbClr val="000000"/>
                  </a:outerShdw>
                </a:effectLst>
                <a:latin typeface="黑体" pitchFamily="49" charset="-122"/>
                <a:ea typeface="黑体" pitchFamily="49" charset="-122"/>
                <a:sym typeface="Arial" pitchFamily="34" charset="0"/>
              </a:rPr>
              <a:t>(</a:t>
            </a:r>
            <a:r>
              <a:rPr lang="en-US" altLang="zh-CN" sz="6000" b="1" dirty="0" err="1">
                <a:solidFill>
                  <a:srgbClr val="FF33CC"/>
                </a:solidFill>
                <a:effectLst>
                  <a:outerShdw blurRad="38100" dist="38100" dir="2700000" algn="tl">
                    <a:srgbClr val="000000"/>
                  </a:outerShdw>
                </a:effectLst>
                <a:latin typeface="黑体" pitchFamily="49" charset="-122"/>
                <a:ea typeface="黑体" pitchFamily="49" charset="-122"/>
                <a:sym typeface="Arial" pitchFamily="34" charset="0"/>
              </a:rPr>
              <a:t>hàn</a:t>
            </a:r>
            <a:r>
              <a:rPr lang="en-US" altLang="zh-CN" sz="6000" b="1" dirty="0">
                <a:solidFill>
                  <a:srgbClr val="FF33CC"/>
                </a:solidFill>
                <a:effectLst>
                  <a:outerShdw blurRad="38100" dist="38100" dir="2700000" algn="tl">
                    <a:srgbClr val="000000"/>
                  </a:outerShdw>
                </a:effectLst>
                <a:latin typeface="黑体" pitchFamily="49" charset="-122"/>
                <a:ea typeface="黑体" pitchFamily="49" charset="-122"/>
                <a:sym typeface="Arial" pitchFamily="34" charset="0"/>
              </a:rPr>
              <a:t> </a:t>
            </a:r>
            <a:r>
              <a:rPr lang="en-US" altLang="zh-CN" sz="6000" b="1" dirty="0" err="1">
                <a:solidFill>
                  <a:srgbClr val="FF33CC"/>
                </a:solidFill>
                <a:effectLst>
                  <a:outerShdw blurRad="38100" dist="38100" dir="2700000" algn="tl">
                    <a:srgbClr val="000000"/>
                  </a:outerShdw>
                </a:effectLst>
                <a:latin typeface="黑体" pitchFamily="49" charset="-122"/>
                <a:ea typeface="黑体" pitchFamily="49" charset="-122"/>
                <a:sym typeface="Arial" pitchFamily="34" charset="0"/>
              </a:rPr>
              <a:t>dàn</a:t>
            </a:r>
            <a:r>
              <a:rPr lang="en-US" altLang="zh-CN" sz="6000" b="1" dirty="0">
                <a:solidFill>
                  <a:srgbClr val="FF33CC"/>
                </a:solidFill>
                <a:effectLst>
                  <a:outerShdw blurRad="38100" dist="38100" dir="2700000" algn="tl">
                    <a:srgbClr val="000000"/>
                  </a:outerShdw>
                </a:effectLst>
                <a:latin typeface="黑体" pitchFamily="49" charset="-122"/>
                <a:ea typeface="黑体" pitchFamily="49" charset="-122"/>
                <a:sym typeface="Arial" pitchFamily="34" charset="0"/>
              </a:rPr>
              <a:t>)</a:t>
            </a:r>
          </a:p>
        </p:txBody>
      </p:sp>
    </p:spTree>
    <p:extLst>
      <p:ext uri="{BB962C8B-B14F-4D97-AF65-F5344CB8AC3E}">
        <p14:creationId xmlns:p14="http://schemas.microsoft.com/office/powerpoint/2010/main" val="2926275176"/>
      </p:ext>
    </p:extLst>
  </p:cSld>
  <p:clrMapOvr>
    <a:masterClrMapping/>
  </p:clrMapOvr>
  <p:transition spd="slow" advTm="0">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arn(inHorizontal)">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arn(inHorizontal)">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barn(inHorizontal)">
                                      <p:cBhvr>
                                        <p:cTn id="17" dur="500"/>
                                        <p:tgtEl>
                                          <p:spTgt spid="3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barn(inHorizontal)">
                                      <p:cBhvr>
                                        <p:cTn id="22" dur="500"/>
                                        <p:tgtEl>
                                          <p:spTgt spid="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79512" y="116632"/>
            <a:ext cx="8640763" cy="1785938"/>
          </a:xfrm>
        </p:spPr>
        <p:txBody>
          <a:bodyPr/>
          <a:lstStyle/>
          <a:p>
            <a:pPr algn="l"/>
            <a:r>
              <a:rPr lang="zh-CN" altLang="en-US" sz="3200" b="1" dirty="0">
                <a:solidFill>
                  <a:srgbClr val="FF3300"/>
                </a:solidFill>
                <a:latin typeface="黑体" pitchFamily="49" charset="-122"/>
                <a:ea typeface="黑体" pitchFamily="49" charset="-122"/>
              </a:rPr>
              <a:t>讨论</a:t>
            </a:r>
            <a:r>
              <a:rPr lang="en-US" altLang="zh-CN" sz="3200" b="1" dirty="0">
                <a:solidFill>
                  <a:srgbClr val="FF3300"/>
                </a:solidFill>
                <a:latin typeface="黑体" pitchFamily="49" charset="-122"/>
                <a:ea typeface="黑体" pitchFamily="49" charset="-122"/>
              </a:rPr>
              <a:t>1</a:t>
            </a:r>
            <a:r>
              <a:rPr lang="zh-CN" altLang="en-US" sz="3200" b="1" dirty="0">
                <a:solidFill>
                  <a:schemeClr val="accent2"/>
                </a:solidFill>
                <a:latin typeface="黑体" pitchFamily="49" charset="-122"/>
                <a:ea typeface="黑体" pitchFamily="49" charset="-122"/>
              </a:rPr>
              <a:t>：作者在第</a:t>
            </a:r>
            <a:r>
              <a:rPr lang="en-US" altLang="zh-CN" sz="3200" b="1" dirty="0">
                <a:solidFill>
                  <a:schemeClr val="accent2"/>
                </a:solidFill>
                <a:latin typeface="黑体" pitchFamily="49" charset="-122"/>
                <a:ea typeface="黑体" pitchFamily="49" charset="-122"/>
              </a:rPr>
              <a:t>4</a:t>
            </a:r>
            <a:r>
              <a:rPr lang="zh-CN" altLang="en-US" sz="3200" b="1" dirty="0">
                <a:solidFill>
                  <a:schemeClr val="accent2"/>
                </a:solidFill>
                <a:latin typeface="黑体" pitchFamily="49" charset="-122"/>
                <a:ea typeface="黑体" pitchFamily="49" charset="-122"/>
              </a:rPr>
              <a:t>段中选取了月下荷塘的哪些景物来描写</a:t>
            </a:r>
            <a:r>
              <a:rPr lang="en-US" altLang="zh-CN" sz="3200" b="1" dirty="0">
                <a:solidFill>
                  <a:schemeClr val="accent2"/>
                </a:solidFill>
                <a:latin typeface="黑体" pitchFamily="49" charset="-122"/>
                <a:ea typeface="黑体" pitchFamily="49" charset="-122"/>
              </a:rPr>
              <a:t>?</a:t>
            </a:r>
            <a:r>
              <a:rPr lang="zh-CN" altLang="en-US" sz="3200" b="1" dirty="0">
                <a:solidFill>
                  <a:schemeClr val="accent2"/>
                </a:solidFill>
                <a:latin typeface="黑体" pitchFamily="49" charset="-122"/>
                <a:ea typeface="黑体" pitchFamily="49" charset="-122"/>
              </a:rPr>
              <a:t>景物顺序是如何安排的？突出了景物的哪些特点，寄寓了作者怎样的感情</a:t>
            </a:r>
            <a:r>
              <a:rPr lang="en-US" altLang="zh-CN" sz="3200" b="1" dirty="0">
                <a:solidFill>
                  <a:schemeClr val="accent2"/>
                </a:solidFill>
                <a:latin typeface="黑体" pitchFamily="49" charset="-122"/>
                <a:ea typeface="黑体" pitchFamily="49" charset="-122"/>
              </a:rPr>
              <a:t>?</a:t>
            </a:r>
            <a:endParaRPr lang="en-US" altLang="zh-CN" sz="4000" dirty="0">
              <a:solidFill>
                <a:schemeClr val="accent2"/>
              </a:solidFill>
              <a:latin typeface="黑体" pitchFamily="49" charset="-122"/>
              <a:ea typeface="黑体" pitchFamily="49" charset="-122"/>
            </a:endParaRPr>
          </a:p>
        </p:txBody>
      </p:sp>
      <p:sp>
        <p:nvSpPr>
          <p:cNvPr id="2" name="矩形 1"/>
          <p:cNvSpPr/>
          <p:nvPr/>
        </p:nvSpPr>
        <p:spPr>
          <a:xfrm>
            <a:off x="202830" y="4725144"/>
            <a:ext cx="8833665" cy="2031325"/>
          </a:xfrm>
          <a:prstGeom prst="rect">
            <a:avLst/>
          </a:prstGeom>
        </p:spPr>
        <p:txBody>
          <a:bodyPr wrap="square">
            <a:spAutoFit/>
          </a:bodyPr>
          <a:lstStyle/>
          <a:p>
            <a:pPr>
              <a:lnSpc>
                <a:spcPct val="150000"/>
              </a:lnSpc>
            </a:pPr>
            <a:r>
              <a:rPr lang="zh-CN" altLang="en-US" sz="2800" b="1" dirty="0" smtClean="0">
                <a:ea typeface="黑体" pitchFamily="49" charset="-122"/>
              </a:rPr>
              <a:t>这一段主要是写月下的荷塘，虽没有直接写月色，但所有景物都在月色的笼罩之下。体现了</a:t>
            </a:r>
            <a:r>
              <a:rPr lang="zh-CN" altLang="en-US" sz="2800" b="1" dirty="0" smtClean="0">
                <a:solidFill>
                  <a:srgbClr val="0000CC"/>
                </a:solidFill>
                <a:ea typeface="黑体" pitchFamily="49" charset="-122"/>
              </a:rPr>
              <a:t>素淡朦胧，优美宁静</a:t>
            </a:r>
            <a:r>
              <a:rPr lang="zh-CN" altLang="en-US" sz="2800" b="1" dirty="0" smtClean="0">
                <a:ea typeface="黑体" pitchFamily="49" charset="-122"/>
              </a:rPr>
              <a:t>的特点，寄寓了作者</a:t>
            </a:r>
            <a:r>
              <a:rPr lang="zh-CN" altLang="en-US" sz="2800" b="1" dirty="0" smtClean="0">
                <a:solidFill>
                  <a:srgbClr val="0000CC"/>
                </a:solidFill>
                <a:ea typeface="黑体" pitchFamily="49" charset="-122"/>
              </a:rPr>
              <a:t>淡淡的喜悦之情</a:t>
            </a:r>
            <a:r>
              <a:rPr lang="zh-CN" altLang="en-US" sz="2800" b="1" dirty="0" smtClean="0">
                <a:solidFill>
                  <a:srgbClr val="FF0000"/>
                </a:solidFill>
                <a:ea typeface="黑体" pitchFamily="49" charset="-122"/>
              </a:rPr>
              <a:t>。</a:t>
            </a:r>
            <a:endParaRPr lang="zh-CN" altLang="en-US" sz="2800" b="1" dirty="0">
              <a:solidFill>
                <a:srgbClr val="FF0000"/>
              </a:solidFill>
              <a:ea typeface="黑体" pitchFamily="49" charset="-122"/>
            </a:endParaRPr>
          </a:p>
        </p:txBody>
      </p:sp>
      <p:sp>
        <p:nvSpPr>
          <p:cNvPr id="3" name="矩形 2"/>
          <p:cNvSpPr/>
          <p:nvPr/>
        </p:nvSpPr>
        <p:spPr>
          <a:xfrm>
            <a:off x="251520" y="3140968"/>
            <a:ext cx="8712968" cy="1311193"/>
          </a:xfrm>
          <a:prstGeom prst="rect">
            <a:avLst/>
          </a:prstGeom>
        </p:spPr>
        <p:txBody>
          <a:bodyPr wrap="square">
            <a:spAutoFit/>
          </a:bodyPr>
          <a:lstStyle/>
          <a:p>
            <a:pPr>
              <a:lnSpc>
                <a:spcPct val="150000"/>
              </a:lnSpc>
            </a:pPr>
            <a:r>
              <a:rPr lang="zh-CN" altLang="en-US" sz="2800" b="1" dirty="0" smtClean="0">
                <a:ea typeface="黑体" pitchFamily="49" charset="-122"/>
              </a:rPr>
              <a:t>定点观察，</a:t>
            </a:r>
            <a:r>
              <a:rPr lang="zh-CN" altLang="en-US" sz="2800" b="1" dirty="0" smtClean="0">
                <a:solidFill>
                  <a:srgbClr val="0000CC"/>
                </a:solidFill>
                <a:ea typeface="黑体" pitchFamily="49" charset="-122"/>
              </a:rPr>
              <a:t>由近及远，由上到下，先静态后动态</a:t>
            </a:r>
            <a:r>
              <a:rPr lang="zh-CN" altLang="en-US" sz="2800" b="1" dirty="0" smtClean="0">
                <a:ea typeface="黑体" pitchFamily="49" charset="-122"/>
              </a:rPr>
              <a:t>，写景的层次极为清晰。</a:t>
            </a:r>
            <a:endParaRPr lang="zh-CN" altLang="en-US" sz="2800" b="1" dirty="0">
              <a:ea typeface="黑体" pitchFamily="49" charset="-122"/>
            </a:endParaRPr>
          </a:p>
        </p:txBody>
      </p:sp>
      <p:sp>
        <p:nvSpPr>
          <p:cNvPr id="4" name="矩形 3"/>
          <p:cNvSpPr/>
          <p:nvPr/>
        </p:nvSpPr>
        <p:spPr>
          <a:xfrm>
            <a:off x="107504" y="2204864"/>
            <a:ext cx="9289032" cy="523220"/>
          </a:xfrm>
          <a:prstGeom prst="rect">
            <a:avLst/>
          </a:prstGeom>
        </p:spPr>
        <p:txBody>
          <a:bodyPr wrap="square">
            <a:spAutoFit/>
          </a:bodyPr>
          <a:lstStyle/>
          <a:p>
            <a:r>
              <a:rPr lang="zh-CN" altLang="en-US" sz="2800" b="1" dirty="0" smtClean="0">
                <a:ea typeface="黑体" pitchFamily="49" charset="-122"/>
              </a:rPr>
              <a:t>这一段依次写了</a:t>
            </a:r>
            <a:r>
              <a:rPr lang="zh-CN" altLang="en-US" sz="2800" b="1" dirty="0" smtClean="0">
                <a:solidFill>
                  <a:srgbClr val="0000CC"/>
                </a:solidFill>
                <a:ea typeface="黑体" pitchFamily="49" charset="-122"/>
              </a:rPr>
              <a:t>荷叶、荷花、荷香、荷波和流水（荷韵）</a:t>
            </a:r>
            <a:r>
              <a:rPr lang="zh-CN" altLang="en-US" sz="2800" b="1" dirty="0" smtClean="0">
                <a:ea typeface="黑体" pitchFamily="49" charset="-122"/>
              </a:rPr>
              <a:t>。</a:t>
            </a:r>
            <a:endParaRPr lang="zh-CN" altLang="en-US" sz="2800" b="1" dirty="0">
              <a:ea typeface="黑体" pitchFamily="49" charset="-122"/>
            </a:endParaRPr>
          </a:p>
        </p:txBody>
      </p:sp>
    </p:spTree>
    <p:extLst>
      <p:ext uri="{BB962C8B-B14F-4D97-AF65-F5344CB8AC3E}">
        <p14:creationId xmlns:p14="http://schemas.microsoft.com/office/powerpoint/2010/main" val="20088464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additive="base">
                                        <p:cTn id="7" dur="500" fill="hold"/>
                                        <p:tgtEl>
                                          <p:spTgt spid="28674"/>
                                        </p:tgtEl>
                                        <p:attrNameLst>
                                          <p:attrName>ppt_x</p:attrName>
                                        </p:attrNameLst>
                                      </p:cBhvr>
                                      <p:tavLst>
                                        <p:tav tm="0">
                                          <p:val>
                                            <p:strVal val="#ppt_x"/>
                                          </p:val>
                                        </p:tav>
                                        <p:tav tm="100000">
                                          <p:val>
                                            <p:strVal val="#ppt_x"/>
                                          </p:val>
                                        </p:tav>
                                      </p:tavLst>
                                    </p:anim>
                                    <p:anim calcmode="lin" valueType="num">
                                      <p:cBhvr additive="base">
                                        <p:cTn id="8" dur="500" fill="hold"/>
                                        <p:tgtEl>
                                          <p:spTgt spid="286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 grpId="0"/>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07504" y="1484784"/>
            <a:ext cx="8785225" cy="4525963"/>
          </a:xfrm>
        </p:spPr>
        <p:txBody>
          <a:bodyPr/>
          <a:lstStyle/>
          <a:p>
            <a:pPr>
              <a:lnSpc>
                <a:spcPct val="150000"/>
              </a:lnSpc>
            </a:pPr>
            <a:r>
              <a:rPr lang="zh-CN" altLang="en-US" dirty="0">
                <a:latin typeface="黑体" pitchFamily="49" charset="-122"/>
                <a:ea typeface="黑体" pitchFamily="49" charset="-122"/>
              </a:rPr>
              <a:t>   </a:t>
            </a:r>
            <a:r>
              <a:rPr lang="zh-CN" altLang="en-US" sz="4000" b="1" dirty="0">
                <a:latin typeface="黑体" pitchFamily="49" charset="-122"/>
                <a:ea typeface="黑体" pitchFamily="49" charset="-122"/>
              </a:rPr>
              <a:t>文学的精彩之处不在于写了什么，更在于怎样写的。找出文中运用了那些</a:t>
            </a:r>
            <a:r>
              <a:rPr lang="zh-CN" altLang="en-US" sz="4000" b="1" dirty="0">
                <a:solidFill>
                  <a:srgbClr val="FF0000"/>
                </a:solidFill>
                <a:effectLst>
                  <a:outerShdw blurRad="38100" dist="38100" dir="2700000" algn="tl">
                    <a:srgbClr val="000000">
                      <a:alpha val="43137"/>
                    </a:srgbClr>
                  </a:outerShdw>
                </a:effectLst>
                <a:latin typeface="黑体" pitchFamily="49" charset="-122"/>
                <a:ea typeface="黑体" pitchFamily="49" charset="-122"/>
              </a:rPr>
              <a:t>修辞手法</a:t>
            </a:r>
            <a:r>
              <a:rPr lang="zh-CN" altLang="en-US" sz="4000" b="1" dirty="0">
                <a:latin typeface="黑体" pitchFamily="49" charset="-122"/>
                <a:ea typeface="黑体" pitchFamily="49" charset="-122"/>
              </a:rPr>
              <a:t>描写荷叶、荷花、荷香的。</a:t>
            </a:r>
          </a:p>
        </p:txBody>
      </p:sp>
      <p:sp>
        <p:nvSpPr>
          <p:cNvPr id="29699" name="WordArt 3"/>
          <p:cNvSpPr>
            <a:spLocks noChangeArrowheads="1" noChangeShapeType="1"/>
          </p:cNvSpPr>
          <p:nvPr/>
        </p:nvSpPr>
        <p:spPr bwMode="auto">
          <a:xfrm>
            <a:off x="18692" y="115461"/>
            <a:ext cx="3170237" cy="935037"/>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Flat1" dir="r"/>
            </a:scene3d>
            <a:sp3d extrusionH="430200" prstMaterial="legacyMatte">
              <a:extrusionClr>
                <a:srgbClr val="FF6600"/>
              </a:extrusionClr>
            </a:sp3d>
          </a:bodyPr>
          <a:lstStyle/>
          <a:p>
            <a:pPr algn="ctr"/>
            <a:r>
              <a:rPr lang="zh-CN" altLang="en-US" sz="3600" dirty="0">
                <a:ln w="9525">
                  <a:round/>
                  <a:headEnd/>
                  <a:tailEnd/>
                </a:ln>
                <a:gradFill rotWithShape="0">
                  <a:gsLst>
                    <a:gs pos="0">
                      <a:srgbClr val="FFE701"/>
                    </a:gs>
                    <a:gs pos="100000">
                      <a:srgbClr val="FE3E02"/>
                    </a:gs>
                  </a:gsLst>
                  <a:lin ang="5400000" scaled="1"/>
                </a:gradFill>
                <a:latin typeface="宋体"/>
                <a:ea typeface="宋体"/>
              </a:rPr>
              <a:t>讨论</a:t>
            </a:r>
            <a:r>
              <a:rPr lang="en-US" altLang="zh-CN" sz="3600" dirty="0">
                <a:ln w="9525">
                  <a:round/>
                  <a:headEnd/>
                  <a:tailEnd/>
                </a:ln>
                <a:gradFill rotWithShape="0">
                  <a:gsLst>
                    <a:gs pos="0">
                      <a:srgbClr val="FFE701"/>
                    </a:gs>
                    <a:gs pos="100000">
                      <a:srgbClr val="FE3E02"/>
                    </a:gs>
                  </a:gsLst>
                  <a:lin ang="5400000" scaled="1"/>
                </a:gradFill>
                <a:latin typeface="宋体"/>
                <a:ea typeface="宋体"/>
              </a:rPr>
              <a:t>2</a:t>
            </a:r>
            <a:r>
              <a:rPr lang="zh-CN" altLang="en-US" sz="3600" dirty="0">
                <a:ln w="9525">
                  <a:round/>
                  <a:headEnd/>
                  <a:tailEnd/>
                </a:ln>
                <a:gradFill rotWithShape="0">
                  <a:gsLst>
                    <a:gs pos="0">
                      <a:srgbClr val="FFE701"/>
                    </a:gs>
                    <a:gs pos="100000">
                      <a:srgbClr val="FE3E02"/>
                    </a:gs>
                  </a:gsLst>
                  <a:lin ang="5400000" scaled="1"/>
                </a:gradFill>
                <a:latin typeface="宋体"/>
                <a:ea typeface="宋体"/>
              </a:rPr>
              <a:t>：</a:t>
            </a:r>
          </a:p>
        </p:txBody>
      </p:sp>
    </p:spTree>
    <p:extLst>
      <p:ext uri="{BB962C8B-B14F-4D97-AF65-F5344CB8AC3E}">
        <p14:creationId xmlns:p14="http://schemas.microsoft.com/office/powerpoint/2010/main" val="283849638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79388" y="2636838"/>
            <a:ext cx="8677275" cy="2530475"/>
          </a:xfrm>
          <a:prstGeom prst="rect">
            <a:avLst/>
          </a:prstGeom>
          <a:solidFill>
            <a:schemeClr val="bg1">
              <a:alpha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a:solidFill>
                  <a:schemeClr val="bg1"/>
                </a:solidFill>
                <a:ea typeface="华文新魏" pitchFamily="2" charset="-122"/>
              </a:rPr>
              <a:t>      </a:t>
            </a:r>
            <a:r>
              <a:rPr lang="zh-CN" altLang="en-US" sz="4000" b="1">
                <a:ea typeface="华文新魏" pitchFamily="2" charset="-122"/>
              </a:rPr>
              <a:t>以亭亭的舞女的裙来比喻叶子，有一种</a:t>
            </a:r>
            <a:r>
              <a:rPr lang="zh-CN" altLang="en-US" sz="4000" b="1">
                <a:solidFill>
                  <a:srgbClr val="0000CC"/>
                </a:solidFill>
                <a:ea typeface="华文新魏" pitchFamily="2" charset="-122"/>
              </a:rPr>
              <a:t>舒展、旋转</a:t>
            </a:r>
            <a:r>
              <a:rPr lang="zh-CN" altLang="en-US" sz="4000" b="1">
                <a:ea typeface="华文新魏" pitchFamily="2" charset="-122"/>
              </a:rPr>
              <a:t>的美。荷叶本是静的，作者想像它是动的，这是</a:t>
            </a:r>
            <a:r>
              <a:rPr lang="zh-CN" altLang="en-US" sz="4000" b="1">
                <a:solidFill>
                  <a:srgbClr val="0000CC"/>
                </a:solidFill>
                <a:ea typeface="华文新魏" pitchFamily="2" charset="-122"/>
              </a:rPr>
              <a:t>以动写静，以虚写实</a:t>
            </a:r>
            <a:r>
              <a:rPr lang="zh-CN" altLang="en-US" sz="4000" b="1">
                <a:solidFill>
                  <a:srgbClr val="FF3300"/>
                </a:solidFill>
                <a:ea typeface="华文新魏" pitchFamily="2" charset="-122"/>
              </a:rPr>
              <a:t>。</a:t>
            </a:r>
          </a:p>
        </p:txBody>
      </p:sp>
      <p:sp>
        <p:nvSpPr>
          <p:cNvPr id="30723" name="Text Box 3"/>
          <p:cNvSpPr txBox="1">
            <a:spLocks noChangeArrowheads="1"/>
          </p:cNvSpPr>
          <p:nvPr/>
        </p:nvSpPr>
        <p:spPr bwMode="auto">
          <a:xfrm>
            <a:off x="377031" y="332656"/>
            <a:ext cx="8281987"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dirty="0">
                <a:solidFill>
                  <a:srgbClr val="002060"/>
                </a:solidFill>
                <a:latin typeface="宋体" pitchFamily="2" charset="-122"/>
                <a:ea typeface="黑体" pitchFamily="49" charset="-122"/>
              </a:rPr>
              <a:t>思考：以亭亭的舞女的裙来比喻叶子有什么妙处？</a:t>
            </a:r>
          </a:p>
        </p:txBody>
      </p:sp>
    </p:spTree>
    <p:extLst>
      <p:ext uri="{BB962C8B-B14F-4D97-AF65-F5344CB8AC3E}">
        <p14:creationId xmlns:p14="http://schemas.microsoft.com/office/powerpoint/2010/main" val="2215644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diamond(in)">
                                      <p:cBhvr>
                                        <p:cTn id="7" dur="2000"/>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0722"/>
                                        </p:tgtEl>
                                        <p:attrNameLst>
                                          <p:attrName>style.visibility</p:attrName>
                                        </p:attrNameLst>
                                      </p:cBhvr>
                                      <p:to>
                                        <p:strVal val="visible"/>
                                      </p:to>
                                    </p:set>
                                    <p:anim calcmode="lin" valueType="num">
                                      <p:cBhvr additive="base">
                                        <p:cTn id="12" dur="2000" fill="hold"/>
                                        <p:tgtEl>
                                          <p:spTgt spid="30722"/>
                                        </p:tgtEl>
                                        <p:attrNameLst>
                                          <p:attrName>ppt_x</p:attrName>
                                        </p:attrNameLst>
                                      </p:cBhvr>
                                      <p:tavLst>
                                        <p:tav tm="0">
                                          <p:val>
                                            <p:strVal val="#ppt_x"/>
                                          </p:val>
                                        </p:tav>
                                        <p:tav tm="100000">
                                          <p:val>
                                            <p:strVal val="#ppt_x"/>
                                          </p:val>
                                        </p:tav>
                                      </p:tavLst>
                                    </p:anim>
                                    <p:anim calcmode="lin" valueType="num">
                                      <p:cBhvr additive="base">
                                        <p:cTn id="13" dur="2000" fill="hold"/>
                                        <p:tgtEl>
                                          <p:spTgt spid="307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autoUpdateAnimBg="0"/>
      <p:bldP spid="3072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78A3D35-DD72-47FE-9D83-566FC4C9F83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2924175"/>
            <a:ext cx="4643437"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3" descr="{48F1FD59-0FD0-4A08-90E8-1D44E3182E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41663"/>
            <a:ext cx="4500563"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4" descr="{6DFA5F4F-5A1B-4A58-8BB3-A4B5C6FDC8DA}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5"/>
          <p:cNvSpPr txBox="1">
            <a:spLocks noChangeArrowheads="1"/>
          </p:cNvSpPr>
          <p:nvPr/>
        </p:nvSpPr>
        <p:spPr bwMode="auto">
          <a:xfrm>
            <a:off x="0" y="476250"/>
            <a:ext cx="8101013" cy="17986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dirty="0">
                <a:solidFill>
                  <a:schemeClr val="accent1"/>
                </a:solidFill>
                <a:latin typeface="黑体" pitchFamily="49" charset="-122"/>
                <a:ea typeface="黑体" pitchFamily="49" charset="-122"/>
              </a:rPr>
              <a:t>   </a:t>
            </a:r>
            <a:r>
              <a:rPr lang="zh-CN" altLang="en-US" sz="3600" b="1" dirty="0">
                <a:latin typeface="黑体" pitchFamily="49" charset="-122"/>
                <a:ea typeface="黑体" pitchFamily="49" charset="-122"/>
              </a:rPr>
              <a:t>用写女子姣美神态的词来写荷花，</a:t>
            </a:r>
          </a:p>
          <a:p>
            <a:r>
              <a:rPr lang="zh-CN" altLang="en-US" sz="3600" b="1" dirty="0">
                <a:latin typeface="黑体" pitchFamily="49" charset="-122"/>
                <a:ea typeface="黑体" pitchFamily="49" charset="-122"/>
              </a:rPr>
              <a:t>赋予荷花生命的活力和感情，</a:t>
            </a:r>
            <a:r>
              <a:rPr lang="zh-CN" altLang="en-US" sz="3600" b="1" dirty="0">
                <a:solidFill>
                  <a:srgbClr val="00B050"/>
                </a:solidFill>
                <a:latin typeface="黑体" pitchFamily="49" charset="-122"/>
                <a:ea typeface="黑体" pitchFamily="49" charset="-122"/>
              </a:rPr>
              <a:t>拟人手法</a:t>
            </a:r>
          </a:p>
          <a:p>
            <a:r>
              <a:rPr lang="zh-CN" altLang="en-US" sz="3600" b="1" dirty="0">
                <a:latin typeface="黑体" pitchFamily="49" charset="-122"/>
                <a:ea typeface="黑体" pitchFamily="49" charset="-122"/>
              </a:rPr>
              <a:t>写出了荷花的</a:t>
            </a:r>
            <a:r>
              <a:rPr lang="zh-CN" altLang="en-US" sz="3600" b="1" dirty="0">
                <a:solidFill>
                  <a:srgbClr val="FF3300"/>
                </a:solidFill>
                <a:latin typeface="黑体" pitchFamily="49" charset="-122"/>
                <a:ea typeface="黑体" pitchFamily="49" charset="-122"/>
              </a:rPr>
              <a:t>情态美</a:t>
            </a:r>
            <a:r>
              <a:rPr lang="zh-CN" altLang="en-US" sz="3600" b="1" dirty="0">
                <a:latin typeface="黑体" pitchFamily="49" charset="-122"/>
                <a:ea typeface="黑体" pitchFamily="49" charset="-122"/>
              </a:rPr>
              <a:t>。</a:t>
            </a:r>
          </a:p>
        </p:txBody>
      </p:sp>
      <p:sp>
        <p:nvSpPr>
          <p:cNvPr id="31750" name="Text Box 6"/>
          <p:cNvSpPr txBox="1">
            <a:spLocks noChangeArrowheads="1"/>
          </p:cNvSpPr>
          <p:nvPr/>
        </p:nvSpPr>
        <p:spPr bwMode="auto">
          <a:xfrm>
            <a:off x="0" y="2420938"/>
            <a:ext cx="8893175" cy="17383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dirty="0">
                <a:latin typeface="黑体" pitchFamily="49" charset="-122"/>
                <a:ea typeface="黑体" pitchFamily="49" charset="-122"/>
              </a:rPr>
              <a:t>   用</a:t>
            </a:r>
            <a:r>
              <a:rPr lang="zh-CN" altLang="en-US" sz="3600" b="1" dirty="0">
                <a:solidFill>
                  <a:srgbClr val="FF3300"/>
                </a:solidFill>
                <a:latin typeface="黑体" pitchFamily="49" charset="-122"/>
                <a:ea typeface="黑体" pitchFamily="49" charset="-122"/>
              </a:rPr>
              <a:t>博喻</a:t>
            </a:r>
            <a:r>
              <a:rPr lang="zh-CN" altLang="en-US" sz="3600" b="1" dirty="0">
                <a:latin typeface="黑体" pitchFamily="49" charset="-122"/>
                <a:ea typeface="黑体" pitchFamily="49" charset="-122"/>
              </a:rPr>
              <a:t>（用两个或两个以上的喻体从不同角度反复描绘说明同一个本体的比喻句）写出了月光下的荷花</a:t>
            </a:r>
            <a:r>
              <a:rPr lang="zh-CN" altLang="en-US" sz="3600" b="1" dirty="0">
                <a:solidFill>
                  <a:srgbClr val="7030A0"/>
                </a:solidFill>
                <a:effectLst>
                  <a:outerShdw blurRad="38100" dist="38100" dir="2700000" algn="tl">
                    <a:srgbClr val="000000">
                      <a:alpha val="43137"/>
                    </a:srgbClr>
                  </a:outerShdw>
                </a:effectLst>
                <a:latin typeface="黑体" pitchFamily="49" charset="-122"/>
                <a:ea typeface="黑体" pitchFamily="49" charset="-122"/>
              </a:rPr>
              <a:t>色彩与光华</a:t>
            </a:r>
            <a:r>
              <a:rPr lang="zh-CN" altLang="en-US" sz="3600" b="1" dirty="0">
                <a:latin typeface="黑体" pitchFamily="49" charset="-122"/>
                <a:ea typeface="黑体" pitchFamily="49" charset="-122"/>
              </a:rPr>
              <a:t>。</a:t>
            </a:r>
          </a:p>
        </p:txBody>
      </p:sp>
      <p:sp>
        <p:nvSpPr>
          <p:cNvPr id="31751" name="Text Box 7"/>
          <p:cNvSpPr txBox="1">
            <a:spLocks noChangeArrowheads="1"/>
          </p:cNvSpPr>
          <p:nvPr/>
        </p:nvSpPr>
        <p:spPr bwMode="auto">
          <a:xfrm>
            <a:off x="34925" y="5229225"/>
            <a:ext cx="8497888" cy="588963"/>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黑体" pitchFamily="49" charset="-122"/>
              </a:rPr>
              <a:t>思考：用比喻拟人手法来写荷花有什么作用？</a:t>
            </a:r>
          </a:p>
        </p:txBody>
      </p:sp>
    </p:spTree>
    <p:extLst>
      <p:ext uri="{BB962C8B-B14F-4D97-AF65-F5344CB8AC3E}">
        <p14:creationId xmlns:p14="http://schemas.microsoft.com/office/powerpoint/2010/main" val="3800506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fade">
                                      <p:cBhvr>
                                        <p:cTn id="7" dur="2000"/>
                                        <p:tgtEl>
                                          <p:spTgt spid="31749"/>
                                        </p:tgtEl>
                                      </p:cBhvr>
                                    </p:animEffect>
                                    <p:anim calcmode="lin" valueType="num">
                                      <p:cBhvr>
                                        <p:cTn id="8" dur="2000" fill="hold"/>
                                        <p:tgtEl>
                                          <p:spTgt spid="31749"/>
                                        </p:tgtEl>
                                        <p:attrNameLst>
                                          <p:attrName>ppt_x</p:attrName>
                                        </p:attrNameLst>
                                      </p:cBhvr>
                                      <p:tavLst>
                                        <p:tav tm="0">
                                          <p:val>
                                            <p:strVal val="#ppt_x"/>
                                          </p:val>
                                        </p:tav>
                                        <p:tav tm="100000">
                                          <p:val>
                                            <p:strVal val="#ppt_x"/>
                                          </p:val>
                                        </p:tav>
                                      </p:tavLst>
                                    </p:anim>
                                    <p:anim calcmode="lin" valueType="num">
                                      <p:cBhvr>
                                        <p:cTn id="9" dur="2000" fill="hold"/>
                                        <p:tgtEl>
                                          <p:spTgt spid="3174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1750"/>
                                        </p:tgtEl>
                                        <p:attrNameLst>
                                          <p:attrName>style.visibility</p:attrName>
                                        </p:attrNameLst>
                                      </p:cBhvr>
                                      <p:to>
                                        <p:strVal val="visible"/>
                                      </p:to>
                                    </p:set>
                                    <p:animEffect transition="in" filter="fade">
                                      <p:cBhvr>
                                        <p:cTn id="14" dur="2000"/>
                                        <p:tgtEl>
                                          <p:spTgt spid="31750"/>
                                        </p:tgtEl>
                                      </p:cBhvr>
                                    </p:animEffect>
                                    <p:anim calcmode="lin" valueType="num">
                                      <p:cBhvr>
                                        <p:cTn id="15" dur="2000" fill="hold"/>
                                        <p:tgtEl>
                                          <p:spTgt spid="31750"/>
                                        </p:tgtEl>
                                        <p:attrNameLst>
                                          <p:attrName>ppt_x</p:attrName>
                                        </p:attrNameLst>
                                      </p:cBhvr>
                                      <p:tavLst>
                                        <p:tav tm="0">
                                          <p:val>
                                            <p:strVal val="#ppt_x"/>
                                          </p:val>
                                        </p:tav>
                                        <p:tav tm="100000">
                                          <p:val>
                                            <p:strVal val="#ppt_x"/>
                                          </p:val>
                                        </p:tav>
                                      </p:tavLst>
                                    </p:anim>
                                    <p:anim calcmode="lin" valueType="num">
                                      <p:cBhvr>
                                        <p:cTn id="16" dur="2000" fill="hold"/>
                                        <p:tgtEl>
                                          <p:spTgt spid="317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1751"/>
                                        </p:tgtEl>
                                        <p:attrNameLst>
                                          <p:attrName>style.visibility</p:attrName>
                                        </p:attrNameLst>
                                      </p:cBhvr>
                                      <p:to>
                                        <p:strVal val="visible"/>
                                      </p:to>
                                    </p:set>
                                    <p:animEffect transition="in" filter="box(in)">
                                      <p:cBhvr>
                                        <p:cTn id="21" dur="10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ldLvl="0" animBg="1" autoUpdateAnimBg="0"/>
      <p:bldP spid="31750" grpId="0" bldLvl="0" animBg="1" autoUpdateAnimBg="0"/>
      <p:bldP spid="31751"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971550" y="83661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CC"/>
                </a:solidFill>
                <a:ea typeface="黑体" pitchFamily="49" charset="-122"/>
                <a:sym typeface="Arial" pitchFamily="34" charset="0"/>
              </a:rPr>
              <a:t>荷叶</a:t>
            </a:r>
          </a:p>
        </p:txBody>
      </p:sp>
      <p:sp>
        <p:nvSpPr>
          <p:cNvPr id="32771" name="Text Box 3"/>
          <p:cNvSpPr txBox="1">
            <a:spLocks noChangeArrowheads="1"/>
          </p:cNvSpPr>
          <p:nvPr/>
        </p:nvSpPr>
        <p:spPr bwMode="auto">
          <a:xfrm>
            <a:off x="4038600" y="6858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2800" b="1"/>
          </a:p>
        </p:txBody>
      </p:sp>
      <p:sp>
        <p:nvSpPr>
          <p:cNvPr id="32772" name="Text Box 4"/>
          <p:cNvSpPr txBox="1">
            <a:spLocks noChangeArrowheads="1"/>
          </p:cNvSpPr>
          <p:nvPr/>
        </p:nvSpPr>
        <p:spPr bwMode="auto">
          <a:xfrm>
            <a:off x="762000" y="228600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2800" b="1"/>
          </a:p>
        </p:txBody>
      </p:sp>
      <p:sp>
        <p:nvSpPr>
          <p:cNvPr id="32773" name="Text Box 5"/>
          <p:cNvSpPr txBox="1">
            <a:spLocks noChangeArrowheads="1"/>
          </p:cNvSpPr>
          <p:nvPr/>
        </p:nvSpPr>
        <p:spPr bwMode="auto">
          <a:xfrm>
            <a:off x="1044575" y="2276475"/>
            <a:ext cx="1223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CC"/>
                </a:solidFill>
                <a:ea typeface="黑体" pitchFamily="49" charset="-122"/>
              </a:rPr>
              <a:t>田田</a:t>
            </a:r>
          </a:p>
        </p:txBody>
      </p:sp>
      <p:sp>
        <p:nvSpPr>
          <p:cNvPr id="32774" name="Text Box 6"/>
          <p:cNvSpPr txBox="1">
            <a:spLocks noChangeArrowheads="1"/>
          </p:cNvSpPr>
          <p:nvPr/>
        </p:nvSpPr>
        <p:spPr bwMode="auto">
          <a:xfrm>
            <a:off x="828675" y="3573463"/>
            <a:ext cx="198120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hlinkClick r:id="rId2" action="ppaction://hlinksldjump"/>
              </a:rPr>
              <a:t>像亭亭的</a:t>
            </a:r>
          </a:p>
          <a:p>
            <a:pPr>
              <a:spcBef>
                <a:spcPct val="50000"/>
              </a:spcBef>
            </a:pPr>
            <a:r>
              <a:rPr lang="zh-CN" altLang="en-US" sz="2800" b="1">
                <a:hlinkClick r:id="rId2" action="ppaction://hlinksldjump"/>
              </a:rPr>
              <a:t>舞女的裙</a:t>
            </a:r>
          </a:p>
        </p:txBody>
      </p:sp>
      <p:sp>
        <p:nvSpPr>
          <p:cNvPr id="32775" name="Text Box 7"/>
          <p:cNvSpPr txBox="1">
            <a:spLocks noChangeArrowheads="1"/>
          </p:cNvSpPr>
          <p:nvPr/>
        </p:nvSpPr>
        <p:spPr bwMode="auto">
          <a:xfrm>
            <a:off x="1116013" y="5157788"/>
            <a:ext cx="1066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CC"/>
                </a:solidFill>
                <a:ea typeface="黑体" pitchFamily="49" charset="-122"/>
                <a:sym typeface="Arial" pitchFamily="34" charset="0"/>
              </a:rPr>
              <a:t>比喻</a:t>
            </a:r>
          </a:p>
        </p:txBody>
      </p:sp>
      <p:sp>
        <p:nvSpPr>
          <p:cNvPr id="32776" name="Text Box 8"/>
          <p:cNvSpPr txBox="1">
            <a:spLocks noChangeArrowheads="1"/>
          </p:cNvSpPr>
          <p:nvPr/>
        </p:nvSpPr>
        <p:spPr bwMode="auto">
          <a:xfrm>
            <a:off x="0" y="2205038"/>
            <a:ext cx="6096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2800" b="1">
                <a:solidFill>
                  <a:srgbClr val="0000CC"/>
                </a:solidFill>
                <a:ea typeface="华文中宋" charset="-122"/>
              </a:rPr>
              <a:t>（近</a:t>
            </a:r>
          </a:p>
        </p:txBody>
      </p:sp>
      <p:sp>
        <p:nvSpPr>
          <p:cNvPr id="32777" name="Text Box 9"/>
          <p:cNvSpPr txBox="1">
            <a:spLocks noChangeArrowheads="1"/>
          </p:cNvSpPr>
          <p:nvPr/>
        </p:nvSpPr>
        <p:spPr bwMode="auto">
          <a:xfrm>
            <a:off x="1588" y="2971800"/>
            <a:ext cx="6096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2800" b="1">
                <a:solidFill>
                  <a:srgbClr val="008000"/>
                </a:solidFill>
                <a:ea typeface="华文中宋" charset="-122"/>
              </a:rPr>
              <a:t>远）</a:t>
            </a:r>
          </a:p>
        </p:txBody>
      </p:sp>
      <p:sp>
        <p:nvSpPr>
          <p:cNvPr id="32778" name="AutoShape 10"/>
          <p:cNvSpPr>
            <a:spLocks noChangeArrowheads="1"/>
          </p:cNvSpPr>
          <p:nvPr/>
        </p:nvSpPr>
        <p:spPr bwMode="auto">
          <a:xfrm>
            <a:off x="2438400" y="1066800"/>
            <a:ext cx="609600" cy="228600"/>
          </a:xfrm>
          <a:prstGeom prst="right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9" name="Text Box 11"/>
          <p:cNvSpPr txBox="1">
            <a:spLocks noChangeArrowheads="1"/>
          </p:cNvSpPr>
          <p:nvPr/>
        </p:nvSpPr>
        <p:spPr bwMode="auto">
          <a:xfrm>
            <a:off x="3276600" y="836613"/>
            <a:ext cx="10747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0066"/>
                </a:solidFill>
                <a:ea typeface="黑体" pitchFamily="49" charset="-122"/>
                <a:sym typeface="Arial" pitchFamily="34" charset="0"/>
              </a:rPr>
              <a:t>荷花</a:t>
            </a:r>
          </a:p>
        </p:txBody>
      </p:sp>
      <p:sp>
        <p:nvSpPr>
          <p:cNvPr id="32780" name="Text Box 12"/>
          <p:cNvSpPr txBox="1">
            <a:spLocks noChangeArrowheads="1"/>
          </p:cNvSpPr>
          <p:nvPr/>
        </p:nvSpPr>
        <p:spPr bwMode="auto">
          <a:xfrm>
            <a:off x="3419475" y="2060575"/>
            <a:ext cx="115252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0066"/>
                </a:solidFill>
                <a:ea typeface="黑体" pitchFamily="49" charset="-122"/>
                <a:sym typeface="Arial" pitchFamily="34" charset="0"/>
              </a:rPr>
              <a:t>袅娜</a:t>
            </a:r>
          </a:p>
          <a:p>
            <a:pPr>
              <a:spcBef>
                <a:spcPct val="50000"/>
              </a:spcBef>
            </a:pPr>
            <a:r>
              <a:rPr lang="zh-CN" altLang="en-US" sz="2800" b="1">
                <a:solidFill>
                  <a:srgbClr val="FF0066"/>
                </a:solidFill>
                <a:ea typeface="黑体" pitchFamily="49" charset="-122"/>
                <a:sym typeface="Arial" pitchFamily="34" charset="0"/>
              </a:rPr>
              <a:t>羞涩</a:t>
            </a:r>
          </a:p>
        </p:txBody>
      </p:sp>
      <p:sp>
        <p:nvSpPr>
          <p:cNvPr id="32781" name="Text Box 13"/>
          <p:cNvSpPr txBox="1">
            <a:spLocks noChangeArrowheads="1"/>
          </p:cNvSpPr>
          <p:nvPr/>
        </p:nvSpPr>
        <p:spPr bwMode="auto">
          <a:xfrm>
            <a:off x="3352800" y="32004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bg1"/>
                </a:solidFill>
              </a:rPr>
              <a:t>羞涩</a:t>
            </a:r>
          </a:p>
        </p:txBody>
      </p:sp>
      <p:sp>
        <p:nvSpPr>
          <p:cNvPr id="32782" name="Text Box 14"/>
          <p:cNvSpPr txBox="1">
            <a:spLocks noChangeArrowheads="1"/>
          </p:cNvSpPr>
          <p:nvPr/>
        </p:nvSpPr>
        <p:spPr bwMode="auto">
          <a:xfrm>
            <a:off x="2958306" y="3716949"/>
            <a:ext cx="21605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0066"/>
                </a:solidFill>
                <a:ea typeface="黑体" pitchFamily="49" charset="-122"/>
                <a:sym typeface="Arial" pitchFamily="34" charset="0"/>
              </a:rPr>
              <a:t>像明珠、星星、美人</a:t>
            </a:r>
          </a:p>
        </p:txBody>
      </p:sp>
      <p:sp>
        <p:nvSpPr>
          <p:cNvPr id="32783" name="Text Box 15"/>
          <p:cNvSpPr txBox="1">
            <a:spLocks noChangeArrowheads="1"/>
          </p:cNvSpPr>
          <p:nvPr/>
        </p:nvSpPr>
        <p:spPr bwMode="auto">
          <a:xfrm>
            <a:off x="3060700" y="5229225"/>
            <a:ext cx="21717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0066"/>
                </a:solidFill>
                <a:ea typeface="黑体" pitchFamily="49" charset="-122"/>
                <a:sym typeface="Arial" pitchFamily="34" charset="0"/>
              </a:rPr>
              <a:t>比喻、拟人</a:t>
            </a:r>
          </a:p>
        </p:txBody>
      </p:sp>
      <p:sp>
        <p:nvSpPr>
          <p:cNvPr id="32784" name="AutoShape 16"/>
          <p:cNvSpPr>
            <a:spLocks noChangeArrowheads="1"/>
          </p:cNvSpPr>
          <p:nvPr/>
        </p:nvSpPr>
        <p:spPr bwMode="auto">
          <a:xfrm>
            <a:off x="4419600" y="1066800"/>
            <a:ext cx="609600" cy="228600"/>
          </a:xfrm>
          <a:prstGeom prst="right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5" name="Text Box 17"/>
          <p:cNvSpPr txBox="1">
            <a:spLocks noChangeArrowheads="1"/>
          </p:cNvSpPr>
          <p:nvPr/>
        </p:nvSpPr>
        <p:spPr bwMode="auto">
          <a:xfrm>
            <a:off x="5364163" y="836613"/>
            <a:ext cx="10461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CC"/>
                </a:solidFill>
                <a:ea typeface="黑体" pitchFamily="49" charset="-122"/>
                <a:sym typeface="Arial" pitchFamily="34" charset="0"/>
              </a:rPr>
              <a:t>荷香</a:t>
            </a:r>
          </a:p>
        </p:txBody>
      </p:sp>
      <p:sp>
        <p:nvSpPr>
          <p:cNvPr id="32786" name="Text Box 18"/>
          <p:cNvSpPr txBox="1">
            <a:spLocks noChangeArrowheads="1"/>
          </p:cNvSpPr>
          <p:nvPr/>
        </p:nvSpPr>
        <p:spPr bwMode="auto">
          <a:xfrm>
            <a:off x="5292725" y="2286000"/>
            <a:ext cx="129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CC"/>
                </a:solidFill>
                <a:ea typeface="黑体" pitchFamily="49" charset="-122"/>
                <a:sym typeface="Arial" pitchFamily="34" charset="0"/>
              </a:rPr>
              <a:t>缕缕</a:t>
            </a:r>
          </a:p>
        </p:txBody>
      </p:sp>
      <p:sp>
        <p:nvSpPr>
          <p:cNvPr id="32787" name="Text Box 19"/>
          <p:cNvSpPr txBox="1">
            <a:spLocks noChangeArrowheads="1"/>
          </p:cNvSpPr>
          <p:nvPr/>
        </p:nvSpPr>
        <p:spPr bwMode="auto">
          <a:xfrm>
            <a:off x="5219700" y="3092450"/>
            <a:ext cx="1296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bg1"/>
                </a:solidFill>
              </a:rPr>
              <a:t>清香</a:t>
            </a:r>
          </a:p>
        </p:txBody>
      </p:sp>
      <p:sp>
        <p:nvSpPr>
          <p:cNvPr id="32788" name="Text Box 20">
            <a:hlinkClick r:id="rId2" action="ppaction://hlinksldjump"/>
          </p:cNvPr>
          <p:cNvSpPr txBox="1">
            <a:spLocks noChangeArrowheads="1"/>
          </p:cNvSpPr>
          <p:nvPr/>
        </p:nvSpPr>
        <p:spPr bwMode="auto">
          <a:xfrm>
            <a:off x="5258777" y="3431743"/>
            <a:ext cx="1943100" cy="142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70000"/>
              </a:lnSpc>
              <a:spcBef>
                <a:spcPct val="50000"/>
              </a:spcBef>
            </a:pPr>
            <a:r>
              <a:rPr lang="zh-CN" altLang="en-US" sz="2800" b="1" dirty="0">
                <a:solidFill>
                  <a:srgbClr val="0000CC"/>
                </a:solidFill>
                <a:ea typeface="黑体" pitchFamily="49" charset="-122"/>
                <a:sym typeface="Arial" pitchFamily="34" charset="0"/>
              </a:rPr>
              <a:t>仿佛远处</a:t>
            </a:r>
          </a:p>
          <a:p>
            <a:pPr>
              <a:lnSpc>
                <a:spcPct val="70000"/>
              </a:lnSpc>
              <a:spcBef>
                <a:spcPct val="50000"/>
              </a:spcBef>
            </a:pPr>
            <a:r>
              <a:rPr lang="zh-CN" altLang="en-US" sz="2800" b="1" dirty="0">
                <a:solidFill>
                  <a:srgbClr val="0000CC"/>
                </a:solidFill>
                <a:ea typeface="黑体" pitchFamily="49" charset="-122"/>
                <a:sym typeface="Arial" pitchFamily="34" charset="0"/>
              </a:rPr>
              <a:t>高楼上渺</a:t>
            </a:r>
          </a:p>
          <a:p>
            <a:pPr>
              <a:lnSpc>
                <a:spcPct val="70000"/>
              </a:lnSpc>
              <a:spcBef>
                <a:spcPct val="50000"/>
              </a:spcBef>
            </a:pPr>
            <a:r>
              <a:rPr lang="zh-CN" altLang="en-US" sz="2800" b="1" dirty="0">
                <a:solidFill>
                  <a:srgbClr val="0000CC"/>
                </a:solidFill>
                <a:ea typeface="黑体" pitchFamily="49" charset="-122"/>
                <a:sym typeface="Arial" pitchFamily="34" charset="0"/>
              </a:rPr>
              <a:t>茫的歌声</a:t>
            </a:r>
          </a:p>
        </p:txBody>
      </p:sp>
      <p:sp>
        <p:nvSpPr>
          <p:cNvPr id="32789" name="Text Box 21"/>
          <p:cNvSpPr txBox="1">
            <a:spLocks noChangeArrowheads="1"/>
          </p:cNvSpPr>
          <p:nvPr/>
        </p:nvSpPr>
        <p:spPr bwMode="auto">
          <a:xfrm>
            <a:off x="5505878" y="5229225"/>
            <a:ext cx="1655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0000CC"/>
                </a:solidFill>
                <a:ea typeface="黑体" pitchFamily="49" charset="-122"/>
                <a:sym typeface="Arial" pitchFamily="34" charset="0"/>
              </a:rPr>
              <a:t>通感</a:t>
            </a:r>
          </a:p>
        </p:txBody>
      </p:sp>
      <p:sp>
        <p:nvSpPr>
          <p:cNvPr id="32790" name="AutoShape 22"/>
          <p:cNvSpPr>
            <a:spLocks noChangeArrowheads="1"/>
          </p:cNvSpPr>
          <p:nvPr/>
        </p:nvSpPr>
        <p:spPr bwMode="auto">
          <a:xfrm>
            <a:off x="6629400" y="1066800"/>
            <a:ext cx="609600" cy="228600"/>
          </a:xfrm>
          <a:prstGeom prst="right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1" name="Text Box 23"/>
          <p:cNvSpPr txBox="1">
            <a:spLocks noChangeArrowheads="1"/>
          </p:cNvSpPr>
          <p:nvPr/>
        </p:nvSpPr>
        <p:spPr bwMode="auto">
          <a:xfrm>
            <a:off x="7380288" y="836613"/>
            <a:ext cx="1133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8000"/>
                </a:solidFill>
                <a:ea typeface="黑体" pitchFamily="49" charset="-122"/>
                <a:sym typeface="Arial" pitchFamily="34" charset="0"/>
              </a:rPr>
              <a:t>荷波</a:t>
            </a:r>
          </a:p>
        </p:txBody>
      </p:sp>
      <p:sp>
        <p:nvSpPr>
          <p:cNvPr id="32792" name="Text Box 24"/>
          <p:cNvSpPr txBox="1">
            <a:spLocks noChangeArrowheads="1"/>
          </p:cNvSpPr>
          <p:nvPr/>
        </p:nvSpPr>
        <p:spPr bwMode="auto">
          <a:xfrm>
            <a:off x="7308850" y="22764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8000"/>
                </a:solidFill>
                <a:ea typeface="黑体" pitchFamily="49" charset="-122"/>
                <a:sym typeface="Arial" pitchFamily="34" charset="0"/>
              </a:rPr>
              <a:t>脉脉</a:t>
            </a:r>
          </a:p>
        </p:txBody>
      </p:sp>
      <p:sp>
        <p:nvSpPr>
          <p:cNvPr id="32793" name="Text Box 25"/>
          <p:cNvSpPr txBox="1">
            <a:spLocks noChangeArrowheads="1"/>
          </p:cNvSpPr>
          <p:nvPr/>
        </p:nvSpPr>
        <p:spPr bwMode="auto">
          <a:xfrm>
            <a:off x="7543800" y="30480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bg1"/>
                </a:solidFill>
              </a:rPr>
              <a:t>风致</a:t>
            </a:r>
          </a:p>
        </p:txBody>
      </p:sp>
      <p:sp>
        <p:nvSpPr>
          <p:cNvPr id="32794" name="Text Box 26"/>
          <p:cNvSpPr txBox="1">
            <a:spLocks noChangeArrowheads="1"/>
          </p:cNvSpPr>
          <p:nvPr/>
        </p:nvSpPr>
        <p:spPr bwMode="auto">
          <a:xfrm>
            <a:off x="7235825" y="3502025"/>
            <a:ext cx="1676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ea typeface="黑体" pitchFamily="49" charset="-122"/>
                <a:sym typeface="Arial" pitchFamily="34" charset="0"/>
              </a:rPr>
              <a:t>宛然有了一道凝碧的波痕</a:t>
            </a:r>
          </a:p>
        </p:txBody>
      </p:sp>
      <p:sp>
        <p:nvSpPr>
          <p:cNvPr id="32795" name="Text Box 27"/>
          <p:cNvSpPr txBox="1">
            <a:spLocks noChangeArrowheads="1"/>
          </p:cNvSpPr>
          <p:nvPr/>
        </p:nvSpPr>
        <p:spPr bwMode="auto">
          <a:xfrm>
            <a:off x="7451725" y="56832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b="1"/>
          </a:p>
        </p:txBody>
      </p:sp>
      <p:sp>
        <p:nvSpPr>
          <p:cNvPr id="32796" name="Text Box 28"/>
          <p:cNvSpPr txBox="1">
            <a:spLocks noChangeArrowheads="1"/>
          </p:cNvSpPr>
          <p:nvPr/>
        </p:nvSpPr>
        <p:spPr bwMode="auto">
          <a:xfrm>
            <a:off x="7451725" y="5157788"/>
            <a:ext cx="106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ea typeface="黑体" pitchFamily="49" charset="-122"/>
                <a:sym typeface="Arial" pitchFamily="34" charset="0"/>
              </a:rPr>
              <a:t>比喻</a:t>
            </a:r>
          </a:p>
        </p:txBody>
      </p:sp>
      <p:sp>
        <p:nvSpPr>
          <p:cNvPr id="32797" name="Text Box 29"/>
          <p:cNvSpPr txBox="1">
            <a:spLocks noChangeArrowheads="1"/>
          </p:cNvSpPr>
          <p:nvPr/>
        </p:nvSpPr>
        <p:spPr bwMode="auto">
          <a:xfrm>
            <a:off x="966788" y="-41275"/>
            <a:ext cx="1841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800" b="1"/>
          </a:p>
        </p:txBody>
      </p:sp>
      <p:sp>
        <p:nvSpPr>
          <p:cNvPr id="32798" name="Text Box 30"/>
          <p:cNvSpPr txBox="1">
            <a:spLocks noChangeArrowheads="1"/>
          </p:cNvSpPr>
          <p:nvPr/>
        </p:nvSpPr>
        <p:spPr bwMode="auto">
          <a:xfrm>
            <a:off x="828675" y="404813"/>
            <a:ext cx="1438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latin typeface="华文琥珀" charset="-122"/>
                <a:ea typeface="华文琥珀" charset="-122"/>
              </a:rPr>
              <a:t>   </a:t>
            </a:r>
            <a:r>
              <a:rPr lang="zh-CN" altLang="en-US" sz="2800" b="1" dirty="0">
                <a:solidFill>
                  <a:srgbClr val="FF3300"/>
                </a:solidFill>
                <a:latin typeface="华文琥珀" charset="-122"/>
                <a:ea typeface="华文琥珀" charset="-122"/>
              </a:rPr>
              <a:t>（上）</a:t>
            </a:r>
          </a:p>
        </p:txBody>
      </p:sp>
      <p:sp>
        <p:nvSpPr>
          <p:cNvPr id="32799" name="Text Box 31"/>
          <p:cNvSpPr txBox="1">
            <a:spLocks noChangeArrowheads="1"/>
          </p:cNvSpPr>
          <p:nvPr/>
        </p:nvSpPr>
        <p:spPr bwMode="auto">
          <a:xfrm>
            <a:off x="7164388" y="404813"/>
            <a:ext cx="1008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3300"/>
                </a:solidFill>
                <a:ea typeface="华文琥珀" charset="-122"/>
              </a:rPr>
              <a:t>（下）</a:t>
            </a:r>
          </a:p>
        </p:txBody>
      </p:sp>
      <p:sp>
        <p:nvSpPr>
          <p:cNvPr id="32800" name="Text Box 32"/>
          <p:cNvSpPr txBox="1">
            <a:spLocks noChangeArrowheads="1"/>
          </p:cNvSpPr>
          <p:nvPr/>
        </p:nvSpPr>
        <p:spPr bwMode="auto">
          <a:xfrm>
            <a:off x="2124075" y="1484313"/>
            <a:ext cx="9953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3300"/>
                </a:solidFill>
                <a:ea typeface="黑体" pitchFamily="49" charset="-122"/>
              </a:rPr>
              <a:t>视觉</a:t>
            </a:r>
          </a:p>
        </p:txBody>
      </p:sp>
      <p:sp>
        <p:nvSpPr>
          <p:cNvPr id="32801" name="Text Box 33"/>
          <p:cNvSpPr txBox="1">
            <a:spLocks noChangeArrowheads="1"/>
          </p:cNvSpPr>
          <p:nvPr/>
        </p:nvSpPr>
        <p:spPr bwMode="auto">
          <a:xfrm>
            <a:off x="4932363" y="1485900"/>
            <a:ext cx="23510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3300"/>
                </a:solidFill>
                <a:ea typeface="黑体" pitchFamily="49" charset="-122"/>
              </a:rPr>
              <a:t>嗅觉、听觉</a:t>
            </a:r>
          </a:p>
        </p:txBody>
      </p:sp>
      <p:sp>
        <p:nvSpPr>
          <p:cNvPr id="32802" name="Text Box 34"/>
          <p:cNvSpPr txBox="1">
            <a:spLocks noChangeArrowheads="1"/>
          </p:cNvSpPr>
          <p:nvPr/>
        </p:nvSpPr>
        <p:spPr bwMode="auto">
          <a:xfrm>
            <a:off x="1588" y="4437063"/>
            <a:ext cx="671512"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3200" b="1">
                <a:solidFill>
                  <a:srgbClr val="FF3300"/>
                </a:solidFill>
                <a:ea typeface="黑体" pitchFamily="49" charset="-122"/>
              </a:rPr>
              <a:t>静中有动</a:t>
            </a:r>
          </a:p>
        </p:txBody>
      </p:sp>
      <p:sp>
        <p:nvSpPr>
          <p:cNvPr id="32803" name="Text Box 35"/>
          <p:cNvSpPr txBox="1">
            <a:spLocks noChangeArrowheads="1"/>
          </p:cNvSpPr>
          <p:nvPr/>
        </p:nvSpPr>
        <p:spPr bwMode="auto">
          <a:xfrm>
            <a:off x="1588" y="0"/>
            <a:ext cx="731837"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b">
            <a:spAutoFit/>
          </a:bodyPr>
          <a:lstStyle/>
          <a:p>
            <a:pPr algn="dist">
              <a:lnSpc>
                <a:spcPct val="90000"/>
              </a:lnSpc>
            </a:pPr>
            <a:r>
              <a:rPr lang="zh-CN" altLang="en-US" sz="4000" b="1">
                <a:solidFill>
                  <a:srgbClr val="FF3300"/>
                </a:solidFill>
                <a:ea typeface="黑体" pitchFamily="49" charset="-122"/>
              </a:rPr>
              <a:t>小结</a:t>
            </a:r>
          </a:p>
        </p:txBody>
      </p:sp>
      <p:graphicFrame>
        <p:nvGraphicFramePr>
          <p:cNvPr id="32804" name="Group 36"/>
          <p:cNvGraphicFramePr>
            <a:graphicFrameLocks noGrp="1"/>
          </p:cNvGraphicFramePr>
          <p:nvPr/>
        </p:nvGraphicFramePr>
        <p:xfrm>
          <a:off x="0" y="-19050"/>
          <a:ext cx="827088" cy="1362075"/>
        </p:xfrm>
        <a:graphic>
          <a:graphicData uri="http://schemas.openxmlformats.org/drawingml/2006/table">
            <a:tbl>
              <a:tblPr/>
              <a:tblGrid>
                <a:gridCol w="827088"/>
              </a:tblGrid>
              <a:tr h="1362075">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38100" cap="flat" cmpd="sng" algn="ctr">
                      <a:solidFill>
                        <a:srgbClr val="FFFF00"/>
                      </a:solidFill>
                      <a:prstDash val="solid"/>
                      <a:bevel/>
                      <a:headEnd type="none" w="med" len="med"/>
                      <a:tailEnd type="none" w="med" len="med"/>
                    </a:lnL>
                    <a:lnR w="38100" cap="flat" cmpd="sng" algn="ctr">
                      <a:solidFill>
                        <a:srgbClr val="FFFF00"/>
                      </a:solidFill>
                      <a:prstDash val="solid"/>
                      <a:bevel/>
                      <a:headEnd type="none" w="med" len="med"/>
                      <a:tailEnd type="none" w="med" len="med"/>
                    </a:lnR>
                    <a:lnT w="38100" cap="flat" cmpd="sng" algn="ctr">
                      <a:solidFill>
                        <a:srgbClr val="FFFF00"/>
                      </a:solidFill>
                      <a:prstDash val="solid"/>
                      <a:bevel/>
                      <a:headEnd type="none" w="med" len="med"/>
                      <a:tailEnd type="none" w="med" len="med"/>
                    </a:lnT>
                    <a:lnB w="38100" cap="flat" cmpd="sng" algn="ctr">
                      <a:solidFill>
                        <a:srgbClr val="FFFF00"/>
                      </a:solidFill>
                      <a:prstDash val="solid"/>
                      <a:bevel/>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571850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804"/>
                                        </p:tgtEl>
                                        <p:attrNameLst>
                                          <p:attrName>style.visibility</p:attrName>
                                        </p:attrNameLst>
                                      </p:cBhvr>
                                      <p:to>
                                        <p:strVal val="visible"/>
                                      </p:to>
                                    </p:set>
                                    <p:animEffect transition="in" filter="blinds(horizontal)">
                                      <p:cBhvr>
                                        <p:cTn id="7" dur="500"/>
                                        <p:tgtEl>
                                          <p:spTgt spid="32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2770"/>
                                        </p:tgtEl>
                                        <p:attrNameLst>
                                          <p:attrName>style.visibility</p:attrName>
                                        </p:attrNameLst>
                                      </p:cBhvr>
                                      <p:to>
                                        <p:strVal val="visible"/>
                                      </p:to>
                                    </p:set>
                                    <p:anim calcmode="lin" valueType="num">
                                      <p:cBhvr additive="base">
                                        <p:cTn id="12" dur="500" fill="hold"/>
                                        <p:tgtEl>
                                          <p:spTgt spid="32770"/>
                                        </p:tgtEl>
                                        <p:attrNameLst>
                                          <p:attrName>ppt_x</p:attrName>
                                        </p:attrNameLst>
                                      </p:cBhvr>
                                      <p:tavLst>
                                        <p:tav tm="0">
                                          <p:val>
                                            <p:strVal val="#ppt_x"/>
                                          </p:val>
                                        </p:tav>
                                        <p:tav tm="100000">
                                          <p:val>
                                            <p:strVal val="#ppt_x"/>
                                          </p:val>
                                        </p:tav>
                                      </p:tavLst>
                                    </p:anim>
                                    <p:anim calcmode="lin" valueType="num">
                                      <p:cBhvr additive="base">
                                        <p:cTn id="13" dur="500" fill="hold"/>
                                        <p:tgtEl>
                                          <p:spTgt spid="3277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2779"/>
                                        </p:tgtEl>
                                        <p:attrNameLst>
                                          <p:attrName>style.visibility</p:attrName>
                                        </p:attrNameLst>
                                      </p:cBhvr>
                                      <p:to>
                                        <p:strVal val="visible"/>
                                      </p:to>
                                    </p:set>
                                    <p:animEffect transition="in" filter="blinds(horizontal)">
                                      <p:cBhvr>
                                        <p:cTn id="18" dur="500"/>
                                        <p:tgtEl>
                                          <p:spTgt spid="3277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2785"/>
                                        </p:tgtEl>
                                        <p:attrNameLst>
                                          <p:attrName>style.visibility</p:attrName>
                                        </p:attrNameLst>
                                      </p:cBhvr>
                                      <p:to>
                                        <p:strVal val="visible"/>
                                      </p:to>
                                    </p:set>
                                    <p:anim calcmode="lin" valueType="num">
                                      <p:cBhvr additive="base">
                                        <p:cTn id="23" dur="500" fill="hold"/>
                                        <p:tgtEl>
                                          <p:spTgt spid="32785"/>
                                        </p:tgtEl>
                                        <p:attrNameLst>
                                          <p:attrName>ppt_x</p:attrName>
                                        </p:attrNameLst>
                                      </p:cBhvr>
                                      <p:tavLst>
                                        <p:tav tm="0">
                                          <p:val>
                                            <p:strVal val="#ppt_x"/>
                                          </p:val>
                                        </p:tav>
                                        <p:tav tm="100000">
                                          <p:val>
                                            <p:strVal val="#ppt_x"/>
                                          </p:val>
                                        </p:tav>
                                      </p:tavLst>
                                    </p:anim>
                                    <p:anim calcmode="lin" valueType="num">
                                      <p:cBhvr additive="base">
                                        <p:cTn id="24" dur="500" fill="hold"/>
                                        <p:tgtEl>
                                          <p:spTgt spid="3278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2791"/>
                                        </p:tgtEl>
                                        <p:attrNameLst>
                                          <p:attrName>style.visibility</p:attrName>
                                        </p:attrNameLst>
                                      </p:cBhvr>
                                      <p:to>
                                        <p:strVal val="visible"/>
                                      </p:to>
                                    </p:set>
                                    <p:animEffect transition="in" filter="box(in)">
                                      <p:cBhvr>
                                        <p:cTn id="29" dur="500"/>
                                        <p:tgtEl>
                                          <p:spTgt spid="3279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2772"/>
                                        </p:tgtEl>
                                        <p:attrNameLst>
                                          <p:attrName>style.visibility</p:attrName>
                                        </p:attrNameLst>
                                      </p:cBhvr>
                                      <p:to>
                                        <p:strVal val="visible"/>
                                      </p:to>
                                    </p:set>
                                    <p:anim calcmode="lin" valueType="num">
                                      <p:cBhvr additive="base">
                                        <p:cTn id="34" dur="500" fill="hold"/>
                                        <p:tgtEl>
                                          <p:spTgt spid="32772"/>
                                        </p:tgtEl>
                                        <p:attrNameLst>
                                          <p:attrName>ppt_x</p:attrName>
                                        </p:attrNameLst>
                                      </p:cBhvr>
                                      <p:tavLst>
                                        <p:tav tm="0">
                                          <p:val>
                                            <p:strVal val="#ppt_x"/>
                                          </p:val>
                                        </p:tav>
                                        <p:tav tm="100000">
                                          <p:val>
                                            <p:strVal val="#ppt_x"/>
                                          </p:val>
                                        </p:tav>
                                      </p:tavLst>
                                    </p:anim>
                                    <p:anim calcmode="lin" valueType="num">
                                      <p:cBhvr additive="base">
                                        <p:cTn id="35"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2773"/>
                                        </p:tgtEl>
                                        <p:attrNameLst>
                                          <p:attrName>style.visibility</p:attrName>
                                        </p:attrNameLst>
                                      </p:cBhvr>
                                      <p:to>
                                        <p:strVal val="visible"/>
                                      </p:to>
                                    </p:set>
                                    <p:anim calcmode="lin" valueType="num">
                                      <p:cBhvr additive="base">
                                        <p:cTn id="40" dur="500" fill="hold"/>
                                        <p:tgtEl>
                                          <p:spTgt spid="32773"/>
                                        </p:tgtEl>
                                        <p:attrNameLst>
                                          <p:attrName>ppt_x</p:attrName>
                                        </p:attrNameLst>
                                      </p:cBhvr>
                                      <p:tavLst>
                                        <p:tav tm="0">
                                          <p:val>
                                            <p:strVal val="#ppt_x"/>
                                          </p:val>
                                        </p:tav>
                                        <p:tav tm="100000">
                                          <p:val>
                                            <p:strVal val="#ppt_x"/>
                                          </p:val>
                                        </p:tav>
                                      </p:tavLst>
                                    </p:anim>
                                    <p:anim calcmode="lin" valueType="num">
                                      <p:cBhvr additive="base">
                                        <p:cTn id="41" dur="500" fill="hold"/>
                                        <p:tgtEl>
                                          <p:spTgt spid="32773"/>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32774"/>
                                        </p:tgtEl>
                                        <p:attrNameLst>
                                          <p:attrName>style.visibility</p:attrName>
                                        </p:attrNameLst>
                                      </p:cBhvr>
                                      <p:to>
                                        <p:strVal val="visible"/>
                                      </p:to>
                                    </p:set>
                                    <p:animEffect transition="in" filter="diamond(in)">
                                      <p:cBhvr>
                                        <p:cTn id="46" dur="2000"/>
                                        <p:tgtEl>
                                          <p:spTgt spid="3277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1" presetClass="entr" presetSubtype="0" fill="hold" grpId="0" nodeType="clickEffect">
                                  <p:stCondLst>
                                    <p:cond delay="0"/>
                                  </p:stCondLst>
                                  <p:childTnLst>
                                    <p:set>
                                      <p:cBhvr>
                                        <p:cTn id="50" dur="1000">
                                          <p:stCondLst>
                                            <p:cond delay="0"/>
                                          </p:stCondLst>
                                        </p:cTn>
                                        <p:tgtEl>
                                          <p:spTgt spid="3277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1" nodeType="clickEffect">
                                  <p:stCondLst>
                                    <p:cond delay="0"/>
                                  </p:stCondLst>
                                  <p:childTnLst>
                                    <p:set>
                                      <p:cBhvr>
                                        <p:cTn id="54" dur="1" fill="hold">
                                          <p:stCondLst>
                                            <p:cond delay="0"/>
                                          </p:stCondLst>
                                        </p:cTn>
                                        <p:tgtEl>
                                          <p:spTgt spid="32775"/>
                                        </p:tgtEl>
                                        <p:attrNameLst>
                                          <p:attrName>style.visibility</p:attrName>
                                        </p:attrNameLst>
                                      </p:cBhvr>
                                      <p:to>
                                        <p:strVal val="visible"/>
                                      </p:to>
                                    </p:set>
                                    <p:animEffect transition="in" filter="dissolve">
                                      <p:cBhvr>
                                        <p:cTn id="55" dur="500"/>
                                        <p:tgtEl>
                                          <p:spTgt spid="3277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32780">
                                            <p:txEl>
                                              <p:pRg st="0" end="0"/>
                                            </p:txEl>
                                          </p:spTgt>
                                        </p:tgtEl>
                                        <p:attrNameLst>
                                          <p:attrName>style.visibility</p:attrName>
                                        </p:attrNameLst>
                                      </p:cBhvr>
                                      <p:to>
                                        <p:strVal val="visible"/>
                                      </p:to>
                                    </p:set>
                                    <p:anim calcmode="lin" valueType="num">
                                      <p:cBhvr additive="base">
                                        <p:cTn id="60" dur="500" fill="hold"/>
                                        <p:tgtEl>
                                          <p:spTgt spid="32780">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27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nodeType="clickEffect">
                                  <p:stCondLst>
                                    <p:cond delay="0"/>
                                  </p:stCondLst>
                                  <p:childTnLst>
                                    <p:set>
                                      <p:cBhvr>
                                        <p:cTn id="65" dur="1" fill="hold">
                                          <p:stCondLst>
                                            <p:cond delay="0"/>
                                          </p:stCondLst>
                                        </p:cTn>
                                        <p:tgtEl>
                                          <p:spTgt spid="32780">
                                            <p:txEl>
                                              <p:pRg st="1" end="1"/>
                                            </p:txEl>
                                          </p:spTgt>
                                        </p:tgtEl>
                                        <p:attrNameLst>
                                          <p:attrName>style.visibility</p:attrName>
                                        </p:attrNameLst>
                                      </p:cBhvr>
                                      <p:to>
                                        <p:strVal val="visible"/>
                                      </p:to>
                                    </p:set>
                                    <p:anim calcmode="lin" valueType="num">
                                      <p:cBhvr additive="base">
                                        <p:cTn id="66" dur="500" fill="hold"/>
                                        <p:tgtEl>
                                          <p:spTgt spid="32780">
                                            <p:txEl>
                                              <p:pRg st="1" end="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27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nodeType="clickEffect">
                                  <p:stCondLst>
                                    <p:cond delay="0"/>
                                  </p:stCondLst>
                                  <p:childTnLst>
                                    <p:set>
                                      <p:cBhvr>
                                        <p:cTn id="71" dur="1" fill="hold">
                                          <p:stCondLst>
                                            <p:cond delay="0"/>
                                          </p:stCondLst>
                                        </p:cTn>
                                        <p:tgtEl>
                                          <p:spTgt spid="32781">
                                            <p:txEl>
                                              <p:pRg st="0" end="0"/>
                                            </p:txEl>
                                          </p:spTgt>
                                        </p:tgtEl>
                                        <p:attrNameLst>
                                          <p:attrName>style.visibility</p:attrName>
                                        </p:attrNameLst>
                                      </p:cBhvr>
                                      <p:to>
                                        <p:strVal val="visible"/>
                                      </p:to>
                                    </p:set>
                                    <p:anim calcmode="lin" valueType="num">
                                      <p:cBhvr additive="base">
                                        <p:cTn id="72" dur="500" fill="hold"/>
                                        <p:tgtEl>
                                          <p:spTgt spid="32781">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27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2782"/>
                                        </p:tgtEl>
                                        <p:attrNameLst>
                                          <p:attrName>style.visibility</p:attrName>
                                        </p:attrNameLst>
                                      </p:cBhvr>
                                      <p:to>
                                        <p:strVal val="visible"/>
                                      </p:to>
                                    </p:set>
                                    <p:animEffect transition="in" filter="blinds(horizontal)">
                                      <p:cBhvr>
                                        <p:cTn id="78" dur="500"/>
                                        <p:tgtEl>
                                          <p:spTgt spid="3278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2783"/>
                                        </p:tgtEl>
                                        <p:attrNameLst>
                                          <p:attrName>style.visibility</p:attrName>
                                        </p:attrNameLst>
                                      </p:cBhvr>
                                      <p:to>
                                        <p:strVal val="visible"/>
                                      </p:to>
                                    </p:set>
                                    <p:anim calcmode="lin" valueType="num">
                                      <p:cBhvr additive="base">
                                        <p:cTn id="83" dur="500" fill="hold"/>
                                        <p:tgtEl>
                                          <p:spTgt spid="32783"/>
                                        </p:tgtEl>
                                        <p:attrNameLst>
                                          <p:attrName>ppt_x</p:attrName>
                                        </p:attrNameLst>
                                      </p:cBhvr>
                                      <p:tavLst>
                                        <p:tav tm="0">
                                          <p:val>
                                            <p:strVal val="#ppt_x"/>
                                          </p:val>
                                        </p:tav>
                                        <p:tav tm="100000">
                                          <p:val>
                                            <p:strVal val="#ppt_x"/>
                                          </p:val>
                                        </p:tav>
                                      </p:tavLst>
                                    </p:anim>
                                    <p:anim calcmode="lin" valueType="num">
                                      <p:cBhvr additive="base">
                                        <p:cTn id="84" dur="500" fill="hold"/>
                                        <p:tgtEl>
                                          <p:spTgt spid="32783"/>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2786"/>
                                        </p:tgtEl>
                                        <p:attrNameLst>
                                          <p:attrName>style.visibility</p:attrName>
                                        </p:attrNameLst>
                                      </p:cBhvr>
                                      <p:to>
                                        <p:strVal val="visible"/>
                                      </p:to>
                                    </p:set>
                                    <p:anim calcmode="lin" valueType="num">
                                      <p:cBhvr additive="base">
                                        <p:cTn id="89" dur="500" fill="hold"/>
                                        <p:tgtEl>
                                          <p:spTgt spid="32786"/>
                                        </p:tgtEl>
                                        <p:attrNameLst>
                                          <p:attrName>ppt_x</p:attrName>
                                        </p:attrNameLst>
                                      </p:cBhvr>
                                      <p:tavLst>
                                        <p:tav tm="0">
                                          <p:val>
                                            <p:strVal val="#ppt_x"/>
                                          </p:val>
                                        </p:tav>
                                        <p:tav tm="100000">
                                          <p:val>
                                            <p:strVal val="#ppt_x"/>
                                          </p:val>
                                        </p:tav>
                                      </p:tavLst>
                                    </p:anim>
                                    <p:anim calcmode="lin" valueType="num">
                                      <p:cBhvr additive="base">
                                        <p:cTn id="90" dur="500" fill="hold"/>
                                        <p:tgtEl>
                                          <p:spTgt spid="32786"/>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32787"/>
                                        </p:tgtEl>
                                        <p:attrNameLst>
                                          <p:attrName>style.visibility</p:attrName>
                                        </p:attrNameLst>
                                      </p:cBhvr>
                                      <p:to>
                                        <p:strVal val="visible"/>
                                      </p:to>
                                    </p:set>
                                    <p:animEffect transition="in" filter="box(in)">
                                      <p:cBhvr>
                                        <p:cTn id="95" dur="500"/>
                                        <p:tgtEl>
                                          <p:spTgt spid="3278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7" presetClass="entr" presetSubtype="0" fill="hold" grpId="0" nodeType="clickEffect">
                                  <p:stCondLst>
                                    <p:cond delay="0"/>
                                  </p:stCondLst>
                                  <p:iterate type="lt">
                                    <p:tmPct val="50000"/>
                                  </p:iterate>
                                  <p:childTnLst>
                                    <p:set>
                                      <p:cBhvr>
                                        <p:cTn id="99" dur="1" fill="hold">
                                          <p:stCondLst>
                                            <p:cond delay="0"/>
                                          </p:stCondLst>
                                        </p:cTn>
                                        <p:tgtEl>
                                          <p:spTgt spid="32788"/>
                                        </p:tgtEl>
                                        <p:attrNameLst>
                                          <p:attrName>style.visibility</p:attrName>
                                        </p:attrNameLst>
                                      </p:cBhvr>
                                      <p:to>
                                        <p:strVal val="visible"/>
                                      </p:to>
                                    </p:set>
                                    <p:anim calcmode="discrete" valueType="clr">
                                      <p:cBhvr override="childStyle">
                                        <p:cTn id="100" dur="80"/>
                                        <p:tgtEl>
                                          <p:spTgt spid="32788"/>
                                        </p:tgtEl>
                                        <p:attrNameLst>
                                          <p:attrName>style.color</p:attrName>
                                        </p:attrNameLst>
                                      </p:cBhvr>
                                      <p:tavLst>
                                        <p:tav tm="0">
                                          <p:val>
                                            <p:clrVal>
                                              <a:schemeClr val="accent2"/>
                                            </p:clrVal>
                                          </p:val>
                                        </p:tav>
                                        <p:tav tm="50000">
                                          <p:val>
                                            <p:clrVal>
                                              <a:schemeClr val="hlink"/>
                                            </p:clrVal>
                                          </p:val>
                                        </p:tav>
                                      </p:tavLst>
                                    </p:anim>
                                    <p:anim calcmode="discrete" valueType="clr">
                                      <p:cBhvr>
                                        <p:cTn id="101" dur="80"/>
                                        <p:tgtEl>
                                          <p:spTgt spid="32788"/>
                                        </p:tgtEl>
                                        <p:attrNameLst>
                                          <p:attrName>fillcolor</p:attrName>
                                        </p:attrNameLst>
                                      </p:cBhvr>
                                      <p:tavLst>
                                        <p:tav tm="0">
                                          <p:val>
                                            <p:clrVal>
                                              <a:schemeClr val="accent2"/>
                                            </p:clrVal>
                                          </p:val>
                                        </p:tav>
                                        <p:tav tm="50000">
                                          <p:val>
                                            <p:clrVal>
                                              <a:schemeClr val="hlink"/>
                                            </p:clrVal>
                                          </p:val>
                                        </p:tav>
                                      </p:tavLst>
                                    </p:anim>
                                    <p:set>
                                      <p:cBhvr>
                                        <p:cTn id="102" dur="80"/>
                                        <p:tgtEl>
                                          <p:spTgt spid="32788"/>
                                        </p:tgtEl>
                                        <p:attrNameLst>
                                          <p:attrName>fill.type</p:attrName>
                                        </p:attrNameLst>
                                      </p:cBhvr>
                                      <p:to>
                                        <p:strVal val="solid"/>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32789"/>
                                        </p:tgtEl>
                                        <p:attrNameLst>
                                          <p:attrName>style.visibility</p:attrName>
                                        </p:attrNameLst>
                                      </p:cBhvr>
                                      <p:to>
                                        <p:strVal val="visible"/>
                                      </p:to>
                                    </p:set>
                                    <p:animEffect transition="in" filter="dissolve">
                                      <p:cBhvr>
                                        <p:cTn id="107" dur="500"/>
                                        <p:tgtEl>
                                          <p:spTgt spid="32789"/>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nodeType="clickEffect">
                                  <p:stCondLst>
                                    <p:cond delay="0"/>
                                  </p:stCondLst>
                                  <p:childTnLst>
                                    <p:set>
                                      <p:cBhvr>
                                        <p:cTn id="111" dur="1" fill="hold">
                                          <p:stCondLst>
                                            <p:cond delay="0"/>
                                          </p:stCondLst>
                                        </p:cTn>
                                        <p:tgtEl>
                                          <p:spTgt spid="32792">
                                            <p:txEl>
                                              <p:pRg st="0" end="0"/>
                                            </p:txEl>
                                          </p:spTgt>
                                        </p:tgtEl>
                                        <p:attrNameLst>
                                          <p:attrName>style.visibility</p:attrName>
                                        </p:attrNameLst>
                                      </p:cBhvr>
                                      <p:to>
                                        <p:strVal val="visible"/>
                                      </p:to>
                                    </p:set>
                                    <p:animEffect transition="in" filter="blinds(horizontal)">
                                      <p:cBhvr>
                                        <p:cTn id="112" dur="500"/>
                                        <p:tgtEl>
                                          <p:spTgt spid="32792">
                                            <p:txEl>
                                              <p:pRg st="0" end="0"/>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32793"/>
                                        </p:tgtEl>
                                        <p:attrNameLst>
                                          <p:attrName>style.visibility</p:attrName>
                                        </p:attrNameLst>
                                      </p:cBhvr>
                                      <p:to>
                                        <p:strVal val="visible"/>
                                      </p:to>
                                    </p:set>
                                    <p:anim calcmode="lin" valueType="num">
                                      <p:cBhvr additive="base">
                                        <p:cTn id="117" dur="500" fill="hold"/>
                                        <p:tgtEl>
                                          <p:spTgt spid="32793"/>
                                        </p:tgtEl>
                                        <p:attrNameLst>
                                          <p:attrName>ppt_x</p:attrName>
                                        </p:attrNameLst>
                                      </p:cBhvr>
                                      <p:tavLst>
                                        <p:tav tm="0">
                                          <p:val>
                                            <p:strVal val="#ppt_x"/>
                                          </p:val>
                                        </p:tav>
                                        <p:tav tm="100000">
                                          <p:val>
                                            <p:strVal val="#ppt_x"/>
                                          </p:val>
                                        </p:tav>
                                      </p:tavLst>
                                    </p:anim>
                                    <p:anim calcmode="lin" valueType="num">
                                      <p:cBhvr additive="base">
                                        <p:cTn id="118" dur="500" fill="hold"/>
                                        <p:tgtEl>
                                          <p:spTgt spid="32793"/>
                                        </p:tgtEl>
                                        <p:attrNameLst>
                                          <p:attrName>ppt_y</p:attrName>
                                        </p:attrNameLst>
                                      </p:cBhvr>
                                      <p:tavLst>
                                        <p:tav tm="0">
                                          <p:val>
                                            <p:strVal val="1+#ppt_h/2"/>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32794"/>
                                        </p:tgtEl>
                                        <p:attrNameLst>
                                          <p:attrName>style.visibility</p:attrName>
                                        </p:attrNameLst>
                                      </p:cBhvr>
                                      <p:to>
                                        <p:strVal val="visible"/>
                                      </p:to>
                                    </p:set>
                                    <p:animEffect transition="in" filter="dissolve">
                                      <p:cBhvr>
                                        <p:cTn id="123" dur="500"/>
                                        <p:tgtEl>
                                          <p:spTgt spid="32794"/>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2796"/>
                                        </p:tgtEl>
                                        <p:attrNameLst>
                                          <p:attrName>style.visibility</p:attrName>
                                        </p:attrNameLst>
                                      </p:cBhvr>
                                      <p:to>
                                        <p:strVal val="visible"/>
                                      </p:to>
                                    </p:set>
                                    <p:animEffect transition="in" filter="dissolve">
                                      <p:cBhvr>
                                        <p:cTn id="128" dur="500"/>
                                        <p:tgtEl>
                                          <p:spTgt spid="32796"/>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0" presetClass="entr" presetSubtype="0" fill="hold" grpId="0" nodeType="clickEffect">
                                  <p:stCondLst>
                                    <p:cond delay="0"/>
                                  </p:stCondLst>
                                  <p:childTnLst>
                                    <p:set>
                                      <p:cBhvr>
                                        <p:cTn id="132" dur="1" fill="hold">
                                          <p:stCondLst>
                                            <p:cond delay="0"/>
                                          </p:stCondLst>
                                        </p:cTn>
                                        <p:tgtEl>
                                          <p:spTgt spid="32800"/>
                                        </p:tgtEl>
                                        <p:attrNameLst>
                                          <p:attrName>style.visibility</p:attrName>
                                        </p:attrNameLst>
                                      </p:cBhvr>
                                      <p:to>
                                        <p:strVal val="visible"/>
                                      </p:to>
                                    </p:set>
                                    <p:animEffect transition="in" filter="wedge">
                                      <p:cBhvr>
                                        <p:cTn id="133" dur="2000"/>
                                        <p:tgtEl>
                                          <p:spTgt spid="3280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1" presetClass="entr" presetSubtype="4" fill="hold" grpId="0" nodeType="clickEffect">
                                  <p:stCondLst>
                                    <p:cond delay="0"/>
                                  </p:stCondLst>
                                  <p:childTnLst>
                                    <p:set>
                                      <p:cBhvr>
                                        <p:cTn id="137" dur="1" fill="hold">
                                          <p:stCondLst>
                                            <p:cond delay="0"/>
                                          </p:stCondLst>
                                        </p:cTn>
                                        <p:tgtEl>
                                          <p:spTgt spid="32801"/>
                                        </p:tgtEl>
                                        <p:attrNameLst>
                                          <p:attrName>style.visibility</p:attrName>
                                        </p:attrNameLst>
                                      </p:cBhvr>
                                      <p:to>
                                        <p:strVal val="visible"/>
                                      </p:to>
                                    </p:set>
                                    <p:animEffect transition="in" filter="wheel(4)">
                                      <p:cBhvr>
                                        <p:cTn id="138" dur="2000"/>
                                        <p:tgtEl>
                                          <p:spTgt spid="32801"/>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32776"/>
                                        </p:tgtEl>
                                        <p:attrNameLst>
                                          <p:attrName>style.visibility</p:attrName>
                                        </p:attrNameLst>
                                      </p:cBhvr>
                                      <p:to>
                                        <p:strVal val="visible"/>
                                      </p:to>
                                    </p:set>
                                    <p:anim calcmode="lin" valueType="num">
                                      <p:cBhvr additive="base">
                                        <p:cTn id="143" dur="2000" fill="hold"/>
                                        <p:tgtEl>
                                          <p:spTgt spid="32776"/>
                                        </p:tgtEl>
                                        <p:attrNameLst>
                                          <p:attrName>ppt_x</p:attrName>
                                        </p:attrNameLst>
                                      </p:cBhvr>
                                      <p:tavLst>
                                        <p:tav tm="0">
                                          <p:val>
                                            <p:strVal val="#ppt_x"/>
                                          </p:val>
                                        </p:tav>
                                        <p:tav tm="100000">
                                          <p:val>
                                            <p:strVal val="#ppt_x"/>
                                          </p:val>
                                        </p:tav>
                                      </p:tavLst>
                                    </p:anim>
                                    <p:anim calcmode="lin" valueType="num">
                                      <p:cBhvr additive="base">
                                        <p:cTn id="144" dur="2000" fill="hold"/>
                                        <p:tgtEl>
                                          <p:spTgt spid="32776"/>
                                        </p:tgtEl>
                                        <p:attrNameLst>
                                          <p:attrName>ppt_y</p:attrName>
                                        </p:attrNameLst>
                                      </p:cBhvr>
                                      <p:tavLst>
                                        <p:tav tm="0">
                                          <p:val>
                                            <p:strVal val="1+#ppt_h/2"/>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32777"/>
                                        </p:tgtEl>
                                        <p:attrNameLst>
                                          <p:attrName>style.visibility</p:attrName>
                                        </p:attrNameLst>
                                      </p:cBhvr>
                                      <p:to>
                                        <p:strVal val="visible"/>
                                      </p:to>
                                    </p:set>
                                    <p:anim calcmode="lin" valueType="num">
                                      <p:cBhvr additive="base">
                                        <p:cTn id="149" dur="500" fill="hold"/>
                                        <p:tgtEl>
                                          <p:spTgt spid="32777"/>
                                        </p:tgtEl>
                                        <p:attrNameLst>
                                          <p:attrName>ppt_x</p:attrName>
                                        </p:attrNameLst>
                                      </p:cBhvr>
                                      <p:tavLst>
                                        <p:tav tm="0">
                                          <p:val>
                                            <p:strVal val="#ppt_x"/>
                                          </p:val>
                                        </p:tav>
                                        <p:tav tm="100000">
                                          <p:val>
                                            <p:strVal val="#ppt_x"/>
                                          </p:val>
                                        </p:tav>
                                      </p:tavLst>
                                    </p:anim>
                                    <p:anim calcmode="lin" valueType="num">
                                      <p:cBhvr additive="base">
                                        <p:cTn id="150" dur="500" fill="hold"/>
                                        <p:tgtEl>
                                          <p:spTgt spid="32777"/>
                                        </p:tgtEl>
                                        <p:attrNameLst>
                                          <p:attrName>ppt_y</p:attrName>
                                        </p:attrNameLst>
                                      </p:cBhvr>
                                      <p:tavLst>
                                        <p:tav tm="0">
                                          <p:val>
                                            <p:strVal val="1+#ppt_h/2"/>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32798"/>
                                        </p:tgtEl>
                                        <p:attrNameLst>
                                          <p:attrName>style.visibility</p:attrName>
                                        </p:attrNameLst>
                                      </p:cBhvr>
                                      <p:to>
                                        <p:strVal val="visible"/>
                                      </p:to>
                                    </p:set>
                                    <p:anim calcmode="lin" valueType="num">
                                      <p:cBhvr additive="base">
                                        <p:cTn id="155" dur="500" fill="hold"/>
                                        <p:tgtEl>
                                          <p:spTgt spid="32798"/>
                                        </p:tgtEl>
                                        <p:attrNameLst>
                                          <p:attrName>ppt_x</p:attrName>
                                        </p:attrNameLst>
                                      </p:cBhvr>
                                      <p:tavLst>
                                        <p:tav tm="0">
                                          <p:val>
                                            <p:strVal val="#ppt_x"/>
                                          </p:val>
                                        </p:tav>
                                        <p:tav tm="100000">
                                          <p:val>
                                            <p:strVal val="#ppt_x"/>
                                          </p:val>
                                        </p:tav>
                                      </p:tavLst>
                                    </p:anim>
                                    <p:anim calcmode="lin" valueType="num">
                                      <p:cBhvr additive="base">
                                        <p:cTn id="156" dur="500" fill="hold"/>
                                        <p:tgtEl>
                                          <p:spTgt spid="32798"/>
                                        </p:tgtEl>
                                        <p:attrNameLst>
                                          <p:attrName>ppt_y</p:attrName>
                                        </p:attrNameLst>
                                      </p:cBhvr>
                                      <p:tavLst>
                                        <p:tav tm="0">
                                          <p:val>
                                            <p:strVal val="1+#ppt_h/2"/>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32799"/>
                                        </p:tgtEl>
                                        <p:attrNameLst>
                                          <p:attrName>style.visibility</p:attrName>
                                        </p:attrNameLst>
                                      </p:cBhvr>
                                      <p:to>
                                        <p:strVal val="visible"/>
                                      </p:to>
                                    </p:set>
                                    <p:anim calcmode="lin" valueType="num">
                                      <p:cBhvr additive="base">
                                        <p:cTn id="161" dur="500" fill="hold"/>
                                        <p:tgtEl>
                                          <p:spTgt spid="32799"/>
                                        </p:tgtEl>
                                        <p:attrNameLst>
                                          <p:attrName>ppt_x</p:attrName>
                                        </p:attrNameLst>
                                      </p:cBhvr>
                                      <p:tavLst>
                                        <p:tav tm="0">
                                          <p:val>
                                            <p:strVal val="#ppt_x"/>
                                          </p:val>
                                        </p:tav>
                                        <p:tav tm="100000">
                                          <p:val>
                                            <p:strVal val="#ppt_x"/>
                                          </p:val>
                                        </p:tav>
                                      </p:tavLst>
                                    </p:anim>
                                    <p:anim calcmode="lin" valueType="num">
                                      <p:cBhvr additive="base">
                                        <p:cTn id="162" dur="500" fill="hold"/>
                                        <p:tgtEl>
                                          <p:spTgt spid="32799"/>
                                        </p:tgtEl>
                                        <p:attrNameLst>
                                          <p:attrName>ppt_y</p:attrName>
                                        </p:attrNameLst>
                                      </p:cBhvr>
                                      <p:tavLst>
                                        <p:tav tm="0">
                                          <p:val>
                                            <p:strVal val="1+#ppt_h/2"/>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32802"/>
                                        </p:tgtEl>
                                        <p:attrNameLst>
                                          <p:attrName>style.visibility</p:attrName>
                                        </p:attrNameLst>
                                      </p:cBhvr>
                                      <p:to>
                                        <p:strVal val="visible"/>
                                      </p:to>
                                    </p:set>
                                    <p:animEffect transition="in" filter="blinds(horizontal)">
                                      <p:cBhvr>
                                        <p:cTn id="167" dur="500"/>
                                        <p:tgtEl>
                                          <p:spTgt spid="32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ldLvl="0" autoUpdateAnimBg="0"/>
      <p:bldP spid="32772" grpId="0" bldLvl="0" autoUpdateAnimBg="0"/>
      <p:bldP spid="32773" grpId="0" bldLvl="0" autoUpdateAnimBg="0"/>
      <p:bldP spid="32774" grpId="0" bldLvl="0" autoUpdateAnimBg="0"/>
      <p:bldP spid="32775" grpId="0" bldLvl="0" autoUpdateAnimBg="0"/>
      <p:bldP spid="32775" grpId="1" bldLvl="0" autoUpdateAnimBg="0"/>
      <p:bldP spid="32776" grpId="0" bldLvl="0" autoUpdateAnimBg="0"/>
      <p:bldP spid="32777" grpId="0" bldLvl="0" autoUpdateAnimBg="0"/>
      <p:bldP spid="32779" grpId="0" bldLvl="0" autoUpdateAnimBg="0"/>
      <p:bldP spid="32782" grpId="0" bldLvl="0" autoUpdateAnimBg="0"/>
      <p:bldP spid="32783" grpId="0" bldLvl="0" autoUpdateAnimBg="0"/>
      <p:bldP spid="32785" grpId="0" bldLvl="0" autoUpdateAnimBg="0"/>
      <p:bldP spid="32786" grpId="0" bldLvl="0" autoUpdateAnimBg="0"/>
      <p:bldP spid="32787" grpId="0" bldLvl="0" autoUpdateAnimBg="0"/>
      <p:bldP spid="32788" grpId="0" bldLvl="0" autoUpdateAnimBg="0"/>
      <p:bldP spid="32789" grpId="0" bldLvl="0" autoUpdateAnimBg="0"/>
      <p:bldP spid="32791" grpId="0" bldLvl="0" autoUpdateAnimBg="0"/>
      <p:bldP spid="32793" grpId="0" bldLvl="0" autoUpdateAnimBg="0"/>
      <p:bldP spid="32794" grpId="0" bldLvl="0" autoUpdateAnimBg="0"/>
      <p:bldP spid="32796" grpId="0" bldLvl="0" autoUpdateAnimBg="0"/>
      <p:bldP spid="32798" grpId="0" bldLvl="0" autoUpdateAnimBg="0"/>
      <p:bldP spid="32799" grpId="0" bldLvl="0" autoUpdateAnimBg="0"/>
      <p:bldP spid="32800" grpId="0" bldLvl="0" autoUpdateAnimBg="0"/>
      <p:bldP spid="32801" grpId="0" bldLvl="0" autoUpdateAnimBg="0"/>
      <p:bldP spid="32802"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9552" y="188640"/>
            <a:ext cx="7772400" cy="762000"/>
          </a:xfrm>
        </p:spPr>
        <p:txBody>
          <a:bodyPr/>
          <a:lstStyle/>
          <a:p>
            <a:pPr>
              <a:tabLst>
                <a:tab pos="2000250" algn="l"/>
              </a:tabLst>
            </a:pPr>
            <a:r>
              <a:rPr lang="zh-CN" altLang="en-US" b="1" dirty="0">
                <a:solidFill>
                  <a:srgbClr val="040B12"/>
                </a:solidFill>
                <a:ea typeface="隶书" pitchFamily="1" charset="-122"/>
              </a:rPr>
              <a:t>修辞手法：</a:t>
            </a:r>
            <a:r>
              <a:rPr lang="zh-CN" altLang="en-US" b="1" dirty="0">
                <a:solidFill>
                  <a:srgbClr val="FF3300"/>
                </a:solidFill>
                <a:ea typeface="隶书" pitchFamily="1" charset="-122"/>
              </a:rPr>
              <a:t>通感</a:t>
            </a:r>
          </a:p>
        </p:txBody>
      </p:sp>
      <p:sp>
        <p:nvSpPr>
          <p:cNvPr id="33795" name="Rectangle 3"/>
          <p:cNvSpPr>
            <a:spLocks noGrp="1" noChangeArrowheads="1"/>
          </p:cNvSpPr>
          <p:nvPr>
            <p:ph type="body" idx="1"/>
          </p:nvPr>
        </p:nvSpPr>
        <p:spPr>
          <a:xfrm>
            <a:off x="-21150" y="4437112"/>
            <a:ext cx="9144000" cy="4940300"/>
          </a:xfrm>
        </p:spPr>
        <p:txBody>
          <a:bodyPr/>
          <a:lstStyle/>
          <a:p>
            <a:pPr>
              <a:buFontTx/>
              <a:buNone/>
            </a:pPr>
            <a:r>
              <a:rPr lang="zh-CN" altLang="en-US" b="1" dirty="0" smtClean="0">
                <a:solidFill>
                  <a:srgbClr val="040B12"/>
                </a:solidFill>
                <a:latin typeface="黑体" pitchFamily="49" charset="-122"/>
                <a:ea typeface="黑体" pitchFamily="49" charset="-122"/>
              </a:rPr>
              <a:t>   </a:t>
            </a:r>
            <a:endParaRPr lang="zh-CN" altLang="en-US" dirty="0">
              <a:solidFill>
                <a:srgbClr val="040B12"/>
              </a:solidFill>
              <a:latin typeface="黑体" pitchFamily="49" charset="-122"/>
              <a:ea typeface="黑体" pitchFamily="49" charset="-122"/>
            </a:endParaRPr>
          </a:p>
        </p:txBody>
      </p:sp>
      <p:sp>
        <p:nvSpPr>
          <p:cNvPr id="33796" name="Rectangle 4"/>
          <p:cNvSpPr>
            <a:spLocks noChangeArrowheads="1"/>
          </p:cNvSpPr>
          <p:nvPr/>
        </p:nvSpPr>
        <p:spPr bwMode="auto">
          <a:xfrm>
            <a:off x="539552" y="4653136"/>
            <a:ext cx="84423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600" b="1" dirty="0">
                <a:solidFill>
                  <a:srgbClr val="FF3300"/>
                </a:solidFill>
                <a:ea typeface="黑体" pitchFamily="49" charset="-122"/>
              </a:rPr>
              <a:t>思考：找出本段运用了通感手法的句子，</a:t>
            </a:r>
          </a:p>
          <a:p>
            <a:r>
              <a:rPr lang="zh-CN" altLang="en-US" sz="3600" b="1" dirty="0">
                <a:solidFill>
                  <a:srgbClr val="FF3300"/>
                </a:solidFill>
                <a:ea typeface="黑体" pitchFamily="49" charset="-122"/>
              </a:rPr>
              <a:t>指出通感的用法以及其艺术效果。</a:t>
            </a:r>
          </a:p>
        </p:txBody>
      </p:sp>
      <p:sp>
        <p:nvSpPr>
          <p:cNvPr id="2" name="矩形 1"/>
          <p:cNvSpPr/>
          <p:nvPr/>
        </p:nvSpPr>
        <p:spPr>
          <a:xfrm>
            <a:off x="251520" y="1052736"/>
            <a:ext cx="8370069" cy="1384995"/>
          </a:xfrm>
          <a:prstGeom prst="rect">
            <a:avLst/>
          </a:prstGeom>
        </p:spPr>
        <p:txBody>
          <a:bodyPr wrap="square">
            <a:spAutoFit/>
          </a:bodyPr>
          <a:lstStyle/>
          <a:p>
            <a:r>
              <a:rPr lang="zh-CN" altLang="en-US" sz="2800" b="1" dirty="0" smtClean="0">
                <a:solidFill>
                  <a:srgbClr val="040B12"/>
                </a:solidFill>
                <a:latin typeface="黑体" pitchFamily="49" charset="-122"/>
                <a:ea typeface="黑体" pitchFamily="49" charset="-122"/>
              </a:rPr>
              <a:t> 通感是一种特殊的比喻。通感是把人们的各种感觉（视觉、听觉、嗅觉、味觉、触觉）通过比喻或形容词沟通起来的修辞方式。通感也叫移觉。</a:t>
            </a:r>
            <a:endParaRPr lang="zh-CN" altLang="en-US" sz="2800" dirty="0"/>
          </a:p>
        </p:txBody>
      </p:sp>
      <p:sp>
        <p:nvSpPr>
          <p:cNvPr id="3" name="矩形 2"/>
          <p:cNvSpPr/>
          <p:nvPr/>
        </p:nvSpPr>
        <p:spPr>
          <a:xfrm>
            <a:off x="395288" y="2843911"/>
            <a:ext cx="8154045" cy="954107"/>
          </a:xfrm>
          <a:prstGeom prst="rect">
            <a:avLst/>
          </a:prstGeom>
        </p:spPr>
        <p:txBody>
          <a:bodyPr wrap="square">
            <a:spAutoFit/>
          </a:bodyPr>
          <a:lstStyle/>
          <a:p>
            <a:pPr>
              <a:buFontTx/>
              <a:buNone/>
            </a:pPr>
            <a:r>
              <a:rPr lang="zh-CN" altLang="en-US" sz="2800" b="1" dirty="0" smtClean="0">
                <a:solidFill>
                  <a:srgbClr val="040B12"/>
                </a:solidFill>
                <a:latin typeface="黑体" pitchFamily="49" charset="-122"/>
                <a:ea typeface="黑体" pitchFamily="49" charset="-122"/>
              </a:rPr>
              <a:t>举例：</a:t>
            </a:r>
            <a:r>
              <a:rPr lang="zh-CN" altLang="en-US" sz="2800" b="1" dirty="0" smtClean="0">
                <a:solidFill>
                  <a:srgbClr val="0000CC"/>
                </a:solidFill>
                <a:latin typeface="黑体" pitchFamily="49" charset="-122"/>
                <a:ea typeface="黑体" pitchFamily="49" charset="-122"/>
              </a:rPr>
              <a:t>（</a:t>
            </a:r>
            <a:r>
              <a:rPr lang="en-US" altLang="zh-CN" sz="2800" b="1" dirty="0" smtClean="0">
                <a:solidFill>
                  <a:srgbClr val="0000CC"/>
                </a:solidFill>
                <a:latin typeface="黑体" pitchFamily="49" charset="-122"/>
                <a:ea typeface="黑体" pitchFamily="49" charset="-122"/>
              </a:rPr>
              <a:t>1</a:t>
            </a:r>
            <a:r>
              <a:rPr lang="zh-CN" altLang="en-US" sz="2800" b="1" dirty="0" smtClean="0">
                <a:solidFill>
                  <a:srgbClr val="0000CC"/>
                </a:solidFill>
                <a:latin typeface="黑体" pitchFamily="49" charset="-122"/>
                <a:ea typeface="黑体" pitchFamily="49" charset="-122"/>
              </a:rPr>
              <a:t>）她笑得很甜。（视觉转为味觉）</a:t>
            </a:r>
          </a:p>
          <a:p>
            <a:pPr>
              <a:buFontTx/>
              <a:buNone/>
            </a:pPr>
            <a:r>
              <a:rPr lang="zh-CN" altLang="en-US" sz="2800" b="1" dirty="0" smtClean="0">
                <a:solidFill>
                  <a:srgbClr val="0000CC"/>
                </a:solidFill>
                <a:latin typeface="黑体" pitchFamily="49" charset="-122"/>
                <a:ea typeface="黑体" pitchFamily="49" charset="-122"/>
              </a:rPr>
              <a:t>       （</a:t>
            </a:r>
            <a:r>
              <a:rPr lang="en-US" altLang="zh-CN" sz="2800" b="1" dirty="0" smtClean="0">
                <a:solidFill>
                  <a:srgbClr val="0000CC"/>
                </a:solidFill>
                <a:latin typeface="黑体" pitchFamily="49" charset="-122"/>
                <a:ea typeface="黑体" pitchFamily="49" charset="-122"/>
              </a:rPr>
              <a:t>2</a:t>
            </a:r>
            <a:r>
              <a:rPr lang="zh-CN" altLang="en-US" sz="2800" b="1" dirty="0" smtClean="0">
                <a:solidFill>
                  <a:srgbClr val="0000CC"/>
                </a:solidFill>
                <a:latin typeface="黑体" pitchFamily="49" charset="-122"/>
                <a:ea typeface="黑体" pitchFamily="49" charset="-122"/>
              </a:rPr>
              <a:t>）人靓歌甜。  （听觉转为味觉）</a:t>
            </a:r>
            <a:endParaRPr lang="zh-CN" altLang="en-US" sz="2800" b="1" dirty="0">
              <a:solidFill>
                <a:srgbClr val="0000CC"/>
              </a:solidFill>
              <a:latin typeface="黑体" pitchFamily="49" charset="-122"/>
              <a:ea typeface="黑体" pitchFamily="49" charset="-122"/>
            </a:endParaRPr>
          </a:p>
        </p:txBody>
      </p:sp>
    </p:spTree>
    <p:extLst>
      <p:ext uri="{BB962C8B-B14F-4D97-AF65-F5344CB8AC3E}">
        <p14:creationId xmlns:p14="http://schemas.microsoft.com/office/powerpoint/2010/main" val="29571707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ppt_x"/>
                                          </p:val>
                                        </p:tav>
                                        <p:tav tm="100000">
                                          <p:val>
                                            <p:strVal val="#ppt_x"/>
                                          </p:val>
                                        </p:tav>
                                      </p:tavLst>
                                    </p:anim>
                                    <p:anim calcmode="lin" valueType="num">
                                      <p:cBhvr additive="base">
                                        <p:cTn id="8" dur="500" fill="hold"/>
                                        <p:tgtEl>
                                          <p:spTgt spid="337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pRg st="0" end="0"/>
                                            </p:txEl>
                                          </p:spTgt>
                                        </p:tgtEl>
                                        <p:attrNameLst>
                                          <p:attrName>style.visibility</p:attrName>
                                        </p:attrNameLst>
                                      </p:cBhvr>
                                      <p:to>
                                        <p:strVal val="visible"/>
                                      </p:to>
                                    </p:set>
                                    <p:anim calcmode="lin" valueType="num">
                                      <p:cBhvr additive="base">
                                        <p:cTn id="25"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3796"/>
                                        </p:tgtEl>
                                        <p:attrNameLst>
                                          <p:attrName>style.visibility</p:attrName>
                                        </p:attrNameLst>
                                      </p:cBhvr>
                                      <p:to>
                                        <p:strVal val="visible"/>
                                      </p:to>
                                    </p:set>
                                    <p:animEffect transition="in" filter="box(in)">
                                      <p:cBhvr>
                                        <p:cTn id="31"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6" grpId="0" autoUpdateAnimBg="0"/>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77614" y="2132856"/>
            <a:ext cx="824475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3200" b="1" i="1" dirty="0">
                <a:solidFill>
                  <a:srgbClr val="FFFFFF"/>
                </a:solidFill>
                <a:latin typeface="黑体" pitchFamily="49" charset="-122"/>
                <a:ea typeface="黑体" pitchFamily="49" charset="-122"/>
              </a:rPr>
              <a:t>   </a:t>
            </a:r>
            <a:r>
              <a:rPr lang="zh-CN" altLang="en-US" sz="2800" b="1" dirty="0">
                <a:latin typeface="黑体" pitchFamily="49" charset="-122"/>
                <a:ea typeface="黑体" pitchFamily="49" charset="-122"/>
              </a:rPr>
              <a:t>荷香和歌声的相似处：</a:t>
            </a:r>
            <a:r>
              <a:rPr lang="zh-CN" altLang="en-US" sz="2800" b="1" dirty="0">
                <a:solidFill>
                  <a:srgbClr val="0000CC"/>
                </a:solidFill>
                <a:latin typeface="黑体" pitchFamily="49" charset="-122"/>
                <a:ea typeface="黑体" pitchFamily="49" charset="-122"/>
              </a:rPr>
              <a:t>断断续续，若有若无，轻淡缥缈</a:t>
            </a:r>
            <a:r>
              <a:rPr lang="zh-CN" altLang="en-US" sz="2800" b="1" dirty="0">
                <a:latin typeface="黑体" pitchFamily="49" charset="-122"/>
                <a:ea typeface="黑体" pitchFamily="49" charset="-122"/>
              </a:rPr>
              <a:t>。荷香本是</a:t>
            </a:r>
            <a:r>
              <a:rPr lang="zh-CN" altLang="en-US" sz="2800" b="1" dirty="0">
                <a:solidFill>
                  <a:srgbClr val="0000CC"/>
                </a:solidFill>
                <a:latin typeface="黑体" pitchFamily="49" charset="-122"/>
                <a:ea typeface="黑体" pitchFamily="49" charset="-122"/>
              </a:rPr>
              <a:t>嗅觉</a:t>
            </a:r>
            <a:r>
              <a:rPr lang="zh-CN" altLang="en-US" sz="2800" b="1" dirty="0">
                <a:latin typeface="黑体" pitchFamily="49" charset="-122"/>
                <a:ea typeface="黑体" pitchFamily="49" charset="-122"/>
              </a:rPr>
              <a:t>的可感形象，作者却把它比作“远处高楼上渺茫的歌声”，使其转化为</a:t>
            </a:r>
            <a:r>
              <a:rPr lang="zh-CN" altLang="en-US" sz="2800" b="1" dirty="0">
                <a:solidFill>
                  <a:srgbClr val="0000CC"/>
                </a:solidFill>
                <a:latin typeface="黑体" pitchFamily="49" charset="-122"/>
                <a:ea typeface="黑体" pitchFamily="49" charset="-122"/>
              </a:rPr>
              <a:t>听觉</a:t>
            </a:r>
            <a:r>
              <a:rPr lang="zh-CN" altLang="en-US" sz="2800" b="1" dirty="0">
                <a:latin typeface="黑体" pitchFamily="49" charset="-122"/>
                <a:ea typeface="黑体" pitchFamily="49" charset="-122"/>
              </a:rPr>
              <a:t>的形象，把嗅觉、听觉交织在一起，启迪读者更加深远地想象和联想。而这样的感觉也只有在静静的月夜下才感受得到，就</a:t>
            </a:r>
            <a:r>
              <a:rPr lang="zh-CN" altLang="en-US" sz="2800" b="1" dirty="0">
                <a:solidFill>
                  <a:srgbClr val="0000CC"/>
                </a:solidFill>
                <a:latin typeface="黑体" pitchFamily="49" charset="-122"/>
                <a:ea typeface="黑体" pitchFamily="49" charset="-122"/>
              </a:rPr>
              <a:t>更突出了宁静的氛围</a:t>
            </a:r>
            <a:r>
              <a:rPr lang="zh-CN" altLang="en-US" sz="2800" b="1" dirty="0">
                <a:latin typeface="黑体" pitchFamily="49" charset="-122"/>
                <a:ea typeface="黑体" pitchFamily="49" charset="-122"/>
              </a:rPr>
              <a:t>。 </a:t>
            </a:r>
            <a:endParaRPr lang="zh-CN" altLang="en-US" sz="2800" b="1" dirty="0">
              <a:solidFill>
                <a:schemeClr val="bg1"/>
              </a:solidFill>
              <a:latin typeface="黑体" pitchFamily="49" charset="-122"/>
              <a:ea typeface="黑体" pitchFamily="49" charset="-122"/>
            </a:endParaRPr>
          </a:p>
        </p:txBody>
      </p:sp>
      <p:sp>
        <p:nvSpPr>
          <p:cNvPr id="34819" name="Rectangle 3"/>
          <p:cNvSpPr>
            <a:spLocks noChangeArrowheads="1"/>
          </p:cNvSpPr>
          <p:nvPr/>
        </p:nvSpPr>
        <p:spPr bwMode="auto">
          <a:xfrm>
            <a:off x="66447" y="1340768"/>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dirty="0">
                <a:solidFill>
                  <a:srgbClr val="FF3300"/>
                </a:solidFill>
                <a:latin typeface="黑体" pitchFamily="49" charset="-122"/>
                <a:ea typeface="黑体" pitchFamily="49" charset="-122"/>
              </a:rPr>
              <a:t>    </a:t>
            </a:r>
            <a:endParaRPr lang="zh-CN" altLang="en-US" sz="3200" b="1" u="sng" dirty="0">
              <a:solidFill>
                <a:srgbClr val="FF3300"/>
              </a:solidFill>
              <a:latin typeface="黑体" pitchFamily="49" charset="-122"/>
              <a:ea typeface="黑体" pitchFamily="49" charset="-122"/>
            </a:endParaRPr>
          </a:p>
        </p:txBody>
      </p:sp>
      <p:sp>
        <p:nvSpPr>
          <p:cNvPr id="2" name="矩形 1"/>
          <p:cNvSpPr/>
          <p:nvPr/>
        </p:nvSpPr>
        <p:spPr>
          <a:xfrm>
            <a:off x="251520" y="188640"/>
            <a:ext cx="8496944" cy="1077218"/>
          </a:xfrm>
          <a:prstGeom prst="rect">
            <a:avLst/>
          </a:prstGeom>
        </p:spPr>
        <p:txBody>
          <a:bodyPr wrap="square">
            <a:spAutoFit/>
          </a:bodyPr>
          <a:lstStyle/>
          <a:p>
            <a:r>
              <a:rPr lang="zh-CN" altLang="en-US" sz="3200" b="1" dirty="0" smtClean="0">
                <a:solidFill>
                  <a:srgbClr val="FF3300"/>
                </a:solidFill>
                <a:latin typeface="黑体" pitchFamily="49" charset="-122"/>
                <a:ea typeface="黑体" pitchFamily="49" charset="-122"/>
              </a:rPr>
              <a:t>微风过处，送来缕缕清香，仿佛远处高楼上渺茫的歌声似的。</a:t>
            </a:r>
            <a:endParaRPr lang="zh-CN" altLang="en-US" sz="3200" b="1" dirty="0">
              <a:solidFill>
                <a:srgbClr val="FF3300"/>
              </a:solidFill>
              <a:latin typeface="黑体" pitchFamily="49" charset="-122"/>
              <a:ea typeface="黑体" pitchFamily="49" charset="-122"/>
            </a:endParaRPr>
          </a:p>
        </p:txBody>
      </p:sp>
    </p:spTree>
    <p:extLst>
      <p:ext uri="{BB962C8B-B14F-4D97-AF65-F5344CB8AC3E}">
        <p14:creationId xmlns:p14="http://schemas.microsoft.com/office/powerpoint/2010/main" val="28069080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ntr" presetSubtype="0" fill="hold" grpId="0" nodeType="clickEffect">
                                  <p:stCondLst>
                                    <p:cond delay="0"/>
                                  </p:stCondLst>
                                  <p:childTnLst>
                                    <p:set>
                                      <p:cBhvr>
                                        <p:cTn id="12" dur="1" fill="hold">
                                          <p:stCondLst>
                                            <p:cond delay="0"/>
                                          </p:stCondLst>
                                        </p:cTn>
                                        <p:tgtEl>
                                          <p:spTgt spid="34818"/>
                                        </p:tgtEl>
                                        <p:attrNameLst>
                                          <p:attrName>style.visibility</p:attrName>
                                        </p:attrNameLst>
                                      </p:cBhvr>
                                      <p:to>
                                        <p:strVal val="visible"/>
                                      </p:to>
                                    </p:set>
                                    <p:animEffect transition="in" filter="wedge">
                                      <p:cBhvr>
                                        <p:cTn id="13" dur="20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60350"/>
            <a:ext cx="344805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260350"/>
            <a:ext cx="2541588" cy="346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44" name="Picture 4">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81300"/>
            <a:ext cx="34290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9350" y="3860800"/>
            <a:ext cx="2627313"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4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260350"/>
            <a:ext cx="1876425"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4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2781300"/>
            <a:ext cx="243363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7756549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79512" y="260648"/>
            <a:ext cx="871296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t>　　  </a:t>
            </a:r>
            <a:r>
              <a:rPr lang="zh-CN" altLang="en-US" sz="2800" b="1" dirty="0">
                <a:solidFill>
                  <a:srgbClr val="000000"/>
                </a:solidFill>
                <a:latin typeface="楷体_GB2312" pitchFamily="49" charset="-122"/>
                <a:ea typeface="楷体_GB2312" pitchFamily="49" charset="-122"/>
              </a:rPr>
              <a:t>月光如流水一般</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静静地泻在这一片叶子和花上。薄薄的青雾浮起在荷塘里。叶子和花仿佛在牛乳中洗过一样</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又像笼着轻纱的梦。虽然是满月</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天上却有一层淡淡的云</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所以不能朗照</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但我以为这恰是到了好处</a:t>
            </a:r>
            <a:r>
              <a:rPr lang="en-US" altLang="zh-CN" sz="2800" b="1" dirty="0">
                <a:solidFill>
                  <a:srgbClr val="000000"/>
                </a:solidFill>
                <a:latin typeface="宋体"/>
                <a:ea typeface="楷体_GB2312" pitchFamily="49" charset="-122"/>
              </a:rPr>
              <a:t>——</a:t>
            </a:r>
            <a:r>
              <a:rPr lang="zh-CN" altLang="en-US" sz="2800" b="1" dirty="0">
                <a:solidFill>
                  <a:srgbClr val="000000"/>
                </a:solidFill>
                <a:latin typeface="楷体_GB2312" pitchFamily="49" charset="-122"/>
                <a:ea typeface="楷体_GB2312" pitchFamily="49" charset="-122"/>
              </a:rPr>
              <a:t>酣眠固不可少</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小睡也别有风味的。月光是隔了树照过来的</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高处丛生的灌木</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落下参差的斑驳的黑影</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弯弯的杨柳的稀疏的倩影</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却又像是画在荷叶上。塘中的月色并不均匀</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但光与影有着和谐的旋律</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如梵婀玲上奏着的名曲。</a:t>
            </a:r>
          </a:p>
        </p:txBody>
      </p:sp>
      <p:sp>
        <p:nvSpPr>
          <p:cNvPr id="36870" name="Rectangle 6"/>
          <p:cNvSpPr>
            <a:spLocks noChangeArrowheads="1"/>
          </p:cNvSpPr>
          <p:nvPr/>
        </p:nvSpPr>
        <p:spPr bwMode="auto">
          <a:xfrm>
            <a:off x="54049" y="4646697"/>
            <a:ext cx="88384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3600" b="1" dirty="0">
                <a:solidFill>
                  <a:srgbClr val="0000CC"/>
                </a:solidFill>
                <a:latin typeface="黑体" pitchFamily="49" charset="-122"/>
                <a:ea typeface="黑体" pitchFamily="49" charset="-122"/>
              </a:rPr>
              <a:t>第</a:t>
            </a:r>
            <a:r>
              <a:rPr lang="en-US" altLang="zh-CN" sz="3600" b="1" dirty="0">
                <a:solidFill>
                  <a:srgbClr val="0000CC"/>
                </a:solidFill>
                <a:latin typeface="黑体" pitchFamily="49" charset="-122"/>
                <a:ea typeface="黑体" pitchFamily="49" charset="-122"/>
              </a:rPr>
              <a:t>5</a:t>
            </a:r>
            <a:r>
              <a:rPr lang="zh-CN" altLang="en-US" sz="3600" b="1" dirty="0">
                <a:solidFill>
                  <a:srgbClr val="0000CC"/>
                </a:solidFill>
                <a:latin typeface="黑体" pitchFamily="49" charset="-122"/>
                <a:ea typeface="黑体" pitchFamily="49" charset="-122"/>
              </a:rPr>
              <a:t>段是从哪几个方面来描写荷塘上的月色</a:t>
            </a:r>
          </a:p>
          <a:p>
            <a:r>
              <a:rPr lang="zh-CN" altLang="en-US" sz="3600" b="1" dirty="0">
                <a:solidFill>
                  <a:srgbClr val="0000CC"/>
                </a:solidFill>
                <a:latin typeface="黑体" pitchFamily="49" charset="-122"/>
                <a:ea typeface="黑体" pitchFamily="49" charset="-122"/>
              </a:rPr>
              <a:t>的</a:t>
            </a:r>
            <a:r>
              <a:rPr lang="en-US" altLang="zh-CN" sz="3600" b="1" dirty="0">
                <a:solidFill>
                  <a:srgbClr val="0000CC"/>
                </a:solidFill>
                <a:latin typeface="黑体" pitchFamily="49" charset="-122"/>
                <a:ea typeface="黑体" pitchFamily="49" charset="-122"/>
              </a:rPr>
              <a:t>?</a:t>
            </a:r>
            <a:r>
              <a:rPr lang="zh-CN" altLang="en-US" sz="3600" b="1" dirty="0">
                <a:solidFill>
                  <a:srgbClr val="0000CC"/>
                </a:solidFill>
                <a:latin typeface="黑体" pitchFamily="49" charset="-122"/>
                <a:ea typeface="黑体" pitchFamily="49" charset="-122"/>
              </a:rPr>
              <a:t>是怎样描写的？写出了景物的什么特点？</a:t>
            </a:r>
          </a:p>
        </p:txBody>
      </p:sp>
    </p:spTree>
    <p:extLst>
      <p:ext uri="{BB962C8B-B14F-4D97-AF65-F5344CB8AC3E}">
        <p14:creationId xmlns:p14="http://schemas.microsoft.com/office/powerpoint/2010/main" val="1638401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70"/>
                                        </p:tgtEl>
                                        <p:attrNameLst>
                                          <p:attrName>style.visibility</p:attrName>
                                        </p:attrNameLst>
                                      </p:cBhvr>
                                      <p:to>
                                        <p:strVal val="visible"/>
                                      </p:to>
                                    </p:set>
                                    <p:anim calcmode="lin" valueType="num">
                                      <p:cBhvr additive="base">
                                        <p:cTn id="13" dur="500" fill="hold"/>
                                        <p:tgtEl>
                                          <p:spTgt spid="36870"/>
                                        </p:tgtEl>
                                        <p:attrNameLst>
                                          <p:attrName>ppt_x</p:attrName>
                                        </p:attrNameLst>
                                      </p:cBhvr>
                                      <p:tavLst>
                                        <p:tav tm="0">
                                          <p:val>
                                            <p:strVal val="#ppt_x"/>
                                          </p:val>
                                        </p:tav>
                                        <p:tav tm="100000">
                                          <p:val>
                                            <p:strVal val="#ppt_x"/>
                                          </p:val>
                                        </p:tav>
                                      </p:tavLst>
                                    </p:anim>
                                    <p:anim calcmode="lin" valueType="num">
                                      <p:cBhvr additive="base">
                                        <p:cTn id="14" dur="500" fill="hold"/>
                                        <p:tgtEl>
                                          <p:spTgt spid="36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588" y="1341438"/>
            <a:ext cx="792162" cy="3535362"/>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3200">
                <a:latin typeface="黑体" pitchFamily="49" charset="-122"/>
                <a:ea typeface="黑体" pitchFamily="49" charset="-122"/>
              </a:rPr>
              <a:t> </a:t>
            </a:r>
            <a:r>
              <a:rPr lang="zh-CN" altLang="en-US" sz="4000" b="1">
                <a:solidFill>
                  <a:srgbClr val="FF0066"/>
                </a:solidFill>
                <a:latin typeface="黑体" pitchFamily="49" charset="-122"/>
                <a:ea typeface="黑体" pitchFamily="49" charset="-122"/>
              </a:rPr>
              <a:t>荷塘上的月色</a:t>
            </a:r>
          </a:p>
        </p:txBody>
      </p:sp>
      <p:sp>
        <p:nvSpPr>
          <p:cNvPr id="37891" name="AutoShape 3"/>
          <p:cNvSpPr>
            <a:spLocks/>
          </p:cNvSpPr>
          <p:nvPr/>
        </p:nvSpPr>
        <p:spPr bwMode="auto">
          <a:xfrm>
            <a:off x="838200" y="990600"/>
            <a:ext cx="228600" cy="4648200"/>
          </a:xfrm>
          <a:prstGeom prst="leftBrace">
            <a:avLst>
              <a:gd name="adj1" fmla="val 169444"/>
              <a:gd name="adj2" fmla="val 50000"/>
            </a:avLst>
          </a:prstGeom>
          <a:noFill/>
          <a:ln w="317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1">
              <a:latin typeface="Times New Roman" pitchFamily="18" charset="0"/>
            </a:endParaRPr>
          </a:p>
        </p:txBody>
      </p:sp>
      <p:sp>
        <p:nvSpPr>
          <p:cNvPr id="37892" name="Text Box 4"/>
          <p:cNvSpPr txBox="1">
            <a:spLocks noChangeArrowheads="1"/>
          </p:cNvSpPr>
          <p:nvPr/>
        </p:nvSpPr>
        <p:spPr bwMode="auto">
          <a:xfrm>
            <a:off x="990600" y="990600"/>
            <a:ext cx="2209800" cy="436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imes New Roman" pitchFamily="18" charset="0"/>
              </a:rPr>
              <a:t>（         ）</a:t>
            </a:r>
          </a:p>
          <a:p>
            <a:pPr>
              <a:spcBef>
                <a:spcPct val="50000"/>
              </a:spcBef>
            </a:pPr>
            <a:endParaRPr lang="zh-CN" altLang="en-US" sz="2800" b="1">
              <a:latin typeface="Times New Roman" pitchFamily="18" charset="0"/>
            </a:endParaRPr>
          </a:p>
          <a:p>
            <a:pPr>
              <a:spcBef>
                <a:spcPct val="50000"/>
              </a:spcBef>
            </a:pPr>
            <a:endParaRPr lang="zh-CN" altLang="en-US" sz="2800" b="1">
              <a:latin typeface="Times New Roman" pitchFamily="18" charset="0"/>
            </a:endParaRPr>
          </a:p>
          <a:p>
            <a:pPr>
              <a:spcBef>
                <a:spcPct val="50000"/>
              </a:spcBef>
            </a:pPr>
            <a:endParaRPr lang="zh-CN" altLang="en-US" sz="2800" b="1">
              <a:latin typeface="Times New Roman" pitchFamily="18" charset="0"/>
            </a:endParaRPr>
          </a:p>
          <a:p>
            <a:pPr>
              <a:spcBef>
                <a:spcPct val="50000"/>
              </a:spcBef>
            </a:pPr>
            <a:endParaRPr lang="zh-CN" altLang="en-US" sz="2800" b="1">
              <a:latin typeface="Times New Roman" pitchFamily="18" charset="0"/>
            </a:endParaRPr>
          </a:p>
          <a:p>
            <a:pPr>
              <a:spcBef>
                <a:spcPct val="50000"/>
              </a:spcBef>
            </a:pPr>
            <a:endParaRPr lang="zh-CN" altLang="en-US" sz="2800" b="1">
              <a:latin typeface="Times New Roman" pitchFamily="18" charset="0"/>
            </a:endParaRPr>
          </a:p>
          <a:p>
            <a:pPr>
              <a:spcBef>
                <a:spcPct val="50000"/>
              </a:spcBef>
            </a:pPr>
            <a:r>
              <a:rPr lang="zh-CN" altLang="en-US" sz="2800" b="1">
                <a:latin typeface="Times New Roman" pitchFamily="18" charset="0"/>
              </a:rPr>
              <a:t>（         ）</a:t>
            </a:r>
          </a:p>
        </p:txBody>
      </p:sp>
      <p:sp>
        <p:nvSpPr>
          <p:cNvPr id="37893" name="Text Box 5"/>
          <p:cNvSpPr txBox="1">
            <a:spLocks noChangeArrowheads="1"/>
          </p:cNvSpPr>
          <p:nvPr/>
        </p:nvSpPr>
        <p:spPr bwMode="auto">
          <a:xfrm>
            <a:off x="1331913" y="836613"/>
            <a:ext cx="1143000"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zh-CN" altLang="en-US" sz="3200" b="1" dirty="0">
                <a:solidFill>
                  <a:srgbClr val="CC0000"/>
                </a:solidFill>
                <a:latin typeface="Times New Roman" pitchFamily="18" charset="0"/>
                <a:ea typeface="黑体" pitchFamily="49" charset="-122"/>
              </a:rPr>
              <a:t>月光</a:t>
            </a:r>
          </a:p>
          <a:p>
            <a:pPr>
              <a:lnSpc>
                <a:spcPct val="110000"/>
              </a:lnSpc>
              <a:spcBef>
                <a:spcPct val="50000"/>
              </a:spcBef>
            </a:pPr>
            <a:endParaRPr lang="zh-CN" altLang="en-US" sz="3600" b="1" dirty="0">
              <a:solidFill>
                <a:srgbClr val="CC0000"/>
              </a:solidFill>
              <a:latin typeface="Times New Roman" pitchFamily="18" charset="0"/>
              <a:ea typeface="黑体" pitchFamily="49" charset="-122"/>
            </a:endParaRPr>
          </a:p>
          <a:p>
            <a:pPr>
              <a:lnSpc>
                <a:spcPct val="110000"/>
              </a:lnSpc>
              <a:spcBef>
                <a:spcPct val="50000"/>
              </a:spcBef>
            </a:pPr>
            <a:endParaRPr lang="zh-CN" altLang="en-US" sz="4000" b="1" dirty="0">
              <a:solidFill>
                <a:srgbClr val="CC0000"/>
              </a:solidFill>
              <a:latin typeface="Times New Roman" pitchFamily="18" charset="0"/>
              <a:ea typeface="黑体" pitchFamily="49" charset="-122"/>
            </a:endParaRPr>
          </a:p>
          <a:p>
            <a:pPr>
              <a:lnSpc>
                <a:spcPct val="110000"/>
              </a:lnSpc>
              <a:spcBef>
                <a:spcPct val="50000"/>
              </a:spcBef>
            </a:pPr>
            <a:endParaRPr lang="zh-CN" altLang="en-US" sz="5400" b="1" dirty="0">
              <a:solidFill>
                <a:srgbClr val="CC0000"/>
              </a:solidFill>
              <a:latin typeface="Times New Roman" pitchFamily="18" charset="0"/>
              <a:ea typeface="黑体" pitchFamily="49" charset="-122"/>
            </a:endParaRPr>
          </a:p>
          <a:p>
            <a:pPr>
              <a:lnSpc>
                <a:spcPct val="110000"/>
              </a:lnSpc>
              <a:spcBef>
                <a:spcPct val="50000"/>
              </a:spcBef>
            </a:pPr>
            <a:r>
              <a:rPr lang="zh-CN" altLang="en-US" sz="3200" b="1" dirty="0">
                <a:solidFill>
                  <a:srgbClr val="CC0000"/>
                </a:solidFill>
                <a:latin typeface="Times New Roman" pitchFamily="18" charset="0"/>
                <a:ea typeface="黑体" pitchFamily="49" charset="-122"/>
              </a:rPr>
              <a:t>月影</a:t>
            </a:r>
          </a:p>
        </p:txBody>
      </p:sp>
      <p:sp>
        <p:nvSpPr>
          <p:cNvPr id="37894" name="AutoShape 6"/>
          <p:cNvSpPr>
            <a:spLocks/>
          </p:cNvSpPr>
          <p:nvPr/>
        </p:nvSpPr>
        <p:spPr bwMode="auto">
          <a:xfrm>
            <a:off x="2514600" y="457200"/>
            <a:ext cx="304800" cy="2133600"/>
          </a:xfrm>
          <a:prstGeom prst="leftBrace">
            <a:avLst>
              <a:gd name="adj1" fmla="val 58333"/>
              <a:gd name="adj2" fmla="val 50000"/>
            </a:avLst>
          </a:prstGeom>
          <a:noFill/>
          <a:ln w="317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1">
              <a:latin typeface="Times New Roman" pitchFamily="18" charset="0"/>
            </a:endParaRPr>
          </a:p>
        </p:txBody>
      </p:sp>
      <p:sp>
        <p:nvSpPr>
          <p:cNvPr id="37895" name="Text Box 7"/>
          <p:cNvSpPr txBox="1">
            <a:spLocks noChangeArrowheads="1"/>
          </p:cNvSpPr>
          <p:nvPr/>
        </p:nvSpPr>
        <p:spPr bwMode="auto">
          <a:xfrm>
            <a:off x="2971800" y="228600"/>
            <a:ext cx="29718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00"/>
                </a:solidFill>
                <a:latin typeface="黑体" pitchFamily="49" charset="-122"/>
                <a:ea typeface="黑体" pitchFamily="49" charset="-122"/>
              </a:rPr>
              <a:t>如水静泻            薄雾浮起</a:t>
            </a:r>
          </a:p>
        </p:txBody>
      </p:sp>
      <p:sp>
        <p:nvSpPr>
          <p:cNvPr id="37896" name="Text Box 8"/>
          <p:cNvSpPr txBox="1">
            <a:spLocks noChangeArrowheads="1"/>
          </p:cNvSpPr>
          <p:nvPr/>
        </p:nvSpPr>
        <p:spPr bwMode="auto">
          <a:xfrm>
            <a:off x="2987675" y="1412875"/>
            <a:ext cx="18161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00"/>
                </a:solidFill>
                <a:latin typeface="黑体" pitchFamily="49" charset="-122"/>
                <a:ea typeface="黑体" pitchFamily="49" charset="-122"/>
                <a:sym typeface="Arial" pitchFamily="34" charset="0"/>
              </a:rPr>
              <a:t>牛乳洗过             梦笼轻纱             风味小睡</a:t>
            </a:r>
          </a:p>
        </p:txBody>
      </p:sp>
      <p:sp>
        <p:nvSpPr>
          <p:cNvPr id="37897" name="AutoShape 9"/>
          <p:cNvSpPr>
            <a:spLocks/>
          </p:cNvSpPr>
          <p:nvPr/>
        </p:nvSpPr>
        <p:spPr bwMode="auto">
          <a:xfrm>
            <a:off x="2590800" y="4419600"/>
            <a:ext cx="228600" cy="1600200"/>
          </a:xfrm>
          <a:prstGeom prst="leftBrace">
            <a:avLst>
              <a:gd name="adj1" fmla="val 58333"/>
              <a:gd name="adj2" fmla="val 50000"/>
            </a:avLst>
          </a:prstGeom>
          <a:noFill/>
          <a:ln w="317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1">
              <a:latin typeface="Times New Roman" pitchFamily="18" charset="0"/>
            </a:endParaRPr>
          </a:p>
        </p:txBody>
      </p:sp>
      <p:sp>
        <p:nvSpPr>
          <p:cNvPr id="37898" name="Text Box 10"/>
          <p:cNvSpPr txBox="1">
            <a:spLocks noChangeArrowheads="1"/>
          </p:cNvSpPr>
          <p:nvPr/>
        </p:nvSpPr>
        <p:spPr bwMode="auto">
          <a:xfrm>
            <a:off x="2987675" y="4149725"/>
            <a:ext cx="22860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00"/>
                </a:solidFill>
                <a:latin typeface="黑体" pitchFamily="49" charset="-122"/>
                <a:ea typeface="黑体" pitchFamily="49" charset="-122"/>
                <a:sym typeface="Arial" pitchFamily="34" charset="0"/>
              </a:rPr>
              <a:t>灌木的黑影  杨柳的倩影</a:t>
            </a:r>
          </a:p>
        </p:txBody>
      </p:sp>
      <p:sp>
        <p:nvSpPr>
          <p:cNvPr id="37899" name="Text Box 11"/>
          <p:cNvSpPr txBox="1">
            <a:spLocks noChangeArrowheads="1"/>
          </p:cNvSpPr>
          <p:nvPr/>
        </p:nvSpPr>
        <p:spPr bwMode="auto">
          <a:xfrm>
            <a:off x="3060700" y="5518150"/>
            <a:ext cx="23622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00"/>
                </a:solidFill>
                <a:latin typeface="黑体" pitchFamily="49" charset="-122"/>
                <a:ea typeface="黑体" pitchFamily="49" charset="-122"/>
                <a:sym typeface="Arial" pitchFamily="34" charset="0"/>
              </a:rPr>
              <a:t>光和影的和谐像名曲</a:t>
            </a:r>
          </a:p>
        </p:txBody>
      </p:sp>
      <p:sp>
        <p:nvSpPr>
          <p:cNvPr id="37900" name="AutoShape 12"/>
          <p:cNvSpPr>
            <a:spLocks/>
          </p:cNvSpPr>
          <p:nvPr/>
        </p:nvSpPr>
        <p:spPr bwMode="auto">
          <a:xfrm>
            <a:off x="6096000" y="381000"/>
            <a:ext cx="228600" cy="762000"/>
          </a:xfrm>
          <a:prstGeom prst="rightBrace">
            <a:avLst>
              <a:gd name="adj1" fmla="val 27778"/>
              <a:gd name="adj2" fmla="val 50000"/>
            </a:avLst>
          </a:prstGeom>
          <a:noFill/>
          <a:ln w="317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1">
              <a:latin typeface="Times New Roman" pitchFamily="18" charset="0"/>
            </a:endParaRPr>
          </a:p>
        </p:txBody>
      </p:sp>
      <p:sp>
        <p:nvSpPr>
          <p:cNvPr id="37901" name="Text Box 13"/>
          <p:cNvSpPr txBox="1">
            <a:spLocks noChangeArrowheads="1"/>
          </p:cNvSpPr>
          <p:nvPr/>
        </p:nvSpPr>
        <p:spPr bwMode="auto">
          <a:xfrm>
            <a:off x="6553200" y="533400"/>
            <a:ext cx="968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CC0000"/>
                </a:solidFill>
                <a:latin typeface="Times New Roman" pitchFamily="18" charset="0"/>
              </a:rPr>
              <a:t>实</a:t>
            </a:r>
          </a:p>
        </p:txBody>
      </p:sp>
      <p:sp>
        <p:nvSpPr>
          <p:cNvPr id="37902" name="AutoShape 14"/>
          <p:cNvSpPr>
            <a:spLocks/>
          </p:cNvSpPr>
          <p:nvPr/>
        </p:nvSpPr>
        <p:spPr bwMode="auto">
          <a:xfrm>
            <a:off x="6156325" y="1447800"/>
            <a:ext cx="244475" cy="1260475"/>
          </a:xfrm>
          <a:prstGeom prst="rightBrace">
            <a:avLst>
              <a:gd name="adj1" fmla="val 42965"/>
              <a:gd name="adj2" fmla="val 50000"/>
            </a:avLst>
          </a:prstGeom>
          <a:noFill/>
          <a:ln w="317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1">
              <a:latin typeface="Times New Roman" pitchFamily="18" charset="0"/>
            </a:endParaRPr>
          </a:p>
        </p:txBody>
      </p:sp>
      <p:sp>
        <p:nvSpPr>
          <p:cNvPr id="37903" name="Text Box 15"/>
          <p:cNvSpPr txBox="1">
            <a:spLocks noChangeArrowheads="1"/>
          </p:cNvSpPr>
          <p:nvPr/>
        </p:nvSpPr>
        <p:spPr bwMode="auto">
          <a:xfrm>
            <a:off x="6553200" y="18288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CC0000"/>
                </a:solidFill>
                <a:latin typeface="Times New Roman" pitchFamily="18" charset="0"/>
              </a:rPr>
              <a:t>虚</a:t>
            </a:r>
          </a:p>
        </p:txBody>
      </p:sp>
      <p:sp>
        <p:nvSpPr>
          <p:cNvPr id="37904" name="AutoShape 16"/>
          <p:cNvSpPr>
            <a:spLocks/>
          </p:cNvSpPr>
          <p:nvPr/>
        </p:nvSpPr>
        <p:spPr bwMode="auto">
          <a:xfrm>
            <a:off x="6156325" y="4292600"/>
            <a:ext cx="228600" cy="762000"/>
          </a:xfrm>
          <a:prstGeom prst="rightBrace">
            <a:avLst>
              <a:gd name="adj1" fmla="val 27778"/>
              <a:gd name="adj2" fmla="val 50000"/>
            </a:avLst>
          </a:prstGeom>
          <a:noFill/>
          <a:ln w="317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1">
              <a:latin typeface="Times New Roman" pitchFamily="18" charset="0"/>
            </a:endParaRPr>
          </a:p>
        </p:txBody>
      </p:sp>
      <p:sp>
        <p:nvSpPr>
          <p:cNvPr id="37905" name="AutoShape 17"/>
          <p:cNvSpPr>
            <a:spLocks/>
          </p:cNvSpPr>
          <p:nvPr/>
        </p:nvSpPr>
        <p:spPr bwMode="auto">
          <a:xfrm>
            <a:off x="6229350" y="5518150"/>
            <a:ext cx="171450" cy="730250"/>
          </a:xfrm>
          <a:prstGeom prst="rightBrace">
            <a:avLst>
              <a:gd name="adj1" fmla="val 35494"/>
              <a:gd name="adj2" fmla="val 50000"/>
            </a:avLst>
          </a:prstGeom>
          <a:noFill/>
          <a:ln w="317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1">
              <a:latin typeface="Times New Roman" pitchFamily="18" charset="0"/>
            </a:endParaRPr>
          </a:p>
        </p:txBody>
      </p:sp>
      <p:sp>
        <p:nvSpPr>
          <p:cNvPr id="37906" name="Text Box 18"/>
          <p:cNvSpPr txBox="1">
            <a:spLocks noChangeArrowheads="1"/>
          </p:cNvSpPr>
          <p:nvPr/>
        </p:nvSpPr>
        <p:spPr bwMode="auto">
          <a:xfrm>
            <a:off x="6553200" y="4495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CC0000"/>
                </a:solidFill>
                <a:latin typeface="Times New Roman" pitchFamily="18" charset="0"/>
              </a:rPr>
              <a:t>实</a:t>
            </a:r>
          </a:p>
        </p:txBody>
      </p:sp>
      <p:sp>
        <p:nvSpPr>
          <p:cNvPr id="37907" name="Text Box 19"/>
          <p:cNvSpPr txBox="1">
            <a:spLocks noChangeArrowheads="1"/>
          </p:cNvSpPr>
          <p:nvPr/>
        </p:nvSpPr>
        <p:spPr bwMode="auto">
          <a:xfrm>
            <a:off x="6553200" y="56388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CC0000"/>
                </a:solidFill>
                <a:latin typeface="Times New Roman" pitchFamily="18" charset="0"/>
              </a:rPr>
              <a:t>虚</a:t>
            </a:r>
          </a:p>
        </p:txBody>
      </p:sp>
      <p:sp>
        <p:nvSpPr>
          <p:cNvPr id="37908" name="AutoShape 20"/>
          <p:cNvSpPr>
            <a:spLocks/>
          </p:cNvSpPr>
          <p:nvPr/>
        </p:nvSpPr>
        <p:spPr bwMode="auto">
          <a:xfrm>
            <a:off x="7467600" y="990600"/>
            <a:ext cx="228600" cy="4953000"/>
          </a:xfrm>
          <a:prstGeom prst="rightBrace">
            <a:avLst>
              <a:gd name="adj1" fmla="val 180556"/>
              <a:gd name="adj2" fmla="val 50000"/>
            </a:avLst>
          </a:prstGeom>
          <a:noFill/>
          <a:ln w="317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1">
              <a:latin typeface="Times New Roman" pitchFamily="18" charset="0"/>
            </a:endParaRPr>
          </a:p>
        </p:txBody>
      </p:sp>
      <p:sp>
        <p:nvSpPr>
          <p:cNvPr id="37909" name="Text Box 21"/>
          <p:cNvSpPr txBox="1">
            <a:spLocks noChangeArrowheads="1"/>
          </p:cNvSpPr>
          <p:nvPr/>
        </p:nvSpPr>
        <p:spPr bwMode="auto">
          <a:xfrm>
            <a:off x="7896225" y="2286000"/>
            <a:ext cx="852488"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400" b="1">
                <a:solidFill>
                  <a:srgbClr val="3333FF"/>
                </a:solidFill>
                <a:latin typeface="Times New Roman" pitchFamily="18" charset="0"/>
                <a:ea typeface="黑体" pitchFamily="49" charset="-122"/>
              </a:rPr>
              <a:t>朦胧和谐</a:t>
            </a:r>
          </a:p>
        </p:txBody>
      </p:sp>
    </p:spTree>
    <p:extLst>
      <p:ext uri="{BB962C8B-B14F-4D97-AF65-F5344CB8AC3E}">
        <p14:creationId xmlns:p14="http://schemas.microsoft.com/office/powerpoint/2010/main" val="4985657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dissolve">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barn(inVertical)">
                                      <p:cBhvr>
                                        <p:cTn id="12" dur="500"/>
                                        <p:tgtEl>
                                          <p:spTgt spid="37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37892"/>
                                        </p:tgtEl>
                                        <p:attrNameLst>
                                          <p:attrName>style.visibility</p:attrName>
                                        </p:attrNameLst>
                                      </p:cBhvr>
                                      <p:to>
                                        <p:strVal val="visible"/>
                                      </p:to>
                                    </p:set>
                                    <p:anim calcmode="lin" valueType="num">
                                      <p:cBhvr>
                                        <p:cTn id="17" dur="500" fill="hold"/>
                                        <p:tgtEl>
                                          <p:spTgt spid="37892"/>
                                        </p:tgtEl>
                                        <p:attrNameLst>
                                          <p:attrName>ppt_x</p:attrName>
                                        </p:attrNameLst>
                                      </p:cBhvr>
                                      <p:tavLst>
                                        <p:tav tm="0">
                                          <p:val>
                                            <p:strVal val="#ppt_x-#ppt_w/2"/>
                                          </p:val>
                                        </p:tav>
                                        <p:tav tm="100000">
                                          <p:val>
                                            <p:strVal val="#ppt_x"/>
                                          </p:val>
                                        </p:tav>
                                      </p:tavLst>
                                    </p:anim>
                                    <p:anim calcmode="lin" valueType="num">
                                      <p:cBhvr>
                                        <p:cTn id="18" dur="500" fill="hold"/>
                                        <p:tgtEl>
                                          <p:spTgt spid="37892"/>
                                        </p:tgtEl>
                                        <p:attrNameLst>
                                          <p:attrName>ppt_y</p:attrName>
                                        </p:attrNameLst>
                                      </p:cBhvr>
                                      <p:tavLst>
                                        <p:tav tm="0">
                                          <p:val>
                                            <p:strVal val="#ppt_y"/>
                                          </p:val>
                                        </p:tav>
                                        <p:tav tm="100000">
                                          <p:val>
                                            <p:strVal val="#ppt_y"/>
                                          </p:val>
                                        </p:tav>
                                      </p:tavLst>
                                    </p:anim>
                                    <p:anim calcmode="lin" valueType="num">
                                      <p:cBhvr>
                                        <p:cTn id="19" dur="500" fill="hold"/>
                                        <p:tgtEl>
                                          <p:spTgt spid="37892"/>
                                        </p:tgtEl>
                                        <p:attrNameLst>
                                          <p:attrName>ppt_w</p:attrName>
                                        </p:attrNameLst>
                                      </p:cBhvr>
                                      <p:tavLst>
                                        <p:tav tm="0">
                                          <p:val>
                                            <p:fltVal val="0"/>
                                          </p:val>
                                        </p:tav>
                                        <p:tav tm="100000">
                                          <p:val>
                                            <p:strVal val="#ppt_w"/>
                                          </p:val>
                                        </p:tav>
                                      </p:tavLst>
                                    </p:anim>
                                    <p:anim calcmode="lin" valueType="num">
                                      <p:cBhvr>
                                        <p:cTn id="20" dur="500" fill="hold"/>
                                        <p:tgtEl>
                                          <p:spTgt spid="3789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37893"/>
                                        </p:tgtEl>
                                        <p:attrNameLst>
                                          <p:attrName>style.visibility</p:attrName>
                                        </p:attrNameLst>
                                      </p:cBhvr>
                                      <p:to>
                                        <p:strVal val="visible"/>
                                      </p:to>
                                    </p:set>
                                    <p:anim calcmode="lin" valueType="num">
                                      <p:cBhvr>
                                        <p:cTn id="25" dur="500" fill="hold"/>
                                        <p:tgtEl>
                                          <p:spTgt spid="37893"/>
                                        </p:tgtEl>
                                        <p:attrNameLst>
                                          <p:attrName>ppt_x</p:attrName>
                                        </p:attrNameLst>
                                      </p:cBhvr>
                                      <p:tavLst>
                                        <p:tav tm="0">
                                          <p:val>
                                            <p:strVal val="#ppt_x-#ppt_w/2"/>
                                          </p:val>
                                        </p:tav>
                                        <p:tav tm="100000">
                                          <p:val>
                                            <p:strVal val="#ppt_x"/>
                                          </p:val>
                                        </p:tav>
                                      </p:tavLst>
                                    </p:anim>
                                    <p:anim calcmode="lin" valueType="num">
                                      <p:cBhvr>
                                        <p:cTn id="26" dur="500" fill="hold"/>
                                        <p:tgtEl>
                                          <p:spTgt spid="37893"/>
                                        </p:tgtEl>
                                        <p:attrNameLst>
                                          <p:attrName>ppt_y</p:attrName>
                                        </p:attrNameLst>
                                      </p:cBhvr>
                                      <p:tavLst>
                                        <p:tav tm="0">
                                          <p:val>
                                            <p:strVal val="#ppt_y"/>
                                          </p:val>
                                        </p:tav>
                                        <p:tav tm="100000">
                                          <p:val>
                                            <p:strVal val="#ppt_y"/>
                                          </p:val>
                                        </p:tav>
                                      </p:tavLst>
                                    </p:anim>
                                    <p:anim calcmode="lin" valueType="num">
                                      <p:cBhvr>
                                        <p:cTn id="27" dur="500" fill="hold"/>
                                        <p:tgtEl>
                                          <p:spTgt spid="37893"/>
                                        </p:tgtEl>
                                        <p:attrNameLst>
                                          <p:attrName>ppt_w</p:attrName>
                                        </p:attrNameLst>
                                      </p:cBhvr>
                                      <p:tavLst>
                                        <p:tav tm="0">
                                          <p:val>
                                            <p:fltVal val="0"/>
                                          </p:val>
                                        </p:tav>
                                        <p:tav tm="100000">
                                          <p:val>
                                            <p:strVal val="#ppt_w"/>
                                          </p:val>
                                        </p:tav>
                                      </p:tavLst>
                                    </p:anim>
                                    <p:anim calcmode="lin" valueType="num">
                                      <p:cBhvr>
                                        <p:cTn id="28" dur="500" fill="hold"/>
                                        <p:tgtEl>
                                          <p:spTgt spid="37893"/>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37894"/>
                                        </p:tgtEl>
                                        <p:attrNameLst>
                                          <p:attrName>style.visibility</p:attrName>
                                        </p:attrNameLst>
                                      </p:cBhvr>
                                      <p:to>
                                        <p:strVal val="visible"/>
                                      </p:to>
                                    </p:set>
                                    <p:anim calcmode="lin" valueType="num">
                                      <p:cBhvr>
                                        <p:cTn id="33" dur="500" fill="hold"/>
                                        <p:tgtEl>
                                          <p:spTgt spid="37894"/>
                                        </p:tgtEl>
                                        <p:attrNameLst>
                                          <p:attrName>ppt_w</p:attrName>
                                        </p:attrNameLst>
                                      </p:cBhvr>
                                      <p:tavLst>
                                        <p:tav tm="0">
                                          <p:val>
                                            <p:fltVal val="0"/>
                                          </p:val>
                                        </p:tav>
                                        <p:tav tm="100000">
                                          <p:val>
                                            <p:strVal val="#ppt_w"/>
                                          </p:val>
                                        </p:tav>
                                      </p:tavLst>
                                    </p:anim>
                                    <p:anim calcmode="lin" valueType="num">
                                      <p:cBhvr>
                                        <p:cTn id="34" dur="500" fill="hold"/>
                                        <p:tgtEl>
                                          <p:spTgt spid="37894"/>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37895"/>
                                        </p:tgtEl>
                                        <p:attrNameLst>
                                          <p:attrName>style.visibility</p:attrName>
                                        </p:attrNameLst>
                                      </p:cBhvr>
                                      <p:to>
                                        <p:strVal val="visible"/>
                                      </p:to>
                                    </p:set>
                                    <p:anim calcmode="lin" valueType="num">
                                      <p:cBhvr>
                                        <p:cTn id="39" dur="500" fill="hold"/>
                                        <p:tgtEl>
                                          <p:spTgt spid="37895"/>
                                        </p:tgtEl>
                                        <p:attrNameLst>
                                          <p:attrName>ppt_x</p:attrName>
                                        </p:attrNameLst>
                                      </p:cBhvr>
                                      <p:tavLst>
                                        <p:tav tm="0">
                                          <p:val>
                                            <p:strVal val="#ppt_x-#ppt_w/2"/>
                                          </p:val>
                                        </p:tav>
                                        <p:tav tm="100000">
                                          <p:val>
                                            <p:strVal val="#ppt_x"/>
                                          </p:val>
                                        </p:tav>
                                      </p:tavLst>
                                    </p:anim>
                                    <p:anim calcmode="lin" valueType="num">
                                      <p:cBhvr>
                                        <p:cTn id="40" dur="500" fill="hold"/>
                                        <p:tgtEl>
                                          <p:spTgt spid="37895"/>
                                        </p:tgtEl>
                                        <p:attrNameLst>
                                          <p:attrName>ppt_y</p:attrName>
                                        </p:attrNameLst>
                                      </p:cBhvr>
                                      <p:tavLst>
                                        <p:tav tm="0">
                                          <p:val>
                                            <p:strVal val="#ppt_y"/>
                                          </p:val>
                                        </p:tav>
                                        <p:tav tm="100000">
                                          <p:val>
                                            <p:strVal val="#ppt_y"/>
                                          </p:val>
                                        </p:tav>
                                      </p:tavLst>
                                    </p:anim>
                                    <p:anim calcmode="lin" valueType="num">
                                      <p:cBhvr>
                                        <p:cTn id="41" dur="500" fill="hold"/>
                                        <p:tgtEl>
                                          <p:spTgt spid="37895"/>
                                        </p:tgtEl>
                                        <p:attrNameLst>
                                          <p:attrName>ppt_w</p:attrName>
                                        </p:attrNameLst>
                                      </p:cBhvr>
                                      <p:tavLst>
                                        <p:tav tm="0">
                                          <p:val>
                                            <p:fltVal val="0"/>
                                          </p:val>
                                        </p:tav>
                                        <p:tav tm="100000">
                                          <p:val>
                                            <p:strVal val="#ppt_w"/>
                                          </p:val>
                                        </p:tav>
                                      </p:tavLst>
                                    </p:anim>
                                    <p:anim calcmode="lin" valueType="num">
                                      <p:cBhvr>
                                        <p:cTn id="42" dur="500" fill="hold"/>
                                        <p:tgtEl>
                                          <p:spTgt spid="37895"/>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37896"/>
                                        </p:tgtEl>
                                        <p:attrNameLst>
                                          <p:attrName>style.visibility</p:attrName>
                                        </p:attrNameLst>
                                      </p:cBhvr>
                                      <p:to>
                                        <p:strVal val="visible"/>
                                      </p:to>
                                    </p:set>
                                    <p:anim calcmode="lin" valueType="num">
                                      <p:cBhvr>
                                        <p:cTn id="47" dur="500" fill="hold"/>
                                        <p:tgtEl>
                                          <p:spTgt spid="37896"/>
                                        </p:tgtEl>
                                        <p:attrNameLst>
                                          <p:attrName>ppt_x</p:attrName>
                                        </p:attrNameLst>
                                      </p:cBhvr>
                                      <p:tavLst>
                                        <p:tav tm="0">
                                          <p:val>
                                            <p:strVal val="#ppt_x-#ppt_w/2"/>
                                          </p:val>
                                        </p:tav>
                                        <p:tav tm="100000">
                                          <p:val>
                                            <p:strVal val="#ppt_x"/>
                                          </p:val>
                                        </p:tav>
                                      </p:tavLst>
                                    </p:anim>
                                    <p:anim calcmode="lin" valueType="num">
                                      <p:cBhvr>
                                        <p:cTn id="48" dur="500" fill="hold"/>
                                        <p:tgtEl>
                                          <p:spTgt spid="37896"/>
                                        </p:tgtEl>
                                        <p:attrNameLst>
                                          <p:attrName>ppt_y</p:attrName>
                                        </p:attrNameLst>
                                      </p:cBhvr>
                                      <p:tavLst>
                                        <p:tav tm="0">
                                          <p:val>
                                            <p:strVal val="#ppt_y"/>
                                          </p:val>
                                        </p:tav>
                                        <p:tav tm="100000">
                                          <p:val>
                                            <p:strVal val="#ppt_y"/>
                                          </p:val>
                                        </p:tav>
                                      </p:tavLst>
                                    </p:anim>
                                    <p:anim calcmode="lin" valueType="num">
                                      <p:cBhvr>
                                        <p:cTn id="49" dur="500" fill="hold"/>
                                        <p:tgtEl>
                                          <p:spTgt spid="37896"/>
                                        </p:tgtEl>
                                        <p:attrNameLst>
                                          <p:attrName>ppt_w</p:attrName>
                                        </p:attrNameLst>
                                      </p:cBhvr>
                                      <p:tavLst>
                                        <p:tav tm="0">
                                          <p:val>
                                            <p:fltVal val="0"/>
                                          </p:val>
                                        </p:tav>
                                        <p:tav tm="100000">
                                          <p:val>
                                            <p:strVal val="#ppt_w"/>
                                          </p:val>
                                        </p:tav>
                                      </p:tavLst>
                                    </p:anim>
                                    <p:anim calcmode="lin" valueType="num">
                                      <p:cBhvr>
                                        <p:cTn id="50" dur="500" fill="hold"/>
                                        <p:tgtEl>
                                          <p:spTgt spid="37896"/>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7900"/>
                                        </p:tgtEl>
                                        <p:attrNameLst>
                                          <p:attrName>style.visibility</p:attrName>
                                        </p:attrNameLst>
                                      </p:cBhvr>
                                      <p:to>
                                        <p:strVal val="visible"/>
                                      </p:to>
                                    </p:set>
                                    <p:animEffect transition="in" filter="dissolve">
                                      <p:cBhvr>
                                        <p:cTn id="55" dur="500"/>
                                        <p:tgtEl>
                                          <p:spTgt spid="3790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7901"/>
                                        </p:tgtEl>
                                        <p:attrNameLst>
                                          <p:attrName>style.visibility</p:attrName>
                                        </p:attrNameLst>
                                      </p:cBhvr>
                                      <p:to>
                                        <p:strVal val="visible"/>
                                      </p:to>
                                    </p:set>
                                    <p:animEffect transition="in" filter="dissolve">
                                      <p:cBhvr>
                                        <p:cTn id="60" dur="500"/>
                                        <p:tgtEl>
                                          <p:spTgt spid="3790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7902"/>
                                        </p:tgtEl>
                                        <p:attrNameLst>
                                          <p:attrName>style.visibility</p:attrName>
                                        </p:attrNameLst>
                                      </p:cBhvr>
                                      <p:to>
                                        <p:strVal val="visible"/>
                                      </p:to>
                                    </p:set>
                                    <p:animEffect transition="in" filter="dissolve">
                                      <p:cBhvr>
                                        <p:cTn id="65" dur="500"/>
                                        <p:tgtEl>
                                          <p:spTgt spid="3790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7903"/>
                                        </p:tgtEl>
                                        <p:attrNameLst>
                                          <p:attrName>style.visibility</p:attrName>
                                        </p:attrNameLst>
                                      </p:cBhvr>
                                      <p:to>
                                        <p:strVal val="visible"/>
                                      </p:to>
                                    </p:set>
                                    <p:animEffect transition="in" filter="dissolve">
                                      <p:cBhvr>
                                        <p:cTn id="70" dur="500"/>
                                        <p:tgtEl>
                                          <p:spTgt spid="3790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6" presetClass="entr" presetSubtype="26" fill="hold" grpId="0" nodeType="clickEffect">
                                  <p:stCondLst>
                                    <p:cond delay="0"/>
                                  </p:stCondLst>
                                  <p:childTnLst>
                                    <p:set>
                                      <p:cBhvr>
                                        <p:cTn id="74" dur="1" fill="hold">
                                          <p:stCondLst>
                                            <p:cond delay="0"/>
                                          </p:stCondLst>
                                        </p:cTn>
                                        <p:tgtEl>
                                          <p:spTgt spid="37897"/>
                                        </p:tgtEl>
                                        <p:attrNameLst>
                                          <p:attrName>style.visibility</p:attrName>
                                        </p:attrNameLst>
                                      </p:cBhvr>
                                      <p:to>
                                        <p:strVal val="visible"/>
                                      </p:to>
                                    </p:set>
                                    <p:animEffect transition="in" filter="barn(inHorizontal)">
                                      <p:cBhvr>
                                        <p:cTn id="75" dur="500"/>
                                        <p:tgtEl>
                                          <p:spTgt spid="3789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8" fill="hold" grpId="0" nodeType="clickEffect">
                                  <p:stCondLst>
                                    <p:cond delay="0"/>
                                  </p:stCondLst>
                                  <p:childTnLst>
                                    <p:set>
                                      <p:cBhvr>
                                        <p:cTn id="79" dur="1" fill="hold">
                                          <p:stCondLst>
                                            <p:cond delay="0"/>
                                          </p:stCondLst>
                                        </p:cTn>
                                        <p:tgtEl>
                                          <p:spTgt spid="37898"/>
                                        </p:tgtEl>
                                        <p:attrNameLst>
                                          <p:attrName>style.visibility</p:attrName>
                                        </p:attrNameLst>
                                      </p:cBhvr>
                                      <p:to>
                                        <p:strVal val="visible"/>
                                      </p:to>
                                    </p:set>
                                    <p:anim calcmode="lin" valueType="num">
                                      <p:cBhvr>
                                        <p:cTn id="80" dur="500" fill="hold"/>
                                        <p:tgtEl>
                                          <p:spTgt spid="37898"/>
                                        </p:tgtEl>
                                        <p:attrNameLst>
                                          <p:attrName>ppt_x</p:attrName>
                                        </p:attrNameLst>
                                      </p:cBhvr>
                                      <p:tavLst>
                                        <p:tav tm="0">
                                          <p:val>
                                            <p:strVal val="#ppt_x-#ppt_w/2"/>
                                          </p:val>
                                        </p:tav>
                                        <p:tav tm="100000">
                                          <p:val>
                                            <p:strVal val="#ppt_x"/>
                                          </p:val>
                                        </p:tav>
                                      </p:tavLst>
                                    </p:anim>
                                    <p:anim calcmode="lin" valueType="num">
                                      <p:cBhvr>
                                        <p:cTn id="81" dur="500" fill="hold"/>
                                        <p:tgtEl>
                                          <p:spTgt spid="37898"/>
                                        </p:tgtEl>
                                        <p:attrNameLst>
                                          <p:attrName>ppt_y</p:attrName>
                                        </p:attrNameLst>
                                      </p:cBhvr>
                                      <p:tavLst>
                                        <p:tav tm="0">
                                          <p:val>
                                            <p:strVal val="#ppt_y"/>
                                          </p:val>
                                        </p:tav>
                                        <p:tav tm="100000">
                                          <p:val>
                                            <p:strVal val="#ppt_y"/>
                                          </p:val>
                                        </p:tav>
                                      </p:tavLst>
                                    </p:anim>
                                    <p:anim calcmode="lin" valueType="num">
                                      <p:cBhvr>
                                        <p:cTn id="82" dur="500" fill="hold"/>
                                        <p:tgtEl>
                                          <p:spTgt spid="37898"/>
                                        </p:tgtEl>
                                        <p:attrNameLst>
                                          <p:attrName>ppt_w</p:attrName>
                                        </p:attrNameLst>
                                      </p:cBhvr>
                                      <p:tavLst>
                                        <p:tav tm="0">
                                          <p:val>
                                            <p:fltVal val="0"/>
                                          </p:val>
                                        </p:tav>
                                        <p:tav tm="100000">
                                          <p:val>
                                            <p:strVal val="#ppt_w"/>
                                          </p:val>
                                        </p:tav>
                                      </p:tavLst>
                                    </p:anim>
                                    <p:anim calcmode="lin" valueType="num">
                                      <p:cBhvr>
                                        <p:cTn id="83" dur="500" fill="hold"/>
                                        <p:tgtEl>
                                          <p:spTgt spid="37898"/>
                                        </p:tgtEl>
                                        <p:attrNameLst>
                                          <p:attrName>ppt_h</p:attrName>
                                        </p:attrNameLst>
                                      </p:cBhvr>
                                      <p:tavLst>
                                        <p:tav tm="0">
                                          <p:val>
                                            <p:strVal val="#ppt_h"/>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8" fill="hold" grpId="0" nodeType="clickEffect">
                                  <p:stCondLst>
                                    <p:cond delay="0"/>
                                  </p:stCondLst>
                                  <p:childTnLst>
                                    <p:set>
                                      <p:cBhvr>
                                        <p:cTn id="87" dur="1" fill="hold">
                                          <p:stCondLst>
                                            <p:cond delay="0"/>
                                          </p:stCondLst>
                                        </p:cTn>
                                        <p:tgtEl>
                                          <p:spTgt spid="37899"/>
                                        </p:tgtEl>
                                        <p:attrNameLst>
                                          <p:attrName>style.visibility</p:attrName>
                                        </p:attrNameLst>
                                      </p:cBhvr>
                                      <p:to>
                                        <p:strVal val="visible"/>
                                      </p:to>
                                    </p:set>
                                    <p:anim calcmode="lin" valueType="num">
                                      <p:cBhvr>
                                        <p:cTn id="88" dur="500" fill="hold"/>
                                        <p:tgtEl>
                                          <p:spTgt spid="37899"/>
                                        </p:tgtEl>
                                        <p:attrNameLst>
                                          <p:attrName>ppt_x</p:attrName>
                                        </p:attrNameLst>
                                      </p:cBhvr>
                                      <p:tavLst>
                                        <p:tav tm="0">
                                          <p:val>
                                            <p:strVal val="#ppt_x-#ppt_w/2"/>
                                          </p:val>
                                        </p:tav>
                                        <p:tav tm="100000">
                                          <p:val>
                                            <p:strVal val="#ppt_x"/>
                                          </p:val>
                                        </p:tav>
                                      </p:tavLst>
                                    </p:anim>
                                    <p:anim calcmode="lin" valueType="num">
                                      <p:cBhvr>
                                        <p:cTn id="89" dur="500" fill="hold"/>
                                        <p:tgtEl>
                                          <p:spTgt spid="37899"/>
                                        </p:tgtEl>
                                        <p:attrNameLst>
                                          <p:attrName>ppt_y</p:attrName>
                                        </p:attrNameLst>
                                      </p:cBhvr>
                                      <p:tavLst>
                                        <p:tav tm="0">
                                          <p:val>
                                            <p:strVal val="#ppt_y"/>
                                          </p:val>
                                        </p:tav>
                                        <p:tav tm="100000">
                                          <p:val>
                                            <p:strVal val="#ppt_y"/>
                                          </p:val>
                                        </p:tav>
                                      </p:tavLst>
                                    </p:anim>
                                    <p:anim calcmode="lin" valueType="num">
                                      <p:cBhvr>
                                        <p:cTn id="90" dur="500" fill="hold"/>
                                        <p:tgtEl>
                                          <p:spTgt spid="37899"/>
                                        </p:tgtEl>
                                        <p:attrNameLst>
                                          <p:attrName>ppt_w</p:attrName>
                                        </p:attrNameLst>
                                      </p:cBhvr>
                                      <p:tavLst>
                                        <p:tav tm="0">
                                          <p:val>
                                            <p:fltVal val="0"/>
                                          </p:val>
                                        </p:tav>
                                        <p:tav tm="100000">
                                          <p:val>
                                            <p:strVal val="#ppt_w"/>
                                          </p:val>
                                        </p:tav>
                                      </p:tavLst>
                                    </p:anim>
                                    <p:anim calcmode="lin" valueType="num">
                                      <p:cBhvr>
                                        <p:cTn id="91" dur="500" fill="hold"/>
                                        <p:tgtEl>
                                          <p:spTgt spid="37899"/>
                                        </p:tgtEl>
                                        <p:attrNameLst>
                                          <p:attrName>ppt_h</p:attrName>
                                        </p:attrNameLst>
                                      </p:cBhvr>
                                      <p:tavLst>
                                        <p:tav tm="0">
                                          <p:val>
                                            <p:strVal val="#ppt_h"/>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37904"/>
                                        </p:tgtEl>
                                        <p:attrNameLst>
                                          <p:attrName>style.visibility</p:attrName>
                                        </p:attrNameLst>
                                      </p:cBhvr>
                                      <p:to>
                                        <p:strVal val="visible"/>
                                      </p:to>
                                    </p:set>
                                    <p:animEffect transition="in" filter="dissolve">
                                      <p:cBhvr>
                                        <p:cTn id="96" dur="500"/>
                                        <p:tgtEl>
                                          <p:spTgt spid="3790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37906"/>
                                        </p:tgtEl>
                                        <p:attrNameLst>
                                          <p:attrName>style.visibility</p:attrName>
                                        </p:attrNameLst>
                                      </p:cBhvr>
                                      <p:to>
                                        <p:strVal val="visible"/>
                                      </p:to>
                                    </p:set>
                                    <p:animEffect transition="in" filter="dissolve">
                                      <p:cBhvr>
                                        <p:cTn id="101" dur="500"/>
                                        <p:tgtEl>
                                          <p:spTgt spid="3790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37905"/>
                                        </p:tgtEl>
                                        <p:attrNameLst>
                                          <p:attrName>style.visibility</p:attrName>
                                        </p:attrNameLst>
                                      </p:cBhvr>
                                      <p:to>
                                        <p:strVal val="visible"/>
                                      </p:to>
                                    </p:set>
                                    <p:animEffect transition="in" filter="dissolve">
                                      <p:cBhvr>
                                        <p:cTn id="106" dur="500"/>
                                        <p:tgtEl>
                                          <p:spTgt spid="37905"/>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7907"/>
                                        </p:tgtEl>
                                        <p:attrNameLst>
                                          <p:attrName>style.visibility</p:attrName>
                                        </p:attrNameLst>
                                      </p:cBhvr>
                                      <p:to>
                                        <p:strVal val="visible"/>
                                      </p:to>
                                    </p:set>
                                    <p:animEffect transition="in" filter="dissolve">
                                      <p:cBhvr>
                                        <p:cTn id="111" dur="500"/>
                                        <p:tgtEl>
                                          <p:spTgt spid="37907"/>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6" presetClass="entr" presetSubtype="26" fill="hold" grpId="0" nodeType="clickEffect">
                                  <p:stCondLst>
                                    <p:cond delay="0"/>
                                  </p:stCondLst>
                                  <p:childTnLst>
                                    <p:set>
                                      <p:cBhvr>
                                        <p:cTn id="115" dur="1" fill="hold">
                                          <p:stCondLst>
                                            <p:cond delay="0"/>
                                          </p:stCondLst>
                                        </p:cTn>
                                        <p:tgtEl>
                                          <p:spTgt spid="37908"/>
                                        </p:tgtEl>
                                        <p:attrNameLst>
                                          <p:attrName>style.visibility</p:attrName>
                                        </p:attrNameLst>
                                      </p:cBhvr>
                                      <p:to>
                                        <p:strVal val="visible"/>
                                      </p:to>
                                    </p:set>
                                    <p:animEffect transition="in" filter="barn(inHorizontal)">
                                      <p:cBhvr>
                                        <p:cTn id="116" dur="500"/>
                                        <p:tgtEl>
                                          <p:spTgt spid="37908"/>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7" presetClass="entr" presetSubtype="2" fill="hold" grpId="0" nodeType="clickEffect">
                                  <p:stCondLst>
                                    <p:cond delay="0"/>
                                  </p:stCondLst>
                                  <p:childTnLst>
                                    <p:set>
                                      <p:cBhvr>
                                        <p:cTn id="120" dur="1" fill="hold">
                                          <p:stCondLst>
                                            <p:cond delay="0"/>
                                          </p:stCondLst>
                                        </p:cTn>
                                        <p:tgtEl>
                                          <p:spTgt spid="37909"/>
                                        </p:tgtEl>
                                        <p:attrNameLst>
                                          <p:attrName>style.visibility</p:attrName>
                                        </p:attrNameLst>
                                      </p:cBhvr>
                                      <p:to>
                                        <p:strVal val="visible"/>
                                      </p:to>
                                    </p:set>
                                    <p:anim calcmode="lin" valueType="num">
                                      <p:cBhvr>
                                        <p:cTn id="121" dur="500" fill="hold"/>
                                        <p:tgtEl>
                                          <p:spTgt spid="37909"/>
                                        </p:tgtEl>
                                        <p:attrNameLst>
                                          <p:attrName>ppt_x</p:attrName>
                                        </p:attrNameLst>
                                      </p:cBhvr>
                                      <p:tavLst>
                                        <p:tav tm="0">
                                          <p:val>
                                            <p:strVal val="#ppt_x+#ppt_w/2"/>
                                          </p:val>
                                        </p:tav>
                                        <p:tav tm="100000">
                                          <p:val>
                                            <p:strVal val="#ppt_x"/>
                                          </p:val>
                                        </p:tav>
                                      </p:tavLst>
                                    </p:anim>
                                    <p:anim calcmode="lin" valueType="num">
                                      <p:cBhvr>
                                        <p:cTn id="122" dur="500" fill="hold"/>
                                        <p:tgtEl>
                                          <p:spTgt spid="37909"/>
                                        </p:tgtEl>
                                        <p:attrNameLst>
                                          <p:attrName>ppt_y</p:attrName>
                                        </p:attrNameLst>
                                      </p:cBhvr>
                                      <p:tavLst>
                                        <p:tav tm="0">
                                          <p:val>
                                            <p:strVal val="#ppt_y"/>
                                          </p:val>
                                        </p:tav>
                                        <p:tav tm="100000">
                                          <p:val>
                                            <p:strVal val="#ppt_y"/>
                                          </p:val>
                                        </p:tav>
                                      </p:tavLst>
                                    </p:anim>
                                    <p:anim calcmode="lin" valueType="num">
                                      <p:cBhvr>
                                        <p:cTn id="123" dur="500" fill="hold"/>
                                        <p:tgtEl>
                                          <p:spTgt spid="37909"/>
                                        </p:tgtEl>
                                        <p:attrNameLst>
                                          <p:attrName>ppt_w</p:attrName>
                                        </p:attrNameLst>
                                      </p:cBhvr>
                                      <p:tavLst>
                                        <p:tav tm="0">
                                          <p:val>
                                            <p:fltVal val="0"/>
                                          </p:val>
                                        </p:tav>
                                        <p:tav tm="100000">
                                          <p:val>
                                            <p:strVal val="#ppt_w"/>
                                          </p:val>
                                        </p:tav>
                                      </p:tavLst>
                                    </p:anim>
                                    <p:anim calcmode="lin" valueType="num">
                                      <p:cBhvr>
                                        <p:cTn id="124" dur="500" fill="hold"/>
                                        <p:tgtEl>
                                          <p:spTgt spid="3790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ldLvl="0" animBg="1" autoUpdateAnimBg="0"/>
      <p:bldP spid="37891" grpId="0" animBg="1" autoUpdateAnimBg="0"/>
      <p:bldP spid="37892" grpId="0" autoUpdateAnimBg="0"/>
      <p:bldP spid="37893" grpId="0" autoUpdateAnimBg="0"/>
      <p:bldP spid="37894" grpId="0" animBg="1" autoUpdateAnimBg="0"/>
      <p:bldP spid="37895" grpId="0" autoUpdateAnimBg="0"/>
      <p:bldP spid="37896" grpId="0" autoUpdateAnimBg="0"/>
      <p:bldP spid="37897" grpId="0" animBg="1" autoUpdateAnimBg="0"/>
      <p:bldP spid="37898" grpId="0" autoUpdateAnimBg="0"/>
      <p:bldP spid="37899" grpId="0" autoUpdateAnimBg="0"/>
      <p:bldP spid="37900" grpId="0" animBg="1" autoUpdateAnimBg="0"/>
      <p:bldP spid="37901" grpId="0" autoUpdateAnimBg="0"/>
      <p:bldP spid="37902" grpId="0" animBg="1" autoUpdateAnimBg="0"/>
      <p:bldP spid="37903" grpId="0" autoUpdateAnimBg="0"/>
      <p:bldP spid="37904" grpId="0" bldLvl="0" animBg="1" autoUpdateAnimBg="0"/>
      <p:bldP spid="37905" grpId="0" bldLvl="0" animBg="1" autoUpdateAnimBg="0"/>
      <p:bldP spid="37906" grpId="0" autoUpdateAnimBg="0"/>
      <p:bldP spid="37907" grpId="0" autoUpdateAnimBg="0"/>
      <p:bldP spid="37908" grpId="0" animBg="1" autoUpdateAnimBg="0"/>
      <p:bldP spid="3790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685800" y="609600"/>
            <a:ext cx="7772400" cy="1143000"/>
          </a:xfrm>
        </p:spPr>
        <p:txBody>
          <a:bodyPr/>
          <a:lstStyle/>
          <a:p>
            <a:endParaRPr lang="zh-CN" altLang="zh-CN"/>
          </a:p>
        </p:txBody>
      </p:sp>
      <p:sp>
        <p:nvSpPr>
          <p:cNvPr id="4099" name="Rectangle 3"/>
          <p:cNvSpPr>
            <a:spLocks noGrp="1" noChangeArrowheads="1"/>
          </p:cNvSpPr>
          <p:nvPr>
            <p:ph type="body" idx="4294967295"/>
          </p:nvPr>
        </p:nvSpPr>
        <p:spPr>
          <a:xfrm>
            <a:off x="685800" y="1981200"/>
            <a:ext cx="7772400" cy="4114800"/>
          </a:xfrm>
        </p:spPr>
        <p:txBody>
          <a:bodyPr/>
          <a:lstStyle/>
          <a:p>
            <a:endParaRPr lang="zh-CN" altLang="zh-CN"/>
          </a:p>
        </p:txBody>
      </p:sp>
      <p:pic>
        <p:nvPicPr>
          <p:cNvPr id="4100" name="Picture 4" descr="4334雾锁荷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5"/>
          <p:cNvSpPr txBox="1">
            <a:spLocks noChangeArrowheads="1"/>
          </p:cNvSpPr>
          <p:nvPr/>
        </p:nvSpPr>
        <p:spPr bwMode="auto">
          <a:xfrm>
            <a:off x="2987675" y="260350"/>
            <a:ext cx="59102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a:spcBef>
                <a:spcPct val="50000"/>
              </a:spcBef>
            </a:pPr>
            <a:r>
              <a:rPr lang="zh-CN" altLang="en-US" sz="3200" b="1">
                <a:solidFill>
                  <a:srgbClr val="FF0000"/>
                </a:solidFill>
                <a:latin typeface="华文新魏" pitchFamily="2" charset="-122"/>
                <a:ea typeface="华文新魏" pitchFamily="2" charset="-122"/>
              </a:rPr>
              <a:t>杨万里《晓出净慈寺送林子方》 </a:t>
            </a:r>
          </a:p>
        </p:txBody>
      </p:sp>
      <p:sp>
        <p:nvSpPr>
          <p:cNvPr id="4102" name="Text Box 6"/>
          <p:cNvSpPr txBox="1">
            <a:spLocks noChangeArrowheads="1"/>
          </p:cNvSpPr>
          <p:nvPr/>
        </p:nvSpPr>
        <p:spPr bwMode="auto">
          <a:xfrm>
            <a:off x="4932363" y="981075"/>
            <a:ext cx="6096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spcBef>
                <a:spcPct val="50000"/>
              </a:spcBef>
            </a:pPr>
            <a:r>
              <a:rPr lang="zh-CN" altLang="en-US" sz="2800" b="1">
                <a:solidFill>
                  <a:srgbClr val="FF0000"/>
                </a:solidFill>
                <a:latin typeface="华文隶书" pitchFamily="2" charset="-122"/>
                <a:ea typeface="华文隶书" pitchFamily="2" charset="-122"/>
              </a:rPr>
              <a:t>毕竟西湖六月中，</a:t>
            </a:r>
          </a:p>
        </p:txBody>
      </p:sp>
      <p:sp>
        <p:nvSpPr>
          <p:cNvPr id="4103" name="Text Box 7"/>
          <p:cNvSpPr txBox="1">
            <a:spLocks noChangeArrowheads="1"/>
          </p:cNvSpPr>
          <p:nvPr/>
        </p:nvSpPr>
        <p:spPr bwMode="auto">
          <a:xfrm>
            <a:off x="6156325" y="981075"/>
            <a:ext cx="6096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spcBef>
                <a:spcPct val="50000"/>
              </a:spcBef>
            </a:pPr>
            <a:r>
              <a:rPr lang="zh-CN" altLang="en-US" sz="2800" b="1">
                <a:solidFill>
                  <a:srgbClr val="FF0000"/>
                </a:solidFill>
                <a:latin typeface="华文隶书" pitchFamily="2" charset="-122"/>
                <a:ea typeface="华文隶书" pitchFamily="2" charset="-122"/>
              </a:rPr>
              <a:t>接天莲叶无穷碧，</a:t>
            </a:r>
            <a:endParaRPr lang="zh-CN" altLang="en-US" b="1">
              <a:solidFill>
                <a:srgbClr val="FF0000"/>
              </a:solidFill>
              <a:latin typeface="华文隶书" pitchFamily="2" charset="-122"/>
              <a:ea typeface="华文隶书" pitchFamily="2" charset="-122"/>
            </a:endParaRPr>
          </a:p>
        </p:txBody>
      </p:sp>
      <p:sp>
        <p:nvSpPr>
          <p:cNvPr id="4104" name="Text Box 6"/>
          <p:cNvSpPr txBox="1">
            <a:spLocks noChangeArrowheads="1"/>
          </p:cNvSpPr>
          <p:nvPr/>
        </p:nvSpPr>
        <p:spPr bwMode="auto">
          <a:xfrm>
            <a:off x="5580063" y="981075"/>
            <a:ext cx="60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spcBef>
                <a:spcPct val="50000"/>
              </a:spcBef>
            </a:pPr>
            <a:r>
              <a:rPr lang="zh-CN" altLang="en-US" sz="2800" b="1">
                <a:solidFill>
                  <a:srgbClr val="FF0000"/>
                </a:solidFill>
                <a:latin typeface="华文隶书" pitchFamily="2" charset="-122"/>
                <a:ea typeface="华文隶书" pitchFamily="2" charset="-122"/>
              </a:rPr>
              <a:t>风光不与四时同。</a:t>
            </a:r>
          </a:p>
        </p:txBody>
      </p:sp>
      <p:sp>
        <p:nvSpPr>
          <p:cNvPr id="4105" name="Text Box 7"/>
          <p:cNvSpPr txBox="1">
            <a:spLocks noChangeArrowheads="1"/>
          </p:cNvSpPr>
          <p:nvPr/>
        </p:nvSpPr>
        <p:spPr bwMode="auto">
          <a:xfrm>
            <a:off x="6804025" y="1052513"/>
            <a:ext cx="609600" cy="269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spcBef>
                <a:spcPct val="50000"/>
              </a:spcBef>
            </a:pPr>
            <a:r>
              <a:rPr lang="zh-CN" altLang="en-US" sz="2800" b="1">
                <a:solidFill>
                  <a:srgbClr val="FF0000"/>
                </a:solidFill>
                <a:latin typeface="华文隶书" pitchFamily="2" charset="-122"/>
                <a:ea typeface="华文隶书" pitchFamily="2" charset="-122"/>
              </a:rPr>
              <a:t>映日荷花别样红</a:t>
            </a:r>
            <a:r>
              <a:rPr lang="zh-CN" altLang="en-US" b="1">
                <a:solidFill>
                  <a:srgbClr val="FF0000"/>
                </a:solidFill>
                <a:latin typeface="华文隶书" pitchFamily="2" charset="-122"/>
                <a:ea typeface="华文隶书" pitchFamily="2" charset="-122"/>
              </a:rPr>
              <a:t>。</a:t>
            </a:r>
          </a:p>
        </p:txBody>
      </p:sp>
    </p:spTree>
    <p:extLst>
      <p:ext uri="{BB962C8B-B14F-4D97-AF65-F5344CB8AC3E}">
        <p14:creationId xmlns:p14="http://schemas.microsoft.com/office/powerpoint/2010/main" val="63497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anim calcmode="lin" valueType="num">
                                      <p:cBhvr additive="base">
                                        <p:cTn id="7" dur="500" fill="hold"/>
                                        <p:tgtEl>
                                          <p:spTgt spid="4101"/>
                                        </p:tgtEl>
                                        <p:attrNameLst>
                                          <p:attrName>ppt_x</p:attrName>
                                        </p:attrNameLst>
                                      </p:cBhvr>
                                      <p:tavLst>
                                        <p:tav tm="0">
                                          <p:val>
                                            <p:strVal val="0-#ppt_w/2"/>
                                          </p:val>
                                        </p:tav>
                                        <p:tav tm="100000">
                                          <p:val>
                                            <p:strVal val="#ppt_x"/>
                                          </p:val>
                                        </p:tav>
                                      </p:tavLst>
                                    </p:anim>
                                    <p:anim calcmode="lin" valueType="num">
                                      <p:cBhvr additive="base">
                                        <p:cTn id="8"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102"/>
                                        </p:tgtEl>
                                        <p:attrNameLst>
                                          <p:attrName>style.visibility</p:attrName>
                                        </p:attrNameLst>
                                      </p:cBhvr>
                                      <p:to>
                                        <p:strVal val="visible"/>
                                      </p:to>
                                    </p:set>
                                    <p:animEffect transition="in" filter="blinds(horizontal)">
                                      <p:cBhvr>
                                        <p:cTn id="13" dur="500"/>
                                        <p:tgtEl>
                                          <p:spTgt spid="41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104"/>
                                        </p:tgtEl>
                                        <p:attrNameLst>
                                          <p:attrName>style.visibility</p:attrName>
                                        </p:attrNameLst>
                                      </p:cBhvr>
                                      <p:to>
                                        <p:strVal val="visible"/>
                                      </p:to>
                                    </p:set>
                                    <p:animEffect transition="in" filter="blinds(horizontal)">
                                      <p:cBhvr>
                                        <p:cTn id="18" dur="500"/>
                                        <p:tgtEl>
                                          <p:spTgt spid="410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103"/>
                                        </p:tgtEl>
                                        <p:attrNameLst>
                                          <p:attrName>style.visibility</p:attrName>
                                        </p:attrNameLst>
                                      </p:cBhvr>
                                      <p:to>
                                        <p:strVal val="visible"/>
                                      </p:to>
                                    </p:set>
                                    <p:animEffect transition="in" filter="blinds(horizontal)">
                                      <p:cBhvr>
                                        <p:cTn id="21" dur="500"/>
                                        <p:tgtEl>
                                          <p:spTgt spid="410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105"/>
                                        </p:tgtEl>
                                        <p:attrNameLst>
                                          <p:attrName>style.visibility</p:attrName>
                                        </p:attrNameLst>
                                      </p:cBhvr>
                                      <p:to>
                                        <p:strVal val="visible"/>
                                      </p:to>
                                    </p:set>
                                    <p:animEffect transition="in" filter="blinds(horizontal)">
                                      <p:cBhvr>
                                        <p:cTn id="24" dur="500"/>
                                        <p:tgtEl>
                                          <p:spTgt spid="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P spid="4102" grpId="0" autoUpdateAnimBg="0"/>
      <p:bldP spid="4103" grpId="0" autoUpdateAnimBg="0"/>
      <p:bldP spid="4104" grpId="0" autoUpdateAnimBg="0"/>
      <p:bldP spid="410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46125" y="5324475"/>
            <a:ext cx="984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Times New Roman" pitchFamily="18" charset="0"/>
                <a:ea typeface="隶书" pitchFamily="1" charset="-122"/>
              </a:rPr>
              <a:t>         </a:t>
            </a:r>
          </a:p>
        </p:txBody>
      </p:sp>
      <p:sp>
        <p:nvSpPr>
          <p:cNvPr id="38916" name="Text Box 4"/>
          <p:cNvSpPr txBox="1">
            <a:spLocks noChangeArrowheads="1"/>
          </p:cNvSpPr>
          <p:nvPr/>
        </p:nvSpPr>
        <p:spPr bwMode="auto">
          <a:xfrm>
            <a:off x="336212" y="4149080"/>
            <a:ext cx="85562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4000" b="1" dirty="0">
                <a:solidFill>
                  <a:srgbClr val="FF0066"/>
                </a:solidFill>
                <a:latin typeface="Times New Roman" pitchFamily="18" charset="0"/>
                <a:ea typeface="隶书" pitchFamily="1" charset="-122"/>
              </a:rPr>
              <a:t>为什么说</a:t>
            </a:r>
            <a:r>
              <a:rPr lang="zh-CN" altLang="en-US" sz="4000" b="1" dirty="0">
                <a:latin typeface="Times New Roman" pitchFamily="18" charset="0"/>
                <a:ea typeface="隶书" pitchFamily="1" charset="-122"/>
              </a:rPr>
              <a:t>“泻”“浮”</a:t>
            </a:r>
            <a:r>
              <a:rPr lang="zh-CN" altLang="en-US" sz="4000" b="1" dirty="0">
                <a:solidFill>
                  <a:srgbClr val="FF0066"/>
                </a:solidFill>
                <a:latin typeface="Times New Roman" pitchFamily="18" charset="0"/>
                <a:ea typeface="隶书" pitchFamily="1" charset="-122"/>
              </a:rPr>
              <a:t>二字点活了</a:t>
            </a:r>
          </a:p>
          <a:p>
            <a:r>
              <a:rPr lang="zh-CN" altLang="en-US" sz="4000" b="1" dirty="0">
                <a:solidFill>
                  <a:srgbClr val="FF0066"/>
                </a:solidFill>
                <a:latin typeface="Times New Roman" pitchFamily="18" charset="0"/>
                <a:ea typeface="隶书" pitchFamily="1" charset="-122"/>
              </a:rPr>
              <a:t>月光和雾气呢？可否用</a:t>
            </a:r>
            <a:r>
              <a:rPr lang="zh-CN" altLang="en-US" sz="4000" b="1" dirty="0">
                <a:latin typeface="Times New Roman" pitchFamily="18" charset="0"/>
                <a:ea typeface="隶书" pitchFamily="1" charset="-122"/>
              </a:rPr>
              <a:t>“照”</a:t>
            </a:r>
            <a:r>
              <a:rPr lang="zh-CN" altLang="en-US" sz="4000" b="1" dirty="0">
                <a:solidFill>
                  <a:srgbClr val="FF0066"/>
                </a:solidFill>
                <a:latin typeface="Times New Roman" pitchFamily="18" charset="0"/>
                <a:ea typeface="隶书" pitchFamily="1" charset="-122"/>
              </a:rPr>
              <a:t>替代</a:t>
            </a:r>
          </a:p>
          <a:p>
            <a:r>
              <a:rPr lang="zh-CN" altLang="en-US" sz="4000" b="1" dirty="0">
                <a:latin typeface="Times New Roman" pitchFamily="18" charset="0"/>
                <a:ea typeface="隶书" pitchFamily="1" charset="-122"/>
              </a:rPr>
              <a:t>“泻”，</a:t>
            </a:r>
            <a:r>
              <a:rPr lang="zh-CN" altLang="en-US" sz="4000" b="1" dirty="0">
                <a:solidFill>
                  <a:srgbClr val="FF0066"/>
                </a:solidFill>
                <a:latin typeface="Times New Roman" pitchFamily="18" charset="0"/>
                <a:ea typeface="隶书" pitchFamily="1" charset="-122"/>
              </a:rPr>
              <a:t>用</a:t>
            </a:r>
            <a:r>
              <a:rPr lang="zh-CN" altLang="en-US" sz="4000" b="1" dirty="0">
                <a:latin typeface="Times New Roman" pitchFamily="18" charset="0"/>
                <a:ea typeface="隶书" pitchFamily="1" charset="-122"/>
              </a:rPr>
              <a:t>“漂”</a:t>
            </a:r>
            <a:r>
              <a:rPr lang="zh-CN" altLang="en-US" sz="4000" b="1" dirty="0">
                <a:solidFill>
                  <a:srgbClr val="FF0066"/>
                </a:solidFill>
                <a:latin typeface="Times New Roman" pitchFamily="18" charset="0"/>
                <a:ea typeface="隶书" pitchFamily="1" charset="-122"/>
              </a:rPr>
              <a:t>替代</a:t>
            </a:r>
            <a:r>
              <a:rPr lang="zh-CN" altLang="en-US" sz="4000" b="1" dirty="0">
                <a:latin typeface="Times New Roman" pitchFamily="18" charset="0"/>
                <a:ea typeface="隶书" pitchFamily="1" charset="-122"/>
              </a:rPr>
              <a:t>“浮”</a:t>
            </a:r>
            <a:r>
              <a:rPr lang="zh-CN" altLang="en-US" sz="4000" b="1" dirty="0">
                <a:solidFill>
                  <a:srgbClr val="FF0066"/>
                </a:solidFill>
                <a:latin typeface="Times New Roman" pitchFamily="18" charset="0"/>
                <a:ea typeface="隶书" pitchFamily="1" charset="-122"/>
              </a:rPr>
              <a:t>呢？</a:t>
            </a:r>
            <a:endParaRPr lang="zh-CN" altLang="en-US" sz="2400" b="1" dirty="0">
              <a:solidFill>
                <a:srgbClr val="FF0066"/>
              </a:solidFill>
              <a:latin typeface="Times New Roman" pitchFamily="18" charset="0"/>
              <a:ea typeface="隶书" pitchFamily="1" charset="-122"/>
            </a:endParaRPr>
          </a:p>
        </p:txBody>
      </p:sp>
      <p:sp>
        <p:nvSpPr>
          <p:cNvPr id="38920" name="Text Box 8"/>
          <p:cNvSpPr txBox="1">
            <a:spLocks noChangeArrowheads="1"/>
          </p:cNvSpPr>
          <p:nvPr/>
        </p:nvSpPr>
        <p:spPr bwMode="auto">
          <a:xfrm>
            <a:off x="251520" y="457200"/>
            <a:ext cx="864096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4000" b="1" dirty="0" smtClean="0">
                <a:latin typeface="Times New Roman" pitchFamily="18" charset="0"/>
                <a:ea typeface="隶书" pitchFamily="1" charset="-122"/>
              </a:rPr>
              <a:t>      月光</a:t>
            </a:r>
            <a:r>
              <a:rPr lang="zh-CN" altLang="en-US" sz="4000" b="1" dirty="0">
                <a:latin typeface="Times New Roman" pitchFamily="18" charset="0"/>
                <a:ea typeface="隶书" pitchFamily="1" charset="-122"/>
              </a:rPr>
              <a:t>如流水一般，静静地    在这</a:t>
            </a:r>
          </a:p>
          <a:p>
            <a:r>
              <a:rPr lang="zh-CN" altLang="en-US" sz="4000" b="1" dirty="0">
                <a:latin typeface="Times New Roman" pitchFamily="18" charset="0"/>
                <a:ea typeface="隶书" pitchFamily="1" charset="-122"/>
              </a:rPr>
              <a:t>一片叶子和花上。薄薄的青雾</a:t>
            </a:r>
            <a:endParaRPr lang="zh-CN" altLang="en-US" sz="4000" b="1" u="sng" dirty="0">
              <a:latin typeface="Times New Roman" pitchFamily="18" charset="0"/>
              <a:ea typeface="隶书" pitchFamily="1" charset="-122"/>
            </a:endParaRPr>
          </a:p>
          <a:p>
            <a:r>
              <a:rPr lang="zh-CN" altLang="en-US" sz="4000" b="1" dirty="0">
                <a:latin typeface="Times New Roman" pitchFamily="18" charset="0"/>
                <a:ea typeface="隶书" pitchFamily="1" charset="-122"/>
              </a:rPr>
              <a:t>起在荷塘里。叶子和花仿佛在牛</a:t>
            </a:r>
          </a:p>
          <a:p>
            <a:r>
              <a:rPr lang="zh-CN" altLang="en-US" sz="4000" b="1" dirty="0">
                <a:latin typeface="Times New Roman" pitchFamily="18" charset="0"/>
                <a:ea typeface="隶书" pitchFamily="1" charset="-122"/>
              </a:rPr>
              <a:t>乳中洗过一样，又像笼着青纱的梦。</a:t>
            </a:r>
          </a:p>
          <a:p>
            <a:endParaRPr lang="zh-CN" altLang="en-US" sz="4000" b="1" dirty="0">
              <a:latin typeface="Times New Roman" pitchFamily="18" charset="0"/>
              <a:ea typeface="隶书" pitchFamily="1" charset="-122"/>
            </a:endParaRPr>
          </a:p>
        </p:txBody>
      </p:sp>
      <p:sp>
        <p:nvSpPr>
          <p:cNvPr id="38923" name="WordArt 11"/>
          <p:cNvSpPr>
            <a:spLocks noChangeArrowheads="1" noChangeShapeType="1"/>
          </p:cNvSpPr>
          <p:nvPr/>
        </p:nvSpPr>
        <p:spPr bwMode="auto">
          <a:xfrm>
            <a:off x="6732240" y="548680"/>
            <a:ext cx="4572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3600" dirty="0">
                <a:ln w="9525">
                  <a:solidFill>
                    <a:srgbClr val="0000FF"/>
                  </a:solidFill>
                  <a:round/>
                  <a:headEnd/>
                  <a:tailEnd/>
                </a:ln>
                <a:solidFill>
                  <a:srgbClr val="00FF00"/>
                </a:solidFill>
                <a:latin typeface="隶书"/>
              </a:rPr>
              <a:t>泻</a:t>
            </a:r>
          </a:p>
        </p:txBody>
      </p:sp>
      <p:sp>
        <p:nvSpPr>
          <p:cNvPr id="38924" name="WordArt 12"/>
          <p:cNvSpPr>
            <a:spLocks noChangeArrowheads="1" noChangeShapeType="1"/>
          </p:cNvSpPr>
          <p:nvPr/>
        </p:nvSpPr>
        <p:spPr bwMode="auto">
          <a:xfrm>
            <a:off x="7010400" y="1196752"/>
            <a:ext cx="4572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3600" dirty="0">
                <a:ln w="9525">
                  <a:solidFill>
                    <a:srgbClr val="0000FF"/>
                  </a:solidFill>
                  <a:round/>
                  <a:headEnd/>
                  <a:tailEnd/>
                </a:ln>
                <a:solidFill>
                  <a:srgbClr val="00FF00"/>
                </a:solidFill>
                <a:latin typeface="隶书"/>
              </a:rPr>
              <a:t>浮</a:t>
            </a:r>
          </a:p>
        </p:txBody>
      </p:sp>
    </p:spTree>
    <p:extLst>
      <p:ext uri="{BB962C8B-B14F-4D97-AF65-F5344CB8AC3E}">
        <p14:creationId xmlns:p14="http://schemas.microsoft.com/office/powerpoint/2010/main" val="2550591406"/>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animEffect transition="in" filter="slide(fromTop)">
                                      <p:cBhvr>
                                        <p:cTn id="7" dur="500"/>
                                        <p:tgtEl>
                                          <p:spTgt spid="38920"/>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8923"/>
                                        </p:tgtEl>
                                        <p:attrNameLst>
                                          <p:attrName>style.visibility</p:attrName>
                                        </p:attrNameLst>
                                      </p:cBhvr>
                                      <p:to>
                                        <p:strVal val="visible"/>
                                      </p:to>
                                    </p:set>
                                    <p:animEffect transition="in" filter="randombar(horizontal)">
                                      <p:cBhvr>
                                        <p:cTn id="11" dur="500"/>
                                        <p:tgtEl>
                                          <p:spTgt spid="38923"/>
                                        </p:tgtEl>
                                      </p:cBhvr>
                                    </p:animEffect>
                                  </p:childTnLst>
                                </p:cTn>
                              </p:par>
                            </p:childTnLst>
                          </p:cTn>
                        </p:par>
                        <p:par>
                          <p:cTn id="12" fill="hold" nodeType="afterGroup">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8924"/>
                                        </p:tgtEl>
                                        <p:attrNameLst>
                                          <p:attrName>style.visibility</p:attrName>
                                        </p:attrNameLst>
                                      </p:cBhvr>
                                      <p:to>
                                        <p:strVal val="visible"/>
                                      </p:to>
                                    </p:set>
                                    <p:animEffect transition="in" filter="randombar(horizontal)">
                                      <p:cBhvr>
                                        <p:cTn id="15" dur="500"/>
                                        <p:tgtEl>
                                          <p:spTgt spid="389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38914"/>
                                        </p:tgtEl>
                                        <p:attrNameLst>
                                          <p:attrName>style.visibility</p:attrName>
                                        </p:attrNameLst>
                                      </p:cBhvr>
                                      <p:to>
                                        <p:strVal val="visible"/>
                                      </p:to>
                                    </p:set>
                                    <p:anim calcmode="lin" valueType="num">
                                      <p:cBhvr additive="base">
                                        <p:cTn id="20" dur="500" fill="hold"/>
                                        <p:tgtEl>
                                          <p:spTgt spid="38914"/>
                                        </p:tgtEl>
                                        <p:attrNameLst>
                                          <p:attrName>ppt_x</p:attrName>
                                        </p:attrNameLst>
                                      </p:cBhvr>
                                      <p:tavLst>
                                        <p:tav tm="0">
                                          <p:val>
                                            <p:strVal val="1+#ppt_w/2"/>
                                          </p:val>
                                        </p:tav>
                                        <p:tav tm="100000">
                                          <p:val>
                                            <p:strVal val="#ppt_x"/>
                                          </p:val>
                                        </p:tav>
                                      </p:tavLst>
                                    </p:anim>
                                    <p:anim calcmode="lin" valueType="num">
                                      <p:cBhvr additive="base">
                                        <p:cTn id="21" dur="500" fill="hold"/>
                                        <p:tgtEl>
                                          <p:spTgt spid="38914"/>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38916"/>
                                        </p:tgtEl>
                                        <p:attrNameLst>
                                          <p:attrName>style.visibility</p:attrName>
                                        </p:attrNameLst>
                                      </p:cBhvr>
                                      <p:to>
                                        <p:strVal val="visible"/>
                                      </p:to>
                                    </p:set>
                                    <p:anim calcmode="lin" valueType="num">
                                      <p:cBhvr additive="base">
                                        <p:cTn id="25" dur="500" fill="hold"/>
                                        <p:tgtEl>
                                          <p:spTgt spid="38916"/>
                                        </p:tgtEl>
                                        <p:attrNameLst>
                                          <p:attrName>ppt_x</p:attrName>
                                        </p:attrNameLst>
                                      </p:cBhvr>
                                      <p:tavLst>
                                        <p:tav tm="0">
                                          <p:val>
                                            <p:strVal val="1+#ppt_w/2"/>
                                          </p:val>
                                        </p:tav>
                                        <p:tav tm="100000">
                                          <p:val>
                                            <p:strVal val="#ppt_x"/>
                                          </p:val>
                                        </p:tav>
                                      </p:tavLst>
                                    </p:anim>
                                    <p:anim calcmode="lin" valueType="num">
                                      <p:cBhvr additive="base">
                                        <p:cTn id="26"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6" grpId="0" autoUpdateAnimBg="0"/>
      <p:bldP spid="38920" grpId="0" autoUpdateAnimBg="0"/>
      <p:bldP spid="38923" grpId="0" animBg="1"/>
      <p:bldP spid="389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30225" y="324461"/>
            <a:ext cx="955675" cy="1016000"/>
          </a:xfrm>
          <a:prstGeom prst="rect">
            <a:avLst/>
          </a:prstGeom>
          <a:solidFill>
            <a:srgbClr val="CCFF66"/>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6000" dirty="0">
                <a:solidFill>
                  <a:srgbClr val="FF3300"/>
                </a:solidFill>
                <a:ea typeface="黑体" pitchFamily="49" charset="-122"/>
              </a:rPr>
              <a:t>泻</a:t>
            </a:r>
          </a:p>
        </p:txBody>
      </p:sp>
      <p:pic>
        <p:nvPicPr>
          <p:cNvPr id="39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44450"/>
            <a:ext cx="2592387"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42" name="Group 6"/>
          <p:cNvGrpSpPr>
            <a:grpSpLocks/>
          </p:cNvGrpSpPr>
          <p:nvPr/>
        </p:nvGrpSpPr>
        <p:grpSpPr bwMode="auto">
          <a:xfrm>
            <a:off x="3886200" y="304800"/>
            <a:ext cx="1295400" cy="1143000"/>
            <a:chOff x="0" y="0"/>
            <a:chExt cx="816" cy="720"/>
          </a:xfrm>
        </p:grpSpPr>
        <p:sp>
          <p:nvSpPr>
            <p:cNvPr id="39943" name="Line 7"/>
            <p:cNvSpPr>
              <a:spLocks noChangeShapeType="1"/>
            </p:cNvSpPr>
            <p:nvPr/>
          </p:nvSpPr>
          <p:spPr bwMode="auto">
            <a:xfrm>
              <a:off x="672" y="480"/>
              <a:ext cx="144" cy="96"/>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44" name="Line 8"/>
            <p:cNvSpPr>
              <a:spLocks noChangeShapeType="1"/>
            </p:cNvSpPr>
            <p:nvPr/>
          </p:nvSpPr>
          <p:spPr bwMode="auto">
            <a:xfrm>
              <a:off x="672" y="336"/>
              <a:ext cx="144"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945" name="Line 9"/>
            <p:cNvSpPr>
              <a:spLocks noChangeShapeType="1"/>
            </p:cNvSpPr>
            <p:nvPr/>
          </p:nvSpPr>
          <p:spPr bwMode="auto">
            <a:xfrm flipV="1">
              <a:off x="624" y="48"/>
              <a:ext cx="96" cy="96"/>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46" name="Line 10"/>
            <p:cNvSpPr>
              <a:spLocks noChangeShapeType="1"/>
            </p:cNvSpPr>
            <p:nvPr/>
          </p:nvSpPr>
          <p:spPr bwMode="auto">
            <a:xfrm flipV="1">
              <a:off x="432" y="0"/>
              <a:ext cx="0" cy="144"/>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947" name="Line 11"/>
            <p:cNvSpPr>
              <a:spLocks noChangeShapeType="1"/>
            </p:cNvSpPr>
            <p:nvPr/>
          </p:nvSpPr>
          <p:spPr bwMode="auto">
            <a:xfrm flipH="1" flipV="1">
              <a:off x="144" y="48"/>
              <a:ext cx="96" cy="96"/>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48" name="Line 12"/>
            <p:cNvSpPr>
              <a:spLocks noChangeShapeType="1"/>
            </p:cNvSpPr>
            <p:nvPr/>
          </p:nvSpPr>
          <p:spPr bwMode="auto">
            <a:xfrm flipH="1">
              <a:off x="0" y="336"/>
              <a:ext cx="144"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49" name="Line 13"/>
            <p:cNvSpPr>
              <a:spLocks noChangeShapeType="1"/>
            </p:cNvSpPr>
            <p:nvPr/>
          </p:nvSpPr>
          <p:spPr bwMode="auto">
            <a:xfrm flipH="1">
              <a:off x="48" y="480"/>
              <a:ext cx="144" cy="96"/>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0" name="Line 14"/>
            <p:cNvSpPr>
              <a:spLocks noChangeShapeType="1"/>
            </p:cNvSpPr>
            <p:nvPr/>
          </p:nvSpPr>
          <p:spPr bwMode="auto">
            <a:xfrm>
              <a:off x="432" y="576"/>
              <a:ext cx="0" cy="144"/>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9951" name="Oval 15"/>
          <p:cNvSpPr>
            <a:spLocks noChangeArrowheads="1"/>
          </p:cNvSpPr>
          <p:nvPr/>
        </p:nvSpPr>
        <p:spPr bwMode="auto">
          <a:xfrm>
            <a:off x="4267200" y="533400"/>
            <a:ext cx="609600" cy="609600"/>
          </a:xfrm>
          <a:prstGeom prst="ellipse">
            <a:avLst/>
          </a:prstGeom>
          <a:gradFill rotWithShape="0">
            <a:gsLst>
              <a:gs pos="0">
                <a:srgbClr val="FFFFCC"/>
              </a:gs>
              <a:gs pos="100000">
                <a:srgbClr val="FFFFFF"/>
              </a:gs>
            </a:gsLst>
            <a:path path="rect">
              <a:fillToRect l="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9952" name="Group 16"/>
          <p:cNvGrpSpPr>
            <a:grpSpLocks/>
          </p:cNvGrpSpPr>
          <p:nvPr/>
        </p:nvGrpSpPr>
        <p:grpSpPr bwMode="auto">
          <a:xfrm>
            <a:off x="304800" y="2286000"/>
            <a:ext cx="8458200" cy="2133600"/>
            <a:chOff x="0" y="0"/>
            <a:chExt cx="5328" cy="1344"/>
          </a:xfrm>
        </p:grpSpPr>
        <p:sp>
          <p:nvSpPr>
            <p:cNvPr id="39953" name="Line 17"/>
            <p:cNvSpPr>
              <a:spLocks noChangeShapeType="1"/>
            </p:cNvSpPr>
            <p:nvPr/>
          </p:nvSpPr>
          <p:spPr bwMode="auto">
            <a:xfrm flipH="1">
              <a:off x="0" y="0"/>
              <a:ext cx="1488" cy="1344"/>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4" name="Line 18"/>
            <p:cNvSpPr>
              <a:spLocks noChangeShapeType="1"/>
            </p:cNvSpPr>
            <p:nvPr/>
          </p:nvSpPr>
          <p:spPr bwMode="auto">
            <a:xfrm flipH="1">
              <a:off x="1440" y="96"/>
              <a:ext cx="624" cy="1248"/>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5" name="Line 19"/>
            <p:cNvSpPr>
              <a:spLocks noChangeShapeType="1"/>
            </p:cNvSpPr>
            <p:nvPr/>
          </p:nvSpPr>
          <p:spPr bwMode="auto">
            <a:xfrm>
              <a:off x="2688" y="288"/>
              <a:ext cx="0" cy="96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6" name="Line 20"/>
            <p:cNvSpPr>
              <a:spLocks noChangeShapeType="1"/>
            </p:cNvSpPr>
            <p:nvPr/>
          </p:nvSpPr>
          <p:spPr bwMode="auto">
            <a:xfrm>
              <a:off x="3216" y="96"/>
              <a:ext cx="624" cy="1248"/>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7" name="Line 21"/>
            <p:cNvSpPr>
              <a:spLocks noChangeShapeType="1"/>
            </p:cNvSpPr>
            <p:nvPr/>
          </p:nvSpPr>
          <p:spPr bwMode="auto">
            <a:xfrm>
              <a:off x="3744" y="0"/>
              <a:ext cx="1584" cy="1344"/>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 name="矩形 2"/>
          <p:cNvSpPr/>
          <p:nvPr/>
        </p:nvSpPr>
        <p:spPr>
          <a:xfrm>
            <a:off x="304800" y="3111549"/>
            <a:ext cx="8458200" cy="2616101"/>
          </a:xfrm>
          <a:prstGeom prst="rect">
            <a:avLst/>
          </a:prstGeom>
        </p:spPr>
        <p:txBody>
          <a:bodyPr wrap="square">
            <a:spAutoFit/>
          </a:bodyPr>
          <a:lstStyle/>
          <a:p>
            <a:r>
              <a:rPr lang="zh-CN" altLang="en-US" sz="3600" dirty="0" smtClean="0">
                <a:solidFill>
                  <a:srgbClr val="FF3300"/>
                </a:solidFill>
                <a:ea typeface="黑体" pitchFamily="49" charset="-122"/>
              </a:rPr>
              <a:t>泻</a:t>
            </a:r>
            <a:r>
              <a:rPr lang="zh-CN" altLang="en-US" sz="3200" b="1" dirty="0" smtClean="0">
                <a:solidFill>
                  <a:srgbClr val="0000CC"/>
                </a:solidFill>
                <a:latin typeface="华文中宋" charset="-122"/>
                <a:ea typeface="华文中宋" charset="-122"/>
              </a:rPr>
              <a:t>唤起了人们对流水的想象，巧妙地写出了月光流动的情态，给人以力量和动感，化静为动，生动活泼。    </a:t>
            </a:r>
          </a:p>
          <a:p>
            <a:r>
              <a:rPr lang="zh-CN" altLang="en-US" sz="3200" b="1" dirty="0" smtClean="0">
                <a:solidFill>
                  <a:srgbClr val="0000CC"/>
                </a:solidFill>
                <a:latin typeface="华文中宋" charset="-122"/>
                <a:ea typeface="华文中宋" charset="-122"/>
              </a:rPr>
              <a:t>    “照”字则不能与“流水”相照应，且呆板没有新意。</a:t>
            </a:r>
            <a:endParaRPr lang="zh-CN" altLang="en-US" sz="3200" dirty="0"/>
          </a:p>
        </p:txBody>
      </p:sp>
    </p:spTree>
    <p:extLst>
      <p:ext uri="{BB962C8B-B14F-4D97-AF65-F5344CB8AC3E}">
        <p14:creationId xmlns:p14="http://schemas.microsoft.com/office/powerpoint/2010/main" val="360368328"/>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ppt_x"/>
                                          </p:val>
                                        </p:tav>
                                        <p:tav tm="100000">
                                          <p:val>
                                            <p:strVal val="#ppt_x"/>
                                          </p:val>
                                        </p:tav>
                                      </p:tavLst>
                                    </p:anim>
                                    <p:anim calcmode="lin" valueType="num">
                                      <p:cBhvr additive="base">
                                        <p:cTn id="8" dur="500" fill="hold"/>
                                        <p:tgtEl>
                                          <p:spTgt spid="399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39951"/>
                                        </p:tgtEl>
                                        <p:attrNameLst>
                                          <p:attrName>style.visibility</p:attrName>
                                        </p:attrNameLst>
                                      </p:cBhvr>
                                      <p:to>
                                        <p:strVal val="visible"/>
                                      </p:to>
                                    </p:set>
                                    <p:animEffect transition="in" filter="slide(fromTop)">
                                      <p:cBhvr>
                                        <p:cTn id="13" dur="500"/>
                                        <p:tgtEl>
                                          <p:spTgt spid="39951"/>
                                        </p:tgtEl>
                                      </p:cBhvr>
                                    </p:animEffect>
                                  </p:childTnLst>
                                </p:cTn>
                              </p:par>
                            </p:childTnLst>
                          </p:cTn>
                        </p:par>
                        <p:par>
                          <p:cTn id="14" fill="hold" nodeType="afterGroup">
                            <p:stCondLst>
                              <p:cond delay="500"/>
                            </p:stCondLst>
                            <p:childTnLst>
                              <p:par>
                                <p:cTn id="15" presetID="14" presetClass="entr" presetSubtype="10" fill="hold" nodeType="after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randombar(horizontal)">
                                      <p:cBhvr>
                                        <p:cTn id="17" dur="500"/>
                                        <p:tgtEl>
                                          <p:spTgt spid="39942"/>
                                        </p:tgtEl>
                                      </p:cBhvr>
                                    </p:animEffect>
                                  </p:childTnLst>
                                </p:cTn>
                              </p:par>
                            </p:childTnLst>
                          </p:cTn>
                        </p:par>
                        <p:par>
                          <p:cTn id="18" fill="hold" nodeType="afterGroup">
                            <p:stCondLst>
                              <p:cond delay="1000"/>
                            </p:stCondLst>
                            <p:childTnLst>
                              <p:par>
                                <p:cTn id="19" presetID="14" presetClass="entr" presetSubtype="10" fill="hold" nodeType="afterEffect">
                                  <p:stCondLst>
                                    <p:cond delay="0"/>
                                  </p:stCondLst>
                                  <p:childTnLst>
                                    <p:set>
                                      <p:cBhvr>
                                        <p:cTn id="20" dur="1" fill="hold">
                                          <p:stCondLst>
                                            <p:cond delay="0"/>
                                          </p:stCondLst>
                                        </p:cTn>
                                        <p:tgtEl>
                                          <p:spTgt spid="39952"/>
                                        </p:tgtEl>
                                        <p:attrNameLst>
                                          <p:attrName>style.visibility</p:attrName>
                                        </p:attrNameLst>
                                      </p:cBhvr>
                                      <p:to>
                                        <p:strVal val="visible"/>
                                      </p:to>
                                    </p:set>
                                    <p:animEffect transition="in" filter="randombar(horizontal)">
                                      <p:cBhvr>
                                        <p:cTn id="21" dur="500"/>
                                        <p:tgtEl>
                                          <p:spTgt spid="39952"/>
                                        </p:tgtEl>
                                      </p:cBhvr>
                                    </p:animEffect>
                                  </p:childTnLst>
                                </p:cTn>
                              </p:par>
                            </p:childTnLst>
                          </p:cTn>
                        </p:par>
                        <p:par>
                          <p:cTn id="22" fill="hold" nodeType="afterGroup">
                            <p:stCondLst>
                              <p:cond delay="1500"/>
                            </p:stCondLst>
                            <p:childTnLst>
                              <p:par>
                                <p:cTn id="23" presetID="23" presetClass="entr" presetSubtype="16" fill="hold" nodeType="afterEffect">
                                  <p:stCondLst>
                                    <p:cond delay="0"/>
                                  </p:stCondLst>
                                  <p:childTnLst>
                                    <p:set>
                                      <p:cBhvr>
                                        <p:cTn id="24" dur="1" fill="hold">
                                          <p:stCondLst>
                                            <p:cond delay="0"/>
                                          </p:stCondLst>
                                        </p:cTn>
                                        <p:tgtEl>
                                          <p:spTgt spid="39941"/>
                                        </p:tgtEl>
                                        <p:attrNameLst>
                                          <p:attrName>style.visibility</p:attrName>
                                        </p:attrNameLst>
                                      </p:cBhvr>
                                      <p:to>
                                        <p:strVal val="visible"/>
                                      </p:to>
                                    </p:set>
                                    <p:anim calcmode="lin" valueType="num">
                                      <p:cBhvr>
                                        <p:cTn id="25" dur="500" fill="hold"/>
                                        <p:tgtEl>
                                          <p:spTgt spid="39941"/>
                                        </p:tgtEl>
                                        <p:attrNameLst>
                                          <p:attrName>ppt_w</p:attrName>
                                        </p:attrNameLst>
                                      </p:cBhvr>
                                      <p:tavLst>
                                        <p:tav tm="0">
                                          <p:val>
                                            <p:fltVal val="0"/>
                                          </p:val>
                                        </p:tav>
                                        <p:tav tm="100000">
                                          <p:val>
                                            <p:strVal val="#ppt_w"/>
                                          </p:val>
                                        </p:tav>
                                      </p:tavLst>
                                    </p:anim>
                                    <p:anim calcmode="lin" valueType="num">
                                      <p:cBhvr>
                                        <p:cTn id="26" dur="500" fill="hold"/>
                                        <p:tgtEl>
                                          <p:spTgt spid="39941"/>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39951" grpId="0" animBg="1"/>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3948815820080708073807078_6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4290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3" descr="20070920_92bc870ff1f88587c6bcpugDaCCnOlB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46450"/>
            <a:ext cx="457200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descr="水雾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050"/>
            <a:ext cx="4572000"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5" name="Group 5"/>
          <p:cNvGrpSpPr>
            <a:grpSpLocks/>
          </p:cNvGrpSpPr>
          <p:nvPr/>
        </p:nvGrpSpPr>
        <p:grpSpPr bwMode="auto">
          <a:xfrm>
            <a:off x="7308850" y="4221163"/>
            <a:ext cx="1512888" cy="1111250"/>
            <a:chOff x="0" y="0"/>
            <a:chExt cx="817" cy="544"/>
          </a:xfrm>
        </p:grpSpPr>
        <p:sp>
          <p:nvSpPr>
            <p:cNvPr id="40966" name="Oval 6"/>
            <p:cNvSpPr>
              <a:spLocks noChangeArrowheads="1"/>
            </p:cNvSpPr>
            <p:nvPr/>
          </p:nvSpPr>
          <p:spPr bwMode="auto">
            <a:xfrm>
              <a:off x="0" y="0"/>
              <a:ext cx="817" cy="544"/>
            </a:xfrm>
            <a:prstGeom prst="ellipse">
              <a:avLst/>
            </a:prstGeom>
            <a:solidFill>
              <a:srgbClr val="000080">
                <a:alpha val="62000"/>
              </a:srgbClr>
            </a:solidFill>
            <a:ln w="28575">
              <a:solidFill>
                <a:schemeClr val="bg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chemeClr val="bg1"/>
                </a:solidFill>
              </a:endParaRPr>
            </a:p>
          </p:txBody>
        </p:sp>
        <p:sp>
          <p:nvSpPr>
            <p:cNvPr id="40967" name="Text Box 7"/>
            <p:cNvSpPr txBox="1">
              <a:spLocks noChangeArrowheads="1"/>
            </p:cNvSpPr>
            <p:nvPr/>
          </p:nvSpPr>
          <p:spPr bwMode="auto">
            <a:xfrm>
              <a:off x="136" y="0"/>
              <a:ext cx="499" cy="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6000">
                  <a:solidFill>
                    <a:schemeClr val="bg1"/>
                  </a:solidFill>
                  <a:ea typeface="华文行楷" pitchFamily="2" charset="-122"/>
                </a:rPr>
                <a:t>静</a:t>
              </a:r>
            </a:p>
          </p:txBody>
        </p:sp>
      </p:grpSp>
      <p:sp>
        <p:nvSpPr>
          <p:cNvPr id="40968" name="WordArt 8"/>
          <p:cNvSpPr>
            <a:spLocks noChangeArrowheads="1" noChangeShapeType="1"/>
          </p:cNvSpPr>
          <p:nvPr/>
        </p:nvSpPr>
        <p:spPr bwMode="auto">
          <a:xfrm>
            <a:off x="7235825" y="1052513"/>
            <a:ext cx="1295400" cy="995362"/>
          </a:xfrm>
          <a:prstGeom prst="rect">
            <a:avLst/>
          </a:prstGeom>
        </p:spPr>
        <p:txBody>
          <a:bodyPr spcFirstLastPara="1" wrap="none" fromWordArt="1">
            <a:prstTxWarp prst="textArchUp">
              <a:avLst>
                <a:gd name="adj" fmla="val 10800000"/>
              </a:avLst>
            </a:prstTxWarp>
          </a:bodyPr>
          <a:lstStyle/>
          <a:p>
            <a:pPr algn="ctr"/>
            <a:r>
              <a:rPr lang="zh-CN" altLang="en-US" sz="3600" kern="10" spc="-360">
                <a:ln w="12700">
                  <a:solidFill>
                    <a:srgbClr val="FFFF00"/>
                  </a:solidFill>
                  <a:round/>
                  <a:headEnd/>
                  <a:tailEnd/>
                </a:ln>
                <a:solidFill>
                  <a:srgbClr val="FF6699"/>
                </a:solidFill>
                <a:effectLst>
                  <a:outerShdw dist="45791" dir="18221404" algn="ctr" rotWithShape="0">
                    <a:srgbClr val="00FFFF"/>
                  </a:outerShdw>
                </a:effectLst>
                <a:latin typeface="华文行楷"/>
              </a:rPr>
              <a:t>浮</a:t>
            </a:r>
          </a:p>
        </p:txBody>
      </p:sp>
      <p:grpSp>
        <p:nvGrpSpPr>
          <p:cNvPr id="40969" name="Group 9"/>
          <p:cNvGrpSpPr>
            <a:grpSpLocks/>
          </p:cNvGrpSpPr>
          <p:nvPr/>
        </p:nvGrpSpPr>
        <p:grpSpPr bwMode="auto">
          <a:xfrm>
            <a:off x="7308850" y="1989138"/>
            <a:ext cx="1441450" cy="958850"/>
            <a:chOff x="0" y="0"/>
            <a:chExt cx="817" cy="544"/>
          </a:xfrm>
        </p:grpSpPr>
        <p:sp>
          <p:nvSpPr>
            <p:cNvPr id="40970" name="Oval 10"/>
            <p:cNvSpPr>
              <a:spLocks noChangeArrowheads="1"/>
            </p:cNvSpPr>
            <p:nvPr/>
          </p:nvSpPr>
          <p:spPr bwMode="auto">
            <a:xfrm>
              <a:off x="0" y="0"/>
              <a:ext cx="817" cy="544"/>
            </a:xfrm>
            <a:prstGeom prst="ellipse">
              <a:avLst/>
            </a:prstGeom>
            <a:solidFill>
              <a:srgbClr val="FFFF00"/>
            </a:solidFill>
            <a:ln w="28575">
              <a:solidFill>
                <a:srgbClr val="FF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FF3399"/>
                </a:solidFill>
              </a:endParaRPr>
            </a:p>
          </p:txBody>
        </p:sp>
        <p:sp>
          <p:nvSpPr>
            <p:cNvPr id="40971" name="Text Box 11"/>
            <p:cNvSpPr txBox="1">
              <a:spLocks noChangeArrowheads="1"/>
            </p:cNvSpPr>
            <p:nvPr/>
          </p:nvSpPr>
          <p:spPr bwMode="auto">
            <a:xfrm>
              <a:off x="136" y="0"/>
              <a:ext cx="49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5400">
                  <a:solidFill>
                    <a:srgbClr val="FF3399"/>
                  </a:solidFill>
                  <a:ea typeface="华文行楷" pitchFamily="2" charset="-122"/>
                </a:rPr>
                <a:t>动</a:t>
              </a:r>
            </a:p>
          </p:txBody>
        </p:sp>
      </p:grpSp>
      <p:sp>
        <p:nvSpPr>
          <p:cNvPr id="40972" name="AutoShape 12"/>
          <p:cNvSpPr>
            <a:spLocks noChangeArrowheads="1"/>
          </p:cNvSpPr>
          <p:nvPr/>
        </p:nvSpPr>
        <p:spPr bwMode="auto">
          <a:xfrm rot="5400000">
            <a:off x="7499350" y="3381376"/>
            <a:ext cx="1057275" cy="431800"/>
          </a:xfrm>
          <a:prstGeom prst="rightArrow">
            <a:avLst>
              <a:gd name="adj1" fmla="val 50000"/>
              <a:gd name="adj2" fmla="val 61213"/>
            </a:avLst>
          </a:prstGeom>
          <a:gradFill rotWithShape="1">
            <a:gsLst>
              <a:gs pos="0">
                <a:srgbClr val="FFFF00"/>
              </a:gs>
              <a:gs pos="100000">
                <a:srgbClr val="000066"/>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3" name="Text Box 13"/>
          <p:cNvSpPr txBox="1">
            <a:spLocks noChangeArrowheads="1"/>
          </p:cNvSpPr>
          <p:nvPr/>
        </p:nvSpPr>
        <p:spPr bwMode="auto">
          <a:xfrm>
            <a:off x="0" y="477838"/>
            <a:ext cx="4502150" cy="29361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pPr>
            <a:r>
              <a:rPr lang="zh-CN" altLang="en-US" sz="2400" b="1" dirty="0">
                <a:solidFill>
                  <a:srgbClr val="0000FF"/>
                </a:solidFill>
                <a:latin typeface="黑体" pitchFamily="49" charset="-122"/>
                <a:ea typeface="黑体" pitchFamily="49" charset="-122"/>
              </a:rPr>
              <a:t>   </a:t>
            </a:r>
            <a:r>
              <a:rPr lang="zh-CN" altLang="en-US" sz="2800" b="1" dirty="0">
                <a:solidFill>
                  <a:srgbClr val="0000FF"/>
                </a:solidFill>
                <a:latin typeface="黑体" pitchFamily="49" charset="-122"/>
                <a:ea typeface="黑体" pitchFamily="49" charset="-122"/>
              </a:rPr>
              <a:t>“浮” </a:t>
            </a:r>
            <a:r>
              <a:rPr lang="zh-CN" altLang="en-US" sz="2800" b="1" dirty="0">
                <a:latin typeface="黑体" pitchFamily="49" charset="-122"/>
                <a:ea typeface="黑体" pitchFamily="49" charset="-122"/>
              </a:rPr>
              <a:t>写出了雾的</a:t>
            </a:r>
            <a:r>
              <a:rPr lang="zh-CN" altLang="en-US" sz="2800" b="1" dirty="0">
                <a:solidFill>
                  <a:srgbClr val="7030A0"/>
                </a:solidFill>
                <a:latin typeface="黑体" pitchFamily="49" charset="-122"/>
                <a:ea typeface="黑体" pitchFamily="49" charset="-122"/>
              </a:rPr>
              <a:t>轻飘</a:t>
            </a:r>
            <a:r>
              <a:rPr lang="zh-CN" altLang="en-US" sz="2800" b="1" dirty="0">
                <a:latin typeface="黑体" pitchFamily="49" charset="-122"/>
                <a:ea typeface="黑体" pitchFamily="49" charset="-122"/>
              </a:rPr>
              <a:t>状态。我们还可以想象出水气由下而上</a:t>
            </a:r>
            <a:r>
              <a:rPr lang="zh-CN" altLang="en-US" sz="2800" b="1" dirty="0">
                <a:solidFill>
                  <a:srgbClr val="7030A0"/>
                </a:solidFill>
                <a:latin typeface="黑体" pitchFamily="49" charset="-122"/>
                <a:ea typeface="黑体" pitchFamily="49" charset="-122"/>
              </a:rPr>
              <a:t>轻轻升腾，慢慢扩散，弥漫</a:t>
            </a:r>
            <a:r>
              <a:rPr lang="zh-CN" altLang="en-US" sz="2800" b="1" dirty="0">
                <a:latin typeface="黑体" pitchFamily="49" charset="-122"/>
                <a:ea typeface="黑体" pitchFamily="49" charset="-122"/>
              </a:rPr>
              <a:t>整个荷塘的样子，</a:t>
            </a:r>
            <a:r>
              <a:rPr lang="zh-CN" altLang="en-US" sz="2800" b="1" dirty="0">
                <a:solidFill>
                  <a:srgbClr val="FF0000"/>
                </a:solidFill>
                <a:latin typeface="黑体" pitchFamily="49" charset="-122"/>
                <a:ea typeface="黑体" pitchFamily="49" charset="-122"/>
              </a:rPr>
              <a:t>静中有动</a:t>
            </a:r>
            <a:r>
              <a:rPr lang="zh-CN" altLang="en-US" sz="2800" b="1" dirty="0">
                <a:latin typeface="黑体" pitchFamily="49" charset="-122"/>
                <a:ea typeface="黑体" pitchFamily="49" charset="-122"/>
              </a:rPr>
              <a:t>，且与“笼”形成</a:t>
            </a:r>
            <a:r>
              <a:rPr lang="zh-CN" altLang="en-US" sz="2800" b="1" dirty="0">
                <a:solidFill>
                  <a:srgbClr val="00B050"/>
                </a:solidFill>
                <a:latin typeface="黑体" pitchFamily="49" charset="-122"/>
                <a:ea typeface="黑体" pitchFamily="49" charset="-122"/>
              </a:rPr>
              <a:t>照应</a:t>
            </a:r>
            <a:r>
              <a:rPr lang="zh-CN" altLang="en-US" sz="2800" b="1" dirty="0">
                <a:latin typeface="黑体" pitchFamily="49" charset="-122"/>
                <a:ea typeface="黑体" pitchFamily="49" charset="-122"/>
              </a:rPr>
              <a:t>，能形成</a:t>
            </a:r>
            <a:r>
              <a:rPr lang="zh-CN" altLang="en-US" sz="2800" b="1" dirty="0">
                <a:solidFill>
                  <a:srgbClr val="FF0000"/>
                </a:solidFill>
                <a:latin typeface="黑体" pitchFamily="49" charset="-122"/>
                <a:ea typeface="黑体" pitchFamily="49" charset="-122"/>
              </a:rPr>
              <a:t>朦胧</a:t>
            </a:r>
            <a:r>
              <a:rPr lang="zh-CN" altLang="en-US" sz="2800" b="1" dirty="0">
                <a:latin typeface="黑体" pitchFamily="49" charset="-122"/>
                <a:ea typeface="黑体" pitchFamily="49" charset="-122"/>
              </a:rPr>
              <a:t>的意境。</a:t>
            </a:r>
            <a:endParaRPr lang="zh-CN" altLang="en-US" sz="2800" b="1"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1395798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slide(fromLeft)">
                                      <p:cBhvr>
                                        <p:cTn id="7" dur="500"/>
                                        <p:tgtEl>
                                          <p:spTgt spid="409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dissolve">
                                      <p:cBhvr>
                                        <p:cTn id="12" dur="500"/>
                                        <p:tgtEl>
                                          <p:spTgt spid="40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972"/>
                                        </p:tgtEl>
                                        <p:attrNameLst>
                                          <p:attrName>style.visibility</p:attrName>
                                        </p:attrNameLst>
                                      </p:cBhvr>
                                      <p:to>
                                        <p:strVal val="visible"/>
                                      </p:to>
                                    </p:set>
                                    <p:animEffect transition="in" filter="wipe(up)">
                                      <p:cBhvr>
                                        <p:cTn id="17" dur="500"/>
                                        <p:tgtEl>
                                          <p:spTgt spid="40972"/>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40969"/>
                                        </p:tgtEl>
                                        <p:attrNameLst>
                                          <p:attrName>style.visibility</p:attrName>
                                        </p:attrNameLst>
                                      </p:cBhvr>
                                      <p:to>
                                        <p:strVal val="visible"/>
                                      </p:to>
                                    </p:set>
                                    <p:animEffect transition="in" filter="dissolve">
                                      <p:cBhvr>
                                        <p:cTn id="21" dur="500"/>
                                        <p:tgtEl>
                                          <p:spTgt spid="409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0973"/>
                                        </p:tgtEl>
                                        <p:attrNameLst>
                                          <p:attrName>style.visibility</p:attrName>
                                        </p:attrNameLst>
                                      </p:cBhvr>
                                      <p:to>
                                        <p:strVal val="visible"/>
                                      </p:to>
                                    </p:set>
                                    <p:anim calcmode="lin" valueType="num">
                                      <p:cBhvr additive="base">
                                        <p:cTn id="26" dur="500" fill="hold"/>
                                        <p:tgtEl>
                                          <p:spTgt spid="40973"/>
                                        </p:tgtEl>
                                        <p:attrNameLst>
                                          <p:attrName>ppt_x</p:attrName>
                                        </p:attrNameLst>
                                      </p:cBhvr>
                                      <p:tavLst>
                                        <p:tav tm="0">
                                          <p:val>
                                            <p:strVal val="#ppt_x"/>
                                          </p:val>
                                        </p:tav>
                                        <p:tav tm="100000">
                                          <p:val>
                                            <p:strVal val="#ppt_x"/>
                                          </p:val>
                                        </p:tav>
                                      </p:tavLst>
                                    </p:anim>
                                    <p:anim calcmode="lin" valueType="num">
                                      <p:cBhvr additive="base">
                                        <p:cTn id="27" dur="500" fill="hold"/>
                                        <p:tgtEl>
                                          <p:spTgt spid="40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animBg="1"/>
      <p:bldP spid="40972" grpId="0" animBg="1"/>
      <p:bldP spid="40973" grpId="0" bldLvl="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293127" y="260648"/>
            <a:ext cx="955675" cy="1016000"/>
          </a:xfrm>
          <a:prstGeom prst="rect">
            <a:avLst/>
          </a:prstGeom>
          <a:solidFill>
            <a:srgbClr val="CCFF66"/>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6000" dirty="0">
                <a:solidFill>
                  <a:srgbClr val="FF3300"/>
                </a:solidFill>
                <a:ea typeface="黑体" pitchFamily="49" charset="-122"/>
              </a:rPr>
              <a:t>洗</a:t>
            </a:r>
          </a:p>
        </p:txBody>
      </p:sp>
      <p:sp>
        <p:nvSpPr>
          <p:cNvPr id="41988" name="Text Box 4"/>
          <p:cNvSpPr txBox="1">
            <a:spLocks noChangeArrowheads="1"/>
          </p:cNvSpPr>
          <p:nvPr/>
        </p:nvSpPr>
        <p:spPr bwMode="auto">
          <a:xfrm>
            <a:off x="1619672" y="774510"/>
            <a:ext cx="7416824"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600" b="1" dirty="0">
                <a:solidFill>
                  <a:srgbClr val="0000CC"/>
                </a:solidFill>
                <a:latin typeface="黑体" pitchFamily="49" charset="-122"/>
                <a:ea typeface="黑体" pitchFamily="49" charset="-122"/>
              </a:rPr>
              <a:t>写出了“叶子和花”在月光映照下一种奶白色而又娇艳欲滴的状态。</a:t>
            </a:r>
          </a:p>
        </p:txBody>
      </p:sp>
      <p:sp>
        <p:nvSpPr>
          <p:cNvPr id="41989" name="Text Box 5"/>
          <p:cNvSpPr txBox="1">
            <a:spLocks noChangeArrowheads="1"/>
          </p:cNvSpPr>
          <p:nvPr/>
        </p:nvSpPr>
        <p:spPr bwMode="auto">
          <a:xfrm>
            <a:off x="107950" y="2924944"/>
            <a:ext cx="2031325" cy="830997"/>
          </a:xfrm>
          <a:prstGeom prst="rect">
            <a:avLst/>
          </a:prstGeom>
          <a:solidFill>
            <a:srgbClr val="CCFF66"/>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dirty="0">
                <a:solidFill>
                  <a:srgbClr val="FF3300"/>
                </a:solidFill>
                <a:ea typeface="黑体" pitchFamily="49" charset="-122"/>
              </a:rPr>
              <a:t>笼、梦</a:t>
            </a:r>
          </a:p>
        </p:txBody>
      </p:sp>
      <p:sp>
        <p:nvSpPr>
          <p:cNvPr id="41990" name="Text Box 6"/>
          <p:cNvSpPr txBox="1">
            <a:spLocks noChangeArrowheads="1"/>
          </p:cNvSpPr>
          <p:nvPr/>
        </p:nvSpPr>
        <p:spPr bwMode="auto">
          <a:xfrm>
            <a:off x="1403648" y="4221163"/>
            <a:ext cx="69847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4800" b="1" dirty="0">
                <a:solidFill>
                  <a:srgbClr val="0000CC"/>
                </a:solidFill>
                <a:ea typeface="黑体" pitchFamily="49" charset="-122"/>
              </a:rPr>
              <a:t>衬托月光的柔和、朦胧。</a:t>
            </a:r>
          </a:p>
        </p:txBody>
      </p:sp>
    </p:spTree>
    <p:extLst>
      <p:ext uri="{BB962C8B-B14F-4D97-AF65-F5344CB8AC3E}">
        <p14:creationId xmlns:p14="http://schemas.microsoft.com/office/powerpoint/2010/main" val="408061863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ppt_x"/>
                                          </p:val>
                                        </p:tav>
                                        <p:tav tm="100000">
                                          <p:val>
                                            <p:strVal val="#ppt_x"/>
                                          </p:val>
                                        </p:tav>
                                      </p:tavLst>
                                    </p:anim>
                                    <p:anim calcmode="lin" valueType="num">
                                      <p:cBhvr additive="base">
                                        <p:cTn id="8" dur="500" fill="hold"/>
                                        <p:tgtEl>
                                          <p:spTgt spid="4198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41988"/>
                                        </p:tgtEl>
                                        <p:attrNameLst>
                                          <p:attrName>style.visibility</p:attrName>
                                        </p:attrNameLst>
                                      </p:cBhvr>
                                      <p:to>
                                        <p:strVal val="visible"/>
                                      </p:to>
                                    </p:set>
                                    <p:anim calcmode="lin" valueType="num">
                                      <p:cBhvr>
                                        <p:cTn id="12" dur="500" fill="hold"/>
                                        <p:tgtEl>
                                          <p:spTgt spid="41988"/>
                                        </p:tgtEl>
                                        <p:attrNameLst>
                                          <p:attrName>ppt_w</p:attrName>
                                        </p:attrNameLst>
                                      </p:cBhvr>
                                      <p:tavLst>
                                        <p:tav tm="0">
                                          <p:val>
                                            <p:fltVal val="0"/>
                                          </p:val>
                                        </p:tav>
                                        <p:tav tm="100000">
                                          <p:val>
                                            <p:strVal val="#ppt_w"/>
                                          </p:val>
                                        </p:tav>
                                      </p:tavLst>
                                    </p:anim>
                                    <p:anim calcmode="lin" valueType="num">
                                      <p:cBhvr>
                                        <p:cTn id="13" dur="500" fill="hold"/>
                                        <p:tgtEl>
                                          <p:spTgt spid="41988"/>
                                        </p:tgtEl>
                                        <p:attrNameLst>
                                          <p:attrName>ppt_h</p:attrName>
                                        </p:attrNameLst>
                                      </p:cBhvr>
                                      <p:tavLst>
                                        <p:tav tm="0">
                                          <p:val>
                                            <p:fltVal val="0"/>
                                          </p:val>
                                        </p:tav>
                                        <p:tav tm="100000">
                                          <p:val>
                                            <p:strVal val="#ppt_h"/>
                                          </p:val>
                                        </p:tav>
                                      </p:tavLst>
                                    </p:anim>
                                    <p:animEffect transition="in" filter="fade">
                                      <p:cBhvr>
                                        <p:cTn id="14" dur="500"/>
                                        <p:tgtEl>
                                          <p:spTgt spid="4198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1989"/>
                                        </p:tgtEl>
                                        <p:attrNameLst>
                                          <p:attrName>style.visibility</p:attrName>
                                        </p:attrNameLst>
                                      </p:cBhvr>
                                      <p:to>
                                        <p:strVal val="visible"/>
                                      </p:to>
                                    </p:set>
                                    <p:animEffect transition="in" filter="slide(fromBottom)">
                                      <p:cBhvr>
                                        <p:cTn id="19" dur="500"/>
                                        <p:tgtEl>
                                          <p:spTgt spid="4198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41990"/>
                                        </p:tgtEl>
                                        <p:attrNameLst>
                                          <p:attrName>style.visibility</p:attrName>
                                        </p:attrNameLst>
                                      </p:cBhvr>
                                      <p:to>
                                        <p:strVal val="visible"/>
                                      </p:to>
                                    </p:set>
                                    <p:anim calcmode="lin" valueType="num">
                                      <p:cBhvr>
                                        <p:cTn id="24" dur="500" fill="hold"/>
                                        <p:tgtEl>
                                          <p:spTgt spid="4199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41990"/>
                                        </p:tgtEl>
                                        <p:attrNameLst>
                                          <p:attrName>ppt_y</p:attrName>
                                        </p:attrNameLst>
                                      </p:cBhvr>
                                      <p:tavLst>
                                        <p:tav tm="0">
                                          <p:val>
                                            <p:strVal val="#ppt_y"/>
                                          </p:val>
                                        </p:tav>
                                        <p:tav tm="100000">
                                          <p:val>
                                            <p:strVal val="#ppt_y"/>
                                          </p:val>
                                        </p:tav>
                                      </p:tavLst>
                                    </p:anim>
                                    <p:anim calcmode="lin" valueType="num">
                                      <p:cBhvr>
                                        <p:cTn id="26" dur="500" fill="hold"/>
                                        <p:tgtEl>
                                          <p:spTgt spid="4199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4199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p:bldP spid="41988" grpId="0" autoUpdateAnimBg="0"/>
      <p:bldP spid="41989" grpId="0" bldLvl="0" animBg="1" autoUpdateAnimBg="0"/>
      <p:bldP spid="4199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705799" y="1840036"/>
            <a:ext cx="955675" cy="1016000"/>
          </a:xfrm>
          <a:prstGeom prst="rect">
            <a:avLst/>
          </a:prstGeom>
          <a:solidFill>
            <a:srgbClr val="CCFF33"/>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6000" dirty="0">
                <a:ea typeface="黑体" pitchFamily="49" charset="-122"/>
              </a:rPr>
              <a:t>画</a:t>
            </a:r>
          </a:p>
        </p:txBody>
      </p:sp>
      <p:sp>
        <p:nvSpPr>
          <p:cNvPr id="43011" name="Rectangle 3"/>
          <p:cNvSpPr>
            <a:spLocks noChangeArrowheads="1"/>
          </p:cNvSpPr>
          <p:nvPr/>
        </p:nvSpPr>
        <p:spPr bwMode="auto">
          <a:xfrm>
            <a:off x="314786" y="116632"/>
            <a:ext cx="8577694"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600" b="1" dirty="0">
                <a:solidFill>
                  <a:srgbClr val="FF3300"/>
                </a:solidFill>
                <a:latin typeface="黑体" pitchFamily="49" charset="-122"/>
                <a:ea typeface="黑体" pitchFamily="49" charset="-122"/>
              </a:rPr>
              <a:t>弯弯的杨柳的稀疏的倩影，却又像是画在荷叶上。</a:t>
            </a:r>
          </a:p>
        </p:txBody>
      </p:sp>
      <p:sp>
        <p:nvSpPr>
          <p:cNvPr id="43012" name="Text Box 4"/>
          <p:cNvSpPr txBox="1">
            <a:spLocks noChangeArrowheads="1"/>
          </p:cNvSpPr>
          <p:nvPr/>
        </p:nvSpPr>
        <p:spPr bwMode="auto">
          <a:xfrm>
            <a:off x="2197100" y="1773238"/>
            <a:ext cx="59039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latin typeface="黑体" pitchFamily="49" charset="-122"/>
                <a:ea typeface="黑体" pitchFamily="49" charset="-122"/>
              </a:rPr>
              <a:t>生动逼真地描绘了荷叶上投影的月色的“倩影”</a:t>
            </a:r>
            <a:r>
              <a:rPr lang="en-US" altLang="zh-CN" sz="3200" b="1" dirty="0">
                <a:latin typeface="黑体" pitchFamily="49" charset="-122"/>
                <a:ea typeface="黑体" pitchFamily="49" charset="-122"/>
              </a:rPr>
              <a:t>——</a:t>
            </a:r>
            <a:r>
              <a:rPr lang="zh-CN" altLang="en-US" sz="3200" b="1" dirty="0">
                <a:latin typeface="黑体" pitchFamily="49" charset="-122"/>
                <a:ea typeface="黑体" pitchFamily="49" charset="-122"/>
              </a:rPr>
              <a:t>真且美。</a:t>
            </a:r>
          </a:p>
        </p:txBody>
      </p:sp>
      <p:sp>
        <p:nvSpPr>
          <p:cNvPr id="43013" name="Text Box 5"/>
          <p:cNvSpPr txBox="1">
            <a:spLocks noChangeArrowheads="1"/>
          </p:cNvSpPr>
          <p:nvPr/>
        </p:nvSpPr>
        <p:spPr bwMode="auto">
          <a:xfrm>
            <a:off x="323850" y="3429000"/>
            <a:ext cx="810101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992188" algn="l"/>
              </a:tabLst>
              <a:defRPr>
                <a:solidFill>
                  <a:schemeClr val="tx1"/>
                </a:solidFill>
                <a:latin typeface="Arial" pitchFamily="34" charset="0"/>
                <a:ea typeface="宋体" pitchFamily="2" charset="-122"/>
              </a:defRPr>
            </a:lvl1pPr>
            <a:lvl2pPr>
              <a:tabLst>
                <a:tab pos="992188" algn="l"/>
              </a:tabLst>
              <a:defRPr>
                <a:solidFill>
                  <a:schemeClr val="tx1"/>
                </a:solidFill>
                <a:latin typeface="Arial" pitchFamily="34" charset="0"/>
                <a:ea typeface="宋体" pitchFamily="2" charset="-122"/>
              </a:defRPr>
            </a:lvl2pPr>
            <a:lvl3pPr>
              <a:tabLst>
                <a:tab pos="992188" algn="l"/>
              </a:tabLst>
              <a:defRPr>
                <a:solidFill>
                  <a:schemeClr val="tx1"/>
                </a:solidFill>
                <a:latin typeface="Arial" pitchFamily="34" charset="0"/>
                <a:ea typeface="宋体" pitchFamily="2" charset="-122"/>
              </a:defRPr>
            </a:lvl3pPr>
            <a:lvl4pPr>
              <a:tabLst>
                <a:tab pos="992188" algn="l"/>
              </a:tabLst>
              <a:defRPr>
                <a:solidFill>
                  <a:schemeClr val="tx1"/>
                </a:solidFill>
                <a:latin typeface="Arial" pitchFamily="34" charset="0"/>
                <a:ea typeface="宋体" pitchFamily="2" charset="-122"/>
              </a:defRPr>
            </a:lvl4pPr>
            <a:lvl5pPr>
              <a:tabLst>
                <a:tab pos="992188" algn="l"/>
              </a:tabLst>
              <a:defRPr>
                <a:solidFill>
                  <a:schemeClr val="tx1"/>
                </a:solidFill>
                <a:latin typeface="Arial" pitchFamily="34" charset="0"/>
                <a:ea typeface="宋体" pitchFamily="2" charset="-122"/>
              </a:defRPr>
            </a:lvl5pPr>
            <a:lvl6pPr fontAlgn="base">
              <a:spcBef>
                <a:spcPct val="0"/>
              </a:spcBef>
              <a:spcAft>
                <a:spcPct val="0"/>
              </a:spcAft>
              <a:buFont typeface="Arial" pitchFamily="34" charset="0"/>
              <a:tabLst>
                <a:tab pos="992188" algn="l"/>
              </a:tabLst>
              <a:defRPr>
                <a:solidFill>
                  <a:schemeClr val="tx1"/>
                </a:solidFill>
                <a:latin typeface="Arial" pitchFamily="34" charset="0"/>
                <a:ea typeface="宋体" pitchFamily="2" charset="-122"/>
              </a:defRPr>
            </a:lvl6pPr>
            <a:lvl7pPr fontAlgn="base">
              <a:spcBef>
                <a:spcPct val="0"/>
              </a:spcBef>
              <a:spcAft>
                <a:spcPct val="0"/>
              </a:spcAft>
              <a:buFont typeface="Arial" pitchFamily="34" charset="0"/>
              <a:tabLst>
                <a:tab pos="992188" algn="l"/>
              </a:tabLst>
              <a:defRPr>
                <a:solidFill>
                  <a:schemeClr val="tx1"/>
                </a:solidFill>
                <a:latin typeface="Arial" pitchFamily="34" charset="0"/>
                <a:ea typeface="宋体" pitchFamily="2" charset="-122"/>
              </a:defRPr>
            </a:lvl7pPr>
            <a:lvl8pPr fontAlgn="base">
              <a:spcBef>
                <a:spcPct val="0"/>
              </a:spcBef>
              <a:spcAft>
                <a:spcPct val="0"/>
              </a:spcAft>
              <a:buFont typeface="Arial" pitchFamily="34" charset="0"/>
              <a:tabLst>
                <a:tab pos="992188" algn="l"/>
              </a:tabLst>
              <a:defRPr>
                <a:solidFill>
                  <a:schemeClr val="tx1"/>
                </a:solidFill>
                <a:latin typeface="Arial" pitchFamily="34" charset="0"/>
                <a:ea typeface="宋体" pitchFamily="2" charset="-122"/>
              </a:defRPr>
            </a:lvl8pPr>
            <a:lvl9pPr fontAlgn="base">
              <a:spcBef>
                <a:spcPct val="0"/>
              </a:spcBef>
              <a:spcAft>
                <a:spcPct val="0"/>
              </a:spcAft>
              <a:buFont typeface="Arial" pitchFamily="34" charset="0"/>
              <a:tabLst>
                <a:tab pos="992188" algn="l"/>
              </a:tabLst>
              <a:defRPr>
                <a:solidFill>
                  <a:schemeClr val="tx1"/>
                </a:solidFill>
                <a:latin typeface="Arial" pitchFamily="34" charset="0"/>
                <a:ea typeface="宋体" pitchFamily="2" charset="-122"/>
              </a:defRPr>
            </a:lvl9pPr>
          </a:lstStyle>
          <a:p>
            <a:r>
              <a:rPr lang="zh-CN" altLang="en-US" sz="3600" dirty="0">
                <a:solidFill>
                  <a:srgbClr val="FF3300"/>
                </a:solidFill>
                <a:latin typeface="黑体" pitchFamily="49" charset="-122"/>
                <a:ea typeface="黑体" pitchFamily="49" charset="-122"/>
              </a:rPr>
              <a:t>   </a:t>
            </a:r>
            <a:r>
              <a:rPr lang="zh-CN" altLang="en-US" sz="3600" b="1" dirty="0">
                <a:latin typeface="黑体" pitchFamily="49" charset="-122"/>
                <a:ea typeface="黑体" pitchFamily="49" charset="-122"/>
              </a:rPr>
              <a:t>小结</a:t>
            </a:r>
            <a:r>
              <a:rPr lang="zh-CN" altLang="en-US" sz="3600" b="1" dirty="0">
                <a:solidFill>
                  <a:srgbClr val="FF3300"/>
                </a:solidFill>
                <a:latin typeface="黑体" pitchFamily="49" charset="-122"/>
                <a:ea typeface="黑体" pitchFamily="49" charset="-122"/>
              </a:rPr>
              <a:t>： </a:t>
            </a:r>
            <a:r>
              <a:rPr lang="zh-CN" altLang="en-US" sz="3600" b="1" dirty="0">
                <a:solidFill>
                  <a:srgbClr val="0000CC"/>
                </a:solidFill>
                <a:latin typeface="黑体" pitchFamily="49" charset="-122"/>
                <a:ea typeface="黑体" pitchFamily="49" charset="-122"/>
              </a:rPr>
              <a:t>传神的动词，从不同的角度写出淡月辉映下的荷塘里雾光叶色、水气交相杂糅的朦胧景象，使难状之景生动逼真、活现。</a:t>
            </a:r>
          </a:p>
        </p:txBody>
      </p:sp>
    </p:spTree>
    <p:extLst>
      <p:ext uri="{BB962C8B-B14F-4D97-AF65-F5344CB8AC3E}">
        <p14:creationId xmlns:p14="http://schemas.microsoft.com/office/powerpoint/2010/main" val="2596380501"/>
      </p:ext>
    </p:extLst>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additive="base">
                                        <p:cTn id="7" dur="500" fill="hold"/>
                                        <p:tgtEl>
                                          <p:spTgt spid="43011"/>
                                        </p:tgtEl>
                                        <p:attrNameLst>
                                          <p:attrName>ppt_x</p:attrName>
                                        </p:attrNameLst>
                                      </p:cBhvr>
                                      <p:tavLst>
                                        <p:tav tm="0">
                                          <p:val>
                                            <p:strVal val="#ppt_x"/>
                                          </p:val>
                                        </p:tav>
                                        <p:tav tm="100000">
                                          <p:val>
                                            <p:strVal val="#ppt_x"/>
                                          </p:val>
                                        </p:tav>
                                      </p:tavLst>
                                    </p:anim>
                                    <p:anim calcmode="lin" valueType="num">
                                      <p:cBhvr additive="base">
                                        <p:cTn id="8" dur="500" fill="hold"/>
                                        <p:tgtEl>
                                          <p:spTgt spid="430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43010"/>
                                        </p:tgtEl>
                                        <p:attrNameLst>
                                          <p:attrName>style.visibility</p:attrName>
                                        </p:attrNameLst>
                                      </p:cBhvr>
                                      <p:to>
                                        <p:strVal val="visible"/>
                                      </p:to>
                                    </p:set>
                                    <p:animEffect transition="in" filter="wipe(down)">
                                      <p:cBhvr>
                                        <p:cTn id="13" dur="580">
                                          <p:stCondLst>
                                            <p:cond delay="0"/>
                                          </p:stCondLst>
                                        </p:cTn>
                                        <p:tgtEl>
                                          <p:spTgt spid="43010"/>
                                        </p:tgtEl>
                                      </p:cBhvr>
                                    </p:animEffect>
                                    <p:anim calcmode="lin" valueType="num">
                                      <p:cBhvr>
                                        <p:cTn id="14" dur="1822" tmFilter="0,0; 0.14,0.36; 0.43,0.73; 0.71,0.91; 1.0,1.0">
                                          <p:stCondLst>
                                            <p:cond delay="0"/>
                                          </p:stCondLst>
                                        </p:cTn>
                                        <p:tgtEl>
                                          <p:spTgt spid="4301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301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301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301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3010"/>
                                        </p:tgtEl>
                                        <p:attrNameLst>
                                          <p:attrName>ppt_y</p:attrName>
                                        </p:attrNameLst>
                                      </p:cBhvr>
                                      <p:tavLst>
                                        <p:tav tm="0" fmla="#ppt_y-sin(pi*$)/81">
                                          <p:val>
                                            <p:fltVal val="0"/>
                                          </p:val>
                                        </p:tav>
                                        <p:tav tm="100000">
                                          <p:val>
                                            <p:fltVal val="1"/>
                                          </p:val>
                                        </p:tav>
                                      </p:tavLst>
                                    </p:anim>
                                    <p:animScale>
                                      <p:cBhvr>
                                        <p:cTn id="19" dur="26">
                                          <p:stCondLst>
                                            <p:cond delay="650"/>
                                          </p:stCondLst>
                                        </p:cTn>
                                        <p:tgtEl>
                                          <p:spTgt spid="43010"/>
                                        </p:tgtEl>
                                      </p:cBhvr>
                                      <p:to x="100000" y="60000"/>
                                    </p:animScale>
                                    <p:animScale>
                                      <p:cBhvr>
                                        <p:cTn id="20" dur="166" decel="50000">
                                          <p:stCondLst>
                                            <p:cond delay="676"/>
                                          </p:stCondLst>
                                        </p:cTn>
                                        <p:tgtEl>
                                          <p:spTgt spid="43010"/>
                                        </p:tgtEl>
                                      </p:cBhvr>
                                      <p:to x="100000" y="100000"/>
                                    </p:animScale>
                                    <p:animScale>
                                      <p:cBhvr>
                                        <p:cTn id="21" dur="26">
                                          <p:stCondLst>
                                            <p:cond delay="1312"/>
                                          </p:stCondLst>
                                        </p:cTn>
                                        <p:tgtEl>
                                          <p:spTgt spid="43010"/>
                                        </p:tgtEl>
                                      </p:cBhvr>
                                      <p:to x="100000" y="80000"/>
                                    </p:animScale>
                                    <p:animScale>
                                      <p:cBhvr>
                                        <p:cTn id="22" dur="166" decel="50000">
                                          <p:stCondLst>
                                            <p:cond delay="1338"/>
                                          </p:stCondLst>
                                        </p:cTn>
                                        <p:tgtEl>
                                          <p:spTgt spid="43010"/>
                                        </p:tgtEl>
                                      </p:cBhvr>
                                      <p:to x="100000" y="100000"/>
                                    </p:animScale>
                                    <p:animScale>
                                      <p:cBhvr>
                                        <p:cTn id="23" dur="26">
                                          <p:stCondLst>
                                            <p:cond delay="1642"/>
                                          </p:stCondLst>
                                        </p:cTn>
                                        <p:tgtEl>
                                          <p:spTgt spid="43010"/>
                                        </p:tgtEl>
                                      </p:cBhvr>
                                      <p:to x="100000" y="90000"/>
                                    </p:animScale>
                                    <p:animScale>
                                      <p:cBhvr>
                                        <p:cTn id="24" dur="166" decel="50000">
                                          <p:stCondLst>
                                            <p:cond delay="1668"/>
                                          </p:stCondLst>
                                        </p:cTn>
                                        <p:tgtEl>
                                          <p:spTgt spid="43010"/>
                                        </p:tgtEl>
                                      </p:cBhvr>
                                      <p:to x="100000" y="100000"/>
                                    </p:animScale>
                                    <p:animScale>
                                      <p:cBhvr>
                                        <p:cTn id="25" dur="26">
                                          <p:stCondLst>
                                            <p:cond delay="1808"/>
                                          </p:stCondLst>
                                        </p:cTn>
                                        <p:tgtEl>
                                          <p:spTgt spid="43010"/>
                                        </p:tgtEl>
                                      </p:cBhvr>
                                      <p:to x="100000" y="95000"/>
                                    </p:animScale>
                                    <p:animScale>
                                      <p:cBhvr>
                                        <p:cTn id="26" dur="166" decel="50000">
                                          <p:stCondLst>
                                            <p:cond delay="1834"/>
                                          </p:stCondLst>
                                        </p:cTn>
                                        <p:tgtEl>
                                          <p:spTgt spid="43010"/>
                                        </p:tgtEl>
                                      </p:cBhvr>
                                      <p:to x="100000" y="100000"/>
                                    </p:animScale>
                                  </p:childTnLst>
                                </p:cTn>
                              </p:par>
                            </p:childTnLst>
                          </p:cTn>
                        </p:par>
                      </p:childTnLst>
                    </p:cTn>
                  </p:par>
                  <p:par>
                    <p:cTn id="27" fill="hold" nodeType="clickPar">
                      <p:stCondLst>
                        <p:cond delay="indefinite"/>
                      </p:stCondLst>
                      <p:childTnLst>
                        <p:par>
                          <p:cTn id="28" fill="hold" nodeType="withGroup">
                            <p:stCondLst>
                              <p:cond delay="0"/>
                            </p:stCondLst>
                            <p:childTnLst>
                              <p:par>
                                <p:cTn id="29" presetID="40" presetClass="entr" presetSubtype="0" fill="hold" grpId="0" nodeType="clickEffect">
                                  <p:stCondLst>
                                    <p:cond delay="0"/>
                                  </p:stCondLst>
                                  <p:iterate type="lt">
                                    <p:tmPct val="10000"/>
                                  </p:iterate>
                                  <p:childTnLst>
                                    <p:set>
                                      <p:cBhvr>
                                        <p:cTn id="30" dur="1" fill="hold">
                                          <p:stCondLst>
                                            <p:cond delay="0"/>
                                          </p:stCondLst>
                                        </p:cTn>
                                        <p:tgtEl>
                                          <p:spTgt spid="43012"/>
                                        </p:tgtEl>
                                        <p:attrNameLst>
                                          <p:attrName>style.visibility</p:attrName>
                                        </p:attrNameLst>
                                      </p:cBhvr>
                                      <p:to>
                                        <p:strVal val="visible"/>
                                      </p:to>
                                    </p:set>
                                    <p:animEffect transition="in" filter="fade">
                                      <p:cBhvr>
                                        <p:cTn id="31" dur="1000"/>
                                        <p:tgtEl>
                                          <p:spTgt spid="43012"/>
                                        </p:tgtEl>
                                      </p:cBhvr>
                                    </p:animEffect>
                                    <p:anim calcmode="lin" valueType="num">
                                      <p:cBhvr>
                                        <p:cTn id="32" dur="1000" fill="hold"/>
                                        <p:tgtEl>
                                          <p:spTgt spid="43012"/>
                                        </p:tgtEl>
                                        <p:attrNameLst>
                                          <p:attrName>ppt_x</p:attrName>
                                        </p:attrNameLst>
                                      </p:cBhvr>
                                      <p:tavLst>
                                        <p:tav tm="0">
                                          <p:val>
                                            <p:strVal val="#ppt_x-.1"/>
                                          </p:val>
                                        </p:tav>
                                        <p:tav tm="100000">
                                          <p:val>
                                            <p:strVal val="#ppt_x"/>
                                          </p:val>
                                        </p:tav>
                                      </p:tavLst>
                                    </p:anim>
                                    <p:anim calcmode="lin" valueType="num">
                                      <p:cBhvr>
                                        <p:cTn id="33" dur="1000" fill="hold"/>
                                        <p:tgtEl>
                                          <p:spTgt spid="43012"/>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013"/>
                                        </p:tgtEl>
                                        <p:attrNameLst>
                                          <p:attrName>style.visibility</p:attrName>
                                        </p:attrNameLst>
                                      </p:cBhvr>
                                      <p:to>
                                        <p:strVal val="visible"/>
                                      </p:to>
                                    </p:set>
                                    <p:animEffect transition="in" filter="blinds(horizontal)">
                                      <p:cBhvr>
                                        <p:cTn id="38"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autoUpdateAnimBg="0"/>
      <p:bldP spid="43011" grpId="0"/>
      <p:bldP spid="43012" grpId="0" autoUpdateAnimBg="0"/>
      <p:bldP spid="4301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0"/>
            <a:ext cx="2987675" cy="914400"/>
          </a:xfrm>
          <a:solidFill>
            <a:schemeClr val="accent1"/>
          </a:solidFill>
          <a:ln>
            <a:solidFill>
              <a:srgbClr val="FF3300"/>
            </a:solidFill>
            <a:miter lim="800000"/>
            <a:headEnd/>
            <a:tailEnd/>
          </a:ln>
        </p:spPr>
        <p:txBody>
          <a:bodyPr/>
          <a:lstStyle/>
          <a:p>
            <a:r>
              <a:rPr lang="zh-CN" altLang="en-US" b="1">
                <a:solidFill>
                  <a:srgbClr val="FF3300"/>
                </a:solidFill>
                <a:latin typeface="黑体" pitchFamily="49" charset="-122"/>
                <a:ea typeface="黑体" pitchFamily="49" charset="-122"/>
              </a:rPr>
              <a:t>赏析句子</a:t>
            </a:r>
          </a:p>
        </p:txBody>
      </p:sp>
      <p:sp>
        <p:nvSpPr>
          <p:cNvPr id="2" name="矩形 1"/>
          <p:cNvSpPr/>
          <p:nvPr/>
        </p:nvSpPr>
        <p:spPr>
          <a:xfrm>
            <a:off x="395536" y="4701043"/>
            <a:ext cx="8424935" cy="1815882"/>
          </a:xfrm>
          <a:prstGeom prst="rect">
            <a:avLst/>
          </a:prstGeom>
        </p:spPr>
        <p:txBody>
          <a:bodyPr wrap="square">
            <a:spAutoFit/>
          </a:bodyPr>
          <a:lstStyle/>
          <a:p>
            <a:pPr>
              <a:buFontTx/>
              <a:buNone/>
            </a:pPr>
            <a:r>
              <a:rPr lang="zh-CN" altLang="en-US" sz="2800" b="1" dirty="0" smtClean="0">
                <a:solidFill>
                  <a:srgbClr val="0000CC"/>
                </a:solidFill>
                <a:latin typeface="黑体" pitchFamily="49" charset="-122"/>
                <a:ea typeface="黑体" pitchFamily="49" charset="-122"/>
              </a:rPr>
              <a:t>分别比喻</a:t>
            </a:r>
            <a:r>
              <a:rPr lang="zh-CN" altLang="en-US" sz="2800" b="1" dirty="0" smtClean="0">
                <a:solidFill>
                  <a:srgbClr val="7030A0"/>
                </a:solidFill>
                <a:effectLst>
                  <a:outerShdw blurRad="38100" dist="38100" dir="2700000" algn="tl">
                    <a:srgbClr val="000000">
                      <a:alpha val="43137"/>
                    </a:srgbClr>
                  </a:outerShdw>
                </a:effectLst>
                <a:latin typeface="黑体" pitchFamily="49" charset="-122"/>
                <a:ea typeface="黑体" pitchFamily="49" charset="-122"/>
              </a:rPr>
              <a:t>月光朗照</a:t>
            </a:r>
            <a:r>
              <a:rPr lang="zh-CN" altLang="en-US" sz="2800" b="1" dirty="0" smtClean="0">
                <a:solidFill>
                  <a:srgbClr val="0000CC"/>
                </a:solidFill>
                <a:latin typeface="黑体" pitchFamily="49" charset="-122"/>
                <a:ea typeface="黑体" pitchFamily="49" charset="-122"/>
              </a:rPr>
              <a:t>和</a:t>
            </a:r>
            <a:r>
              <a:rPr lang="zh-CN" altLang="en-US" sz="2800" b="1" dirty="0" smtClean="0">
                <a:solidFill>
                  <a:srgbClr val="00B050"/>
                </a:solidFill>
                <a:effectLst>
                  <a:outerShdw blurRad="38100" dist="38100" dir="2700000" algn="tl">
                    <a:srgbClr val="000000">
                      <a:alpha val="43137"/>
                    </a:srgbClr>
                  </a:outerShdw>
                </a:effectLst>
                <a:latin typeface="黑体" pitchFamily="49" charset="-122"/>
                <a:ea typeface="黑体" pitchFamily="49" charset="-122"/>
              </a:rPr>
              <a:t>月色朦胧</a:t>
            </a:r>
            <a:r>
              <a:rPr lang="zh-CN" altLang="en-US" sz="2800" b="1" dirty="0" smtClean="0">
                <a:solidFill>
                  <a:srgbClr val="0000CC"/>
                </a:solidFill>
                <a:latin typeface="黑体" pitchFamily="49" charset="-122"/>
                <a:ea typeface="黑体" pitchFamily="49" charset="-122"/>
              </a:rPr>
              <a:t>，“这”指“</a:t>
            </a:r>
            <a:r>
              <a:rPr lang="zh-CN" altLang="en-US" sz="2800" b="1" dirty="0" smtClean="0">
                <a:solidFill>
                  <a:srgbClr val="C00000"/>
                </a:solidFill>
                <a:latin typeface="黑体" pitchFamily="49" charset="-122"/>
                <a:ea typeface="黑体" pitchFamily="49" charset="-122"/>
              </a:rPr>
              <a:t>不能朗照”</a:t>
            </a:r>
            <a:r>
              <a:rPr lang="zh-CN" altLang="en-US" sz="2800" b="1" dirty="0" smtClean="0">
                <a:solidFill>
                  <a:srgbClr val="0000CC"/>
                </a:solidFill>
                <a:latin typeface="黑体" pitchFamily="49" charset="-122"/>
                <a:ea typeface="黑体" pitchFamily="49" charset="-122"/>
              </a:rPr>
              <a:t>。这种朦胧柔和的月色非常</a:t>
            </a:r>
            <a:r>
              <a:rPr lang="zh-CN" altLang="en-US" sz="2800" b="1" dirty="0" smtClean="0">
                <a:effectLst>
                  <a:outerShdw blurRad="38100" dist="38100" dir="2700000" algn="tl">
                    <a:srgbClr val="000000">
                      <a:alpha val="43137"/>
                    </a:srgbClr>
                  </a:outerShdw>
                </a:effectLst>
                <a:latin typeface="黑体" pitchFamily="49" charset="-122"/>
                <a:ea typeface="黑体" pitchFamily="49" charset="-122"/>
              </a:rPr>
              <a:t>符合作者此时的心境</a:t>
            </a:r>
            <a:r>
              <a:rPr lang="zh-CN" altLang="en-US" sz="2800" b="1" dirty="0" smtClean="0">
                <a:solidFill>
                  <a:srgbClr val="0000CC"/>
                </a:solidFill>
                <a:latin typeface="黑体" pitchFamily="49" charset="-122"/>
                <a:ea typeface="黑体" pitchFamily="49" charset="-122"/>
              </a:rPr>
              <a:t>――淡淡的喜悦，心灵获得慰藉，所以说“恰是到了好处”。</a:t>
            </a:r>
            <a:r>
              <a:rPr lang="zh-CN" altLang="en-US" sz="2800" b="1" dirty="0" smtClean="0">
                <a:solidFill>
                  <a:srgbClr val="FF3300"/>
                </a:solidFill>
                <a:latin typeface="黑体" pitchFamily="49" charset="-122"/>
                <a:ea typeface="黑体" pitchFamily="49" charset="-122"/>
              </a:rPr>
              <a:t> </a:t>
            </a:r>
            <a:endParaRPr lang="zh-CN" altLang="en-US" sz="2800" b="1" u="sng" dirty="0">
              <a:solidFill>
                <a:srgbClr val="FF3300"/>
              </a:solidFill>
              <a:latin typeface="黑体" pitchFamily="49" charset="-122"/>
              <a:ea typeface="黑体" pitchFamily="49" charset="-122"/>
            </a:endParaRPr>
          </a:p>
        </p:txBody>
      </p:sp>
      <p:sp>
        <p:nvSpPr>
          <p:cNvPr id="3" name="矩形 2"/>
          <p:cNvSpPr/>
          <p:nvPr/>
        </p:nvSpPr>
        <p:spPr>
          <a:xfrm>
            <a:off x="251520" y="1196752"/>
            <a:ext cx="8784975" cy="1384995"/>
          </a:xfrm>
          <a:prstGeom prst="rect">
            <a:avLst/>
          </a:prstGeom>
        </p:spPr>
        <p:txBody>
          <a:bodyPr wrap="square">
            <a:spAutoFit/>
          </a:bodyPr>
          <a:lstStyle/>
          <a:p>
            <a:r>
              <a:rPr lang="zh-CN" altLang="en-US" sz="2800" b="1" dirty="0" smtClean="0">
                <a:latin typeface="黑体" pitchFamily="49" charset="-122"/>
                <a:ea typeface="黑体" pitchFamily="49" charset="-122"/>
              </a:rPr>
              <a:t>“虽然是满月，天上却有一层淡淡的云，所以不能朗照；但我以为这恰是到了好处——酣眠固不可少，小睡也别有风味的。”</a:t>
            </a:r>
            <a:endParaRPr lang="zh-CN" altLang="en-US" sz="2800" dirty="0"/>
          </a:p>
        </p:txBody>
      </p:sp>
      <p:sp>
        <p:nvSpPr>
          <p:cNvPr id="4" name="矩形 3"/>
          <p:cNvSpPr/>
          <p:nvPr/>
        </p:nvSpPr>
        <p:spPr>
          <a:xfrm>
            <a:off x="323528" y="2924944"/>
            <a:ext cx="8496943" cy="954107"/>
          </a:xfrm>
          <a:prstGeom prst="rect">
            <a:avLst/>
          </a:prstGeom>
        </p:spPr>
        <p:txBody>
          <a:bodyPr wrap="square">
            <a:spAutoFit/>
          </a:bodyPr>
          <a:lstStyle/>
          <a:p>
            <a:r>
              <a:rPr lang="zh-CN" altLang="en-US" sz="2800" b="1" dirty="0" smtClean="0">
                <a:solidFill>
                  <a:srgbClr val="FF0066"/>
                </a:solidFill>
                <a:latin typeface="黑体" pitchFamily="49" charset="-122"/>
                <a:ea typeface="黑体" pitchFamily="49" charset="-122"/>
              </a:rPr>
              <a:t>“酣眠”“小睡”分别比喻什么？“这”指代什么？为什么作者认为“这恰是到了好处”？</a:t>
            </a:r>
            <a:r>
              <a:rPr lang="zh-CN" altLang="en-US" sz="2800" b="1" dirty="0" smtClean="0">
                <a:latin typeface="黑体" pitchFamily="49" charset="-122"/>
                <a:ea typeface="黑体" pitchFamily="49" charset="-122"/>
              </a:rPr>
              <a:t> </a:t>
            </a:r>
            <a:endParaRPr lang="zh-CN" altLang="en-US" sz="2800" dirty="0"/>
          </a:p>
        </p:txBody>
      </p:sp>
    </p:spTree>
    <p:extLst>
      <p:ext uri="{BB962C8B-B14F-4D97-AF65-F5344CB8AC3E}">
        <p14:creationId xmlns:p14="http://schemas.microsoft.com/office/powerpoint/2010/main" val="515317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027" y="116632"/>
            <a:ext cx="2984501" cy="914400"/>
          </a:xfrm>
          <a:solidFill>
            <a:schemeClr val="accent1"/>
          </a:solidFill>
          <a:ln>
            <a:solidFill>
              <a:srgbClr val="FF3300"/>
            </a:solidFill>
            <a:miter lim="800000"/>
            <a:headEnd/>
            <a:tailEnd/>
          </a:ln>
        </p:spPr>
        <p:txBody>
          <a:bodyPr/>
          <a:lstStyle/>
          <a:p>
            <a:r>
              <a:rPr lang="zh-CN" altLang="en-US" b="1" dirty="0">
                <a:solidFill>
                  <a:srgbClr val="FF3300"/>
                </a:solidFill>
                <a:latin typeface="黑体" pitchFamily="49" charset="-122"/>
                <a:ea typeface="黑体" pitchFamily="49" charset="-122"/>
              </a:rPr>
              <a:t>赏析句子</a:t>
            </a:r>
          </a:p>
        </p:txBody>
      </p:sp>
      <p:sp>
        <p:nvSpPr>
          <p:cNvPr id="2" name="矩形 1"/>
          <p:cNvSpPr/>
          <p:nvPr/>
        </p:nvSpPr>
        <p:spPr>
          <a:xfrm>
            <a:off x="467544" y="3429000"/>
            <a:ext cx="8280920" cy="2246769"/>
          </a:xfrm>
          <a:prstGeom prst="rect">
            <a:avLst/>
          </a:prstGeom>
        </p:spPr>
        <p:txBody>
          <a:bodyPr wrap="square">
            <a:spAutoFit/>
          </a:bodyPr>
          <a:lstStyle/>
          <a:p>
            <a:pPr>
              <a:buFontTx/>
              <a:buNone/>
            </a:pPr>
            <a:r>
              <a:rPr lang="zh-CN" altLang="en-US" sz="2800" b="1" dirty="0" smtClean="0">
                <a:latin typeface="黑体" pitchFamily="49" charset="-122"/>
                <a:ea typeface="黑体" pitchFamily="49" charset="-122"/>
              </a:rPr>
              <a:t>    运用了</a:t>
            </a:r>
            <a:r>
              <a:rPr lang="zh-CN" altLang="en-US" sz="2800" b="1" dirty="0" smtClean="0">
                <a:solidFill>
                  <a:srgbClr val="0000CC"/>
                </a:solidFill>
                <a:latin typeface="黑体" pitchFamily="49" charset="-122"/>
                <a:ea typeface="黑体" pitchFamily="49" charset="-122"/>
              </a:rPr>
              <a:t>通感</a:t>
            </a:r>
            <a:r>
              <a:rPr lang="zh-CN" altLang="en-US" sz="2800" b="1" dirty="0" smtClean="0">
                <a:latin typeface="黑体" pitchFamily="49" charset="-122"/>
                <a:ea typeface="黑体" pitchFamily="49" charset="-122"/>
              </a:rPr>
              <a:t>的修辞手法，由</a:t>
            </a:r>
            <a:r>
              <a:rPr lang="zh-CN" altLang="en-US" sz="2800" b="1" dirty="0" smtClean="0">
                <a:solidFill>
                  <a:srgbClr val="0000CC"/>
                </a:solidFill>
                <a:latin typeface="黑体" pitchFamily="49" charset="-122"/>
                <a:ea typeface="黑体" pitchFamily="49" charset="-122"/>
                <a:sym typeface="Arial" pitchFamily="34" charset="0"/>
              </a:rPr>
              <a:t>视觉向听觉</a:t>
            </a:r>
            <a:r>
              <a:rPr lang="zh-CN" altLang="en-US" sz="2800" b="1" dirty="0" smtClean="0">
                <a:latin typeface="黑体" pitchFamily="49" charset="-122"/>
                <a:ea typeface="黑体" pitchFamily="49" charset="-122"/>
              </a:rPr>
              <a:t>转移。也能</a:t>
            </a:r>
            <a:r>
              <a:rPr lang="zh-CN" altLang="en-US" sz="2800" b="1" dirty="0" smtClean="0">
                <a:solidFill>
                  <a:srgbClr val="0000CC"/>
                </a:solidFill>
                <a:latin typeface="黑体" pitchFamily="49" charset="-122"/>
                <a:ea typeface="黑体" pitchFamily="49" charset="-122"/>
                <a:sym typeface="Arial" pitchFamily="34" charset="0"/>
              </a:rPr>
              <a:t>化静为动</a:t>
            </a:r>
            <a:r>
              <a:rPr lang="zh-CN" altLang="en-US" sz="2800" b="1" dirty="0" smtClean="0">
                <a:latin typeface="黑体" pitchFamily="49" charset="-122"/>
                <a:ea typeface="黑体" pitchFamily="49" charset="-122"/>
              </a:rPr>
              <a:t>，月的光华和阴影，用“名曲”的旋律来形容，表明光与影的和谐，与小提琴演奏的名曲一样悠扬、优美，烘托出一种</a:t>
            </a:r>
            <a:r>
              <a:rPr lang="zh-CN" altLang="en-US" sz="2800" b="1" dirty="0" smtClean="0">
                <a:solidFill>
                  <a:srgbClr val="0000CC"/>
                </a:solidFill>
                <a:latin typeface="黑体" pitchFamily="49" charset="-122"/>
                <a:ea typeface="黑体" pitchFamily="49" charset="-122"/>
                <a:sym typeface="Arial" pitchFamily="34" charset="0"/>
              </a:rPr>
              <a:t>温馨、幽雅</a:t>
            </a:r>
            <a:r>
              <a:rPr lang="zh-CN" altLang="en-US" sz="2800" b="1" dirty="0" smtClean="0">
                <a:latin typeface="黑体" pitchFamily="49" charset="-122"/>
                <a:ea typeface="黑体" pitchFamily="49" charset="-122"/>
              </a:rPr>
              <a:t>的氛围，给读者以联想和想象，乃至带入一种幻境。</a:t>
            </a:r>
            <a:endParaRPr lang="zh-CN" altLang="en-US" sz="2800" b="1" dirty="0">
              <a:latin typeface="黑体" pitchFamily="49" charset="-122"/>
              <a:ea typeface="黑体" pitchFamily="49" charset="-122"/>
            </a:endParaRPr>
          </a:p>
        </p:txBody>
      </p:sp>
      <p:sp>
        <p:nvSpPr>
          <p:cNvPr id="4" name="矩形 3"/>
          <p:cNvSpPr/>
          <p:nvPr/>
        </p:nvSpPr>
        <p:spPr>
          <a:xfrm>
            <a:off x="467544" y="1484784"/>
            <a:ext cx="8280920" cy="1384995"/>
          </a:xfrm>
          <a:prstGeom prst="rect">
            <a:avLst/>
          </a:prstGeom>
        </p:spPr>
        <p:txBody>
          <a:bodyPr wrap="square">
            <a:spAutoFit/>
          </a:bodyPr>
          <a:lstStyle/>
          <a:p>
            <a:pPr>
              <a:buFontTx/>
              <a:buNone/>
            </a:pPr>
            <a:r>
              <a:rPr lang="zh-CN" altLang="en-US" sz="2800" b="1" dirty="0" smtClean="0">
                <a:solidFill>
                  <a:srgbClr val="FF3300"/>
                </a:solidFill>
                <a:latin typeface="黑体" pitchFamily="49" charset="-122"/>
                <a:ea typeface="黑体" pitchFamily="49" charset="-122"/>
              </a:rPr>
              <a:t> “塘中的月色并不均匀；但光与影有着和谐的旋律，如梵婀玲上奏着的名曲。”</a:t>
            </a:r>
          </a:p>
          <a:p>
            <a:pPr>
              <a:buFontTx/>
              <a:buNone/>
            </a:pPr>
            <a:r>
              <a:rPr lang="zh-CN" altLang="en-US" sz="2800" b="1" dirty="0" smtClean="0">
                <a:latin typeface="黑体" pitchFamily="49" charset="-122"/>
                <a:ea typeface="黑体" pitchFamily="49" charset="-122"/>
              </a:rPr>
              <a:t>      </a:t>
            </a:r>
            <a:endParaRPr lang="zh-CN" altLang="en-US" sz="2800" b="1" dirty="0">
              <a:latin typeface="黑体" pitchFamily="49" charset="-122"/>
              <a:ea typeface="黑体" pitchFamily="49" charset="-122"/>
            </a:endParaRPr>
          </a:p>
        </p:txBody>
      </p:sp>
    </p:spTree>
    <p:extLst>
      <p:ext uri="{BB962C8B-B14F-4D97-AF65-F5344CB8AC3E}">
        <p14:creationId xmlns:p14="http://schemas.microsoft.com/office/powerpoint/2010/main" val="28652825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ext Box 2" descr="荷塘月色-荷花2"/>
          <p:cNvSpPr txBox="1">
            <a:spLocks noChangeArrowheads="1"/>
          </p:cNvSpPr>
          <p:nvPr/>
        </p:nvSpPr>
        <p:spPr bwMode="auto">
          <a:xfrm>
            <a:off x="539750" y="333375"/>
            <a:ext cx="3529013" cy="701675"/>
          </a:xfrm>
          <a:prstGeom prst="rect">
            <a:avLst/>
          </a:prstGeom>
          <a:blipFill dpi="0" rotWithShape="1">
            <a:blip r:embed="rId2"/>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i="1">
                <a:solidFill>
                  <a:schemeClr val="bg1"/>
                </a:solidFill>
              </a:rPr>
              <a:t>荷塘上的月色</a:t>
            </a:r>
          </a:p>
        </p:txBody>
      </p:sp>
      <p:sp>
        <p:nvSpPr>
          <p:cNvPr id="46083" name="Text Box 3"/>
          <p:cNvSpPr txBox="1">
            <a:spLocks noChangeArrowheads="1"/>
          </p:cNvSpPr>
          <p:nvPr/>
        </p:nvSpPr>
        <p:spPr bwMode="auto">
          <a:xfrm>
            <a:off x="684213" y="1341438"/>
            <a:ext cx="11509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8000"/>
                </a:solidFill>
                <a:ea typeface="黑体" pitchFamily="49" charset="-122"/>
              </a:rPr>
              <a:t>月光</a:t>
            </a:r>
          </a:p>
        </p:txBody>
      </p:sp>
      <p:sp>
        <p:nvSpPr>
          <p:cNvPr id="46084" name="Text Box 4"/>
          <p:cNvSpPr txBox="1">
            <a:spLocks noChangeArrowheads="1"/>
          </p:cNvSpPr>
          <p:nvPr/>
        </p:nvSpPr>
        <p:spPr bwMode="auto">
          <a:xfrm>
            <a:off x="684213" y="2276475"/>
            <a:ext cx="11509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8000"/>
                </a:solidFill>
                <a:ea typeface="黑体" pitchFamily="49" charset="-122"/>
                <a:sym typeface="Arial" pitchFamily="34" charset="0"/>
              </a:rPr>
              <a:t>青雾</a:t>
            </a:r>
          </a:p>
        </p:txBody>
      </p:sp>
      <p:sp>
        <p:nvSpPr>
          <p:cNvPr id="46085" name="Text Box 5"/>
          <p:cNvSpPr txBox="1">
            <a:spLocks noChangeArrowheads="1"/>
          </p:cNvSpPr>
          <p:nvPr/>
        </p:nvSpPr>
        <p:spPr bwMode="auto">
          <a:xfrm>
            <a:off x="684213" y="3213100"/>
            <a:ext cx="1079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8000"/>
                </a:solidFill>
                <a:ea typeface="黑体" pitchFamily="49" charset="-122"/>
                <a:sym typeface="Arial" pitchFamily="34" charset="0"/>
              </a:rPr>
              <a:t>叶花</a:t>
            </a:r>
          </a:p>
        </p:txBody>
      </p:sp>
      <p:sp>
        <p:nvSpPr>
          <p:cNvPr id="46086" name="Text Box 6"/>
          <p:cNvSpPr txBox="1">
            <a:spLocks noChangeArrowheads="1"/>
          </p:cNvSpPr>
          <p:nvPr/>
        </p:nvSpPr>
        <p:spPr bwMode="auto">
          <a:xfrm>
            <a:off x="755650" y="4870450"/>
            <a:ext cx="100806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8000"/>
                </a:solidFill>
                <a:ea typeface="黑体" pitchFamily="49" charset="-122"/>
                <a:sym typeface="Arial" pitchFamily="34" charset="0"/>
              </a:rPr>
              <a:t>灌木</a:t>
            </a:r>
          </a:p>
        </p:txBody>
      </p:sp>
      <p:sp>
        <p:nvSpPr>
          <p:cNvPr id="46087" name="Text Box 7"/>
          <p:cNvSpPr txBox="1">
            <a:spLocks noChangeArrowheads="1"/>
          </p:cNvSpPr>
          <p:nvPr/>
        </p:nvSpPr>
        <p:spPr bwMode="auto">
          <a:xfrm>
            <a:off x="755650" y="4076700"/>
            <a:ext cx="1008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8000"/>
                </a:solidFill>
                <a:ea typeface="黑体" pitchFamily="49" charset="-122"/>
                <a:sym typeface="Arial" pitchFamily="34" charset="0"/>
              </a:rPr>
              <a:t>轻云</a:t>
            </a:r>
          </a:p>
        </p:txBody>
      </p:sp>
      <p:sp>
        <p:nvSpPr>
          <p:cNvPr id="46088" name="Text Box 8"/>
          <p:cNvSpPr txBox="1">
            <a:spLocks noChangeArrowheads="1"/>
          </p:cNvSpPr>
          <p:nvPr/>
        </p:nvSpPr>
        <p:spPr bwMode="auto">
          <a:xfrm>
            <a:off x="755650" y="5661025"/>
            <a:ext cx="1008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8000"/>
                </a:solidFill>
                <a:ea typeface="黑体" pitchFamily="49" charset="-122"/>
                <a:sym typeface="Arial" pitchFamily="34" charset="0"/>
              </a:rPr>
              <a:t>杨柳</a:t>
            </a:r>
          </a:p>
        </p:txBody>
      </p:sp>
      <p:sp>
        <p:nvSpPr>
          <p:cNvPr id="46089" name="Text Box 9"/>
          <p:cNvSpPr txBox="1">
            <a:spLocks noChangeArrowheads="1"/>
          </p:cNvSpPr>
          <p:nvPr/>
        </p:nvSpPr>
        <p:spPr bwMode="auto">
          <a:xfrm>
            <a:off x="2700338" y="1052513"/>
            <a:ext cx="607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黑体" pitchFamily="49" charset="-122"/>
              </a:rPr>
              <a:t>写出了月光的充足感和动态感</a:t>
            </a:r>
          </a:p>
        </p:txBody>
      </p:sp>
      <p:sp>
        <p:nvSpPr>
          <p:cNvPr id="46090" name="Text Box 10"/>
          <p:cNvSpPr txBox="1">
            <a:spLocks noChangeArrowheads="1"/>
          </p:cNvSpPr>
          <p:nvPr/>
        </p:nvSpPr>
        <p:spPr bwMode="auto">
          <a:xfrm>
            <a:off x="2700338" y="1557338"/>
            <a:ext cx="6192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CC"/>
                </a:solidFill>
                <a:ea typeface="黑体" pitchFamily="49" charset="-122"/>
              </a:rPr>
              <a:t>隔树相照，表现的是一种穿透力</a:t>
            </a:r>
          </a:p>
        </p:txBody>
      </p:sp>
      <p:sp>
        <p:nvSpPr>
          <p:cNvPr id="46091" name="Text Box 11"/>
          <p:cNvSpPr txBox="1">
            <a:spLocks noChangeArrowheads="1"/>
          </p:cNvSpPr>
          <p:nvPr/>
        </p:nvSpPr>
        <p:spPr bwMode="auto">
          <a:xfrm>
            <a:off x="3708400" y="3789363"/>
            <a:ext cx="792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p>
        </p:txBody>
      </p:sp>
      <p:sp>
        <p:nvSpPr>
          <p:cNvPr id="46092" name="Oval 12"/>
          <p:cNvSpPr>
            <a:spLocks noChangeArrowheads="1"/>
          </p:cNvSpPr>
          <p:nvPr/>
        </p:nvSpPr>
        <p:spPr bwMode="auto">
          <a:xfrm>
            <a:off x="1897063" y="2276475"/>
            <a:ext cx="647700" cy="647700"/>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0000FF"/>
                </a:solidFill>
              </a:rPr>
              <a:t>浮</a:t>
            </a:r>
          </a:p>
        </p:txBody>
      </p:sp>
      <p:sp>
        <p:nvSpPr>
          <p:cNvPr id="46093" name="Oval 13"/>
          <p:cNvSpPr>
            <a:spLocks noChangeArrowheads="1"/>
          </p:cNvSpPr>
          <p:nvPr/>
        </p:nvSpPr>
        <p:spPr bwMode="auto">
          <a:xfrm>
            <a:off x="1917700" y="2914650"/>
            <a:ext cx="647700" cy="647700"/>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0000FF"/>
                </a:solidFill>
              </a:rPr>
              <a:t>洗</a:t>
            </a:r>
          </a:p>
        </p:txBody>
      </p:sp>
      <p:sp>
        <p:nvSpPr>
          <p:cNvPr id="46094" name="Oval 14"/>
          <p:cNvSpPr>
            <a:spLocks noChangeArrowheads="1"/>
          </p:cNvSpPr>
          <p:nvPr/>
        </p:nvSpPr>
        <p:spPr bwMode="auto">
          <a:xfrm>
            <a:off x="1887538" y="3470275"/>
            <a:ext cx="647700" cy="647700"/>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0000FF"/>
                </a:solidFill>
              </a:rPr>
              <a:t>笼</a:t>
            </a:r>
          </a:p>
        </p:txBody>
      </p:sp>
      <p:sp>
        <p:nvSpPr>
          <p:cNvPr id="46095" name="Oval 15"/>
          <p:cNvSpPr>
            <a:spLocks noChangeArrowheads="1"/>
          </p:cNvSpPr>
          <p:nvPr/>
        </p:nvSpPr>
        <p:spPr bwMode="auto">
          <a:xfrm>
            <a:off x="1887538" y="1608138"/>
            <a:ext cx="647700" cy="647700"/>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0000FF"/>
                </a:solidFill>
              </a:rPr>
              <a:t>照</a:t>
            </a:r>
          </a:p>
        </p:txBody>
      </p:sp>
      <p:sp>
        <p:nvSpPr>
          <p:cNvPr id="46096" name="Oval 16"/>
          <p:cNvSpPr>
            <a:spLocks noChangeArrowheads="1"/>
          </p:cNvSpPr>
          <p:nvPr/>
        </p:nvSpPr>
        <p:spPr bwMode="auto">
          <a:xfrm>
            <a:off x="1908175" y="1052513"/>
            <a:ext cx="647700" cy="647700"/>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dirty="0">
                <a:solidFill>
                  <a:srgbClr val="0000FF"/>
                </a:solidFill>
              </a:rPr>
              <a:t>泻</a:t>
            </a:r>
          </a:p>
        </p:txBody>
      </p:sp>
      <p:sp>
        <p:nvSpPr>
          <p:cNvPr id="46097" name="AutoShape 17"/>
          <p:cNvSpPr>
            <a:spLocks/>
          </p:cNvSpPr>
          <p:nvPr/>
        </p:nvSpPr>
        <p:spPr bwMode="auto">
          <a:xfrm>
            <a:off x="1763713" y="3068638"/>
            <a:ext cx="144462" cy="935037"/>
          </a:xfrm>
          <a:prstGeom prst="leftBrace">
            <a:avLst>
              <a:gd name="adj1" fmla="val 53938"/>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8" name="AutoShape 18"/>
          <p:cNvSpPr>
            <a:spLocks/>
          </p:cNvSpPr>
          <p:nvPr/>
        </p:nvSpPr>
        <p:spPr bwMode="auto">
          <a:xfrm>
            <a:off x="1763713" y="1196975"/>
            <a:ext cx="144462" cy="935038"/>
          </a:xfrm>
          <a:prstGeom prst="leftBrace">
            <a:avLst>
              <a:gd name="adj1" fmla="val 53938"/>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9" name="Text Box 19"/>
          <p:cNvSpPr txBox="1">
            <a:spLocks noChangeArrowheads="1"/>
          </p:cNvSpPr>
          <p:nvPr/>
        </p:nvSpPr>
        <p:spPr bwMode="auto">
          <a:xfrm>
            <a:off x="2555875" y="2205038"/>
            <a:ext cx="58721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黑体" pitchFamily="49" charset="-122"/>
              </a:rPr>
              <a:t>以动景写静景，写出了雾的轻淡</a:t>
            </a:r>
          </a:p>
        </p:txBody>
      </p:sp>
      <p:sp>
        <p:nvSpPr>
          <p:cNvPr id="46100" name="Text Box 20"/>
          <p:cNvSpPr txBox="1">
            <a:spLocks noChangeArrowheads="1"/>
          </p:cNvSpPr>
          <p:nvPr/>
        </p:nvSpPr>
        <p:spPr bwMode="auto">
          <a:xfrm>
            <a:off x="2555875" y="2781300"/>
            <a:ext cx="6278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CC"/>
                </a:solidFill>
                <a:ea typeface="黑体" pitchFamily="49" charset="-122"/>
              </a:rPr>
              <a:t>写出了月色下荷叶荷花的纯洁素淡</a:t>
            </a:r>
          </a:p>
        </p:txBody>
      </p:sp>
      <p:sp>
        <p:nvSpPr>
          <p:cNvPr id="46101" name="Text Box 21"/>
          <p:cNvSpPr txBox="1">
            <a:spLocks noChangeArrowheads="1"/>
          </p:cNvSpPr>
          <p:nvPr/>
        </p:nvSpPr>
        <p:spPr bwMode="auto">
          <a:xfrm>
            <a:off x="3059113" y="4076700"/>
            <a:ext cx="46529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CC"/>
                </a:solidFill>
                <a:ea typeface="黑体" pitchFamily="49" charset="-122"/>
              </a:rPr>
              <a:t>写出了云的轻薄素雅恬静</a:t>
            </a:r>
          </a:p>
        </p:txBody>
      </p:sp>
      <p:sp>
        <p:nvSpPr>
          <p:cNvPr id="46102" name="Text Box 22"/>
          <p:cNvSpPr txBox="1">
            <a:spLocks noChangeArrowheads="1"/>
          </p:cNvSpPr>
          <p:nvPr/>
        </p:nvSpPr>
        <p:spPr bwMode="auto">
          <a:xfrm>
            <a:off x="1908175" y="4170363"/>
            <a:ext cx="1081088" cy="48101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zh-CN" altLang="en-US" sz="3200" b="1">
                <a:ea typeface="黑体" pitchFamily="49" charset="-122"/>
              </a:rPr>
              <a:t>淡淡</a:t>
            </a:r>
          </a:p>
        </p:txBody>
      </p:sp>
      <p:sp>
        <p:nvSpPr>
          <p:cNvPr id="46103" name="Text Box 23"/>
          <p:cNvSpPr txBox="1">
            <a:spLocks noChangeArrowheads="1"/>
          </p:cNvSpPr>
          <p:nvPr/>
        </p:nvSpPr>
        <p:spPr bwMode="auto">
          <a:xfrm>
            <a:off x="1887538" y="4941888"/>
            <a:ext cx="1871662" cy="48101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zh-CN" altLang="en-US" sz="3200" b="1">
                <a:ea typeface="黑体" pitchFamily="49" charset="-122"/>
              </a:rPr>
              <a:t>黑影斑驳</a:t>
            </a:r>
          </a:p>
        </p:txBody>
      </p:sp>
      <p:sp>
        <p:nvSpPr>
          <p:cNvPr id="46104" name="Text Box 24"/>
          <p:cNvSpPr txBox="1">
            <a:spLocks noChangeArrowheads="1"/>
          </p:cNvSpPr>
          <p:nvPr/>
        </p:nvSpPr>
        <p:spPr bwMode="auto">
          <a:xfrm>
            <a:off x="1855788" y="5683250"/>
            <a:ext cx="1871662" cy="48101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zh-CN" altLang="en-US" sz="3200" b="1">
                <a:ea typeface="黑体" pitchFamily="49" charset="-122"/>
              </a:rPr>
              <a:t>倩影稀疏</a:t>
            </a:r>
          </a:p>
        </p:txBody>
      </p:sp>
      <p:sp>
        <p:nvSpPr>
          <p:cNvPr id="46105" name="Text Box 25"/>
          <p:cNvSpPr txBox="1">
            <a:spLocks noChangeArrowheads="1"/>
          </p:cNvSpPr>
          <p:nvPr/>
        </p:nvSpPr>
        <p:spPr bwMode="auto">
          <a:xfrm>
            <a:off x="3779838" y="4868863"/>
            <a:ext cx="4392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黑体" pitchFamily="49" charset="-122"/>
                <a:ea typeface="黑体" pitchFamily="49" charset="-122"/>
              </a:rPr>
              <a:t>观察仔细 ， 描述准确</a:t>
            </a:r>
          </a:p>
        </p:txBody>
      </p:sp>
      <p:sp>
        <p:nvSpPr>
          <p:cNvPr id="46106" name="Text Box 26"/>
          <p:cNvSpPr txBox="1">
            <a:spLocks noChangeArrowheads="1"/>
          </p:cNvSpPr>
          <p:nvPr/>
        </p:nvSpPr>
        <p:spPr bwMode="auto">
          <a:xfrm>
            <a:off x="6300788" y="5589588"/>
            <a:ext cx="18081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CC"/>
                </a:solidFill>
                <a:ea typeface="黑体" pitchFamily="49" charset="-122"/>
              </a:rPr>
              <a:t>生动传神</a:t>
            </a:r>
          </a:p>
        </p:txBody>
      </p:sp>
      <p:sp>
        <p:nvSpPr>
          <p:cNvPr id="46107" name="Oval 27"/>
          <p:cNvSpPr>
            <a:spLocks noChangeArrowheads="1"/>
          </p:cNvSpPr>
          <p:nvPr/>
        </p:nvSpPr>
        <p:spPr bwMode="auto">
          <a:xfrm>
            <a:off x="5580063" y="5516563"/>
            <a:ext cx="647700" cy="647700"/>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0000FF"/>
                </a:solidFill>
              </a:rPr>
              <a:t>画</a:t>
            </a:r>
          </a:p>
        </p:txBody>
      </p:sp>
      <p:sp>
        <p:nvSpPr>
          <p:cNvPr id="46108" name="Text Box 28"/>
          <p:cNvSpPr txBox="1">
            <a:spLocks noChangeArrowheads="1"/>
          </p:cNvSpPr>
          <p:nvPr/>
        </p:nvSpPr>
        <p:spPr bwMode="auto">
          <a:xfrm>
            <a:off x="3779838" y="5589588"/>
            <a:ext cx="18081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CC"/>
                </a:solidFill>
                <a:ea typeface="黑体" pitchFamily="49" charset="-122"/>
              </a:rPr>
              <a:t>美妙绝伦</a:t>
            </a:r>
          </a:p>
        </p:txBody>
      </p:sp>
      <p:sp>
        <p:nvSpPr>
          <p:cNvPr id="46109" name="Text Box 29"/>
          <p:cNvSpPr txBox="1">
            <a:spLocks noChangeArrowheads="1"/>
          </p:cNvSpPr>
          <p:nvPr/>
        </p:nvSpPr>
        <p:spPr bwMode="auto">
          <a:xfrm>
            <a:off x="2555875" y="3429000"/>
            <a:ext cx="5465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黑体" pitchFamily="49" charset="-122"/>
              </a:rPr>
              <a:t>写出了月色下荷叶荷花的朦胧</a:t>
            </a:r>
          </a:p>
        </p:txBody>
      </p:sp>
    </p:spTree>
    <p:extLst>
      <p:ext uri="{BB962C8B-B14F-4D97-AF65-F5344CB8AC3E}">
        <p14:creationId xmlns:p14="http://schemas.microsoft.com/office/powerpoint/2010/main" val="36084080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0-#ppt_w/2"/>
                                          </p:val>
                                        </p:tav>
                                        <p:tav tm="100000">
                                          <p:val>
                                            <p:strVal val="#ppt_x"/>
                                          </p:val>
                                        </p:tav>
                                      </p:tavLst>
                                    </p:anim>
                                    <p:anim calcmode="lin" valueType="num">
                                      <p:cBhvr additive="base">
                                        <p:cTn id="8"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4"/>
                                        </p:tgtEl>
                                        <p:attrNameLst>
                                          <p:attrName>style.visibility</p:attrName>
                                        </p:attrNameLst>
                                      </p:cBhvr>
                                      <p:to>
                                        <p:strVal val="visible"/>
                                      </p:to>
                                    </p:set>
                                    <p:anim calcmode="lin" valueType="num">
                                      <p:cBhvr additive="base">
                                        <p:cTn id="13" dur="500" fill="hold"/>
                                        <p:tgtEl>
                                          <p:spTgt spid="46084"/>
                                        </p:tgtEl>
                                        <p:attrNameLst>
                                          <p:attrName>ppt_x</p:attrName>
                                        </p:attrNameLst>
                                      </p:cBhvr>
                                      <p:tavLst>
                                        <p:tav tm="0">
                                          <p:val>
                                            <p:strVal val="0-#ppt_w/2"/>
                                          </p:val>
                                        </p:tav>
                                        <p:tav tm="100000">
                                          <p:val>
                                            <p:strVal val="#ppt_x"/>
                                          </p:val>
                                        </p:tav>
                                      </p:tavLst>
                                    </p:anim>
                                    <p:anim calcmode="lin" valueType="num">
                                      <p:cBhvr additive="base">
                                        <p:cTn id="14" dur="500" fill="hold"/>
                                        <p:tgtEl>
                                          <p:spTgt spid="4608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5"/>
                                        </p:tgtEl>
                                        <p:attrNameLst>
                                          <p:attrName>style.visibility</p:attrName>
                                        </p:attrNameLst>
                                      </p:cBhvr>
                                      <p:to>
                                        <p:strVal val="visible"/>
                                      </p:to>
                                    </p:set>
                                    <p:anim calcmode="lin" valueType="num">
                                      <p:cBhvr additive="base">
                                        <p:cTn id="19" dur="500" fill="hold"/>
                                        <p:tgtEl>
                                          <p:spTgt spid="46085"/>
                                        </p:tgtEl>
                                        <p:attrNameLst>
                                          <p:attrName>ppt_x</p:attrName>
                                        </p:attrNameLst>
                                      </p:cBhvr>
                                      <p:tavLst>
                                        <p:tav tm="0">
                                          <p:val>
                                            <p:strVal val="0-#ppt_w/2"/>
                                          </p:val>
                                        </p:tav>
                                        <p:tav tm="100000">
                                          <p:val>
                                            <p:strVal val="#ppt_x"/>
                                          </p:val>
                                        </p:tav>
                                      </p:tavLst>
                                    </p:anim>
                                    <p:anim calcmode="lin" valueType="num">
                                      <p:cBhvr additive="base">
                                        <p:cTn id="20"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087"/>
                                        </p:tgtEl>
                                        <p:attrNameLst>
                                          <p:attrName>style.visibility</p:attrName>
                                        </p:attrNameLst>
                                      </p:cBhvr>
                                      <p:to>
                                        <p:strVal val="visible"/>
                                      </p:to>
                                    </p:set>
                                    <p:anim calcmode="lin" valueType="num">
                                      <p:cBhvr additive="base">
                                        <p:cTn id="25" dur="500" fill="hold"/>
                                        <p:tgtEl>
                                          <p:spTgt spid="46087"/>
                                        </p:tgtEl>
                                        <p:attrNameLst>
                                          <p:attrName>ppt_x</p:attrName>
                                        </p:attrNameLst>
                                      </p:cBhvr>
                                      <p:tavLst>
                                        <p:tav tm="0">
                                          <p:val>
                                            <p:strVal val="0-#ppt_w/2"/>
                                          </p:val>
                                        </p:tav>
                                        <p:tav tm="100000">
                                          <p:val>
                                            <p:strVal val="#ppt_x"/>
                                          </p:val>
                                        </p:tav>
                                      </p:tavLst>
                                    </p:anim>
                                    <p:anim calcmode="lin" valueType="num">
                                      <p:cBhvr additive="base">
                                        <p:cTn id="26" dur="500" fill="hold"/>
                                        <p:tgtEl>
                                          <p:spTgt spid="4608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6086"/>
                                        </p:tgtEl>
                                        <p:attrNameLst>
                                          <p:attrName>style.visibility</p:attrName>
                                        </p:attrNameLst>
                                      </p:cBhvr>
                                      <p:to>
                                        <p:strVal val="visible"/>
                                      </p:to>
                                    </p:set>
                                    <p:anim calcmode="lin" valueType="num">
                                      <p:cBhvr additive="base">
                                        <p:cTn id="31" dur="500" fill="hold"/>
                                        <p:tgtEl>
                                          <p:spTgt spid="46086"/>
                                        </p:tgtEl>
                                        <p:attrNameLst>
                                          <p:attrName>ppt_x</p:attrName>
                                        </p:attrNameLst>
                                      </p:cBhvr>
                                      <p:tavLst>
                                        <p:tav tm="0">
                                          <p:val>
                                            <p:strVal val="0-#ppt_w/2"/>
                                          </p:val>
                                        </p:tav>
                                        <p:tav tm="100000">
                                          <p:val>
                                            <p:strVal val="#ppt_x"/>
                                          </p:val>
                                        </p:tav>
                                      </p:tavLst>
                                    </p:anim>
                                    <p:anim calcmode="lin" valueType="num">
                                      <p:cBhvr additive="base">
                                        <p:cTn id="32" dur="500" fill="hold"/>
                                        <p:tgtEl>
                                          <p:spTgt spid="4608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6088"/>
                                        </p:tgtEl>
                                        <p:attrNameLst>
                                          <p:attrName>style.visibility</p:attrName>
                                        </p:attrNameLst>
                                      </p:cBhvr>
                                      <p:to>
                                        <p:strVal val="visible"/>
                                      </p:to>
                                    </p:set>
                                    <p:anim calcmode="lin" valueType="num">
                                      <p:cBhvr additive="base">
                                        <p:cTn id="37" dur="500" fill="hold"/>
                                        <p:tgtEl>
                                          <p:spTgt spid="46088"/>
                                        </p:tgtEl>
                                        <p:attrNameLst>
                                          <p:attrName>ppt_x</p:attrName>
                                        </p:attrNameLst>
                                      </p:cBhvr>
                                      <p:tavLst>
                                        <p:tav tm="0">
                                          <p:val>
                                            <p:strVal val="0-#ppt_w/2"/>
                                          </p:val>
                                        </p:tav>
                                        <p:tav tm="100000">
                                          <p:val>
                                            <p:strVal val="#ppt_x"/>
                                          </p:val>
                                        </p:tav>
                                      </p:tavLst>
                                    </p:anim>
                                    <p:anim calcmode="lin" valueType="num">
                                      <p:cBhvr additive="base">
                                        <p:cTn id="38" dur="500" fill="hold"/>
                                        <p:tgtEl>
                                          <p:spTgt spid="4608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6098"/>
                                        </p:tgtEl>
                                        <p:attrNameLst>
                                          <p:attrName>style.visibility</p:attrName>
                                        </p:attrNameLst>
                                      </p:cBhvr>
                                      <p:to>
                                        <p:strVal val="visible"/>
                                      </p:to>
                                    </p:set>
                                    <p:anim calcmode="lin" valueType="num">
                                      <p:cBhvr additive="base">
                                        <p:cTn id="43" dur="500" fill="hold"/>
                                        <p:tgtEl>
                                          <p:spTgt spid="46098"/>
                                        </p:tgtEl>
                                        <p:attrNameLst>
                                          <p:attrName>ppt_x</p:attrName>
                                        </p:attrNameLst>
                                      </p:cBhvr>
                                      <p:tavLst>
                                        <p:tav tm="0">
                                          <p:val>
                                            <p:strVal val="0-#ppt_w/2"/>
                                          </p:val>
                                        </p:tav>
                                        <p:tav tm="100000">
                                          <p:val>
                                            <p:strVal val="#ppt_x"/>
                                          </p:val>
                                        </p:tav>
                                      </p:tavLst>
                                    </p:anim>
                                    <p:anim calcmode="lin" valueType="num">
                                      <p:cBhvr additive="base">
                                        <p:cTn id="44" dur="500" fill="hold"/>
                                        <p:tgtEl>
                                          <p:spTgt spid="46098"/>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46096"/>
                                        </p:tgtEl>
                                        <p:attrNameLst>
                                          <p:attrName>style.visibility</p:attrName>
                                        </p:attrNameLst>
                                      </p:cBhvr>
                                      <p:to>
                                        <p:strVal val="visible"/>
                                      </p:to>
                                    </p:set>
                                    <p:anim calcmode="lin" valueType="num">
                                      <p:cBhvr additive="base">
                                        <p:cTn id="48" dur="500" fill="hold"/>
                                        <p:tgtEl>
                                          <p:spTgt spid="46096"/>
                                        </p:tgtEl>
                                        <p:attrNameLst>
                                          <p:attrName>ppt_x</p:attrName>
                                        </p:attrNameLst>
                                      </p:cBhvr>
                                      <p:tavLst>
                                        <p:tav tm="0">
                                          <p:val>
                                            <p:strVal val="0-#ppt_w/2"/>
                                          </p:val>
                                        </p:tav>
                                        <p:tav tm="100000">
                                          <p:val>
                                            <p:strVal val="#ppt_x"/>
                                          </p:val>
                                        </p:tav>
                                      </p:tavLst>
                                    </p:anim>
                                    <p:anim calcmode="lin" valueType="num">
                                      <p:cBhvr additive="base">
                                        <p:cTn id="49" dur="500" fill="hold"/>
                                        <p:tgtEl>
                                          <p:spTgt spid="46096"/>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46095"/>
                                        </p:tgtEl>
                                        <p:attrNameLst>
                                          <p:attrName>style.visibility</p:attrName>
                                        </p:attrNameLst>
                                      </p:cBhvr>
                                      <p:to>
                                        <p:strVal val="visible"/>
                                      </p:to>
                                    </p:set>
                                    <p:anim calcmode="lin" valueType="num">
                                      <p:cBhvr additive="base">
                                        <p:cTn id="54" dur="500" fill="hold"/>
                                        <p:tgtEl>
                                          <p:spTgt spid="46095"/>
                                        </p:tgtEl>
                                        <p:attrNameLst>
                                          <p:attrName>ppt_x</p:attrName>
                                        </p:attrNameLst>
                                      </p:cBhvr>
                                      <p:tavLst>
                                        <p:tav tm="0">
                                          <p:val>
                                            <p:strVal val="0-#ppt_w/2"/>
                                          </p:val>
                                        </p:tav>
                                        <p:tav tm="100000">
                                          <p:val>
                                            <p:strVal val="#ppt_x"/>
                                          </p:val>
                                        </p:tav>
                                      </p:tavLst>
                                    </p:anim>
                                    <p:anim calcmode="lin" valueType="num">
                                      <p:cBhvr additive="base">
                                        <p:cTn id="55" dur="500" fill="hold"/>
                                        <p:tgtEl>
                                          <p:spTgt spid="46095"/>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46089"/>
                                        </p:tgtEl>
                                        <p:attrNameLst>
                                          <p:attrName>style.visibility</p:attrName>
                                        </p:attrNameLst>
                                      </p:cBhvr>
                                      <p:to>
                                        <p:strVal val="visible"/>
                                      </p:to>
                                    </p:set>
                                    <p:anim calcmode="lin" valueType="num">
                                      <p:cBhvr additive="base">
                                        <p:cTn id="60" dur="500" fill="hold"/>
                                        <p:tgtEl>
                                          <p:spTgt spid="46089"/>
                                        </p:tgtEl>
                                        <p:attrNameLst>
                                          <p:attrName>ppt_x</p:attrName>
                                        </p:attrNameLst>
                                      </p:cBhvr>
                                      <p:tavLst>
                                        <p:tav tm="0">
                                          <p:val>
                                            <p:strVal val="0-#ppt_w/2"/>
                                          </p:val>
                                        </p:tav>
                                        <p:tav tm="100000">
                                          <p:val>
                                            <p:strVal val="#ppt_x"/>
                                          </p:val>
                                        </p:tav>
                                      </p:tavLst>
                                    </p:anim>
                                    <p:anim calcmode="lin" valueType="num">
                                      <p:cBhvr additive="base">
                                        <p:cTn id="61" dur="500" fill="hold"/>
                                        <p:tgtEl>
                                          <p:spTgt spid="46089"/>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46090"/>
                                        </p:tgtEl>
                                        <p:attrNameLst>
                                          <p:attrName>style.visibility</p:attrName>
                                        </p:attrNameLst>
                                      </p:cBhvr>
                                      <p:to>
                                        <p:strVal val="visible"/>
                                      </p:to>
                                    </p:set>
                                    <p:anim calcmode="lin" valueType="num">
                                      <p:cBhvr additive="base">
                                        <p:cTn id="66" dur="500" fill="hold"/>
                                        <p:tgtEl>
                                          <p:spTgt spid="46090"/>
                                        </p:tgtEl>
                                        <p:attrNameLst>
                                          <p:attrName>ppt_x</p:attrName>
                                        </p:attrNameLst>
                                      </p:cBhvr>
                                      <p:tavLst>
                                        <p:tav tm="0">
                                          <p:val>
                                            <p:strVal val="0-#ppt_w/2"/>
                                          </p:val>
                                        </p:tav>
                                        <p:tav tm="100000">
                                          <p:val>
                                            <p:strVal val="#ppt_x"/>
                                          </p:val>
                                        </p:tav>
                                      </p:tavLst>
                                    </p:anim>
                                    <p:anim calcmode="lin" valueType="num">
                                      <p:cBhvr additive="base">
                                        <p:cTn id="67" dur="500" fill="hold"/>
                                        <p:tgtEl>
                                          <p:spTgt spid="46090"/>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46092"/>
                                        </p:tgtEl>
                                        <p:attrNameLst>
                                          <p:attrName>style.visibility</p:attrName>
                                        </p:attrNameLst>
                                      </p:cBhvr>
                                      <p:to>
                                        <p:strVal val="visible"/>
                                      </p:to>
                                    </p:set>
                                    <p:anim calcmode="lin" valueType="num">
                                      <p:cBhvr additive="base">
                                        <p:cTn id="72" dur="500" fill="hold"/>
                                        <p:tgtEl>
                                          <p:spTgt spid="46092"/>
                                        </p:tgtEl>
                                        <p:attrNameLst>
                                          <p:attrName>ppt_x</p:attrName>
                                        </p:attrNameLst>
                                      </p:cBhvr>
                                      <p:tavLst>
                                        <p:tav tm="0">
                                          <p:val>
                                            <p:strVal val="0-#ppt_w/2"/>
                                          </p:val>
                                        </p:tav>
                                        <p:tav tm="100000">
                                          <p:val>
                                            <p:strVal val="#ppt_x"/>
                                          </p:val>
                                        </p:tav>
                                      </p:tavLst>
                                    </p:anim>
                                    <p:anim calcmode="lin" valueType="num">
                                      <p:cBhvr additive="base">
                                        <p:cTn id="73" dur="500" fill="hold"/>
                                        <p:tgtEl>
                                          <p:spTgt spid="46092"/>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46099"/>
                                        </p:tgtEl>
                                        <p:attrNameLst>
                                          <p:attrName>style.visibility</p:attrName>
                                        </p:attrNameLst>
                                      </p:cBhvr>
                                      <p:to>
                                        <p:strVal val="visible"/>
                                      </p:to>
                                    </p:set>
                                    <p:anim calcmode="lin" valueType="num">
                                      <p:cBhvr additive="base">
                                        <p:cTn id="78" dur="500" fill="hold"/>
                                        <p:tgtEl>
                                          <p:spTgt spid="46099"/>
                                        </p:tgtEl>
                                        <p:attrNameLst>
                                          <p:attrName>ppt_x</p:attrName>
                                        </p:attrNameLst>
                                      </p:cBhvr>
                                      <p:tavLst>
                                        <p:tav tm="0">
                                          <p:val>
                                            <p:strVal val="0-#ppt_w/2"/>
                                          </p:val>
                                        </p:tav>
                                        <p:tav tm="100000">
                                          <p:val>
                                            <p:strVal val="#ppt_x"/>
                                          </p:val>
                                        </p:tav>
                                      </p:tavLst>
                                    </p:anim>
                                    <p:anim calcmode="lin" valueType="num">
                                      <p:cBhvr additive="base">
                                        <p:cTn id="79" dur="500" fill="hold"/>
                                        <p:tgtEl>
                                          <p:spTgt spid="46099"/>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46097"/>
                                        </p:tgtEl>
                                        <p:attrNameLst>
                                          <p:attrName>style.visibility</p:attrName>
                                        </p:attrNameLst>
                                      </p:cBhvr>
                                      <p:to>
                                        <p:strVal val="visible"/>
                                      </p:to>
                                    </p:set>
                                    <p:anim calcmode="lin" valueType="num">
                                      <p:cBhvr additive="base">
                                        <p:cTn id="84" dur="500" fill="hold"/>
                                        <p:tgtEl>
                                          <p:spTgt spid="46097"/>
                                        </p:tgtEl>
                                        <p:attrNameLst>
                                          <p:attrName>ppt_x</p:attrName>
                                        </p:attrNameLst>
                                      </p:cBhvr>
                                      <p:tavLst>
                                        <p:tav tm="0">
                                          <p:val>
                                            <p:strVal val="0-#ppt_w/2"/>
                                          </p:val>
                                        </p:tav>
                                        <p:tav tm="100000">
                                          <p:val>
                                            <p:strVal val="#ppt_x"/>
                                          </p:val>
                                        </p:tav>
                                      </p:tavLst>
                                    </p:anim>
                                    <p:anim calcmode="lin" valueType="num">
                                      <p:cBhvr additive="base">
                                        <p:cTn id="85" dur="500" fill="hold"/>
                                        <p:tgtEl>
                                          <p:spTgt spid="46097"/>
                                        </p:tgtEl>
                                        <p:attrNameLst>
                                          <p:attrName>ppt_y</p:attrName>
                                        </p:attrNameLst>
                                      </p:cBhvr>
                                      <p:tavLst>
                                        <p:tav tm="0">
                                          <p:val>
                                            <p:strVal val="#ppt_y"/>
                                          </p:val>
                                        </p:tav>
                                        <p:tav tm="100000">
                                          <p:val>
                                            <p:strVal val="#ppt_y"/>
                                          </p:val>
                                        </p:tav>
                                      </p:tavLst>
                                    </p:anim>
                                  </p:childTnLst>
                                </p:cTn>
                              </p:par>
                            </p:childTnLst>
                          </p:cTn>
                        </p:par>
                        <p:par>
                          <p:cTn id="86" fill="hold" nodeType="afterGroup">
                            <p:stCondLst>
                              <p:cond delay="500"/>
                            </p:stCondLst>
                            <p:childTnLst>
                              <p:par>
                                <p:cTn id="87" presetID="2" presetClass="entr" presetSubtype="8" fill="hold" grpId="0" nodeType="afterEffect">
                                  <p:stCondLst>
                                    <p:cond delay="0"/>
                                  </p:stCondLst>
                                  <p:childTnLst>
                                    <p:set>
                                      <p:cBhvr>
                                        <p:cTn id="88" dur="1" fill="hold">
                                          <p:stCondLst>
                                            <p:cond delay="0"/>
                                          </p:stCondLst>
                                        </p:cTn>
                                        <p:tgtEl>
                                          <p:spTgt spid="46093"/>
                                        </p:tgtEl>
                                        <p:attrNameLst>
                                          <p:attrName>style.visibility</p:attrName>
                                        </p:attrNameLst>
                                      </p:cBhvr>
                                      <p:to>
                                        <p:strVal val="visible"/>
                                      </p:to>
                                    </p:set>
                                    <p:anim calcmode="lin" valueType="num">
                                      <p:cBhvr additive="base">
                                        <p:cTn id="89" dur="500" fill="hold"/>
                                        <p:tgtEl>
                                          <p:spTgt spid="46093"/>
                                        </p:tgtEl>
                                        <p:attrNameLst>
                                          <p:attrName>ppt_x</p:attrName>
                                        </p:attrNameLst>
                                      </p:cBhvr>
                                      <p:tavLst>
                                        <p:tav tm="0">
                                          <p:val>
                                            <p:strVal val="0-#ppt_w/2"/>
                                          </p:val>
                                        </p:tav>
                                        <p:tav tm="100000">
                                          <p:val>
                                            <p:strVal val="#ppt_x"/>
                                          </p:val>
                                        </p:tav>
                                      </p:tavLst>
                                    </p:anim>
                                    <p:anim calcmode="lin" valueType="num">
                                      <p:cBhvr additive="base">
                                        <p:cTn id="90" dur="500" fill="hold"/>
                                        <p:tgtEl>
                                          <p:spTgt spid="46093"/>
                                        </p:tgtEl>
                                        <p:attrNameLst>
                                          <p:attrName>ppt_y</p:attrName>
                                        </p:attrNameLst>
                                      </p:cBhvr>
                                      <p:tavLst>
                                        <p:tav tm="0">
                                          <p:val>
                                            <p:strVal val="#ppt_y"/>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46094"/>
                                        </p:tgtEl>
                                        <p:attrNameLst>
                                          <p:attrName>style.visibility</p:attrName>
                                        </p:attrNameLst>
                                      </p:cBhvr>
                                      <p:to>
                                        <p:strVal val="visible"/>
                                      </p:to>
                                    </p:set>
                                    <p:anim calcmode="lin" valueType="num">
                                      <p:cBhvr additive="base">
                                        <p:cTn id="95" dur="500" fill="hold"/>
                                        <p:tgtEl>
                                          <p:spTgt spid="46094"/>
                                        </p:tgtEl>
                                        <p:attrNameLst>
                                          <p:attrName>ppt_x</p:attrName>
                                        </p:attrNameLst>
                                      </p:cBhvr>
                                      <p:tavLst>
                                        <p:tav tm="0">
                                          <p:val>
                                            <p:strVal val="0-#ppt_w/2"/>
                                          </p:val>
                                        </p:tav>
                                        <p:tav tm="100000">
                                          <p:val>
                                            <p:strVal val="#ppt_x"/>
                                          </p:val>
                                        </p:tav>
                                      </p:tavLst>
                                    </p:anim>
                                    <p:anim calcmode="lin" valueType="num">
                                      <p:cBhvr additive="base">
                                        <p:cTn id="96" dur="500" fill="hold"/>
                                        <p:tgtEl>
                                          <p:spTgt spid="46094"/>
                                        </p:tgtEl>
                                        <p:attrNameLst>
                                          <p:attrName>ppt_y</p:attrName>
                                        </p:attrNameLst>
                                      </p:cBhvr>
                                      <p:tavLst>
                                        <p:tav tm="0">
                                          <p:val>
                                            <p:strVal val="#ppt_y"/>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46100"/>
                                        </p:tgtEl>
                                        <p:attrNameLst>
                                          <p:attrName>style.visibility</p:attrName>
                                        </p:attrNameLst>
                                      </p:cBhvr>
                                      <p:to>
                                        <p:strVal val="visible"/>
                                      </p:to>
                                    </p:set>
                                    <p:anim calcmode="lin" valueType="num">
                                      <p:cBhvr additive="base">
                                        <p:cTn id="101" dur="500" fill="hold"/>
                                        <p:tgtEl>
                                          <p:spTgt spid="46100"/>
                                        </p:tgtEl>
                                        <p:attrNameLst>
                                          <p:attrName>ppt_x</p:attrName>
                                        </p:attrNameLst>
                                      </p:cBhvr>
                                      <p:tavLst>
                                        <p:tav tm="0">
                                          <p:val>
                                            <p:strVal val="0-#ppt_w/2"/>
                                          </p:val>
                                        </p:tav>
                                        <p:tav tm="100000">
                                          <p:val>
                                            <p:strVal val="#ppt_x"/>
                                          </p:val>
                                        </p:tav>
                                      </p:tavLst>
                                    </p:anim>
                                    <p:anim calcmode="lin" valueType="num">
                                      <p:cBhvr additive="base">
                                        <p:cTn id="102" dur="500" fill="hold"/>
                                        <p:tgtEl>
                                          <p:spTgt spid="46100"/>
                                        </p:tgtEl>
                                        <p:attrNameLst>
                                          <p:attrName>ppt_y</p:attrName>
                                        </p:attrNameLst>
                                      </p:cBhvr>
                                      <p:tavLst>
                                        <p:tav tm="0">
                                          <p:val>
                                            <p:strVal val="#ppt_y"/>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46109"/>
                                        </p:tgtEl>
                                        <p:attrNameLst>
                                          <p:attrName>style.visibility</p:attrName>
                                        </p:attrNameLst>
                                      </p:cBhvr>
                                      <p:to>
                                        <p:strVal val="visible"/>
                                      </p:to>
                                    </p:set>
                                    <p:anim calcmode="lin" valueType="num">
                                      <p:cBhvr additive="base">
                                        <p:cTn id="107" dur="500" fill="hold"/>
                                        <p:tgtEl>
                                          <p:spTgt spid="46109"/>
                                        </p:tgtEl>
                                        <p:attrNameLst>
                                          <p:attrName>ppt_x</p:attrName>
                                        </p:attrNameLst>
                                      </p:cBhvr>
                                      <p:tavLst>
                                        <p:tav tm="0">
                                          <p:val>
                                            <p:strVal val="0-#ppt_w/2"/>
                                          </p:val>
                                        </p:tav>
                                        <p:tav tm="100000">
                                          <p:val>
                                            <p:strVal val="#ppt_x"/>
                                          </p:val>
                                        </p:tav>
                                      </p:tavLst>
                                    </p:anim>
                                    <p:anim calcmode="lin" valueType="num">
                                      <p:cBhvr additive="base">
                                        <p:cTn id="108" dur="500" fill="hold"/>
                                        <p:tgtEl>
                                          <p:spTgt spid="46109"/>
                                        </p:tgtEl>
                                        <p:attrNameLst>
                                          <p:attrName>ppt_y</p:attrName>
                                        </p:attrNameLst>
                                      </p:cBhvr>
                                      <p:tavLst>
                                        <p:tav tm="0">
                                          <p:val>
                                            <p:strVal val="#ppt_y"/>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46102"/>
                                        </p:tgtEl>
                                        <p:attrNameLst>
                                          <p:attrName>style.visibility</p:attrName>
                                        </p:attrNameLst>
                                      </p:cBhvr>
                                      <p:to>
                                        <p:strVal val="visible"/>
                                      </p:to>
                                    </p:set>
                                    <p:anim calcmode="lin" valueType="num">
                                      <p:cBhvr additive="base">
                                        <p:cTn id="113" dur="500" fill="hold"/>
                                        <p:tgtEl>
                                          <p:spTgt spid="46102"/>
                                        </p:tgtEl>
                                        <p:attrNameLst>
                                          <p:attrName>ppt_x</p:attrName>
                                        </p:attrNameLst>
                                      </p:cBhvr>
                                      <p:tavLst>
                                        <p:tav tm="0">
                                          <p:val>
                                            <p:strVal val="0-#ppt_w/2"/>
                                          </p:val>
                                        </p:tav>
                                        <p:tav tm="100000">
                                          <p:val>
                                            <p:strVal val="#ppt_x"/>
                                          </p:val>
                                        </p:tav>
                                      </p:tavLst>
                                    </p:anim>
                                    <p:anim calcmode="lin" valueType="num">
                                      <p:cBhvr additive="base">
                                        <p:cTn id="114" dur="500" fill="hold"/>
                                        <p:tgtEl>
                                          <p:spTgt spid="46102"/>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46101"/>
                                        </p:tgtEl>
                                        <p:attrNameLst>
                                          <p:attrName>style.visibility</p:attrName>
                                        </p:attrNameLst>
                                      </p:cBhvr>
                                      <p:to>
                                        <p:strVal val="visible"/>
                                      </p:to>
                                    </p:set>
                                    <p:anim calcmode="lin" valueType="num">
                                      <p:cBhvr additive="base">
                                        <p:cTn id="119" dur="500" fill="hold"/>
                                        <p:tgtEl>
                                          <p:spTgt spid="46101"/>
                                        </p:tgtEl>
                                        <p:attrNameLst>
                                          <p:attrName>ppt_x</p:attrName>
                                        </p:attrNameLst>
                                      </p:cBhvr>
                                      <p:tavLst>
                                        <p:tav tm="0">
                                          <p:val>
                                            <p:strVal val="0-#ppt_w/2"/>
                                          </p:val>
                                        </p:tav>
                                        <p:tav tm="100000">
                                          <p:val>
                                            <p:strVal val="#ppt_x"/>
                                          </p:val>
                                        </p:tav>
                                      </p:tavLst>
                                    </p:anim>
                                    <p:anim calcmode="lin" valueType="num">
                                      <p:cBhvr additive="base">
                                        <p:cTn id="120" dur="500" fill="hold"/>
                                        <p:tgtEl>
                                          <p:spTgt spid="46101"/>
                                        </p:tgtEl>
                                        <p:attrNameLst>
                                          <p:attrName>ppt_y</p:attrName>
                                        </p:attrNameLst>
                                      </p:cBhvr>
                                      <p:tavLst>
                                        <p:tav tm="0">
                                          <p:val>
                                            <p:strVal val="#ppt_y"/>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8" fill="hold" grpId="0" nodeType="clickEffect">
                                  <p:stCondLst>
                                    <p:cond delay="0"/>
                                  </p:stCondLst>
                                  <p:childTnLst>
                                    <p:set>
                                      <p:cBhvr>
                                        <p:cTn id="124" dur="1" fill="hold">
                                          <p:stCondLst>
                                            <p:cond delay="0"/>
                                          </p:stCondLst>
                                        </p:cTn>
                                        <p:tgtEl>
                                          <p:spTgt spid="46103"/>
                                        </p:tgtEl>
                                        <p:attrNameLst>
                                          <p:attrName>style.visibility</p:attrName>
                                        </p:attrNameLst>
                                      </p:cBhvr>
                                      <p:to>
                                        <p:strVal val="visible"/>
                                      </p:to>
                                    </p:set>
                                    <p:anim calcmode="lin" valueType="num">
                                      <p:cBhvr additive="base">
                                        <p:cTn id="125" dur="500" fill="hold"/>
                                        <p:tgtEl>
                                          <p:spTgt spid="46103"/>
                                        </p:tgtEl>
                                        <p:attrNameLst>
                                          <p:attrName>ppt_x</p:attrName>
                                        </p:attrNameLst>
                                      </p:cBhvr>
                                      <p:tavLst>
                                        <p:tav tm="0">
                                          <p:val>
                                            <p:strVal val="0-#ppt_w/2"/>
                                          </p:val>
                                        </p:tav>
                                        <p:tav tm="100000">
                                          <p:val>
                                            <p:strVal val="#ppt_x"/>
                                          </p:val>
                                        </p:tav>
                                      </p:tavLst>
                                    </p:anim>
                                    <p:anim calcmode="lin" valueType="num">
                                      <p:cBhvr additive="base">
                                        <p:cTn id="126" dur="500" fill="hold"/>
                                        <p:tgtEl>
                                          <p:spTgt spid="46103"/>
                                        </p:tgtEl>
                                        <p:attrNameLst>
                                          <p:attrName>ppt_y</p:attrName>
                                        </p:attrNameLst>
                                      </p:cBhvr>
                                      <p:tavLst>
                                        <p:tav tm="0">
                                          <p:val>
                                            <p:strVal val="#ppt_y"/>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8" fill="hold" grpId="0" nodeType="clickEffect">
                                  <p:stCondLst>
                                    <p:cond delay="0"/>
                                  </p:stCondLst>
                                  <p:childTnLst>
                                    <p:set>
                                      <p:cBhvr>
                                        <p:cTn id="130" dur="1" fill="hold">
                                          <p:stCondLst>
                                            <p:cond delay="0"/>
                                          </p:stCondLst>
                                        </p:cTn>
                                        <p:tgtEl>
                                          <p:spTgt spid="46105"/>
                                        </p:tgtEl>
                                        <p:attrNameLst>
                                          <p:attrName>style.visibility</p:attrName>
                                        </p:attrNameLst>
                                      </p:cBhvr>
                                      <p:to>
                                        <p:strVal val="visible"/>
                                      </p:to>
                                    </p:set>
                                    <p:anim calcmode="lin" valueType="num">
                                      <p:cBhvr additive="base">
                                        <p:cTn id="131" dur="500" fill="hold"/>
                                        <p:tgtEl>
                                          <p:spTgt spid="46105"/>
                                        </p:tgtEl>
                                        <p:attrNameLst>
                                          <p:attrName>ppt_x</p:attrName>
                                        </p:attrNameLst>
                                      </p:cBhvr>
                                      <p:tavLst>
                                        <p:tav tm="0">
                                          <p:val>
                                            <p:strVal val="0-#ppt_w/2"/>
                                          </p:val>
                                        </p:tav>
                                        <p:tav tm="100000">
                                          <p:val>
                                            <p:strVal val="#ppt_x"/>
                                          </p:val>
                                        </p:tav>
                                      </p:tavLst>
                                    </p:anim>
                                    <p:anim calcmode="lin" valueType="num">
                                      <p:cBhvr additive="base">
                                        <p:cTn id="132" dur="500" fill="hold"/>
                                        <p:tgtEl>
                                          <p:spTgt spid="46105"/>
                                        </p:tgtEl>
                                        <p:attrNameLst>
                                          <p:attrName>ppt_y</p:attrName>
                                        </p:attrNameLst>
                                      </p:cBhvr>
                                      <p:tavLst>
                                        <p:tav tm="0">
                                          <p:val>
                                            <p:strVal val="#ppt_y"/>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8" fill="hold" grpId="0" nodeType="clickEffect">
                                  <p:stCondLst>
                                    <p:cond delay="0"/>
                                  </p:stCondLst>
                                  <p:childTnLst>
                                    <p:set>
                                      <p:cBhvr>
                                        <p:cTn id="136" dur="1" fill="hold">
                                          <p:stCondLst>
                                            <p:cond delay="0"/>
                                          </p:stCondLst>
                                        </p:cTn>
                                        <p:tgtEl>
                                          <p:spTgt spid="46104"/>
                                        </p:tgtEl>
                                        <p:attrNameLst>
                                          <p:attrName>style.visibility</p:attrName>
                                        </p:attrNameLst>
                                      </p:cBhvr>
                                      <p:to>
                                        <p:strVal val="visible"/>
                                      </p:to>
                                    </p:set>
                                    <p:anim calcmode="lin" valueType="num">
                                      <p:cBhvr additive="base">
                                        <p:cTn id="137" dur="500" fill="hold"/>
                                        <p:tgtEl>
                                          <p:spTgt spid="46104"/>
                                        </p:tgtEl>
                                        <p:attrNameLst>
                                          <p:attrName>ppt_x</p:attrName>
                                        </p:attrNameLst>
                                      </p:cBhvr>
                                      <p:tavLst>
                                        <p:tav tm="0">
                                          <p:val>
                                            <p:strVal val="0-#ppt_w/2"/>
                                          </p:val>
                                        </p:tav>
                                        <p:tav tm="100000">
                                          <p:val>
                                            <p:strVal val="#ppt_x"/>
                                          </p:val>
                                        </p:tav>
                                      </p:tavLst>
                                    </p:anim>
                                    <p:anim calcmode="lin" valueType="num">
                                      <p:cBhvr additive="base">
                                        <p:cTn id="138" dur="500" fill="hold"/>
                                        <p:tgtEl>
                                          <p:spTgt spid="46104"/>
                                        </p:tgtEl>
                                        <p:attrNameLst>
                                          <p:attrName>ppt_y</p:attrName>
                                        </p:attrNameLst>
                                      </p:cBhvr>
                                      <p:tavLst>
                                        <p:tav tm="0">
                                          <p:val>
                                            <p:strVal val="#ppt_y"/>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8" fill="hold" grpId="0" nodeType="clickEffect">
                                  <p:stCondLst>
                                    <p:cond delay="0"/>
                                  </p:stCondLst>
                                  <p:childTnLst>
                                    <p:set>
                                      <p:cBhvr>
                                        <p:cTn id="142" dur="1" fill="hold">
                                          <p:stCondLst>
                                            <p:cond delay="0"/>
                                          </p:stCondLst>
                                        </p:cTn>
                                        <p:tgtEl>
                                          <p:spTgt spid="46108"/>
                                        </p:tgtEl>
                                        <p:attrNameLst>
                                          <p:attrName>style.visibility</p:attrName>
                                        </p:attrNameLst>
                                      </p:cBhvr>
                                      <p:to>
                                        <p:strVal val="visible"/>
                                      </p:to>
                                    </p:set>
                                    <p:anim calcmode="lin" valueType="num">
                                      <p:cBhvr additive="base">
                                        <p:cTn id="143" dur="500" fill="hold"/>
                                        <p:tgtEl>
                                          <p:spTgt spid="46108"/>
                                        </p:tgtEl>
                                        <p:attrNameLst>
                                          <p:attrName>ppt_x</p:attrName>
                                        </p:attrNameLst>
                                      </p:cBhvr>
                                      <p:tavLst>
                                        <p:tav tm="0">
                                          <p:val>
                                            <p:strVal val="0-#ppt_w/2"/>
                                          </p:val>
                                        </p:tav>
                                        <p:tav tm="100000">
                                          <p:val>
                                            <p:strVal val="#ppt_x"/>
                                          </p:val>
                                        </p:tav>
                                      </p:tavLst>
                                    </p:anim>
                                    <p:anim calcmode="lin" valueType="num">
                                      <p:cBhvr additive="base">
                                        <p:cTn id="144" dur="500" fill="hold"/>
                                        <p:tgtEl>
                                          <p:spTgt spid="46108"/>
                                        </p:tgtEl>
                                        <p:attrNameLst>
                                          <p:attrName>ppt_y</p:attrName>
                                        </p:attrNameLst>
                                      </p:cBhvr>
                                      <p:tavLst>
                                        <p:tav tm="0">
                                          <p:val>
                                            <p:strVal val="#ppt_y"/>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8" fill="hold" grpId="0" nodeType="clickEffect">
                                  <p:stCondLst>
                                    <p:cond delay="0"/>
                                  </p:stCondLst>
                                  <p:childTnLst>
                                    <p:set>
                                      <p:cBhvr>
                                        <p:cTn id="148" dur="1" fill="hold">
                                          <p:stCondLst>
                                            <p:cond delay="0"/>
                                          </p:stCondLst>
                                        </p:cTn>
                                        <p:tgtEl>
                                          <p:spTgt spid="46107"/>
                                        </p:tgtEl>
                                        <p:attrNameLst>
                                          <p:attrName>style.visibility</p:attrName>
                                        </p:attrNameLst>
                                      </p:cBhvr>
                                      <p:to>
                                        <p:strVal val="visible"/>
                                      </p:to>
                                    </p:set>
                                    <p:anim calcmode="lin" valueType="num">
                                      <p:cBhvr additive="base">
                                        <p:cTn id="149" dur="500" fill="hold"/>
                                        <p:tgtEl>
                                          <p:spTgt spid="46107"/>
                                        </p:tgtEl>
                                        <p:attrNameLst>
                                          <p:attrName>ppt_x</p:attrName>
                                        </p:attrNameLst>
                                      </p:cBhvr>
                                      <p:tavLst>
                                        <p:tav tm="0">
                                          <p:val>
                                            <p:strVal val="0-#ppt_w/2"/>
                                          </p:val>
                                        </p:tav>
                                        <p:tav tm="100000">
                                          <p:val>
                                            <p:strVal val="#ppt_x"/>
                                          </p:val>
                                        </p:tav>
                                      </p:tavLst>
                                    </p:anim>
                                    <p:anim calcmode="lin" valueType="num">
                                      <p:cBhvr additive="base">
                                        <p:cTn id="150" dur="500" fill="hold"/>
                                        <p:tgtEl>
                                          <p:spTgt spid="46107"/>
                                        </p:tgtEl>
                                        <p:attrNameLst>
                                          <p:attrName>ppt_y</p:attrName>
                                        </p:attrNameLst>
                                      </p:cBhvr>
                                      <p:tavLst>
                                        <p:tav tm="0">
                                          <p:val>
                                            <p:strVal val="#ppt_y"/>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8" fill="hold" grpId="0" nodeType="clickEffect">
                                  <p:stCondLst>
                                    <p:cond delay="0"/>
                                  </p:stCondLst>
                                  <p:childTnLst>
                                    <p:set>
                                      <p:cBhvr>
                                        <p:cTn id="154" dur="1" fill="hold">
                                          <p:stCondLst>
                                            <p:cond delay="0"/>
                                          </p:stCondLst>
                                        </p:cTn>
                                        <p:tgtEl>
                                          <p:spTgt spid="46106"/>
                                        </p:tgtEl>
                                        <p:attrNameLst>
                                          <p:attrName>style.visibility</p:attrName>
                                        </p:attrNameLst>
                                      </p:cBhvr>
                                      <p:to>
                                        <p:strVal val="visible"/>
                                      </p:to>
                                    </p:set>
                                    <p:anim calcmode="lin" valueType="num">
                                      <p:cBhvr additive="base">
                                        <p:cTn id="155" dur="500" fill="hold"/>
                                        <p:tgtEl>
                                          <p:spTgt spid="46106"/>
                                        </p:tgtEl>
                                        <p:attrNameLst>
                                          <p:attrName>ppt_x</p:attrName>
                                        </p:attrNameLst>
                                      </p:cBhvr>
                                      <p:tavLst>
                                        <p:tav tm="0">
                                          <p:val>
                                            <p:strVal val="0-#ppt_w/2"/>
                                          </p:val>
                                        </p:tav>
                                        <p:tav tm="100000">
                                          <p:val>
                                            <p:strVal val="#ppt_x"/>
                                          </p:val>
                                        </p:tav>
                                      </p:tavLst>
                                    </p:anim>
                                    <p:anim calcmode="lin" valueType="num">
                                      <p:cBhvr additive="base">
                                        <p:cTn id="156" dur="500" fill="hold"/>
                                        <p:tgtEl>
                                          <p:spTgt spid="46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P spid="46084" grpId="0" autoUpdateAnimBg="0"/>
      <p:bldP spid="46085" grpId="0" autoUpdateAnimBg="0"/>
      <p:bldP spid="46086" grpId="0" autoUpdateAnimBg="0"/>
      <p:bldP spid="46087" grpId="0" autoUpdateAnimBg="0"/>
      <p:bldP spid="46088" grpId="0" autoUpdateAnimBg="0"/>
      <p:bldP spid="46089" grpId="0" autoUpdateAnimBg="0"/>
      <p:bldP spid="46090" grpId="0" autoUpdateAnimBg="0"/>
      <p:bldP spid="46092" grpId="0" animBg="1" autoUpdateAnimBg="0"/>
      <p:bldP spid="46093" grpId="0" animBg="1" autoUpdateAnimBg="0"/>
      <p:bldP spid="46094" grpId="0" animBg="1" autoUpdateAnimBg="0"/>
      <p:bldP spid="46095" grpId="0" animBg="1" autoUpdateAnimBg="0"/>
      <p:bldP spid="46096" grpId="0" animBg="1" autoUpdateAnimBg="0"/>
      <p:bldP spid="46097" grpId="0" animBg="1"/>
      <p:bldP spid="46098" grpId="0" animBg="1"/>
      <p:bldP spid="46099" grpId="0" autoUpdateAnimBg="0"/>
      <p:bldP spid="46100" grpId="0" autoUpdateAnimBg="0"/>
      <p:bldP spid="46101" grpId="0" autoUpdateAnimBg="0"/>
      <p:bldP spid="46102" grpId="0" bldLvl="0" animBg="1" autoUpdateAnimBg="0"/>
      <p:bldP spid="46103" grpId="0" bldLvl="0" animBg="1" autoUpdateAnimBg="0"/>
      <p:bldP spid="46104" grpId="0" bldLvl="0" animBg="1" autoUpdateAnimBg="0"/>
      <p:bldP spid="46105" grpId="0" autoUpdateAnimBg="0"/>
      <p:bldP spid="46106" grpId="0" autoUpdateAnimBg="0"/>
      <p:bldP spid="46107" grpId="0" animBg="1" autoUpdateAnimBg="0"/>
      <p:bldP spid="46108" grpId="0" autoUpdateAnimBg="0"/>
      <p:bldP spid="4610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981075"/>
            <a:ext cx="3348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a:solidFill>
                  <a:schemeClr val="accent2"/>
                </a:solidFill>
                <a:effectLst>
                  <a:outerShdw blurRad="38100" dist="38100" dir="2700000" algn="tl">
                    <a:srgbClr val="000000"/>
                  </a:outerShdw>
                </a:effectLst>
                <a:ea typeface="华文彩云" pitchFamily="2" charset="-122"/>
              </a:rPr>
              <a:t>荷塘的四周</a:t>
            </a:r>
          </a:p>
        </p:txBody>
      </p:sp>
      <p:sp>
        <p:nvSpPr>
          <p:cNvPr id="47107" name="Rectangle 3"/>
          <p:cNvSpPr>
            <a:spLocks noChangeArrowheads="1"/>
          </p:cNvSpPr>
          <p:nvPr/>
        </p:nvSpPr>
        <p:spPr bwMode="auto">
          <a:xfrm>
            <a:off x="-28575" y="2276475"/>
            <a:ext cx="8777288"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黑体" pitchFamily="49" charset="-122"/>
                <a:ea typeface="黑体" pitchFamily="49" charset="-122"/>
              </a:rPr>
              <a:t>     </a:t>
            </a:r>
            <a:r>
              <a:rPr lang="zh-CN" altLang="en-US" sz="1000">
                <a:latin typeface="黑体" pitchFamily="49" charset="-122"/>
                <a:ea typeface="黑体" pitchFamily="49" charset="-122"/>
              </a:rPr>
              <a:t> </a:t>
            </a:r>
            <a:r>
              <a:rPr lang="zh-CN" altLang="en-US" sz="2400" b="1">
                <a:effectLst>
                  <a:outerShdw blurRad="38100" dist="38100" dir="2700000" algn="tl">
                    <a:srgbClr val="FFFFFF"/>
                  </a:outerShdw>
                </a:effectLst>
                <a:latin typeface="黑体" pitchFamily="49" charset="-122"/>
                <a:ea typeface="黑体" pitchFamily="49" charset="-122"/>
              </a:rPr>
              <a:t>荷塘的四面，远远</a:t>
            </a:r>
          </a:p>
          <a:p>
            <a:r>
              <a:rPr lang="zh-CN" altLang="en-US" sz="2400" b="1">
                <a:effectLst>
                  <a:outerShdw blurRad="38100" dist="38100" dir="2700000" algn="tl">
                    <a:srgbClr val="FFFFFF"/>
                  </a:outerShdw>
                </a:effectLst>
                <a:latin typeface="黑体" pitchFamily="49" charset="-122"/>
                <a:ea typeface="黑体" pitchFamily="49" charset="-122"/>
              </a:rPr>
              <a:t>近近，高高低低的都是</a:t>
            </a:r>
          </a:p>
          <a:p>
            <a:r>
              <a:rPr lang="zh-CN" altLang="en-US" sz="2400" b="1">
                <a:effectLst>
                  <a:outerShdw blurRad="38100" dist="38100" dir="2700000" algn="tl">
                    <a:srgbClr val="FFFFFF"/>
                  </a:outerShdw>
                </a:effectLst>
                <a:latin typeface="黑体" pitchFamily="49" charset="-122"/>
                <a:ea typeface="黑体" pitchFamily="49" charset="-122"/>
              </a:rPr>
              <a:t>树，而杨柳最多。这些</a:t>
            </a:r>
          </a:p>
          <a:p>
            <a:r>
              <a:rPr lang="zh-CN" altLang="en-US" sz="2400" b="1">
                <a:effectLst>
                  <a:outerShdw blurRad="38100" dist="38100" dir="2700000" algn="tl">
                    <a:srgbClr val="FFFFFF"/>
                  </a:outerShdw>
                </a:effectLst>
                <a:latin typeface="黑体" pitchFamily="49" charset="-122"/>
                <a:ea typeface="黑体" pitchFamily="49" charset="-122"/>
              </a:rPr>
              <a:t>树将一片荷塘重重围住；</a:t>
            </a:r>
          </a:p>
          <a:p>
            <a:r>
              <a:rPr lang="zh-CN" altLang="en-US" sz="2400" b="1">
                <a:effectLst>
                  <a:outerShdw blurRad="38100" dist="38100" dir="2700000" algn="tl">
                    <a:srgbClr val="FFFFFF"/>
                  </a:outerShdw>
                </a:effectLst>
                <a:latin typeface="黑体" pitchFamily="49" charset="-122"/>
                <a:ea typeface="黑体" pitchFamily="49" charset="-122"/>
              </a:rPr>
              <a:t>只在小路一旁，漏着几</a:t>
            </a:r>
          </a:p>
          <a:p>
            <a:r>
              <a:rPr lang="zh-CN" altLang="en-US" sz="2400" b="1">
                <a:effectLst>
                  <a:outerShdw blurRad="38100" dist="38100" dir="2700000" algn="tl">
                    <a:srgbClr val="FFFFFF"/>
                  </a:outerShdw>
                </a:effectLst>
                <a:latin typeface="黑体" pitchFamily="49" charset="-122"/>
                <a:ea typeface="黑体" pitchFamily="49" charset="-122"/>
              </a:rPr>
              <a:t>段空隙，像是特为月光</a:t>
            </a:r>
          </a:p>
          <a:p>
            <a:r>
              <a:rPr lang="zh-CN" altLang="en-US" sz="2400" b="1">
                <a:effectLst>
                  <a:outerShdw blurRad="38100" dist="38100" dir="2700000" algn="tl">
                    <a:srgbClr val="FFFFFF"/>
                  </a:outerShdw>
                </a:effectLst>
                <a:latin typeface="黑体" pitchFamily="49" charset="-122"/>
                <a:ea typeface="黑体" pitchFamily="49" charset="-122"/>
              </a:rPr>
              <a:t>留下的。树色一例是阴阴的，乍看像一团烟雾；但杨柳的丰姿，便在烟雾里也辨得出。树梢上隐隐约约的是一带远山，只有些大意罢了。树缝里也漏着一两点路灯光，没精打彩的，是渴睡人的眼。这时候最热闹的，要数树上的蝉声与水里的蛙声；但热闹的是它们的，</a:t>
            </a:r>
            <a:r>
              <a:rPr lang="zh-CN" altLang="en-US" sz="2400" b="1" u="sng">
                <a:effectLst>
                  <a:outerShdw blurRad="38100" dist="38100" dir="2700000" algn="tl">
                    <a:srgbClr val="FFFFFF"/>
                  </a:outerShdw>
                </a:effectLst>
                <a:latin typeface="黑体" pitchFamily="49" charset="-122"/>
                <a:ea typeface="黑体" pitchFamily="49" charset="-122"/>
              </a:rPr>
              <a:t>我什么也没有</a:t>
            </a:r>
            <a:r>
              <a:rPr lang="zh-CN" altLang="en-US" sz="2400" b="1">
                <a:effectLst>
                  <a:outerShdw blurRad="38100" dist="38100" dir="2700000" algn="tl">
                    <a:srgbClr val="FFFFFF"/>
                  </a:outerShdw>
                </a:effectLst>
                <a:latin typeface="黑体" pitchFamily="49" charset="-122"/>
                <a:ea typeface="黑体" pitchFamily="49" charset="-122"/>
              </a:rPr>
              <a:t>。</a:t>
            </a:r>
            <a:r>
              <a:rPr lang="zh-CN" altLang="en-US" sz="3200" b="1">
                <a:effectLst>
                  <a:outerShdw blurRad="38100" dist="38100" dir="2700000" algn="tl">
                    <a:srgbClr val="FFFFFF"/>
                  </a:outerShdw>
                </a:effectLst>
                <a:latin typeface="黑体" pitchFamily="49" charset="-122"/>
                <a:ea typeface="黑体" pitchFamily="49" charset="-122"/>
              </a:rPr>
              <a:t> </a:t>
            </a:r>
          </a:p>
        </p:txBody>
      </p:sp>
      <p:sp>
        <p:nvSpPr>
          <p:cNvPr id="47108" name="Text Box 4"/>
          <p:cNvSpPr txBox="1">
            <a:spLocks noChangeArrowheads="1"/>
          </p:cNvSpPr>
          <p:nvPr/>
        </p:nvSpPr>
        <p:spPr bwMode="auto">
          <a:xfrm>
            <a:off x="3708400" y="476250"/>
            <a:ext cx="2663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dirty="0">
                <a:solidFill>
                  <a:srgbClr val="00B050"/>
                </a:solidFill>
                <a:effectLst>
                  <a:outerShdw blurRad="38100" dist="38100" dir="2700000" algn="tl">
                    <a:srgbClr val="000000"/>
                  </a:outerShdw>
                </a:effectLst>
                <a:latin typeface="华文行楷" pitchFamily="2" charset="-122"/>
                <a:ea typeface="华文行楷" pitchFamily="2" charset="-122"/>
              </a:rPr>
              <a:t>树</a:t>
            </a:r>
            <a:r>
              <a:rPr lang="zh-CN" altLang="en-US" sz="1400" dirty="0">
                <a:solidFill>
                  <a:srgbClr val="00B050"/>
                </a:solidFill>
                <a:effectLst>
                  <a:outerShdw blurRad="38100" dist="38100" dir="2700000" algn="tl">
                    <a:srgbClr val="000000"/>
                  </a:outerShdw>
                </a:effectLst>
                <a:latin typeface="华文行楷" pitchFamily="2" charset="-122"/>
                <a:ea typeface="华文行楷" pitchFamily="2" charset="-122"/>
              </a:rPr>
              <a:t> </a:t>
            </a:r>
            <a:r>
              <a:rPr lang="zh-CN" altLang="en-US" sz="3600" dirty="0">
                <a:solidFill>
                  <a:srgbClr val="00B050"/>
                </a:solidFill>
                <a:effectLst>
                  <a:outerShdw blurRad="38100" dist="38100" dir="2700000" algn="tl">
                    <a:srgbClr val="000000"/>
                  </a:outerShdw>
                </a:effectLst>
                <a:latin typeface="华文行楷" pitchFamily="2" charset="-122"/>
                <a:ea typeface="华文行楷" pitchFamily="2" charset="-122"/>
              </a:rPr>
              <a:t>木</a:t>
            </a:r>
          </a:p>
        </p:txBody>
      </p:sp>
      <p:sp>
        <p:nvSpPr>
          <p:cNvPr id="47109" name="Text Box 5"/>
          <p:cNvSpPr txBox="1">
            <a:spLocks noChangeArrowheads="1"/>
          </p:cNvSpPr>
          <p:nvPr/>
        </p:nvSpPr>
        <p:spPr bwMode="auto">
          <a:xfrm>
            <a:off x="3671887" y="1368425"/>
            <a:ext cx="25923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dirty="0">
                <a:solidFill>
                  <a:srgbClr val="00B050"/>
                </a:solidFill>
                <a:effectLst>
                  <a:outerShdw blurRad="38100" dist="38100" dir="2700000" algn="tl">
                    <a:srgbClr val="000000"/>
                  </a:outerShdw>
                </a:effectLst>
                <a:latin typeface="华文行楷" pitchFamily="2" charset="-122"/>
                <a:ea typeface="华文行楷" pitchFamily="2" charset="-122"/>
                <a:sym typeface="Arial" pitchFamily="34" charset="0"/>
              </a:rPr>
              <a:t>远 山</a:t>
            </a:r>
          </a:p>
        </p:txBody>
      </p:sp>
      <p:sp>
        <p:nvSpPr>
          <p:cNvPr id="47110" name="Text Box 6"/>
          <p:cNvSpPr txBox="1">
            <a:spLocks noChangeArrowheads="1"/>
          </p:cNvSpPr>
          <p:nvPr/>
        </p:nvSpPr>
        <p:spPr bwMode="auto">
          <a:xfrm>
            <a:off x="3671887" y="2205038"/>
            <a:ext cx="27368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dirty="0" smtClean="0">
                <a:solidFill>
                  <a:srgbClr val="00B050"/>
                </a:solidFill>
                <a:effectLst>
                  <a:outerShdw blurRad="38100" dist="38100" dir="2700000" algn="tl">
                    <a:srgbClr val="000000"/>
                  </a:outerShdw>
                </a:effectLst>
                <a:latin typeface="华文行楷" pitchFamily="2" charset="-122"/>
                <a:ea typeface="华文行楷" pitchFamily="2" charset="-122"/>
                <a:sym typeface="Arial" pitchFamily="34" charset="0"/>
              </a:rPr>
              <a:t>灯、光</a:t>
            </a:r>
            <a:endParaRPr lang="zh-CN" altLang="en-US" sz="3600" dirty="0">
              <a:solidFill>
                <a:srgbClr val="00B050"/>
              </a:solidFill>
              <a:effectLst>
                <a:outerShdw blurRad="38100" dist="38100" dir="2700000" algn="tl">
                  <a:srgbClr val="000000"/>
                </a:outerShdw>
              </a:effectLst>
              <a:latin typeface="华文行楷" pitchFamily="2" charset="-122"/>
              <a:ea typeface="华文行楷" pitchFamily="2" charset="-122"/>
              <a:sym typeface="Arial" pitchFamily="34" charset="0"/>
            </a:endParaRPr>
          </a:p>
        </p:txBody>
      </p:sp>
      <p:sp>
        <p:nvSpPr>
          <p:cNvPr id="47111" name="Text Box 7"/>
          <p:cNvSpPr txBox="1">
            <a:spLocks noChangeArrowheads="1"/>
          </p:cNvSpPr>
          <p:nvPr/>
        </p:nvSpPr>
        <p:spPr bwMode="auto">
          <a:xfrm>
            <a:off x="3744119" y="3016749"/>
            <a:ext cx="21248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a:solidFill>
                  <a:srgbClr val="00B050"/>
                </a:solidFill>
                <a:effectLst>
                  <a:outerShdw blurRad="38100" dist="38100" dir="2700000" algn="tl">
                    <a:srgbClr val="000000"/>
                  </a:outerShdw>
                </a:effectLst>
                <a:latin typeface="华文行楷" pitchFamily="2" charset="-122"/>
                <a:ea typeface="华文行楷" pitchFamily="2" charset="-122"/>
                <a:sym typeface="Arial" pitchFamily="34" charset="0"/>
              </a:rPr>
              <a:t>蝉、蛙</a:t>
            </a:r>
          </a:p>
        </p:txBody>
      </p:sp>
      <p:sp>
        <p:nvSpPr>
          <p:cNvPr id="47112" name="Text Box 8"/>
          <p:cNvSpPr txBox="1">
            <a:spLocks noChangeArrowheads="1"/>
          </p:cNvSpPr>
          <p:nvPr/>
        </p:nvSpPr>
        <p:spPr bwMode="auto">
          <a:xfrm>
            <a:off x="5148263" y="333375"/>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accent2"/>
                </a:solidFill>
                <a:effectLst>
                  <a:outerShdw blurRad="38100" dist="38100" dir="2700000" algn="tl">
                    <a:srgbClr val="000000"/>
                  </a:outerShdw>
                </a:effectLst>
              </a:rPr>
              <a:t>远近高低</a:t>
            </a:r>
          </a:p>
        </p:txBody>
      </p:sp>
      <p:sp>
        <p:nvSpPr>
          <p:cNvPr id="47113" name="Text Box 9"/>
          <p:cNvSpPr txBox="1">
            <a:spLocks noChangeArrowheads="1"/>
          </p:cNvSpPr>
          <p:nvPr/>
        </p:nvSpPr>
        <p:spPr bwMode="auto">
          <a:xfrm>
            <a:off x="5219700" y="836613"/>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accent2"/>
                </a:solidFill>
                <a:effectLst>
                  <a:outerShdw blurRad="38100" dist="38100" dir="2700000" algn="tl">
                    <a:srgbClr val="000000"/>
                  </a:outerShdw>
                </a:effectLst>
              </a:rPr>
              <a:t>重重阴阴</a:t>
            </a:r>
          </a:p>
        </p:txBody>
      </p:sp>
      <p:sp>
        <p:nvSpPr>
          <p:cNvPr id="47114" name="Text Box 10"/>
          <p:cNvSpPr txBox="1">
            <a:spLocks noChangeArrowheads="1"/>
          </p:cNvSpPr>
          <p:nvPr/>
        </p:nvSpPr>
        <p:spPr bwMode="auto">
          <a:xfrm>
            <a:off x="5292725" y="14859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accent2"/>
                </a:solidFill>
                <a:effectLst>
                  <a:outerShdw blurRad="38100" dist="38100" dir="2700000" algn="tl">
                    <a:srgbClr val="000000"/>
                  </a:outerShdw>
                </a:effectLst>
                <a:latin typeface="宋体" pitchFamily="2" charset="-122"/>
                <a:ea typeface="黑体" pitchFamily="49" charset="-122"/>
              </a:rPr>
              <a:t>隐隐约约</a:t>
            </a:r>
          </a:p>
        </p:txBody>
      </p:sp>
      <p:sp>
        <p:nvSpPr>
          <p:cNvPr id="47115" name="Text Box 11"/>
          <p:cNvSpPr txBox="1">
            <a:spLocks noChangeArrowheads="1"/>
          </p:cNvSpPr>
          <p:nvPr/>
        </p:nvSpPr>
        <p:spPr bwMode="auto">
          <a:xfrm>
            <a:off x="6877050" y="404813"/>
            <a:ext cx="19431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3300"/>
                </a:solidFill>
                <a:effectLst>
                  <a:outerShdw blurRad="38100" dist="38100" dir="2700000" algn="tl">
                    <a:srgbClr val="000000"/>
                  </a:outerShdw>
                </a:effectLst>
              </a:rPr>
              <a:t>（用浓墨  ）</a:t>
            </a:r>
          </a:p>
          <a:p>
            <a:r>
              <a:rPr lang="zh-CN" altLang="en-US" sz="2400" b="1">
                <a:solidFill>
                  <a:srgbClr val="FF3300"/>
                </a:solidFill>
                <a:effectLst>
                  <a:outerShdw blurRad="38100" dist="38100" dir="2700000" algn="tl">
                    <a:srgbClr val="000000"/>
                  </a:outerShdw>
                </a:effectLst>
              </a:rPr>
              <a:t>     </a:t>
            </a:r>
            <a:r>
              <a:rPr lang="zh-CN" altLang="en-US" sz="2400" b="1">
                <a:effectLst>
                  <a:outerShdw blurRad="38100" dist="38100" dir="2700000" algn="tl">
                    <a:srgbClr val="FFFFFF"/>
                  </a:outerShdw>
                </a:effectLst>
              </a:rPr>
              <a:t>多、密</a:t>
            </a:r>
          </a:p>
        </p:txBody>
      </p:sp>
      <p:sp>
        <p:nvSpPr>
          <p:cNvPr id="47116" name="Text Box 12"/>
          <p:cNvSpPr txBox="1">
            <a:spLocks noChangeArrowheads="1"/>
          </p:cNvSpPr>
          <p:nvPr/>
        </p:nvSpPr>
        <p:spPr bwMode="auto">
          <a:xfrm>
            <a:off x="6948488" y="1341438"/>
            <a:ext cx="2124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bg1"/>
                </a:solidFill>
                <a:effectLst>
                  <a:outerShdw blurRad="38100" dist="38100" dir="2700000" algn="tl">
                    <a:srgbClr val="000000"/>
                  </a:outerShdw>
                </a:effectLst>
              </a:rPr>
              <a:t>（</a:t>
            </a:r>
            <a:r>
              <a:rPr lang="zh-CN" altLang="en-US" sz="2400" b="1">
                <a:solidFill>
                  <a:srgbClr val="FF3300"/>
                </a:solidFill>
                <a:effectLst>
                  <a:outerShdw blurRad="38100" dist="38100" dir="2700000" algn="tl">
                    <a:srgbClr val="000000"/>
                  </a:outerShdw>
                </a:effectLst>
              </a:rPr>
              <a:t>用淡墨</a:t>
            </a:r>
            <a:r>
              <a:rPr lang="zh-CN" altLang="en-US" sz="2400" b="1">
                <a:solidFill>
                  <a:schemeClr val="bg1"/>
                </a:solidFill>
                <a:effectLst>
                  <a:outerShdw blurRad="38100" dist="38100" dir="2700000" algn="tl">
                    <a:srgbClr val="000000"/>
                  </a:outerShdw>
                </a:effectLst>
              </a:rPr>
              <a:t>）</a:t>
            </a:r>
          </a:p>
          <a:p>
            <a:r>
              <a:rPr lang="zh-CN" altLang="en-US" sz="2400" b="1">
                <a:solidFill>
                  <a:schemeClr val="bg1"/>
                </a:solidFill>
                <a:effectLst>
                  <a:outerShdw blurRad="38100" dist="38100" dir="2700000" algn="tl">
                    <a:srgbClr val="000000"/>
                  </a:outerShdw>
                </a:effectLst>
              </a:rPr>
              <a:t>        </a:t>
            </a:r>
            <a:r>
              <a:rPr lang="zh-CN" altLang="en-US" sz="2400" b="1">
                <a:solidFill>
                  <a:schemeClr val="tx2"/>
                </a:solidFill>
                <a:effectLst>
                  <a:outerShdw blurRad="38100" dist="38100" dir="2700000" algn="tl">
                    <a:srgbClr val="FFFFFF"/>
                  </a:outerShdw>
                </a:effectLst>
              </a:rPr>
              <a:t>远</a:t>
            </a:r>
            <a:endParaRPr lang="zh-CN" altLang="en-US" sz="2400" b="1">
              <a:solidFill>
                <a:srgbClr val="FF3300"/>
              </a:solidFill>
              <a:effectLst>
                <a:outerShdw blurRad="38100" dist="38100" dir="2700000" algn="tl">
                  <a:srgbClr val="000000"/>
                </a:outerShdw>
              </a:effectLst>
            </a:endParaRPr>
          </a:p>
        </p:txBody>
      </p:sp>
      <p:sp>
        <p:nvSpPr>
          <p:cNvPr id="47117" name="Text Box 13"/>
          <p:cNvSpPr txBox="1">
            <a:spLocks noChangeArrowheads="1"/>
          </p:cNvSpPr>
          <p:nvPr/>
        </p:nvSpPr>
        <p:spPr bwMode="auto">
          <a:xfrm>
            <a:off x="5337908" y="2276475"/>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chemeClr val="accent2"/>
                </a:solidFill>
                <a:effectLst>
                  <a:outerShdw blurRad="38100" dist="38100" dir="2700000" algn="tl">
                    <a:srgbClr val="000000"/>
                  </a:outerShdw>
                </a:effectLst>
                <a:ea typeface="黑体" pitchFamily="49" charset="-122"/>
              </a:rPr>
              <a:t>瞌睡的眼</a:t>
            </a:r>
          </a:p>
        </p:txBody>
      </p:sp>
      <p:sp>
        <p:nvSpPr>
          <p:cNvPr id="47118" name="Text Box 14"/>
          <p:cNvSpPr txBox="1">
            <a:spLocks noChangeArrowheads="1"/>
          </p:cNvSpPr>
          <p:nvPr/>
        </p:nvSpPr>
        <p:spPr bwMode="auto">
          <a:xfrm>
            <a:off x="5508625" y="3141663"/>
            <a:ext cx="170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accent2"/>
                </a:solidFill>
                <a:effectLst>
                  <a:outerShdw blurRad="38100" dist="38100" dir="2700000" algn="tl">
                    <a:srgbClr val="000000"/>
                  </a:outerShdw>
                </a:effectLst>
                <a:ea typeface="黑体" pitchFamily="49" charset="-122"/>
              </a:rPr>
              <a:t>热闹是它们</a:t>
            </a:r>
          </a:p>
        </p:txBody>
      </p:sp>
      <p:sp>
        <p:nvSpPr>
          <p:cNvPr id="47119" name="Text Box 15"/>
          <p:cNvSpPr txBox="1">
            <a:spLocks noChangeArrowheads="1"/>
          </p:cNvSpPr>
          <p:nvPr/>
        </p:nvSpPr>
        <p:spPr bwMode="auto">
          <a:xfrm>
            <a:off x="6732588" y="2205038"/>
            <a:ext cx="23749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3300"/>
                </a:solidFill>
                <a:effectLst>
                  <a:outerShdw blurRad="38100" dist="38100" dir="2700000" algn="tl">
                    <a:srgbClr val="000000"/>
                  </a:outerShdw>
                </a:effectLst>
              </a:rPr>
              <a:t>（用比喻、拟人）</a:t>
            </a:r>
          </a:p>
          <a:p>
            <a:r>
              <a:rPr lang="zh-CN" altLang="en-US" sz="2400" b="1">
                <a:solidFill>
                  <a:srgbClr val="FF3300"/>
                </a:solidFill>
                <a:effectLst>
                  <a:outerShdw blurRad="38100" dist="38100" dir="2700000" algn="tl">
                    <a:srgbClr val="000000"/>
                  </a:outerShdw>
                </a:effectLst>
              </a:rPr>
              <a:t>          </a:t>
            </a:r>
            <a:r>
              <a:rPr lang="zh-CN" altLang="en-US" sz="2400" b="1">
                <a:solidFill>
                  <a:schemeClr val="tx2"/>
                </a:solidFill>
                <a:effectLst>
                  <a:outerShdw blurRad="38100" dist="38100" dir="2700000" algn="tl">
                    <a:srgbClr val="FFFFFF"/>
                  </a:outerShdw>
                </a:effectLst>
              </a:rPr>
              <a:t>昏暗</a:t>
            </a:r>
            <a:r>
              <a:rPr lang="zh-CN" altLang="en-US" sz="2400" b="1">
                <a:effectLst>
                  <a:outerShdw blurRad="38100" dist="38100" dir="2700000" algn="tl">
                    <a:srgbClr val="FFFFFF"/>
                  </a:outerShdw>
                </a:effectLst>
              </a:rPr>
              <a:t>   </a:t>
            </a:r>
          </a:p>
        </p:txBody>
      </p:sp>
      <p:sp>
        <p:nvSpPr>
          <p:cNvPr id="47120" name="Text Box 16"/>
          <p:cNvSpPr txBox="1">
            <a:spLocks noChangeArrowheads="1"/>
          </p:cNvSpPr>
          <p:nvPr/>
        </p:nvSpPr>
        <p:spPr bwMode="auto">
          <a:xfrm>
            <a:off x="7164388" y="3070225"/>
            <a:ext cx="1584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3300"/>
                </a:solidFill>
                <a:effectLst>
                  <a:outerShdw blurRad="38100" dist="38100" dir="2700000" algn="tl">
                    <a:srgbClr val="000000"/>
                  </a:outerShdw>
                </a:effectLst>
              </a:rPr>
              <a:t>（动衬静）</a:t>
            </a:r>
          </a:p>
          <a:p>
            <a:r>
              <a:rPr lang="zh-CN" altLang="en-US" sz="2400" b="1">
                <a:effectLst>
                  <a:outerShdw blurRad="38100" dist="38100" dir="2700000" algn="tl">
                    <a:srgbClr val="FFFFFF"/>
                  </a:outerShdw>
                </a:effectLst>
              </a:rPr>
              <a:t>     热闹</a:t>
            </a:r>
          </a:p>
        </p:txBody>
      </p:sp>
      <p:sp>
        <p:nvSpPr>
          <p:cNvPr id="47121" name="Line 17"/>
          <p:cNvSpPr>
            <a:spLocks noChangeShapeType="1"/>
          </p:cNvSpPr>
          <p:nvPr/>
        </p:nvSpPr>
        <p:spPr bwMode="auto">
          <a:xfrm>
            <a:off x="3563938" y="908050"/>
            <a:ext cx="36036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2" name="Line 18"/>
          <p:cNvSpPr>
            <a:spLocks noChangeShapeType="1"/>
          </p:cNvSpPr>
          <p:nvPr/>
        </p:nvSpPr>
        <p:spPr bwMode="auto">
          <a:xfrm>
            <a:off x="3563938" y="3429000"/>
            <a:ext cx="36036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3" name="Text Box 19"/>
          <p:cNvSpPr txBox="1">
            <a:spLocks noChangeArrowheads="1"/>
          </p:cNvSpPr>
          <p:nvPr/>
        </p:nvSpPr>
        <p:spPr bwMode="auto">
          <a:xfrm>
            <a:off x="3671887" y="3933825"/>
            <a:ext cx="1727200" cy="5207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3300"/>
                </a:solidFill>
                <a:effectLst>
                  <a:outerShdw blurRad="38100" dist="38100" dir="2700000" algn="tl">
                    <a:srgbClr val="000000"/>
                  </a:outerShdw>
                </a:effectLst>
                <a:latin typeface="楷体_GB2312" pitchFamily="49" charset="-122"/>
                <a:ea typeface="楷体_GB2312" pitchFamily="49" charset="-122"/>
              </a:rPr>
              <a:t>选择对象</a:t>
            </a:r>
          </a:p>
        </p:txBody>
      </p:sp>
      <p:sp>
        <p:nvSpPr>
          <p:cNvPr id="47124" name="Text Box 20"/>
          <p:cNvSpPr txBox="1">
            <a:spLocks noChangeArrowheads="1"/>
          </p:cNvSpPr>
          <p:nvPr/>
        </p:nvSpPr>
        <p:spPr bwMode="auto">
          <a:xfrm>
            <a:off x="5649302" y="3924300"/>
            <a:ext cx="1409700"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FF3300"/>
                </a:solidFill>
                <a:effectLst>
                  <a:outerShdw blurRad="38100" dist="38100" dir="2700000" algn="tl">
                    <a:srgbClr val="000000"/>
                  </a:outerShdw>
                </a:effectLst>
                <a:ea typeface="楷体_GB2312" pitchFamily="49" charset="-122"/>
              </a:rPr>
              <a:t>抓住特征</a:t>
            </a:r>
          </a:p>
        </p:txBody>
      </p:sp>
      <p:sp>
        <p:nvSpPr>
          <p:cNvPr id="47125" name="Text Box 21"/>
          <p:cNvSpPr txBox="1">
            <a:spLocks noChangeArrowheads="1"/>
          </p:cNvSpPr>
          <p:nvPr/>
        </p:nvSpPr>
        <p:spPr bwMode="auto">
          <a:xfrm>
            <a:off x="7380288" y="3933825"/>
            <a:ext cx="1439862"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00"/>
                </a:solidFill>
                <a:effectLst>
                  <a:outerShdw blurRad="38100" dist="38100" dir="2700000" algn="tl">
                    <a:srgbClr val="000000"/>
                  </a:outerShdw>
                </a:effectLst>
                <a:latin typeface="楷体_GB2312" pitchFamily="49" charset="-122"/>
                <a:ea typeface="黑体" pitchFamily="49" charset="-122"/>
              </a:rPr>
              <a:t>运用方法</a:t>
            </a:r>
          </a:p>
        </p:txBody>
      </p:sp>
      <p:sp>
        <p:nvSpPr>
          <p:cNvPr id="47126" name="Line 22"/>
          <p:cNvSpPr>
            <a:spLocks noChangeShapeType="1"/>
          </p:cNvSpPr>
          <p:nvPr/>
        </p:nvSpPr>
        <p:spPr bwMode="auto">
          <a:xfrm>
            <a:off x="3563938" y="908050"/>
            <a:ext cx="0" cy="251936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8903194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diamond(in)">
                                      <p:cBhvr>
                                        <p:cTn id="7" dur="5000"/>
                                        <p:tgtEl>
                                          <p:spTgt spid="47107"/>
                                        </p:tgtEl>
                                      </p:cBhvr>
                                    </p:animEffect>
                                  </p:childTnLst>
                                </p:cTn>
                              </p:par>
                            </p:childTnLst>
                          </p:cTn>
                        </p:par>
                        <p:par>
                          <p:cTn id="8" fill="hold" nodeType="afterGroup">
                            <p:stCondLst>
                              <p:cond delay="5000"/>
                            </p:stCondLst>
                            <p:childTnLst>
                              <p:par>
                                <p:cTn id="9" presetID="2" presetClass="entr" presetSubtype="8" fill="hold" grpId="0" nodeType="afterEffect">
                                  <p:stCondLst>
                                    <p:cond delay="0"/>
                                  </p:stCondLst>
                                  <p:childTnLst>
                                    <p:set>
                                      <p:cBhvr>
                                        <p:cTn id="10" dur="1" fill="hold">
                                          <p:stCondLst>
                                            <p:cond delay="0"/>
                                          </p:stCondLst>
                                        </p:cTn>
                                        <p:tgtEl>
                                          <p:spTgt spid="47106"/>
                                        </p:tgtEl>
                                        <p:attrNameLst>
                                          <p:attrName>style.visibility</p:attrName>
                                        </p:attrNameLst>
                                      </p:cBhvr>
                                      <p:to>
                                        <p:strVal val="visible"/>
                                      </p:to>
                                    </p:set>
                                    <p:anim calcmode="lin" valueType="num">
                                      <p:cBhvr additive="base">
                                        <p:cTn id="11" dur="3000" fill="hold"/>
                                        <p:tgtEl>
                                          <p:spTgt spid="47106"/>
                                        </p:tgtEl>
                                        <p:attrNameLst>
                                          <p:attrName>ppt_x</p:attrName>
                                        </p:attrNameLst>
                                      </p:cBhvr>
                                      <p:tavLst>
                                        <p:tav tm="0">
                                          <p:val>
                                            <p:strVal val="0-#ppt_w/2"/>
                                          </p:val>
                                        </p:tav>
                                        <p:tav tm="100000">
                                          <p:val>
                                            <p:strVal val="#ppt_x"/>
                                          </p:val>
                                        </p:tav>
                                      </p:tavLst>
                                    </p:anim>
                                    <p:anim calcmode="lin" valueType="num">
                                      <p:cBhvr additive="base">
                                        <p:cTn id="12" dur="3000" fill="hold"/>
                                        <p:tgtEl>
                                          <p:spTgt spid="4710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7123"/>
                                        </p:tgtEl>
                                        <p:attrNameLst>
                                          <p:attrName>style.visibility</p:attrName>
                                        </p:attrNameLst>
                                      </p:cBhvr>
                                      <p:to>
                                        <p:strVal val="visible"/>
                                      </p:to>
                                    </p:set>
                                    <p:animEffect transition="in" filter="diamond(in)">
                                      <p:cBhvr>
                                        <p:cTn id="17" dur="2000"/>
                                        <p:tgtEl>
                                          <p:spTgt spid="471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47124"/>
                                        </p:tgtEl>
                                        <p:attrNameLst>
                                          <p:attrName>style.visibility</p:attrName>
                                        </p:attrNameLst>
                                      </p:cBhvr>
                                      <p:to>
                                        <p:strVal val="visible"/>
                                      </p:to>
                                    </p:set>
                                    <p:animEffect transition="in" filter="diamond(in)">
                                      <p:cBhvr>
                                        <p:cTn id="22" dur="2000"/>
                                        <p:tgtEl>
                                          <p:spTgt spid="47124"/>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47125"/>
                                        </p:tgtEl>
                                        <p:attrNameLst>
                                          <p:attrName>style.visibility</p:attrName>
                                        </p:attrNameLst>
                                      </p:cBhvr>
                                      <p:to>
                                        <p:strVal val="visible"/>
                                      </p:to>
                                    </p:set>
                                    <p:animEffect transition="in" filter="diamond(in)">
                                      <p:cBhvr>
                                        <p:cTn id="27" dur="2000"/>
                                        <p:tgtEl>
                                          <p:spTgt spid="4712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47108"/>
                                        </p:tgtEl>
                                        <p:attrNameLst>
                                          <p:attrName>style.visibility</p:attrName>
                                        </p:attrNameLst>
                                      </p:cBhvr>
                                      <p:to>
                                        <p:strVal val="visible"/>
                                      </p:to>
                                    </p:set>
                                    <p:anim calcmode="lin" valueType="num">
                                      <p:cBhvr additive="base">
                                        <p:cTn id="32" dur="2000" fill="hold"/>
                                        <p:tgtEl>
                                          <p:spTgt spid="47108"/>
                                        </p:tgtEl>
                                        <p:attrNameLst>
                                          <p:attrName>ppt_x</p:attrName>
                                        </p:attrNameLst>
                                      </p:cBhvr>
                                      <p:tavLst>
                                        <p:tav tm="0">
                                          <p:val>
                                            <p:strVal val="0-#ppt_w/2"/>
                                          </p:val>
                                        </p:tav>
                                        <p:tav tm="100000">
                                          <p:val>
                                            <p:strVal val="#ppt_x"/>
                                          </p:val>
                                        </p:tav>
                                      </p:tavLst>
                                    </p:anim>
                                    <p:anim calcmode="lin" valueType="num">
                                      <p:cBhvr additive="base">
                                        <p:cTn id="33" dur="2000" fill="hold"/>
                                        <p:tgtEl>
                                          <p:spTgt spid="47108"/>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grpId="0" nodeType="clickEffect">
                                  <p:stCondLst>
                                    <p:cond delay="0"/>
                                  </p:stCondLst>
                                  <p:childTnLst>
                                    <p:set>
                                      <p:cBhvr>
                                        <p:cTn id="37" dur="1" fill="hold">
                                          <p:stCondLst>
                                            <p:cond delay="0"/>
                                          </p:stCondLst>
                                        </p:cTn>
                                        <p:tgtEl>
                                          <p:spTgt spid="47109"/>
                                        </p:tgtEl>
                                        <p:attrNameLst>
                                          <p:attrName>style.visibility</p:attrName>
                                        </p:attrNameLst>
                                      </p:cBhvr>
                                      <p:to>
                                        <p:strVal val="visible"/>
                                      </p:to>
                                    </p:set>
                                    <p:anim calcmode="lin" valueType="num">
                                      <p:cBhvr additive="base">
                                        <p:cTn id="38" dur="2000" fill="hold"/>
                                        <p:tgtEl>
                                          <p:spTgt spid="47109"/>
                                        </p:tgtEl>
                                        <p:attrNameLst>
                                          <p:attrName>ppt_x</p:attrName>
                                        </p:attrNameLst>
                                      </p:cBhvr>
                                      <p:tavLst>
                                        <p:tav tm="0">
                                          <p:val>
                                            <p:strVal val="0-#ppt_w/2"/>
                                          </p:val>
                                        </p:tav>
                                        <p:tav tm="100000">
                                          <p:val>
                                            <p:strVal val="#ppt_x"/>
                                          </p:val>
                                        </p:tav>
                                      </p:tavLst>
                                    </p:anim>
                                    <p:anim calcmode="lin" valueType="num">
                                      <p:cBhvr additive="base">
                                        <p:cTn id="39" dur="2000" fill="hold"/>
                                        <p:tgtEl>
                                          <p:spTgt spid="47109"/>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3" fill="hold" grpId="0" nodeType="clickEffect">
                                  <p:stCondLst>
                                    <p:cond delay="0"/>
                                  </p:stCondLst>
                                  <p:childTnLst>
                                    <p:set>
                                      <p:cBhvr>
                                        <p:cTn id="43" dur="1" fill="hold">
                                          <p:stCondLst>
                                            <p:cond delay="0"/>
                                          </p:stCondLst>
                                        </p:cTn>
                                        <p:tgtEl>
                                          <p:spTgt spid="47110"/>
                                        </p:tgtEl>
                                        <p:attrNameLst>
                                          <p:attrName>style.visibility</p:attrName>
                                        </p:attrNameLst>
                                      </p:cBhvr>
                                      <p:to>
                                        <p:strVal val="visible"/>
                                      </p:to>
                                    </p:set>
                                    <p:anim calcmode="lin" valueType="num">
                                      <p:cBhvr additive="base">
                                        <p:cTn id="44" dur="2000" fill="hold"/>
                                        <p:tgtEl>
                                          <p:spTgt spid="47110"/>
                                        </p:tgtEl>
                                        <p:attrNameLst>
                                          <p:attrName>ppt_x</p:attrName>
                                        </p:attrNameLst>
                                      </p:cBhvr>
                                      <p:tavLst>
                                        <p:tav tm="0">
                                          <p:val>
                                            <p:strVal val="1+#ppt_w/2"/>
                                          </p:val>
                                        </p:tav>
                                        <p:tav tm="100000">
                                          <p:val>
                                            <p:strVal val="#ppt_x"/>
                                          </p:val>
                                        </p:tav>
                                      </p:tavLst>
                                    </p:anim>
                                    <p:anim calcmode="lin" valueType="num">
                                      <p:cBhvr additive="base">
                                        <p:cTn id="45" dur="2000" fill="hold"/>
                                        <p:tgtEl>
                                          <p:spTgt spid="47110"/>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3" fill="hold" grpId="0" nodeType="clickEffect">
                                  <p:stCondLst>
                                    <p:cond delay="0"/>
                                  </p:stCondLst>
                                  <p:childTnLst>
                                    <p:set>
                                      <p:cBhvr>
                                        <p:cTn id="49" dur="1" fill="hold">
                                          <p:stCondLst>
                                            <p:cond delay="0"/>
                                          </p:stCondLst>
                                        </p:cTn>
                                        <p:tgtEl>
                                          <p:spTgt spid="47111"/>
                                        </p:tgtEl>
                                        <p:attrNameLst>
                                          <p:attrName>style.visibility</p:attrName>
                                        </p:attrNameLst>
                                      </p:cBhvr>
                                      <p:to>
                                        <p:strVal val="visible"/>
                                      </p:to>
                                    </p:set>
                                    <p:anim calcmode="lin" valueType="num">
                                      <p:cBhvr additive="base">
                                        <p:cTn id="50" dur="2000" fill="hold"/>
                                        <p:tgtEl>
                                          <p:spTgt spid="47111"/>
                                        </p:tgtEl>
                                        <p:attrNameLst>
                                          <p:attrName>ppt_x</p:attrName>
                                        </p:attrNameLst>
                                      </p:cBhvr>
                                      <p:tavLst>
                                        <p:tav tm="0">
                                          <p:val>
                                            <p:strVal val="1+#ppt_w/2"/>
                                          </p:val>
                                        </p:tav>
                                        <p:tav tm="100000">
                                          <p:val>
                                            <p:strVal val="#ppt_x"/>
                                          </p:val>
                                        </p:tav>
                                      </p:tavLst>
                                    </p:anim>
                                    <p:anim calcmode="lin" valueType="num">
                                      <p:cBhvr additive="base">
                                        <p:cTn id="51" dur="2000" fill="hold"/>
                                        <p:tgtEl>
                                          <p:spTgt spid="47111"/>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47112"/>
                                        </p:tgtEl>
                                        <p:attrNameLst>
                                          <p:attrName>style.visibility</p:attrName>
                                        </p:attrNameLst>
                                      </p:cBhvr>
                                      <p:to>
                                        <p:strVal val="visible"/>
                                      </p:to>
                                    </p:set>
                                    <p:anim calcmode="lin" valueType="num">
                                      <p:cBhvr additive="base">
                                        <p:cTn id="56" dur="2000" fill="hold"/>
                                        <p:tgtEl>
                                          <p:spTgt spid="47112"/>
                                        </p:tgtEl>
                                        <p:attrNameLst>
                                          <p:attrName>ppt_x</p:attrName>
                                        </p:attrNameLst>
                                      </p:cBhvr>
                                      <p:tavLst>
                                        <p:tav tm="0">
                                          <p:val>
                                            <p:strVal val="1+#ppt_w/2"/>
                                          </p:val>
                                        </p:tav>
                                        <p:tav tm="100000">
                                          <p:val>
                                            <p:strVal val="#ppt_x"/>
                                          </p:val>
                                        </p:tav>
                                      </p:tavLst>
                                    </p:anim>
                                    <p:anim calcmode="lin" valueType="num">
                                      <p:cBhvr additive="base">
                                        <p:cTn id="57" dur="2000" fill="hold"/>
                                        <p:tgtEl>
                                          <p:spTgt spid="4711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47113"/>
                                        </p:tgtEl>
                                        <p:attrNameLst>
                                          <p:attrName>style.visibility</p:attrName>
                                        </p:attrNameLst>
                                      </p:cBhvr>
                                      <p:to>
                                        <p:strVal val="visible"/>
                                      </p:to>
                                    </p:set>
                                    <p:anim calcmode="lin" valueType="num">
                                      <p:cBhvr additive="base">
                                        <p:cTn id="62" dur="2000" fill="hold"/>
                                        <p:tgtEl>
                                          <p:spTgt spid="47113"/>
                                        </p:tgtEl>
                                        <p:attrNameLst>
                                          <p:attrName>ppt_x</p:attrName>
                                        </p:attrNameLst>
                                      </p:cBhvr>
                                      <p:tavLst>
                                        <p:tav tm="0">
                                          <p:val>
                                            <p:strVal val="1+#ppt_w/2"/>
                                          </p:val>
                                        </p:tav>
                                        <p:tav tm="100000">
                                          <p:val>
                                            <p:strVal val="#ppt_x"/>
                                          </p:val>
                                        </p:tav>
                                      </p:tavLst>
                                    </p:anim>
                                    <p:anim calcmode="lin" valueType="num">
                                      <p:cBhvr additive="base">
                                        <p:cTn id="63" dur="2000" fill="hold"/>
                                        <p:tgtEl>
                                          <p:spTgt spid="47113"/>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47114"/>
                                        </p:tgtEl>
                                        <p:attrNameLst>
                                          <p:attrName>style.visibility</p:attrName>
                                        </p:attrNameLst>
                                      </p:cBhvr>
                                      <p:to>
                                        <p:strVal val="visible"/>
                                      </p:to>
                                    </p:set>
                                    <p:anim calcmode="lin" valueType="num">
                                      <p:cBhvr additive="base">
                                        <p:cTn id="68" dur="2000" fill="hold"/>
                                        <p:tgtEl>
                                          <p:spTgt spid="47114"/>
                                        </p:tgtEl>
                                        <p:attrNameLst>
                                          <p:attrName>ppt_x</p:attrName>
                                        </p:attrNameLst>
                                      </p:cBhvr>
                                      <p:tavLst>
                                        <p:tav tm="0">
                                          <p:val>
                                            <p:strVal val="1+#ppt_w/2"/>
                                          </p:val>
                                        </p:tav>
                                        <p:tav tm="100000">
                                          <p:val>
                                            <p:strVal val="#ppt_x"/>
                                          </p:val>
                                        </p:tav>
                                      </p:tavLst>
                                    </p:anim>
                                    <p:anim calcmode="lin" valueType="num">
                                      <p:cBhvr additive="base">
                                        <p:cTn id="69" dur="2000" fill="hold"/>
                                        <p:tgtEl>
                                          <p:spTgt spid="47114"/>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3" presetClass="entr" presetSubtype="5" fill="hold" grpId="0" nodeType="clickEffect">
                                  <p:stCondLst>
                                    <p:cond delay="0"/>
                                  </p:stCondLst>
                                  <p:childTnLst>
                                    <p:set>
                                      <p:cBhvr>
                                        <p:cTn id="73" dur="1" fill="hold">
                                          <p:stCondLst>
                                            <p:cond delay="0"/>
                                          </p:stCondLst>
                                        </p:cTn>
                                        <p:tgtEl>
                                          <p:spTgt spid="47115"/>
                                        </p:tgtEl>
                                        <p:attrNameLst>
                                          <p:attrName>style.visibility</p:attrName>
                                        </p:attrNameLst>
                                      </p:cBhvr>
                                      <p:to>
                                        <p:strVal val="visible"/>
                                      </p:to>
                                    </p:set>
                                    <p:animEffect transition="in" filter="blinds(vertical)">
                                      <p:cBhvr>
                                        <p:cTn id="74" dur="2000"/>
                                        <p:tgtEl>
                                          <p:spTgt spid="47115"/>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5" fill="hold" grpId="0" nodeType="clickEffect">
                                  <p:stCondLst>
                                    <p:cond delay="0"/>
                                  </p:stCondLst>
                                  <p:childTnLst>
                                    <p:set>
                                      <p:cBhvr>
                                        <p:cTn id="78" dur="1" fill="hold">
                                          <p:stCondLst>
                                            <p:cond delay="0"/>
                                          </p:stCondLst>
                                        </p:cTn>
                                        <p:tgtEl>
                                          <p:spTgt spid="47116"/>
                                        </p:tgtEl>
                                        <p:attrNameLst>
                                          <p:attrName>style.visibility</p:attrName>
                                        </p:attrNameLst>
                                      </p:cBhvr>
                                      <p:to>
                                        <p:strVal val="visible"/>
                                      </p:to>
                                    </p:set>
                                    <p:animEffect transition="in" filter="blinds(vertical)">
                                      <p:cBhvr>
                                        <p:cTn id="79" dur="2000"/>
                                        <p:tgtEl>
                                          <p:spTgt spid="47116"/>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47117"/>
                                        </p:tgtEl>
                                        <p:attrNameLst>
                                          <p:attrName>style.visibility</p:attrName>
                                        </p:attrNameLst>
                                      </p:cBhvr>
                                      <p:to>
                                        <p:strVal val="visible"/>
                                      </p:to>
                                    </p:set>
                                    <p:anim calcmode="lin" valueType="num">
                                      <p:cBhvr additive="base">
                                        <p:cTn id="84" dur="2000" fill="hold"/>
                                        <p:tgtEl>
                                          <p:spTgt spid="47117"/>
                                        </p:tgtEl>
                                        <p:attrNameLst>
                                          <p:attrName>ppt_x</p:attrName>
                                        </p:attrNameLst>
                                      </p:cBhvr>
                                      <p:tavLst>
                                        <p:tav tm="0">
                                          <p:val>
                                            <p:strVal val="1+#ppt_w/2"/>
                                          </p:val>
                                        </p:tav>
                                        <p:tav tm="100000">
                                          <p:val>
                                            <p:strVal val="#ppt_x"/>
                                          </p:val>
                                        </p:tav>
                                      </p:tavLst>
                                    </p:anim>
                                    <p:anim calcmode="lin" valueType="num">
                                      <p:cBhvr additive="base">
                                        <p:cTn id="85" dur="2000" fill="hold"/>
                                        <p:tgtEl>
                                          <p:spTgt spid="47117"/>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3" presetClass="entr" presetSubtype="5" fill="hold" grpId="0" nodeType="clickEffect">
                                  <p:stCondLst>
                                    <p:cond delay="0"/>
                                  </p:stCondLst>
                                  <p:childTnLst>
                                    <p:set>
                                      <p:cBhvr>
                                        <p:cTn id="89" dur="1" fill="hold">
                                          <p:stCondLst>
                                            <p:cond delay="0"/>
                                          </p:stCondLst>
                                        </p:cTn>
                                        <p:tgtEl>
                                          <p:spTgt spid="47119"/>
                                        </p:tgtEl>
                                        <p:attrNameLst>
                                          <p:attrName>style.visibility</p:attrName>
                                        </p:attrNameLst>
                                      </p:cBhvr>
                                      <p:to>
                                        <p:strVal val="visible"/>
                                      </p:to>
                                    </p:set>
                                    <p:animEffect transition="in" filter="blinds(vertical)">
                                      <p:cBhvr>
                                        <p:cTn id="90" dur="2000"/>
                                        <p:tgtEl>
                                          <p:spTgt spid="47119"/>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47118"/>
                                        </p:tgtEl>
                                        <p:attrNameLst>
                                          <p:attrName>style.visibility</p:attrName>
                                        </p:attrNameLst>
                                      </p:cBhvr>
                                      <p:to>
                                        <p:strVal val="visible"/>
                                      </p:to>
                                    </p:set>
                                    <p:anim calcmode="lin" valueType="num">
                                      <p:cBhvr additive="base">
                                        <p:cTn id="95" dur="2000" fill="hold"/>
                                        <p:tgtEl>
                                          <p:spTgt spid="47118"/>
                                        </p:tgtEl>
                                        <p:attrNameLst>
                                          <p:attrName>ppt_x</p:attrName>
                                        </p:attrNameLst>
                                      </p:cBhvr>
                                      <p:tavLst>
                                        <p:tav tm="0">
                                          <p:val>
                                            <p:strVal val="1+#ppt_w/2"/>
                                          </p:val>
                                        </p:tav>
                                        <p:tav tm="100000">
                                          <p:val>
                                            <p:strVal val="#ppt_x"/>
                                          </p:val>
                                        </p:tav>
                                      </p:tavLst>
                                    </p:anim>
                                    <p:anim calcmode="lin" valueType="num">
                                      <p:cBhvr additive="base">
                                        <p:cTn id="96" dur="2000" fill="hold"/>
                                        <p:tgtEl>
                                          <p:spTgt spid="47118"/>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3" presetClass="entr" presetSubtype="5" fill="hold" grpId="0" nodeType="clickEffect">
                                  <p:stCondLst>
                                    <p:cond delay="0"/>
                                  </p:stCondLst>
                                  <p:childTnLst>
                                    <p:set>
                                      <p:cBhvr>
                                        <p:cTn id="100" dur="1" fill="hold">
                                          <p:stCondLst>
                                            <p:cond delay="0"/>
                                          </p:stCondLst>
                                        </p:cTn>
                                        <p:tgtEl>
                                          <p:spTgt spid="47120"/>
                                        </p:tgtEl>
                                        <p:attrNameLst>
                                          <p:attrName>style.visibility</p:attrName>
                                        </p:attrNameLst>
                                      </p:cBhvr>
                                      <p:to>
                                        <p:strVal val="visible"/>
                                      </p:to>
                                    </p:set>
                                    <p:animEffect transition="in" filter="blinds(vertical)">
                                      <p:cBhvr>
                                        <p:cTn id="101" dur="2000"/>
                                        <p:tgtEl>
                                          <p:spTgt spid="47120"/>
                                        </p:tgtEl>
                                      </p:cBhvr>
                                    </p:animEffect>
                                  </p:childTnLst>
                                </p:cTn>
                              </p:par>
                            </p:childTnLst>
                          </p:cTn>
                        </p:par>
                        <p:par>
                          <p:cTn id="102" fill="hold">
                            <p:stCondLst>
                              <p:cond delay="2000"/>
                            </p:stCondLst>
                            <p:childTnLst>
                              <p:par>
                                <p:cTn id="103" presetID="1" presetClass="entr" presetSubtype="0" fill="hold" grpId="0" nodeType="afterEffect">
                                  <p:stCondLst>
                                    <p:cond delay="0"/>
                                  </p:stCondLst>
                                  <p:childTnLst>
                                    <p:set>
                                      <p:cBhvr>
                                        <p:cTn id="104" dur="1" fill="hold">
                                          <p:stCondLst>
                                            <p:cond delay="0"/>
                                          </p:stCondLst>
                                        </p:cTn>
                                        <p:tgtEl>
                                          <p:spTgt spid="47121"/>
                                        </p:tgtEl>
                                        <p:attrNameLst>
                                          <p:attrName>style.visibility</p:attrName>
                                        </p:attrNameLst>
                                      </p:cBhvr>
                                      <p:to>
                                        <p:strVal val="visible"/>
                                      </p:to>
                                    </p:set>
                                  </p:childTnLst>
                                </p:cTn>
                              </p:par>
                            </p:childTnLst>
                          </p:cTn>
                        </p:par>
                        <p:par>
                          <p:cTn id="105" fill="hold">
                            <p:stCondLst>
                              <p:cond delay="2000"/>
                            </p:stCondLst>
                            <p:childTnLst>
                              <p:par>
                                <p:cTn id="106" presetID="1" presetClass="entr" presetSubtype="0" fill="hold" grpId="0" nodeType="afterEffect">
                                  <p:stCondLst>
                                    <p:cond delay="0"/>
                                  </p:stCondLst>
                                  <p:childTnLst>
                                    <p:set>
                                      <p:cBhvr>
                                        <p:cTn id="107" dur="1" fill="hold">
                                          <p:stCondLst>
                                            <p:cond delay="0"/>
                                          </p:stCondLst>
                                        </p:cTn>
                                        <p:tgtEl>
                                          <p:spTgt spid="47126"/>
                                        </p:tgtEl>
                                        <p:attrNameLst>
                                          <p:attrName>style.visibility</p:attrName>
                                        </p:attrNameLst>
                                      </p:cBhvr>
                                      <p:to>
                                        <p:strVal val="visible"/>
                                      </p:to>
                                    </p:set>
                                  </p:childTnLst>
                                </p:cTn>
                              </p:par>
                            </p:childTnLst>
                          </p:cTn>
                        </p:par>
                        <p:par>
                          <p:cTn id="108" fill="hold">
                            <p:stCondLst>
                              <p:cond delay="2000"/>
                            </p:stCondLst>
                            <p:childTnLst>
                              <p:par>
                                <p:cTn id="109" presetID="1" presetClass="entr" presetSubtype="0" fill="hold" grpId="0" nodeType="afterEffect">
                                  <p:stCondLst>
                                    <p:cond delay="0"/>
                                  </p:stCondLst>
                                  <p:childTnLst>
                                    <p:set>
                                      <p:cBhvr>
                                        <p:cTn id="110" dur="1" fill="hold">
                                          <p:stCondLst>
                                            <p:cond delay="0"/>
                                          </p:stCondLst>
                                        </p:cTn>
                                        <p:tgtEl>
                                          <p:spTgt spid="47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autoUpdateAnimBg="0"/>
      <p:bldP spid="47108" grpId="0" autoUpdateAnimBg="0"/>
      <p:bldP spid="47109" grpId="0" autoUpdateAnimBg="0"/>
      <p:bldP spid="47110" grpId="0" autoUpdateAnimBg="0"/>
      <p:bldP spid="47111" grpId="0" autoUpdateAnimBg="0"/>
      <p:bldP spid="47112" grpId="0" autoUpdateAnimBg="0"/>
      <p:bldP spid="47113" grpId="0" autoUpdateAnimBg="0"/>
      <p:bldP spid="47114" grpId="0" autoUpdateAnimBg="0"/>
      <p:bldP spid="47115" grpId="0" autoUpdateAnimBg="0"/>
      <p:bldP spid="47116" grpId="0" autoUpdateAnimBg="0"/>
      <p:bldP spid="47117" grpId="0" autoUpdateAnimBg="0"/>
      <p:bldP spid="47118" grpId="0" autoUpdateAnimBg="0"/>
      <p:bldP spid="47119" grpId="0" autoUpdateAnimBg="0"/>
      <p:bldP spid="47120" grpId="0" autoUpdateAnimBg="0"/>
      <p:bldP spid="47121" grpId="0" animBg="1"/>
      <p:bldP spid="47122" grpId="0" animBg="1"/>
      <p:bldP spid="47123" grpId="0" bldLvl="0" animBg="1" autoUpdateAnimBg="0"/>
      <p:bldP spid="47124" grpId="0" bldLvl="0" animBg="1" autoUpdateAnimBg="0"/>
      <p:bldP spid="47125" grpId="0" bldLvl="0" animBg="1" autoUpdateAnimBg="0"/>
      <p:bldP spid="471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xfrm>
            <a:off x="0" y="0"/>
            <a:ext cx="2987675" cy="914400"/>
          </a:xfrm>
          <a:solidFill>
            <a:schemeClr val="accent1"/>
          </a:solidFill>
          <a:ln>
            <a:solidFill>
              <a:srgbClr val="FF3300"/>
            </a:solidFill>
            <a:miter lim="800000"/>
            <a:headEnd/>
            <a:tailEnd/>
          </a:ln>
        </p:spPr>
        <p:txBody>
          <a:bodyPr/>
          <a:lstStyle/>
          <a:p>
            <a:r>
              <a:rPr lang="zh-CN" altLang="en-US" b="1">
                <a:solidFill>
                  <a:srgbClr val="FF3300"/>
                </a:solidFill>
                <a:ea typeface="黑体" pitchFamily="49" charset="-122"/>
              </a:rPr>
              <a:t>文本探究</a:t>
            </a:r>
          </a:p>
        </p:txBody>
      </p:sp>
      <p:sp>
        <p:nvSpPr>
          <p:cNvPr id="2" name="矩形 1"/>
          <p:cNvSpPr/>
          <p:nvPr/>
        </p:nvSpPr>
        <p:spPr>
          <a:xfrm>
            <a:off x="395536" y="3933056"/>
            <a:ext cx="7992888" cy="1815882"/>
          </a:xfrm>
          <a:prstGeom prst="rect">
            <a:avLst/>
          </a:prstGeom>
        </p:spPr>
        <p:txBody>
          <a:bodyPr wrap="square">
            <a:spAutoFit/>
          </a:bodyPr>
          <a:lstStyle/>
          <a:p>
            <a:r>
              <a:rPr lang="zh-CN" altLang="en-US" sz="2800" b="1" dirty="0" smtClean="0">
                <a:latin typeface="黑体" pitchFamily="49" charset="-122"/>
                <a:ea typeface="黑体" pitchFamily="49" charset="-122"/>
              </a:rPr>
              <a:t>“</a:t>
            </a:r>
            <a:r>
              <a:rPr lang="zh-CN" altLang="en-US" sz="2800" b="1" dirty="0" smtClean="0">
                <a:solidFill>
                  <a:srgbClr val="FF3300"/>
                </a:solidFill>
                <a:latin typeface="黑体" pitchFamily="49" charset="-122"/>
                <a:ea typeface="黑体" pitchFamily="49" charset="-122"/>
              </a:rPr>
              <a:t>远远近近”，“高高低低</a:t>
            </a:r>
            <a:r>
              <a:rPr lang="zh-CN" altLang="en-US" sz="2800" b="1" dirty="0" smtClean="0">
                <a:latin typeface="黑体" pitchFamily="49" charset="-122"/>
                <a:ea typeface="黑体" pitchFamily="49" charset="-122"/>
              </a:rPr>
              <a:t>”，</a:t>
            </a:r>
            <a:r>
              <a:rPr lang="zh-CN" altLang="en-US" sz="2800" b="1" dirty="0" smtClean="0">
                <a:solidFill>
                  <a:srgbClr val="0000CC"/>
                </a:solidFill>
                <a:latin typeface="黑体" pitchFamily="49" charset="-122"/>
                <a:ea typeface="黑体" pitchFamily="49" charset="-122"/>
              </a:rPr>
              <a:t>写出了树的特点：连绵成片、错落有致，层次分明，用语平实自然，富于节奏感。</a:t>
            </a:r>
          </a:p>
          <a:p>
            <a:r>
              <a:rPr lang="zh-CN" altLang="en-US" sz="2800" b="1" dirty="0" smtClean="0">
                <a:latin typeface="黑体" pitchFamily="49" charset="-122"/>
                <a:ea typeface="黑体" pitchFamily="49" charset="-122"/>
              </a:rPr>
              <a:t> </a:t>
            </a:r>
            <a:endParaRPr lang="zh-CN" altLang="en-US" sz="2800" b="1" dirty="0">
              <a:latin typeface="黑体" pitchFamily="49" charset="-122"/>
              <a:ea typeface="黑体" pitchFamily="49" charset="-122"/>
            </a:endParaRPr>
          </a:p>
        </p:txBody>
      </p:sp>
      <p:sp>
        <p:nvSpPr>
          <p:cNvPr id="3" name="矩形 2"/>
          <p:cNvSpPr/>
          <p:nvPr/>
        </p:nvSpPr>
        <p:spPr>
          <a:xfrm>
            <a:off x="251520" y="1844824"/>
            <a:ext cx="8568952" cy="1384995"/>
          </a:xfrm>
          <a:prstGeom prst="rect">
            <a:avLst/>
          </a:prstGeom>
        </p:spPr>
        <p:txBody>
          <a:bodyPr wrap="square">
            <a:spAutoFit/>
          </a:bodyPr>
          <a:lstStyle/>
          <a:p>
            <a:r>
              <a:rPr lang="zh-CN" altLang="en-US" sz="2800" b="1" dirty="0" smtClean="0">
                <a:ea typeface="黑体" pitchFamily="49" charset="-122"/>
              </a:rPr>
              <a:t>本段作者精心选用了一些叠词（远远近近、高高低低、隐隐约约等），仿照下面的例子从原文中摘选一句运用叠词的句子进行赏析，分析修辞的表达效果。</a:t>
            </a:r>
            <a:endParaRPr lang="zh-CN" altLang="en-US" sz="2800" b="1" dirty="0">
              <a:ea typeface="黑体" pitchFamily="49" charset="-122"/>
            </a:endParaRPr>
          </a:p>
        </p:txBody>
      </p:sp>
    </p:spTree>
    <p:extLst>
      <p:ext uri="{BB962C8B-B14F-4D97-AF65-F5344CB8AC3E}">
        <p14:creationId xmlns:p14="http://schemas.microsoft.com/office/powerpoint/2010/main" val="2779508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85800" y="609600"/>
            <a:ext cx="7772400" cy="1143000"/>
          </a:xfrm>
        </p:spPr>
        <p:txBody>
          <a:bodyPr/>
          <a:lstStyle/>
          <a:p>
            <a:endParaRPr lang="zh-CN" altLang="zh-CN"/>
          </a:p>
        </p:txBody>
      </p:sp>
      <p:sp>
        <p:nvSpPr>
          <p:cNvPr id="5123" name="Rectangle 3"/>
          <p:cNvSpPr>
            <a:spLocks noGrp="1" noChangeArrowheads="1"/>
          </p:cNvSpPr>
          <p:nvPr>
            <p:ph type="body" idx="4294967295"/>
          </p:nvPr>
        </p:nvSpPr>
        <p:spPr>
          <a:xfrm>
            <a:off x="685800" y="1981200"/>
            <a:ext cx="7772400" cy="4114800"/>
          </a:xfrm>
        </p:spPr>
        <p:txBody>
          <a:bodyPr/>
          <a:lstStyle/>
          <a:p>
            <a:endParaRPr lang="zh-CN" altLang="zh-CN"/>
          </a:p>
        </p:txBody>
      </p:sp>
      <p:pic>
        <p:nvPicPr>
          <p:cNvPr id="5124" name="Picture 4" descr="月色下的荷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5"/>
          <p:cNvSpPr txBox="1">
            <a:spLocks noChangeArrowheads="1"/>
          </p:cNvSpPr>
          <p:nvPr/>
        </p:nvSpPr>
        <p:spPr bwMode="auto">
          <a:xfrm>
            <a:off x="348456" y="1268760"/>
            <a:ext cx="844708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spcBef>
                <a:spcPct val="50000"/>
              </a:spcBef>
            </a:pPr>
            <a:r>
              <a:rPr lang="zh-CN" altLang="en-US" sz="4400" b="1" dirty="0">
                <a:solidFill>
                  <a:srgbClr val="FFCC66"/>
                </a:solidFill>
                <a:effectLst>
                  <a:outerShdw blurRad="38100" dist="38100" dir="2700000" algn="tl">
                    <a:srgbClr val="000000">
                      <a:alpha val="43137"/>
                    </a:srgbClr>
                  </a:outerShdw>
                </a:effectLst>
                <a:latin typeface="宋体" pitchFamily="2" charset="-122"/>
              </a:rPr>
              <a:t>白天的荷塘如此美丽，夜晚的荷塘，在柔柔的月光下是否更美呢？</a:t>
            </a:r>
            <a:r>
              <a:rPr lang="zh-CN" altLang="en-US" sz="1200" b="1"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2563941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0-#ppt_w/2"/>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61118" y="476672"/>
            <a:ext cx="8734425" cy="2592388"/>
          </a:xfrm>
        </p:spPr>
        <p:txBody>
          <a:bodyPr/>
          <a:lstStyle/>
          <a:p>
            <a:pPr>
              <a:spcBef>
                <a:spcPct val="0"/>
              </a:spcBef>
              <a:buFontTx/>
              <a:buNone/>
            </a:pPr>
            <a:r>
              <a:rPr lang="zh-CN" altLang="en-US" b="1" dirty="0">
                <a:latin typeface="黑体" pitchFamily="49" charset="-122"/>
                <a:ea typeface="黑体" pitchFamily="49" charset="-122"/>
              </a:rPr>
              <a:t> “</a:t>
            </a:r>
            <a:r>
              <a:rPr lang="zh-CN" altLang="en-US" b="1" dirty="0">
                <a:solidFill>
                  <a:srgbClr val="FF3300"/>
                </a:solidFill>
                <a:latin typeface="黑体" pitchFamily="49" charset="-122"/>
                <a:ea typeface="黑体" pitchFamily="49" charset="-122"/>
              </a:rPr>
              <a:t>蓊蓊郁郁</a:t>
            </a:r>
            <a:r>
              <a:rPr lang="zh-CN" altLang="en-US" b="1" dirty="0">
                <a:latin typeface="黑体" pitchFamily="49" charset="-122"/>
                <a:ea typeface="黑体" pitchFamily="49" charset="-122"/>
              </a:rPr>
              <a:t>”不仅说明</a:t>
            </a:r>
            <a:r>
              <a:rPr lang="zh-CN" altLang="en-US" b="1" dirty="0">
                <a:solidFill>
                  <a:srgbClr val="0000CC"/>
                </a:solidFill>
                <a:latin typeface="黑体" pitchFamily="49" charset="-122"/>
                <a:ea typeface="黑体" pitchFamily="49" charset="-122"/>
              </a:rPr>
              <a:t>树木之多</a:t>
            </a:r>
            <a:r>
              <a:rPr lang="zh-CN" altLang="en-US" b="1" dirty="0">
                <a:latin typeface="黑体" pitchFamily="49" charset="-122"/>
                <a:ea typeface="黑体" pitchFamily="49" charset="-122"/>
              </a:rPr>
              <a:t>，而且</a:t>
            </a:r>
            <a:r>
              <a:rPr lang="zh-CN" altLang="en-US" b="1" dirty="0">
                <a:solidFill>
                  <a:srgbClr val="0000CC"/>
                </a:solidFill>
                <a:latin typeface="黑体" pitchFamily="49" charset="-122"/>
                <a:ea typeface="黑体" pitchFamily="49" charset="-122"/>
              </a:rPr>
              <a:t>加强了心情的不宁静、夜晚的寂寞、荷塘的幽僻那种情景交融的氛围</a:t>
            </a:r>
            <a:r>
              <a:rPr lang="zh-CN" altLang="en-US" b="1" dirty="0">
                <a:latin typeface="黑体" pitchFamily="49" charset="-122"/>
                <a:ea typeface="黑体" pitchFamily="49" charset="-122"/>
              </a:rPr>
              <a:t>，传神地</a:t>
            </a:r>
            <a:r>
              <a:rPr lang="zh-CN" altLang="en-US" b="1" dirty="0">
                <a:solidFill>
                  <a:srgbClr val="0000CC"/>
                </a:solidFill>
                <a:latin typeface="黑体" pitchFamily="49" charset="-122"/>
                <a:ea typeface="黑体" pitchFamily="49" charset="-122"/>
              </a:rPr>
              <a:t>表现了事物的特征和姿态，又使得行文轻缓舒徐，读来节奏鲜明，令人耳目一新</a:t>
            </a:r>
            <a:r>
              <a:rPr lang="zh-CN" altLang="en-US" b="1" dirty="0">
                <a:latin typeface="黑体" pitchFamily="49" charset="-122"/>
                <a:ea typeface="黑体" pitchFamily="49" charset="-122"/>
              </a:rPr>
              <a:t>。</a:t>
            </a:r>
            <a:endParaRPr lang="zh-CN" altLang="en-US" dirty="0">
              <a:latin typeface="黑体" pitchFamily="49" charset="-122"/>
              <a:ea typeface="黑体" pitchFamily="49" charset="-122"/>
            </a:endParaRPr>
          </a:p>
        </p:txBody>
      </p:sp>
      <p:sp>
        <p:nvSpPr>
          <p:cNvPr id="49155" name="Rectangle 3"/>
          <p:cNvSpPr>
            <a:spLocks noChangeArrowheads="1"/>
          </p:cNvSpPr>
          <p:nvPr/>
        </p:nvSpPr>
        <p:spPr bwMode="auto">
          <a:xfrm>
            <a:off x="179388" y="3284984"/>
            <a:ext cx="84978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200" b="1" dirty="0">
                <a:latin typeface="黑体" pitchFamily="49" charset="-122"/>
                <a:ea typeface="黑体" pitchFamily="49" charset="-122"/>
              </a:rPr>
              <a:t>“</a:t>
            </a:r>
            <a:r>
              <a:rPr lang="zh-CN" altLang="en-US" sz="3200" b="1" dirty="0">
                <a:solidFill>
                  <a:srgbClr val="FF3300"/>
                </a:solidFill>
                <a:latin typeface="黑体" pitchFamily="49" charset="-122"/>
                <a:ea typeface="黑体" pitchFamily="49" charset="-122"/>
              </a:rPr>
              <a:t>森森”，“淡淡</a:t>
            </a:r>
            <a:r>
              <a:rPr lang="zh-CN" altLang="en-US" sz="3200" b="1" dirty="0">
                <a:latin typeface="黑体" pitchFamily="49" charset="-122"/>
                <a:ea typeface="黑体" pitchFamily="49" charset="-122"/>
              </a:rPr>
              <a:t>”。路阴森森，月光淡淡，一种</a:t>
            </a:r>
            <a:r>
              <a:rPr lang="zh-CN" altLang="en-US" sz="3200" b="1" dirty="0">
                <a:solidFill>
                  <a:srgbClr val="0000CC"/>
                </a:solidFill>
                <a:latin typeface="黑体" pitchFamily="49" charset="-122"/>
                <a:ea typeface="黑体" pitchFamily="49" charset="-122"/>
              </a:rPr>
              <a:t>寂寞的氛围</a:t>
            </a:r>
            <a:r>
              <a:rPr lang="zh-CN" altLang="en-US" sz="3200" b="1" dirty="0">
                <a:latin typeface="黑体" pitchFamily="49" charset="-122"/>
                <a:ea typeface="黑体" pitchFamily="49" charset="-122"/>
              </a:rPr>
              <a:t>，衬托出</a:t>
            </a:r>
            <a:r>
              <a:rPr lang="zh-CN" altLang="en-US" sz="3200" b="1" dirty="0">
                <a:solidFill>
                  <a:srgbClr val="0000CC"/>
                </a:solidFill>
                <a:latin typeface="黑体" pitchFamily="49" charset="-122"/>
                <a:ea typeface="黑体" pitchFamily="49" charset="-122"/>
              </a:rPr>
              <a:t>淡淡的忧愁</a:t>
            </a:r>
            <a:r>
              <a:rPr lang="zh-CN" altLang="en-US" sz="3200" b="1" dirty="0">
                <a:latin typeface="黑体" pitchFamily="49" charset="-122"/>
                <a:ea typeface="黑体" pitchFamily="49" charset="-122"/>
              </a:rPr>
              <a:t>。</a:t>
            </a:r>
          </a:p>
        </p:txBody>
      </p:sp>
      <p:sp>
        <p:nvSpPr>
          <p:cNvPr id="49156" name="Rectangle 4"/>
          <p:cNvSpPr>
            <a:spLocks noChangeArrowheads="1"/>
          </p:cNvSpPr>
          <p:nvPr/>
        </p:nvSpPr>
        <p:spPr bwMode="auto">
          <a:xfrm>
            <a:off x="252413" y="4652963"/>
            <a:ext cx="86407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FF3300"/>
                </a:solidFill>
                <a:ea typeface="黑体" pitchFamily="49" charset="-122"/>
              </a:rPr>
              <a:t>好处：</a:t>
            </a:r>
            <a:r>
              <a:rPr lang="zh-CN" altLang="en-US" sz="3200" b="1" dirty="0">
                <a:solidFill>
                  <a:srgbClr val="1E0A00"/>
                </a:solidFill>
                <a:ea typeface="黑体" pitchFamily="49" charset="-122"/>
              </a:rPr>
              <a:t>既加强了语意又使文气舒展，</a:t>
            </a:r>
            <a:r>
              <a:rPr lang="zh-CN" altLang="en-US" sz="3200" b="1" dirty="0">
                <a:solidFill>
                  <a:srgbClr val="7030A0"/>
                </a:solidFill>
                <a:effectLst>
                  <a:outerShdw blurRad="38100" dist="38100" dir="2700000" algn="tl">
                    <a:srgbClr val="000000">
                      <a:alpha val="43137"/>
                    </a:srgbClr>
                  </a:outerShdw>
                </a:effectLst>
                <a:ea typeface="黑体" pitchFamily="49" charset="-122"/>
              </a:rPr>
              <a:t>音节和谐</a:t>
            </a:r>
            <a:r>
              <a:rPr lang="zh-CN" altLang="en-US" sz="3200" b="1" dirty="0">
                <a:solidFill>
                  <a:srgbClr val="1E0A00"/>
                </a:solidFill>
                <a:ea typeface="黑体" pitchFamily="49" charset="-122"/>
              </a:rPr>
              <a:t>。不但传神地描摹出眼前之景，同时也有一种</a:t>
            </a:r>
            <a:r>
              <a:rPr lang="zh-CN" altLang="en-US" sz="3200" b="1" dirty="0">
                <a:solidFill>
                  <a:srgbClr val="00B050"/>
                </a:solidFill>
                <a:effectLst>
                  <a:outerShdw blurRad="38100" dist="38100" dir="2700000" algn="tl">
                    <a:srgbClr val="000000">
                      <a:alpha val="43137"/>
                    </a:srgbClr>
                  </a:outerShdw>
                </a:effectLst>
                <a:ea typeface="黑体" pitchFamily="49" charset="-122"/>
              </a:rPr>
              <a:t>音韵美</a:t>
            </a:r>
            <a:r>
              <a:rPr lang="zh-CN" altLang="en-US" sz="3200" b="1" dirty="0">
                <a:solidFill>
                  <a:srgbClr val="1E0A00"/>
                </a:solidFill>
                <a:ea typeface="黑体" pitchFamily="49" charset="-122"/>
              </a:rPr>
              <a:t>。</a:t>
            </a:r>
          </a:p>
        </p:txBody>
      </p:sp>
    </p:spTree>
    <p:extLst>
      <p:ext uri="{BB962C8B-B14F-4D97-AF65-F5344CB8AC3E}">
        <p14:creationId xmlns:p14="http://schemas.microsoft.com/office/powerpoint/2010/main" val="31728891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 calcmode="lin" valueType="num">
                                      <p:cBhvr additive="base">
                                        <p:cTn id="7" dur="500" fill="hold"/>
                                        <p:tgtEl>
                                          <p:spTgt spid="491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pRg st="0" end="0"/>
                                            </p:txEl>
                                          </p:spTgt>
                                        </p:tgtEl>
                                        <p:attrNameLst>
                                          <p:attrName>style.visibility</p:attrName>
                                        </p:attrNameLst>
                                      </p:cBhvr>
                                      <p:to>
                                        <p:strVal val="visible"/>
                                      </p:to>
                                    </p:set>
                                    <p:anim calcmode="lin" valueType="num">
                                      <p:cBhvr additive="base">
                                        <p:cTn id="13" dur="5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9156">
                                            <p:txEl>
                                              <p:pRg st="0" end="0"/>
                                            </p:txEl>
                                          </p:spTgt>
                                        </p:tgtEl>
                                        <p:attrNameLst>
                                          <p:attrName>style.visibility</p:attrName>
                                        </p:attrNameLst>
                                      </p:cBhvr>
                                      <p:to>
                                        <p:strVal val="visible"/>
                                      </p:to>
                                    </p:set>
                                    <p:anim calcmode="lin" valueType="num">
                                      <p:cBhvr additive="base">
                                        <p:cTn id="19" dur="500" fill="hold"/>
                                        <p:tgtEl>
                                          <p:spTgt spid="4915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0" y="0"/>
            <a:ext cx="2987675" cy="914400"/>
          </a:xfrm>
          <a:prstGeom prst="rect">
            <a:avLst/>
          </a:prstGeom>
          <a:solidFill>
            <a:schemeClr val="accent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itchFamily="34" charset="0"/>
                <a:ea typeface="宋体" pitchFamily="2" charset="-122"/>
              </a:defRPr>
            </a:lvl1pPr>
            <a:lvl2pPr algn="ctr">
              <a:defRPr sz="4400">
                <a:solidFill>
                  <a:schemeClr val="tx2"/>
                </a:solidFill>
                <a:latin typeface="Arial" pitchFamily="34" charset="0"/>
                <a:ea typeface="宋体" pitchFamily="2" charset="-122"/>
              </a:defRPr>
            </a:lvl2pPr>
            <a:lvl3pPr algn="ctr">
              <a:defRPr sz="4400">
                <a:solidFill>
                  <a:schemeClr val="tx2"/>
                </a:solidFill>
                <a:latin typeface="Arial" pitchFamily="34" charset="0"/>
                <a:ea typeface="宋体" pitchFamily="2" charset="-122"/>
              </a:defRPr>
            </a:lvl3pPr>
            <a:lvl4pPr algn="ctr">
              <a:defRPr sz="4400">
                <a:solidFill>
                  <a:schemeClr val="tx2"/>
                </a:solidFill>
                <a:latin typeface="Arial" pitchFamily="34" charset="0"/>
                <a:ea typeface="宋体" pitchFamily="2" charset="-122"/>
              </a:defRPr>
            </a:lvl4pPr>
            <a:lvl5pPr algn="ctr">
              <a:defRPr sz="4400">
                <a:solidFill>
                  <a:schemeClr val="tx2"/>
                </a:solidFill>
                <a:latin typeface="Arial" pitchFamily="34" charset="0"/>
                <a:ea typeface="宋体" pitchFamily="2" charset="-122"/>
              </a:defRPr>
            </a:lvl5pPr>
            <a:lvl6pPr marL="457200" algn="ctr" fontAlgn="base">
              <a:spcBef>
                <a:spcPct val="0"/>
              </a:spcBef>
              <a:spcAft>
                <a:spcPct val="0"/>
              </a:spcAft>
              <a:defRPr sz="4400">
                <a:solidFill>
                  <a:schemeClr val="tx2"/>
                </a:solidFill>
                <a:latin typeface="Arial" pitchFamily="34" charset="0"/>
                <a:ea typeface="宋体" pitchFamily="2" charset="-122"/>
              </a:defRPr>
            </a:lvl6pPr>
            <a:lvl7pPr marL="914400" algn="ctr" fontAlgn="base">
              <a:spcBef>
                <a:spcPct val="0"/>
              </a:spcBef>
              <a:spcAft>
                <a:spcPct val="0"/>
              </a:spcAft>
              <a:defRPr sz="4400">
                <a:solidFill>
                  <a:schemeClr val="tx2"/>
                </a:solidFill>
                <a:latin typeface="Arial" pitchFamily="34" charset="0"/>
                <a:ea typeface="宋体" pitchFamily="2" charset="-122"/>
              </a:defRPr>
            </a:lvl7pPr>
            <a:lvl8pPr marL="1371600" algn="ctr" fontAlgn="base">
              <a:spcBef>
                <a:spcPct val="0"/>
              </a:spcBef>
              <a:spcAft>
                <a:spcPct val="0"/>
              </a:spcAft>
              <a:defRPr sz="4400">
                <a:solidFill>
                  <a:schemeClr val="tx2"/>
                </a:solidFill>
                <a:latin typeface="Arial" pitchFamily="34" charset="0"/>
                <a:ea typeface="宋体" pitchFamily="2" charset="-122"/>
              </a:defRPr>
            </a:lvl8pPr>
            <a:lvl9pPr marL="1828800" algn="ctr" fontAlgn="base">
              <a:spcBef>
                <a:spcPct val="0"/>
              </a:spcBef>
              <a:spcAft>
                <a:spcPct val="0"/>
              </a:spcAft>
              <a:defRPr sz="4400">
                <a:solidFill>
                  <a:schemeClr val="tx2"/>
                </a:solidFill>
                <a:latin typeface="Arial" pitchFamily="34" charset="0"/>
                <a:ea typeface="宋体" pitchFamily="2" charset="-122"/>
              </a:defRPr>
            </a:lvl9pPr>
          </a:lstStyle>
          <a:p>
            <a:pPr>
              <a:buFontTx/>
              <a:buNone/>
            </a:pPr>
            <a:r>
              <a:rPr lang="zh-CN" altLang="en-US" b="1">
                <a:solidFill>
                  <a:srgbClr val="FF3300"/>
                </a:solidFill>
                <a:ea typeface="黑体" pitchFamily="49" charset="-122"/>
              </a:rPr>
              <a:t>文本探究</a:t>
            </a:r>
          </a:p>
        </p:txBody>
      </p:sp>
      <p:sp>
        <p:nvSpPr>
          <p:cNvPr id="2" name="矩形 1"/>
          <p:cNvSpPr/>
          <p:nvPr/>
        </p:nvSpPr>
        <p:spPr>
          <a:xfrm>
            <a:off x="518402" y="3284984"/>
            <a:ext cx="8014038" cy="2031325"/>
          </a:xfrm>
          <a:prstGeom prst="rect">
            <a:avLst/>
          </a:prstGeom>
        </p:spPr>
        <p:txBody>
          <a:bodyPr wrap="square">
            <a:spAutoFit/>
          </a:bodyPr>
          <a:lstStyle/>
          <a:p>
            <a:pPr>
              <a:lnSpc>
                <a:spcPct val="150000"/>
              </a:lnSpc>
            </a:pPr>
            <a:r>
              <a:rPr lang="zh-CN" altLang="en-US" sz="2800" b="1" dirty="0" smtClean="0">
                <a:solidFill>
                  <a:srgbClr val="0000CC"/>
                </a:solidFill>
                <a:ea typeface="黑体" pitchFamily="49" charset="-122"/>
              </a:rPr>
              <a:t>         作者想寻找美景，使自己的心态宁静平和，但寻找的结果不能令他十分满意，所以又带些淡淡的伤感。</a:t>
            </a:r>
            <a:r>
              <a:rPr lang="zh-CN" altLang="en-US" sz="2800" b="1" dirty="0" smtClean="0">
                <a:solidFill>
                  <a:srgbClr val="FF0066"/>
                </a:solidFill>
                <a:ea typeface="黑体" pitchFamily="49" charset="-122"/>
              </a:rPr>
              <a:t>以乐景写哀情。</a:t>
            </a:r>
            <a:endParaRPr lang="zh-CN" altLang="en-US" sz="2800" b="1" dirty="0">
              <a:solidFill>
                <a:srgbClr val="FF0066"/>
              </a:solidFill>
              <a:ea typeface="黑体" pitchFamily="49" charset="-122"/>
            </a:endParaRPr>
          </a:p>
        </p:txBody>
      </p:sp>
      <p:sp>
        <p:nvSpPr>
          <p:cNvPr id="4" name="矩形 3"/>
          <p:cNvSpPr/>
          <p:nvPr/>
        </p:nvSpPr>
        <p:spPr>
          <a:xfrm>
            <a:off x="323528" y="1484784"/>
            <a:ext cx="8280920" cy="954107"/>
          </a:xfrm>
          <a:prstGeom prst="rect">
            <a:avLst/>
          </a:prstGeom>
        </p:spPr>
        <p:txBody>
          <a:bodyPr wrap="square">
            <a:spAutoFit/>
          </a:bodyPr>
          <a:lstStyle/>
          <a:p>
            <a:r>
              <a:rPr lang="zh-CN" altLang="en-US" sz="2800" b="1" dirty="0" smtClean="0">
                <a:latin typeface="黑体" pitchFamily="49" charset="-122"/>
                <a:ea typeface="黑体" pitchFamily="49" charset="-122"/>
              </a:rPr>
              <a:t>第6段写“热闹是他们的，我什么也没有”，作者为什么会如此伤感? </a:t>
            </a:r>
            <a:endParaRPr lang="zh-CN" altLang="en-US" sz="2800" dirty="0"/>
          </a:p>
        </p:txBody>
      </p:sp>
    </p:spTree>
    <p:extLst>
      <p:ext uri="{BB962C8B-B14F-4D97-AF65-F5344CB8AC3E}">
        <p14:creationId xmlns:p14="http://schemas.microsoft.com/office/powerpoint/2010/main" val="850325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荷花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 Box 3"/>
          <p:cNvSpPr txBox="1">
            <a:spLocks noChangeArrowheads="1"/>
          </p:cNvSpPr>
          <p:nvPr/>
        </p:nvSpPr>
        <p:spPr bwMode="auto">
          <a:xfrm>
            <a:off x="684213" y="188913"/>
            <a:ext cx="1281112"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7200">
                <a:solidFill>
                  <a:srgbClr val="FFFF00"/>
                </a:solidFill>
                <a:effectLst>
                  <a:outerShdw blurRad="38100" dist="38100" dir="2700000" algn="tl">
                    <a:srgbClr val="000000"/>
                  </a:outerShdw>
                </a:effectLst>
                <a:ea typeface="方正舒体" pitchFamily="2" charset="-122"/>
              </a:rPr>
              <a:t>荷塘月色</a:t>
            </a:r>
          </a:p>
        </p:txBody>
      </p:sp>
      <p:sp>
        <p:nvSpPr>
          <p:cNvPr id="51204" name="AutoShape 4"/>
          <p:cNvSpPr>
            <a:spLocks/>
          </p:cNvSpPr>
          <p:nvPr/>
        </p:nvSpPr>
        <p:spPr bwMode="auto">
          <a:xfrm>
            <a:off x="2124075" y="620713"/>
            <a:ext cx="304800" cy="2938462"/>
          </a:xfrm>
          <a:prstGeom prst="leftBrace">
            <a:avLst>
              <a:gd name="adj1" fmla="val 80339"/>
              <a:gd name="adj2" fmla="val 50000"/>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FF9900"/>
              </a:solidFill>
              <a:effectLst>
                <a:outerShdw blurRad="38100" dist="38100" dir="2700000" algn="tl">
                  <a:srgbClr val="000000"/>
                </a:outerShdw>
              </a:effectLst>
            </a:endParaRPr>
          </a:p>
        </p:txBody>
      </p:sp>
      <p:sp>
        <p:nvSpPr>
          <p:cNvPr id="51205" name="Text Box 5"/>
          <p:cNvSpPr txBox="1">
            <a:spLocks noChangeArrowheads="1"/>
          </p:cNvSpPr>
          <p:nvPr/>
        </p:nvSpPr>
        <p:spPr bwMode="auto">
          <a:xfrm>
            <a:off x="2413000" y="404813"/>
            <a:ext cx="2159000" cy="76944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4400" b="1" dirty="0">
                <a:solidFill>
                  <a:srgbClr val="FF3300"/>
                </a:solidFill>
                <a:effectLst>
                  <a:outerShdw blurRad="38100" dist="38100" dir="2700000" algn="tl">
                    <a:srgbClr val="000000"/>
                  </a:outerShdw>
                </a:effectLst>
                <a:ea typeface="华文新魏" pitchFamily="2" charset="-122"/>
              </a:rPr>
              <a:t>月光是</a:t>
            </a:r>
          </a:p>
        </p:txBody>
      </p:sp>
      <p:sp>
        <p:nvSpPr>
          <p:cNvPr id="51206" name="Text Box 6"/>
          <p:cNvSpPr txBox="1">
            <a:spLocks noChangeArrowheads="1"/>
          </p:cNvSpPr>
          <p:nvPr/>
        </p:nvSpPr>
        <p:spPr bwMode="auto">
          <a:xfrm>
            <a:off x="2413000" y="1270000"/>
            <a:ext cx="2159000" cy="76944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4400" b="1" dirty="0">
                <a:solidFill>
                  <a:srgbClr val="FF3300"/>
                </a:solidFill>
                <a:effectLst>
                  <a:outerShdw blurRad="38100" dist="38100" dir="2700000" algn="tl">
                    <a:srgbClr val="000000"/>
                  </a:outerShdw>
                </a:effectLst>
                <a:ea typeface="华文新魏" pitchFamily="2" charset="-122"/>
              </a:rPr>
              <a:t>景色是</a:t>
            </a:r>
          </a:p>
        </p:txBody>
      </p:sp>
      <p:sp>
        <p:nvSpPr>
          <p:cNvPr id="51207" name="Text Box 7"/>
          <p:cNvSpPr txBox="1">
            <a:spLocks noChangeArrowheads="1"/>
          </p:cNvSpPr>
          <p:nvPr/>
        </p:nvSpPr>
        <p:spPr bwMode="auto">
          <a:xfrm>
            <a:off x="2411413" y="2133600"/>
            <a:ext cx="1882247" cy="76944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dirty="0">
                <a:solidFill>
                  <a:srgbClr val="FF3300"/>
                </a:solidFill>
                <a:effectLst>
                  <a:outerShdw blurRad="38100" dist="38100" dir="2700000" algn="tl">
                    <a:srgbClr val="000000"/>
                  </a:outerShdw>
                </a:effectLst>
                <a:ea typeface="华文新魏" pitchFamily="2" charset="-122"/>
              </a:rPr>
              <a:t>环境是</a:t>
            </a:r>
          </a:p>
        </p:txBody>
      </p:sp>
      <p:sp>
        <p:nvSpPr>
          <p:cNvPr id="51208" name="Text Box 8"/>
          <p:cNvSpPr txBox="1">
            <a:spLocks noChangeArrowheads="1"/>
          </p:cNvSpPr>
          <p:nvPr/>
        </p:nvSpPr>
        <p:spPr bwMode="auto">
          <a:xfrm>
            <a:off x="2413000" y="2997200"/>
            <a:ext cx="1882247" cy="76944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dirty="0">
                <a:solidFill>
                  <a:srgbClr val="FF3300"/>
                </a:solidFill>
                <a:effectLst>
                  <a:outerShdw blurRad="38100" dist="38100" dir="2700000" algn="tl">
                    <a:srgbClr val="000000"/>
                  </a:outerShdw>
                </a:effectLst>
                <a:ea typeface="华文新魏" pitchFamily="2" charset="-122"/>
              </a:rPr>
              <a:t>情感是</a:t>
            </a:r>
          </a:p>
        </p:txBody>
      </p:sp>
      <p:sp>
        <p:nvSpPr>
          <p:cNvPr id="51209" name="Text Box 9"/>
          <p:cNvSpPr txBox="1">
            <a:spLocks noChangeArrowheads="1"/>
          </p:cNvSpPr>
          <p:nvPr/>
        </p:nvSpPr>
        <p:spPr bwMode="auto">
          <a:xfrm>
            <a:off x="4500563" y="404813"/>
            <a:ext cx="329609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dirty="0">
                <a:solidFill>
                  <a:srgbClr val="FF3300"/>
                </a:solidFill>
                <a:latin typeface="Arial"/>
                <a:ea typeface="华文新魏" pitchFamily="2" charset="-122"/>
              </a:rPr>
              <a:t>—</a:t>
            </a:r>
            <a:r>
              <a:rPr lang="en-US" altLang="zh-CN" sz="4400" b="1" dirty="0">
                <a:solidFill>
                  <a:srgbClr val="9900FF"/>
                </a:solidFill>
                <a:latin typeface="华文新魏" pitchFamily="2" charset="-122"/>
                <a:ea typeface="华文新魏" pitchFamily="2" charset="-122"/>
              </a:rPr>
              <a:t> </a:t>
            </a:r>
            <a:r>
              <a:rPr lang="zh-CN" altLang="en-US" sz="4400" b="1" dirty="0">
                <a:solidFill>
                  <a:srgbClr val="9900FF"/>
                </a:solidFill>
                <a:latin typeface="华文新魏" pitchFamily="2" charset="-122"/>
                <a:ea typeface="华文新魏" pitchFamily="2" charset="-122"/>
              </a:rPr>
              <a:t>　</a:t>
            </a:r>
            <a:r>
              <a:rPr lang="zh-CN" altLang="en-US" sz="4400" b="1" dirty="0">
                <a:solidFill>
                  <a:schemeClr val="bg1"/>
                </a:solidFill>
                <a:latin typeface="华文新魏" pitchFamily="2" charset="-122"/>
                <a:ea typeface="华文新魏" pitchFamily="2" charset="-122"/>
              </a:rPr>
              <a:t>朦胧的</a:t>
            </a:r>
          </a:p>
        </p:txBody>
      </p:sp>
      <p:sp>
        <p:nvSpPr>
          <p:cNvPr id="51210" name="Text Box 10"/>
          <p:cNvSpPr txBox="1">
            <a:spLocks noChangeArrowheads="1"/>
          </p:cNvSpPr>
          <p:nvPr/>
        </p:nvSpPr>
        <p:spPr bwMode="auto">
          <a:xfrm>
            <a:off x="4500563" y="1196975"/>
            <a:ext cx="329609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dirty="0">
                <a:solidFill>
                  <a:srgbClr val="FFCC00"/>
                </a:solidFill>
                <a:latin typeface="Arial"/>
                <a:ea typeface="华文新魏" pitchFamily="2" charset="-122"/>
              </a:rPr>
              <a:t>—</a:t>
            </a:r>
            <a:r>
              <a:rPr lang="en-US" altLang="zh-CN" sz="4400" b="1" dirty="0">
                <a:solidFill>
                  <a:srgbClr val="FFCC00"/>
                </a:solidFill>
                <a:latin typeface="华文新魏" pitchFamily="2" charset="-122"/>
                <a:ea typeface="华文新魏" pitchFamily="2" charset="-122"/>
              </a:rPr>
              <a:t> </a:t>
            </a:r>
            <a:r>
              <a:rPr lang="zh-CN" altLang="en-US" sz="4400" b="1" dirty="0">
                <a:solidFill>
                  <a:schemeClr val="accent1"/>
                </a:solidFill>
                <a:latin typeface="华文新魏" pitchFamily="2" charset="-122"/>
                <a:ea typeface="华文新魏" pitchFamily="2" charset="-122"/>
              </a:rPr>
              <a:t>　</a:t>
            </a:r>
            <a:r>
              <a:rPr lang="zh-CN" altLang="en-US" sz="4400" b="1" dirty="0">
                <a:solidFill>
                  <a:schemeClr val="bg1"/>
                </a:solidFill>
                <a:latin typeface="华文新魏" pitchFamily="2" charset="-122"/>
                <a:ea typeface="华文新魏" pitchFamily="2" charset="-122"/>
              </a:rPr>
              <a:t>淡雅的</a:t>
            </a:r>
          </a:p>
        </p:txBody>
      </p:sp>
      <p:sp>
        <p:nvSpPr>
          <p:cNvPr id="51211" name="Text Box 11"/>
          <p:cNvSpPr txBox="1">
            <a:spLocks noChangeArrowheads="1"/>
          </p:cNvSpPr>
          <p:nvPr/>
        </p:nvSpPr>
        <p:spPr bwMode="auto">
          <a:xfrm>
            <a:off x="4500563" y="2133600"/>
            <a:ext cx="329609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dirty="0">
                <a:solidFill>
                  <a:srgbClr val="00CCFF"/>
                </a:solidFill>
                <a:latin typeface="Arial"/>
                <a:ea typeface="华文新魏" pitchFamily="2" charset="-122"/>
              </a:rPr>
              <a:t>—</a:t>
            </a:r>
            <a:r>
              <a:rPr lang="en-US" altLang="zh-CN" sz="4400" b="1" dirty="0">
                <a:solidFill>
                  <a:srgbClr val="00CCFF"/>
                </a:solidFill>
                <a:latin typeface="华文新魏" pitchFamily="2" charset="-122"/>
                <a:ea typeface="华文新魏" pitchFamily="2" charset="-122"/>
              </a:rPr>
              <a:t> </a:t>
            </a:r>
            <a:r>
              <a:rPr lang="zh-CN" altLang="en-US" sz="4400" b="1" dirty="0">
                <a:solidFill>
                  <a:schemeClr val="accent1"/>
                </a:solidFill>
                <a:latin typeface="华文新魏" pitchFamily="2" charset="-122"/>
                <a:ea typeface="华文新魏" pitchFamily="2" charset="-122"/>
              </a:rPr>
              <a:t>　</a:t>
            </a:r>
            <a:r>
              <a:rPr lang="zh-CN" altLang="en-US" sz="4400" b="1" dirty="0">
                <a:solidFill>
                  <a:schemeClr val="bg1"/>
                </a:solidFill>
                <a:latin typeface="华文新魏" pitchFamily="2" charset="-122"/>
                <a:ea typeface="华文新魏" pitchFamily="2" charset="-122"/>
              </a:rPr>
              <a:t>冷清的</a:t>
            </a:r>
            <a:endParaRPr lang="zh-CN" altLang="en-US" sz="4400" b="1" dirty="0">
              <a:solidFill>
                <a:schemeClr val="bg1"/>
              </a:solidFill>
              <a:effectLst>
                <a:outerShdw blurRad="38100" dist="38100" dir="2700000" algn="tl">
                  <a:srgbClr val="000000"/>
                </a:outerShdw>
              </a:effectLst>
              <a:latin typeface="华文新魏" pitchFamily="2" charset="-122"/>
              <a:ea typeface="华文新魏" pitchFamily="2" charset="-122"/>
            </a:endParaRPr>
          </a:p>
        </p:txBody>
      </p:sp>
      <p:sp>
        <p:nvSpPr>
          <p:cNvPr id="51212" name="Text Box 12"/>
          <p:cNvSpPr txBox="1">
            <a:spLocks noChangeArrowheads="1"/>
          </p:cNvSpPr>
          <p:nvPr/>
        </p:nvSpPr>
        <p:spPr bwMode="auto">
          <a:xfrm>
            <a:off x="4500563" y="2997200"/>
            <a:ext cx="329609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dirty="0">
                <a:solidFill>
                  <a:srgbClr val="FF3399"/>
                </a:solidFill>
                <a:latin typeface="Arial"/>
                <a:ea typeface="华文新魏" pitchFamily="2" charset="-122"/>
              </a:rPr>
              <a:t>—</a:t>
            </a:r>
            <a:r>
              <a:rPr lang="en-US" altLang="zh-CN" sz="4400" b="1" dirty="0">
                <a:solidFill>
                  <a:srgbClr val="FF3399"/>
                </a:solidFill>
                <a:latin typeface="华文新魏" pitchFamily="2" charset="-122"/>
                <a:ea typeface="华文新魏" pitchFamily="2" charset="-122"/>
              </a:rPr>
              <a:t> </a:t>
            </a:r>
            <a:r>
              <a:rPr lang="zh-CN" altLang="en-US" sz="4400" b="1" dirty="0">
                <a:solidFill>
                  <a:schemeClr val="accent1"/>
                </a:solidFill>
                <a:latin typeface="华文新魏" pitchFamily="2" charset="-122"/>
                <a:ea typeface="华文新魏" pitchFamily="2" charset="-122"/>
              </a:rPr>
              <a:t>　</a:t>
            </a:r>
            <a:r>
              <a:rPr lang="zh-CN" altLang="en-US" sz="4400" b="1" dirty="0">
                <a:solidFill>
                  <a:schemeClr val="bg1"/>
                </a:solidFill>
                <a:latin typeface="华文新魏" pitchFamily="2" charset="-122"/>
                <a:ea typeface="华文新魏" pitchFamily="2" charset="-122"/>
              </a:rPr>
              <a:t>哀愁的</a:t>
            </a:r>
          </a:p>
        </p:txBody>
      </p:sp>
      <p:sp>
        <p:nvSpPr>
          <p:cNvPr id="51213" name="Text Box 13"/>
          <p:cNvSpPr txBox="1">
            <a:spLocks noChangeArrowheads="1"/>
          </p:cNvSpPr>
          <p:nvPr/>
        </p:nvSpPr>
        <p:spPr bwMode="auto">
          <a:xfrm>
            <a:off x="234950" y="4797152"/>
            <a:ext cx="8531225"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smtClean="0">
                <a:solidFill>
                  <a:schemeClr val="bg1"/>
                </a:solidFill>
                <a:effectLst>
                  <a:outerShdw blurRad="38100" dist="38100" dir="2700000" algn="tl">
                    <a:srgbClr val="000000"/>
                  </a:outerShdw>
                </a:effectLst>
                <a:latin typeface="黑体" pitchFamily="49" charset="-122"/>
                <a:ea typeface="黑体" pitchFamily="49" charset="-122"/>
              </a:rPr>
              <a:t>    作者</a:t>
            </a:r>
            <a:r>
              <a:rPr lang="zh-CN" altLang="en-US" sz="3200" b="1" dirty="0">
                <a:solidFill>
                  <a:schemeClr val="bg1"/>
                </a:solidFill>
                <a:effectLst>
                  <a:outerShdw blurRad="38100" dist="38100" dir="2700000" algn="tl">
                    <a:srgbClr val="000000"/>
                  </a:outerShdw>
                </a:effectLst>
                <a:latin typeface="黑体" pitchFamily="49" charset="-122"/>
                <a:ea typeface="黑体" pitchFamily="49" charset="-122"/>
              </a:rPr>
              <a:t>通过对荷塘月色的描写，在淡淡的喜悦与哀愁中，表达出对现实的不满，对</a:t>
            </a:r>
            <a:r>
              <a:rPr lang="zh-CN" altLang="en-US" sz="3200" b="1" dirty="0">
                <a:solidFill>
                  <a:srgbClr val="FF0000"/>
                </a:solidFill>
                <a:effectLst>
                  <a:outerShdw blurRad="38100" dist="38100" dir="2700000" algn="tl">
                    <a:srgbClr val="000000"/>
                  </a:outerShdw>
                </a:effectLst>
                <a:latin typeface="黑体" pitchFamily="49" charset="-122"/>
                <a:ea typeface="黑体" pitchFamily="49" charset="-122"/>
              </a:rPr>
              <a:t>和平生活的向往和寻求解脱而不可得</a:t>
            </a:r>
            <a:r>
              <a:rPr lang="zh-CN" altLang="en-US" sz="3200" b="1" dirty="0">
                <a:solidFill>
                  <a:schemeClr val="bg1"/>
                </a:solidFill>
                <a:effectLst>
                  <a:outerShdw blurRad="38100" dist="38100" dir="2700000" algn="tl">
                    <a:srgbClr val="000000"/>
                  </a:outerShdw>
                </a:effectLst>
                <a:latin typeface="黑体" pitchFamily="49" charset="-122"/>
                <a:ea typeface="黑体" pitchFamily="49" charset="-122"/>
              </a:rPr>
              <a:t>的矛盾与痛苦。</a:t>
            </a:r>
          </a:p>
        </p:txBody>
      </p:sp>
    </p:spTree>
    <p:extLst>
      <p:ext uri="{BB962C8B-B14F-4D97-AF65-F5344CB8AC3E}">
        <p14:creationId xmlns:p14="http://schemas.microsoft.com/office/powerpoint/2010/main" val="24280017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p:cTn id="7" dur="500" fill="hold"/>
                                        <p:tgtEl>
                                          <p:spTgt spid="51203"/>
                                        </p:tgtEl>
                                        <p:attrNameLst>
                                          <p:attrName>ppt_w</p:attrName>
                                        </p:attrNameLst>
                                      </p:cBhvr>
                                      <p:tavLst>
                                        <p:tav tm="0">
                                          <p:val>
                                            <p:fltVal val="0"/>
                                          </p:val>
                                        </p:tav>
                                        <p:tav tm="100000">
                                          <p:val>
                                            <p:strVal val="#ppt_w"/>
                                          </p:val>
                                        </p:tav>
                                      </p:tavLst>
                                    </p:anim>
                                    <p:anim calcmode="lin" valueType="num">
                                      <p:cBhvr>
                                        <p:cTn id="8" dur="500" fill="hold"/>
                                        <p:tgtEl>
                                          <p:spTgt spid="5120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32" fill="hold" grpId="0" nodeType="clickEffect">
                                  <p:stCondLst>
                                    <p:cond delay="0"/>
                                  </p:stCondLst>
                                  <p:childTnLst>
                                    <p:set>
                                      <p:cBhvr>
                                        <p:cTn id="12" dur="1" fill="hold">
                                          <p:stCondLst>
                                            <p:cond delay="0"/>
                                          </p:stCondLst>
                                        </p:cTn>
                                        <p:tgtEl>
                                          <p:spTgt spid="51205"/>
                                        </p:tgtEl>
                                        <p:attrNameLst>
                                          <p:attrName>style.visibility</p:attrName>
                                        </p:attrNameLst>
                                      </p:cBhvr>
                                      <p:to>
                                        <p:strVal val="visible"/>
                                      </p:to>
                                    </p:set>
                                    <p:animEffect transition="in" filter="diamond(out)">
                                      <p:cBhvr>
                                        <p:cTn id="13" dur="2000"/>
                                        <p:tgtEl>
                                          <p:spTgt spid="5120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1209"/>
                                        </p:tgtEl>
                                        <p:attrNameLst>
                                          <p:attrName>style.visibility</p:attrName>
                                        </p:attrNameLst>
                                      </p:cBhvr>
                                      <p:to>
                                        <p:strVal val="visible"/>
                                      </p:to>
                                    </p:set>
                                    <p:anim calcmode="lin" valueType="num">
                                      <p:cBhvr additive="base">
                                        <p:cTn id="18" dur="1000" fill="hold"/>
                                        <p:tgtEl>
                                          <p:spTgt spid="51209"/>
                                        </p:tgtEl>
                                        <p:attrNameLst>
                                          <p:attrName>ppt_x</p:attrName>
                                        </p:attrNameLst>
                                      </p:cBhvr>
                                      <p:tavLst>
                                        <p:tav tm="0">
                                          <p:val>
                                            <p:strVal val="1+#ppt_w/2"/>
                                          </p:val>
                                        </p:tav>
                                        <p:tav tm="100000">
                                          <p:val>
                                            <p:strVal val="#ppt_x"/>
                                          </p:val>
                                        </p:tav>
                                      </p:tavLst>
                                    </p:anim>
                                    <p:anim calcmode="lin" valueType="num">
                                      <p:cBhvr additive="base">
                                        <p:cTn id="19" dur="1000" fill="hold"/>
                                        <p:tgtEl>
                                          <p:spTgt spid="5120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51206"/>
                                        </p:tgtEl>
                                        <p:attrNameLst>
                                          <p:attrName>style.visibility</p:attrName>
                                        </p:attrNameLst>
                                      </p:cBhvr>
                                      <p:to>
                                        <p:strVal val="visible"/>
                                      </p:to>
                                    </p:set>
                                    <p:animEffect transition="in" filter="diamond(in)">
                                      <p:cBhvr>
                                        <p:cTn id="24" dur="2000"/>
                                        <p:tgtEl>
                                          <p:spTgt spid="5120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1210"/>
                                        </p:tgtEl>
                                        <p:attrNameLst>
                                          <p:attrName>style.visibility</p:attrName>
                                        </p:attrNameLst>
                                      </p:cBhvr>
                                      <p:to>
                                        <p:strVal val="visible"/>
                                      </p:to>
                                    </p:set>
                                    <p:anim calcmode="lin" valueType="num">
                                      <p:cBhvr additive="base">
                                        <p:cTn id="29" dur="1000" fill="hold"/>
                                        <p:tgtEl>
                                          <p:spTgt spid="51210"/>
                                        </p:tgtEl>
                                        <p:attrNameLst>
                                          <p:attrName>ppt_x</p:attrName>
                                        </p:attrNameLst>
                                      </p:cBhvr>
                                      <p:tavLst>
                                        <p:tav tm="0">
                                          <p:val>
                                            <p:strVal val="1+#ppt_w/2"/>
                                          </p:val>
                                        </p:tav>
                                        <p:tav tm="100000">
                                          <p:val>
                                            <p:strVal val="#ppt_x"/>
                                          </p:val>
                                        </p:tav>
                                      </p:tavLst>
                                    </p:anim>
                                    <p:anim calcmode="lin" valueType="num">
                                      <p:cBhvr additive="base">
                                        <p:cTn id="30" dur="1000" fill="hold"/>
                                        <p:tgtEl>
                                          <p:spTgt spid="51210"/>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51207"/>
                                        </p:tgtEl>
                                        <p:attrNameLst>
                                          <p:attrName>style.visibility</p:attrName>
                                        </p:attrNameLst>
                                      </p:cBhvr>
                                      <p:to>
                                        <p:strVal val="visible"/>
                                      </p:to>
                                    </p:set>
                                    <p:animEffect transition="in" filter="diamond(in)">
                                      <p:cBhvr>
                                        <p:cTn id="35" dur="2000"/>
                                        <p:tgtEl>
                                          <p:spTgt spid="5120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51211"/>
                                        </p:tgtEl>
                                        <p:attrNameLst>
                                          <p:attrName>style.visibility</p:attrName>
                                        </p:attrNameLst>
                                      </p:cBhvr>
                                      <p:to>
                                        <p:strVal val="visible"/>
                                      </p:to>
                                    </p:set>
                                    <p:anim calcmode="lin" valueType="num">
                                      <p:cBhvr additive="base">
                                        <p:cTn id="40" dur="1000" fill="hold"/>
                                        <p:tgtEl>
                                          <p:spTgt spid="51211"/>
                                        </p:tgtEl>
                                        <p:attrNameLst>
                                          <p:attrName>ppt_x</p:attrName>
                                        </p:attrNameLst>
                                      </p:cBhvr>
                                      <p:tavLst>
                                        <p:tav tm="0">
                                          <p:val>
                                            <p:strVal val="1+#ppt_w/2"/>
                                          </p:val>
                                        </p:tav>
                                        <p:tav tm="100000">
                                          <p:val>
                                            <p:strVal val="#ppt_x"/>
                                          </p:val>
                                        </p:tav>
                                      </p:tavLst>
                                    </p:anim>
                                    <p:anim calcmode="lin" valueType="num">
                                      <p:cBhvr additive="base">
                                        <p:cTn id="41" dur="1000" fill="hold"/>
                                        <p:tgtEl>
                                          <p:spTgt spid="51211"/>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51208"/>
                                        </p:tgtEl>
                                        <p:attrNameLst>
                                          <p:attrName>style.visibility</p:attrName>
                                        </p:attrNameLst>
                                      </p:cBhvr>
                                      <p:to>
                                        <p:strVal val="visible"/>
                                      </p:to>
                                    </p:set>
                                    <p:animEffect transition="in" filter="diamond(in)">
                                      <p:cBhvr>
                                        <p:cTn id="46" dur="2000"/>
                                        <p:tgtEl>
                                          <p:spTgt spid="5120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1212"/>
                                        </p:tgtEl>
                                        <p:attrNameLst>
                                          <p:attrName>style.visibility</p:attrName>
                                        </p:attrNameLst>
                                      </p:cBhvr>
                                      <p:to>
                                        <p:strVal val="visible"/>
                                      </p:to>
                                    </p:set>
                                    <p:anim calcmode="lin" valueType="num">
                                      <p:cBhvr additive="base">
                                        <p:cTn id="51" dur="1000" fill="hold"/>
                                        <p:tgtEl>
                                          <p:spTgt spid="51212"/>
                                        </p:tgtEl>
                                        <p:attrNameLst>
                                          <p:attrName>ppt_x</p:attrName>
                                        </p:attrNameLst>
                                      </p:cBhvr>
                                      <p:tavLst>
                                        <p:tav tm="0">
                                          <p:val>
                                            <p:strVal val="1+#ppt_w/2"/>
                                          </p:val>
                                        </p:tav>
                                        <p:tav tm="100000">
                                          <p:val>
                                            <p:strVal val="#ppt_x"/>
                                          </p:val>
                                        </p:tav>
                                      </p:tavLst>
                                    </p:anim>
                                    <p:anim calcmode="lin" valueType="num">
                                      <p:cBhvr additive="base">
                                        <p:cTn id="52" dur="1000" fill="hold"/>
                                        <p:tgtEl>
                                          <p:spTgt spid="51212"/>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1000"/>
                            </p:stCondLst>
                            <p:childTnLst>
                              <p:par>
                                <p:cTn id="54" presetID="1" presetClass="entr" presetSubtype="0" fill="hold" grpId="0" nodeType="afterEffect">
                                  <p:stCondLst>
                                    <p:cond delay="0"/>
                                  </p:stCondLst>
                                  <p:childTnLst>
                                    <p:set>
                                      <p:cBhvr>
                                        <p:cTn id="55" dur="1" fill="hold">
                                          <p:stCondLst>
                                            <p:cond delay="0"/>
                                          </p:stCondLst>
                                        </p:cTn>
                                        <p:tgtEl>
                                          <p:spTgt spid="5120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40" presetClass="entr" presetSubtype="0" fill="hold" grpId="0" nodeType="clickEffect">
                                  <p:stCondLst>
                                    <p:cond delay="0"/>
                                  </p:stCondLst>
                                  <p:iterate type="lt">
                                    <p:tmPct val="10000"/>
                                  </p:iterate>
                                  <p:childTnLst>
                                    <p:set>
                                      <p:cBhvr>
                                        <p:cTn id="59" dur="1" fill="hold">
                                          <p:stCondLst>
                                            <p:cond delay="0"/>
                                          </p:stCondLst>
                                        </p:cTn>
                                        <p:tgtEl>
                                          <p:spTgt spid="51213"/>
                                        </p:tgtEl>
                                        <p:attrNameLst>
                                          <p:attrName>style.visibility</p:attrName>
                                        </p:attrNameLst>
                                      </p:cBhvr>
                                      <p:to>
                                        <p:strVal val="visible"/>
                                      </p:to>
                                    </p:set>
                                    <p:animEffect transition="in" filter="fade">
                                      <p:cBhvr>
                                        <p:cTn id="60" dur="1000"/>
                                        <p:tgtEl>
                                          <p:spTgt spid="51213"/>
                                        </p:tgtEl>
                                      </p:cBhvr>
                                    </p:animEffect>
                                    <p:anim calcmode="lin" valueType="num">
                                      <p:cBhvr>
                                        <p:cTn id="61" dur="1000" fill="hold"/>
                                        <p:tgtEl>
                                          <p:spTgt spid="51213"/>
                                        </p:tgtEl>
                                        <p:attrNameLst>
                                          <p:attrName>ppt_x</p:attrName>
                                        </p:attrNameLst>
                                      </p:cBhvr>
                                      <p:tavLst>
                                        <p:tav tm="0">
                                          <p:val>
                                            <p:strVal val="#ppt_x-.1"/>
                                          </p:val>
                                        </p:tav>
                                        <p:tav tm="100000">
                                          <p:val>
                                            <p:strVal val="#ppt_x"/>
                                          </p:val>
                                        </p:tav>
                                      </p:tavLst>
                                    </p:anim>
                                    <p:anim calcmode="lin" valueType="num">
                                      <p:cBhvr>
                                        <p:cTn id="62" dur="1000" fill="hold"/>
                                        <p:tgtEl>
                                          <p:spTgt spid="512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animBg="1" autoUpdateAnimBg="0"/>
      <p:bldP spid="51205" grpId="0" bldLvl="0" animBg="1" autoUpdateAnimBg="0"/>
      <p:bldP spid="51206" grpId="0" bldLvl="0" animBg="1" autoUpdateAnimBg="0"/>
      <p:bldP spid="51207" grpId="0" bldLvl="0" animBg="1" autoUpdateAnimBg="0"/>
      <p:bldP spid="51208" grpId="0" bldLvl="0" animBg="1" autoUpdateAnimBg="0"/>
      <p:bldP spid="51209" grpId="0" autoUpdateAnimBg="0"/>
      <p:bldP spid="51210" grpId="0" autoUpdateAnimBg="0"/>
      <p:bldP spid="51211" grpId="0" autoUpdateAnimBg="0"/>
      <p:bldP spid="51212" grpId="0" autoUpdateAnimBg="0"/>
      <p:bldP spid="5121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pic0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04813"/>
            <a:ext cx="84963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Text Box 3"/>
          <p:cNvSpPr txBox="1">
            <a:spLocks noChangeArrowheads="1"/>
          </p:cNvSpPr>
          <p:nvPr/>
        </p:nvSpPr>
        <p:spPr bwMode="auto">
          <a:xfrm>
            <a:off x="1258888" y="3141663"/>
            <a:ext cx="66262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a:solidFill>
                  <a:srgbClr val="FFFF00"/>
                </a:solidFill>
                <a:ea typeface="华文新魏" pitchFamily="2" charset="-122"/>
              </a:rPr>
              <a:t> </a:t>
            </a:r>
            <a:r>
              <a:rPr lang="en-US" altLang="zh-CN" sz="4000">
                <a:solidFill>
                  <a:srgbClr val="FFFF00"/>
                </a:solidFill>
                <a:effectLst>
                  <a:outerShdw blurRad="38100" dist="38100" dir="2700000" algn="tl">
                    <a:srgbClr val="000000"/>
                  </a:outerShdw>
                </a:effectLst>
                <a:ea typeface="华文新魏" pitchFamily="2" charset="-122"/>
              </a:rPr>
              <a:t>1</a:t>
            </a:r>
            <a:r>
              <a:rPr lang="zh-CN" altLang="en-US" sz="4000">
                <a:solidFill>
                  <a:srgbClr val="FFFF00"/>
                </a:solidFill>
                <a:effectLst>
                  <a:outerShdw blurRad="38100" dist="38100" dir="2700000" algn="tl">
                    <a:srgbClr val="000000"/>
                  </a:outerShdw>
                </a:effectLst>
                <a:ea typeface="华文新魏" pitchFamily="2" charset="-122"/>
              </a:rPr>
              <a:t>、情景交融</a:t>
            </a:r>
          </a:p>
          <a:p>
            <a:r>
              <a:rPr lang="zh-CN" altLang="en-US" sz="4000">
                <a:solidFill>
                  <a:srgbClr val="FFFF00"/>
                </a:solidFill>
                <a:effectLst>
                  <a:outerShdw blurRad="38100" dist="38100" dir="2700000" algn="tl">
                    <a:srgbClr val="000000"/>
                  </a:outerShdw>
                </a:effectLst>
                <a:ea typeface="华文新魏" pitchFamily="2" charset="-122"/>
              </a:rPr>
              <a:t> </a:t>
            </a:r>
            <a:r>
              <a:rPr lang="en-US" altLang="zh-CN" sz="4000">
                <a:solidFill>
                  <a:srgbClr val="FFFF00"/>
                </a:solidFill>
                <a:effectLst>
                  <a:outerShdw blurRad="38100" dist="38100" dir="2700000" algn="tl">
                    <a:srgbClr val="000000"/>
                  </a:outerShdw>
                </a:effectLst>
                <a:ea typeface="华文新魏" pitchFamily="2" charset="-122"/>
              </a:rPr>
              <a:t>2</a:t>
            </a:r>
            <a:r>
              <a:rPr lang="zh-CN" altLang="en-US" sz="4000">
                <a:solidFill>
                  <a:srgbClr val="FFFF00"/>
                </a:solidFill>
                <a:effectLst>
                  <a:outerShdw blurRad="38100" dist="38100" dir="2700000" algn="tl">
                    <a:srgbClr val="000000"/>
                  </a:outerShdw>
                </a:effectLst>
                <a:ea typeface="华文新魏" pitchFamily="2" charset="-122"/>
              </a:rPr>
              <a:t>、语言凝炼、准确、清新</a:t>
            </a:r>
          </a:p>
          <a:p>
            <a:r>
              <a:rPr lang="en-US" altLang="zh-CN" sz="4000">
                <a:solidFill>
                  <a:srgbClr val="FFFF00"/>
                </a:solidFill>
                <a:effectLst>
                  <a:outerShdw blurRad="38100" dist="38100" dir="2700000" algn="tl">
                    <a:srgbClr val="000000"/>
                  </a:outerShdw>
                </a:effectLst>
                <a:ea typeface="华文新魏" pitchFamily="2" charset="-122"/>
              </a:rPr>
              <a:t>3</a:t>
            </a:r>
            <a:r>
              <a:rPr lang="zh-CN" altLang="en-US" sz="4000">
                <a:solidFill>
                  <a:srgbClr val="FFFF00"/>
                </a:solidFill>
                <a:effectLst>
                  <a:outerShdw blurRad="38100" dist="38100" dir="2700000" algn="tl">
                    <a:srgbClr val="000000"/>
                  </a:outerShdw>
                </a:effectLst>
                <a:ea typeface="华文新魏" pitchFamily="2" charset="-122"/>
              </a:rPr>
              <a:t>、多种修辞手法的运用</a:t>
            </a:r>
          </a:p>
          <a:p>
            <a:r>
              <a:rPr lang="en-US" altLang="zh-CN" sz="4000">
                <a:solidFill>
                  <a:srgbClr val="FFFF00"/>
                </a:solidFill>
                <a:effectLst>
                  <a:outerShdw blurRad="38100" dist="38100" dir="2700000" algn="tl">
                    <a:srgbClr val="000000"/>
                  </a:outerShdw>
                </a:effectLst>
                <a:ea typeface="华文新魏" pitchFamily="2" charset="-122"/>
              </a:rPr>
              <a:t>4</a:t>
            </a:r>
            <a:r>
              <a:rPr lang="zh-CN" altLang="en-US" sz="4000">
                <a:solidFill>
                  <a:srgbClr val="FFFF00"/>
                </a:solidFill>
                <a:effectLst>
                  <a:outerShdw blurRad="38100" dist="38100" dir="2700000" algn="tl">
                    <a:srgbClr val="000000"/>
                  </a:outerShdw>
                </a:effectLst>
                <a:ea typeface="华文新魏" pitchFamily="2" charset="-122"/>
              </a:rPr>
              <a:t>、叠词</a:t>
            </a:r>
          </a:p>
        </p:txBody>
      </p:sp>
      <p:sp>
        <p:nvSpPr>
          <p:cNvPr id="52228" name="Text Box 4"/>
          <p:cNvSpPr txBox="1">
            <a:spLocks noChangeArrowheads="1"/>
          </p:cNvSpPr>
          <p:nvPr/>
        </p:nvSpPr>
        <p:spPr bwMode="auto">
          <a:xfrm>
            <a:off x="395288" y="1628775"/>
            <a:ext cx="32784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solidFill>
                  <a:srgbClr val="FF0000"/>
                </a:solidFill>
                <a:ea typeface="华文新魏" pitchFamily="2" charset="-122"/>
              </a:rPr>
              <a:t>写作特点：</a:t>
            </a:r>
          </a:p>
        </p:txBody>
      </p:sp>
    </p:spTree>
    <p:extLst>
      <p:ext uri="{BB962C8B-B14F-4D97-AF65-F5344CB8AC3E}">
        <p14:creationId xmlns:p14="http://schemas.microsoft.com/office/powerpoint/2010/main" val="39400860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 calcmode="lin" valueType="num">
                                      <p:cBhvr additive="base">
                                        <p:cTn id="7" dur="5000" fill="hold"/>
                                        <p:tgtEl>
                                          <p:spTgt spid="52227"/>
                                        </p:tgtEl>
                                        <p:attrNameLst>
                                          <p:attrName>ppt_x</p:attrName>
                                        </p:attrNameLst>
                                      </p:cBhvr>
                                      <p:tavLst>
                                        <p:tav tm="0">
                                          <p:val>
                                            <p:strVal val="#ppt_x"/>
                                          </p:val>
                                        </p:tav>
                                        <p:tav tm="100000">
                                          <p:val>
                                            <p:strVal val="#ppt_x"/>
                                          </p:val>
                                        </p:tav>
                                      </p:tavLst>
                                    </p:anim>
                                    <p:anim calcmode="lin" valueType="num">
                                      <p:cBhvr additive="base">
                                        <p:cTn id="8" dur="5000" fill="hold"/>
                                        <p:tgtEl>
                                          <p:spTgt spid="52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WordArt 2"/>
          <p:cNvSpPr>
            <a:spLocks noChangeArrowheads="1" noChangeShapeType="1"/>
          </p:cNvSpPr>
          <p:nvPr/>
        </p:nvSpPr>
        <p:spPr bwMode="auto">
          <a:xfrm>
            <a:off x="323529" y="333375"/>
            <a:ext cx="4464372" cy="1812925"/>
          </a:xfrm>
          <a:prstGeom prst="rect">
            <a:avLst/>
          </a:prstGeom>
        </p:spPr>
        <p:txBody>
          <a:bodyPr wrap="none" fromWordArt="1">
            <a:prstTxWarp prst="textPlain">
              <a:avLst>
                <a:gd name="adj" fmla="val 50000"/>
              </a:avLst>
            </a:prstTxWarp>
          </a:bodyPr>
          <a:lstStyle/>
          <a:p>
            <a:pPr algn="ctr"/>
            <a:r>
              <a:rPr lang="zh-CN" altLang="en-US" sz="2800" b="1"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rPr>
              <a:t>合作探究</a:t>
            </a:r>
          </a:p>
        </p:txBody>
      </p:sp>
      <p:sp>
        <p:nvSpPr>
          <p:cNvPr id="53251" name="Text Box 3"/>
          <p:cNvSpPr txBox="1">
            <a:spLocks noChangeArrowheads="1"/>
          </p:cNvSpPr>
          <p:nvPr/>
        </p:nvSpPr>
        <p:spPr bwMode="auto">
          <a:xfrm>
            <a:off x="179512" y="2924944"/>
            <a:ext cx="839043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dirty="0">
                <a:latin typeface="黑体" pitchFamily="49" charset="-122"/>
                <a:ea typeface="黑体" pitchFamily="49" charset="-122"/>
              </a:rPr>
              <a:t>1</a:t>
            </a:r>
            <a:r>
              <a:rPr lang="zh-CN" altLang="en-US" sz="4400" b="1" dirty="0">
                <a:latin typeface="黑体" pitchFamily="49" charset="-122"/>
                <a:ea typeface="黑体" pitchFamily="49" charset="-122"/>
              </a:rPr>
              <a:t>、作者为什么这几天颇不宁静</a:t>
            </a:r>
            <a:r>
              <a:rPr lang="zh-CN" altLang="en-US" sz="4400" b="1" dirty="0" smtClean="0">
                <a:latin typeface="黑体" pitchFamily="49" charset="-122"/>
                <a:ea typeface="黑体" pitchFamily="49" charset="-122"/>
              </a:rPr>
              <a:t>？</a:t>
            </a:r>
            <a:endParaRPr lang="en-US" altLang="zh-CN" sz="4400" b="1" dirty="0" smtClean="0">
              <a:latin typeface="黑体" pitchFamily="49" charset="-122"/>
              <a:ea typeface="黑体" pitchFamily="49" charset="-122"/>
            </a:endParaRPr>
          </a:p>
          <a:p>
            <a:endParaRPr lang="zh-CN" altLang="en-US" sz="4400" b="1" dirty="0">
              <a:latin typeface="黑体" pitchFamily="49" charset="-122"/>
              <a:ea typeface="黑体" pitchFamily="49" charset="-122"/>
            </a:endParaRPr>
          </a:p>
          <a:p>
            <a:endParaRPr lang="zh-CN" altLang="en-US" sz="1600" b="1" dirty="0">
              <a:latin typeface="黑体" pitchFamily="49" charset="-122"/>
              <a:ea typeface="黑体" pitchFamily="49" charset="-122"/>
            </a:endParaRPr>
          </a:p>
        </p:txBody>
      </p:sp>
      <p:sp>
        <p:nvSpPr>
          <p:cNvPr id="2" name="矩形 1"/>
          <p:cNvSpPr/>
          <p:nvPr/>
        </p:nvSpPr>
        <p:spPr>
          <a:xfrm>
            <a:off x="323529" y="4842256"/>
            <a:ext cx="7721986" cy="769441"/>
          </a:xfrm>
          <a:prstGeom prst="rect">
            <a:avLst/>
          </a:prstGeom>
        </p:spPr>
        <p:txBody>
          <a:bodyPr wrap="none">
            <a:spAutoFit/>
          </a:bodyPr>
          <a:lstStyle/>
          <a:p>
            <a:r>
              <a:rPr lang="en-US" altLang="zh-CN" sz="4400" b="1" dirty="0" smtClean="0">
                <a:latin typeface="黑体" pitchFamily="49" charset="-122"/>
                <a:ea typeface="黑体" pitchFamily="49" charset="-122"/>
              </a:rPr>
              <a:t>2</a:t>
            </a:r>
            <a:r>
              <a:rPr lang="zh-CN" altLang="en-US" sz="4400" b="1" dirty="0" smtClean="0">
                <a:latin typeface="黑体" pitchFamily="49" charset="-122"/>
                <a:ea typeface="黑体" pitchFamily="49" charset="-122"/>
              </a:rPr>
              <a:t>、结尾为什么想起采莲的事</a:t>
            </a:r>
            <a:r>
              <a:rPr lang="zh-CN" altLang="en-US" sz="4000" b="1" dirty="0" smtClean="0">
                <a:latin typeface="黑体" pitchFamily="49" charset="-122"/>
                <a:ea typeface="黑体" pitchFamily="49" charset="-122"/>
              </a:rPr>
              <a:t>？</a:t>
            </a:r>
            <a:endParaRPr lang="zh-CN" altLang="en-US" sz="4000" b="1" dirty="0">
              <a:latin typeface="黑体" pitchFamily="49" charset="-122"/>
              <a:ea typeface="黑体" pitchFamily="49" charset="-122"/>
            </a:endParaRPr>
          </a:p>
        </p:txBody>
      </p:sp>
    </p:spTree>
    <p:extLst>
      <p:ext uri="{BB962C8B-B14F-4D97-AF65-F5344CB8AC3E}">
        <p14:creationId xmlns:p14="http://schemas.microsoft.com/office/powerpoint/2010/main" val="711988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additive="base">
                                        <p:cTn id="7" dur="500" fill="hold"/>
                                        <p:tgtEl>
                                          <p:spTgt spid="53251"/>
                                        </p:tgtEl>
                                        <p:attrNameLst>
                                          <p:attrName>ppt_x</p:attrName>
                                        </p:attrNameLst>
                                      </p:cBhvr>
                                      <p:tavLst>
                                        <p:tav tm="0">
                                          <p:val>
                                            <p:strVal val="#ppt_x"/>
                                          </p:val>
                                        </p:tav>
                                        <p:tav tm="100000">
                                          <p:val>
                                            <p:strVal val="#ppt_x"/>
                                          </p:val>
                                        </p:tav>
                                      </p:tavLst>
                                    </p:anim>
                                    <p:anim calcmode="lin" valueType="num">
                                      <p:cBhvr additive="base">
                                        <p:cTn id="8" dur="500" fill="hold"/>
                                        <p:tgtEl>
                                          <p:spTgt spid="53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xfrm>
            <a:off x="467544" y="260648"/>
            <a:ext cx="7343775" cy="762000"/>
          </a:xfrm>
        </p:spPr>
        <p:txBody>
          <a:bodyPr/>
          <a:lstStyle/>
          <a:p>
            <a:r>
              <a:rPr lang="zh-CN" altLang="en-US" sz="4000" b="1" dirty="0">
                <a:solidFill>
                  <a:srgbClr val="0000FF"/>
                </a:solidFill>
                <a:latin typeface="黑体" pitchFamily="49" charset="-122"/>
                <a:ea typeface="黑体" pitchFamily="49" charset="-122"/>
              </a:rPr>
              <a:t>“这几天心里颇不宁静”</a:t>
            </a:r>
          </a:p>
        </p:txBody>
      </p:sp>
      <p:sp>
        <p:nvSpPr>
          <p:cNvPr id="2" name="矩形 1"/>
          <p:cNvSpPr/>
          <p:nvPr/>
        </p:nvSpPr>
        <p:spPr>
          <a:xfrm>
            <a:off x="514032" y="1588150"/>
            <a:ext cx="4923143" cy="584775"/>
          </a:xfrm>
          <a:prstGeom prst="rect">
            <a:avLst/>
          </a:prstGeom>
        </p:spPr>
        <p:txBody>
          <a:bodyPr wrap="none">
            <a:spAutoFit/>
          </a:bodyPr>
          <a:lstStyle/>
          <a:p>
            <a:pPr>
              <a:buFontTx/>
              <a:buNone/>
            </a:pPr>
            <a:r>
              <a:rPr lang="en-US" altLang="zh-CN" sz="3200" b="1" dirty="0" smtClean="0">
                <a:latin typeface="黑体" pitchFamily="49" charset="-122"/>
                <a:ea typeface="黑体" pitchFamily="49" charset="-122"/>
              </a:rPr>
              <a:t>1</a:t>
            </a:r>
            <a:r>
              <a:rPr lang="zh-CN" altLang="en-US" sz="3200" b="1" dirty="0" smtClean="0">
                <a:latin typeface="黑体" pitchFamily="49" charset="-122"/>
                <a:ea typeface="黑体" pitchFamily="49" charset="-122"/>
              </a:rPr>
              <a:t>、对现实的不满和苦闷；</a:t>
            </a:r>
            <a:endParaRPr lang="zh-CN" altLang="en-US" sz="3200" b="1" dirty="0">
              <a:latin typeface="黑体" pitchFamily="49" charset="-122"/>
              <a:ea typeface="黑体" pitchFamily="49" charset="-122"/>
            </a:endParaRPr>
          </a:p>
        </p:txBody>
      </p:sp>
      <p:sp>
        <p:nvSpPr>
          <p:cNvPr id="3" name="矩形 2"/>
          <p:cNvSpPr/>
          <p:nvPr/>
        </p:nvSpPr>
        <p:spPr>
          <a:xfrm>
            <a:off x="514032" y="2636912"/>
            <a:ext cx="5747086" cy="584775"/>
          </a:xfrm>
          <a:prstGeom prst="rect">
            <a:avLst/>
          </a:prstGeom>
        </p:spPr>
        <p:txBody>
          <a:bodyPr wrap="none">
            <a:spAutoFit/>
          </a:bodyPr>
          <a:lstStyle/>
          <a:p>
            <a:pPr>
              <a:buFontTx/>
              <a:buNone/>
            </a:pPr>
            <a:r>
              <a:rPr lang="en-US" altLang="zh-CN" sz="3200" b="1" dirty="0" smtClean="0">
                <a:latin typeface="黑体" pitchFamily="49" charset="-122"/>
                <a:ea typeface="黑体" pitchFamily="49" charset="-122"/>
              </a:rPr>
              <a:t>2</a:t>
            </a:r>
            <a:r>
              <a:rPr lang="zh-CN" altLang="en-US" sz="3200" b="1" dirty="0" smtClean="0">
                <a:latin typeface="黑体" pitchFamily="49" charset="-122"/>
                <a:ea typeface="黑体" pitchFamily="49" charset="-122"/>
              </a:rPr>
              <a:t>、对政局和个人前途的忧虑；</a:t>
            </a:r>
            <a:endParaRPr lang="zh-CN" altLang="en-US" sz="3200" b="1" dirty="0">
              <a:latin typeface="黑体" pitchFamily="49" charset="-122"/>
              <a:ea typeface="黑体" pitchFamily="49" charset="-122"/>
            </a:endParaRPr>
          </a:p>
        </p:txBody>
      </p:sp>
      <p:sp>
        <p:nvSpPr>
          <p:cNvPr id="4" name="矩形 3"/>
          <p:cNvSpPr/>
          <p:nvPr/>
        </p:nvSpPr>
        <p:spPr>
          <a:xfrm>
            <a:off x="514032" y="3933056"/>
            <a:ext cx="8218917" cy="584775"/>
          </a:xfrm>
          <a:prstGeom prst="rect">
            <a:avLst/>
          </a:prstGeom>
        </p:spPr>
        <p:txBody>
          <a:bodyPr wrap="none">
            <a:spAutoFit/>
          </a:bodyPr>
          <a:lstStyle/>
          <a:p>
            <a:pPr>
              <a:buFontTx/>
              <a:buNone/>
            </a:pPr>
            <a:r>
              <a:rPr lang="en-US" altLang="zh-CN" sz="3200" b="1" dirty="0" smtClean="0">
                <a:latin typeface="黑体" pitchFamily="49" charset="-122"/>
                <a:ea typeface="黑体" pitchFamily="49" charset="-122"/>
              </a:rPr>
              <a:t>3</a:t>
            </a:r>
            <a:r>
              <a:rPr lang="zh-CN" altLang="en-US" sz="3200" b="1" dirty="0" smtClean="0">
                <a:latin typeface="黑体" pitchFamily="49" charset="-122"/>
                <a:ea typeface="黑体" pitchFamily="49" charset="-122"/>
              </a:rPr>
              <a:t>、表现了作者对美好自由幸福生活的向往。</a:t>
            </a:r>
            <a:endParaRPr lang="zh-CN" altLang="en-US" sz="3200" b="1" dirty="0">
              <a:latin typeface="黑体" pitchFamily="49" charset="-122"/>
              <a:ea typeface="黑体" pitchFamily="49" charset="-122"/>
            </a:endParaRPr>
          </a:p>
        </p:txBody>
      </p:sp>
    </p:spTree>
    <p:extLst>
      <p:ext uri="{BB962C8B-B14F-4D97-AF65-F5344CB8AC3E}">
        <p14:creationId xmlns:p14="http://schemas.microsoft.com/office/powerpoint/2010/main" val="3475234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barn(outVertical)">
                                      <p:cBhvr>
                                        <p:cTn id="7" dur="5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P spid="2"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700338" y="1989138"/>
            <a:ext cx="1368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dirty="0">
                <a:solidFill>
                  <a:srgbClr val="002060"/>
                </a:solidFill>
              </a:rPr>
              <a:t>联想</a:t>
            </a:r>
          </a:p>
        </p:txBody>
      </p:sp>
      <p:sp>
        <p:nvSpPr>
          <p:cNvPr id="55299" name="Text Box 3"/>
          <p:cNvSpPr txBox="1">
            <a:spLocks noChangeArrowheads="1"/>
          </p:cNvSpPr>
          <p:nvPr/>
        </p:nvSpPr>
        <p:spPr bwMode="auto">
          <a:xfrm>
            <a:off x="1142162" y="188640"/>
            <a:ext cx="655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400" b="1" dirty="0">
                <a:solidFill>
                  <a:srgbClr val="7030A0"/>
                </a:solidFill>
                <a:latin typeface="黑体" pitchFamily="49" charset="-122"/>
                <a:ea typeface="黑体" pitchFamily="49" charset="-122"/>
              </a:rPr>
              <a:t>《</a:t>
            </a:r>
            <a:r>
              <a:rPr lang="zh-CN" altLang="en-US" sz="4400" b="1" dirty="0">
                <a:solidFill>
                  <a:srgbClr val="7030A0"/>
                </a:solidFill>
                <a:latin typeface="黑体" pitchFamily="49" charset="-122"/>
                <a:ea typeface="黑体" pitchFamily="49" charset="-122"/>
              </a:rPr>
              <a:t>采莲赋</a:t>
            </a:r>
            <a:r>
              <a:rPr lang="en-US" altLang="zh-CN" sz="4400" b="1" dirty="0">
                <a:solidFill>
                  <a:srgbClr val="7030A0"/>
                </a:solidFill>
                <a:latin typeface="黑体" pitchFamily="49" charset="-122"/>
                <a:ea typeface="黑体" pitchFamily="49" charset="-122"/>
              </a:rPr>
              <a:t>》《</a:t>
            </a:r>
            <a:r>
              <a:rPr lang="zh-CN" altLang="en-US" sz="4400" b="1" dirty="0">
                <a:solidFill>
                  <a:srgbClr val="7030A0"/>
                </a:solidFill>
                <a:latin typeface="黑体" pitchFamily="49" charset="-122"/>
                <a:ea typeface="黑体" pitchFamily="49" charset="-122"/>
              </a:rPr>
              <a:t>西洲曲</a:t>
            </a:r>
            <a:r>
              <a:rPr lang="en-US" altLang="zh-CN" sz="4400" b="1" dirty="0">
                <a:solidFill>
                  <a:srgbClr val="7030A0"/>
                </a:solidFill>
                <a:latin typeface="黑体" pitchFamily="49" charset="-122"/>
                <a:ea typeface="黑体" pitchFamily="49" charset="-122"/>
              </a:rPr>
              <a:t>》</a:t>
            </a:r>
          </a:p>
        </p:txBody>
      </p:sp>
      <p:sp>
        <p:nvSpPr>
          <p:cNvPr id="55300" name="Rectangle 4"/>
          <p:cNvSpPr>
            <a:spLocks noChangeArrowheads="1"/>
          </p:cNvSpPr>
          <p:nvPr/>
        </p:nvSpPr>
        <p:spPr bwMode="auto">
          <a:xfrm>
            <a:off x="1990725" y="2997200"/>
            <a:ext cx="715327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FF3300"/>
                </a:solidFill>
                <a:latin typeface="黑体" pitchFamily="49" charset="-122"/>
                <a:ea typeface="黑体" pitchFamily="49" charset="-122"/>
              </a:rPr>
              <a:t>  </a:t>
            </a:r>
            <a:r>
              <a:rPr lang="zh-CN" altLang="en-US" sz="2400" b="1" dirty="0">
                <a:solidFill>
                  <a:srgbClr val="FF3300"/>
                </a:solidFill>
                <a:latin typeface="黑体" pitchFamily="49" charset="-122"/>
                <a:ea typeface="黑体" pitchFamily="49" charset="-122"/>
              </a:rPr>
              <a:t>☆</a:t>
            </a:r>
            <a:r>
              <a:rPr lang="zh-CN" altLang="en-US" sz="3600" dirty="0">
                <a:solidFill>
                  <a:srgbClr val="0000FF"/>
                </a:solidFill>
                <a:latin typeface="黑体" pitchFamily="49" charset="-122"/>
                <a:ea typeface="黑体" pitchFamily="49" charset="-122"/>
              </a:rPr>
              <a:t> </a:t>
            </a:r>
            <a:r>
              <a:rPr lang="zh-CN" altLang="en-US" sz="3600" b="1" dirty="0">
                <a:solidFill>
                  <a:srgbClr val="0000FF"/>
                </a:solidFill>
                <a:latin typeface="黑体" pitchFamily="49" charset="-122"/>
                <a:ea typeface="黑体" pitchFamily="49" charset="-122"/>
              </a:rPr>
              <a:t>以古时采莲欢乐的情景，衬托自己内心的哀愁与苦闷（</a:t>
            </a:r>
            <a:r>
              <a:rPr lang="zh-CN" altLang="en-US" sz="3600" b="1" dirty="0">
                <a:solidFill>
                  <a:srgbClr val="FF0000"/>
                </a:solidFill>
                <a:latin typeface="黑体" pitchFamily="49" charset="-122"/>
                <a:ea typeface="黑体" pitchFamily="49" charset="-122"/>
              </a:rPr>
              <a:t>反衬</a:t>
            </a:r>
            <a:r>
              <a:rPr lang="zh-CN" altLang="en-US" sz="3600" b="1" dirty="0">
                <a:solidFill>
                  <a:srgbClr val="0000FF"/>
                </a:solidFill>
                <a:latin typeface="黑体" pitchFamily="49" charset="-122"/>
                <a:ea typeface="黑体" pitchFamily="49" charset="-122"/>
              </a:rPr>
              <a:t>）</a:t>
            </a:r>
          </a:p>
        </p:txBody>
      </p:sp>
      <p:sp>
        <p:nvSpPr>
          <p:cNvPr id="55301" name="Rectangle 5"/>
          <p:cNvSpPr>
            <a:spLocks noChangeArrowheads="1"/>
          </p:cNvSpPr>
          <p:nvPr/>
        </p:nvSpPr>
        <p:spPr bwMode="auto">
          <a:xfrm>
            <a:off x="252413" y="4653136"/>
            <a:ext cx="8604250" cy="173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FF"/>
                </a:solidFill>
                <a:latin typeface="黑体" pitchFamily="49" charset="-122"/>
                <a:ea typeface="黑体" pitchFamily="49" charset="-122"/>
              </a:rPr>
              <a:t>☆</a:t>
            </a:r>
            <a:r>
              <a:rPr lang="zh-CN" altLang="en-US" sz="3600" b="1" dirty="0">
                <a:solidFill>
                  <a:srgbClr val="0000FF"/>
                </a:solidFill>
                <a:latin typeface="黑体" pitchFamily="49" charset="-122"/>
                <a:ea typeface="黑体" pitchFamily="49" charset="-122"/>
              </a:rPr>
              <a:t>极自然地牵出思乡的哀愁。这种哀愁是当时作者苦闷矛盾心情的投影，表现作者内心的不平和对光明美好生活的憧憬</a:t>
            </a:r>
          </a:p>
        </p:txBody>
      </p:sp>
      <p:sp>
        <p:nvSpPr>
          <p:cNvPr id="55302" name="AutoShape 6"/>
          <p:cNvSpPr>
            <a:spLocks noChangeArrowheads="1"/>
          </p:cNvSpPr>
          <p:nvPr/>
        </p:nvSpPr>
        <p:spPr bwMode="auto">
          <a:xfrm>
            <a:off x="2987675" y="1196975"/>
            <a:ext cx="792163" cy="719138"/>
          </a:xfrm>
          <a:prstGeom prst="downArrow">
            <a:avLst>
              <a:gd name="adj1" fmla="val 50000"/>
              <a:gd name="adj2" fmla="val 25000"/>
            </a:avLst>
          </a:prstGeom>
          <a:solidFill>
            <a:srgbClr val="00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03" name="AutoShape 7"/>
          <p:cNvSpPr>
            <a:spLocks noChangeArrowheads="1"/>
          </p:cNvSpPr>
          <p:nvPr/>
        </p:nvSpPr>
        <p:spPr bwMode="auto">
          <a:xfrm rot="5384447" flipV="1">
            <a:off x="539750" y="1952625"/>
            <a:ext cx="1152525" cy="2232025"/>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00FF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val="3005029102"/>
      </p:ext>
    </p:extLst>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5299"/>
                                        </p:tgtEl>
                                        <p:attrNameLst>
                                          <p:attrName>style.visibility</p:attrName>
                                        </p:attrNameLst>
                                      </p:cBhvr>
                                      <p:to>
                                        <p:strVal val="visible"/>
                                      </p:to>
                                    </p:set>
                                    <p:anim calcmode="lin" valueType="num">
                                      <p:cBhvr>
                                        <p:cTn id="7" dur="500" fill="hold"/>
                                        <p:tgtEl>
                                          <p:spTgt spid="55299"/>
                                        </p:tgtEl>
                                        <p:attrNameLst>
                                          <p:attrName>ppt_w</p:attrName>
                                        </p:attrNameLst>
                                      </p:cBhvr>
                                      <p:tavLst>
                                        <p:tav tm="0">
                                          <p:val>
                                            <p:fltVal val="0"/>
                                          </p:val>
                                        </p:tav>
                                        <p:tav tm="100000">
                                          <p:val>
                                            <p:strVal val="#ppt_w"/>
                                          </p:val>
                                        </p:tav>
                                      </p:tavLst>
                                    </p:anim>
                                    <p:anim calcmode="lin" valueType="num">
                                      <p:cBhvr>
                                        <p:cTn id="8" dur="500" fill="hold"/>
                                        <p:tgtEl>
                                          <p:spTgt spid="5529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5302"/>
                                        </p:tgtEl>
                                        <p:attrNameLst>
                                          <p:attrName>style.visibility</p:attrName>
                                        </p:attrNameLst>
                                      </p:cBhvr>
                                      <p:to>
                                        <p:strVal val="visible"/>
                                      </p:to>
                                    </p:set>
                                    <p:animEffect transition="in" filter="wipe(up)">
                                      <p:cBhvr>
                                        <p:cTn id="13" dur="500"/>
                                        <p:tgtEl>
                                          <p:spTgt spid="553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6" fill="hold" grpId="0" nodeType="clickEffect">
                                  <p:stCondLst>
                                    <p:cond delay="0"/>
                                  </p:stCondLst>
                                  <p:childTnLst>
                                    <p:set>
                                      <p:cBhvr>
                                        <p:cTn id="17" dur="1" fill="hold">
                                          <p:stCondLst>
                                            <p:cond delay="0"/>
                                          </p:stCondLst>
                                        </p:cTn>
                                        <p:tgtEl>
                                          <p:spTgt spid="55298"/>
                                        </p:tgtEl>
                                        <p:attrNameLst>
                                          <p:attrName>style.visibility</p:attrName>
                                        </p:attrNameLst>
                                      </p:cBhvr>
                                      <p:to>
                                        <p:strVal val="visible"/>
                                      </p:to>
                                    </p:set>
                                    <p:anim calcmode="lin" valueType="num">
                                      <p:cBhvr additive="base">
                                        <p:cTn id="18" dur="500" fill="hold"/>
                                        <p:tgtEl>
                                          <p:spTgt spid="55298"/>
                                        </p:tgtEl>
                                        <p:attrNameLst>
                                          <p:attrName>ppt_x</p:attrName>
                                        </p:attrNameLst>
                                      </p:cBhvr>
                                      <p:tavLst>
                                        <p:tav tm="0">
                                          <p:val>
                                            <p:strVal val="1+#ppt_w/2"/>
                                          </p:val>
                                        </p:tav>
                                        <p:tav tm="100000">
                                          <p:val>
                                            <p:strVal val="#ppt_x"/>
                                          </p:val>
                                        </p:tav>
                                      </p:tavLst>
                                    </p:anim>
                                    <p:anim calcmode="lin" valueType="num">
                                      <p:cBhvr additive="base">
                                        <p:cTn id="19" dur="500" fill="hold"/>
                                        <p:tgtEl>
                                          <p:spTgt spid="5529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5303"/>
                                        </p:tgtEl>
                                        <p:attrNameLst>
                                          <p:attrName>style.visibility</p:attrName>
                                        </p:attrNameLst>
                                      </p:cBhvr>
                                      <p:to>
                                        <p:strVal val="visible"/>
                                      </p:to>
                                    </p:set>
                                    <p:animEffect transition="in" filter="wipe(up)">
                                      <p:cBhvr>
                                        <p:cTn id="24" dur="500"/>
                                        <p:tgtEl>
                                          <p:spTgt spid="55303"/>
                                        </p:tgtEl>
                                      </p:cBhvr>
                                    </p:animEffect>
                                  </p:childTnLst>
                                </p:cTn>
                              </p:par>
                            </p:childTnLst>
                          </p:cTn>
                        </p:par>
                        <p:par>
                          <p:cTn id="25" fill="hold" nodeType="afterGroup">
                            <p:stCondLst>
                              <p:cond delay="500"/>
                            </p:stCondLst>
                            <p:childTnLst>
                              <p:par>
                                <p:cTn id="26" presetID="4" presetClass="entr" presetSubtype="16" fill="hold" grpId="0" nodeType="afterEffect">
                                  <p:stCondLst>
                                    <p:cond delay="0"/>
                                  </p:stCondLst>
                                  <p:childTnLst>
                                    <p:set>
                                      <p:cBhvr>
                                        <p:cTn id="27" dur="1" fill="hold">
                                          <p:stCondLst>
                                            <p:cond delay="0"/>
                                          </p:stCondLst>
                                        </p:cTn>
                                        <p:tgtEl>
                                          <p:spTgt spid="55300"/>
                                        </p:tgtEl>
                                        <p:attrNameLst>
                                          <p:attrName>style.visibility</p:attrName>
                                        </p:attrNameLst>
                                      </p:cBhvr>
                                      <p:to>
                                        <p:strVal val="visible"/>
                                      </p:to>
                                    </p:set>
                                    <p:animEffect transition="in" filter="box(in)">
                                      <p:cBhvr>
                                        <p:cTn id="28" dur="500"/>
                                        <p:tgtEl>
                                          <p:spTgt spid="553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5301"/>
                                        </p:tgtEl>
                                        <p:attrNameLst>
                                          <p:attrName>style.visibility</p:attrName>
                                        </p:attrNameLst>
                                      </p:cBhvr>
                                      <p:to>
                                        <p:strVal val="visible"/>
                                      </p:to>
                                    </p:set>
                                    <p:animEffect transition="in" filter="blinds(horizontal)">
                                      <p:cBhvr>
                                        <p:cTn id="33" dur="500"/>
                                        <p:tgtEl>
                                          <p:spTgt spid="55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00" grpId="0" autoUpdateAnimBg="0"/>
      <p:bldP spid="55301" grpId="0" autoUpdateAnimBg="0"/>
      <p:bldP spid="55302" grpId="0" animBg="1"/>
      <p:bldP spid="55303"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429359" y="1268760"/>
            <a:ext cx="8208962"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latin typeface="黑体" pitchFamily="49" charset="-122"/>
                <a:ea typeface="黑体" pitchFamily="49" charset="-122"/>
              </a:rPr>
              <a:t>   《荷塘月色》是一篇</a:t>
            </a:r>
            <a:r>
              <a:rPr lang="zh-CN" altLang="en-US" sz="3600" b="1" dirty="0">
                <a:latin typeface="黑体" pitchFamily="49" charset="-122"/>
                <a:ea typeface="黑体" pitchFamily="49" charset="-122"/>
              </a:rPr>
              <a:t>以</a:t>
            </a:r>
            <a:r>
              <a:rPr lang="zh-CN" altLang="en-US" sz="3600" b="1" dirty="0">
                <a:solidFill>
                  <a:srgbClr val="FF0066"/>
                </a:solidFill>
                <a:latin typeface="黑体" pitchFamily="49" charset="-122"/>
                <a:ea typeface="黑体" pitchFamily="49" charset="-122"/>
              </a:rPr>
              <a:t>写景为主</a:t>
            </a:r>
            <a:r>
              <a:rPr lang="zh-CN" altLang="en-US" sz="3600" b="1" dirty="0">
                <a:latin typeface="黑体" pitchFamily="49" charset="-122"/>
                <a:ea typeface="黑体" pitchFamily="49" charset="-122"/>
              </a:rPr>
              <a:t>的抒情散文</a:t>
            </a:r>
            <a:r>
              <a:rPr lang="zh-CN" altLang="en-US" sz="3200" dirty="0">
                <a:latin typeface="黑体" pitchFamily="49" charset="-122"/>
                <a:ea typeface="黑体" pitchFamily="49" charset="-122"/>
              </a:rPr>
              <a:t>，</a:t>
            </a:r>
            <a:r>
              <a:rPr lang="zh-CN" altLang="en-US" sz="3200" b="1" dirty="0">
                <a:latin typeface="黑体" pitchFamily="49" charset="-122"/>
                <a:ea typeface="黑体" pitchFamily="49" charset="-122"/>
              </a:rPr>
              <a:t>通过对荷塘、月色等描绘，形象地展现了</a:t>
            </a:r>
            <a:r>
              <a:rPr lang="zh-CN" altLang="en-US" sz="3200" b="1" dirty="0">
                <a:solidFill>
                  <a:srgbClr val="FF0066"/>
                </a:solidFill>
                <a:latin typeface="黑体" pitchFamily="49" charset="-122"/>
                <a:ea typeface="黑体" pitchFamily="49" charset="-122"/>
              </a:rPr>
              <a:t>宁静、恬淡、幽美而又朦胧</a:t>
            </a:r>
            <a:r>
              <a:rPr lang="zh-CN" altLang="en-US" sz="3200" b="1" dirty="0">
                <a:latin typeface="黑体" pitchFamily="49" charset="-122"/>
                <a:ea typeface="黑体" pitchFamily="49" charset="-122"/>
              </a:rPr>
              <a:t>的</a:t>
            </a:r>
            <a:r>
              <a:rPr lang="zh-CN" altLang="en-US" sz="3600" b="1" dirty="0">
                <a:latin typeface="黑体" pitchFamily="49" charset="-122"/>
                <a:ea typeface="黑体" pitchFamily="49" charset="-122"/>
              </a:rPr>
              <a:t>荷塘月夜图</a:t>
            </a:r>
            <a:r>
              <a:rPr lang="zh-CN" altLang="en-US" sz="3200" b="1" dirty="0">
                <a:latin typeface="黑体" pitchFamily="49" charset="-122"/>
                <a:ea typeface="黑体" pitchFamily="49" charset="-122"/>
              </a:rPr>
              <a:t>。而且层次分明、结构严谨、语言生动传神，富有表现力。</a:t>
            </a:r>
          </a:p>
          <a:p>
            <a:r>
              <a:rPr lang="zh-CN" altLang="en-US" sz="3200" b="1" dirty="0">
                <a:latin typeface="黑体" pitchFamily="49" charset="-122"/>
                <a:ea typeface="黑体" pitchFamily="49" charset="-122"/>
              </a:rPr>
              <a:t>    再者，</a:t>
            </a:r>
            <a:r>
              <a:rPr lang="zh-CN" altLang="en-US" sz="3200" b="1" dirty="0">
                <a:solidFill>
                  <a:srgbClr val="FF0066"/>
                </a:solidFill>
                <a:latin typeface="黑体" pitchFamily="49" charset="-122"/>
                <a:ea typeface="黑体" pitchFamily="49" charset="-122"/>
              </a:rPr>
              <a:t>融情于景，借景抒情</a:t>
            </a:r>
            <a:r>
              <a:rPr lang="zh-CN" altLang="en-US" sz="3200" b="1" dirty="0">
                <a:latin typeface="黑体" pitchFamily="49" charset="-122"/>
                <a:ea typeface="黑体" pitchFamily="49" charset="-122"/>
              </a:rPr>
              <a:t>，将自己内心的孤独、寂寞、苦闷以及对美好生活的向往与憧憬表现得淋漓尽致，做到</a:t>
            </a:r>
            <a:r>
              <a:rPr lang="zh-CN" altLang="en-US" sz="3600" b="1" dirty="0">
                <a:solidFill>
                  <a:srgbClr val="FF0066"/>
                </a:solidFill>
                <a:latin typeface="黑体" pitchFamily="49" charset="-122"/>
                <a:ea typeface="黑体" pitchFamily="49" charset="-122"/>
              </a:rPr>
              <a:t>形散神聚</a:t>
            </a:r>
            <a:r>
              <a:rPr lang="zh-CN" altLang="en-US" sz="3200" b="1" dirty="0">
                <a:latin typeface="黑体" pitchFamily="49" charset="-122"/>
                <a:ea typeface="黑体" pitchFamily="49" charset="-122"/>
              </a:rPr>
              <a:t>，是一篇绝美的佳作。</a:t>
            </a:r>
          </a:p>
        </p:txBody>
      </p:sp>
      <p:sp>
        <p:nvSpPr>
          <p:cNvPr id="56323" name="WordArt 3"/>
          <p:cNvSpPr>
            <a:spLocks noChangeArrowheads="1" noChangeShapeType="1"/>
          </p:cNvSpPr>
          <p:nvPr/>
        </p:nvSpPr>
        <p:spPr bwMode="auto">
          <a:xfrm>
            <a:off x="180975" y="190500"/>
            <a:ext cx="2303463" cy="792163"/>
          </a:xfrm>
          <a:prstGeom prst="rect">
            <a:avLst/>
          </a:prstGeom>
        </p:spPr>
        <p:txBody>
          <a:bodyPr wrap="none" fromWordArt="1">
            <a:prstTxWarp prst="textPlain">
              <a:avLst>
                <a:gd name="adj" fmla="val 50000"/>
              </a:avLst>
            </a:prstTxWarp>
          </a:bodyPr>
          <a:lstStyle/>
          <a:p>
            <a:pPr algn="ctr"/>
            <a:r>
              <a:rPr lang="zh-CN" altLang="en-US" sz="3200" b="1" kern="10">
                <a:ln w="19050">
                  <a:solidFill>
                    <a:srgbClr val="99CCFF"/>
                  </a:solidFill>
                  <a:round/>
                  <a:headEnd/>
                  <a:tailEnd/>
                </a:ln>
                <a:solidFill>
                  <a:srgbClr val="0066CC"/>
                </a:solidFill>
                <a:effectLst>
                  <a:outerShdw dist="35921" dir="2700000" algn="ctr" rotWithShape="0">
                    <a:srgbClr val="990000"/>
                  </a:outerShdw>
                </a:effectLst>
                <a:latin typeface="宋体"/>
                <a:ea typeface="宋体"/>
              </a:rPr>
              <a:t>小结</a:t>
            </a:r>
          </a:p>
        </p:txBody>
      </p:sp>
    </p:spTree>
    <p:extLst>
      <p:ext uri="{BB962C8B-B14F-4D97-AF65-F5344CB8AC3E}">
        <p14:creationId xmlns:p14="http://schemas.microsoft.com/office/powerpoint/2010/main" val="41747298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strips(downRight)">
                                      <p:cBhvr>
                                        <p:cTn id="7" dur="5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50825" y="2852738"/>
            <a:ext cx="8497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a:t>    </a:t>
            </a:r>
            <a:endParaRPr lang="zh-CN" altLang="en-US" sz="4000">
              <a:solidFill>
                <a:srgbClr val="0000FF"/>
              </a:solidFill>
            </a:endParaRPr>
          </a:p>
        </p:txBody>
      </p:sp>
      <p:sp>
        <p:nvSpPr>
          <p:cNvPr id="57347" name="Text Box 3"/>
          <p:cNvSpPr txBox="1">
            <a:spLocks noChangeArrowheads="1"/>
          </p:cNvSpPr>
          <p:nvPr/>
        </p:nvSpPr>
        <p:spPr bwMode="auto">
          <a:xfrm>
            <a:off x="2771775" y="2329962"/>
            <a:ext cx="5184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000" b="1" dirty="0" smtClean="0">
                <a:solidFill>
                  <a:srgbClr val="FF3300"/>
                </a:solidFill>
                <a:ea typeface="黑体" pitchFamily="49" charset="-122"/>
              </a:rPr>
              <a:t>《</a:t>
            </a:r>
            <a:r>
              <a:rPr lang="zh-CN" altLang="en-US" sz="4000" b="1" dirty="0">
                <a:solidFill>
                  <a:srgbClr val="FF3300"/>
                </a:solidFill>
                <a:ea typeface="黑体" pitchFamily="49" charset="-122"/>
              </a:rPr>
              <a:t>荷塘月色</a:t>
            </a:r>
            <a:r>
              <a:rPr lang="en-US" altLang="zh-CN" sz="4000" b="1" dirty="0">
                <a:solidFill>
                  <a:srgbClr val="FF3300"/>
                </a:solidFill>
                <a:ea typeface="黑体" pitchFamily="49" charset="-122"/>
              </a:rPr>
              <a:t>》</a:t>
            </a:r>
            <a:r>
              <a:rPr lang="zh-CN" altLang="en-US" sz="4000" b="1" dirty="0">
                <a:solidFill>
                  <a:srgbClr val="FF3300"/>
                </a:solidFill>
                <a:ea typeface="黑体" pitchFamily="49" charset="-122"/>
              </a:rPr>
              <a:t>主题</a:t>
            </a:r>
          </a:p>
        </p:txBody>
      </p:sp>
      <p:pic>
        <p:nvPicPr>
          <p:cNvPr id="57348" name="Picture 4" descr="wx_t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725" y="46038"/>
            <a:ext cx="1638300"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5" descr="ht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771775"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Text Box 6"/>
          <p:cNvSpPr txBox="1">
            <a:spLocks noChangeArrowheads="1"/>
          </p:cNvSpPr>
          <p:nvPr/>
        </p:nvSpPr>
        <p:spPr bwMode="auto">
          <a:xfrm>
            <a:off x="395288" y="2924175"/>
            <a:ext cx="8353425" cy="4731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100000"/>
              </a:spcBef>
            </a:pPr>
            <a:r>
              <a:rPr lang="zh-CN" altLang="en-US" sz="2800" dirty="0">
                <a:latin typeface="黑体" pitchFamily="49" charset="-122"/>
                <a:ea typeface="黑体" pitchFamily="49" charset="-122"/>
              </a:rPr>
              <a:t>    </a:t>
            </a:r>
            <a:r>
              <a:rPr lang="zh-CN" altLang="en-US" sz="2800" b="1" dirty="0">
                <a:latin typeface="黑体" pitchFamily="49" charset="-122"/>
                <a:ea typeface="黑体" pitchFamily="49" charset="-122"/>
              </a:rPr>
              <a:t>朱自清通过在月下荷塘静谧幽美的景色中独处的心境描述，表达了他抑郁、孤寂和苦闷的心情。他想超脱现实自得其乐，而又不可排遣心中的忧虑，故只能是“淡淡的喜悦，淡淡的哀愁”。文章写出了一个追求进步的知识分子对现实的矛盾及他对自由宁静生活的向往。</a:t>
            </a:r>
          </a:p>
          <a:p>
            <a:pPr>
              <a:lnSpc>
                <a:spcPct val="150000"/>
              </a:lnSpc>
              <a:spcBef>
                <a:spcPct val="50000"/>
              </a:spcBef>
            </a:pPr>
            <a:endParaRPr lang="zh-CN" altLang="en-US" sz="2800" b="1" dirty="0">
              <a:solidFill>
                <a:srgbClr val="FF0066"/>
              </a:solidFill>
              <a:latin typeface="黑体" pitchFamily="49" charset="-122"/>
              <a:ea typeface="黑体" pitchFamily="49" charset="-122"/>
            </a:endParaRPr>
          </a:p>
        </p:txBody>
      </p:sp>
    </p:spTree>
    <p:extLst>
      <p:ext uri="{BB962C8B-B14F-4D97-AF65-F5344CB8AC3E}">
        <p14:creationId xmlns:p14="http://schemas.microsoft.com/office/powerpoint/2010/main" val="3457680179"/>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box(in)">
                                      <p:cBhvr>
                                        <p:cTn id="7" dur="500"/>
                                        <p:tgtEl>
                                          <p:spTgt spid="57349"/>
                                        </p:tgtEl>
                                      </p:cBhvr>
                                    </p:animEffect>
                                  </p:childTnLst>
                                </p:cTn>
                              </p:par>
                            </p:childTnLst>
                          </p:cTn>
                        </p:par>
                        <p:par>
                          <p:cTn id="8" fill="hold" nodeType="afterGroup">
                            <p:stCondLst>
                              <p:cond delay="500"/>
                            </p:stCondLst>
                            <p:childTnLst>
                              <p:par>
                                <p:cTn id="9" presetID="12" presetClass="entr" presetSubtype="2" fill="hold" nodeType="afterEffect">
                                  <p:stCondLst>
                                    <p:cond delay="0"/>
                                  </p:stCondLst>
                                  <p:childTnLst>
                                    <p:set>
                                      <p:cBhvr>
                                        <p:cTn id="10" dur="1" fill="hold">
                                          <p:stCondLst>
                                            <p:cond delay="0"/>
                                          </p:stCondLst>
                                        </p:cTn>
                                        <p:tgtEl>
                                          <p:spTgt spid="57348"/>
                                        </p:tgtEl>
                                        <p:attrNameLst>
                                          <p:attrName>style.visibility</p:attrName>
                                        </p:attrNameLst>
                                      </p:cBhvr>
                                      <p:to>
                                        <p:strVal val="visible"/>
                                      </p:to>
                                    </p:set>
                                    <p:animEffect transition="in" filter="slide(fromRight)">
                                      <p:cBhvr>
                                        <p:cTn id="11" dur="500"/>
                                        <p:tgtEl>
                                          <p:spTgt spid="57348"/>
                                        </p:tgtEl>
                                      </p:cBhvr>
                                    </p:animEffect>
                                  </p:childTnLst>
                                </p:cTn>
                              </p:par>
                            </p:childTnLst>
                          </p:cTn>
                        </p:par>
                        <p:par>
                          <p:cTn id="12" fill="hold" nodeType="afterGroup">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57347"/>
                                        </p:tgtEl>
                                        <p:attrNameLst>
                                          <p:attrName>style.visibility</p:attrName>
                                        </p:attrNameLst>
                                      </p:cBhvr>
                                      <p:to>
                                        <p:strVal val="visible"/>
                                      </p:to>
                                    </p:set>
                                    <p:anim calcmode="lin" valueType="num">
                                      <p:cBhvr>
                                        <p:cTn id="15" dur="500" fill="hold"/>
                                        <p:tgtEl>
                                          <p:spTgt spid="57347"/>
                                        </p:tgtEl>
                                        <p:attrNameLst>
                                          <p:attrName>ppt_w</p:attrName>
                                        </p:attrNameLst>
                                      </p:cBhvr>
                                      <p:tavLst>
                                        <p:tav tm="0">
                                          <p:val>
                                            <p:fltVal val="0"/>
                                          </p:val>
                                        </p:tav>
                                        <p:tav tm="100000">
                                          <p:val>
                                            <p:strVal val="#ppt_w"/>
                                          </p:val>
                                        </p:tav>
                                      </p:tavLst>
                                    </p:anim>
                                    <p:anim calcmode="lin" valueType="num">
                                      <p:cBhvr>
                                        <p:cTn id="16" dur="500" fill="hold"/>
                                        <p:tgtEl>
                                          <p:spTgt spid="57347"/>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57346"/>
                                        </p:tgtEl>
                                        <p:attrNameLst>
                                          <p:attrName>style.visibility</p:attrName>
                                        </p:attrNameLst>
                                      </p:cBhvr>
                                      <p:to>
                                        <p:strVal val="visible"/>
                                      </p:to>
                                    </p:set>
                                    <p:anim calcmode="lin" valueType="num">
                                      <p:cBhvr>
                                        <p:cTn id="21" dur="500" fill="hold"/>
                                        <p:tgtEl>
                                          <p:spTgt spid="57346"/>
                                        </p:tgtEl>
                                        <p:attrNameLst>
                                          <p:attrName>ppt_w</p:attrName>
                                        </p:attrNameLst>
                                      </p:cBhvr>
                                      <p:tavLst>
                                        <p:tav tm="0">
                                          <p:val>
                                            <p:fltVal val="0"/>
                                          </p:val>
                                        </p:tav>
                                        <p:tav tm="100000">
                                          <p:val>
                                            <p:strVal val="#ppt_w"/>
                                          </p:val>
                                        </p:tav>
                                      </p:tavLst>
                                    </p:anim>
                                    <p:anim calcmode="lin" valueType="num">
                                      <p:cBhvr>
                                        <p:cTn id="22" dur="500" fill="hold"/>
                                        <p:tgtEl>
                                          <p:spTgt spid="57346"/>
                                        </p:tgtEl>
                                        <p:attrNameLst>
                                          <p:attrName>ppt_h</p:attrName>
                                        </p:attrNameLst>
                                      </p:cBhvr>
                                      <p:tavLst>
                                        <p:tav tm="0">
                                          <p:val>
                                            <p:fltVal val="0"/>
                                          </p:val>
                                        </p:tav>
                                        <p:tav tm="100000">
                                          <p:val>
                                            <p:strVal val="#ppt_h"/>
                                          </p:val>
                                        </p:tav>
                                      </p:tavLst>
                                    </p:anim>
                                    <p:animEffect transition="in" filter="fade">
                                      <p:cBhvr>
                                        <p:cTn id="23" dur="500"/>
                                        <p:tgtEl>
                                          <p:spTgt spid="5734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0" presetClass="entr" presetSubtype="0" fill="hold" grpId="0" nodeType="clickEffect">
                                  <p:stCondLst>
                                    <p:cond delay="0"/>
                                  </p:stCondLst>
                                  <p:childTnLst>
                                    <p:set>
                                      <p:cBhvr>
                                        <p:cTn id="27" dur="1" fill="hold">
                                          <p:stCondLst>
                                            <p:cond delay="0"/>
                                          </p:stCondLst>
                                        </p:cTn>
                                        <p:tgtEl>
                                          <p:spTgt spid="57350"/>
                                        </p:tgtEl>
                                        <p:attrNameLst>
                                          <p:attrName>style.visibility</p:attrName>
                                        </p:attrNameLst>
                                      </p:cBhvr>
                                      <p:to>
                                        <p:strVal val="visible"/>
                                      </p:to>
                                    </p:set>
                                    <p:animEffect transition="in" filter="wedge">
                                      <p:cBhvr>
                                        <p:cTn id="28" dur="20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utoUpdateAnimBg="0"/>
      <p:bldP spid="5735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194" name="Picture 2" descr="2222"/>
          <p:cNvPicPr>
            <a:picLocks noChangeAspect="1" noChangeArrowheads="1"/>
          </p:cNvPicPr>
          <p:nvPr/>
        </p:nvPicPr>
        <p:blipFill>
          <a:blip r:embed="rId3">
            <a:lum contrast="12000"/>
            <a:extLst>
              <a:ext uri="{28A0092B-C50C-407E-A947-70E740481C1C}">
                <a14:useLocalDpi xmlns:a14="http://schemas.microsoft.com/office/drawing/2010/main" val="0"/>
              </a:ext>
            </a:extLst>
          </a:blip>
          <a:srcRect/>
          <a:stretch>
            <a:fillRect/>
          </a:stretch>
        </p:blipFill>
        <p:spPr bwMode="auto">
          <a:xfrm>
            <a:off x="6011863" y="692150"/>
            <a:ext cx="3022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ChangeArrowheads="1"/>
          </p:cNvSpPr>
          <p:nvPr/>
        </p:nvSpPr>
        <p:spPr bwMode="auto">
          <a:xfrm>
            <a:off x="0" y="0"/>
            <a:ext cx="5943600" cy="11430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itchFamily="34" charset="0"/>
                <a:ea typeface="宋体" pitchFamily="2" charset="-122"/>
              </a:defRPr>
            </a:lvl1pPr>
            <a:lvl2pPr algn="ctr">
              <a:defRPr sz="4400">
                <a:solidFill>
                  <a:schemeClr val="tx2"/>
                </a:solidFill>
                <a:latin typeface="Arial" pitchFamily="34" charset="0"/>
                <a:ea typeface="宋体" pitchFamily="2" charset="-122"/>
              </a:defRPr>
            </a:lvl2pPr>
            <a:lvl3pPr algn="ctr">
              <a:defRPr sz="4400">
                <a:solidFill>
                  <a:schemeClr val="tx2"/>
                </a:solidFill>
                <a:latin typeface="Arial" pitchFamily="34" charset="0"/>
                <a:ea typeface="宋体" pitchFamily="2" charset="-122"/>
              </a:defRPr>
            </a:lvl3pPr>
            <a:lvl4pPr algn="ctr">
              <a:defRPr sz="4400">
                <a:solidFill>
                  <a:schemeClr val="tx2"/>
                </a:solidFill>
                <a:latin typeface="Arial" pitchFamily="34" charset="0"/>
                <a:ea typeface="宋体" pitchFamily="2" charset="-122"/>
              </a:defRPr>
            </a:lvl4pPr>
            <a:lvl5pPr algn="ctr">
              <a:defRPr sz="4400">
                <a:solidFill>
                  <a:schemeClr val="tx2"/>
                </a:solidFill>
                <a:latin typeface="Arial" pitchFamily="34" charset="0"/>
                <a:ea typeface="宋体" pitchFamily="2" charset="-122"/>
              </a:defRPr>
            </a:lvl5pPr>
            <a:lvl6pPr marL="457200" algn="ctr" fontAlgn="base">
              <a:spcBef>
                <a:spcPct val="0"/>
              </a:spcBef>
              <a:spcAft>
                <a:spcPct val="0"/>
              </a:spcAft>
              <a:defRPr sz="4400">
                <a:solidFill>
                  <a:schemeClr val="tx2"/>
                </a:solidFill>
                <a:latin typeface="Arial" pitchFamily="34" charset="0"/>
                <a:ea typeface="宋体" pitchFamily="2" charset="-122"/>
              </a:defRPr>
            </a:lvl6pPr>
            <a:lvl7pPr marL="914400" algn="ctr" fontAlgn="base">
              <a:spcBef>
                <a:spcPct val="0"/>
              </a:spcBef>
              <a:spcAft>
                <a:spcPct val="0"/>
              </a:spcAft>
              <a:defRPr sz="4400">
                <a:solidFill>
                  <a:schemeClr val="tx2"/>
                </a:solidFill>
                <a:latin typeface="Arial" pitchFamily="34" charset="0"/>
                <a:ea typeface="宋体" pitchFamily="2" charset="-122"/>
              </a:defRPr>
            </a:lvl7pPr>
            <a:lvl8pPr marL="1371600" algn="ctr" fontAlgn="base">
              <a:spcBef>
                <a:spcPct val="0"/>
              </a:spcBef>
              <a:spcAft>
                <a:spcPct val="0"/>
              </a:spcAft>
              <a:defRPr sz="4400">
                <a:solidFill>
                  <a:schemeClr val="tx2"/>
                </a:solidFill>
                <a:latin typeface="Arial" pitchFamily="34" charset="0"/>
                <a:ea typeface="宋体" pitchFamily="2" charset="-122"/>
              </a:defRPr>
            </a:lvl8pPr>
            <a:lvl9pPr marL="1828800" algn="ctr" fontAlgn="base">
              <a:spcBef>
                <a:spcPct val="0"/>
              </a:spcBef>
              <a:spcAft>
                <a:spcPct val="0"/>
              </a:spcAft>
              <a:defRPr sz="4400">
                <a:solidFill>
                  <a:schemeClr val="tx2"/>
                </a:solidFill>
                <a:latin typeface="Arial" pitchFamily="34" charset="0"/>
                <a:ea typeface="宋体" pitchFamily="2" charset="-122"/>
              </a:defRPr>
            </a:lvl9pPr>
          </a:lstStyle>
          <a:p>
            <a:pPr algn="l">
              <a:buFontTx/>
              <a:buNone/>
            </a:pPr>
            <a:r>
              <a:rPr lang="zh-CN" altLang="zh-CN" sz="4800" b="1" dirty="0">
                <a:solidFill>
                  <a:srgbClr val="FF0000"/>
                </a:solidFill>
                <a:ea typeface="隶书" pitchFamily="1" charset="-122"/>
              </a:rPr>
              <a:t>作者简介</a:t>
            </a:r>
          </a:p>
        </p:txBody>
      </p:sp>
      <p:sp>
        <p:nvSpPr>
          <p:cNvPr id="8196" name="Rectangle 4"/>
          <p:cNvSpPr>
            <a:spLocks noChangeArrowheads="1"/>
          </p:cNvSpPr>
          <p:nvPr/>
        </p:nvSpPr>
        <p:spPr bwMode="auto">
          <a:xfrm>
            <a:off x="15689" y="1098550"/>
            <a:ext cx="5564423" cy="57594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itchFamily="34" charset="0"/>
                <a:ea typeface="宋体" pitchFamily="2" charset="-122"/>
              </a:defRPr>
            </a:lvl1pPr>
            <a:lvl2pPr marL="742950" indent="-285750">
              <a:spcBef>
                <a:spcPct val="20000"/>
              </a:spcBef>
              <a:buChar char="–"/>
              <a:defRPr sz="2400">
                <a:solidFill>
                  <a:schemeClr val="tx1"/>
                </a:solidFill>
                <a:latin typeface="Arial" pitchFamily="34" charset="0"/>
                <a:ea typeface="宋体" pitchFamily="2" charset="-122"/>
              </a:defRPr>
            </a:lvl2pPr>
            <a:lvl3pPr marL="1143000" indent="-228600">
              <a:spcBef>
                <a:spcPct val="20000"/>
              </a:spcBef>
              <a:buChar char="•"/>
              <a:defRPr sz="2000">
                <a:solidFill>
                  <a:schemeClr val="tx1"/>
                </a:solidFill>
                <a:latin typeface="Arial" pitchFamily="34" charset="0"/>
                <a:ea typeface="宋体" pitchFamily="2" charset="-122"/>
              </a:defRPr>
            </a:lvl3pPr>
            <a:lvl4pPr marL="1600200" indent="-228600">
              <a:spcBef>
                <a:spcPct val="20000"/>
              </a:spcBef>
              <a:buChar char="–"/>
              <a:defRPr>
                <a:solidFill>
                  <a:schemeClr val="tx1"/>
                </a:solidFill>
                <a:latin typeface="Arial" pitchFamily="34" charset="0"/>
                <a:ea typeface="宋体" pitchFamily="2" charset="-122"/>
              </a:defRPr>
            </a:lvl4pPr>
            <a:lvl5pPr marL="2057400" indent="-228600">
              <a:spcBef>
                <a:spcPct val="20000"/>
              </a:spcBef>
              <a:buChar char="»"/>
              <a:defRPr>
                <a:solidFill>
                  <a:schemeClr val="tx1"/>
                </a:solidFill>
                <a:latin typeface="Arial" pitchFamily="34" charset="0"/>
                <a:ea typeface="宋体" pitchFamily="2" charset="-122"/>
              </a:defRPr>
            </a:lvl5pPr>
            <a:lvl6pPr marL="2514600" indent="-228600" fontAlgn="base">
              <a:spcBef>
                <a:spcPct val="20000"/>
              </a:spcBef>
              <a:spcAft>
                <a:spcPct val="0"/>
              </a:spcAft>
              <a:buChar char="»"/>
              <a:defRPr>
                <a:solidFill>
                  <a:schemeClr val="tx1"/>
                </a:solidFill>
                <a:latin typeface="Arial" pitchFamily="34" charset="0"/>
                <a:ea typeface="宋体" pitchFamily="2" charset="-122"/>
              </a:defRPr>
            </a:lvl6pPr>
            <a:lvl7pPr marL="2971800" indent="-228600" fontAlgn="base">
              <a:spcBef>
                <a:spcPct val="20000"/>
              </a:spcBef>
              <a:spcAft>
                <a:spcPct val="0"/>
              </a:spcAft>
              <a:buChar char="»"/>
              <a:defRPr>
                <a:solidFill>
                  <a:schemeClr val="tx1"/>
                </a:solidFill>
                <a:latin typeface="Arial" pitchFamily="34" charset="0"/>
                <a:ea typeface="宋体" pitchFamily="2" charset="-122"/>
              </a:defRPr>
            </a:lvl7pPr>
            <a:lvl8pPr marL="3429000" indent="-228600" fontAlgn="base">
              <a:spcBef>
                <a:spcPct val="20000"/>
              </a:spcBef>
              <a:spcAft>
                <a:spcPct val="0"/>
              </a:spcAft>
              <a:buChar char="»"/>
              <a:defRPr>
                <a:solidFill>
                  <a:schemeClr val="tx1"/>
                </a:solidFill>
                <a:latin typeface="Arial" pitchFamily="34" charset="0"/>
                <a:ea typeface="宋体" pitchFamily="2" charset="-122"/>
              </a:defRPr>
            </a:lvl8pPr>
            <a:lvl9pPr marL="3886200" indent="-228600" fontAlgn="base">
              <a:spcBef>
                <a:spcPct val="20000"/>
              </a:spcBef>
              <a:spcAft>
                <a:spcPct val="0"/>
              </a:spcAft>
              <a:buChar char="»"/>
              <a:defRPr>
                <a:solidFill>
                  <a:schemeClr val="tx1"/>
                </a:solidFill>
                <a:latin typeface="Arial" pitchFamily="34" charset="0"/>
                <a:ea typeface="宋体" pitchFamily="2" charset="-122"/>
              </a:defRPr>
            </a:lvl9pPr>
          </a:lstStyle>
          <a:p>
            <a:pPr>
              <a:buFont typeface="Wingdings" pitchFamily="2" charset="2"/>
              <a:buNone/>
            </a:pPr>
            <a:r>
              <a:rPr lang="zh-CN" altLang="zh-CN" b="1" dirty="0">
                <a:latin typeface="黑体" pitchFamily="49" charset="-122"/>
                <a:ea typeface="黑体" pitchFamily="49" charset="-122"/>
              </a:rPr>
              <a:t>      朱自清(1898－1948),原名自华，号</a:t>
            </a:r>
            <a:r>
              <a:rPr lang="zh-CN" altLang="zh-CN" b="1" dirty="0">
                <a:solidFill>
                  <a:srgbClr val="FF0000"/>
                </a:solidFill>
                <a:effectLst>
                  <a:outerShdw blurRad="38100" dist="38100" dir="2700000" algn="tl">
                    <a:srgbClr val="000000">
                      <a:alpha val="43137"/>
                    </a:srgbClr>
                  </a:outerShdw>
                </a:effectLst>
                <a:latin typeface="黑体" pitchFamily="49" charset="-122"/>
                <a:ea typeface="黑体" pitchFamily="49" charset="-122"/>
              </a:rPr>
              <a:t>秋实</a:t>
            </a:r>
            <a:r>
              <a:rPr lang="zh-CN" altLang="zh-CN" b="1" dirty="0">
                <a:latin typeface="黑体" pitchFamily="49" charset="-122"/>
                <a:ea typeface="黑体" pitchFamily="49" charset="-122"/>
              </a:rPr>
              <a:t>，取春华秋实之意。为勉励自己在困境中不丧志，保持清白，便取《楚辞》中“宁廉洁正直以自清乎”中“自清”。字</a:t>
            </a:r>
            <a:r>
              <a:rPr lang="zh-CN" altLang="zh-CN" b="1" dirty="0">
                <a:solidFill>
                  <a:srgbClr val="FF0000"/>
                </a:solidFill>
                <a:effectLst>
                  <a:outerShdw blurRad="38100" dist="38100" dir="2700000" algn="tl">
                    <a:srgbClr val="000000">
                      <a:alpha val="43137"/>
                    </a:srgbClr>
                  </a:outerShdw>
                </a:effectLst>
                <a:latin typeface="黑体" pitchFamily="49" charset="-122"/>
                <a:ea typeface="黑体" pitchFamily="49" charset="-122"/>
              </a:rPr>
              <a:t>佩弦</a:t>
            </a:r>
            <a:r>
              <a:rPr lang="zh-CN" altLang="zh-CN" b="1" dirty="0">
                <a:latin typeface="黑体" pitchFamily="49" charset="-122"/>
                <a:ea typeface="黑体" pitchFamily="49" charset="-122"/>
              </a:rPr>
              <a:t>。生于江苏东海县，祖籍浙江绍兴，自祖父以来定居扬州，所以自称扬州人。1920年毕业于北京大学的哲学系，在江浙等地的中学任教。1925年任清华大学教授。是著名的</a:t>
            </a:r>
            <a:r>
              <a:rPr lang="zh-CN" altLang="zh-CN" b="1" dirty="0">
                <a:solidFill>
                  <a:srgbClr val="FF0000"/>
                </a:solidFill>
                <a:effectLst>
                  <a:outerShdw blurRad="38100" dist="38100" dir="2700000" algn="tl">
                    <a:srgbClr val="000000">
                      <a:alpha val="43137"/>
                    </a:srgbClr>
                  </a:outerShdw>
                </a:effectLst>
                <a:latin typeface="黑体" pitchFamily="49" charset="-122"/>
                <a:ea typeface="黑体" pitchFamily="49" charset="-122"/>
              </a:rPr>
              <a:t>散文家、诗人、学者、民主战士</a:t>
            </a:r>
            <a:r>
              <a:rPr lang="zh-CN" altLang="zh-CN" b="1" dirty="0">
                <a:latin typeface="黑体" pitchFamily="49" charset="-122"/>
                <a:ea typeface="黑体" pitchFamily="49" charset="-122"/>
              </a:rPr>
              <a:t>。                   </a:t>
            </a:r>
          </a:p>
        </p:txBody>
      </p:sp>
    </p:spTree>
    <p:extLst>
      <p:ext uri="{BB962C8B-B14F-4D97-AF65-F5344CB8AC3E}">
        <p14:creationId xmlns:p14="http://schemas.microsoft.com/office/powerpoint/2010/main" val="574265756"/>
      </p:ext>
    </p:extLst>
  </p:cSld>
  <p:clrMapOvr>
    <a:masterClrMapping/>
  </p:clrMapOvr>
  <p:transition spd="slow" advTm="0">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p:cTn id="7" dur="5000" fill="hold"/>
                                        <p:tgtEl>
                                          <p:spTgt spid="8195">
                                            <p:txEl>
                                              <p:pRg st="0" end="0"/>
                                            </p:txEl>
                                          </p:spTgt>
                                        </p:tgtEl>
                                        <p:attrNameLst>
                                          <p:attrName>ppt_x</p:attrName>
                                        </p:attrNameLst>
                                      </p:cBhvr>
                                      <p:tavLst>
                                        <p:tav tm="0">
                                          <p:val>
                                            <p:strVal val="#ppt_x-.2"/>
                                          </p:val>
                                        </p:tav>
                                        <p:tav tm="100000">
                                          <p:val>
                                            <p:strVal val="#ppt_x"/>
                                          </p:val>
                                        </p:tav>
                                      </p:tavLst>
                                    </p:anim>
                                    <p:anim calcmode="lin" valueType="num">
                                      <p:cBhvr>
                                        <p:cTn id="8" dur="5000" fill="hold"/>
                                        <p:tgtEl>
                                          <p:spTgt spid="819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0"/>
                                        <p:tgtEl>
                                          <p:spTgt spid="819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196"/>
                                        </p:tgtEl>
                                        <p:attrNameLst>
                                          <p:attrName>style.visibility</p:attrName>
                                        </p:attrNameLst>
                                      </p:cBhvr>
                                      <p:to>
                                        <p:strVal val="visible"/>
                                      </p:to>
                                    </p:set>
                                    <p:anim calcmode="lin" valueType="num">
                                      <p:cBhvr>
                                        <p:cTn id="14" dur="5000" fill="hold"/>
                                        <p:tgtEl>
                                          <p:spTgt spid="8196"/>
                                        </p:tgtEl>
                                        <p:attrNameLst>
                                          <p:attrName>ppt_w</p:attrName>
                                        </p:attrNameLst>
                                      </p:cBhvr>
                                      <p:tavLst>
                                        <p:tav tm="0">
                                          <p:val>
                                            <p:strVal val="#ppt_w*0.70"/>
                                          </p:val>
                                        </p:tav>
                                        <p:tav tm="100000">
                                          <p:val>
                                            <p:strVal val="#ppt_w"/>
                                          </p:val>
                                        </p:tav>
                                      </p:tavLst>
                                    </p:anim>
                                    <p:anim calcmode="lin" valueType="num">
                                      <p:cBhvr>
                                        <p:cTn id="15" dur="5000" fill="hold"/>
                                        <p:tgtEl>
                                          <p:spTgt spid="8196"/>
                                        </p:tgtEl>
                                        <p:attrNameLst>
                                          <p:attrName>ppt_h</p:attrName>
                                        </p:attrNameLst>
                                      </p:cBhvr>
                                      <p:tavLst>
                                        <p:tav tm="0">
                                          <p:val>
                                            <p:strVal val="#ppt_h"/>
                                          </p:val>
                                        </p:tav>
                                        <p:tav tm="100000">
                                          <p:val>
                                            <p:strVal val="#ppt_h"/>
                                          </p:val>
                                        </p:tav>
                                      </p:tavLst>
                                    </p:anim>
                                    <p:animEffect transition="in" filter="fade">
                                      <p:cBhvr>
                                        <p:cTn id="16" dur="5000"/>
                                        <p:tgtEl>
                                          <p:spTgt spid="81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9" presetClass="entr" presetSubtype="10" fill="hold" nodeType="clickEffect">
                                  <p:stCondLst>
                                    <p:cond delay="0"/>
                                  </p:stCondLst>
                                  <p:childTnLst>
                                    <p:set>
                                      <p:cBhvr>
                                        <p:cTn id="20" dur="1" fill="hold">
                                          <p:stCondLst>
                                            <p:cond delay="0"/>
                                          </p:stCondLst>
                                        </p:cTn>
                                        <p:tgtEl>
                                          <p:spTgt spid="8194"/>
                                        </p:tgtEl>
                                        <p:attrNameLst>
                                          <p:attrName>style.visibility</p:attrName>
                                        </p:attrNameLst>
                                      </p:cBhvr>
                                      <p:to>
                                        <p:strVal val="visible"/>
                                      </p:to>
                                    </p:set>
                                    <p:anim calcmode="lin" valueType="num">
                                      <p:cBhvr>
                                        <p:cTn id="21" dur="5000" fill="hold"/>
                                        <p:tgtEl>
                                          <p:spTgt spid="8194"/>
                                        </p:tgtEl>
                                        <p:attrNameLst>
                                          <p:attrName>ppt_w</p:attrName>
                                        </p:attrNameLst>
                                      </p:cBhvr>
                                      <p:tavLst>
                                        <p:tav tm="0" fmla="#ppt_w*sin(2.5*pi*$)">
                                          <p:val>
                                            <p:fltVal val="0"/>
                                          </p:val>
                                        </p:tav>
                                        <p:tav tm="100000">
                                          <p:val>
                                            <p:fltVal val="1"/>
                                          </p:val>
                                        </p:tav>
                                      </p:tavLst>
                                    </p:anim>
                                    <p:anim calcmode="lin" valueType="num">
                                      <p:cBhvr>
                                        <p:cTn id="22" dur="5000" fill="hold"/>
                                        <p:tgtEl>
                                          <p:spTgt spid="81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descr="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013" y="763588"/>
            <a:ext cx="273685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ChangeArrowheads="1"/>
          </p:cNvSpPr>
          <p:nvPr/>
        </p:nvSpPr>
        <p:spPr bwMode="auto">
          <a:xfrm>
            <a:off x="36514" y="620713"/>
            <a:ext cx="583163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66"/>
                </a:solidFill>
                <a:effectLst>
                  <a:outerShdw blurRad="38100" dist="38100" dir="2700000" algn="tl">
                    <a:srgbClr val="000000"/>
                  </a:outerShdw>
                </a:effectLst>
                <a:latin typeface="黑体" pitchFamily="49" charset="-122"/>
                <a:ea typeface="黑体" pitchFamily="49" charset="-122"/>
              </a:rPr>
              <a:t> 1923年发表</a:t>
            </a:r>
            <a:r>
              <a:rPr lang="zh-CN" altLang="en-US" sz="2800" b="1" dirty="0">
                <a:solidFill>
                  <a:srgbClr val="FF3300"/>
                </a:solidFill>
                <a:effectLst>
                  <a:outerShdw blurRad="38100" dist="38100" dir="2700000" algn="tl">
                    <a:srgbClr val="000000"/>
                  </a:outerShdw>
                </a:effectLst>
                <a:latin typeface="黑体" pitchFamily="49" charset="-122"/>
                <a:ea typeface="黑体" pitchFamily="49" charset="-122"/>
              </a:rPr>
              <a:t>长诗《毁灭》</a:t>
            </a:r>
            <a:r>
              <a:rPr lang="zh-CN" altLang="en-US" sz="2800" b="1" dirty="0" smtClean="0">
                <a:solidFill>
                  <a:srgbClr val="000066"/>
                </a:solidFill>
                <a:effectLst>
                  <a:outerShdw blurRad="38100" dist="38100" dir="2700000" algn="tl">
                    <a:srgbClr val="000000"/>
                  </a:outerShdw>
                </a:effectLst>
                <a:latin typeface="黑体" pitchFamily="49" charset="-122"/>
                <a:ea typeface="黑体" pitchFamily="49" charset="-122"/>
              </a:rPr>
              <a:t>，震动</a:t>
            </a:r>
            <a:r>
              <a:rPr lang="zh-CN" altLang="en-US" sz="2800" b="1" dirty="0">
                <a:solidFill>
                  <a:srgbClr val="000066"/>
                </a:solidFill>
                <a:effectLst>
                  <a:outerShdw blurRad="38100" dist="38100" dir="2700000" algn="tl">
                    <a:srgbClr val="000000"/>
                  </a:outerShdw>
                </a:effectLst>
                <a:latin typeface="黑体" pitchFamily="49" charset="-122"/>
                <a:ea typeface="黑体" pitchFamily="49" charset="-122"/>
              </a:rPr>
              <a:t>了当时诗坛。</a:t>
            </a:r>
          </a:p>
          <a:p>
            <a:r>
              <a:rPr lang="zh-CN" altLang="en-US" sz="2800" b="1" dirty="0">
                <a:solidFill>
                  <a:srgbClr val="000066"/>
                </a:solidFill>
                <a:effectLst>
                  <a:outerShdw blurRad="38100" dist="38100" dir="2700000" algn="tl">
                    <a:srgbClr val="000000"/>
                  </a:outerShdw>
                </a:effectLst>
                <a:latin typeface="黑体" pitchFamily="49" charset="-122"/>
                <a:ea typeface="黑体" pitchFamily="49" charset="-122"/>
              </a:rPr>
              <a:t> 1924年出版</a:t>
            </a:r>
            <a:r>
              <a:rPr lang="zh-CN" altLang="en-US" sz="2800" b="1" dirty="0">
                <a:solidFill>
                  <a:srgbClr val="FF3300"/>
                </a:solidFill>
                <a:effectLst>
                  <a:outerShdw blurRad="38100" dist="38100" dir="2700000" algn="tl">
                    <a:srgbClr val="000000"/>
                  </a:outerShdw>
                </a:effectLst>
                <a:latin typeface="黑体" pitchFamily="49" charset="-122"/>
                <a:ea typeface="黑体" pitchFamily="49" charset="-122"/>
              </a:rPr>
              <a:t>诗集《踪迹》</a:t>
            </a:r>
            <a:r>
              <a:rPr lang="zh-CN" altLang="en-US" sz="2800" b="1" dirty="0">
                <a:solidFill>
                  <a:srgbClr val="000066"/>
                </a:solidFill>
                <a:effectLst>
                  <a:outerShdw blurRad="38100" dist="38100" dir="2700000" algn="tl">
                    <a:srgbClr val="000000"/>
                  </a:outerShdw>
                </a:effectLst>
                <a:latin typeface="黑体" pitchFamily="49" charset="-122"/>
                <a:ea typeface="黑体" pitchFamily="49" charset="-122"/>
              </a:rPr>
              <a:t>。</a:t>
            </a:r>
          </a:p>
          <a:p>
            <a:r>
              <a:rPr lang="zh-CN" altLang="en-US" sz="2800" b="1" dirty="0">
                <a:solidFill>
                  <a:srgbClr val="000066"/>
                </a:solidFill>
                <a:effectLst>
                  <a:outerShdw blurRad="38100" dist="38100" dir="2700000" algn="tl">
                    <a:srgbClr val="000000"/>
                  </a:outerShdw>
                </a:effectLst>
                <a:latin typeface="黑体" pitchFamily="49" charset="-122"/>
                <a:ea typeface="黑体" pitchFamily="49" charset="-122"/>
              </a:rPr>
              <a:t> 1925年任清华大学的教授，创作</a:t>
            </a:r>
          </a:p>
          <a:p>
            <a:r>
              <a:rPr lang="zh-CN" altLang="en-US" sz="2800" b="1" dirty="0">
                <a:solidFill>
                  <a:srgbClr val="000066"/>
                </a:solidFill>
                <a:effectLst>
                  <a:outerShdw blurRad="38100" dist="38100" dir="2700000" algn="tl">
                    <a:srgbClr val="000000"/>
                  </a:outerShdw>
                </a:effectLst>
                <a:latin typeface="黑体" pitchFamily="49" charset="-122"/>
                <a:ea typeface="黑体" pitchFamily="49" charset="-122"/>
              </a:rPr>
              <a:t>转向散文，同时开始研究古典文学。</a:t>
            </a:r>
          </a:p>
          <a:p>
            <a:r>
              <a:rPr lang="zh-CN" altLang="en-US" sz="2800" b="1" dirty="0">
                <a:solidFill>
                  <a:srgbClr val="000066"/>
                </a:solidFill>
                <a:effectLst>
                  <a:outerShdw blurRad="38100" dist="38100" dir="2700000" algn="tl">
                    <a:srgbClr val="000000"/>
                  </a:outerShdw>
                </a:effectLst>
                <a:latin typeface="黑体" pitchFamily="49" charset="-122"/>
                <a:ea typeface="黑体" pitchFamily="49" charset="-122"/>
              </a:rPr>
              <a:t> 1928年出版</a:t>
            </a:r>
            <a:r>
              <a:rPr lang="zh-CN" altLang="en-US" sz="2800" b="1" dirty="0">
                <a:solidFill>
                  <a:srgbClr val="FF3300"/>
                </a:solidFill>
                <a:effectLst>
                  <a:outerShdw blurRad="38100" dist="38100" dir="2700000" algn="tl">
                    <a:srgbClr val="000000"/>
                  </a:outerShdw>
                </a:effectLst>
                <a:latin typeface="黑体" pitchFamily="49" charset="-122"/>
                <a:ea typeface="黑体" pitchFamily="49" charset="-122"/>
              </a:rPr>
              <a:t>散文集《背影》</a:t>
            </a:r>
          </a:p>
          <a:p>
            <a:r>
              <a:rPr lang="zh-CN" altLang="en-US" sz="2800" b="1" dirty="0">
                <a:solidFill>
                  <a:srgbClr val="FF3300"/>
                </a:solidFill>
                <a:effectLst>
                  <a:outerShdw blurRad="38100" dist="38100" dir="2700000" algn="tl">
                    <a:srgbClr val="000000"/>
                  </a:outerShdw>
                </a:effectLst>
                <a:latin typeface="黑体" pitchFamily="49" charset="-122"/>
                <a:ea typeface="黑体" pitchFamily="49" charset="-122"/>
              </a:rPr>
              <a:t>《欧游杂记》</a:t>
            </a:r>
            <a:r>
              <a:rPr lang="zh-CN" altLang="en-US" sz="2800" b="1" dirty="0">
                <a:solidFill>
                  <a:srgbClr val="000066"/>
                </a:solidFill>
                <a:effectLst>
                  <a:outerShdw blurRad="38100" dist="38100" dir="2700000" algn="tl">
                    <a:srgbClr val="000000"/>
                  </a:outerShdw>
                </a:effectLst>
                <a:latin typeface="黑体" pitchFamily="49" charset="-122"/>
                <a:ea typeface="黑体" pitchFamily="49" charset="-122"/>
              </a:rPr>
              <a:t>，成了著名的散文家。</a:t>
            </a:r>
          </a:p>
          <a:p>
            <a:r>
              <a:rPr lang="zh-CN" altLang="en-US" sz="2800" b="1" dirty="0">
                <a:solidFill>
                  <a:srgbClr val="000066"/>
                </a:solidFill>
                <a:effectLst>
                  <a:outerShdw blurRad="38100" dist="38100" dir="2700000" algn="tl">
                    <a:srgbClr val="000000"/>
                  </a:outerShdw>
                </a:effectLst>
                <a:latin typeface="黑体" pitchFamily="49" charset="-122"/>
                <a:ea typeface="黑体" pitchFamily="49" charset="-122"/>
              </a:rPr>
              <a:t>   朱自清一生著作20多种，200多</a:t>
            </a:r>
          </a:p>
          <a:p>
            <a:r>
              <a:rPr lang="zh-CN" altLang="en-US" sz="2800" b="1" dirty="0">
                <a:solidFill>
                  <a:srgbClr val="000066"/>
                </a:solidFill>
                <a:effectLst>
                  <a:outerShdw blurRad="38100" dist="38100" dir="2700000" algn="tl">
                    <a:srgbClr val="000000"/>
                  </a:outerShdw>
                </a:effectLst>
                <a:latin typeface="黑体" pitchFamily="49" charset="-122"/>
                <a:ea typeface="黑体" pitchFamily="49" charset="-122"/>
              </a:rPr>
              <a:t>万字。散文代表作有</a:t>
            </a:r>
            <a:r>
              <a:rPr lang="zh-CN" altLang="en-US" sz="2800" b="1" dirty="0">
                <a:solidFill>
                  <a:srgbClr val="FF3300"/>
                </a:solidFill>
                <a:effectLst>
                  <a:outerShdw blurRad="38100" dist="38100" dir="2700000" algn="tl">
                    <a:srgbClr val="000000"/>
                  </a:outerShdw>
                </a:effectLst>
                <a:latin typeface="黑体" pitchFamily="49" charset="-122"/>
                <a:ea typeface="黑体" pitchFamily="49" charset="-122"/>
              </a:rPr>
              <a:t>《背影》《春》</a:t>
            </a:r>
          </a:p>
          <a:p>
            <a:r>
              <a:rPr lang="zh-CN" altLang="en-US" sz="2800" b="1" dirty="0">
                <a:solidFill>
                  <a:srgbClr val="FF3300"/>
                </a:solidFill>
                <a:effectLst>
                  <a:outerShdw blurRad="38100" dist="38100" dir="2700000" algn="tl">
                    <a:srgbClr val="000000"/>
                  </a:outerShdw>
                </a:effectLst>
                <a:latin typeface="黑体" pitchFamily="49" charset="-122"/>
                <a:ea typeface="黑体" pitchFamily="49" charset="-122"/>
              </a:rPr>
              <a:t>《荷塘月色》《威尼斯》《匆匆》</a:t>
            </a:r>
          </a:p>
          <a:p>
            <a:r>
              <a:rPr lang="zh-CN" altLang="en-US" sz="2800" b="1" dirty="0" smtClean="0">
                <a:solidFill>
                  <a:srgbClr val="FF3300"/>
                </a:solidFill>
                <a:effectLst>
                  <a:outerShdw blurRad="38100" dist="38100" dir="2700000" algn="tl">
                    <a:srgbClr val="000000"/>
                  </a:outerShdw>
                </a:effectLst>
                <a:latin typeface="黑体" pitchFamily="49" charset="-122"/>
                <a:ea typeface="黑体" pitchFamily="49" charset="-122"/>
              </a:rPr>
              <a:t>《桨声灯影里的秦淮河》《绿》</a:t>
            </a:r>
            <a:r>
              <a:rPr lang="zh-CN" altLang="en-US" sz="2800" b="1" dirty="0">
                <a:solidFill>
                  <a:srgbClr val="000066"/>
                </a:solidFill>
                <a:effectLst>
                  <a:outerShdw blurRad="38100" dist="38100" dir="2700000" algn="tl">
                    <a:srgbClr val="000000"/>
                  </a:outerShdw>
                </a:effectLst>
                <a:latin typeface="黑体" pitchFamily="49" charset="-122"/>
                <a:ea typeface="黑体" pitchFamily="49" charset="-122"/>
              </a:rPr>
              <a:t>等等</a:t>
            </a:r>
            <a:r>
              <a:rPr lang="zh-CN" altLang="en-US" sz="2800" b="1" dirty="0" smtClean="0">
                <a:solidFill>
                  <a:srgbClr val="000066"/>
                </a:solidFill>
                <a:effectLst>
                  <a:outerShdw blurRad="38100" dist="38100" dir="2700000" algn="tl">
                    <a:srgbClr val="000000"/>
                  </a:outerShdw>
                </a:effectLst>
                <a:latin typeface="黑体" pitchFamily="49" charset="-122"/>
                <a:ea typeface="黑体" pitchFamily="49" charset="-122"/>
              </a:rPr>
              <a:t>。其中</a:t>
            </a:r>
            <a:r>
              <a:rPr lang="zh-CN" altLang="en-US" sz="2800" b="1" dirty="0">
                <a:solidFill>
                  <a:srgbClr val="000066"/>
                </a:solidFill>
                <a:effectLst>
                  <a:outerShdw blurRad="38100" dist="38100" dir="2700000" algn="tl">
                    <a:srgbClr val="000000"/>
                  </a:outerShdw>
                </a:effectLst>
                <a:latin typeface="黑体" pitchFamily="49" charset="-122"/>
                <a:ea typeface="黑体" pitchFamily="49" charset="-122"/>
              </a:rPr>
              <a:t>《桨声灯影里的秦淮河》被</a:t>
            </a:r>
            <a:r>
              <a:rPr lang="zh-CN" altLang="en-US" sz="2800" b="1" dirty="0" smtClean="0">
                <a:solidFill>
                  <a:srgbClr val="000066"/>
                </a:solidFill>
                <a:effectLst>
                  <a:outerShdw blurRad="38100" dist="38100" dir="2700000" algn="tl">
                    <a:srgbClr val="000000"/>
                  </a:outerShdw>
                </a:effectLst>
                <a:latin typeface="黑体" pitchFamily="49" charset="-122"/>
                <a:ea typeface="黑体" pitchFamily="49" charset="-122"/>
              </a:rPr>
              <a:t>时人誉为</a:t>
            </a:r>
            <a:r>
              <a:rPr lang="zh-CN" altLang="en-US" sz="2800" b="1" dirty="0">
                <a:solidFill>
                  <a:srgbClr val="FF3300"/>
                </a:solidFill>
                <a:effectLst>
                  <a:outerShdw blurRad="38100" dist="38100" dir="2700000" algn="tl">
                    <a:srgbClr val="000000"/>
                  </a:outerShdw>
                </a:effectLst>
                <a:latin typeface="黑体" pitchFamily="49" charset="-122"/>
                <a:ea typeface="黑体" pitchFamily="49" charset="-122"/>
              </a:rPr>
              <a:t>“白话美文的模范”</a:t>
            </a:r>
            <a:r>
              <a:rPr lang="zh-CN" altLang="en-US" sz="2800" b="1" dirty="0">
                <a:solidFill>
                  <a:srgbClr val="000066"/>
                </a:solidFill>
                <a:effectLst>
                  <a:outerShdw blurRad="38100" dist="38100" dir="2700000" algn="tl">
                    <a:srgbClr val="000000"/>
                  </a:outerShdw>
                </a:effectLst>
                <a:latin typeface="黑体" pitchFamily="49" charset="-122"/>
                <a:ea typeface="黑体" pitchFamily="49" charset="-122"/>
              </a:rPr>
              <a:t>。</a:t>
            </a:r>
          </a:p>
        </p:txBody>
      </p:sp>
      <p:sp>
        <p:nvSpPr>
          <p:cNvPr id="9222" name="Text Box 6"/>
          <p:cNvSpPr txBox="1">
            <a:spLocks noChangeArrowheads="1"/>
          </p:cNvSpPr>
          <p:nvPr/>
        </p:nvSpPr>
        <p:spPr bwMode="auto">
          <a:xfrm>
            <a:off x="6445250" y="4581128"/>
            <a:ext cx="257651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sz="2000" b="1" dirty="0">
                <a:solidFill>
                  <a:srgbClr val="00B0F0"/>
                </a:solidFill>
                <a:latin typeface="黑体" pitchFamily="49" charset="-122"/>
                <a:ea typeface="黑体" pitchFamily="49" charset="-122"/>
              </a:rPr>
              <a:t>朱自清</a:t>
            </a:r>
          </a:p>
          <a:p>
            <a:pPr>
              <a:spcBef>
                <a:spcPct val="50000"/>
              </a:spcBef>
            </a:pPr>
            <a:r>
              <a:rPr lang="zh-CN" altLang="zh-CN" sz="2000" b="1" dirty="0">
                <a:solidFill>
                  <a:srgbClr val="00B0F0"/>
                </a:solidFill>
                <a:latin typeface="黑体" pitchFamily="49" charset="-122"/>
                <a:ea typeface="黑体" pitchFamily="49" charset="-122"/>
              </a:rPr>
              <a:t>（1898—1948）</a:t>
            </a:r>
          </a:p>
        </p:txBody>
      </p:sp>
    </p:spTree>
    <p:extLst>
      <p:ext uri="{BB962C8B-B14F-4D97-AF65-F5344CB8AC3E}">
        <p14:creationId xmlns:p14="http://schemas.microsoft.com/office/powerpoint/2010/main" val="1898132368"/>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diamond(in)">
                                      <p:cBhvr>
                                        <p:cTn id="7" dur="20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96875" y="981075"/>
            <a:ext cx="4752975" cy="4976813"/>
          </a:xfrm>
          <a:prstGeom prst="rect">
            <a:avLst/>
          </a:prstGeom>
          <a:solidFill>
            <a:schemeClr val="tx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000" b="1">
                <a:solidFill>
                  <a:schemeClr val="bg1"/>
                </a:solidFill>
                <a:latin typeface="华文中宋" charset="-122"/>
                <a:ea typeface="华文中宋" charset="-122"/>
              </a:rPr>
              <a:t>朱自清，是毛泽东称颂的“表现了我们民族的英雄气概”的著名作家、学者、民主战士。毛泽东曾热烈赞扬其“宁死不领美国救济粮”的高尚气节。</a:t>
            </a:r>
          </a:p>
        </p:txBody>
      </p:sp>
      <p:pic>
        <p:nvPicPr>
          <p:cNvPr id="10243" name="Picture 3" descr="朱自清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404813"/>
            <a:ext cx="339725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368542"/>
      </p:ext>
    </p:extLst>
  </p:cSld>
  <p:clrMapOvr>
    <a:masterClrMapping/>
  </p:clrMapOvr>
  <p:transition spd="slow" advTm="0">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ssolve">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0242"/>
                                        </p:tgtEl>
                                        <p:attrNameLst>
                                          <p:attrName>style.visibility</p:attrName>
                                        </p:attrNameLst>
                                      </p:cBhvr>
                                      <p:to>
                                        <p:strVal val="visible"/>
                                      </p:to>
                                    </p:set>
                                    <p:anim calcmode="lin" valueType="num">
                                      <p:cBhvr additive="base">
                                        <p:cTn id="12" dur="500" fill="hold"/>
                                        <p:tgtEl>
                                          <p:spTgt spid="10242"/>
                                        </p:tgtEl>
                                        <p:attrNameLst>
                                          <p:attrName>ppt_x</p:attrName>
                                        </p:attrNameLst>
                                      </p:cBhvr>
                                      <p:tavLst>
                                        <p:tav tm="0">
                                          <p:val>
                                            <p:strVal val="1+#ppt_w/2"/>
                                          </p:val>
                                        </p:tav>
                                        <p:tav tm="100000">
                                          <p:val>
                                            <p:strVal val="#ppt_x"/>
                                          </p:val>
                                        </p:tav>
                                      </p:tavLst>
                                    </p:anim>
                                    <p:anim calcmode="lin" valueType="num">
                                      <p:cBhvr additive="base">
                                        <p:cTn id="13"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755576" y="116632"/>
            <a:ext cx="7197725" cy="909638"/>
          </a:xfrm>
        </p:spPr>
        <p:txBody>
          <a:bodyPr/>
          <a:lstStyle/>
          <a:p>
            <a:r>
              <a:rPr lang="zh-CN" altLang="en-US" sz="4800" b="1" u="sng" dirty="0" smtClean="0">
                <a:solidFill>
                  <a:srgbClr val="FF0000"/>
                </a:solidFill>
                <a:ea typeface="黑体" pitchFamily="49" charset="-122"/>
                <a:hlinkClick r:id="rId3" action="ppaction://hlinkfile"/>
              </a:rPr>
              <a:t>快速阅读全文</a:t>
            </a:r>
            <a:endParaRPr lang="zh-CN" altLang="en-US" sz="4800" b="1" u="sng" dirty="0">
              <a:solidFill>
                <a:srgbClr val="FF0000"/>
              </a:solidFill>
              <a:ea typeface="黑体" pitchFamily="49" charset="-122"/>
              <a:hlinkClick r:id="rId3" action="ppaction://hlinkfile"/>
            </a:endParaRPr>
          </a:p>
        </p:txBody>
      </p:sp>
      <p:sp>
        <p:nvSpPr>
          <p:cNvPr id="11267" name="Rectangle 3"/>
          <p:cNvSpPr>
            <a:spLocks noGrp="1" noChangeArrowheads="1"/>
          </p:cNvSpPr>
          <p:nvPr>
            <p:ph type="subTitle" idx="1"/>
          </p:nvPr>
        </p:nvSpPr>
        <p:spPr>
          <a:xfrm>
            <a:off x="107504" y="1196752"/>
            <a:ext cx="9144000" cy="5327650"/>
          </a:xfrm>
        </p:spPr>
        <p:txBody>
          <a:bodyPr/>
          <a:lstStyle/>
          <a:p>
            <a:pPr algn="l">
              <a:lnSpc>
                <a:spcPct val="150000"/>
              </a:lnSpc>
            </a:pPr>
            <a:r>
              <a:rPr lang="zh-CN" altLang="en-US" b="1" dirty="0">
                <a:solidFill>
                  <a:schemeClr val="tx1"/>
                </a:solidFill>
                <a:latin typeface="黑体" pitchFamily="49" charset="-122"/>
                <a:ea typeface="黑体" pitchFamily="49" charset="-122"/>
              </a:rPr>
              <a:t>要求:</a:t>
            </a:r>
          </a:p>
          <a:p>
            <a:pPr algn="l">
              <a:lnSpc>
                <a:spcPct val="150000"/>
              </a:lnSpc>
            </a:pPr>
            <a:r>
              <a:rPr lang="zh-CN" altLang="en-US" b="1" dirty="0">
                <a:solidFill>
                  <a:schemeClr val="tx1"/>
                </a:solidFill>
                <a:latin typeface="黑体" pitchFamily="49" charset="-122"/>
                <a:ea typeface="黑体" pitchFamily="49" charset="-122"/>
                <a:sym typeface="Wingdings" pitchFamily="2" charset="2"/>
              </a:rPr>
              <a:t>（1）概括每自然段的</a:t>
            </a:r>
            <a:r>
              <a:rPr lang="zh-CN" altLang="en-US" b="1" dirty="0">
                <a:solidFill>
                  <a:srgbClr val="FF0000"/>
                </a:solidFill>
                <a:effectLst>
                  <a:outerShdw blurRad="38100" dist="38100" dir="2700000" algn="tl">
                    <a:srgbClr val="000000">
                      <a:alpha val="43137"/>
                    </a:srgbClr>
                  </a:outerShdw>
                </a:effectLst>
                <a:latin typeface="黑体" pitchFamily="49" charset="-122"/>
                <a:ea typeface="黑体" pitchFamily="49" charset="-122"/>
                <a:sym typeface="Wingdings" pitchFamily="2" charset="2"/>
              </a:rPr>
              <a:t>段意</a:t>
            </a:r>
            <a:r>
              <a:rPr lang="zh-CN" altLang="en-US" b="1" dirty="0">
                <a:solidFill>
                  <a:schemeClr val="tx1"/>
                </a:solidFill>
                <a:latin typeface="黑体" pitchFamily="49" charset="-122"/>
                <a:ea typeface="黑体" pitchFamily="49" charset="-122"/>
                <a:sym typeface="Wingdings" pitchFamily="2" charset="2"/>
              </a:rPr>
              <a:t>，理清文章结构。</a:t>
            </a:r>
          </a:p>
          <a:p>
            <a:pPr algn="l">
              <a:lnSpc>
                <a:spcPct val="150000"/>
              </a:lnSpc>
            </a:pPr>
            <a:r>
              <a:rPr lang="zh-CN" altLang="en-US" b="1" dirty="0">
                <a:solidFill>
                  <a:schemeClr val="tx1"/>
                </a:solidFill>
                <a:latin typeface="黑体" pitchFamily="49" charset="-122"/>
                <a:ea typeface="黑体" pitchFamily="49" charset="-122"/>
                <a:sym typeface="Wingdings" pitchFamily="2" charset="2"/>
              </a:rPr>
              <a:t> (2）找出表明</a:t>
            </a:r>
            <a:r>
              <a:rPr lang="zh-CN" altLang="en-US" b="1" dirty="0">
                <a:solidFill>
                  <a:srgbClr val="FF0000"/>
                </a:solidFill>
                <a:latin typeface="黑体" pitchFamily="49" charset="-122"/>
                <a:ea typeface="黑体" pitchFamily="49" charset="-122"/>
                <a:sym typeface="Wingdings" pitchFamily="2" charset="2"/>
              </a:rPr>
              <a:t>游踪</a:t>
            </a:r>
            <a:r>
              <a:rPr lang="zh-CN" altLang="en-US" b="1" dirty="0">
                <a:solidFill>
                  <a:schemeClr val="tx1"/>
                </a:solidFill>
                <a:latin typeface="黑体" pitchFamily="49" charset="-122"/>
                <a:ea typeface="黑体" pitchFamily="49" charset="-122"/>
                <a:sym typeface="Wingdings" pitchFamily="2" charset="2"/>
              </a:rPr>
              <a:t>的词语。</a:t>
            </a:r>
          </a:p>
          <a:p>
            <a:pPr algn="l">
              <a:lnSpc>
                <a:spcPct val="150000"/>
              </a:lnSpc>
            </a:pPr>
            <a:r>
              <a:rPr lang="zh-CN" altLang="en-US" b="1" dirty="0">
                <a:solidFill>
                  <a:schemeClr val="tx1"/>
                </a:solidFill>
                <a:latin typeface="黑体" pitchFamily="49" charset="-122"/>
                <a:ea typeface="黑体" pitchFamily="49" charset="-122"/>
                <a:sym typeface="Wingdings" pitchFamily="2" charset="2"/>
              </a:rPr>
              <a:t>（3）划出直接表明作者</a:t>
            </a:r>
            <a:r>
              <a:rPr lang="zh-CN" altLang="en-US" b="1" dirty="0">
                <a:solidFill>
                  <a:srgbClr val="FF0000"/>
                </a:solidFill>
                <a:effectLst>
                  <a:outerShdw blurRad="38100" dist="38100" dir="2700000" algn="tl">
                    <a:srgbClr val="000000">
                      <a:alpha val="43137"/>
                    </a:srgbClr>
                  </a:outerShdw>
                </a:effectLst>
                <a:latin typeface="黑体" pitchFamily="49" charset="-122"/>
                <a:ea typeface="黑体" pitchFamily="49" charset="-122"/>
                <a:sym typeface="Wingdings" pitchFamily="2" charset="2"/>
              </a:rPr>
              <a:t>情感变化</a:t>
            </a:r>
            <a:r>
              <a:rPr lang="zh-CN" altLang="en-US" b="1" dirty="0">
                <a:solidFill>
                  <a:schemeClr val="tx1"/>
                </a:solidFill>
                <a:latin typeface="黑体" pitchFamily="49" charset="-122"/>
                <a:ea typeface="黑体" pitchFamily="49" charset="-122"/>
                <a:sym typeface="Wingdings" pitchFamily="2" charset="2"/>
              </a:rPr>
              <a:t>的句子。</a:t>
            </a:r>
          </a:p>
          <a:p>
            <a:pPr algn="l">
              <a:lnSpc>
                <a:spcPct val="150000"/>
              </a:lnSpc>
            </a:pPr>
            <a:r>
              <a:rPr lang="zh-CN" altLang="en-US" b="1" dirty="0">
                <a:solidFill>
                  <a:schemeClr val="tx1"/>
                </a:solidFill>
                <a:latin typeface="黑体" pitchFamily="49" charset="-122"/>
                <a:ea typeface="黑体" pitchFamily="49" charset="-122"/>
                <a:sym typeface="Wingdings" pitchFamily="2" charset="2"/>
              </a:rPr>
              <a:t> (3)归纳作者的感情变化过程。</a:t>
            </a:r>
          </a:p>
          <a:p>
            <a:pPr algn="l"/>
            <a:r>
              <a:rPr lang="zh-CN" altLang="en-US" dirty="0">
                <a:solidFill>
                  <a:schemeClr val="tx1"/>
                </a:solidFill>
                <a:sym typeface="Wingdings" pitchFamily="2" charset="2"/>
              </a:rPr>
              <a:t>               </a:t>
            </a:r>
          </a:p>
        </p:txBody>
      </p:sp>
    </p:spTree>
    <p:extLst>
      <p:ext uri="{BB962C8B-B14F-4D97-AF65-F5344CB8AC3E}">
        <p14:creationId xmlns:p14="http://schemas.microsoft.com/office/powerpoint/2010/main" val="3580352392"/>
      </p:ext>
    </p:extLst>
  </p:cSld>
  <p:clrMapOvr>
    <a:masterClrMapping/>
  </p:clrMapOvr>
  <p:transition spd="slow" advTm="0">
    <p:random/>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81539" y="404664"/>
            <a:ext cx="6929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000" b="1">
                <a:solidFill>
                  <a:srgbClr val="040B12"/>
                </a:solidFill>
                <a:ea typeface="华文楷体" pitchFamily="2" charset="-122"/>
              </a:rPr>
              <a:t>快速浏览课文,概括每段大意：</a:t>
            </a:r>
          </a:p>
        </p:txBody>
      </p:sp>
      <p:sp>
        <p:nvSpPr>
          <p:cNvPr id="12291" name="Text Box 3"/>
          <p:cNvSpPr txBox="1">
            <a:spLocks noChangeArrowheads="1"/>
          </p:cNvSpPr>
          <p:nvPr/>
        </p:nvSpPr>
        <p:spPr bwMode="auto">
          <a:xfrm>
            <a:off x="179388" y="1701800"/>
            <a:ext cx="755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000" b="1">
                <a:solidFill>
                  <a:srgbClr val="040B12"/>
                </a:solidFill>
                <a:latin typeface="华文楷体" pitchFamily="2" charset="-122"/>
                <a:ea typeface="华文楷体" pitchFamily="2" charset="-122"/>
              </a:rPr>
              <a:t>本文写了朱自清一次怎样的经历?</a:t>
            </a:r>
          </a:p>
        </p:txBody>
      </p:sp>
      <p:sp>
        <p:nvSpPr>
          <p:cNvPr id="12292" name="Text Box 4"/>
          <p:cNvSpPr txBox="1">
            <a:spLocks noChangeArrowheads="1"/>
          </p:cNvSpPr>
          <p:nvPr/>
        </p:nvSpPr>
        <p:spPr bwMode="auto">
          <a:xfrm>
            <a:off x="1763713" y="3141663"/>
            <a:ext cx="46799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800" b="1" dirty="0">
                <a:latin typeface="华文楷体"/>
                <a:ea typeface="华文楷体" pitchFamily="2" charset="-122"/>
              </a:rPr>
              <a:t>——</a:t>
            </a:r>
            <a:r>
              <a:rPr lang="zh-CN" altLang="en-US" sz="4800" b="1" dirty="0">
                <a:ea typeface="华文楷体" pitchFamily="2" charset="-122"/>
              </a:rPr>
              <a:t>月下散步</a:t>
            </a:r>
          </a:p>
        </p:txBody>
      </p:sp>
    </p:spTree>
    <p:extLst>
      <p:ext uri="{BB962C8B-B14F-4D97-AF65-F5344CB8AC3E}">
        <p14:creationId xmlns:p14="http://schemas.microsoft.com/office/powerpoint/2010/main" val="716937551"/>
      </p:ext>
    </p:extLst>
  </p:cSld>
  <p:clrMapOvr>
    <a:masterClrMapping/>
  </p:clrMapOvr>
  <p:transition spd="slow" advTm="0">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gtEl>
                                        <p:attrNameLst>
                                          <p:attrName>style.visibility</p:attrName>
                                        </p:attrNameLst>
                                      </p:cBhvr>
                                      <p:to>
                                        <p:strVal val="visible"/>
                                      </p:to>
                                    </p:set>
                                    <p:anim calcmode="lin" valueType="num">
                                      <p:cBhvr additive="base">
                                        <p:cTn id="13" dur="500" fill="hold"/>
                                        <p:tgtEl>
                                          <p:spTgt spid="12291"/>
                                        </p:tgtEl>
                                        <p:attrNameLst>
                                          <p:attrName>ppt_x</p:attrName>
                                        </p:attrNameLst>
                                      </p:cBhvr>
                                      <p:tavLst>
                                        <p:tav tm="0">
                                          <p:val>
                                            <p:strVal val="#ppt_x"/>
                                          </p:val>
                                        </p:tav>
                                        <p:tav tm="100000">
                                          <p:val>
                                            <p:strVal val="#ppt_x"/>
                                          </p:val>
                                        </p:tav>
                                      </p:tavLst>
                                    </p:anim>
                                    <p:anim calcmode="lin" valueType="num">
                                      <p:cBhvr additive="base">
                                        <p:cTn id="14"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2292"/>
                                        </p:tgtEl>
                                        <p:attrNameLst>
                                          <p:attrName>style.visibility</p:attrName>
                                        </p:attrNameLst>
                                      </p:cBhvr>
                                      <p:to>
                                        <p:strVal val="visible"/>
                                      </p:to>
                                    </p:set>
                                    <p:anim calcmode="lin" valueType="num">
                                      <p:cBhvr>
                                        <p:cTn id="19" dur="2000" fill="hold"/>
                                        <p:tgtEl>
                                          <p:spTgt spid="12292"/>
                                        </p:tgtEl>
                                        <p:attrNameLst>
                                          <p:attrName>ppt_x</p:attrName>
                                        </p:attrNameLst>
                                      </p:cBhvr>
                                      <p:tavLst>
                                        <p:tav tm="0">
                                          <p:val>
                                            <p:strVal val="#ppt_x-.2"/>
                                          </p:val>
                                        </p:tav>
                                        <p:tav tm="100000">
                                          <p:val>
                                            <p:strVal val="#ppt_x"/>
                                          </p:val>
                                        </p:tav>
                                      </p:tavLst>
                                    </p:anim>
                                    <p:anim calcmode="lin" valueType="num">
                                      <p:cBhvr>
                                        <p:cTn id="20" dur="2000" fill="hold"/>
                                        <p:tgtEl>
                                          <p:spTgt spid="12292"/>
                                        </p:tgtEl>
                                        <p:attrNameLst>
                                          <p:attrName>ppt_y</p:attrName>
                                        </p:attrNameLst>
                                      </p:cBhvr>
                                      <p:tavLst>
                                        <p:tav tm="0">
                                          <p:val>
                                            <p:strVal val="#ppt_y"/>
                                          </p:val>
                                        </p:tav>
                                        <p:tav tm="100000">
                                          <p:val>
                                            <p:strVal val="#ppt_y"/>
                                          </p:val>
                                        </p:tav>
                                      </p:tavLst>
                                    </p:anim>
                                    <p:animEffect transition="in" filter="wipe(right)" prLst="gradientSize: 0.1">
                                      <p:cBhvr>
                                        <p:cTn id="21" dur="20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utoUpdateAnimBg="0"/>
      <p:bldP spid="12292"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2931</Words>
  <Application>Microsoft Office PowerPoint</Application>
  <PresentationFormat>全屏显示(4:3)</PresentationFormat>
  <Paragraphs>319</Paragraphs>
  <Slides>48</Slides>
  <Notes>0</Notes>
  <HiddenSlides>7</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Office 主题​​</vt:lpstr>
      <vt:lpstr>PowerPoint 演示文稿</vt:lpstr>
      <vt:lpstr>荷 花</vt:lpstr>
      <vt:lpstr>PowerPoint 演示文稿</vt:lpstr>
      <vt:lpstr>PowerPoint 演示文稿</vt:lpstr>
      <vt:lpstr>PowerPoint 演示文稿</vt:lpstr>
      <vt:lpstr>PowerPoint 演示文稿</vt:lpstr>
      <vt:lpstr>PowerPoint 演示文稿</vt:lpstr>
      <vt:lpstr>快速阅读全文</vt:lpstr>
      <vt:lpstr>PowerPoint 演示文稿</vt:lpstr>
      <vt:lpstr>PowerPoint 演示文稿</vt:lpstr>
      <vt:lpstr>作者为什么内心不平静呢？</vt:lpstr>
      <vt:lpstr>PowerPoint 演示文稿</vt:lpstr>
      <vt:lpstr>PowerPoint 演示文稿</vt:lpstr>
      <vt:lpstr>PowerPoint 演示文稿</vt:lpstr>
      <vt:lpstr>在理清线索的基础上理清行文思路</vt:lpstr>
      <vt:lpstr>从哪些句子可以看出作者的思绪变化？</vt:lpstr>
      <vt:lpstr>PowerPoint 演示文稿</vt:lpstr>
      <vt:lpstr>PowerPoint 演示文稿</vt:lpstr>
      <vt:lpstr>PowerPoint 演示文稿</vt:lpstr>
      <vt:lpstr>讨论1：作者在第4段中选取了月下荷塘的哪些景物来描写?景物顺序是如何安排的？突出了景物的哪些特点，寄寓了作者怎样的感情?</vt:lpstr>
      <vt:lpstr>PowerPoint 演示文稿</vt:lpstr>
      <vt:lpstr>PowerPoint 演示文稿</vt:lpstr>
      <vt:lpstr>PowerPoint 演示文稿</vt:lpstr>
      <vt:lpstr>PowerPoint 演示文稿</vt:lpstr>
      <vt:lpstr>修辞手法：通感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赏析句子</vt:lpstr>
      <vt:lpstr>赏析句子</vt:lpstr>
      <vt:lpstr>PowerPoint 演示文稿</vt:lpstr>
      <vt:lpstr>PowerPoint 演示文稿</vt:lpstr>
      <vt:lpstr>文本探究</vt:lpstr>
      <vt:lpstr>PowerPoint 演示文稿</vt:lpstr>
      <vt:lpstr>PowerPoint 演示文稿</vt:lpstr>
      <vt:lpstr>PowerPoint 演示文稿</vt:lpstr>
      <vt:lpstr>PowerPoint 演示文稿</vt:lpstr>
      <vt:lpstr>PowerPoint 演示文稿</vt:lpstr>
      <vt:lpstr>“这几天心里颇不宁静”</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9</cp:revision>
  <dcterms:created xsi:type="dcterms:W3CDTF">2016-12-22T02:37:57Z</dcterms:created>
  <dcterms:modified xsi:type="dcterms:W3CDTF">2016-12-29T01:59:28Z</dcterms:modified>
</cp:coreProperties>
</file>