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6"/>
  </p:handoutMasterIdLst>
  <p:sldIdLst>
    <p:sldId id="336" r:id="rId2"/>
    <p:sldId id="258" r:id="rId3"/>
    <p:sldId id="259" r:id="rId4"/>
    <p:sldId id="261" r:id="rId5"/>
    <p:sldId id="264" r:id="rId6"/>
    <p:sldId id="266" r:id="rId7"/>
    <p:sldId id="267" r:id="rId8"/>
    <p:sldId id="268" r:id="rId9"/>
    <p:sldId id="269" r:id="rId10"/>
    <p:sldId id="270" r:id="rId11"/>
    <p:sldId id="271" r:id="rId12"/>
    <p:sldId id="273" r:id="rId13"/>
    <p:sldId id="335" r:id="rId14"/>
    <p:sldId id="276" r:id="rId15"/>
    <p:sldId id="277" r:id="rId16"/>
    <p:sldId id="280" r:id="rId17"/>
    <p:sldId id="281" r:id="rId18"/>
    <p:sldId id="282" r:id="rId19"/>
    <p:sldId id="283" r:id="rId20"/>
    <p:sldId id="284" r:id="rId21"/>
    <p:sldId id="285" r:id="rId22"/>
    <p:sldId id="286" r:id="rId23"/>
    <p:sldId id="287" r:id="rId24"/>
    <p:sldId id="288" r:id="rId25"/>
    <p:sldId id="289" r:id="rId26"/>
    <p:sldId id="290" r:id="rId27"/>
    <p:sldId id="340" r:id="rId28"/>
    <p:sldId id="291" r:id="rId29"/>
    <p:sldId id="292" r:id="rId30"/>
    <p:sldId id="293" r:id="rId31"/>
    <p:sldId id="294" r:id="rId32"/>
    <p:sldId id="295" r:id="rId33"/>
    <p:sldId id="296" r:id="rId34"/>
    <p:sldId id="297" r:id="rId35"/>
    <p:sldId id="298" r:id="rId36"/>
    <p:sldId id="299" r:id="rId37"/>
    <p:sldId id="303" r:id="rId38"/>
    <p:sldId id="304" r:id="rId39"/>
    <p:sldId id="305" r:id="rId40"/>
    <p:sldId id="307" r:id="rId41"/>
    <p:sldId id="338" r:id="rId42"/>
    <p:sldId id="308" r:id="rId43"/>
    <p:sldId id="309" r:id="rId44"/>
    <p:sldId id="337" r:id="rId45"/>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966ED7F7-4AB3-4913-9190-E4358AE9548D}" type="datetimeFigureOut">
              <a:rPr lang="zh-CN" altLang="en-US" smtClean="0"/>
              <a:t>2016-12-23</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C7F88F7F-1FCA-4353-96F2-26EC5FBCFAAC}" type="slidenum">
              <a:rPr lang="zh-CN" altLang="en-US" smtClean="0"/>
              <a:t>‹#›</a:t>
            </a:fld>
            <a:endParaRPr lang="zh-CN" altLang="en-US"/>
          </a:p>
        </p:txBody>
      </p:sp>
    </p:spTree>
    <p:extLst>
      <p:ext uri="{BB962C8B-B14F-4D97-AF65-F5344CB8AC3E}">
        <p14:creationId xmlns:p14="http://schemas.microsoft.com/office/powerpoint/2010/main" val="14041372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92699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1460550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26619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F5DF35FE-5B68-48A2-BF60-9B0E101E1371}" type="slidenum">
              <a:rPr lang="en-US" altLang="zh-CN"/>
              <a:pPr/>
              <a:t>‹#›</a:t>
            </a:fld>
            <a:endParaRPr lang="en-US" altLang="zh-CN"/>
          </a:p>
        </p:txBody>
      </p:sp>
    </p:spTree>
    <p:extLst>
      <p:ext uri="{BB962C8B-B14F-4D97-AF65-F5344CB8AC3E}">
        <p14:creationId xmlns:p14="http://schemas.microsoft.com/office/powerpoint/2010/main" val="176393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68108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198471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34615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03926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42577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19394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133532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AC7A1C-7BA2-4468-93D8-A7AE955A67D5}" type="datetimeFigureOut">
              <a:rPr lang="zh-CN" altLang="en-US" smtClean="0"/>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28029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C7A1C-7BA2-4468-93D8-A7AE955A67D5}" type="datetimeFigureOut">
              <a:rPr lang="zh-CN" altLang="en-US" smtClean="0"/>
              <a:t>2016-12-23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D42F6-BFB5-46F8-879C-EC7501F06397}" type="slidenum">
              <a:rPr lang="zh-CN" altLang="en-US" smtClean="0"/>
              <a:t>‹#›</a:t>
            </a:fld>
            <a:endParaRPr lang="zh-CN" altLang="en-US"/>
          </a:p>
        </p:txBody>
      </p:sp>
    </p:spTree>
    <p:extLst>
      <p:ext uri="{BB962C8B-B14F-4D97-AF65-F5344CB8AC3E}">
        <p14:creationId xmlns:p14="http://schemas.microsoft.com/office/powerpoint/2010/main" val="294538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26.xml"/></Relationships>
</file>

<file path=ppt/slides/_rels/slide3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ctrTitle"/>
          </p:nvPr>
        </p:nvSpPr>
        <p:spPr/>
        <p:txBody>
          <a:bodyPr/>
          <a:lstStyle/>
          <a:p>
            <a:endParaRPr lang="zh-CN" altLang="zh-CN" sz="8000" b="1">
              <a:solidFill>
                <a:srgbClr val="52981E"/>
              </a:solidFill>
              <a:ea typeface="华文行楷" pitchFamily="2" charset="-122"/>
            </a:endParaRPr>
          </a:p>
        </p:txBody>
      </p:sp>
      <p:pic>
        <p:nvPicPr>
          <p:cNvPr id="162819" name="Picture 3" descr="XS_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0225"/>
          </a:xfrm>
          <a:prstGeom prst="rect">
            <a:avLst/>
          </a:prstGeom>
          <a:noFill/>
          <a:extLst>
            <a:ext uri="{909E8E84-426E-40DD-AFC4-6F175D3DCCD1}">
              <a14:hiddenFill xmlns:a14="http://schemas.microsoft.com/office/drawing/2010/main">
                <a:solidFill>
                  <a:srgbClr val="FFFFFF"/>
                </a:solidFill>
              </a14:hiddenFill>
            </a:ext>
          </a:extLst>
        </p:spPr>
      </p:pic>
      <p:sp>
        <p:nvSpPr>
          <p:cNvPr id="162820" name="WordArt 4"/>
          <p:cNvSpPr>
            <a:spLocks noChangeArrowheads="1" noChangeShapeType="1" noTextEdit="1"/>
          </p:cNvSpPr>
          <p:nvPr/>
        </p:nvSpPr>
        <p:spPr bwMode="auto">
          <a:xfrm>
            <a:off x="539750" y="533400"/>
            <a:ext cx="7632700" cy="3471863"/>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81847"/>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8000" b="1" kern="10">
                <a:ln w="9525">
                  <a:round/>
                  <a:headEnd/>
                  <a:tailEnd/>
                </a:ln>
                <a:gradFill rotWithShape="0">
                  <a:gsLst>
                    <a:gs pos="0">
                      <a:srgbClr val="FFE701"/>
                    </a:gs>
                    <a:gs pos="100000">
                      <a:srgbClr val="FE3E02"/>
                    </a:gs>
                  </a:gsLst>
                  <a:lin ang="5400000" scaled="1"/>
                </a:gradFill>
                <a:latin typeface="华文行楷"/>
              </a:rPr>
              <a:t>赤壁赋</a:t>
            </a:r>
          </a:p>
        </p:txBody>
      </p:sp>
      <p:sp>
        <p:nvSpPr>
          <p:cNvPr id="162821" name="WordArt 5"/>
          <p:cNvSpPr>
            <a:spLocks noChangeArrowheads="1" noChangeShapeType="1" noTextEdit="1"/>
          </p:cNvSpPr>
          <p:nvPr/>
        </p:nvSpPr>
        <p:spPr bwMode="auto">
          <a:xfrm>
            <a:off x="3419475" y="4941888"/>
            <a:ext cx="1800225" cy="1519237"/>
          </a:xfrm>
          <a:prstGeom prst="rect">
            <a:avLst/>
          </a:prstGeom>
        </p:spPr>
        <p:txBody>
          <a:bodyPr wrap="none" fromWordArt="1">
            <a:prstTxWarp prst="textSlantUp">
              <a:avLst>
                <a:gd name="adj" fmla="val 22028"/>
              </a:avLst>
            </a:prstTxWarp>
          </a:bodyPr>
          <a:lstStyle/>
          <a:p>
            <a:pPr algn="ctr"/>
            <a:r>
              <a:rPr lang="zh-CN" altLang="en-US" sz="6000" b="1"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华文新魏"/>
              </a:rPr>
              <a:t>苏轼</a:t>
            </a:r>
          </a:p>
        </p:txBody>
      </p:sp>
    </p:spTree>
    <p:extLst>
      <p:ext uri="{BB962C8B-B14F-4D97-AF65-F5344CB8AC3E}">
        <p14:creationId xmlns:p14="http://schemas.microsoft.com/office/powerpoint/2010/main" val="1029670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827088" y="-100013"/>
            <a:ext cx="8229600" cy="1384301"/>
          </a:xfrm>
        </p:spPr>
        <p:txBody>
          <a:bodyPr/>
          <a:lstStyle/>
          <a:p>
            <a:r>
              <a:rPr lang="en-US" altLang="zh-CN" b="1">
                <a:solidFill>
                  <a:srgbClr val="000000"/>
                </a:solidFill>
              </a:rPr>
              <a:t>   </a:t>
            </a:r>
            <a:r>
              <a:rPr lang="zh-CN" altLang="en-US" b="1">
                <a:solidFill>
                  <a:srgbClr val="000000"/>
                </a:solidFill>
              </a:rPr>
              <a:t>苏轼</a:t>
            </a:r>
            <a:r>
              <a:rPr lang="en-US" altLang="zh-CN" b="1">
                <a:solidFill>
                  <a:srgbClr val="000000"/>
                </a:solidFill>
              </a:rPr>
              <a:t>——</a:t>
            </a:r>
            <a:r>
              <a:rPr lang="zh-CN" altLang="en-US" b="1">
                <a:solidFill>
                  <a:srgbClr val="000000"/>
                </a:solidFill>
              </a:rPr>
              <a:t>魅力无穷的文人品格</a:t>
            </a:r>
          </a:p>
        </p:txBody>
      </p:sp>
      <p:sp>
        <p:nvSpPr>
          <p:cNvPr id="94211" name="Rectangle 3"/>
          <p:cNvSpPr>
            <a:spLocks noGrp="1" noRot="1" noChangeArrowheads="1"/>
          </p:cNvSpPr>
          <p:nvPr>
            <p:ph type="body" idx="1"/>
          </p:nvPr>
        </p:nvSpPr>
        <p:spPr>
          <a:xfrm>
            <a:off x="0" y="981075"/>
            <a:ext cx="9144000" cy="5876925"/>
          </a:xfrm>
          <a:solidFill>
            <a:srgbClr val="CCFFCC">
              <a:alpha val="50000"/>
            </a:srgbClr>
          </a:solidFill>
        </p:spPr>
        <p:txBody>
          <a:bodyPr/>
          <a:lstStyle/>
          <a:p>
            <a:pPr>
              <a:lnSpc>
                <a:spcPct val="90000"/>
              </a:lnSpc>
              <a:buFont typeface="Wingdings" pitchFamily="2" charset="2"/>
              <a:buNone/>
            </a:pPr>
            <a:r>
              <a:rPr lang="en-US" altLang="zh-CN" sz="2800" b="1"/>
              <a:t>          </a:t>
            </a:r>
            <a:r>
              <a:rPr lang="zh-CN" altLang="en-US" sz="2800" b="1">
                <a:solidFill>
                  <a:srgbClr val="000000"/>
                </a:solidFill>
              </a:rPr>
              <a:t>仕途坎坷、时乖命蹇，这是封建时代文人士子经常感喟的一个话题，但是，却极少有像苏轼这样的人，能够有隐痛，而又善于自我解脱，保持喜乐如常的生活态度，孜孜以求于艺术化的人生境界，使“乐”成为生活乃至创作永恒的主题。苏轼是古代思想精华的载体，也是一个人生的典范，他的“诗意生存”方式极具典型意义，深深影响着后人。</a:t>
            </a:r>
          </a:p>
          <a:p>
            <a:pPr>
              <a:lnSpc>
                <a:spcPct val="90000"/>
              </a:lnSpc>
              <a:buFont typeface="Wingdings" pitchFamily="2" charset="2"/>
              <a:buNone/>
            </a:pPr>
            <a:r>
              <a:rPr lang="zh-CN" altLang="en-US" sz="2800" b="1">
                <a:solidFill>
                  <a:srgbClr val="000000"/>
                </a:solidFill>
              </a:rPr>
              <a:t>          相对于念念不忘家国天下的</a:t>
            </a:r>
            <a:r>
              <a:rPr lang="zh-CN" altLang="en-US" sz="2800" b="1">
                <a:solidFill>
                  <a:srgbClr val="FF0000"/>
                </a:solidFill>
              </a:rPr>
              <a:t>杜甫</a:t>
            </a:r>
            <a:r>
              <a:rPr lang="zh-CN" altLang="en-US" sz="2800" b="1">
                <a:solidFill>
                  <a:srgbClr val="000000"/>
                </a:solidFill>
              </a:rPr>
              <a:t>来说，并不缺少风骨，而又多了几分睿智；相对于高扬“安能摧眉折腰事权贵”的</a:t>
            </a:r>
            <a:r>
              <a:rPr lang="zh-CN" altLang="en-US" sz="2800" b="1">
                <a:solidFill>
                  <a:srgbClr val="FF0000"/>
                </a:solidFill>
              </a:rPr>
              <a:t>李白</a:t>
            </a:r>
            <a:r>
              <a:rPr lang="zh-CN" altLang="en-US" sz="2800" b="1">
                <a:solidFill>
                  <a:srgbClr val="000000"/>
                </a:solidFill>
              </a:rPr>
              <a:t>来说，并不缺少尊严，而又多了几分平易；相对于自觉引退的</a:t>
            </a:r>
            <a:r>
              <a:rPr lang="zh-CN" altLang="en-US" sz="2800" b="1">
                <a:solidFill>
                  <a:srgbClr val="FF0000"/>
                </a:solidFill>
              </a:rPr>
              <a:t>陶渊明</a:t>
            </a:r>
            <a:r>
              <a:rPr lang="zh-CN" altLang="en-US" sz="2800" b="1">
                <a:solidFill>
                  <a:srgbClr val="000000"/>
                </a:solidFill>
              </a:rPr>
              <a:t>来说，他并不缺少“不为五斗米折腰”的勇气，而又活得更为丰富全面；相对于为国人树立自由人生观的哲学大师</a:t>
            </a:r>
            <a:r>
              <a:rPr lang="zh-CN" altLang="en-US" sz="2800" b="1">
                <a:solidFill>
                  <a:srgbClr val="FF0000"/>
                </a:solidFill>
              </a:rPr>
              <a:t>庄子</a:t>
            </a:r>
            <a:r>
              <a:rPr lang="zh-CN" altLang="en-US" sz="2800" b="1">
                <a:solidFill>
                  <a:srgbClr val="000000"/>
                </a:solidFill>
              </a:rPr>
              <a:t>来说，他并不缺少灵性与领悟力，但又多了几分人情味和烟火气息</a:t>
            </a:r>
            <a:r>
              <a:rPr lang="en-US" altLang="zh-CN" sz="2800" b="1">
                <a:solidFill>
                  <a:srgbClr val="000000"/>
                </a:solidFill>
              </a:rPr>
              <a:t>……</a:t>
            </a:r>
          </a:p>
        </p:txBody>
      </p:sp>
    </p:spTree>
    <p:extLst>
      <p:ext uri="{BB962C8B-B14F-4D97-AF65-F5344CB8AC3E}">
        <p14:creationId xmlns:p14="http://schemas.microsoft.com/office/powerpoint/2010/main" val="3438266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467544" y="634757"/>
            <a:ext cx="84439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00"/>
                </a:solidFill>
                <a:latin typeface="隶书" pitchFamily="49" charset="-122"/>
                <a:ea typeface="隶书" pitchFamily="49" charset="-122"/>
              </a:rPr>
              <a:t>   </a:t>
            </a:r>
            <a:r>
              <a:rPr lang="en-US" altLang="zh-CN" sz="3200" b="1" dirty="0">
                <a:solidFill>
                  <a:srgbClr val="000000"/>
                </a:solidFill>
                <a:latin typeface="Arial"/>
                <a:ea typeface="隶书" pitchFamily="49" charset="-122"/>
              </a:rPr>
              <a:t>“</a:t>
            </a:r>
            <a:r>
              <a:rPr lang="zh-CN" altLang="en-US" sz="3200" b="1" dirty="0">
                <a:solidFill>
                  <a:srgbClr val="000000"/>
                </a:solidFill>
                <a:latin typeface="隶书" pitchFamily="49" charset="-122"/>
                <a:ea typeface="隶书" pitchFamily="49" charset="-122"/>
              </a:rPr>
              <a:t>成熟是一种明亮而不刺眼的光辉，一种圆润而不腻耳的音响，一种不再需要对别人察言观色的从容，一种终于停止向周围申诉求告的大器，一种不理会哄闹的微笑，一种洗刷了偏激的淡漠，一种无须声张的厚实，一种并不陡峭的高度。勃郁的豪情发过了酵，尖利的山风收住了劲，湍急的细流汇成了湖，结果</a:t>
            </a:r>
            <a:r>
              <a:rPr lang="en-US" altLang="zh-CN" sz="3200" b="1" dirty="0">
                <a:solidFill>
                  <a:srgbClr val="000000"/>
                </a:solidFill>
                <a:latin typeface="Arial"/>
                <a:ea typeface="隶书" pitchFamily="49" charset="-122"/>
              </a:rPr>
              <a:t>——</a:t>
            </a:r>
            <a:r>
              <a:rPr lang="en-US" altLang="zh-CN" sz="3200" b="1" dirty="0">
                <a:solidFill>
                  <a:srgbClr val="000000"/>
                </a:solidFill>
                <a:latin typeface="隶书" pitchFamily="49" charset="-122"/>
                <a:ea typeface="隶书" pitchFamily="49" charset="-122"/>
              </a:rPr>
              <a:t> </a:t>
            </a:r>
            <a:r>
              <a:rPr lang="zh-CN" altLang="en-US" sz="3200" b="1" dirty="0">
                <a:solidFill>
                  <a:srgbClr val="000000"/>
                </a:solidFill>
                <a:latin typeface="隶书" pitchFamily="49" charset="-122"/>
                <a:ea typeface="隶书" pitchFamily="49" charset="-122"/>
              </a:rPr>
              <a:t>引导千古杰作的前奏已经鸣响，一道神秘的天光射向黄州，</a:t>
            </a:r>
            <a:r>
              <a:rPr lang="en-US" altLang="zh-CN" sz="3200" b="1" dirty="0">
                <a:solidFill>
                  <a:srgbClr val="000000"/>
                </a:solidFill>
                <a:latin typeface="隶书" pitchFamily="49" charset="-122"/>
                <a:ea typeface="隶书" pitchFamily="49" charset="-122"/>
              </a:rPr>
              <a:t>《</a:t>
            </a:r>
            <a:r>
              <a:rPr lang="zh-CN" altLang="en-US" sz="3200" b="1" dirty="0">
                <a:solidFill>
                  <a:srgbClr val="000000"/>
                </a:solidFill>
                <a:latin typeface="隶书" pitchFamily="49" charset="-122"/>
                <a:ea typeface="隶书" pitchFamily="49" charset="-122"/>
              </a:rPr>
              <a:t>念奴娇</a:t>
            </a:r>
            <a:r>
              <a:rPr lang="en-US" altLang="zh-CN" sz="3200" b="1" dirty="0">
                <a:solidFill>
                  <a:srgbClr val="000000"/>
                </a:solidFill>
                <a:latin typeface="Arial"/>
                <a:ea typeface="隶书" pitchFamily="49" charset="-122"/>
              </a:rPr>
              <a:t>•</a:t>
            </a:r>
            <a:r>
              <a:rPr lang="zh-CN" altLang="en-US" sz="3200" b="1" dirty="0">
                <a:solidFill>
                  <a:srgbClr val="000000"/>
                </a:solidFill>
                <a:latin typeface="隶书" pitchFamily="49" charset="-122"/>
                <a:ea typeface="隶书" pitchFamily="49" charset="-122"/>
              </a:rPr>
              <a:t>赤壁怀古</a:t>
            </a:r>
            <a:r>
              <a:rPr lang="en-US" altLang="zh-CN" sz="3200" b="1" dirty="0">
                <a:solidFill>
                  <a:srgbClr val="000000"/>
                </a:solidFill>
                <a:latin typeface="隶书" pitchFamily="49" charset="-122"/>
                <a:ea typeface="隶书" pitchFamily="49" charset="-122"/>
              </a:rPr>
              <a:t>》</a:t>
            </a:r>
            <a:r>
              <a:rPr lang="zh-CN" altLang="en-US" sz="3200" b="1" dirty="0">
                <a:solidFill>
                  <a:srgbClr val="000000"/>
                </a:solidFill>
                <a:latin typeface="隶书" pitchFamily="49" charset="-122"/>
                <a:ea typeface="隶书" pitchFamily="49" charset="-122"/>
              </a:rPr>
              <a:t>和前后</a:t>
            </a:r>
            <a:r>
              <a:rPr lang="en-US" altLang="zh-CN" sz="3200" b="1" dirty="0">
                <a:solidFill>
                  <a:srgbClr val="000000"/>
                </a:solidFill>
                <a:latin typeface="隶书" pitchFamily="49" charset="-122"/>
                <a:ea typeface="隶书" pitchFamily="49" charset="-122"/>
              </a:rPr>
              <a:t>《</a:t>
            </a:r>
            <a:r>
              <a:rPr lang="zh-CN" altLang="en-US" sz="3200" b="1" dirty="0">
                <a:solidFill>
                  <a:srgbClr val="000000"/>
                </a:solidFill>
                <a:latin typeface="隶书" pitchFamily="49" charset="-122"/>
                <a:ea typeface="隶书" pitchFamily="49" charset="-122"/>
              </a:rPr>
              <a:t>赤壁赋</a:t>
            </a:r>
            <a:r>
              <a:rPr lang="en-US" altLang="zh-CN" sz="3200" b="1" dirty="0">
                <a:solidFill>
                  <a:srgbClr val="000000"/>
                </a:solidFill>
                <a:latin typeface="隶书" pitchFamily="49" charset="-122"/>
                <a:ea typeface="隶书" pitchFamily="49" charset="-122"/>
              </a:rPr>
              <a:t>》</a:t>
            </a:r>
            <a:r>
              <a:rPr lang="zh-CN" altLang="en-US" sz="3200" b="1" dirty="0">
                <a:solidFill>
                  <a:srgbClr val="000000"/>
                </a:solidFill>
                <a:latin typeface="隶书" pitchFamily="49" charset="-122"/>
                <a:ea typeface="隶书" pitchFamily="49" charset="-122"/>
              </a:rPr>
              <a:t>马上就要产生。</a:t>
            </a:r>
            <a:r>
              <a:rPr lang="zh-CN" altLang="en-US" sz="3200" b="1" dirty="0">
                <a:solidFill>
                  <a:srgbClr val="000000"/>
                </a:solidFill>
                <a:latin typeface="Arial"/>
                <a:ea typeface="隶书" pitchFamily="49" charset="-122"/>
              </a:rPr>
              <a:t>”</a:t>
            </a:r>
            <a:r>
              <a:rPr lang="zh-CN" altLang="en-US" sz="3200" b="1" dirty="0">
                <a:solidFill>
                  <a:srgbClr val="000000"/>
                </a:solidFill>
                <a:latin typeface="隶书" pitchFamily="49" charset="-122"/>
                <a:ea typeface="隶书" pitchFamily="49" charset="-122"/>
              </a:rPr>
              <a:t> </a:t>
            </a:r>
          </a:p>
        </p:txBody>
      </p:sp>
      <p:sp>
        <p:nvSpPr>
          <p:cNvPr id="131075" name="Text Box 3"/>
          <p:cNvSpPr txBox="1">
            <a:spLocks noChangeArrowheads="1"/>
          </p:cNvSpPr>
          <p:nvPr/>
        </p:nvSpPr>
        <p:spPr bwMode="auto">
          <a:xfrm>
            <a:off x="4335463" y="5668963"/>
            <a:ext cx="4427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000FF"/>
                </a:solidFill>
                <a:latin typeface="华文行楷" pitchFamily="2" charset="-122"/>
                <a:ea typeface="华文行楷" pitchFamily="2" charset="-122"/>
              </a:rPr>
              <a:t>《</a:t>
            </a:r>
            <a:r>
              <a:rPr lang="zh-CN" altLang="en-US" sz="3200">
                <a:solidFill>
                  <a:srgbClr val="0000FF"/>
                </a:solidFill>
                <a:latin typeface="华文行楷" pitchFamily="2" charset="-122"/>
                <a:ea typeface="华文行楷" pitchFamily="2" charset="-122"/>
              </a:rPr>
              <a:t>苏东坡突围</a:t>
            </a:r>
            <a:r>
              <a:rPr lang="en-US" altLang="zh-CN" sz="3200">
                <a:solidFill>
                  <a:srgbClr val="0000FF"/>
                </a:solidFill>
                <a:latin typeface="华文行楷" pitchFamily="2" charset="-122"/>
                <a:ea typeface="华文行楷" pitchFamily="2" charset="-122"/>
              </a:rPr>
              <a:t>》</a:t>
            </a:r>
            <a:r>
              <a:rPr lang="zh-CN" altLang="en-US" sz="3200">
                <a:solidFill>
                  <a:srgbClr val="0000FF"/>
                </a:solidFill>
                <a:latin typeface="华文行楷" pitchFamily="2" charset="-122"/>
                <a:ea typeface="华文行楷" pitchFamily="2" charset="-122"/>
              </a:rPr>
              <a:t>余秋雨 </a:t>
            </a:r>
          </a:p>
        </p:txBody>
      </p:sp>
    </p:spTree>
    <p:extLst>
      <p:ext uri="{BB962C8B-B14F-4D97-AF65-F5344CB8AC3E}">
        <p14:creationId xmlns:p14="http://schemas.microsoft.com/office/powerpoint/2010/main" val="2419474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diamond(in)">
                                      <p:cBhvr>
                                        <p:cTn id="7" dur="2000"/>
                                        <p:tgtEl>
                                          <p:spTgt spid="13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1075"/>
                                        </p:tgtEl>
                                        <p:attrNameLst>
                                          <p:attrName>style.visibility</p:attrName>
                                        </p:attrNameLst>
                                      </p:cBhvr>
                                      <p:to>
                                        <p:strVal val="visible"/>
                                      </p:to>
                                    </p:set>
                                    <p:anim calcmode="lin" valueType="num">
                                      <p:cBhvr additive="base">
                                        <p:cTn id="12" dur="1000" fill="hold"/>
                                        <p:tgtEl>
                                          <p:spTgt spid="131075"/>
                                        </p:tgtEl>
                                        <p:attrNameLst>
                                          <p:attrName>ppt_x</p:attrName>
                                        </p:attrNameLst>
                                      </p:cBhvr>
                                      <p:tavLst>
                                        <p:tav tm="0">
                                          <p:val>
                                            <p:strVal val="#ppt_x"/>
                                          </p:val>
                                        </p:tav>
                                        <p:tav tm="100000">
                                          <p:val>
                                            <p:strVal val="#ppt_x"/>
                                          </p:val>
                                        </p:tav>
                                      </p:tavLst>
                                    </p:anim>
                                    <p:anim calcmode="lin" valueType="num">
                                      <p:cBhvr additive="base">
                                        <p:cTn id="13" dur="1000" fill="hold"/>
                                        <p:tgtEl>
                                          <p:spTgt spid="131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7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Rot="1" noChangeArrowheads="1"/>
          </p:cNvSpPr>
          <p:nvPr>
            <p:ph type="ctrTitle"/>
          </p:nvPr>
        </p:nvSpPr>
        <p:spPr>
          <a:xfrm>
            <a:off x="1835150" y="0"/>
            <a:ext cx="5486400" cy="1219200"/>
          </a:xfrm>
        </p:spPr>
        <p:txBody>
          <a:bodyPr>
            <a:normAutofit fontScale="90000"/>
          </a:bodyPr>
          <a:lstStyle/>
          <a:p>
            <a:r>
              <a:rPr lang="zh-CN" altLang="en-US" sz="8800"/>
              <a:t>写作背景</a:t>
            </a:r>
          </a:p>
        </p:txBody>
      </p:sp>
      <p:sp>
        <p:nvSpPr>
          <p:cNvPr id="116739" name="Rectangle 3"/>
          <p:cNvSpPr>
            <a:spLocks noGrp="1" noRot="1" noChangeArrowheads="1"/>
          </p:cNvSpPr>
          <p:nvPr>
            <p:ph type="subTitle" idx="1"/>
          </p:nvPr>
        </p:nvSpPr>
        <p:spPr>
          <a:xfrm>
            <a:off x="323528" y="1484313"/>
            <a:ext cx="8496944" cy="4953000"/>
          </a:xfrm>
        </p:spPr>
        <p:txBody>
          <a:bodyPr/>
          <a:lstStyle/>
          <a:p>
            <a:pPr algn="l"/>
            <a:r>
              <a:rPr lang="zh-CN" altLang="en-US" sz="4400" b="1" dirty="0">
                <a:solidFill>
                  <a:srgbClr val="000000"/>
                </a:solidFill>
              </a:rPr>
              <a:t>元丰三年（</a:t>
            </a:r>
            <a:r>
              <a:rPr lang="en-US" altLang="zh-CN" sz="4400" b="1" dirty="0">
                <a:solidFill>
                  <a:srgbClr val="000000"/>
                </a:solidFill>
              </a:rPr>
              <a:t>1079</a:t>
            </a:r>
            <a:r>
              <a:rPr lang="zh-CN" altLang="en-US" sz="4400" b="1" dirty="0">
                <a:solidFill>
                  <a:srgbClr val="000000"/>
                </a:solidFill>
              </a:rPr>
              <a:t>年），苏轼因作诗讽刺王安石新法（“</a:t>
            </a:r>
            <a:r>
              <a:rPr lang="zh-CN" altLang="en-US" sz="4400" b="1" dirty="0">
                <a:solidFill>
                  <a:srgbClr val="FF0000"/>
                </a:solidFill>
              </a:rPr>
              <a:t>乌台诗案</a:t>
            </a:r>
            <a:r>
              <a:rPr lang="zh-CN" altLang="en-US" sz="4400" dirty="0">
                <a:solidFill>
                  <a:srgbClr val="000000"/>
                </a:solidFill>
              </a:rPr>
              <a:t>”</a:t>
            </a:r>
            <a:r>
              <a:rPr lang="zh-CN" altLang="en-US" sz="4400" b="1" dirty="0">
                <a:solidFill>
                  <a:srgbClr val="000000"/>
                </a:solidFill>
              </a:rPr>
              <a:t>），被捕入狱。出狱后，被贬黄州团练副使。为排遣内心郁闷，他泛舟赤壁，先后写下了前后</a:t>
            </a:r>
            <a:r>
              <a:rPr lang="en-US" altLang="zh-CN" sz="4400" b="1" dirty="0">
                <a:solidFill>
                  <a:srgbClr val="000000"/>
                </a:solidFill>
              </a:rPr>
              <a:t>《</a:t>
            </a:r>
            <a:r>
              <a:rPr lang="zh-CN" altLang="en-US" sz="4400" b="1" dirty="0">
                <a:solidFill>
                  <a:srgbClr val="000000"/>
                </a:solidFill>
              </a:rPr>
              <a:t>赤壁赋</a:t>
            </a:r>
            <a:r>
              <a:rPr lang="en-US" altLang="zh-CN" sz="4400" b="1" dirty="0">
                <a:solidFill>
                  <a:srgbClr val="000000"/>
                </a:solidFill>
              </a:rPr>
              <a:t>》</a:t>
            </a:r>
            <a:r>
              <a:rPr lang="zh-CN" altLang="en-US" sz="4400" b="1" dirty="0">
                <a:solidFill>
                  <a:srgbClr val="000000"/>
                </a:solidFill>
              </a:rPr>
              <a:t>和</a:t>
            </a:r>
            <a:r>
              <a:rPr lang="en-US" altLang="zh-CN" sz="4400" b="1" dirty="0">
                <a:solidFill>
                  <a:srgbClr val="000000"/>
                </a:solidFill>
              </a:rPr>
              <a:t>《</a:t>
            </a:r>
            <a:r>
              <a:rPr lang="zh-CN" altLang="en-US" sz="4400" b="1" dirty="0">
                <a:solidFill>
                  <a:srgbClr val="000000"/>
                </a:solidFill>
              </a:rPr>
              <a:t>念奴娇</a:t>
            </a:r>
            <a:r>
              <a:rPr lang="en-US" altLang="zh-CN" sz="4400" b="1" dirty="0">
                <a:solidFill>
                  <a:srgbClr val="000000"/>
                </a:solidFill>
                <a:cs typeface="Times New Roman" pitchFamily="18" charset="0"/>
              </a:rPr>
              <a:t>·</a:t>
            </a:r>
            <a:r>
              <a:rPr lang="zh-CN" altLang="en-US" sz="4400" b="1" dirty="0">
                <a:solidFill>
                  <a:srgbClr val="000000"/>
                </a:solidFill>
              </a:rPr>
              <a:t>赤壁怀古</a:t>
            </a:r>
            <a:r>
              <a:rPr lang="en-US" altLang="zh-CN" sz="4400" b="1" dirty="0">
                <a:solidFill>
                  <a:srgbClr val="000000"/>
                </a:solidFill>
              </a:rPr>
              <a:t>》</a:t>
            </a:r>
            <a:r>
              <a:rPr lang="zh-CN" altLang="en-US" sz="4400" b="1" dirty="0">
                <a:solidFill>
                  <a:srgbClr val="000000"/>
                </a:solidFill>
              </a:rPr>
              <a:t>。</a:t>
            </a:r>
            <a:endParaRPr lang="zh-CN" altLang="en-US" sz="4400" b="1" dirty="0"/>
          </a:p>
        </p:txBody>
      </p:sp>
    </p:spTree>
    <p:extLst>
      <p:ext uri="{BB962C8B-B14F-4D97-AF65-F5344CB8AC3E}">
        <p14:creationId xmlns:p14="http://schemas.microsoft.com/office/powerpoint/2010/main" val="32460045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blinds(horizontal)">
                                      <p:cBhvr>
                                        <p:cTn id="7" dur="500"/>
                                        <p:tgtEl>
                                          <p:spTgt spid="116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16739">
                                            <p:txEl>
                                              <p:pRg st="0" end="0"/>
                                            </p:txEl>
                                          </p:spTgt>
                                        </p:tgtEl>
                                        <p:attrNameLst>
                                          <p:attrName>style.visibility</p:attrName>
                                        </p:attrNameLst>
                                      </p:cBhvr>
                                      <p:to>
                                        <p:strVal val="visible"/>
                                      </p:to>
                                    </p:set>
                                    <p:anim calcmode="lin" valueType="num">
                                      <p:cBhvr additive="base">
                                        <p:cTn id="12" dur="500" fill="hold"/>
                                        <p:tgtEl>
                                          <p:spTgt spid="11673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673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6873" y="685265"/>
            <a:ext cx="8568952" cy="6124754"/>
          </a:xfrm>
          <a:prstGeom prst="rect">
            <a:avLst/>
          </a:prstGeom>
        </p:spPr>
        <p:txBody>
          <a:bodyPr wrap="square">
            <a:spAutoFit/>
          </a:bodyPr>
          <a:lstStyle/>
          <a:p>
            <a:r>
              <a:rPr lang="zh-CN" altLang="en-US" sz="2800" b="1" dirty="0" smtClean="0"/>
              <a:t>        苏轼在接任湖州刺史时</a:t>
            </a:r>
            <a:r>
              <a:rPr lang="en-US" altLang="zh-CN" sz="2800" b="1" dirty="0" smtClean="0"/>
              <a:t>,</a:t>
            </a:r>
            <a:r>
              <a:rPr lang="zh-CN" altLang="en-US" sz="2800" b="1" dirty="0" smtClean="0"/>
              <a:t>按照惯例</a:t>
            </a:r>
            <a:r>
              <a:rPr lang="en-US" altLang="zh-CN" sz="2800" b="1" dirty="0" smtClean="0"/>
              <a:t>,</a:t>
            </a:r>
            <a:r>
              <a:rPr lang="zh-CN" altLang="en-US" sz="2800" b="1" dirty="0" smtClean="0"/>
              <a:t>给皇上上了一封谢表</a:t>
            </a:r>
            <a:r>
              <a:rPr lang="en-US" altLang="zh-CN" sz="2800" b="1" dirty="0" smtClean="0"/>
              <a:t>,</a:t>
            </a:r>
            <a:r>
              <a:rPr lang="zh-CN" altLang="en-US" sz="2800" b="1" dirty="0" smtClean="0"/>
              <a:t>其中有这样两句话</a:t>
            </a:r>
            <a:r>
              <a:rPr lang="en-US" altLang="zh-CN" sz="2800" b="1" dirty="0" smtClean="0"/>
              <a:t>:</a:t>
            </a:r>
            <a:r>
              <a:rPr lang="en-US" altLang="zh-CN" sz="2800" b="1" dirty="0" smtClean="0">
                <a:latin typeface="宋体"/>
              </a:rPr>
              <a:t>“</a:t>
            </a:r>
            <a:r>
              <a:rPr lang="zh-CN" altLang="en-US" sz="2800" b="1" dirty="0" smtClean="0"/>
              <a:t>知其愚不识时</a:t>
            </a:r>
            <a:r>
              <a:rPr lang="en-US" altLang="zh-CN" sz="2800" b="1" dirty="0" smtClean="0"/>
              <a:t>,</a:t>
            </a:r>
            <a:r>
              <a:rPr lang="zh-CN" altLang="en-US" sz="2800" b="1" dirty="0" smtClean="0"/>
              <a:t>难以追陪新进</a:t>
            </a:r>
            <a:r>
              <a:rPr lang="en-US" altLang="zh-CN" sz="2800" b="1" dirty="0" smtClean="0"/>
              <a:t>;</a:t>
            </a:r>
            <a:r>
              <a:rPr lang="zh-CN" altLang="en-US" sz="2800" b="1" dirty="0" smtClean="0"/>
              <a:t>察其老不生事</a:t>
            </a:r>
            <a:r>
              <a:rPr lang="en-US" altLang="zh-CN" sz="2800" b="1" dirty="0" smtClean="0"/>
              <a:t>,</a:t>
            </a:r>
            <a:r>
              <a:rPr lang="zh-CN" altLang="en-US" sz="2800" b="1" dirty="0" smtClean="0"/>
              <a:t>或能牧养小民。</a:t>
            </a:r>
            <a:r>
              <a:rPr lang="zh-CN" altLang="en-US" sz="2800" b="1" dirty="0" smtClean="0">
                <a:latin typeface="宋体"/>
              </a:rPr>
              <a:t>”</a:t>
            </a:r>
            <a:r>
              <a:rPr lang="zh-CN" altLang="en-US" sz="2800" b="1" dirty="0" smtClean="0"/>
              <a:t>这本来是苏轼对自己不合时宜的一种自嘲</a:t>
            </a:r>
            <a:r>
              <a:rPr lang="en-US" altLang="zh-CN" sz="2800" b="1" dirty="0" smtClean="0"/>
              <a:t>,</a:t>
            </a:r>
            <a:r>
              <a:rPr lang="zh-CN" altLang="en-US" sz="2800" b="1" dirty="0" smtClean="0"/>
              <a:t>谁料</a:t>
            </a:r>
            <a:r>
              <a:rPr lang="zh-CN" altLang="en-US" sz="2800" b="1" dirty="0" smtClean="0">
                <a:latin typeface="宋体"/>
              </a:rPr>
              <a:t>“</a:t>
            </a:r>
            <a:r>
              <a:rPr lang="zh-CN" altLang="en-US" sz="2800" b="1" dirty="0" smtClean="0"/>
              <a:t>新进</a:t>
            </a:r>
            <a:r>
              <a:rPr lang="zh-CN" altLang="en-US" sz="2800" b="1" dirty="0" smtClean="0">
                <a:latin typeface="宋体"/>
              </a:rPr>
              <a:t>”</a:t>
            </a:r>
            <a:r>
              <a:rPr lang="zh-CN" altLang="en-US" sz="2800" b="1" dirty="0" smtClean="0"/>
              <a:t>二字却刺伤了新贵们</a:t>
            </a:r>
            <a:r>
              <a:rPr lang="en-US" altLang="zh-CN" sz="2800" b="1" dirty="0" smtClean="0"/>
              <a:t>,</a:t>
            </a:r>
            <a:r>
              <a:rPr lang="zh-CN" altLang="en-US" sz="2800" b="1" dirty="0" smtClean="0"/>
              <a:t>于是他们就把这篇文章和苏轼的其他诗文穿凿附会</a:t>
            </a:r>
            <a:r>
              <a:rPr lang="en-US" altLang="zh-CN" sz="2800" b="1" dirty="0" smtClean="0"/>
              <a:t>,</a:t>
            </a:r>
            <a:r>
              <a:rPr lang="zh-CN" altLang="en-US" sz="2800" b="1" dirty="0" smtClean="0"/>
              <a:t>断章取义</a:t>
            </a:r>
            <a:r>
              <a:rPr lang="en-US" altLang="zh-CN" sz="2800" b="1" dirty="0" smtClean="0"/>
              <a:t>,</a:t>
            </a:r>
            <a:r>
              <a:rPr lang="zh-CN" altLang="en-US" sz="2800" b="1" dirty="0" smtClean="0"/>
              <a:t>任意引申</a:t>
            </a:r>
            <a:r>
              <a:rPr lang="en-US" altLang="zh-CN" sz="2800" b="1" dirty="0" smtClean="0"/>
              <a:t>,</a:t>
            </a:r>
            <a:r>
              <a:rPr lang="zh-CN" altLang="en-US" sz="2800" b="1" dirty="0" smtClean="0"/>
              <a:t>说成含沙射影</a:t>
            </a:r>
            <a:r>
              <a:rPr lang="en-US" altLang="zh-CN" sz="2800" b="1" dirty="0" smtClean="0"/>
              <a:t>,</a:t>
            </a:r>
            <a:r>
              <a:rPr lang="zh-CN" altLang="en-US" sz="2800" b="1" dirty="0" smtClean="0"/>
              <a:t>谩骂当今圣上</a:t>
            </a:r>
            <a:r>
              <a:rPr lang="en-US" altLang="zh-CN" sz="2800" b="1" dirty="0" smtClean="0"/>
              <a:t>,</a:t>
            </a:r>
            <a:r>
              <a:rPr lang="zh-CN" altLang="en-US" sz="2800" b="1" dirty="0" smtClean="0"/>
              <a:t>攻击新法。好在当时神宗还算爱惜人才</a:t>
            </a:r>
            <a:r>
              <a:rPr lang="en-US" altLang="zh-CN" sz="2800" b="1" dirty="0" smtClean="0"/>
              <a:t>,</a:t>
            </a:r>
            <a:r>
              <a:rPr lang="zh-CN" altLang="en-US" sz="2800" b="1" dirty="0" smtClean="0"/>
              <a:t>没有定苏轼死罪</a:t>
            </a:r>
            <a:r>
              <a:rPr lang="en-US" altLang="zh-CN" sz="2800" b="1" dirty="0" smtClean="0"/>
              <a:t>,</a:t>
            </a:r>
            <a:r>
              <a:rPr lang="zh-CN" altLang="en-US" sz="2800" b="1" dirty="0" smtClean="0"/>
              <a:t>再加上当朝很多知名人士的求情、解救</a:t>
            </a:r>
            <a:r>
              <a:rPr lang="en-US" altLang="zh-CN" sz="2800" b="1" dirty="0" smtClean="0"/>
              <a:t>,</a:t>
            </a:r>
            <a:r>
              <a:rPr lang="zh-CN" altLang="en-US" sz="2800" b="1" dirty="0" smtClean="0"/>
              <a:t>最终苏轼在被关押了几个月</a:t>
            </a:r>
            <a:r>
              <a:rPr lang="en-US" altLang="zh-CN" sz="2800" b="1" dirty="0" smtClean="0"/>
              <a:t>,</a:t>
            </a:r>
            <a:r>
              <a:rPr lang="zh-CN" altLang="en-US" sz="2800" b="1" dirty="0" smtClean="0"/>
              <a:t>受尽折磨之后</a:t>
            </a:r>
            <a:r>
              <a:rPr lang="en-US" altLang="zh-CN" sz="2800" b="1" dirty="0" smtClean="0"/>
              <a:t>,</a:t>
            </a:r>
            <a:r>
              <a:rPr lang="zh-CN" altLang="en-US" sz="2800" b="1" dirty="0" smtClean="0"/>
              <a:t>被贬为黄州团练副使</a:t>
            </a:r>
            <a:r>
              <a:rPr lang="en-US" altLang="zh-CN" sz="2800" b="1" dirty="0" smtClean="0"/>
              <a:t>,</a:t>
            </a:r>
            <a:r>
              <a:rPr lang="zh-CN" altLang="en-US" sz="2800" b="1" dirty="0" smtClean="0"/>
              <a:t>但</a:t>
            </a:r>
            <a:r>
              <a:rPr lang="zh-CN" altLang="en-US" sz="2800" b="1" dirty="0" smtClean="0">
                <a:latin typeface="宋体"/>
              </a:rPr>
              <a:t>“</a:t>
            </a:r>
            <a:r>
              <a:rPr lang="zh-CN" altLang="en-US" sz="2800" b="1" dirty="0" smtClean="0"/>
              <a:t>不得签署公事</a:t>
            </a:r>
            <a:r>
              <a:rPr lang="zh-CN" altLang="en-US" sz="2800" b="1" dirty="0" smtClean="0">
                <a:latin typeface="宋体"/>
              </a:rPr>
              <a:t>”“</a:t>
            </a:r>
            <a:r>
              <a:rPr lang="zh-CN" altLang="en-US" sz="2800" b="1" dirty="0" smtClean="0"/>
              <a:t>不得擅去安置所</a:t>
            </a:r>
            <a:r>
              <a:rPr lang="zh-CN" altLang="en-US" sz="2800" b="1" dirty="0" smtClean="0">
                <a:latin typeface="宋体"/>
              </a:rPr>
              <a:t>”</a:t>
            </a:r>
            <a:r>
              <a:rPr lang="zh-CN" altLang="en-US" sz="2800" b="1" dirty="0" smtClean="0"/>
              <a:t>。这就是有名的</a:t>
            </a:r>
            <a:r>
              <a:rPr lang="zh-CN" altLang="en-US" sz="2800" b="1" dirty="0" smtClean="0">
                <a:latin typeface="宋体"/>
              </a:rPr>
              <a:t>“</a:t>
            </a:r>
            <a:r>
              <a:rPr lang="zh-CN" altLang="en-US" sz="2800" b="1" dirty="0" smtClean="0"/>
              <a:t>乌台诗案</a:t>
            </a:r>
            <a:r>
              <a:rPr lang="zh-CN" altLang="en-US" sz="2800" b="1" dirty="0" smtClean="0">
                <a:latin typeface="宋体"/>
              </a:rPr>
              <a:t>”</a:t>
            </a:r>
            <a:r>
              <a:rPr lang="zh-CN" altLang="en-US" sz="2800" b="1" dirty="0" smtClean="0"/>
              <a:t>。苏轼在这次权力之争后</a:t>
            </a:r>
            <a:r>
              <a:rPr lang="en-US" altLang="zh-CN" sz="2800" b="1" dirty="0" smtClean="0"/>
              <a:t>,</a:t>
            </a:r>
            <a:r>
              <a:rPr lang="zh-CN" altLang="en-US" sz="2800" b="1" dirty="0" smtClean="0"/>
              <a:t>虽然保全了性命</a:t>
            </a:r>
            <a:r>
              <a:rPr lang="en-US" altLang="zh-CN" sz="2800" b="1" dirty="0" smtClean="0"/>
              <a:t>,</a:t>
            </a:r>
            <a:r>
              <a:rPr lang="zh-CN" altLang="en-US" sz="2800" b="1" dirty="0" smtClean="0"/>
              <a:t>但是精神上却因这场卑鄙的文字狱受到沉重打击。在黄州期间</a:t>
            </a:r>
            <a:r>
              <a:rPr lang="en-US" altLang="zh-CN" sz="2800" b="1" dirty="0" smtClean="0"/>
              <a:t>,</a:t>
            </a:r>
            <a:r>
              <a:rPr lang="zh-CN" altLang="en-US" sz="2800" b="1" dirty="0" smtClean="0"/>
              <a:t>他自号东坡居士</a:t>
            </a:r>
            <a:r>
              <a:rPr lang="en-US" altLang="zh-CN" sz="2800" b="1" dirty="0" smtClean="0"/>
              <a:t>,</a:t>
            </a:r>
            <a:r>
              <a:rPr lang="zh-CN" altLang="en-US" sz="2800" b="1" dirty="0" smtClean="0"/>
              <a:t>彷徨于山水</a:t>
            </a:r>
            <a:r>
              <a:rPr lang="en-US" altLang="zh-CN" sz="2800" b="1" dirty="0" smtClean="0"/>
              <a:t>,</a:t>
            </a:r>
            <a:r>
              <a:rPr lang="zh-CN" altLang="en-US" sz="2800" b="1" dirty="0" smtClean="0"/>
              <a:t>在老庄及佛禅中寻求解脱。</a:t>
            </a:r>
            <a:endParaRPr lang="zh-CN" altLang="en-US" sz="2800" dirty="0"/>
          </a:p>
        </p:txBody>
      </p:sp>
      <p:sp>
        <p:nvSpPr>
          <p:cNvPr id="3" name="矩形 2"/>
          <p:cNvSpPr/>
          <p:nvPr/>
        </p:nvSpPr>
        <p:spPr>
          <a:xfrm>
            <a:off x="251520" y="116632"/>
            <a:ext cx="2244525" cy="584775"/>
          </a:xfrm>
          <a:prstGeom prst="rect">
            <a:avLst/>
          </a:prstGeom>
        </p:spPr>
        <p:txBody>
          <a:bodyPr wrap="none">
            <a:spAutoFit/>
          </a:bodyPr>
          <a:lstStyle/>
          <a:p>
            <a:r>
              <a:rPr lang="zh-CN" altLang="en-US" sz="3200" b="1" dirty="0" smtClean="0"/>
              <a:t>乌台诗案：</a:t>
            </a:r>
            <a:endParaRPr lang="zh-CN" altLang="en-US" sz="3200" dirty="0"/>
          </a:p>
        </p:txBody>
      </p:sp>
    </p:spTree>
    <p:extLst>
      <p:ext uri="{BB962C8B-B14F-4D97-AF65-F5344CB8AC3E}">
        <p14:creationId xmlns:p14="http://schemas.microsoft.com/office/powerpoint/2010/main" val="2806782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0" y="0"/>
            <a:ext cx="8229600" cy="1384300"/>
          </a:xfrm>
        </p:spPr>
        <p:txBody>
          <a:bodyPr/>
          <a:lstStyle/>
          <a:p>
            <a:r>
              <a:rPr lang="zh-CN" altLang="en-US" sz="6600" b="1">
                <a:solidFill>
                  <a:srgbClr val="000066"/>
                </a:solidFill>
                <a:ea typeface="华文彩云" pitchFamily="2" charset="-122"/>
              </a:rPr>
              <a:t>诵读指导</a:t>
            </a:r>
          </a:p>
        </p:txBody>
      </p:sp>
      <p:sp>
        <p:nvSpPr>
          <p:cNvPr id="52227" name="Rectangle 3"/>
          <p:cNvSpPr>
            <a:spLocks noGrp="1" noRot="1" noChangeArrowheads="1"/>
          </p:cNvSpPr>
          <p:nvPr>
            <p:ph type="body" idx="1"/>
          </p:nvPr>
        </p:nvSpPr>
        <p:spPr>
          <a:xfrm>
            <a:off x="395288" y="1268413"/>
            <a:ext cx="8497887" cy="5399087"/>
          </a:xfrm>
          <a:noFill/>
          <a:extLst>
            <a:ext uri="{909E8E84-426E-40DD-AFC4-6F175D3DCCD1}">
              <a14:hiddenFill xmlns:a14="http://schemas.microsoft.com/office/drawing/2010/main">
                <a:solidFill>
                  <a:srgbClr val="000099">
                    <a:alpha val="56000"/>
                  </a:srgbClr>
                </a:solidFill>
              </a14:hiddenFill>
            </a:ext>
          </a:extLst>
        </p:spPr>
        <p:txBody>
          <a:bodyPr/>
          <a:lstStyle/>
          <a:p>
            <a:pPr>
              <a:lnSpc>
                <a:spcPct val="80000"/>
              </a:lnSpc>
              <a:buFont typeface="Wingdings" pitchFamily="2" charset="2"/>
              <a:buNone/>
            </a:pPr>
            <a:r>
              <a:rPr lang="en-US" altLang="zh-CN" sz="2800" b="1">
                <a:solidFill>
                  <a:srgbClr val="000066"/>
                </a:solidFill>
              </a:rPr>
              <a:t>1</a:t>
            </a:r>
            <a:r>
              <a:rPr lang="zh-CN" altLang="en-US" sz="2800" b="1">
                <a:solidFill>
                  <a:srgbClr val="000066"/>
                </a:solidFill>
              </a:rPr>
              <a:t>、读出重音。</a:t>
            </a:r>
          </a:p>
          <a:p>
            <a:pPr>
              <a:lnSpc>
                <a:spcPct val="80000"/>
              </a:lnSpc>
              <a:buFont typeface="Wingdings" pitchFamily="2" charset="2"/>
              <a:buNone/>
            </a:pPr>
            <a:r>
              <a:rPr lang="zh-CN" altLang="en-US" sz="2800" b="1"/>
              <a:t>      </a:t>
            </a:r>
            <a:r>
              <a:rPr lang="zh-CN" altLang="en-US" sz="2800" b="1">
                <a:solidFill>
                  <a:srgbClr val="000000"/>
                </a:solidFill>
              </a:rPr>
              <a:t>动词重读；韵字重读；疑问词重读。</a:t>
            </a:r>
          </a:p>
          <a:p>
            <a:pPr>
              <a:lnSpc>
                <a:spcPct val="80000"/>
              </a:lnSpc>
              <a:buFont typeface="Wingdings" pitchFamily="2" charset="2"/>
              <a:buNone/>
            </a:pPr>
            <a:r>
              <a:rPr lang="en-US" altLang="zh-CN" sz="2800" b="1">
                <a:solidFill>
                  <a:srgbClr val="000066"/>
                </a:solidFill>
              </a:rPr>
              <a:t>2</a:t>
            </a:r>
            <a:r>
              <a:rPr lang="zh-CN" altLang="en-US" sz="2800" b="1">
                <a:solidFill>
                  <a:srgbClr val="000066"/>
                </a:solidFill>
              </a:rPr>
              <a:t>、读出节奏。</a:t>
            </a:r>
          </a:p>
          <a:p>
            <a:pPr>
              <a:lnSpc>
                <a:spcPct val="80000"/>
              </a:lnSpc>
              <a:buFont typeface="Wingdings" pitchFamily="2" charset="2"/>
              <a:buNone/>
            </a:pPr>
            <a:r>
              <a:rPr lang="zh-CN" altLang="en-US" sz="2800" b="1"/>
              <a:t>      </a:t>
            </a:r>
            <a:r>
              <a:rPr lang="zh-CN" altLang="en-US" sz="2800" b="1">
                <a:solidFill>
                  <a:srgbClr val="000000"/>
                </a:solidFill>
              </a:rPr>
              <a:t>按照句子内部的词义和语法结构分出节拍。</a:t>
            </a:r>
          </a:p>
          <a:p>
            <a:pPr>
              <a:lnSpc>
                <a:spcPct val="80000"/>
              </a:lnSpc>
              <a:buFont typeface="Wingdings" pitchFamily="2" charset="2"/>
              <a:buNone/>
            </a:pPr>
            <a:r>
              <a:rPr lang="en-US" altLang="zh-CN" sz="2800" b="1">
                <a:solidFill>
                  <a:srgbClr val="000066"/>
                </a:solidFill>
              </a:rPr>
              <a:t>3</a:t>
            </a:r>
            <a:r>
              <a:rPr lang="zh-CN" altLang="en-US" sz="2800" b="1">
                <a:solidFill>
                  <a:srgbClr val="000066"/>
                </a:solidFill>
              </a:rPr>
              <a:t>、读出起伏。</a:t>
            </a:r>
          </a:p>
          <a:p>
            <a:pPr>
              <a:lnSpc>
                <a:spcPct val="80000"/>
              </a:lnSpc>
              <a:buFont typeface="Wingdings" pitchFamily="2" charset="2"/>
              <a:buNone/>
            </a:pPr>
            <a:r>
              <a:rPr lang="zh-CN" altLang="en-US" sz="2800" b="1"/>
              <a:t>      </a:t>
            </a:r>
            <a:r>
              <a:rPr lang="zh-CN" altLang="en-US" sz="2800" b="1">
                <a:solidFill>
                  <a:srgbClr val="000000"/>
                </a:solidFill>
              </a:rPr>
              <a:t>根据思想内容，处理停顿的长短、语速的快慢。</a:t>
            </a:r>
          </a:p>
          <a:p>
            <a:pPr>
              <a:lnSpc>
                <a:spcPct val="80000"/>
              </a:lnSpc>
              <a:buFont typeface="Wingdings" pitchFamily="2" charset="2"/>
              <a:buNone/>
            </a:pPr>
            <a:r>
              <a:rPr lang="en-US" altLang="zh-CN" sz="2800" b="1">
                <a:solidFill>
                  <a:srgbClr val="000066"/>
                </a:solidFill>
              </a:rPr>
              <a:t>4</a:t>
            </a:r>
            <a:r>
              <a:rPr lang="zh-CN" altLang="en-US" sz="2800" b="1">
                <a:solidFill>
                  <a:srgbClr val="000066"/>
                </a:solidFill>
              </a:rPr>
              <a:t>、读出韵律。</a:t>
            </a:r>
          </a:p>
          <a:p>
            <a:pPr>
              <a:lnSpc>
                <a:spcPct val="80000"/>
              </a:lnSpc>
              <a:buFont typeface="Wingdings" pitchFamily="2" charset="2"/>
              <a:buNone/>
            </a:pPr>
            <a:r>
              <a:rPr lang="zh-CN" altLang="en-US" sz="2800" b="1"/>
              <a:t>    </a:t>
            </a:r>
            <a:r>
              <a:rPr lang="en-US" altLang="zh-CN" sz="2800" b="1">
                <a:solidFill>
                  <a:srgbClr val="000000"/>
                </a:solidFill>
              </a:rPr>
              <a:t>《</a:t>
            </a:r>
            <a:r>
              <a:rPr lang="zh-CN" altLang="en-US" sz="2800" b="1">
                <a:solidFill>
                  <a:srgbClr val="000000"/>
                </a:solidFill>
              </a:rPr>
              <a:t>赤壁赋</a:t>
            </a:r>
            <a:r>
              <a:rPr lang="en-US" altLang="zh-CN" sz="2800" b="1">
                <a:solidFill>
                  <a:srgbClr val="000000"/>
                </a:solidFill>
              </a:rPr>
              <a:t>》</a:t>
            </a:r>
            <a:r>
              <a:rPr lang="zh-CN" altLang="en-US" sz="2800" b="1">
                <a:solidFill>
                  <a:srgbClr val="000000"/>
                </a:solidFill>
              </a:rPr>
              <a:t>凡十二换韵，用韵自然，注意这一特  </a:t>
            </a:r>
          </a:p>
          <a:p>
            <a:pPr>
              <a:lnSpc>
                <a:spcPct val="80000"/>
              </a:lnSpc>
              <a:buFont typeface="Wingdings" pitchFamily="2" charset="2"/>
              <a:buNone/>
            </a:pPr>
            <a:r>
              <a:rPr lang="zh-CN" altLang="en-US" sz="2800" b="1">
                <a:solidFill>
                  <a:srgbClr val="000000"/>
                </a:solidFill>
              </a:rPr>
              <a:t>      点，可以提高记忆效果。</a:t>
            </a:r>
          </a:p>
          <a:p>
            <a:pPr>
              <a:lnSpc>
                <a:spcPct val="80000"/>
              </a:lnSpc>
              <a:buFont typeface="Wingdings" pitchFamily="2" charset="2"/>
              <a:buNone/>
            </a:pPr>
            <a:r>
              <a:rPr lang="en-US" altLang="zh-CN" sz="2800" b="1">
                <a:solidFill>
                  <a:srgbClr val="000066"/>
                </a:solidFill>
              </a:rPr>
              <a:t>5</a:t>
            </a:r>
            <a:r>
              <a:rPr lang="zh-CN" altLang="en-US" sz="2800" b="1">
                <a:solidFill>
                  <a:srgbClr val="000066"/>
                </a:solidFill>
              </a:rPr>
              <a:t>、读出情感。</a:t>
            </a:r>
          </a:p>
          <a:p>
            <a:pPr>
              <a:lnSpc>
                <a:spcPct val="80000"/>
              </a:lnSpc>
              <a:buFont typeface="Wingdings" pitchFamily="2" charset="2"/>
              <a:buNone/>
            </a:pPr>
            <a:r>
              <a:rPr lang="zh-CN" altLang="en-US" sz="2800" b="1"/>
              <a:t>      </a:t>
            </a:r>
            <a:r>
              <a:rPr lang="zh-CN" altLang="en-US" sz="2800" b="1">
                <a:solidFill>
                  <a:srgbClr val="000000"/>
                </a:solidFill>
              </a:rPr>
              <a:t>愉悦、悲慨、旷达、洒脱</a:t>
            </a:r>
            <a:r>
              <a:rPr lang="en-US" altLang="zh-CN" sz="2800" b="1">
                <a:solidFill>
                  <a:srgbClr val="000000"/>
                </a:solidFill>
              </a:rPr>
              <a:t>……</a:t>
            </a:r>
            <a:r>
              <a:rPr lang="zh-CN" altLang="en-US" sz="2800" b="1">
                <a:solidFill>
                  <a:srgbClr val="000000"/>
                </a:solidFill>
              </a:rPr>
              <a:t>细心体悟词语的情</a:t>
            </a:r>
          </a:p>
          <a:p>
            <a:pPr>
              <a:lnSpc>
                <a:spcPct val="80000"/>
              </a:lnSpc>
              <a:buFont typeface="Wingdings" pitchFamily="2" charset="2"/>
              <a:buNone/>
            </a:pPr>
            <a:r>
              <a:rPr lang="zh-CN" altLang="en-US" sz="2800" b="1">
                <a:solidFill>
                  <a:srgbClr val="000000"/>
                </a:solidFill>
              </a:rPr>
              <a:t>      感内涵，为背诵作好准备。</a:t>
            </a:r>
          </a:p>
        </p:txBody>
      </p:sp>
    </p:spTree>
    <p:extLst>
      <p:ext uri="{BB962C8B-B14F-4D97-AF65-F5344CB8AC3E}">
        <p14:creationId xmlns:p14="http://schemas.microsoft.com/office/powerpoint/2010/main" val="1295420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up)">
                                      <p:cBhvr>
                                        <p:cTn id="7" dur="500"/>
                                        <p:tgtEl>
                                          <p:spTgt spid="522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Effect transition="in" filter="wipe(up)">
                                      <p:cBhvr>
                                        <p:cTn id="11" dur="500"/>
                                        <p:tgtEl>
                                          <p:spTgt spid="5222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Effect transition="in" filter="wipe(up)">
                                      <p:cBhvr>
                                        <p:cTn id="15" dur="500"/>
                                        <p:tgtEl>
                                          <p:spTgt spid="5222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Effect transition="in" filter="wipe(up)">
                                      <p:cBhvr>
                                        <p:cTn id="19" dur="500"/>
                                        <p:tgtEl>
                                          <p:spTgt spid="5222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animEffect transition="in" filter="wipe(up)">
                                      <p:cBhvr>
                                        <p:cTn id="23" dur="500"/>
                                        <p:tgtEl>
                                          <p:spTgt spid="5222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animEffect transition="in" filter="wipe(up)">
                                      <p:cBhvr>
                                        <p:cTn id="27" dur="500"/>
                                        <p:tgtEl>
                                          <p:spTgt spid="52227">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animEffect transition="in" filter="wipe(up)">
                                      <p:cBhvr>
                                        <p:cTn id="31" dur="500"/>
                                        <p:tgtEl>
                                          <p:spTgt spid="52227">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2227">
                                            <p:txEl>
                                              <p:pRg st="7" end="7"/>
                                            </p:txEl>
                                          </p:spTgt>
                                        </p:tgtEl>
                                        <p:attrNameLst>
                                          <p:attrName>style.visibility</p:attrName>
                                        </p:attrNameLst>
                                      </p:cBhvr>
                                      <p:to>
                                        <p:strVal val="visible"/>
                                      </p:to>
                                    </p:set>
                                    <p:animEffect transition="in" filter="wipe(up)">
                                      <p:cBhvr>
                                        <p:cTn id="35" dur="500"/>
                                        <p:tgtEl>
                                          <p:spTgt spid="52227">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227">
                                            <p:txEl>
                                              <p:pRg st="8" end="8"/>
                                            </p:txEl>
                                          </p:spTgt>
                                        </p:tgtEl>
                                        <p:attrNameLst>
                                          <p:attrName>style.visibility</p:attrName>
                                        </p:attrNameLst>
                                      </p:cBhvr>
                                      <p:to>
                                        <p:strVal val="visible"/>
                                      </p:to>
                                    </p:set>
                                    <p:animEffect transition="in" filter="wipe(up)">
                                      <p:cBhvr>
                                        <p:cTn id="39" dur="500"/>
                                        <p:tgtEl>
                                          <p:spTgt spid="52227">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52227">
                                            <p:txEl>
                                              <p:pRg st="9" end="9"/>
                                            </p:txEl>
                                          </p:spTgt>
                                        </p:tgtEl>
                                        <p:attrNameLst>
                                          <p:attrName>style.visibility</p:attrName>
                                        </p:attrNameLst>
                                      </p:cBhvr>
                                      <p:to>
                                        <p:strVal val="visible"/>
                                      </p:to>
                                    </p:set>
                                    <p:animEffect transition="in" filter="wipe(up)">
                                      <p:cBhvr>
                                        <p:cTn id="43" dur="500"/>
                                        <p:tgtEl>
                                          <p:spTgt spid="52227">
                                            <p:txEl>
                                              <p:pRg st="9" end="9"/>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52227">
                                            <p:txEl>
                                              <p:pRg st="10" end="10"/>
                                            </p:txEl>
                                          </p:spTgt>
                                        </p:tgtEl>
                                        <p:attrNameLst>
                                          <p:attrName>style.visibility</p:attrName>
                                        </p:attrNameLst>
                                      </p:cBhvr>
                                      <p:to>
                                        <p:strVal val="visible"/>
                                      </p:to>
                                    </p:set>
                                    <p:animEffect transition="in" filter="wipe(up)">
                                      <p:cBhvr>
                                        <p:cTn id="47" dur="500"/>
                                        <p:tgtEl>
                                          <p:spTgt spid="52227">
                                            <p:txEl>
                                              <p:pRg st="10" end="10"/>
                                            </p:txEl>
                                          </p:spTgt>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52227">
                                            <p:txEl>
                                              <p:pRg st="11" end="11"/>
                                            </p:txEl>
                                          </p:spTgt>
                                        </p:tgtEl>
                                        <p:attrNameLst>
                                          <p:attrName>style.visibility</p:attrName>
                                        </p:attrNameLst>
                                      </p:cBhvr>
                                      <p:to>
                                        <p:strVal val="visible"/>
                                      </p:to>
                                    </p:set>
                                    <p:animEffect transition="in" filter="wipe(up)">
                                      <p:cBhvr>
                                        <p:cTn id="51" dur="500"/>
                                        <p:tgtEl>
                                          <p:spTgt spid="522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429000" y="1447800"/>
            <a:ext cx="1235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4000">
              <a:solidFill>
                <a:schemeClr val="bg1"/>
              </a:solidFill>
              <a:effectLst>
                <a:outerShdw blurRad="38100" dist="38100" dir="2700000" algn="tl">
                  <a:srgbClr val="C0C0C0"/>
                </a:outerShdw>
              </a:effectLst>
              <a:latin typeface="Times New Roman" pitchFamily="18" charset="0"/>
            </a:endParaRPr>
          </a:p>
        </p:txBody>
      </p:sp>
      <p:sp>
        <p:nvSpPr>
          <p:cNvPr id="119812" name="AutoShape 4"/>
          <p:cNvSpPr>
            <a:spLocks noChangeAspect="1" noChangeArrowheads="1" noTextEdit="1"/>
          </p:cNvSpPr>
          <p:nvPr/>
        </p:nvSpPr>
        <p:spPr bwMode="auto">
          <a:xfrm>
            <a:off x="0" y="0"/>
            <a:ext cx="9394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4" name="Rectangle 6"/>
          <p:cNvSpPr>
            <a:spLocks noChangeArrowheads="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EFED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87" name="Rectangle 79"/>
          <p:cNvSpPr>
            <a:spLocks noChangeArrowheads="1"/>
          </p:cNvSpPr>
          <p:nvPr/>
        </p:nvSpPr>
        <p:spPr bwMode="auto">
          <a:xfrm>
            <a:off x="873125" y="833438"/>
            <a:ext cx="182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600">
                <a:solidFill>
                  <a:srgbClr val="000000"/>
                </a:solidFill>
                <a:latin typeface="华文中宋" pitchFamily="2" charset="-122"/>
                <a:ea typeface="华文中宋" pitchFamily="2" charset="-122"/>
              </a:rPr>
              <a:t>字词注音</a:t>
            </a:r>
            <a:endParaRPr lang="zh-CN" altLang="en-US">
              <a:solidFill>
                <a:srgbClr val="000000"/>
              </a:solidFill>
            </a:endParaRPr>
          </a:p>
        </p:txBody>
      </p:sp>
      <p:sp>
        <p:nvSpPr>
          <p:cNvPr id="119888" name="Rectangle 80"/>
          <p:cNvSpPr>
            <a:spLocks noChangeArrowheads="1"/>
          </p:cNvSpPr>
          <p:nvPr/>
        </p:nvSpPr>
        <p:spPr bwMode="auto">
          <a:xfrm>
            <a:off x="563563" y="17541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a:t>
            </a:r>
            <a:endParaRPr lang="en-US" altLang="zh-CN"/>
          </a:p>
        </p:txBody>
      </p:sp>
      <p:sp>
        <p:nvSpPr>
          <p:cNvPr id="119889" name="Rectangle 81"/>
          <p:cNvSpPr>
            <a:spLocks noChangeArrowheads="1"/>
          </p:cNvSpPr>
          <p:nvPr/>
        </p:nvSpPr>
        <p:spPr bwMode="auto">
          <a:xfrm>
            <a:off x="766763" y="17684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890" name="Rectangle 82"/>
          <p:cNvSpPr>
            <a:spLocks noChangeArrowheads="1"/>
          </p:cNvSpPr>
          <p:nvPr/>
        </p:nvSpPr>
        <p:spPr bwMode="auto">
          <a:xfrm>
            <a:off x="1116013" y="1628775"/>
            <a:ext cx="8239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0000"/>
                </a:solidFill>
                <a:effectLst>
                  <a:outerShdw blurRad="38100" dist="38100" dir="2700000" algn="tl">
                    <a:srgbClr val="000000">
                      <a:alpha val="43137"/>
                    </a:srgbClr>
                  </a:outerShdw>
                </a:effectLst>
                <a:latin typeface="宋体" pitchFamily="2" charset="-122"/>
              </a:rPr>
              <a:t>壬戌</a:t>
            </a:r>
            <a:endParaRPr lang="zh-CN" altLang="en-US" b="1" dirty="0">
              <a:solidFill>
                <a:srgbClr val="FF0000"/>
              </a:solidFill>
              <a:effectLst>
                <a:outerShdw blurRad="38100" dist="38100" dir="2700000" algn="tl">
                  <a:srgbClr val="000000">
                    <a:alpha val="43137"/>
                  </a:srgbClr>
                </a:outerShdw>
              </a:effectLst>
            </a:endParaRPr>
          </a:p>
        </p:txBody>
      </p:sp>
      <p:sp>
        <p:nvSpPr>
          <p:cNvPr id="119891" name="Rectangle 83"/>
          <p:cNvSpPr>
            <a:spLocks noChangeArrowheads="1"/>
          </p:cNvSpPr>
          <p:nvPr/>
        </p:nvSpPr>
        <p:spPr bwMode="auto">
          <a:xfrm>
            <a:off x="1173163" y="2151063"/>
            <a:ext cx="809625" cy="1428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92" name="Rectangle 84"/>
          <p:cNvSpPr>
            <a:spLocks noChangeArrowheads="1"/>
          </p:cNvSpPr>
          <p:nvPr/>
        </p:nvSpPr>
        <p:spPr bwMode="auto">
          <a:xfrm>
            <a:off x="1982788" y="17684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893" name="Rectangle 85"/>
          <p:cNvSpPr>
            <a:spLocks noChangeArrowheads="1"/>
          </p:cNvSpPr>
          <p:nvPr/>
        </p:nvSpPr>
        <p:spPr bwMode="auto">
          <a:xfrm>
            <a:off x="3201988" y="17684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894" name="Rectangle 86"/>
          <p:cNvSpPr>
            <a:spLocks noChangeArrowheads="1"/>
          </p:cNvSpPr>
          <p:nvPr/>
        </p:nvSpPr>
        <p:spPr bwMode="auto">
          <a:xfrm>
            <a:off x="5335588" y="17541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10</a:t>
            </a:r>
            <a:endParaRPr lang="en-US" altLang="zh-CN"/>
          </a:p>
        </p:txBody>
      </p:sp>
      <p:sp>
        <p:nvSpPr>
          <p:cNvPr id="119895" name="Rectangle 87"/>
          <p:cNvSpPr>
            <a:spLocks noChangeArrowheads="1"/>
          </p:cNvSpPr>
          <p:nvPr/>
        </p:nvSpPr>
        <p:spPr bwMode="auto">
          <a:xfrm>
            <a:off x="5745163" y="17684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896" name="Rectangle 88"/>
          <p:cNvSpPr>
            <a:spLocks noChangeArrowheads="1"/>
          </p:cNvSpPr>
          <p:nvPr/>
        </p:nvSpPr>
        <p:spPr bwMode="auto">
          <a:xfrm>
            <a:off x="6149975" y="1768475"/>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酾</a:t>
            </a:r>
            <a:endParaRPr lang="zh-CN" altLang="en-US" b="1" dirty="0">
              <a:effectLst>
                <a:outerShdw blurRad="38100" dist="38100" dir="2700000" algn="tl">
                  <a:srgbClr val="000000">
                    <a:alpha val="43137"/>
                  </a:srgbClr>
                </a:outerShdw>
              </a:effectLst>
            </a:endParaRPr>
          </a:p>
        </p:txBody>
      </p:sp>
      <p:sp>
        <p:nvSpPr>
          <p:cNvPr id="119897" name="Rectangle 89"/>
          <p:cNvSpPr>
            <a:spLocks noChangeArrowheads="1"/>
          </p:cNvSpPr>
          <p:nvPr/>
        </p:nvSpPr>
        <p:spPr bwMode="auto">
          <a:xfrm>
            <a:off x="6156325" y="2335213"/>
            <a:ext cx="407988" cy="1428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98" name="Rectangle 90"/>
          <p:cNvSpPr>
            <a:spLocks noChangeArrowheads="1"/>
          </p:cNvSpPr>
          <p:nvPr/>
        </p:nvSpPr>
        <p:spPr bwMode="auto">
          <a:xfrm>
            <a:off x="6557963" y="1768475"/>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酒（</a:t>
            </a:r>
            <a:endParaRPr lang="zh-CN" altLang="en-US" b="1" dirty="0">
              <a:effectLst>
                <a:outerShdw blurRad="38100" dist="38100" dir="2700000" algn="tl">
                  <a:srgbClr val="000000">
                    <a:alpha val="43137"/>
                  </a:srgbClr>
                </a:outerShdw>
              </a:effectLst>
            </a:endParaRPr>
          </a:p>
        </p:txBody>
      </p:sp>
      <p:sp>
        <p:nvSpPr>
          <p:cNvPr id="119899" name="Rectangle 91"/>
          <p:cNvSpPr>
            <a:spLocks noChangeArrowheads="1"/>
          </p:cNvSpPr>
          <p:nvPr/>
        </p:nvSpPr>
        <p:spPr bwMode="auto">
          <a:xfrm>
            <a:off x="8078788" y="17684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00" name="Rectangle 92"/>
          <p:cNvSpPr>
            <a:spLocks noChangeArrowheads="1"/>
          </p:cNvSpPr>
          <p:nvPr/>
        </p:nvSpPr>
        <p:spPr bwMode="auto">
          <a:xfrm>
            <a:off x="563563" y="22431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2</a:t>
            </a:r>
            <a:endParaRPr lang="en-US" altLang="zh-CN"/>
          </a:p>
        </p:txBody>
      </p:sp>
      <p:sp>
        <p:nvSpPr>
          <p:cNvPr id="119901" name="Rectangle 93"/>
          <p:cNvSpPr>
            <a:spLocks noChangeArrowheads="1"/>
          </p:cNvSpPr>
          <p:nvPr/>
        </p:nvSpPr>
        <p:spPr bwMode="auto">
          <a:xfrm>
            <a:off x="766763" y="2257425"/>
            <a:ext cx="8239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latin typeface="宋体" pitchFamily="2" charset="-122"/>
              </a:rPr>
              <a:t>、</a:t>
            </a:r>
            <a:r>
              <a:rPr lang="zh-CN" altLang="en-US" sz="3200" b="1" dirty="0">
                <a:effectLst>
                  <a:outerShdw blurRad="38100" dist="38100" dir="2700000" algn="tl">
                    <a:srgbClr val="000000">
                      <a:alpha val="43137"/>
                    </a:srgbClr>
                  </a:outerShdw>
                </a:effectLst>
                <a:latin typeface="宋体" pitchFamily="2" charset="-122"/>
              </a:rPr>
              <a:t>桂</a:t>
            </a:r>
            <a:endParaRPr lang="zh-CN" altLang="en-US" b="1" dirty="0">
              <a:effectLst>
                <a:outerShdw blurRad="38100" dist="38100" dir="2700000" algn="tl">
                  <a:srgbClr val="000000">
                    <a:alpha val="43137"/>
                  </a:srgbClr>
                </a:outerShdw>
              </a:effectLst>
            </a:endParaRPr>
          </a:p>
        </p:txBody>
      </p:sp>
      <p:sp>
        <p:nvSpPr>
          <p:cNvPr id="119902" name="Rectangle 94"/>
          <p:cNvSpPr>
            <a:spLocks noChangeArrowheads="1"/>
          </p:cNvSpPr>
          <p:nvPr/>
        </p:nvSpPr>
        <p:spPr bwMode="auto">
          <a:xfrm>
            <a:off x="1573213" y="2276475"/>
            <a:ext cx="4103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0000"/>
                </a:solidFill>
                <a:effectLst>
                  <a:outerShdw blurRad="38100" dist="38100" dir="2700000" algn="tl">
                    <a:srgbClr val="000000">
                      <a:alpha val="43137"/>
                    </a:srgbClr>
                  </a:outerShdw>
                </a:effectLst>
                <a:latin typeface="宋体" pitchFamily="2" charset="-122"/>
              </a:rPr>
              <a:t>棹</a:t>
            </a:r>
            <a:endParaRPr lang="zh-CN" altLang="en-US" b="1" dirty="0">
              <a:solidFill>
                <a:srgbClr val="FF0000"/>
              </a:solidFill>
              <a:effectLst>
                <a:outerShdw blurRad="38100" dist="38100" dir="2700000" algn="tl">
                  <a:srgbClr val="000000">
                    <a:alpha val="43137"/>
                  </a:srgbClr>
                </a:outerShdw>
              </a:effectLst>
            </a:endParaRPr>
          </a:p>
        </p:txBody>
      </p:sp>
      <p:sp>
        <p:nvSpPr>
          <p:cNvPr id="119903" name="Rectangle 95"/>
          <p:cNvSpPr>
            <a:spLocks noChangeArrowheads="1"/>
          </p:cNvSpPr>
          <p:nvPr/>
        </p:nvSpPr>
        <p:spPr bwMode="auto">
          <a:xfrm>
            <a:off x="1547813" y="2767013"/>
            <a:ext cx="404812" cy="1428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04" name="Rectangle 96"/>
          <p:cNvSpPr>
            <a:spLocks noChangeArrowheads="1"/>
          </p:cNvSpPr>
          <p:nvPr/>
        </p:nvSpPr>
        <p:spPr bwMode="auto">
          <a:xfrm>
            <a:off x="1982788" y="22574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05" name="Rectangle 97"/>
          <p:cNvSpPr>
            <a:spLocks noChangeArrowheads="1"/>
          </p:cNvSpPr>
          <p:nvPr/>
        </p:nvSpPr>
        <p:spPr bwMode="auto">
          <a:xfrm>
            <a:off x="3101975" y="22574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06" name="Rectangle 98"/>
          <p:cNvSpPr>
            <a:spLocks noChangeArrowheads="1"/>
          </p:cNvSpPr>
          <p:nvPr/>
        </p:nvSpPr>
        <p:spPr bwMode="auto">
          <a:xfrm>
            <a:off x="5335588" y="224313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11</a:t>
            </a:r>
            <a:endParaRPr lang="en-US" altLang="zh-CN"/>
          </a:p>
        </p:txBody>
      </p:sp>
      <p:sp>
        <p:nvSpPr>
          <p:cNvPr id="119907" name="Rectangle 99"/>
          <p:cNvSpPr>
            <a:spLocks noChangeArrowheads="1"/>
          </p:cNvSpPr>
          <p:nvPr/>
        </p:nvSpPr>
        <p:spPr bwMode="auto">
          <a:xfrm>
            <a:off x="5724525" y="2276475"/>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、横</a:t>
            </a:r>
            <a:endParaRPr lang="zh-CN" altLang="en-US" b="1" dirty="0">
              <a:effectLst>
                <a:outerShdw blurRad="38100" dist="38100" dir="2700000" algn="tl">
                  <a:srgbClr val="000000">
                    <a:alpha val="43137"/>
                  </a:srgbClr>
                </a:outerShdw>
              </a:effectLst>
            </a:endParaRPr>
          </a:p>
        </p:txBody>
      </p:sp>
      <p:sp>
        <p:nvSpPr>
          <p:cNvPr id="119908" name="Rectangle 100"/>
          <p:cNvSpPr>
            <a:spLocks noChangeArrowheads="1"/>
          </p:cNvSpPr>
          <p:nvPr/>
        </p:nvSpPr>
        <p:spPr bwMode="auto">
          <a:xfrm>
            <a:off x="6557963" y="2257425"/>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槊</a:t>
            </a:r>
            <a:endParaRPr lang="zh-CN" altLang="en-US" b="1" dirty="0">
              <a:effectLst>
                <a:outerShdw blurRad="38100" dist="38100" dir="2700000" algn="tl">
                  <a:srgbClr val="000000">
                    <a:alpha val="43137"/>
                  </a:srgbClr>
                </a:outerShdw>
              </a:effectLst>
            </a:endParaRPr>
          </a:p>
        </p:txBody>
      </p:sp>
      <p:sp>
        <p:nvSpPr>
          <p:cNvPr id="119909" name="Rectangle 101"/>
          <p:cNvSpPr>
            <a:spLocks noChangeArrowheads="1"/>
          </p:cNvSpPr>
          <p:nvPr/>
        </p:nvSpPr>
        <p:spPr bwMode="auto">
          <a:xfrm>
            <a:off x="6588125" y="2781300"/>
            <a:ext cx="406400" cy="14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10" name="Rectangle 102"/>
          <p:cNvSpPr>
            <a:spLocks noChangeArrowheads="1"/>
          </p:cNvSpPr>
          <p:nvPr/>
        </p:nvSpPr>
        <p:spPr bwMode="auto">
          <a:xfrm>
            <a:off x="6964363" y="22574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11" name="Rectangle 103"/>
          <p:cNvSpPr>
            <a:spLocks noChangeArrowheads="1"/>
          </p:cNvSpPr>
          <p:nvPr/>
        </p:nvSpPr>
        <p:spPr bwMode="auto">
          <a:xfrm>
            <a:off x="8078788" y="22574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12" name="Rectangle 104"/>
          <p:cNvSpPr>
            <a:spLocks noChangeArrowheads="1"/>
          </p:cNvSpPr>
          <p:nvPr/>
        </p:nvSpPr>
        <p:spPr bwMode="auto">
          <a:xfrm>
            <a:off x="563563" y="2730500"/>
            <a:ext cx="203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3</a:t>
            </a:r>
            <a:endParaRPr lang="en-US" altLang="zh-CN"/>
          </a:p>
        </p:txBody>
      </p:sp>
      <p:sp>
        <p:nvSpPr>
          <p:cNvPr id="119913" name="Rectangle 105"/>
          <p:cNvSpPr>
            <a:spLocks noChangeArrowheads="1"/>
          </p:cNvSpPr>
          <p:nvPr/>
        </p:nvSpPr>
        <p:spPr bwMode="auto">
          <a:xfrm>
            <a:off x="766763" y="2744788"/>
            <a:ext cx="1234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dirty="0">
                <a:solidFill>
                  <a:srgbClr val="FF3300"/>
                </a:solidFill>
                <a:latin typeface="宋体" pitchFamily="2" charset="-122"/>
              </a:rPr>
              <a:t>、</a:t>
            </a:r>
            <a:r>
              <a:rPr lang="zh-CN" altLang="en-US" sz="3200" b="1" dirty="0">
                <a:effectLst>
                  <a:outerShdw blurRad="38100" dist="38100" dir="2700000" algn="tl">
                    <a:srgbClr val="000000">
                      <a:alpha val="43137"/>
                    </a:srgbClr>
                  </a:outerShdw>
                </a:effectLst>
                <a:latin typeface="宋体" pitchFamily="2" charset="-122"/>
              </a:rPr>
              <a:t>余音</a:t>
            </a:r>
            <a:endParaRPr lang="zh-CN" altLang="en-US" b="1" dirty="0">
              <a:effectLst>
                <a:outerShdw blurRad="38100" dist="38100" dir="2700000" algn="tl">
                  <a:srgbClr val="000000">
                    <a:alpha val="43137"/>
                  </a:srgbClr>
                </a:outerShdw>
              </a:effectLst>
            </a:endParaRPr>
          </a:p>
        </p:txBody>
      </p:sp>
      <p:sp>
        <p:nvSpPr>
          <p:cNvPr id="119914" name="Rectangle 106"/>
          <p:cNvSpPr>
            <a:spLocks noChangeArrowheads="1"/>
          </p:cNvSpPr>
          <p:nvPr/>
        </p:nvSpPr>
        <p:spPr bwMode="auto">
          <a:xfrm>
            <a:off x="1982788" y="2744788"/>
            <a:ext cx="8239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0000"/>
                </a:solidFill>
                <a:effectLst>
                  <a:outerShdw blurRad="38100" dist="38100" dir="2700000" algn="tl">
                    <a:srgbClr val="000000">
                      <a:alpha val="43137"/>
                    </a:srgbClr>
                  </a:outerShdw>
                </a:effectLst>
                <a:latin typeface="宋体" pitchFamily="2" charset="-122"/>
              </a:rPr>
              <a:t>袅袅</a:t>
            </a:r>
            <a:endParaRPr lang="zh-CN" altLang="en-US" b="1" dirty="0">
              <a:solidFill>
                <a:srgbClr val="FF0000"/>
              </a:solidFill>
              <a:effectLst>
                <a:outerShdw blurRad="38100" dist="38100" dir="2700000" algn="tl">
                  <a:srgbClr val="000000">
                    <a:alpha val="43137"/>
                  </a:srgbClr>
                </a:outerShdw>
              </a:effectLst>
            </a:endParaRPr>
          </a:p>
        </p:txBody>
      </p:sp>
      <p:sp>
        <p:nvSpPr>
          <p:cNvPr id="119915" name="Rectangle 107"/>
          <p:cNvSpPr>
            <a:spLocks noChangeArrowheads="1"/>
          </p:cNvSpPr>
          <p:nvPr/>
        </p:nvSpPr>
        <p:spPr bwMode="auto">
          <a:xfrm>
            <a:off x="1979613" y="3268663"/>
            <a:ext cx="814387"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16" name="Rectangle 108"/>
          <p:cNvSpPr>
            <a:spLocks noChangeArrowheads="1"/>
          </p:cNvSpPr>
          <p:nvPr/>
        </p:nvSpPr>
        <p:spPr bwMode="auto">
          <a:xfrm>
            <a:off x="2771775" y="27082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17" name="Rectangle 109"/>
          <p:cNvSpPr>
            <a:spLocks noChangeArrowheads="1"/>
          </p:cNvSpPr>
          <p:nvPr/>
        </p:nvSpPr>
        <p:spPr bwMode="auto">
          <a:xfrm>
            <a:off x="4321175" y="27447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18" name="Rectangle 110"/>
          <p:cNvSpPr>
            <a:spLocks noChangeArrowheads="1"/>
          </p:cNvSpPr>
          <p:nvPr/>
        </p:nvSpPr>
        <p:spPr bwMode="auto">
          <a:xfrm>
            <a:off x="5335588" y="273050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12</a:t>
            </a:r>
            <a:endParaRPr lang="en-US" altLang="zh-CN"/>
          </a:p>
        </p:txBody>
      </p:sp>
      <p:sp>
        <p:nvSpPr>
          <p:cNvPr id="119919" name="Rectangle 111"/>
          <p:cNvSpPr>
            <a:spLocks noChangeArrowheads="1"/>
          </p:cNvSpPr>
          <p:nvPr/>
        </p:nvSpPr>
        <p:spPr bwMode="auto">
          <a:xfrm>
            <a:off x="5745163" y="2744788"/>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、渔</a:t>
            </a:r>
            <a:endParaRPr lang="zh-CN" altLang="en-US" b="1" dirty="0">
              <a:effectLst>
                <a:outerShdw blurRad="38100" dist="38100" dir="2700000" algn="tl">
                  <a:srgbClr val="000000">
                    <a:alpha val="43137"/>
                  </a:srgbClr>
                </a:outerShdw>
              </a:effectLst>
            </a:endParaRPr>
          </a:p>
        </p:txBody>
      </p:sp>
      <p:sp>
        <p:nvSpPr>
          <p:cNvPr id="119920" name="Rectangle 112"/>
          <p:cNvSpPr>
            <a:spLocks noChangeArrowheads="1"/>
          </p:cNvSpPr>
          <p:nvPr/>
        </p:nvSpPr>
        <p:spPr bwMode="auto">
          <a:xfrm>
            <a:off x="6557963" y="2744788"/>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樵</a:t>
            </a:r>
            <a:endParaRPr lang="zh-CN" altLang="en-US" b="1" dirty="0">
              <a:effectLst>
                <a:outerShdw blurRad="38100" dist="38100" dir="2700000" algn="tl">
                  <a:srgbClr val="000000">
                    <a:alpha val="43137"/>
                  </a:srgbClr>
                </a:outerShdw>
              </a:effectLst>
            </a:endParaRPr>
          </a:p>
        </p:txBody>
      </p:sp>
      <p:sp>
        <p:nvSpPr>
          <p:cNvPr id="119921" name="Rectangle 113"/>
          <p:cNvSpPr>
            <a:spLocks noChangeArrowheads="1"/>
          </p:cNvSpPr>
          <p:nvPr/>
        </p:nvSpPr>
        <p:spPr bwMode="auto">
          <a:xfrm>
            <a:off x="6588125" y="3268663"/>
            <a:ext cx="406400"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22" name="Rectangle 114"/>
          <p:cNvSpPr>
            <a:spLocks noChangeArrowheads="1"/>
          </p:cNvSpPr>
          <p:nvPr/>
        </p:nvSpPr>
        <p:spPr bwMode="auto">
          <a:xfrm>
            <a:off x="6964363" y="27447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23" name="Rectangle 115"/>
          <p:cNvSpPr>
            <a:spLocks noChangeArrowheads="1"/>
          </p:cNvSpPr>
          <p:nvPr/>
        </p:nvSpPr>
        <p:spPr bwMode="auto">
          <a:xfrm>
            <a:off x="8078788" y="27447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24" name="Rectangle 116"/>
          <p:cNvSpPr>
            <a:spLocks noChangeArrowheads="1"/>
          </p:cNvSpPr>
          <p:nvPr/>
        </p:nvSpPr>
        <p:spPr bwMode="auto">
          <a:xfrm>
            <a:off x="563563" y="321786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4</a:t>
            </a:r>
            <a:endParaRPr lang="en-US" altLang="zh-CN"/>
          </a:p>
        </p:txBody>
      </p:sp>
      <p:sp>
        <p:nvSpPr>
          <p:cNvPr id="119925" name="Rectangle 117"/>
          <p:cNvSpPr>
            <a:spLocks noChangeArrowheads="1"/>
          </p:cNvSpPr>
          <p:nvPr/>
        </p:nvSpPr>
        <p:spPr bwMode="auto">
          <a:xfrm>
            <a:off x="766763" y="3232150"/>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dirty="0">
                <a:solidFill>
                  <a:srgbClr val="FF3300"/>
                </a:solidFill>
                <a:latin typeface="宋体" pitchFamily="2" charset="-122"/>
              </a:rPr>
              <a:t>、</a:t>
            </a:r>
            <a:r>
              <a:rPr lang="zh-CN" altLang="en-US" sz="3200" b="1" dirty="0">
                <a:effectLst>
                  <a:outerShdw blurRad="38100" dist="38100" dir="2700000" algn="tl">
                    <a:srgbClr val="000000">
                      <a:alpha val="43137"/>
                    </a:srgbClr>
                  </a:outerShdw>
                </a:effectLst>
                <a:latin typeface="宋体" pitchFamily="2" charset="-122"/>
              </a:rPr>
              <a:t>幽</a:t>
            </a:r>
            <a:endParaRPr lang="zh-CN" altLang="en-US" b="1" dirty="0">
              <a:effectLst>
                <a:outerShdw blurRad="38100" dist="38100" dir="2700000" algn="tl">
                  <a:srgbClr val="000000">
                    <a:alpha val="43137"/>
                  </a:srgbClr>
                </a:outerShdw>
              </a:effectLst>
            </a:endParaRPr>
          </a:p>
        </p:txBody>
      </p:sp>
      <p:sp>
        <p:nvSpPr>
          <p:cNvPr id="119926" name="Rectangle 118"/>
          <p:cNvSpPr>
            <a:spLocks noChangeArrowheads="1"/>
          </p:cNvSpPr>
          <p:nvPr/>
        </p:nvSpPr>
        <p:spPr bwMode="auto">
          <a:xfrm>
            <a:off x="1577975" y="3232150"/>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壑</a:t>
            </a:r>
            <a:endParaRPr lang="zh-CN" altLang="en-US" b="1" dirty="0">
              <a:effectLst>
                <a:outerShdw blurRad="38100" dist="38100" dir="2700000" algn="tl">
                  <a:srgbClr val="000000">
                    <a:alpha val="43137"/>
                  </a:srgbClr>
                </a:outerShdw>
              </a:effectLst>
            </a:endParaRPr>
          </a:p>
        </p:txBody>
      </p:sp>
      <p:sp>
        <p:nvSpPr>
          <p:cNvPr id="119927" name="Rectangle 119"/>
          <p:cNvSpPr>
            <a:spLocks noChangeArrowheads="1"/>
          </p:cNvSpPr>
          <p:nvPr/>
        </p:nvSpPr>
        <p:spPr bwMode="auto">
          <a:xfrm>
            <a:off x="1574800" y="3773488"/>
            <a:ext cx="404813"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28" name="Rectangle 120"/>
          <p:cNvSpPr>
            <a:spLocks noChangeArrowheads="1"/>
          </p:cNvSpPr>
          <p:nvPr/>
        </p:nvSpPr>
        <p:spPr bwMode="auto">
          <a:xfrm>
            <a:off x="1982788" y="32321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29" name="Rectangle 121"/>
          <p:cNvSpPr>
            <a:spLocks noChangeArrowheads="1"/>
          </p:cNvSpPr>
          <p:nvPr/>
        </p:nvSpPr>
        <p:spPr bwMode="auto">
          <a:xfrm>
            <a:off x="3101975" y="32321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30" name="Rectangle 122"/>
          <p:cNvSpPr>
            <a:spLocks noChangeArrowheads="1"/>
          </p:cNvSpPr>
          <p:nvPr/>
        </p:nvSpPr>
        <p:spPr bwMode="auto">
          <a:xfrm>
            <a:off x="5335588" y="321786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13</a:t>
            </a:r>
            <a:endParaRPr lang="en-US" altLang="zh-CN"/>
          </a:p>
        </p:txBody>
      </p:sp>
      <p:sp>
        <p:nvSpPr>
          <p:cNvPr id="119931" name="Rectangle 123"/>
          <p:cNvSpPr>
            <a:spLocks noChangeArrowheads="1"/>
          </p:cNvSpPr>
          <p:nvPr/>
        </p:nvSpPr>
        <p:spPr bwMode="auto">
          <a:xfrm>
            <a:off x="5745163" y="32321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32" name="Rectangle 124"/>
          <p:cNvSpPr>
            <a:spLocks noChangeArrowheads="1"/>
          </p:cNvSpPr>
          <p:nvPr/>
        </p:nvSpPr>
        <p:spPr bwMode="auto">
          <a:xfrm>
            <a:off x="6149975" y="3232150"/>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扁</a:t>
            </a:r>
            <a:endParaRPr lang="zh-CN" altLang="en-US" b="1" dirty="0">
              <a:effectLst>
                <a:outerShdw blurRad="38100" dist="38100" dir="2700000" algn="tl">
                  <a:srgbClr val="000000">
                    <a:alpha val="43137"/>
                  </a:srgbClr>
                </a:outerShdw>
              </a:effectLst>
            </a:endParaRPr>
          </a:p>
        </p:txBody>
      </p:sp>
      <p:sp>
        <p:nvSpPr>
          <p:cNvPr id="119933" name="Rectangle 125"/>
          <p:cNvSpPr>
            <a:spLocks noChangeArrowheads="1"/>
          </p:cNvSpPr>
          <p:nvPr/>
        </p:nvSpPr>
        <p:spPr bwMode="auto">
          <a:xfrm>
            <a:off x="6156325" y="3773488"/>
            <a:ext cx="407988"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34" name="Rectangle 126"/>
          <p:cNvSpPr>
            <a:spLocks noChangeArrowheads="1"/>
          </p:cNvSpPr>
          <p:nvPr/>
        </p:nvSpPr>
        <p:spPr bwMode="auto">
          <a:xfrm>
            <a:off x="6557963" y="3232150"/>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舟（</a:t>
            </a:r>
            <a:endParaRPr lang="zh-CN" altLang="en-US" b="1" dirty="0">
              <a:effectLst>
                <a:outerShdw blurRad="38100" dist="38100" dir="2700000" algn="tl">
                  <a:srgbClr val="000000">
                    <a:alpha val="43137"/>
                  </a:srgbClr>
                </a:outerShdw>
              </a:effectLst>
            </a:endParaRPr>
          </a:p>
        </p:txBody>
      </p:sp>
      <p:sp>
        <p:nvSpPr>
          <p:cNvPr id="119935" name="Rectangle 127"/>
          <p:cNvSpPr>
            <a:spLocks noChangeArrowheads="1"/>
          </p:cNvSpPr>
          <p:nvPr/>
        </p:nvSpPr>
        <p:spPr bwMode="auto">
          <a:xfrm>
            <a:off x="8078788" y="32321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36" name="Rectangle 128"/>
          <p:cNvSpPr>
            <a:spLocks noChangeArrowheads="1"/>
          </p:cNvSpPr>
          <p:nvPr/>
        </p:nvSpPr>
        <p:spPr bwMode="auto">
          <a:xfrm>
            <a:off x="563563" y="3705225"/>
            <a:ext cx="203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5</a:t>
            </a:r>
            <a:endParaRPr lang="en-US" altLang="zh-CN"/>
          </a:p>
        </p:txBody>
      </p:sp>
      <p:sp>
        <p:nvSpPr>
          <p:cNvPr id="119937" name="Rectangle 129"/>
          <p:cNvSpPr>
            <a:spLocks noChangeArrowheads="1"/>
          </p:cNvSpPr>
          <p:nvPr/>
        </p:nvSpPr>
        <p:spPr bwMode="auto">
          <a:xfrm>
            <a:off x="766763" y="37195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38" name="Rectangle 130"/>
          <p:cNvSpPr>
            <a:spLocks noChangeArrowheads="1"/>
          </p:cNvSpPr>
          <p:nvPr/>
        </p:nvSpPr>
        <p:spPr bwMode="auto">
          <a:xfrm>
            <a:off x="1187450" y="3733800"/>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嫠</a:t>
            </a:r>
            <a:endParaRPr lang="zh-CN" altLang="en-US" b="1" dirty="0">
              <a:effectLst>
                <a:outerShdw blurRad="38100" dist="38100" dir="2700000" algn="tl">
                  <a:srgbClr val="000000">
                    <a:alpha val="43137"/>
                  </a:srgbClr>
                </a:outerShdw>
              </a:effectLst>
            </a:endParaRPr>
          </a:p>
        </p:txBody>
      </p:sp>
      <p:sp>
        <p:nvSpPr>
          <p:cNvPr id="119939" name="Rectangle 131"/>
          <p:cNvSpPr>
            <a:spLocks noChangeArrowheads="1"/>
          </p:cNvSpPr>
          <p:nvPr/>
        </p:nvSpPr>
        <p:spPr bwMode="auto">
          <a:xfrm>
            <a:off x="1214438" y="4276725"/>
            <a:ext cx="404812"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40" name="Rectangle 132"/>
          <p:cNvSpPr>
            <a:spLocks noChangeArrowheads="1"/>
          </p:cNvSpPr>
          <p:nvPr/>
        </p:nvSpPr>
        <p:spPr bwMode="auto">
          <a:xfrm>
            <a:off x="1547813" y="3716338"/>
            <a:ext cx="8223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妇</a:t>
            </a:r>
            <a:r>
              <a:rPr lang="zh-CN" altLang="en-US" sz="3200" dirty="0">
                <a:solidFill>
                  <a:srgbClr val="FF3300"/>
                </a:solidFill>
                <a:latin typeface="宋体" pitchFamily="2" charset="-122"/>
              </a:rPr>
              <a:t>（</a:t>
            </a:r>
            <a:endParaRPr lang="zh-CN" altLang="en-US" dirty="0"/>
          </a:p>
        </p:txBody>
      </p:sp>
      <p:sp>
        <p:nvSpPr>
          <p:cNvPr id="119941" name="Rectangle 133"/>
          <p:cNvSpPr>
            <a:spLocks noChangeArrowheads="1"/>
          </p:cNvSpPr>
          <p:nvPr/>
        </p:nvSpPr>
        <p:spPr bwMode="auto">
          <a:xfrm>
            <a:off x="3101975" y="37195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42" name="Rectangle 134"/>
          <p:cNvSpPr>
            <a:spLocks noChangeArrowheads="1"/>
          </p:cNvSpPr>
          <p:nvPr/>
        </p:nvSpPr>
        <p:spPr bwMode="auto">
          <a:xfrm>
            <a:off x="5335588" y="37052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14</a:t>
            </a:r>
            <a:endParaRPr lang="en-US" altLang="zh-CN"/>
          </a:p>
        </p:txBody>
      </p:sp>
      <p:sp>
        <p:nvSpPr>
          <p:cNvPr id="119943" name="Rectangle 135"/>
          <p:cNvSpPr>
            <a:spLocks noChangeArrowheads="1"/>
          </p:cNvSpPr>
          <p:nvPr/>
        </p:nvSpPr>
        <p:spPr bwMode="auto">
          <a:xfrm>
            <a:off x="5745163" y="37195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44" name="Rectangle 136"/>
          <p:cNvSpPr>
            <a:spLocks noChangeArrowheads="1"/>
          </p:cNvSpPr>
          <p:nvPr/>
        </p:nvSpPr>
        <p:spPr bwMode="auto">
          <a:xfrm>
            <a:off x="6149975" y="3719513"/>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匏</a:t>
            </a:r>
            <a:endParaRPr lang="zh-CN" altLang="en-US" b="1" dirty="0">
              <a:effectLst>
                <a:outerShdw blurRad="38100" dist="38100" dir="2700000" algn="tl">
                  <a:srgbClr val="000000">
                    <a:alpha val="43137"/>
                  </a:srgbClr>
                </a:outerShdw>
              </a:effectLst>
            </a:endParaRPr>
          </a:p>
        </p:txBody>
      </p:sp>
      <p:sp>
        <p:nvSpPr>
          <p:cNvPr id="119945" name="Rectangle 137"/>
          <p:cNvSpPr>
            <a:spLocks noChangeArrowheads="1"/>
          </p:cNvSpPr>
          <p:nvPr/>
        </p:nvSpPr>
        <p:spPr bwMode="auto">
          <a:xfrm>
            <a:off x="6156325" y="4276725"/>
            <a:ext cx="407988"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46" name="Rectangle 138"/>
          <p:cNvSpPr>
            <a:spLocks noChangeArrowheads="1"/>
          </p:cNvSpPr>
          <p:nvPr/>
        </p:nvSpPr>
        <p:spPr bwMode="auto">
          <a:xfrm>
            <a:off x="6557963" y="3719513"/>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樽（</a:t>
            </a:r>
            <a:endParaRPr lang="zh-CN" altLang="en-US" b="1" dirty="0">
              <a:effectLst>
                <a:outerShdw blurRad="38100" dist="38100" dir="2700000" algn="tl">
                  <a:srgbClr val="000000">
                    <a:alpha val="43137"/>
                  </a:srgbClr>
                </a:outerShdw>
              </a:effectLst>
            </a:endParaRPr>
          </a:p>
        </p:txBody>
      </p:sp>
      <p:sp>
        <p:nvSpPr>
          <p:cNvPr id="119947" name="Rectangle 139"/>
          <p:cNvSpPr>
            <a:spLocks noChangeArrowheads="1"/>
          </p:cNvSpPr>
          <p:nvPr/>
        </p:nvSpPr>
        <p:spPr bwMode="auto">
          <a:xfrm>
            <a:off x="8078788" y="37195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48" name="Rectangle 140"/>
          <p:cNvSpPr>
            <a:spLocks noChangeArrowheads="1"/>
          </p:cNvSpPr>
          <p:nvPr/>
        </p:nvSpPr>
        <p:spPr bwMode="auto">
          <a:xfrm>
            <a:off x="563563" y="41894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6</a:t>
            </a:r>
            <a:endParaRPr lang="en-US" altLang="zh-CN"/>
          </a:p>
        </p:txBody>
      </p:sp>
      <p:sp>
        <p:nvSpPr>
          <p:cNvPr id="119949" name="Rectangle 141"/>
          <p:cNvSpPr>
            <a:spLocks noChangeArrowheads="1"/>
          </p:cNvSpPr>
          <p:nvPr/>
        </p:nvSpPr>
        <p:spPr bwMode="auto">
          <a:xfrm>
            <a:off x="755650" y="422116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50" name="Rectangle 142"/>
          <p:cNvSpPr>
            <a:spLocks noChangeArrowheads="1"/>
          </p:cNvSpPr>
          <p:nvPr/>
        </p:nvSpPr>
        <p:spPr bwMode="auto">
          <a:xfrm>
            <a:off x="1166247" y="4214324"/>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愀</a:t>
            </a:r>
            <a:endParaRPr lang="zh-CN" altLang="en-US" b="1" dirty="0">
              <a:effectLst>
                <a:outerShdw blurRad="38100" dist="38100" dir="2700000" algn="tl">
                  <a:srgbClr val="000000">
                    <a:alpha val="43137"/>
                  </a:srgbClr>
                </a:outerShdw>
              </a:effectLst>
            </a:endParaRPr>
          </a:p>
        </p:txBody>
      </p:sp>
      <p:sp>
        <p:nvSpPr>
          <p:cNvPr id="119951" name="Rectangle 143"/>
          <p:cNvSpPr>
            <a:spLocks noChangeArrowheads="1"/>
          </p:cNvSpPr>
          <p:nvPr/>
        </p:nvSpPr>
        <p:spPr bwMode="auto">
          <a:xfrm>
            <a:off x="1187450" y="4783138"/>
            <a:ext cx="404813" cy="1428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52" name="Rectangle 144"/>
          <p:cNvSpPr>
            <a:spLocks noChangeArrowheads="1"/>
          </p:cNvSpPr>
          <p:nvPr/>
        </p:nvSpPr>
        <p:spPr bwMode="auto">
          <a:xfrm>
            <a:off x="1577975" y="4203700"/>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然（</a:t>
            </a:r>
            <a:endParaRPr lang="zh-CN" altLang="en-US" b="1" dirty="0">
              <a:effectLst>
                <a:outerShdw blurRad="38100" dist="38100" dir="2700000" algn="tl">
                  <a:srgbClr val="000000">
                    <a:alpha val="43137"/>
                  </a:srgbClr>
                </a:outerShdw>
              </a:effectLst>
            </a:endParaRPr>
          </a:p>
        </p:txBody>
      </p:sp>
      <p:sp>
        <p:nvSpPr>
          <p:cNvPr id="119953" name="Rectangle 145"/>
          <p:cNvSpPr>
            <a:spLocks noChangeArrowheads="1"/>
          </p:cNvSpPr>
          <p:nvPr/>
        </p:nvSpPr>
        <p:spPr bwMode="auto">
          <a:xfrm>
            <a:off x="3101975" y="420370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54" name="Rectangle 146"/>
          <p:cNvSpPr>
            <a:spLocks noChangeArrowheads="1"/>
          </p:cNvSpPr>
          <p:nvPr/>
        </p:nvSpPr>
        <p:spPr bwMode="auto">
          <a:xfrm>
            <a:off x="5335588" y="41894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15</a:t>
            </a:r>
            <a:endParaRPr lang="en-US" altLang="zh-CN"/>
          </a:p>
        </p:txBody>
      </p:sp>
      <p:sp>
        <p:nvSpPr>
          <p:cNvPr id="119955" name="Rectangle 147"/>
          <p:cNvSpPr>
            <a:spLocks noChangeArrowheads="1"/>
          </p:cNvSpPr>
          <p:nvPr/>
        </p:nvSpPr>
        <p:spPr bwMode="auto">
          <a:xfrm>
            <a:off x="5745163" y="420370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56" name="Rectangle 148"/>
          <p:cNvSpPr>
            <a:spLocks noChangeArrowheads="1"/>
          </p:cNvSpPr>
          <p:nvPr/>
        </p:nvSpPr>
        <p:spPr bwMode="auto">
          <a:xfrm>
            <a:off x="6149975" y="4203700"/>
            <a:ext cx="8239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蜉蝣</a:t>
            </a:r>
            <a:endParaRPr lang="zh-CN" altLang="en-US" b="1" dirty="0">
              <a:effectLst>
                <a:outerShdw blurRad="38100" dist="38100" dir="2700000" algn="tl">
                  <a:srgbClr val="000000">
                    <a:alpha val="43137"/>
                  </a:srgbClr>
                </a:outerShdw>
              </a:effectLst>
            </a:endParaRPr>
          </a:p>
        </p:txBody>
      </p:sp>
      <p:sp>
        <p:nvSpPr>
          <p:cNvPr id="119957" name="Rectangle 149"/>
          <p:cNvSpPr>
            <a:spLocks noChangeArrowheads="1"/>
          </p:cNvSpPr>
          <p:nvPr/>
        </p:nvSpPr>
        <p:spPr bwMode="auto">
          <a:xfrm>
            <a:off x="6156325" y="4724400"/>
            <a:ext cx="814388" cy="14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58" name="Rectangle 150"/>
          <p:cNvSpPr>
            <a:spLocks noChangeArrowheads="1"/>
          </p:cNvSpPr>
          <p:nvPr/>
        </p:nvSpPr>
        <p:spPr bwMode="auto">
          <a:xfrm>
            <a:off x="6964363" y="420370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59" name="Rectangle 151"/>
          <p:cNvSpPr>
            <a:spLocks noChangeArrowheads="1"/>
          </p:cNvSpPr>
          <p:nvPr/>
        </p:nvSpPr>
        <p:spPr bwMode="auto">
          <a:xfrm>
            <a:off x="8172450" y="422116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60" name="Rectangle 152"/>
          <p:cNvSpPr>
            <a:spLocks noChangeArrowheads="1"/>
          </p:cNvSpPr>
          <p:nvPr/>
        </p:nvSpPr>
        <p:spPr bwMode="auto">
          <a:xfrm>
            <a:off x="563563" y="467836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7</a:t>
            </a:r>
            <a:endParaRPr lang="en-US" altLang="zh-CN"/>
          </a:p>
        </p:txBody>
      </p:sp>
      <p:sp>
        <p:nvSpPr>
          <p:cNvPr id="119961" name="Rectangle 153"/>
          <p:cNvSpPr>
            <a:spLocks noChangeArrowheads="1"/>
          </p:cNvSpPr>
          <p:nvPr/>
        </p:nvSpPr>
        <p:spPr bwMode="auto">
          <a:xfrm>
            <a:off x="755650" y="4724400"/>
            <a:ext cx="164788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、山川相</a:t>
            </a:r>
            <a:endParaRPr lang="zh-CN" altLang="en-US" b="1" dirty="0">
              <a:effectLst>
                <a:outerShdw blurRad="38100" dist="38100" dir="2700000" algn="tl">
                  <a:srgbClr val="000000">
                    <a:alpha val="43137"/>
                  </a:srgbClr>
                </a:outerShdw>
              </a:effectLst>
            </a:endParaRPr>
          </a:p>
        </p:txBody>
      </p:sp>
      <p:sp>
        <p:nvSpPr>
          <p:cNvPr id="119962" name="Rectangle 154"/>
          <p:cNvSpPr>
            <a:spLocks noChangeArrowheads="1"/>
          </p:cNvSpPr>
          <p:nvPr/>
        </p:nvSpPr>
        <p:spPr bwMode="auto">
          <a:xfrm>
            <a:off x="2389188" y="4692650"/>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缪</a:t>
            </a:r>
            <a:endParaRPr lang="zh-CN" altLang="en-US" b="1" dirty="0">
              <a:effectLst>
                <a:outerShdw blurRad="38100" dist="38100" dir="2700000" algn="tl">
                  <a:srgbClr val="000000">
                    <a:alpha val="43137"/>
                  </a:srgbClr>
                </a:outerShdw>
              </a:effectLst>
            </a:endParaRPr>
          </a:p>
        </p:txBody>
      </p:sp>
      <p:sp>
        <p:nvSpPr>
          <p:cNvPr id="119963" name="Rectangle 155"/>
          <p:cNvSpPr>
            <a:spLocks noChangeArrowheads="1"/>
          </p:cNvSpPr>
          <p:nvPr/>
        </p:nvSpPr>
        <p:spPr bwMode="auto">
          <a:xfrm>
            <a:off x="2363788" y="5229225"/>
            <a:ext cx="407987" cy="14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64" name="Rectangle 156"/>
          <p:cNvSpPr>
            <a:spLocks noChangeArrowheads="1"/>
          </p:cNvSpPr>
          <p:nvPr/>
        </p:nvSpPr>
        <p:spPr bwMode="auto">
          <a:xfrm>
            <a:off x="2771775" y="472440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65" name="Rectangle 157"/>
          <p:cNvSpPr>
            <a:spLocks noChangeArrowheads="1"/>
          </p:cNvSpPr>
          <p:nvPr/>
        </p:nvSpPr>
        <p:spPr bwMode="auto">
          <a:xfrm>
            <a:off x="4016375" y="46926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66" name="Rectangle 158"/>
          <p:cNvSpPr>
            <a:spLocks noChangeArrowheads="1"/>
          </p:cNvSpPr>
          <p:nvPr/>
        </p:nvSpPr>
        <p:spPr bwMode="auto">
          <a:xfrm>
            <a:off x="5335588" y="467836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16</a:t>
            </a:r>
            <a:endParaRPr lang="en-US" altLang="zh-CN"/>
          </a:p>
        </p:txBody>
      </p:sp>
      <p:sp>
        <p:nvSpPr>
          <p:cNvPr id="119967" name="Rectangle 159"/>
          <p:cNvSpPr>
            <a:spLocks noChangeArrowheads="1"/>
          </p:cNvSpPr>
          <p:nvPr/>
        </p:nvSpPr>
        <p:spPr bwMode="auto">
          <a:xfrm>
            <a:off x="5745163" y="4692650"/>
            <a:ext cx="12311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、无尽</a:t>
            </a:r>
            <a:endParaRPr lang="zh-CN" altLang="en-US" b="1" dirty="0">
              <a:effectLst>
                <a:outerShdw blurRad="38100" dist="38100" dir="2700000" algn="tl">
                  <a:srgbClr val="000000">
                    <a:alpha val="43137"/>
                  </a:srgbClr>
                </a:outerShdw>
              </a:effectLst>
            </a:endParaRPr>
          </a:p>
        </p:txBody>
      </p:sp>
      <p:sp>
        <p:nvSpPr>
          <p:cNvPr id="119968" name="Rectangle 160"/>
          <p:cNvSpPr>
            <a:spLocks noChangeArrowheads="1"/>
          </p:cNvSpPr>
          <p:nvPr/>
        </p:nvSpPr>
        <p:spPr bwMode="auto">
          <a:xfrm>
            <a:off x="6964363" y="4692650"/>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藏</a:t>
            </a:r>
            <a:endParaRPr lang="zh-CN" altLang="en-US" b="1" dirty="0">
              <a:effectLst>
                <a:outerShdw blurRad="38100" dist="38100" dir="2700000" algn="tl">
                  <a:srgbClr val="000000">
                    <a:alpha val="43137"/>
                  </a:srgbClr>
                </a:outerShdw>
              </a:effectLst>
            </a:endParaRPr>
          </a:p>
        </p:txBody>
      </p:sp>
      <p:sp>
        <p:nvSpPr>
          <p:cNvPr id="119969" name="Rectangle 161"/>
          <p:cNvSpPr>
            <a:spLocks noChangeArrowheads="1"/>
          </p:cNvSpPr>
          <p:nvPr/>
        </p:nvSpPr>
        <p:spPr bwMode="auto">
          <a:xfrm>
            <a:off x="6948488" y="5229225"/>
            <a:ext cx="404812" cy="142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70" name="Rectangle 162"/>
          <p:cNvSpPr>
            <a:spLocks noChangeArrowheads="1"/>
          </p:cNvSpPr>
          <p:nvPr/>
        </p:nvSpPr>
        <p:spPr bwMode="auto">
          <a:xfrm>
            <a:off x="7369175" y="46926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71" name="Rectangle 163"/>
          <p:cNvSpPr>
            <a:spLocks noChangeArrowheads="1"/>
          </p:cNvSpPr>
          <p:nvPr/>
        </p:nvSpPr>
        <p:spPr bwMode="auto">
          <a:xfrm>
            <a:off x="8488363" y="4692650"/>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72" name="Rectangle 164"/>
          <p:cNvSpPr>
            <a:spLocks noChangeArrowheads="1"/>
          </p:cNvSpPr>
          <p:nvPr/>
        </p:nvSpPr>
        <p:spPr bwMode="auto">
          <a:xfrm>
            <a:off x="563563" y="5165725"/>
            <a:ext cx="203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8</a:t>
            </a:r>
            <a:endParaRPr lang="en-US" altLang="zh-CN"/>
          </a:p>
        </p:txBody>
      </p:sp>
      <p:sp>
        <p:nvSpPr>
          <p:cNvPr id="119973" name="Rectangle 165"/>
          <p:cNvSpPr>
            <a:spLocks noChangeArrowheads="1"/>
          </p:cNvSpPr>
          <p:nvPr/>
        </p:nvSpPr>
        <p:spPr bwMode="auto">
          <a:xfrm>
            <a:off x="766763" y="51800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74" name="Rectangle 166"/>
          <p:cNvSpPr>
            <a:spLocks noChangeArrowheads="1"/>
          </p:cNvSpPr>
          <p:nvPr/>
        </p:nvSpPr>
        <p:spPr bwMode="auto">
          <a:xfrm>
            <a:off x="1173163" y="5180013"/>
            <a:ext cx="8239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舳舻</a:t>
            </a:r>
            <a:endParaRPr lang="zh-CN" altLang="en-US" b="1" dirty="0">
              <a:effectLst>
                <a:outerShdw blurRad="38100" dist="38100" dir="2700000" algn="tl">
                  <a:srgbClr val="000000">
                    <a:alpha val="43137"/>
                  </a:srgbClr>
                </a:outerShdw>
              </a:effectLst>
            </a:endParaRPr>
          </a:p>
        </p:txBody>
      </p:sp>
      <p:sp>
        <p:nvSpPr>
          <p:cNvPr id="119975" name="Rectangle 167"/>
          <p:cNvSpPr>
            <a:spLocks noChangeArrowheads="1"/>
          </p:cNvSpPr>
          <p:nvPr/>
        </p:nvSpPr>
        <p:spPr bwMode="auto">
          <a:xfrm>
            <a:off x="1187450" y="5718175"/>
            <a:ext cx="809625"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76" name="Rectangle 168"/>
          <p:cNvSpPr>
            <a:spLocks noChangeArrowheads="1"/>
          </p:cNvSpPr>
          <p:nvPr/>
        </p:nvSpPr>
        <p:spPr bwMode="auto">
          <a:xfrm>
            <a:off x="1982788" y="5180013"/>
            <a:ext cx="123110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千里（</a:t>
            </a:r>
            <a:endParaRPr lang="zh-CN" altLang="en-US" b="1" dirty="0">
              <a:effectLst>
                <a:outerShdw blurRad="38100" dist="38100" dir="2700000" algn="tl">
                  <a:srgbClr val="000000">
                    <a:alpha val="43137"/>
                  </a:srgbClr>
                </a:outerShdw>
              </a:effectLst>
            </a:endParaRPr>
          </a:p>
        </p:txBody>
      </p:sp>
      <p:sp>
        <p:nvSpPr>
          <p:cNvPr id="119977" name="Rectangle 169"/>
          <p:cNvSpPr>
            <a:spLocks noChangeArrowheads="1"/>
          </p:cNvSpPr>
          <p:nvPr/>
        </p:nvSpPr>
        <p:spPr bwMode="auto">
          <a:xfrm>
            <a:off x="4321175" y="51800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78" name="Rectangle 170"/>
          <p:cNvSpPr>
            <a:spLocks noChangeArrowheads="1"/>
          </p:cNvSpPr>
          <p:nvPr/>
        </p:nvSpPr>
        <p:spPr bwMode="auto">
          <a:xfrm>
            <a:off x="5335588" y="51657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17</a:t>
            </a:r>
            <a:endParaRPr lang="en-US" altLang="zh-CN"/>
          </a:p>
        </p:txBody>
      </p:sp>
      <p:sp>
        <p:nvSpPr>
          <p:cNvPr id="119979" name="Rectangle 171"/>
          <p:cNvSpPr>
            <a:spLocks noChangeArrowheads="1"/>
          </p:cNvSpPr>
          <p:nvPr/>
        </p:nvSpPr>
        <p:spPr bwMode="auto">
          <a:xfrm>
            <a:off x="5745163" y="5180013"/>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、狼</a:t>
            </a:r>
            <a:endParaRPr lang="zh-CN" altLang="en-US" b="1" dirty="0">
              <a:effectLst>
                <a:outerShdw blurRad="38100" dist="38100" dir="2700000" algn="tl">
                  <a:srgbClr val="000000">
                    <a:alpha val="43137"/>
                  </a:srgbClr>
                </a:outerShdw>
              </a:effectLst>
            </a:endParaRPr>
          </a:p>
        </p:txBody>
      </p:sp>
      <p:sp>
        <p:nvSpPr>
          <p:cNvPr id="119980" name="Rectangle 172"/>
          <p:cNvSpPr>
            <a:spLocks noChangeArrowheads="1"/>
          </p:cNvSpPr>
          <p:nvPr/>
        </p:nvSpPr>
        <p:spPr bwMode="auto">
          <a:xfrm>
            <a:off x="6557963" y="5180013"/>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籍</a:t>
            </a:r>
            <a:endParaRPr lang="zh-CN" altLang="en-US" b="1" dirty="0">
              <a:effectLst>
                <a:outerShdw blurRad="38100" dist="38100" dir="2700000" algn="tl">
                  <a:srgbClr val="000000">
                    <a:alpha val="43137"/>
                  </a:srgbClr>
                </a:outerShdw>
              </a:effectLst>
            </a:endParaRPr>
          </a:p>
        </p:txBody>
      </p:sp>
      <p:sp>
        <p:nvSpPr>
          <p:cNvPr id="119981" name="Rectangle 173"/>
          <p:cNvSpPr>
            <a:spLocks noChangeArrowheads="1"/>
          </p:cNvSpPr>
          <p:nvPr/>
        </p:nvSpPr>
        <p:spPr bwMode="auto">
          <a:xfrm>
            <a:off x="6588125" y="5718175"/>
            <a:ext cx="406400"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82" name="Rectangle 174"/>
          <p:cNvSpPr>
            <a:spLocks noChangeArrowheads="1"/>
          </p:cNvSpPr>
          <p:nvPr/>
        </p:nvSpPr>
        <p:spPr bwMode="auto">
          <a:xfrm>
            <a:off x="6964363" y="51800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83" name="Rectangle 175"/>
          <p:cNvSpPr>
            <a:spLocks noChangeArrowheads="1"/>
          </p:cNvSpPr>
          <p:nvPr/>
        </p:nvSpPr>
        <p:spPr bwMode="auto">
          <a:xfrm>
            <a:off x="8078788" y="518001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84" name="Rectangle 176"/>
          <p:cNvSpPr>
            <a:spLocks noChangeArrowheads="1"/>
          </p:cNvSpPr>
          <p:nvPr/>
        </p:nvSpPr>
        <p:spPr bwMode="auto">
          <a:xfrm>
            <a:off x="563563" y="56530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9</a:t>
            </a:r>
            <a:endParaRPr lang="en-US" altLang="zh-CN"/>
          </a:p>
        </p:txBody>
      </p:sp>
      <p:sp>
        <p:nvSpPr>
          <p:cNvPr id="119985" name="Rectangle 177"/>
          <p:cNvSpPr>
            <a:spLocks noChangeArrowheads="1"/>
          </p:cNvSpPr>
          <p:nvPr/>
        </p:nvSpPr>
        <p:spPr bwMode="auto">
          <a:xfrm>
            <a:off x="766763" y="56673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86" name="Rectangle 178"/>
          <p:cNvSpPr>
            <a:spLocks noChangeArrowheads="1"/>
          </p:cNvSpPr>
          <p:nvPr/>
        </p:nvSpPr>
        <p:spPr bwMode="auto">
          <a:xfrm>
            <a:off x="1173163" y="5667375"/>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旌</a:t>
            </a:r>
            <a:endParaRPr lang="zh-CN" altLang="en-US" b="1" dirty="0">
              <a:effectLst>
                <a:outerShdw blurRad="38100" dist="38100" dir="2700000" algn="tl">
                  <a:srgbClr val="000000">
                    <a:alpha val="43137"/>
                  </a:srgbClr>
                </a:outerShdw>
              </a:effectLst>
            </a:endParaRPr>
          </a:p>
        </p:txBody>
      </p:sp>
      <p:sp>
        <p:nvSpPr>
          <p:cNvPr id="119987" name="Rectangle 179"/>
          <p:cNvSpPr>
            <a:spLocks noChangeArrowheads="1"/>
          </p:cNvSpPr>
          <p:nvPr/>
        </p:nvSpPr>
        <p:spPr bwMode="auto">
          <a:xfrm>
            <a:off x="1173163" y="6221413"/>
            <a:ext cx="404812"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88" name="Rectangle 180"/>
          <p:cNvSpPr>
            <a:spLocks noChangeArrowheads="1"/>
          </p:cNvSpPr>
          <p:nvPr/>
        </p:nvSpPr>
        <p:spPr bwMode="auto">
          <a:xfrm>
            <a:off x="1577975" y="5667375"/>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旗（</a:t>
            </a:r>
            <a:endParaRPr lang="zh-CN" altLang="en-US" b="1" dirty="0">
              <a:effectLst>
                <a:outerShdw blurRad="38100" dist="38100" dir="2700000" algn="tl">
                  <a:srgbClr val="000000">
                    <a:alpha val="43137"/>
                  </a:srgbClr>
                </a:outerShdw>
              </a:effectLst>
            </a:endParaRPr>
          </a:p>
        </p:txBody>
      </p:sp>
      <p:sp>
        <p:nvSpPr>
          <p:cNvPr id="119989" name="Rectangle 181"/>
          <p:cNvSpPr>
            <a:spLocks noChangeArrowheads="1"/>
          </p:cNvSpPr>
          <p:nvPr/>
        </p:nvSpPr>
        <p:spPr bwMode="auto">
          <a:xfrm>
            <a:off x="3101975" y="56673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90" name="Rectangle 182"/>
          <p:cNvSpPr>
            <a:spLocks noChangeArrowheads="1"/>
          </p:cNvSpPr>
          <p:nvPr/>
        </p:nvSpPr>
        <p:spPr bwMode="auto">
          <a:xfrm>
            <a:off x="5335588" y="56530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3300"/>
                </a:solidFill>
                <a:latin typeface="Times New Roman" pitchFamily="18" charset="0"/>
              </a:rPr>
              <a:t>18</a:t>
            </a:r>
            <a:endParaRPr lang="en-US" altLang="zh-CN"/>
          </a:p>
        </p:txBody>
      </p:sp>
      <p:sp>
        <p:nvSpPr>
          <p:cNvPr id="119991" name="Rectangle 183"/>
          <p:cNvSpPr>
            <a:spLocks noChangeArrowheads="1"/>
          </p:cNvSpPr>
          <p:nvPr/>
        </p:nvSpPr>
        <p:spPr bwMode="auto">
          <a:xfrm>
            <a:off x="5745163" y="5667375"/>
            <a:ext cx="8207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effectLst>
                  <a:outerShdw blurRad="38100" dist="38100" dir="2700000" algn="tl">
                    <a:srgbClr val="000000">
                      <a:alpha val="43137"/>
                    </a:srgbClr>
                  </a:outerShdw>
                </a:effectLst>
                <a:latin typeface="宋体" pitchFamily="2" charset="-122"/>
              </a:rPr>
              <a:t>、枕</a:t>
            </a:r>
            <a:endParaRPr lang="zh-CN" altLang="en-US" b="1" dirty="0">
              <a:effectLst>
                <a:outerShdw blurRad="38100" dist="38100" dir="2700000" algn="tl">
                  <a:srgbClr val="000000">
                    <a:alpha val="43137"/>
                  </a:srgbClr>
                </a:outerShdw>
              </a:effectLst>
            </a:endParaRPr>
          </a:p>
        </p:txBody>
      </p:sp>
      <p:sp>
        <p:nvSpPr>
          <p:cNvPr id="119992" name="Rectangle 184"/>
          <p:cNvSpPr>
            <a:spLocks noChangeArrowheads="1"/>
          </p:cNvSpPr>
          <p:nvPr/>
        </p:nvSpPr>
        <p:spPr bwMode="auto">
          <a:xfrm>
            <a:off x="6557963" y="5667375"/>
            <a:ext cx="4119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FF3300"/>
                </a:solidFill>
                <a:effectLst>
                  <a:outerShdw blurRad="38100" dist="38100" dir="2700000" algn="tl">
                    <a:srgbClr val="000000">
                      <a:alpha val="43137"/>
                    </a:srgbClr>
                  </a:outerShdw>
                </a:effectLst>
                <a:latin typeface="宋体" pitchFamily="2" charset="-122"/>
              </a:rPr>
              <a:t>藉</a:t>
            </a:r>
            <a:endParaRPr lang="zh-CN" altLang="en-US" b="1" dirty="0">
              <a:effectLst>
                <a:outerShdw blurRad="38100" dist="38100" dir="2700000" algn="tl">
                  <a:srgbClr val="000000">
                    <a:alpha val="43137"/>
                  </a:srgbClr>
                </a:outerShdw>
              </a:effectLst>
            </a:endParaRPr>
          </a:p>
        </p:txBody>
      </p:sp>
      <p:sp>
        <p:nvSpPr>
          <p:cNvPr id="119993" name="Rectangle 185"/>
          <p:cNvSpPr>
            <a:spLocks noChangeArrowheads="1"/>
          </p:cNvSpPr>
          <p:nvPr/>
        </p:nvSpPr>
        <p:spPr bwMode="auto">
          <a:xfrm>
            <a:off x="6588125" y="6221413"/>
            <a:ext cx="406400" cy="15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994" name="Rectangle 186"/>
          <p:cNvSpPr>
            <a:spLocks noChangeArrowheads="1"/>
          </p:cNvSpPr>
          <p:nvPr/>
        </p:nvSpPr>
        <p:spPr bwMode="auto">
          <a:xfrm>
            <a:off x="6948488" y="566102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95" name="Rectangle 187"/>
          <p:cNvSpPr>
            <a:spLocks noChangeArrowheads="1"/>
          </p:cNvSpPr>
          <p:nvPr/>
        </p:nvSpPr>
        <p:spPr bwMode="auto">
          <a:xfrm>
            <a:off x="8078788" y="5667375"/>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3300"/>
                </a:solidFill>
                <a:latin typeface="宋体" pitchFamily="2" charset="-122"/>
              </a:rPr>
              <a:t>）</a:t>
            </a:r>
            <a:endParaRPr lang="zh-CN" altLang="en-US"/>
          </a:p>
        </p:txBody>
      </p:sp>
      <p:sp>
        <p:nvSpPr>
          <p:cNvPr id="119996" name="Rectangle 188"/>
          <p:cNvSpPr>
            <a:spLocks noChangeArrowheads="1"/>
          </p:cNvSpPr>
          <p:nvPr/>
        </p:nvSpPr>
        <p:spPr bwMode="auto">
          <a:xfrm>
            <a:off x="2316163" y="170656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solidFill>
                  <a:srgbClr val="FF00FF"/>
                </a:solidFill>
                <a:latin typeface="Times New Roman" pitchFamily="18" charset="0"/>
              </a:rPr>
              <a:t>r</a:t>
            </a:r>
            <a:endParaRPr lang="en-US" altLang="zh-CN" dirty="0"/>
          </a:p>
        </p:txBody>
      </p:sp>
      <p:sp>
        <p:nvSpPr>
          <p:cNvPr id="119997" name="Rectangle 189"/>
          <p:cNvSpPr>
            <a:spLocks noChangeArrowheads="1"/>
          </p:cNvSpPr>
          <p:nvPr/>
        </p:nvSpPr>
        <p:spPr bwMode="auto">
          <a:xfrm>
            <a:off x="2449513" y="1706563"/>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00FF"/>
                </a:solidFill>
                <a:latin typeface="Times New Roman" pitchFamily="18" charset="0"/>
              </a:rPr>
              <a:t>é</a:t>
            </a:r>
            <a:endParaRPr lang="en-US" altLang="zh-CN"/>
          </a:p>
        </p:txBody>
      </p:sp>
      <p:sp>
        <p:nvSpPr>
          <p:cNvPr id="119998" name="Rectangle 190"/>
          <p:cNvSpPr>
            <a:spLocks noChangeArrowheads="1"/>
          </p:cNvSpPr>
          <p:nvPr/>
        </p:nvSpPr>
        <p:spPr bwMode="auto">
          <a:xfrm>
            <a:off x="2628900" y="1706563"/>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00FF"/>
                </a:solidFill>
                <a:latin typeface="Times New Roman" pitchFamily="18" charset="0"/>
              </a:rPr>
              <a:t>nx</a:t>
            </a:r>
            <a:endParaRPr lang="en-US" altLang="zh-CN"/>
          </a:p>
        </p:txBody>
      </p:sp>
      <p:sp>
        <p:nvSpPr>
          <p:cNvPr id="119999" name="Rectangle 191"/>
          <p:cNvSpPr>
            <a:spLocks noChangeArrowheads="1"/>
          </p:cNvSpPr>
          <p:nvPr/>
        </p:nvSpPr>
        <p:spPr bwMode="auto">
          <a:xfrm>
            <a:off x="3038475" y="1720850"/>
            <a:ext cx="203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00FF"/>
                </a:solidFill>
                <a:latin typeface="宋体" pitchFamily="2" charset="-122"/>
              </a:rPr>
              <a:t>ū</a:t>
            </a:r>
            <a:endParaRPr lang="en-US" altLang="zh-CN"/>
          </a:p>
        </p:txBody>
      </p:sp>
      <p:sp>
        <p:nvSpPr>
          <p:cNvPr id="120000" name="Rectangle 192"/>
          <p:cNvSpPr>
            <a:spLocks noChangeArrowheads="1"/>
          </p:cNvSpPr>
          <p:nvPr/>
        </p:nvSpPr>
        <p:spPr bwMode="auto">
          <a:xfrm>
            <a:off x="2316163" y="22113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dirty="0" err="1">
                <a:solidFill>
                  <a:srgbClr val="FF00FF"/>
                </a:solidFill>
                <a:latin typeface="Times New Roman" pitchFamily="18" charset="0"/>
              </a:rPr>
              <a:t>zh</a:t>
            </a:r>
            <a:endParaRPr lang="en-US" altLang="zh-CN" dirty="0"/>
          </a:p>
        </p:txBody>
      </p:sp>
      <p:sp>
        <p:nvSpPr>
          <p:cNvPr id="120001" name="Rectangle 193"/>
          <p:cNvSpPr>
            <a:spLocks noChangeArrowheads="1"/>
          </p:cNvSpPr>
          <p:nvPr/>
        </p:nvSpPr>
        <p:spPr bwMode="auto">
          <a:xfrm>
            <a:off x="2717800" y="22113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à</a:t>
            </a:r>
            <a:endParaRPr lang="en-US" altLang="zh-CN"/>
          </a:p>
        </p:txBody>
      </p:sp>
      <p:sp>
        <p:nvSpPr>
          <p:cNvPr id="120002" name="Rectangle 194"/>
          <p:cNvSpPr>
            <a:spLocks noChangeArrowheads="1"/>
          </p:cNvSpPr>
          <p:nvPr/>
        </p:nvSpPr>
        <p:spPr bwMode="auto">
          <a:xfrm>
            <a:off x="2922588" y="22113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o</a:t>
            </a:r>
            <a:endParaRPr lang="en-US" altLang="zh-CN"/>
          </a:p>
        </p:txBody>
      </p:sp>
      <p:sp>
        <p:nvSpPr>
          <p:cNvPr id="120003" name="Rectangle 195"/>
          <p:cNvSpPr>
            <a:spLocks noChangeArrowheads="1"/>
          </p:cNvSpPr>
          <p:nvPr/>
        </p:nvSpPr>
        <p:spPr bwMode="auto">
          <a:xfrm>
            <a:off x="3254375" y="2744788"/>
            <a:ext cx="3381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ni</a:t>
            </a:r>
            <a:endParaRPr lang="en-US" altLang="zh-CN"/>
          </a:p>
        </p:txBody>
      </p:sp>
      <p:sp>
        <p:nvSpPr>
          <p:cNvPr id="120004" name="Rectangle 196"/>
          <p:cNvSpPr>
            <a:spLocks noChangeArrowheads="1"/>
          </p:cNvSpPr>
          <p:nvPr/>
        </p:nvSpPr>
        <p:spPr bwMode="auto">
          <a:xfrm>
            <a:off x="3592513" y="2759075"/>
            <a:ext cx="2047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宋体" pitchFamily="2" charset="-122"/>
              </a:rPr>
              <a:t>ǎ</a:t>
            </a:r>
            <a:endParaRPr lang="en-US" altLang="zh-CN"/>
          </a:p>
        </p:txBody>
      </p:sp>
      <p:sp>
        <p:nvSpPr>
          <p:cNvPr id="120005" name="Rectangle 197"/>
          <p:cNvSpPr>
            <a:spLocks noChangeArrowheads="1"/>
          </p:cNvSpPr>
          <p:nvPr/>
        </p:nvSpPr>
        <p:spPr bwMode="auto">
          <a:xfrm>
            <a:off x="3800475" y="2744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o</a:t>
            </a:r>
            <a:endParaRPr lang="en-US" altLang="zh-CN"/>
          </a:p>
        </p:txBody>
      </p:sp>
      <p:sp>
        <p:nvSpPr>
          <p:cNvPr id="120006" name="Rectangle 198"/>
          <p:cNvSpPr>
            <a:spLocks noChangeArrowheads="1"/>
          </p:cNvSpPr>
          <p:nvPr/>
        </p:nvSpPr>
        <p:spPr bwMode="auto">
          <a:xfrm>
            <a:off x="2544763" y="320198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h</a:t>
            </a:r>
            <a:endParaRPr lang="en-US" altLang="zh-CN"/>
          </a:p>
        </p:txBody>
      </p:sp>
      <p:sp>
        <p:nvSpPr>
          <p:cNvPr id="120007" name="Rectangle 199"/>
          <p:cNvSpPr>
            <a:spLocks noChangeArrowheads="1"/>
          </p:cNvSpPr>
          <p:nvPr/>
        </p:nvSpPr>
        <p:spPr bwMode="auto">
          <a:xfrm>
            <a:off x="2770188" y="3201988"/>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è</a:t>
            </a:r>
            <a:endParaRPr lang="en-US" altLang="zh-CN"/>
          </a:p>
        </p:txBody>
      </p:sp>
      <p:sp>
        <p:nvSpPr>
          <p:cNvPr id="120008" name="Rectangle 200"/>
          <p:cNvSpPr>
            <a:spLocks noChangeArrowheads="1"/>
          </p:cNvSpPr>
          <p:nvPr/>
        </p:nvSpPr>
        <p:spPr bwMode="auto">
          <a:xfrm>
            <a:off x="2544763" y="3659188"/>
            <a:ext cx="112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l</a:t>
            </a:r>
            <a:endParaRPr lang="en-US" altLang="zh-CN"/>
          </a:p>
        </p:txBody>
      </p:sp>
      <p:sp>
        <p:nvSpPr>
          <p:cNvPr id="120009" name="Rectangle 201"/>
          <p:cNvSpPr>
            <a:spLocks noChangeArrowheads="1"/>
          </p:cNvSpPr>
          <p:nvPr/>
        </p:nvSpPr>
        <p:spPr bwMode="auto">
          <a:xfrm>
            <a:off x="2657475" y="3659188"/>
            <a:ext cx="1127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í</a:t>
            </a:r>
            <a:endParaRPr lang="en-US" altLang="zh-CN"/>
          </a:p>
        </p:txBody>
      </p:sp>
      <p:sp>
        <p:nvSpPr>
          <p:cNvPr id="120010" name="Rectangle 202"/>
          <p:cNvSpPr>
            <a:spLocks noChangeArrowheads="1"/>
          </p:cNvSpPr>
          <p:nvPr/>
        </p:nvSpPr>
        <p:spPr bwMode="auto">
          <a:xfrm>
            <a:off x="2316163" y="4116388"/>
            <a:ext cx="3381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qi</a:t>
            </a:r>
            <a:endParaRPr lang="en-US" altLang="zh-CN"/>
          </a:p>
        </p:txBody>
      </p:sp>
      <p:sp>
        <p:nvSpPr>
          <p:cNvPr id="120011" name="Rectangle 203"/>
          <p:cNvSpPr>
            <a:spLocks noChangeArrowheads="1"/>
          </p:cNvSpPr>
          <p:nvPr/>
        </p:nvSpPr>
        <p:spPr bwMode="auto">
          <a:xfrm>
            <a:off x="2654300" y="4130675"/>
            <a:ext cx="2047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宋体" pitchFamily="2" charset="-122"/>
              </a:rPr>
              <a:t>ǎ</a:t>
            </a:r>
            <a:endParaRPr lang="en-US" altLang="zh-CN"/>
          </a:p>
        </p:txBody>
      </p:sp>
      <p:sp>
        <p:nvSpPr>
          <p:cNvPr id="120012" name="Rectangle 204"/>
          <p:cNvSpPr>
            <a:spLocks noChangeArrowheads="1"/>
          </p:cNvSpPr>
          <p:nvPr/>
        </p:nvSpPr>
        <p:spPr bwMode="auto">
          <a:xfrm>
            <a:off x="2860675" y="41163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o</a:t>
            </a:r>
            <a:endParaRPr lang="en-US" altLang="zh-CN"/>
          </a:p>
        </p:txBody>
      </p:sp>
      <p:sp>
        <p:nvSpPr>
          <p:cNvPr id="120013" name="Rectangle 205"/>
          <p:cNvSpPr>
            <a:spLocks noChangeArrowheads="1"/>
          </p:cNvSpPr>
          <p:nvPr/>
        </p:nvSpPr>
        <p:spPr bwMode="auto">
          <a:xfrm>
            <a:off x="3214688" y="4672013"/>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li</a:t>
            </a:r>
            <a:endParaRPr lang="en-US" altLang="zh-CN"/>
          </a:p>
        </p:txBody>
      </p:sp>
      <p:sp>
        <p:nvSpPr>
          <p:cNvPr id="120014" name="Rectangle 206"/>
          <p:cNvSpPr>
            <a:spLocks noChangeArrowheads="1"/>
          </p:cNvSpPr>
          <p:nvPr/>
        </p:nvSpPr>
        <p:spPr bwMode="auto">
          <a:xfrm>
            <a:off x="3440113" y="46720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á</a:t>
            </a:r>
            <a:endParaRPr lang="en-US" altLang="zh-CN"/>
          </a:p>
        </p:txBody>
      </p:sp>
      <p:sp>
        <p:nvSpPr>
          <p:cNvPr id="120015" name="Rectangle 207"/>
          <p:cNvSpPr>
            <a:spLocks noChangeArrowheads="1"/>
          </p:cNvSpPr>
          <p:nvPr/>
        </p:nvSpPr>
        <p:spPr bwMode="auto">
          <a:xfrm>
            <a:off x="3644900" y="46720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o</a:t>
            </a:r>
            <a:endParaRPr lang="en-US" altLang="zh-CN"/>
          </a:p>
        </p:txBody>
      </p:sp>
      <p:sp>
        <p:nvSpPr>
          <p:cNvPr id="120016" name="Rectangle 208"/>
          <p:cNvSpPr>
            <a:spLocks noChangeArrowheads="1"/>
          </p:cNvSpPr>
          <p:nvPr/>
        </p:nvSpPr>
        <p:spPr bwMode="auto">
          <a:xfrm>
            <a:off x="3230563" y="5106988"/>
            <a:ext cx="406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zh</a:t>
            </a:r>
            <a:endParaRPr lang="en-US" altLang="zh-CN"/>
          </a:p>
        </p:txBody>
      </p:sp>
      <p:sp>
        <p:nvSpPr>
          <p:cNvPr id="120017" name="Rectangle 209"/>
          <p:cNvSpPr>
            <a:spLocks noChangeArrowheads="1"/>
          </p:cNvSpPr>
          <p:nvPr/>
        </p:nvSpPr>
        <p:spPr bwMode="auto">
          <a:xfrm>
            <a:off x="3632200" y="510698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ú</a:t>
            </a:r>
            <a:endParaRPr lang="en-US" altLang="zh-CN"/>
          </a:p>
        </p:txBody>
      </p:sp>
      <p:sp>
        <p:nvSpPr>
          <p:cNvPr id="120018" name="Rectangle 210"/>
          <p:cNvSpPr>
            <a:spLocks noChangeArrowheads="1"/>
          </p:cNvSpPr>
          <p:nvPr/>
        </p:nvSpPr>
        <p:spPr bwMode="auto">
          <a:xfrm>
            <a:off x="3857625" y="5106988"/>
            <a:ext cx="1127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l</a:t>
            </a:r>
            <a:endParaRPr lang="en-US" altLang="zh-CN"/>
          </a:p>
        </p:txBody>
      </p:sp>
      <p:sp>
        <p:nvSpPr>
          <p:cNvPr id="120019" name="Rectangle 211"/>
          <p:cNvSpPr>
            <a:spLocks noChangeArrowheads="1"/>
          </p:cNvSpPr>
          <p:nvPr/>
        </p:nvSpPr>
        <p:spPr bwMode="auto">
          <a:xfrm>
            <a:off x="3970338" y="510698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ú</a:t>
            </a:r>
            <a:endParaRPr lang="en-US" altLang="zh-CN"/>
          </a:p>
        </p:txBody>
      </p:sp>
      <p:sp>
        <p:nvSpPr>
          <p:cNvPr id="120020" name="Rectangle 212"/>
          <p:cNvSpPr>
            <a:spLocks noChangeArrowheads="1"/>
          </p:cNvSpPr>
          <p:nvPr/>
        </p:nvSpPr>
        <p:spPr bwMode="auto">
          <a:xfrm>
            <a:off x="2316163" y="564038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j</a:t>
            </a:r>
            <a:endParaRPr lang="en-US" altLang="zh-CN"/>
          </a:p>
        </p:txBody>
      </p:sp>
      <p:sp>
        <p:nvSpPr>
          <p:cNvPr id="120021" name="Rectangle 213"/>
          <p:cNvSpPr>
            <a:spLocks noChangeArrowheads="1"/>
          </p:cNvSpPr>
          <p:nvPr/>
        </p:nvSpPr>
        <p:spPr bwMode="auto">
          <a:xfrm>
            <a:off x="2449513" y="5654675"/>
            <a:ext cx="2047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宋体" pitchFamily="2" charset="-122"/>
              </a:rPr>
              <a:t>ī</a:t>
            </a:r>
            <a:endParaRPr lang="en-US" altLang="zh-CN"/>
          </a:p>
        </p:txBody>
      </p:sp>
      <p:sp>
        <p:nvSpPr>
          <p:cNvPr id="120022" name="Rectangle 214"/>
          <p:cNvSpPr>
            <a:spLocks noChangeArrowheads="1"/>
          </p:cNvSpPr>
          <p:nvPr/>
        </p:nvSpPr>
        <p:spPr bwMode="auto">
          <a:xfrm>
            <a:off x="2657475" y="5640388"/>
            <a:ext cx="4286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ng</a:t>
            </a:r>
            <a:endParaRPr lang="en-US" altLang="zh-CN"/>
          </a:p>
        </p:txBody>
      </p:sp>
      <p:sp>
        <p:nvSpPr>
          <p:cNvPr id="120023" name="Rectangle 215"/>
          <p:cNvSpPr>
            <a:spLocks noChangeArrowheads="1"/>
          </p:cNvSpPr>
          <p:nvPr/>
        </p:nvSpPr>
        <p:spPr bwMode="auto">
          <a:xfrm>
            <a:off x="7421563" y="1754188"/>
            <a:ext cx="3841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sh</a:t>
            </a:r>
            <a:endParaRPr lang="en-US" altLang="zh-CN"/>
          </a:p>
        </p:txBody>
      </p:sp>
      <p:sp>
        <p:nvSpPr>
          <p:cNvPr id="120024" name="Rectangle 216"/>
          <p:cNvSpPr>
            <a:spLocks noChangeArrowheads="1"/>
          </p:cNvSpPr>
          <p:nvPr/>
        </p:nvSpPr>
        <p:spPr bwMode="auto">
          <a:xfrm>
            <a:off x="7805738" y="1768475"/>
            <a:ext cx="2047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宋体" pitchFamily="2" charset="-122"/>
              </a:rPr>
              <a:t>ī</a:t>
            </a:r>
            <a:endParaRPr lang="en-US" altLang="zh-CN"/>
          </a:p>
        </p:txBody>
      </p:sp>
      <p:sp>
        <p:nvSpPr>
          <p:cNvPr id="120025" name="Rectangle 217"/>
          <p:cNvSpPr>
            <a:spLocks noChangeArrowheads="1"/>
          </p:cNvSpPr>
          <p:nvPr/>
        </p:nvSpPr>
        <p:spPr bwMode="auto">
          <a:xfrm>
            <a:off x="7345363" y="2211388"/>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shuò</a:t>
            </a:r>
            <a:endParaRPr lang="en-US" altLang="zh-CN"/>
          </a:p>
        </p:txBody>
      </p:sp>
      <p:sp>
        <p:nvSpPr>
          <p:cNvPr id="120026" name="Rectangle 218"/>
          <p:cNvSpPr>
            <a:spLocks noChangeArrowheads="1"/>
          </p:cNvSpPr>
          <p:nvPr/>
        </p:nvSpPr>
        <p:spPr bwMode="auto">
          <a:xfrm>
            <a:off x="7345363" y="2668588"/>
            <a:ext cx="3381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qi</a:t>
            </a:r>
            <a:endParaRPr lang="en-US" altLang="zh-CN"/>
          </a:p>
        </p:txBody>
      </p:sp>
      <p:sp>
        <p:nvSpPr>
          <p:cNvPr id="120027" name="Rectangle 219"/>
          <p:cNvSpPr>
            <a:spLocks noChangeArrowheads="1"/>
          </p:cNvSpPr>
          <p:nvPr/>
        </p:nvSpPr>
        <p:spPr bwMode="auto">
          <a:xfrm>
            <a:off x="7683500" y="26685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á</a:t>
            </a:r>
            <a:endParaRPr lang="en-US" altLang="zh-CN"/>
          </a:p>
        </p:txBody>
      </p:sp>
      <p:sp>
        <p:nvSpPr>
          <p:cNvPr id="120028" name="Rectangle 220"/>
          <p:cNvSpPr>
            <a:spLocks noChangeArrowheads="1"/>
          </p:cNvSpPr>
          <p:nvPr/>
        </p:nvSpPr>
        <p:spPr bwMode="auto">
          <a:xfrm>
            <a:off x="7886700" y="26685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o</a:t>
            </a:r>
            <a:endParaRPr lang="en-US" altLang="zh-CN"/>
          </a:p>
        </p:txBody>
      </p:sp>
      <p:sp>
        <p:nvSpPr>
          <p:cNvPr id="120029" name="Rectangle 221"/>
          <p:cNvSpPr>
            <a:spLocks noChangeArrowheads="1"/>
          </p:cNvSpPr>
          <p:nvPr/>
        </p:nvSpPr>
        <p:spPr bwMode="auto">
          <a:xfrm>
            <a:off x="7345363" y="3125788"/>
            <a:ext cx="3381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pi</a:t>
            </a:r>
            <a:endParaRPr lang="en-US" altLang="zh-CN"/>
          </a:p>
        </p:txBody>
      </p:sp>
      <p:sp>
        <p:nvSpPr>
          <p:cNvPr id="120030" name="Rectangle 222"/>
          <p:cNvSpPr>
            <a:spLocks noChangeArrowheads="1"/>
          </p:cNvSpPr>
          <p:nvPr/>
        </p:nvSpPr>
        <p:spPr bwMode="auto">
          <a:xfrm>
            <a:off x="7683500" y="3140075"/>
            <a:ext cx="2047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宋体" pitchFamily="2" charset="-122"/>
              </a:rPr>
              <a:t>ā</a:t>
            </a:r>
            <a:endParaRPr lang="en-US" altLang="zh-CN"/>
          </a:p>
        </p:txBody>
      </p:sp>
      <p:sp>
        <p:nvSpPr>
          <p:cNvPr id="120031" name="Rectangle 223"/>
          <p:cNvSpPr>
            <a:spLocks noChangeArrowheads="1"/>
          </p:cNvSpPr>
          <p:nvPr/>
        </p:nvSpPr>
        <p:spPr bwMode="auto">
          <a:xfrm>
            <a:off x="7889875" y="312578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n</a:t>
            </a:r>
            <a:endParaRPr lang="en-US" altLang="zh-CN"/>
          </a:p>
        </p:txBody>
      </p:sp>
      <p:sp>
        <p:nvSpPr>
          <p:cNvPr id="120032" name="Rectangle 224"/>
          <p:cNvSpPr>
            <a:spLocks noChangeArrowheads="1"/>
          </p:cNvSpPr>
          <p:nvPr/>
        </p:nvSpPr>
        <p:spPr bwMode="auto">
          <a:xfrm>
            <a:off x="7345363" y="358298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p</a:t>
            </a:r>
            <a:endParaRPr lang="en-US" altLang="zh-CN"/>
          </a:p>
        </p:txBody>
      </p:sp>
      <p:sp>
        <p:nvSpPr>
          <p:cNvPr id="120033" name="Rectangle 225"/>
          <p:cNvSpPr>
            <a:spLocks noChangeArrowheads="1"/>
          </p:cNvSpPr>
          <p:nvPr/>
        </p:nvSpPr>
        <p:spPr bwMode="auto">
          <a:xfrm>
            <a:off x="7570788" y="35829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á</a:t>
            </a:r>
            <a:endParaRPr lang="en-US" altLang="zh-CN"/>
          </a:p>
        </p:txBody>
      </p:sp>
      <p:sp>
        <p:nvSpPr>
          <p:cNvPr id="120034" name="Rectangle 226"/>
          <p:cNvSpPr>
            <a:spLocks noChangeArrowheads="1"/>
          </p:cNvSpPr>
          <p:nvPr/>
        </p:nvSpPr>
        <p:spPr bwMode="auto">
          <a:xfrm>
            <a:off x="7773988" y="35829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o</a:t>
            </a:r>
            <a:endParaRPr lang="en-US" altLang="zh-CN"/>
          </a:p>
        </p:txBody>
      </p:sp>
      <p:sp>
        <p:nvSpPr>
          <p:cNvPr id="120035" name="Rectangle 227"/>
          <p:cNvSpPr>
            <a:spLocks noChangeArrowheads="1"/>
          </p:cNvSpPr>
          <p:nvPr/>
        </p:nvSpPr>
        <p:spPr bwMode="auto">
          <a:xfrm>
            <a:off x="7235825" y="4221163"/>
            <a:ext cx="1349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f</a:t>
            </a:r>
            <a:endParaRPr lang="en-US" altLang="zh-CN"/>
          </a:p>
        </p:txBody>
      </p:sp>
      <p:sp>
        <p:nvSpPr>
          <p:cNvPr id="120036" name="Rectangle 228"/>
          <p:cNvSpPr>
            <a:spLocks noChangeArrowheads="1"/>
          </p:cNvSpPr>
          <p:nvPr/>
        </p:nvSpPr>
        <p:spPr bwMode="auto">
          <a:xfrm>
            <a:off x="7380288" y="4221163"/>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ú</a:t>
            </a:r>
            <a:endParaRPr lang="en-US" altLang="zh-CN"/>
          </a:p>
        </p:txBody>
      </p:sp>
      <p:sp>
        <p:nvSpPr>
          <p:cNvPr id="120037" name="Rectangle 229"/>
          <p:cNvSpPr>
            <a:spLocks noChangeArrowheads="1"/>
          </p:cNvSpPr>
          <p:nvPr/>
        </p:nvSpPr>
        <p:spPr bwMode="auto">
          <a:xfrm>
            <a:off x="7596188" y="422116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y</a:t>
            </a:r>
            <a:endParaRPr lang="en-US" altLang="zh-CN"/>
          </a:p>
        </p:txBody>
      </p:sp>
      <p:sp>
        <p:nvSpPr>
          <p:cNvPr id="120038" name="Rectangle 230"/>
          <p:cNvSpPr>
            <a:spLocks noChangeArrowheads="1"/>
          </p:cNvSpPr>
          <p:nvPr/>
        </p:nvSpPr>
        <p:spPr bwMode="auto">
          <a:xfrm>
            <a:off x="7812088" y="422116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ó</a:t>
            </a:r>
            <a:endParaRPr lang="en-US" altLang="zh-CN"/>
          </a:p>
        </p:txBody>
      </p:sp>
      <p:sp>
        <p:nvSpPr>
          <p:cNvPr id="120039" name="Rectangle 231"/>
          <p:cNvSpPr>
            <a:spLocks noChangeArrowheads="1"/>
          </p:cNvSpPr>
          <p:nvPr/>
        </p:nvSpPr>
        <p:spPr bwMode="auto">
          <a:xfrm>
            <a:off x="8027988" y="4221163"/>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u</a:t>
            </a:r>
            <a:endParaRPr lang="en-US" altLang="zh-CN"/>
          </a:p>
        </p:txBody>
      </p:sp>
      <p:sp>
        <p:nvSpPr>
          <p:cNvPr id="120040" name="Rectangle 232"/>
          <p:cNvSpPr>
            <a:spLocks noChangeArrowheads="1"/>
          </p:cNvSpPr>
          <p:nvPr/>
        </p:nvSpPr>
        <p:spPr bwMode="auto">
          <a:xfrm>
            <a:off x="7726363" y="4649788"/>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z</a:t>
            </a:r>
            <a:endParaRPr lang="en-US" altLang="zh-CN"/>
          </a:p>
        </p:txBody>
      </p:sp>
      <p:sp>
        <p:nvSpPr>
          <p:cNvPr id="120041" name="Rectangle 233"/>
          <p:cNvSpPr>
            <a:spLocks noChangeArrowheads="1"/>
          </p:cNvSpPr>
          <p:nvPr/>
        </p:nvSpPr>
        <p:spPr bwMode="auto">
          <a:xfrm>
            <a:off x="7902575" y="4649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à</a:t>
            </a:r>
            <a:endParaRPr lang="en-US" altLang="zh-CN"/>
          </a:p>
        </p:txBody>
      </p:sp>
      <p:sp>
        <p:nvSpPr>
          <p:cNvPr id="120042" name="Rectangle 234"/>
          <p:cNvSpPr>
            <a:spLocks noChangeArrowheads="1"/>
          </p:cNvSpPr>
          <p:nvPr/>
        </p:nvSpPr>
        <p:spPr bwMode="auto">
          <a:xfrm>
            <a:off x="8107363" y="4649788"/>
            <a:ext cx="4286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ng</a:t>
            </a:r>
            <a:endParaRPr lang="en-US" altLang="zh-CN"/>
          </a:p>
        </p:txBody>
      </p:sp>
      <p:sp>
        <p:nvSpPr>
          <p:cNvPr id="120043" name="Rectangle 235"/>
          <p:cNvSpPr>
            <a:spLocks noChangeArrowheads="1"/>
          </p:cNvSpPr>
          <p:nvPr/>
        </p:nvSpPr>
        <p:spPr bwMode="auto">
          <a:xfrm>
            <a:off x="7421563" y="518318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j</a:t>
            </a:r>
            <a:endParaRPr lang="en-US" altLang="zh-CN"/>
          </a:p>
        </p:txBody>
      </p:sp>
      <p:sp>
        <p:nvSpPr>
          <p:cNvPr id="120044" name="Rectangle 236"/>
          <p:cNvSpPr>
            <a:spLocks noChangeArrowheads="1"/>
          </p:cNvSpPr>
          <p:nvPr/>
        </p:nvSpPr>
        <p:spPr bwMode="auto">
          <a:xfrm>
            <a:off x="7554913" y="5183188"/>
            <a:ext cx="112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í</a:t>
            </a:r>
            <a:endParaRPr lang="en-US" altLang="zh-CN"/>
          </a:p>
        </p:txBody>
      </p:sp>
      <p:sp>
        <p:nvSpPr>
          <p:cNvPr id="120045" name="Rectangle 237"/>
          <p:cNvSpPr>
            <a:spLocks noChangeArrowheads="1"/>
          </p:cNvSpPr>
          <p:nvPr/>
        </p:nvSpPr>
        <p:spPr bwMode="auto">
          <a:xfrm>
            <a:off x="7497763" y="5640388"/>
            <a:ext cx="2476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ji</a:t>
            </a:r>
            <a:endParaRPr lang="en-US" altLang="zh-CN"/>
          </a:p>
        </p:txBody>
      </p:sp>
      <p:sp>
        <p:nvSpPr>
          <p:cNvPr id="120046" name="Rectangle 238"/>
          <p:cNvSpPr>
            <a:spLocks noChangeArrowheads="1"/>
          </p:cNvSpPr>
          <p:nvPr/>
        </p:nvSpPr>
        <p:spPr bwMode="auto">
          <a:xfrm>
            <a:off x="7743825" y="5640388"/>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b="1">
                <a:solidFill>
                  <a:srgbClr val="FF00FF"/>
                </a:solidFill>
                <a:latin typeface="Times New Roman" pitchFamily="18" charset="0"/>
              </a:rPr>
              <a:t>è</a:t>
            </a:r>
            <a:endParaRPr lang="en-US" altLang="zh-CN"/>
          </a:p>
        </p:txBody>
      </p:sp>
    </p:spTree>
    <p:extLst>
      <p:ext uri="{BB962C8B-B14F-4D97-AF65-F5344CB8AC3E}">
        <p14:creationId xmlns:p14="http://schemas.microsoft.com/office/powerpoint/2010/main" val="31780253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6732588" y="981075"/>
            <a:ext cx="1152525" cy="4679950"/>
          </a:xfrm>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6600" b="1">
                <a:solidFill>
                  <a:srgbClr val="000000"/>
                </a:solidFill>
                <a:ea typeface="华文彩云" pitchFamily="2" charset="-122"/>
              </a:rPr>
              <a:t>内</a:t>
            </a:r>
            <a:br>
              <a:rPr lang="zh-CN" altLang="en-US" sz="6600" b="1">
                <a:solidFill>
                  <a:srgbClr val="000000"/>
                </a:solidFill>
                <a:ea typeface="华文彩云" pitchFamily="2" charset="-122"/>
              </a:rPr>
            </a:br>
            <a:r>
              <a:rPr lang="zh-CN" altLang="en-US" sz="6600" b="1">
                <a:solidFill>
                  <a:srgbClr val="000000"/>
                </a:solidFill>
                <a:ea typeface="华文彩云" pitchFamily="2" charset="-122"/>
              </a:rPr>
              <a:t>容</a:t>
            </a:r>
            <a:br>
              <a:rPr lang="zh-CN" altLang="en-US" sz="6600" b="1">
                <a:solidFill>
                  <a:srgbClr val="000000"/>
                </a:solidFill>
                <a:ea typeface="华文彩云" pitchFamily="2" charset="-122"/>
              </a:rPr>
            </a:br>
            <a:r>
              <a:rPr lang="zh-CN" altLang="en-US" sz="6600" b="1">
                <a:solidFill>
                  <a:srgbClr val="000000"/>
                </a:solidFill>
                <a:ea typeface="华文彩云" pitchFamily="2" charset="-122"/>
              </a:rPr>
              <a:t>梳</a:t>
            </a:r>
            <a:br>
              <a:rPr lang="zh-CN" altLang="en-US" sz="6600" b="1">
                <a:solidFill>
                  <a:srgbClr val="000000"/>
                </a:solidFill>
                <a:ea typeface="华文彩云" pitchFamily="2" charset="-122"/>
              </a:rPr>
            </a:br>
            <a:r>
              <a:rPr lang="zh-CN" altLang="en-US" sz="6600" b="1">
                <a:solidFill>
                  <a:srgbClr val="000000"/>
                </a:solidFill>
                <a:ea typeface="华文彩云" pitchFamily="2" charset="-122"/>
              </a:rPr>
              <a:t>理</a:t>
            </a:r>
            <a:r>
              <a:rPr lang="zh-CN" altLang="en-US" sz="6600" b="1">
                <a:solidFill>
                  <a:srgbClr val="FFFF00"/>
                </a:solidFill>
                <a:ea typeface="华文彩云" pitchFamily="2" charset="-122"/>
              </a:rPr>
              <a:t> </a:t>
            </a:r>
          </a:p>
        </p:txBody>
      </p:sp>
      <p:pic>
        <p:nvPicPr>
          <p:cNvPr id="53253" name="Picture 5" descr="苏轼游赤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15888"/>
            <a:ext cx="493395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4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circle(out)">
                                      <p:cBhvr>
                                        <p:cTn id="7"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95288" y="0"/>
            <a:ext cx="8748712" cy="1384300"/>
          </a:xfrm>
        </p:spPr>
        <p:txBody>
          <a:bodyPr>
            <a:normAutofit fontScale="90000"/>
          </a:bodyPr>
          <a:lstStyle/>
          <a:p>
            <a:pPr algn="l"/>
            <a:r>
              <a:rPr lang="zh-CN" altLang="en-US">
                <a:solidFill>
                  <a:srgbClr val="000000"/>
                </a:solidFill>
                <a:latin typeface="华文隶书" pitchFamily="2" charset="-122"/>
                <a:ea typeface="华文隶书" pitchFamily="2" charset="-122"/>
              </a:rPr>
              <a:t>抓线索</a:t>
            </a:r>
            <a:r>
              <a:rPr lang="en-US" altLang="zh-CN">
                <a:solidFill>
                  <a:srgbClr val="000000"/>
                </a:solidFill>
                <a:latin typeface="华文隶书" pitchFamily="2" charset="-122"/>
                <a:ea typeface="华文隶书" pitchFamily="2" charset="-122"/>
              </a:rPr>
              <a:t>:</a:t>
            </a:r>
            <a:r>
              <a:rPr lang="en-US" altLang="zh-CN" b="1">
                <a:solidFill>
                  <a:srgbClr val="000000"/>
                </a:solidFill>
                <a:latin typeface="华文隶书" pitchFamily="2" charset="-122"/>
                <a:ea typeface="华文隶书" pitchFamily="2" charset="-122"/>
              </a:rPr>
              <a:t> </a:t>
            </a:r>
            <a:r>
              <a:rPr lang="zh-CN" altLang="en-US" b="1">
                <a:solidFill>
                  <a:srgbClr val="000000"/>
                </a:solidFill>
                <a:latin typeface="华文隶书" pitchFamily="2" charset="-122"/>
                <a:ea typeface="华文隶书" pitchFamily="2" charset="-122"/>
              </a:rPr>
              <a:t>赋文中人物的情绪经历了怎样的变化？</a:t>
            </a:r>
          </a:p>
        </p:txBody>
      </p:sp>
      <p:sp>
        <p:nvSpPr>
          <p:cNvPr id="54275" name="Rectangle 3"/>
          <p:cNvSpPr>
            <a:spLocks noGrp="1" noRot="1" noChangeArrowheads="1"/>
          </p:cNvSpPr>
          <p:nvPr>
            <p:ph type="body" idx="1"/>
          </p:nvPr>
        </p:nvSpPr>
        <p:spPr>
          <a:xfrm>
            <a:off x="827088" y="1628775"/>
            <a:ext cx="7775575" cy="4941888"/>
          </a:xfrm>
          <a:solidFill>
            <a:srgbClr val="33CCCC">
              <a:alpha val="45000"/>
            </a:srgbClr>
          </a:solidFill>
        </p:spPr>
        <p:txBody>
          <a:bodyPr/>
          <a:lstStyle/>
          <a:p>
            <a:r>
              <a:rPr lang="zh-CN" altLang="en-US" b="1" dirty="0">
                <a:solidFill>
                  <a:srgbClr val="000000"/>
                </a:solidFill>
              </a:rPr>
              <a:t>一层：</a:t>
            </a:r>
            <a:r>
              <a:rPr lang="zh-CN" altLang="en-US" b="1" dirty="0">
                <a:solidFill>
                  <a:srgbClr val="FF0000"/>
                </a:solidFill>
                <a:effectLst>
                  <a:outerShdw blurRad="38100" dist="38100" dir="2700000" algn="tl">
                    <a:srgbClr val="000000">
                      <a:alpha val="43137"/>
                    </a:srgbClr>
                  </a:outerShdw>
                </a:effectLst>
              </a:rPr>
              <a:t>夜游之乐</a:t>
            </a:r>
          </a:p>
          <a:p>
            <a:pPr>
              <a:buFont typeface="Wingdings" pitchFamily="2" charset="2"/>
              <a:buNone/>
            </a:pPr>
            <a:r>
              <a:rPr lang="en-US" altLang="zh-CN" b="1" dirty="0">
                <a:solidFill>
                  <a:srgbClr val="000000"/>
                </a:solidFill>
              </a:rPr>
              <a:t>1</a:t>
            </a:r>
            <a:r>
              <a:rPr lang="zh-CN" altLang="en-US" b="1" dirty="0">
                <a:solidFill>
                  <a:srgbClr val="000000"/>
                </a:solidFill>
              </a:rPr>
              <a:t>．泛舟赤壁，襟怀开朗</a:t>
            </a:r>
            <a:r>
              <a:rPr lang="zh-CN" altLang="en-US" b="1" dirty="0"/>
              <a:t>        </a:t>
            </a:r>
            <a:r>
              <a:rPr lang="zh-CN" altLang="en-US" b="1" dirty="0">
                <a:solidFill>
                  <a:srgbClr val="000000"/>
                </a:solidFill>
              </a:rPr>
              <a:t>（乐）</a:t>
            </a:r>
            <a:r>
              <a:rPr lang="zh-CN" altLang="en-US" b="1" dirty="0"/>
              <a:t>  </a:t>
            </a:r>
          </a:p>
          <a:p>
            <a:r>
              <a:rPr lang="zh-CN" altLang="en-US" b="1" dirty="0">
                <a:solidFill>
                  <a:srgbClr val="000000"/>
                </a:solidFill>
              </a:rPr>
              <a:t>二层：</a:t>
            </a:r>
            <a:r>
              <a:rPr lang="zh-CN" altLang="en-US" b="1" dirty="0">
                <a:solidFill>
                  <a:srgbClr val="FF0000"/>
                </a:solidFill>
                <a:effectLst>
                  <a:outerShdw blurRad="38100" dist="38100" dir="2700000" algn="tl">
                    <a:srgbClr val="000000">
                      <a:alpha val="43137"/>
                    </a:srgbClr>
                  </a:outerShdw>
                </a:effectLst>
              </a:rPr>
              <a:t>乐极生悲</a:t>
            </a:r>
          </a:p>
          <a:p>
            <a:pPr>
              <a:buFont typeface="Wingdings" pitchFamily="2" charset="2"/>
              <a:buNone/>
            </a:pPr>
            <a:r>
              <a:rPr lang="en-US" altLang="zh-CN" b="1" dirty="0">
                <a:solidFill>
                  <a:srgbClr val="000000"/>
                </a:solidFill>
              </a:rPr>
              <a:t>2</a:t>
            </a:r>
            <a:r>
              <a:rPr lang="zh-CN" altLang="en-US" b="1" dirty="0">
                <a:solidFill>
                  <a:srgbClr val="000000"/>
                </a:solidFill>
              </a:rPr>
              <a:t>．饮酒放歌，箫音怨慕</a:t>
            </a:r>
            <a:r>
              <a:rPr lang="zh-CN" altLang="en-US" b="1" dirty="0"/>
              <a:t>        </a:t>
            </a:r>
            <a:r>
              <a:rPr lang="zh-CN" altLang="en-US" b="1" dirty="0">
                <a:solidFill>
                  <a:srgbClr val="000000"/>
                </a:solidFill>
              </a:rPr>
              <a:t>（转悲）</a:t>
            </a:r>
          </a:p>
          <a:p>
            <a:pPr>
              <a:buFont typeface="Wingdings" pitchFamily="2" charset="2"/>
              <a:buNone/>
            </a:pPr>
            <a:r>
              <a:rPr lang="en-US" altLang="zh-CN" b="1" dirty="0">
                <a:solidFill>
                  <a:srgbClr val="000000"/>
                </a:solidFill>
              </a:rPr>
              <a:t>3</a:t>
            </a:r>
            <a:r>
              <a:rPr lang="zh-CN" altLang="en-US" b="1" dirty="0">
                <a:solidFill>
                  <a:srgbClr val="000000"/>
                </a:solidFill>
              </a:rPr>
              <a:t>．慨叹人生，苦短失意</a:t>
            </a:r>
            <a:r>
              <a:rPr lang="zh-CN" altLang="en-US" b="1" dirty="0"/>
              <a:t>        </a:t>
            </a:r>
            <a:r>
              <a:rPr lang="zh-CN" altLang="en-US" b="1" dirty="0">
                <a:solidFill>
                  <a:srgbClr val="000000"/>
                </a:solidFill>
              </a:rPr>
              <a:t>（悲）   </a:t>
            </a:r>
          </a:p>
          <a:p>
            <a:r>
              <a:rPr lang="zh-CN" altLang="en-US" b="1" dirty="0">
                <a:solidFill>
                  <a:srgbClr val="000000"/>
                </a:solidFill>
              </a:rPr>
              <a:t>三层：</a:t>
            </a:r>
            <a:r>
              <a:rPr lang="zh-CN" altLang="en-US" b="1" dirty="0">
                <a:solidFill>
                  <a:srgbClr val="FF0000"/>
                </a:solidFill>
                <a:effectLst>
                  <a:outerShdw blurRad="38100" dist="38100" dir="2700000" algn="tl">
                    <a:srgbClr val="000000">
                      <a:alpha val="43137"/>
                    </a:srgbClr>
                  </a:outerShdw>
                </a:effectLst>
              </a:rPr>
              <a:t>因悲生悟</a:t>
            </a:r>
          </a:p>
          <a:p>
            <a:pPr>
              <a:buFont typeface="Wingdings" pitchFamily="2" charset="2"/>
              <a:buNone/>
            </a:pPr>
            <a:r>
              <a:rPr lang="en-US" altLang="zh-CN" b="1" dirty="0">
                <a:solidFill>
                  <a:srgbClr val="000000"/>
                </a:solidFill>
              </a:rPr>
              <a:t>4</a:t>
            </a:r>
            <a:r>
              <a:rPr lang="zh-CN" altLang="en-US" b="1" dirty="0">
                <a:solidFill>
                  <a:srgbClr val="000000"/>
                </a:solidFill>
              </a:rPr>
              <a:t>．苏子作答，妙语解颐</a:t>
            </a:r>
            <a:r>
              <a:rPr lang="zh-CN" altLang="en-US" b="1" dirty="0"/>
              <a:t>        </a:t>
            </a:r>
            <a:r>
              <a:rPr lang="zh-CN" altLang="en-US" b="1" dirty="0">
                <a:solidFill>
                  <a:srgbClr val="000000"/>
                </a:solidFill>
              </a:rPr>
              <a:t>（转喜）</a:t>
            </a:r>
          </a:p>
          <a:p>
            <a:pPr>
              <a:buFont typeface="Wingdings" pitchFamily="2" charset="2"/>
              <a:buNone/>
            </a:pPr>
            <a:r>
              <a:rPr lang="en-US" altLang="zh-CN" b="1" dirty="0">
                <a:solidFill>
                  <a:srgbClr val="000000"/>
                </a:solidFill>
              </a:rPr>
              <a:t>5</a:t>
            </a:r>
            <a:r>
              <a:rPr lang="zh-CN" altLang="en-US" b="1" dirty="0">
                <a:solidFill>
                  <a:srgbClr val="000000"/>
                </a:solidFill>
              </a:rPr>
              <a:t>．主客尽欢，忘情尘世</a:t>
            </a:r>
            <a:r>
              <a:rPr lang="zh-CN" altLang="en-US" b="1" dirty="0"/>
              <a:t>        </a:t>
            </a:r>
            <a:r>
              <a:rPr lang="zh-CN" altLang="en-US" b="1" dirty="0">
                <a:solidFill>
                  <a:srgbClr val="000000"/>
                </a:solidFill>
              </a:rPr>
              <a:t>（乐）</a:t>
            </a:r>
          </a:p>
        </p:txBody>
      </p:sp>
      <p:sp>
        <p:nvSpPr>
          <p:cNvPr id="54276" name="Line 4"/>
          <p:cNvSpPr>
            <a:spLocks noChangeShapeType="1"/>
          </p:cNvSpPr>
          <p:nvPr/>
        </p:nvSpPr>
        <p:spPr bwMode="auto">
          <a:xfrm>
            <a:off x="6877050" y="2852738"/>
            <a:ext cx="0" cy="5762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7" name="Line 5"/>
          <p:cNvSpPr>
            <a:spLocks noChangeShapeType="1"/>
          </p:cNvSpPr>
          <p:nvPr/>
        </p:nvSpPr>
        <p:spPr bwMode="auto">
          <a:xfrm>
            <a:off x="6877050" y="4581525"/>
            <a:ext cx="0" cy="5048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12532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275">
                                            <p:bg/>
                                          </p:spTgt>
                                        </p:tgtEl>
                                        <p:attrNameLst>
                                          <p:attrName>style.visibility</p:attrName>
                                        </p:attrNameLst>
                                      </p:cBhvr>
                                      <p:to>
                                        <p:strVal val="visible"/>
                                      </p:to>
                                    </p:set>
                                    <p:animEffect transition="in" filter="blinds(horizontal)">
                                      <p:cBhvr>
                                        <p:cTn id="7" dur="500"/>
                                        <p:tgtEl>
                                          <p:spTgt spid="54275">
                                            <p:bg/>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11" dur="500"/>
                                        <p:tgtEl>
                                          <p:spTgt spid="54275">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5" dur="500"/>
                                        <p:tgtEl>
                                          <p:spTgt spid="5427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20" dur="500"/>
                                        <p:tgtEl>
                                          <p:spTgt spid="54275">
                                            <p:txEl>
                                              <p:pRg st="2" end="2"/>
                                            </p:txEl>
                                          </p:spTgt>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4" dur="500"/>
                                        <p:tgtEl>
                                          <p:spTgt spid="54275">
                                            <p:txEl>
                                              <p:pRg st="3" end="3"/>
                                            </p:txEl>
                                          </p:spTgt>
                                        </p:tgtEl>
                                      </p:cBhvr>
                                    </p:animEffect>
                                  </p:childTnLst>
                                </p:cTn>
                              </p:par>
                            </p:childTnLst>
                          </p:cTn>
                        </p:par>
                        <p:par>
                          <p:cTn id="25" fill="hold" nodeType="afterGroup">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8" dur="500"/>
                                        <p:tgtEl>
                                          <p:spTgt spid="54275">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33" dur="500"/>
                                        <p:tgtEl>
                                          <p:spTgt spid="54275">
                                            <p:txEl>
                                              <p:pRg st="5" end="5"/>
                                            </p:txEl>
                                          </p:spTgt>
                                        </p:tgtEl>
                                      </p:cBhvr>
                                    </p:animEffect>
                                  </p:childTnLst>
                                </p:cTn>
                              </p:par>
                            </p:childTnLst>
                          </p:cTn>
                        </p:par>
                        <p:par>
                          <p:cTn id="34" fill="hold" nodeType="afterGroup">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37" dur="500"/>
                                        <p:tgtEl>
                                          <p:spTgt spid="54275">
                                            <p:txEl>
                                              <p:pRg st="6" end="6"/>
                                            </p:txEl>
                                          </p:spTgt>
                                        </p:tgtEl>
                                      </p:cBhvr>
                                    </p:animEffect>
                                  </p:childTnLst>
                                </p:cTn>
                              </p:par>
                            </p:childTnLst>
                          </p:cTn>
                        </p:par>
                        <p:par>
                          <p:cTn id="38" fill="hold" nodeType="after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41" dur="500"/>
                                        <p:tgtEl>
                                          <p:spTgt spid="54275">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276"/>
                                        </p:tgtEl>
                                        <p:attrNameLst>
                                          <p:attrName>style.visibility</p:attrName>
                                        </p:attrNameLst>
                                      </p:cBhvr>
                                      <p:to>
                                        <p:strVal val="visible"/>
                                      </p:to>
                                    </p:set>
                                    <p:animEffect transition="in" filter="wipe(up)">
                                      <p:cBhvr>
                                        <p:cTn id="46" dur="500"/>
                                        <p:tgtEl>
                                          <p:spTgt spid="54276"/>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54277"/>
                                        </p:tgtEl>
                                        <p:attrNameLst>
                                          <p:attrName>style.visibility</p:attrName>
                                        </p:attrNameLst>
                                      </p:cBhvr>
                                      <p:to>
                                        <p:strVal val="visible"/>
                                      </p:to>
                                    </p:set>
                                    <p:animEffect transition="in" filter="wipe(up)">
                                      <p:cBhvr>
                                        <p:cTn id="50"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nimBg="1"/>
      <p:bldP spid="54276" grpId="0" animBg="1"/>
      <p:bldP spid="542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179512" y="188913"/>
            <a:ext cx="8756526" cy="1143000"/>
          </a:xfrm>
          <a:solidFill>
            <a:schemeClr val="accent1">
              <a:alpha val="52000"/>
            </a:schemeClr>
          </a:solidFill>
        </p:spPr>
        <p:txBody>
          <a:bodyPr>
            <a:normAutofit fontScale="90000"/>
          </a:bodyPr>
          <a:lstStyle/>
          <a:p>
            <a:pPr algn="l"/>
            <a:r>
              <a:rPr lang="zh-CN" altLang="en-US" sz="4000" b="1" dirty="0">
                <a:solidFill>
                  <a:srgbClr val="000066"/>
                </a:solidFill>
                <a:latin typeface="隶书" pitchFamily="49" charset="-122"/>
                <a:ea typeface="隶书" pitchFamily="49" charset="-122"/>
              </a:rPr>
              <a:t>第一段</a:t>
            </a:r>
            <a:r>
              <a:rPr lang="zh-CN" altLang="en-US" sz="4000" b="1" dirty="0">
                <a:solidFill>
                  <a:srgbClr val="000000"/>
                </a:solidFill>
                <a:latin typeface="隶书" pitchFamily="49" charset="-122"/>
                <a:ea typeface="隶书" pitchFamily="49" charset="-122"/>
              </a:rPr>
              <a:t>：所见景物有何特征？何以</a:t>
            </a:r>
            <a:r>
              <a:rPr lang="zh-CN" altLang="en-US" sz="4000" b="1" dirty="0" smtClean="0">
                <a:solidFill>
                  <a:srgbClr val="000000"/>
                </a:solidFill>
                <a:latin typeface="隶书" pitchFamily="49" charset="-122"/>
                <a:ea typeface="隶书" pitchFamily="49" charset="-122"/>
              </a:rPr>
              <a:t>引</a:t>
            </a:r>
            <a:r>
              <a:rPr lang="zh-CN" altLang="en-US" sz="4000" b="1" dirty="0" smtClean="0">
                <a:solidFill>
                  <a:srgbClr val="000000"/>
                </a:solidFill>
                <a:latin typeface="Arial"/>
                <a:ea typeface="隶书" pitchFamily="49" charset="-122"/>
              </a:rPr>
              <a:t>“</a:t>
            </a:r>
            <a:r>
              <a:rPr lang="zh-CN" altLang="en-US" sz="4000" b="1" dirty="0" smtClean="0">
                <a:solidFill>
                  <a:srgbClr val="000000"/>
                </a:solidFill>
                <a:latin typeface="隶书" pitchFamily="49" charset="-122"/>
                <a:ea typeface="隶书" pitchFamily="49" charset="-122"/>
              </a:rPr>
              <a:t>饮酒乐甚</a:t>
            </a:r>
            <a:r>
              <a:rPr lang="zh-CN" altLang="en-US" sz="4000" b="1" dirty="0" smtClean="0">
                <a:solidFill>
                  <a:srgbClr val="000000"/>
                </a:solidFill>
                <a:latin typeface="Arial"/>
                <a:ea typeface="隶书" pitchFamily="49" charset="-122"/>
              </a:rPr>
              <a:t>”</a:t>
            </a:r>
            <a:r>
              <a:rPr lang="zh-CN" altLang="en-US" sz="4000" b="1" dirty="0">
                <a:solidFill>
                  <a:srgbClr val="000000"/>
                </a:solidFill>
                <a:latin typeface="隶书" pitchFamily="49" charset="-122"/>
                <a:ea typeface="隶书" pitchFamily="49" charset="-122"/>
              </a:rPr>
              <a:t>？</a:t>
            </a:r>
            <a:r>
              <a:rPr lang="zh-CN" altLang="en-US" sz="4000" b="1" dirty="0">
                <a:latin typeface="隶书" pitchFamily="49" charset="-122"/>
                <a:ea typeface="隶书" pitchFamily="49" charset="-122"/>
              </a:rPr>
              <a:t> </a:t>
            </a:r>
          </a:p>
        </p:txBody>
      </p:sp>
      <p:sp>
        <p:nvSpPr>
          <p:cNvPr id="55299" name="Rectangle 3"/>
          <p:cNvSpPr>
            <a:spLocks noGrp="1" noRot="1" noChangeArrowheads="1"/>
          </p:cNvSpPr>
          <p:nvPr>
            <p:ph type="body" idx="1"/>
          </p:nvPr>
        </p:nvSpPr>
        <p:spPr>
          <a:xfrm>
            <a:off x="395288" y="1700213"/>
            <a:ext cx="8748712" cy="4953000"/>
          </a:xfrm>
          <a:solidFill>
            <a:srgbClr val="000099">
              <a:alpha val="25999"/>
            </a:srgbClr>
          </a:solidFill>
          <a:ln/>
          <a:extLst>
            <a:ext uri="{91240B29-F687-4F45-9708-019B960494DF}">
              <a14:hiddenLine xmlns:a14="http://schemas.microsoft.com/office/drawing/2010/main" w="9525">
                <a:solidFill>
                  <a:srgbClr val="FFFF00"/>
                </a:solidFill>
                <a:miter lim="800000"/>
                <a:headEnd/>
                <a:tailEnd/>
              </a14:hiddenLine>
            </a:ext>
          </a:extLst>
        </p:spPr>
        <p:txBody>
          <a:bodyPr/>
          <a:lstStyle/>
          <a:p>
            <a:pPr>
              <a:buFont typeface="Wingdings" pitchFamily="2" charset="2"/>
              <a:buNone/>
            </a:pPr>
            <a:r>
              <a:rPr lang="en-US" altLang="zh-CN" dirty="0"/>
              <a:t>              </a:t>
            </a:r>
            <a:r>
              <a:rPr lang="zh-CN" altLang="en-US" b="1" dirty="0">
                <a:solidFill>
                  <a:srgbClr val="00B0F0"/>
                </a:solidFill>
                <a:effectLst>
                  <a:outerShdw blurRad="38100" dist="38100" dir="2700000" algn="tl">
                    <a:srgbClr val="000000">
                      <a:alpha val="43137"/>
                    </a:srgbClr>
                  </a:outerShdw>
                </a:effectLst>
              </a:rPr>
              <a:t>自然景色                  </a:t>
            </a:r>
            <a:r>
              <a:rPr lang="zh-CN" altLang="en-US" b="1" dirty="0" smtClean="0">
                <a:solidFill>
                  <a:srgbClr val="00B0F0"/>
                </a:solidFill>
                <a:effectLst>
                  <a:outerShdw blurRad="38100" dist="38100" dir="2700000" algn="tl">
                    <a:srgbClr val="000000">
                      <a:alpha val="43137"/>
                    </a:srgbClr>
                  </a:outerShdw>
                </a:effectLst>
              </a:rPr>
              <a:t>           </a:t>
            </a:r>
            <a:r>
              <a:rPr lang="zh-CN" altLang="en-US" b="1" dirty="0" smtClean="0">
                <a:solidFill>
                  <a:srgbClr val="00B050"/>
                </a:solidFill>
                <a:effectLst>
                  <a:outerShdw blurRad="38100" dist="38100" dir="2700000" algn="tl">
                    <a:srgbClr val="000000">
                      <a:alpha val="43137"/>
                    </a:srgbClr>
                  </a:outerShdw>
                </a:effectLst>
              </a:rPr>
              <a:t>特征</a:t>
            </a:r>
            <a:r>
              <a:rPr lang="zh-CN" altLang="en-US" b="1" dirty="0" smtClean="0">
                <a:solidFill>
                  <a:srgbClr val="00B050"/>
                </a:solidFill>
              </a:rPr>
              <a:t> </a:t>
            </a:r>
            <a:r>
              <a:rPr lang="zh-CN" altLang="en-US" b="1" dirty="0" smtClean="0">
                <a:solidFill>
                  <a:srgbClr val="FFFF00"/>
                </a:solidFill>
              </a:rPr>
              <a:t>    </a:t>
            </a:r>
            <a:endParaRPr lang="zh-CN" altLang="en-US" b="1" dirty="0">
              <a:solidFill>
                <a:srgbClr val="FFFF00"/>
              </a:solidFill>
            </a:endParaRPr>
          </a:p>
          <a:p>
            <a:pPr>
              <a:buFont typeface="Wingdings" pitchFamily="2" charset="2"/>
              <a:buNone/>
            </a:pPr>
            <a:r>
              <a:rPr lang="zh-CN" altLang="en-US" b="1" dirty="0"/>
              <a:t> </a:t>
            </a:r>
            <a:r>
              <a:rPr lang="zh-CN" altLang="en-US" b="1" dirty="0">
                <a:solidFill>
                  <a:srgbClr val="000000"/>
                </a:solidFill>
              </a:rPr>
              <a:t>清风徐来，水波不兴</a:t>
            </a:r>
            <a:r>
              <a:rPr lang="zh-CN" altLang="en-US" b="1" dirty="0" smtClean="0">
                <a:solidFill>
                  <a:srgbClr val="000000"/>
                </a:solidFill>
              </a:rPr>
              <a:t>：  清新</a:t>
            </a:r>
            <a:r>
              <a:rPr lang="zh-CN" altLang="en-US" b="1" dirty="0">
                <a:solidFill>
                  <a:srgbClr val="000000"/>
                </a:solidFill>
              </a:rPr>
              <a:t>爽净，宁谧宜人</a:t>
            </a:r>
          </a:p>
          <a:p>
            <a:pPr>
              <a:buFont typeface="Wingdings" pitchFamily="2" charset="2"/>
              <a:buNone/>
            </a:pPr>
            <a:endParaRPr lang="zh-CN" altLang="en-US" b="1" dirty="0">
              <a:solidFill>
                <a:srgbClr val="000000"/>
              </a:solidFill>
            </a:endParaRPr>
          </a:p>
          <a:p>
            <a:pPr>
              <a:buFont typeface="Wingdings" pitchFamily="2" charset="2"/>
              <a:buNone/>
            </a:pPr>
            <a:r>
              <a:rPr lang="zh-CN" altLang="en-US" b="1" dirty="0"/>
              <a:t> </a:t>
            </a:r>
            <a:r>
              <a:rPr lang="zh-CN" altLang="en-US" b="1" dirty="0">
                <a:solidFill>
                  <a:srgbClr val="000000"/>
                </a:solidFill>
              </a:rPr>
              <a:t>月出</a:t>
            </a:r>
            <a:r>
              <a:rPr lang="en-US" altLang="zh-CN" b="1" dirty="0">
                <a:solidFill>
                  <a:srgbClr val="000000"/>
                </a:solidFill>
              </a:rPr>
              <a:t>……</a:t>
            </a:r>
            <a:r>
              <a:rPr lang="zh-CN" altLang="en-US" b="1" dirty="0">
                <a:solidFill>
                  <a:srgbClr val="000000"/>
                </a:solidFill>
              </a:rPr>
              <a:t>，徘徊</a:t>
            </a:r>
            <a:r>
              <a:rPr lang="en-US" altLang="zh-CN" b="1" dirty="0">
                <a:solidFill>
                  <a:srgbClr val="000000"/>
                </a:solidFill>
              </a:rPr>
              <a:t>…… </a:t>
            </a:r>
            <a:r>
              <a:rPr lang="zh-CN" altLang="en-US" b="1" dirty="0" smtClean="0">
                <a:solidFill>
                  <a:srgbClr val="000000"/>
                </a:solidFill>
              </a:rPr>
              <a:t>：      山</a:t>
            </a:r>
            <a:r>
              <a:rPr lang="zh-CN" altLang="en-US" b="1" dirty="0">
                <a:solidFill>
                  <a:srgbClr val="000000"/>
                </a:solidFill>
              </a:rPr>
              <a:t>月近人，悦目适心</a:t>
            </a:r>
          </a:p>
          <a:p>
            <a:pPr>
              <a:buFont typeface="Wingdings" pitchFamily="2" charset="2"/>
              <a:buNone/>
            </a:pPr>
            <a:endParaRPr lang="zh-CN" altLang="en-US" b="1" dirty="0"/>
          </a:p>
          <a:p>
            <a:pPr>
              <a:buFont typeface="Wingdings" pitchFamily="2" charset="2"/>
              <a:buNone/>
            </a:pPr>
            <a:r>
              <a:rPr lang="zh-CN" altLang="en-US" b="1" dirty="0">
                <a:solidFill>
                  <a:srgbClr val="000000"/>
                </a:solidFill>
              </a:rPr>
              <a:t>白露横江，水光接天</a:t>
            </a:r>
            <a:r>
              <a:rPr lang="zh-CN" altLang="en-US" b="1" dirty="0" smtClean="0">
                <a:solidFill>
                  <a:srgbClr val="000000"/>
                </a:solidFill>
              </a:rPr>
              <a:t>：   迷离</a:t>
            </a:r>
            <a:r>
              <a:rPr lang="zh-CN" altLang="en-US" b="1" dirty="0">
                <a:solidFill>
                  <a:srgbClr val="000000"/>
                </a:solidFill>
              </a:rPr>
              <a:t>浑茫，水天一色</a:t>
            </a:r>
          </a:p>
          <a:p>
            <a:pPr>
              <a:buFont typeface="Wingdings" pitchFamily="2" charset="2"/>
              <a:buNone/>
            </a:pPr>
            <a:endParaRPr lang="zh-CN" altLang="en-US" b="1" dirty="0"/>
          </a:p>
          <a:p>
            <a:pPr>
              <a:buFont typeface="Wingdings" pitchFamily="2" charset="2"/>
              <a:buNone/>
            </a:pPr>
            <a:r>
              <a:rPr lang="zh-CN" altLang="en-US" b="1" dirty="0"/>
              <a:t>                </a:t>
            </a:r>
            <a:r>
              <a:rPr lang="zh-CN" altLang="en-US" b="1" dirty="0">
                <a:solidFill>
                  <a:srgbClr val="000000"/>
                </a:solidFill>
              </a:rPr>
              <a:t>总之</a:t>
            </a:r>
            <a:r>
              <a:rPr lang="en-US" altLang="zh-CN" b="1" dirty="0">
                <a:solidFill>
                  <a:srgbClr val="000000"/>
                </a:solidFill>
              </a:rPr>
              <a:t>:</a:t>
            </a:r>
            <a:r>
              <a:rPr lang="zh-CN" altLang="en-US" b="1" dirty="0">
                <a:solidFill>
                  <a:srgbClr val="FF0000"/>
                </a:solidFill>
                <a:effectLst>
                  <a:outerShdw blurRad="38100" dist="38100" dir="2700000" algn="tl">
                    <a:srgbClr val="000000">
                      <a:alpha val="43137"/>
                    </a:srgbClr>
                  </a:outerShdw>
                </a:effectLst>
              </a:rPr>
              <a:t>和谐柔丽、神奇纯净、超世绝俗</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182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299">
                                            <p:bg/>
                                          </p:spTgt>
                                        </p:tgtEl>
                                        <p:attrNameLst>
                                          <p:attrName>style.visibility</p:attrName>
                                        </p:attrNameLst>
                                      </p:cBhvr>
                                      <p:to>
                                        <p:strVal val="visible"/>
                                      </p:to>
                                    </p:set>
                                    <p:animEffect transition="in" filter="wipe(up)">
                                      <p:cBhvr>
                                        <p:cTn id="7" dur="1000"/>
                                        <p:tgtEl>
                                          <p:spTgt spid="55299">
                                            <p:bg/>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5299">
                                            <p:txEl>
                                              <p:pRg st="0" end="0"/>
                                            </p:txEl>
                                          </p:spTgt>
                                        </p:tgtEl>
                                        <p:attrNameLst>
                                          <p:attrName>style.visibility</p:attrName>
                                        </p:attrNameLst>
                                      </p:cBhvr>
                                      <p:to>
                                        <p:strVal val="visible"/>
                                      </p:to>
                                    </p:set>
                                    <p:animEffect transition="in" filter="wipe(up)">
                                      <p:cBhvr>
                                        <p:cTn id="11" dur="1000"/>
                                        <p:tgtEl>
                                          <p:spTgt spid="5529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5299">
                                            <p:txEl>
                                              <p:pRg st="1" end="1"/>
                                            </p:txEl>
                                          </p:spTgt>
                                        </p:tgtEl>
                                        <p:attrNameLst>
                                          <p:attrName>style.visibility</p:attrName>
                                        </p:attrNameLst>
                                      </p:cBhvr>
                                      <p:to>
                                        <p:strVal val="visible"/>
                                      </p:to>
                                    </p:set>
                                    <p:animEffect transition="in" filter="wipe(up)">
                                      <p:cBhvr>
                                        <p:cTn id="16" dur="1000"/>
                                        <p:tgtEl>
                                          <p:spTgt spid="552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5299">
                                            <p:txEl>
                                              <p:pRg st="3" end="3"/>
                                            </p:txEl>
                                          </p:spTgt>
                                        </p:tgtEl>
                                        <p:attrNameLst>
                                          <p:attrName>style.visibility</p:attrName>
                                        </p:attrNameLst>
                                      </p:cBhvr>
                                      <p:to>
                                        <p:strVal val="visible"/>
                                      </p:to>
                                    </p:set>
                                    <p:animEffect transition="in" filter="wipe(up)">
                                      <p:cBhvr>
                                        <p:cTn id="21" dur="1000"/>
                                        <p:tgtEl>
                                          <p:spTgt spid="5529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5299">
                                            <p:txEl>
                                              <p:pRg st="5" end="5"/>
                                            </p:txEl>
                                          </p:spTgt>
                                        </p:tgtEl>
                                        <p:attrNameLst>
                                          <p:attrName>style.visibility</p:attrName>
                                        </p:attrNameLst>
                                      </p:cBhvr>
                                      <p:to>
                                        <p:strVal val="visible"/>
                                      </p:to>
                                    </p:set>
                                    <p:animEffect transition="in" filter="wipe(up)">
                                      <p:cBhvr>
                                        <p:cTn id="26" dur="1000"/>
                                        <p:tgtEl>
                                          <p:spTgt spid="552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5299">
                                            <p:txEl>
                                              <p:pRg st="7" end="7"/>
                                            </p:txEl>
                                          </p:spTgt>
                                        </p:tgtEl>
                                        <p:attrNameLst>
                                          <p:attrName>style.visibility</p:attrName>
                                        </p:attrNameLst>
                                      </p:cBhvr>
                                      <p:to>
                                        <p:strVal val="visible"/>
                                      </p:to>
                                    </p:set>
                                    <p:animEffect transition="in" filter="wipe(up)">
                                      <p:cBhvr>
                                        <p:cTn id="31" dur="10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755650" y="0"/>
            <a:ext cx="7561263" cy="1265238"/>
          </a:xfrm>
          <a:solidFill>
            <a:srgbClr val="000099">
              <a:alpha val="52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4000" b="1">
                <a:latin typeface="隶书" pitchFamily="49" charset="-122"/>
                <a:ea typeface="隶书" pitchFamily="49" charset="-122"/>
              </a:rPr>
              <a:t>此时之</a:t>
            </a:r>
            <a:r>
              <a:rPr lang="zh-CN" altLang="en-US" sz="4000" b="1">
                <a:latin typeface="Arial"/>
                <a:ea typeface="隶书" pitchFamily="49" charset="-122"/>
              </a:rPr>
              <a:t>“</a:t>
            </a:r>
            <a:r>
              <a:rPr lang="zh-CN" altLang="en-US" sz="4000" b="1">
                <a:latin typeface="隶书" pitchFamily="49" charset="-122"/>
                <a:ea typeface="隶书" pitchFamily="49" charset="-122"/>
              </a:rPr>
              <a:t>乐</a:t>
            </a:r>
            <a:r>
              <a:rPr lang="zh-CN" altLang="en-US" sz="4000" b="1">
                <a:latin typeface="Arial"/>
                <a:ea typeface="隶书" pitchFamily="49" charset="-122"/>
              </a:rPr>
              <a:t>”</a:t>
            </a:r>
            <a:r>
              <a:rPr lang="zh-CN" altLang="en-US" sz="4000" b="1">
                <a:latin typeface="隶书" pitchFamily="49" charset="-122"/>
                <a:ea typeface="隶书" pitchFamily="49" charset="-122"/>
              </a:rPr>
              <a:t>的内涵是什么？</a:t>
            </a:r>
          </a:p>
        </p:txBody>
      </p:sp>
      <p:sp>
        <p:nvSpPr>
          <p:cNvPr id="56323" name="Rectangle 3"/>
          <p:cNvSpPr>
            <a:spLocks noGrp="1" noRot="1" noChangeArrowheads="1"/>
          </p:cNvSpPr>
          <p:nvPr>
            <p:ph type="body" idx="1"/>
          </p:nvPr>
        </p:nvSpPr>
        <p:spPr>
          <a:xfrm>
            <a:off x="755650" y="1196975"/>
            <a:ext cx="7570788" cy="3324225"/>
          </a:xfrm>
          <a:solidFill>
            <a:srgbClr val="000099">
              <a:alpha val="25999"/>
            </a:srgbClr>
          </a:solidFill>
          <a:ln/>
          <a:extLst>
            <a:ext uri="{91240B29-F687-4F45-9708-019B960494DF}">
              <a14:hiddenLine xmlns:a14="http://schemas.microsoft.com/office/drawing/2010/main" w="9525" cap="flat" cmpd="sng" algn="ctr">
                <a:solidFill>
                  <a:srgbClr val="FFFF00"/>
                </a:solidFill>
                <a:prstDash val="solid"/>
                <a:miter lim="800000"/>
                <a:headEnd/>
                <a:tailEnd/>
              </a14:hiddenLine>
            </a:ext>
          </a:extLst>
        </p:spPr>
        <p:txBody>
          <a:bodyPr/>
          <a:lstStyle/>
          <a:p>
            <a:pPr>
              <a:buFont typeface="Wingdings" pitchFamily="2" charset="2"/>
              <a:buNone/>
            </a:pPr>
            <a:r>
              <a:rPr lang="en-US" altLang="zh-CN" sz="2800" b="1" dirty="0"/>
              <a:t>            </a:t>
            </a:r>
            <a:r>
              <a:rPr lang="zh-CN" altLang="en-US" sz="2800" b="1" dirty="0">
                <a:solidFill>
                  <a:srgbClr val="FF0000"/>
                </a:solidFill>
              </a:rPr>
              <a:t>主客行为                     感受</a:t>
            </a:r>
          </a:p>
          <a:p>
            <a:pPr>
              <a:buFont typeface="Wingdings" pitchFamily="2" charset="2"/>
              <a:buNone/>
            </a:pPr>
            <a:r>
              <a:rPr lang="zh-CN" altLang="en-US" sz="2800" b="1" dirty="0"/>
              <a:t>   </a:t>
            </a:r>
            <a:r>
              <a:rPr lang="zh-CN" altLang="en-US" sz="2800" b="1" dirty="0">
                <a:solidFill>
                  <a:srgbClr val="000000"/>
                </a:solidFill>
              </a:rPr>
              <a:t>举酒属客，</a:t>
            </a:r>
          </a:p>
          <a:p>
            <a:pPr>
              <a:buFont typeface="Wingdings" pitchFamily="2" charset="2"/>
              <a:buNone/>
            </a:pPr>
            <a:r>
              <a:rPr lang="zh-CN" altLang="en-US" sz="2800" b="1" dirty="0">
                <a:solidFill>
                  <a:srgbClr val="000000"/>
                </a:solidFill>
              </a:rPr>
              <a:t>诵明月之诗，歌</a:t>
            </a:r>
            <a:r>
              <a:rPr lang="en-US" altLang="zh-CN" sz="2800" b="1" dirty="0">
                <a:solidFill>
                  <a:srgbClr val="000000"/>
                </a:solidFill>
              </a:rPr>
              <a:t>……      </a:t>
            </a:r>
            <a:r>
              <a:rPr lang="en-US" altLang="zh-CN" sz="2800" b="1" dirty="0" smtClean="0">
                <a:solidFill>
                  <a:srgbClr val="000000"/>
                </a:solidFill>
              </a:rPr>
              <a:t>    </a:t>
            </a:r>
            <a:r>
              <a:rPr lang="zh-CN" altLang="en-US" sz="2800" b="1" dirty="0" smtClean="0">
                <a:solidFill>
                  <a:srgbClr val="000000"/>
                </a:solidFill>
              </a:rPr>
              <a:t>诗</a:t>
            </a:r>
            <a:r>
              <a:rPr lang="zh-CN" altLang="en-US" sz="2800" b="1" dirty="0">
                <a:solidFill>
                  <a:srgbClr val="000000"/>
                </a:solidFill>
              </a:rPr>
              <a:t>酒连袂，洒脱快意</a:t>
            </a:r>
          </a:p>
          <a:p>
            <a:pPr>
              <a:buFont typeface="Wingdings" pitchFamily="2" charset="2"/>
              <a:buNone/>
            </a:pPr>
            <a:endParaRPr lang="zh-CN" altLang="en-US" sz="2800" b="1" dirty="0">
              <a:solidFill>
                <a:srgbClr val="000000"/>
              </a:solidFill>
            </a:endParaRPr>
          </a:p>
          <a:p>
            <a:pPr>
              <a:buFont typeface="Wingdings" pitchFamily="2" charset="2"/>
              <a:buNone/>
            </a:pPr>
            <a:r>
              <a:rPr lang="zh-CN" altLang="en-US" sz="2800" b="1" dirty="0">
                <a:solidFill>
                  <a:srgbClr val="000000"/>
                </a:solidFill>
              </a:rPr>
              <a:t>纵一苇之所如，            </a:t>
            </a:r>
          </a:p>
          <a:p>
            <a:pPr>
              <a:buFont typeface="Wingdings" pitchFamily="2" charset="2"/>
              <a:buNone/>
            </a:pPr>
            <a:r>
              <a:rPr lang="zh-CN" altLang="en-US" sz="2800" b="1" dirty="0">
                <a:solidFill>
                  <a:srgbClr val="000000"/>
                </a:solidFill>
              </a:rPr>
              <a:t>凌万顷之茫然 。              </a:t>
            </a:r>
            <a:r>
              <a:rPr lang="zh-CN" altLang="en-US" sz="2800" b="1" dirty="0" smtClean="0">
                <a:solidFill>
                  <a:srgbClr val="000000"/>
                </a:solidFill>
              </a:rPr>
              <a:t>  冯虚</a:t>
            </a:r>
            <a:r>
              <a:rPr lang="zh-CN" altLang="en-US" sz="2800" b="1" dirty="0">
                <a:solidFill>
                  <a:srgbClr val="000000"/>
                </a:solidFill>
              </a:rPr>
              <a:t>御风，恍若神仙</a:t>
            </a:r>
            <a:endParaRPr lang="zh-CN" altLang="en-US" sz="2800" b="1" dirty="0"/>
          </a:p>
        </p:txBody>
      </p:sp>
      <p:sp>
        <p:nvSpPr>
          <p:cNvPr id="56324" name="Rectangle 4"/>
          <p:cNvSpPr>
            <a:spLocks noChangeArrowheads="1"/>
          </p:cNvSpPr>
          <p:nvPr/>
        </p:nvSpPr>
        <p:spPr bwMode="auto">
          <a:xfrm>
            <a:off x="755650" y="5842000"/>
            <a:ext cx="7561263" cy="682625"/>
          </a:xfrm>
          <a:prstGeom prst="rect">
            <a:avLst/>
          </a:prstGeom>
          <a:solidFill>
            <a:srgbClr val="000099">
              <a:alpha val="25999"/>
            </a:srgbClr>
          </a:solidFill>
          <a:ln>
            <a:noFill/>
          </a:ln>
          <a:effectLst/>
          <a:extLs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en-US" altLang="zh-CN" sz="3200" b="1" dirty="0">
                <a:latin typeface="Arial"/>
              </a:rPr>
              <a:t>——</a:t>
            </a:r>
            <a:r>
              <a:rPr lang="zh-CN" altLang="en-US" sz="3200" b="1" dirty="0">
                <a:solidFill>
                  <a:srgbClr val="00B050"/>
                </a:solidFill>
                <a:effectLst>
                  <a:outerShdw blurRad="38100" dist="38100" dir="2700000" algn="tl">
                    <a:srgbClr val="000000">
                      <a:alpha val="43137"/>
                    </a:srgbClr>
                  </a:outerShdw>
                </a:effectLst>
                <a:latin typeface="Tahoma" pitchFamily="34" charset="0"/>
              </a:rPr>
              <a:t>铺垫      伏笔</a:t>
            </a:r>
          </a:p>
        </p:txBody>
      </p:sp>
      <p:sp>
        <p:nvSpPr>
          <p:cNvPr id="56325" name="Text Box 5"/>
          <p:cNvSpPr txBox="1">
            <a:spLocks noChangeArrowheads="1"/>
          </p:cNvSpPr>
          <p:nvPr/>
        </p:nvSpPr>
        <p:spPr bwMode="auto">
          <a:xfrm>
            <a:off x="755650" y="4508500"/>
            <a:ext cx="7561263" cy="1368425"/>
          </a:xfrm>
          <a:prstGeom prst="rect">
            <a:avLst/>
          </a:prstGeom>
          <a:solidFill>
            <a:srgbClr val="000099">
              <a:alpha val="25999"/>
            </a:srgbClr>
          </a:solidFill>
          <a:ln>
            <a:noFill/>
          </a:ln>
          <a:effectLst/>
          <a:extLs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zh-CN" altLang="en-US" sz="3600" b="1" dirty="0">
                <a:solidFill>
                  <a:schemeClr val="tx2"/>
                </a:solidFill>
                <a:latin typeface="华文隶书" pitchFamily="2" charset="-122"/>
                <a:ea typeface="华文隶书" pitchFamily="2" charset="-122"/>
              </a:rPr>
              <a:t>乐的内涵：因置身于空灵境界，烦恼</a:t>
            </a:r>
          </a:p>
          <a:p>
            <a:pPr>
              <a:spcBef>
                <a:spcPct val="20000"/>
              </a:spcBef>
              <a:buClr>
                <a:schemeClr val="hlink"/>
              </a:buClr>
              <a:buSzPct val="120000"/>
            </a:pPr>
            <a:r>
              <a:rPr lang="zh-CN" altLang="en-US" sz="3600" b="1" dirty="0">
                <a:solidFill>
                  <a:schemeClr val="tx2"/>
                </a:solidFill>
                <a:latin typeface="华文隶书" pitchFamily="2" charset="-122"/>
                <a:ea typeface="华文隶书" pitchFamily="2" charset="-122"/>
              </a:rPr>
              <a:t>暂得解脱而产生的</a:t>
            </a:r>
            <a:r>
              <a:rPr lang="zh-CN" altLang="en-US" sz="3600" b="1" dirty="0">
                <a:solidFill>
                  <a:srgbClr val="FF0000"/>
                </a:solidFill>
                <a:latin typeface="华文隶书" pitchFamily="2" charset="-122"/>
                <a:ea typeface="华文隶书" pitchFamily="2" charset="-122"/>
              </a:rPr>
              <a:t>轻松愉悦与陶醉</a:t>
            </a:r>
            <a:r>
              <a:rPr lang="zh-CN" altLang="en-US" sz="3600" b="1" dirty="0">
                <a:solidFill>
                  <a:schemeClr val="tx2"/>
                </a:solidFill>
                <a:latin typeface="华文隶书" pitchFamily="2" charset="-122"/>
                <a:ea typeface="华文隶书" pitchFamily="2" charset="-122"/>
              </a:rPr>
              <a:t>。</a:t>
            </a:r>
          </a:p>
        </p:txBody>
      </p:sp>
    </p:spTree>
    <p:extLst>
      <p:ext uri="{BB962C8B-B14F-4D97-AF65-F5344CB8AC3E}">
        <p14:creationId xmlns:p14="http://schemas.microsoft.com/office/powerpoint/2010/main" val="3776112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blinds(horizontal)">
                                      <p:cBhvr>
                                        <p:cTn id="7" dur="500"/>
                                        <p:tgtEl>
                                          <p:spTgt spid="563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324"/>
                                        </p:tgtEl>
                                        <p:attrNameLst>
                                          <p:attrName>style.visibility</p:attrName>
                                        </p:attrNameLst>
                                      </p:cBhvr>
                                      <p:to>
                                        <p:strVal val="visible"/>
                                      </p:to>
                                    </p:set>
                                    <p:animEffect transition="in" filter="wipe(left)">
                                      <p:cBhvr>
                                        <p:cTn id="11"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chibifu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75" y="0"/>
            <a:ext cx="52546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WordArt 5"/>
          <p:cNvSpPr>
            <a:spLocks noChangeArrowheads="1" noChangeShapeType="1" noTextEdit="1"/>
          </p:cNvSpPr>
          <p:nvPr/>
        </p:nvSpPr>
        <p:spPr bwMode="auto">
          <a:xfrm rot="5400000">
            <a:off x="-1045369" y="4006057"/>
            <a:ext cx="4176713" cy="863600"/>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sz="3600" b="1" kern="10" dirty="0">
                <a:ln w="28575">
                  <a:solidFill>
                    <a:schemeClr val="bg1"/>
                  </a:solidFill>
                  <a:round/>
                  <a:headEnd/>
                  <a:tailEnd/>
                </a:ln>
                <a:solidFill>
                  <a:srgbClr val="FF0000"/>
                </a:solidFill>
                <a:latin typeface="隶书"/>
              </a:rPr>
              <a:t>人生的失意</a:t>
            </a:r>
          </a:p>
        </p:txBody>
      </p:sp>
      <p:sp>
        <p:nvSpPr>
          <p:cNvPr id="90118" name="WordArt 6"/>
          <p:cNvSpPr>
            <a:spLocks noChangeArrowheads="1" noChangeShapeType="1" noTextEdit="1"/>
          </p:cNvSpPr>
          <p:nvPr/>
        </p:nvSpPr>
        <p:spPr bwMode="auto">
          <a:xfrm rot="5400000">
            <a:off x="1693069" y="3499644"/>
            <a:ext cx="647700" cy="649288"/>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sz="3600" b="1" kern="10" dirty="0">
                <a:ln w="9525">
                  <a:solidFill>
                    <a:schemeClr val="bg1"/>
                  </a:solidFill>
                  <a:round/>
                  <a:headEnd/>
                  <a:tailEnd/>
                </a:ln>
                <a:solidFill>
                  <a:srgbClr val="00B050"/>
                </a:solidFill>
                <a:latin typeface="隶书"/>
              </a:rPr>
              <a:t>与</a:t>
            </a:r>
          </a:p>
        </p:txBody>
      </p:sp>
      <p:sp>
        <p:nvSpPr>
          <p:cNvPr id="90119" name="WordArt 7"/>
          <p:cNvSpPr>
            <a:spLocks noChangeArrowheads="1" noChangeShapeType="1" noTextEdit="1"/>
          </p:cNvSpPr>
          <p:nvPr/>
        </p:nvSpPr>
        <p:spPr bwMode="auto">
          <a:xfrm rot="5400000">
            <a:off x="827881" y="2132807"/>
            <a:ext cx="4319587" cy="863600"/>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sz="4400" b="1" kern="10" dirty="0">
                <a:ln w="28575">
                  <a:solidFill>
                    <a:schemeClr val="bg1"/>
                  </a:solidFill>
                  <a:round/>
                  <a:headEnd/>
                  <a:tailEnd/>
                </a:ln>
                <a:solidFill>
                  <a:srgbClr val="FF0000"/>
                </a:solidFill>
                <a:latin typeface="隶书"/>
              </a:rPr>
              <a:t>诗意的人生</a:t>
            </a:r>
          </a:p>
        </p:txBody>
      </p:sp>
      <p:sp>
        <p:nvSpPr>
          <p:cNvPr id="90120" name="WordArt 8"/>
          <p:cNvSpPr>
            <a:spLocks noChangeArrowheads="1" noChangeShapeType="1" noTextEdit="1"/>
          </p:cNvSpPr>
          <p:nvPr/>
        </p:nvSpPr>
        <p:spPr bwMode="auto">
          <a:xfrm>
            <a:off x="4643438" y="1125538"/>
            <a:ext cx="3600450" cy="1008062"/>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zh-CN" altLang="en-US" sz="3600" b="1" kern="10" dirty="0">
                <a:ln w="28575">
                  <a:solidFill>
                    <a:schemeClr val="bg1"/>
                  </a:solidFill>
                  <a:round/>
                  <a:headEnd/>
                  <a:tailEnd/>
                </a:ln>
                <a:solidFill>
                  <a:srgbClr val="00B050"/>
                </a:solidFill>
                <a:latin typeface="华文行楷"/>
              </a:rPr>
              <a:t>赤壁赋</a:t>
            </a:r>
          </a:p>
        </p:txBody>
      </p:sp>
      <p:sp>
        <p:nvSpPr>
          <p:cNvPr id="90121" name="WordArt 9"/>
          <p:cNvSpPr>
            <a:spLocks noChangeArrowheads="1" noChangeShapeType="1" noTextEdit="1"/>
          </p:cNvSpPr>
          <p:nvPr/>
        </p:nvSpPr>
        <p:spPr bwMode="auto">
          <a:xfrm>
            <a:off x="7308850" y="2636838"/>
            <a:ext cx="1223963" cy="50482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zh-CN" altLang="en-US" sz="3600" b="1" kern="10" dirty="0">
                <a:ln w="28575">
                  <a:solidFill>
                    <a:schemeClr val="bg1"/>
                  </a:solidFill>
                  <a:round/>
                  <a:headEnd/>
                  <a:tailEnd/>
                </a:ln>
                <a:solidFill>
                  <a:srgbClr val="00B0F0"/>
                </a:solidFill>
                <a:latin typeface="华文行楷"/>
              </a:rPr>
              <a:t>苏轼</a:t>
            </a:r>
          </a:p>
        </p:txBody>
      </p:sp>
    </p:spTree>
    <p:extLst>
      <p:ext uri="{BB962C8B-B14F-4D97-AF65-F5344CB8AC3E}">
        <p14:creationId xmlns:p14="http://schemas.microsoft.com/office/powerpoint/2010/main" val="333982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diamond(in)">
                                      <p:cBhvr>
                                        <p:cTn id="7" dur="500"/>
                                        <p:tgtEl>
                                          <p:spTgt spid="90114"/>
                                        </p:tgtEl>
                                      </p:cBhvr>
                                    </p:animEffect>
                                  </p:childTnLst>
                                </p:cTn>
                              </p:par>
                            </p:childTnLst>
                          </p:cTn>
                        </p:par>
                        <p:par>
                          <p:cTn id="8" fill="hold" nodeType="afterGroup">
                            <p:stCondLst>
                              <p:cond delay="500"/>
                            </p:stCondLst>
                            <p:childTnLst>
                              <p:par>
                                <p:cTn id="9" presetID="23" presetClass="entr" presetSubtype="288" fill="hold" grpId="0" nodeType="afterEffect">
                                  <p:stCondLst>
                                    <p:cond delay="0"/>
                                  </p:stCondLst>
                                  <p:childTnLst>
                                    <p:set>
                                      <p:cBhvr>
                                        <p:cTn id="10" dur="1" fill="hold">
                                          <p:stCondLst>
                                            <p:cond delay="0"/>
                                          </p:stCondLst>
                                        </p:cTn>
                                        <p:tgtEl>
                                          <p:spTgt spid="90117"/>
                                        </p:tgtEl>
                                        <p:attrNameLst>
                                          <p:attrName>style.visibility</p:attrName>
                                        </p:attrNameLst>
                                      </p:cBhvr>
                                      <p:to>
                                        <p:strVal val="visible"/>
                                      </p:to>
                                    </p:set>
                                    <p:anim calcmode="lin" valueType="num">
                                      <p:cBhvr>
                                        <p:cTn id="11" dur="500" fill="hold"/>
                                        <p:tgtEl>
                                          <p:spTgt spid="90117"/>
                                        </p:tgtEl>
                                        <p:attrNameLst>
                                          <p:attrName>ppt_w</p:attrName>
                                        </p:attrNameLst>
                                      </p:cBhvr>
                                      <p:tavLst>
                                        <p:tav tm="0">
                                          <p:val>
                                            <p:strVal val="4/3*#ppt_w"/>
                                          </p:val>
                                        </p:tav>
                                        <p:tav tm="100000">
                                          <p:val>
                                            <p:strVal val="#ppt_w"/>
                                          </p:val>
                                        </p:tav>
                                      </p:tavLst>
                                    </p:anim>
                                    <p:anim calcmode="lin" valueType="num">
                                      <p:cBhvr>
                                        <p:cTn id="12" dur="500" fill="hold"/>
                                        <p:tgtEl>
                                          <p:spTgt spid="90117"/>
                                        </p:tgtEl>
                                        <p:attrNameLst>
                                          <p:attrName>ppt_h</p:attrName>
                                        </p:attrNameLst>
                                      </p:cBhvr>
                                      <p:tavLst>
                                        <p:tav tm="0">
                                          <p:val>
                                            <p:strVal val="4/3*#ppt_h"/>
                                          </p:val>
                                        </p:tav>
                                        <p:tav tm="100000">
                                          <p:val>
                                            <p:strVal val="#ppt_h"/>
                                          </p:val>
                                        </p:tav>
                                      </p:tavLst>
                                    </p:anim>
                                  </p:childTnLst>
                                </p:cTn>
                              </p:par>
                            </p:childTnLst>
                          </p:cTn>
                        </p:par>
                        <p:par>
                          <p:cTn id="13" fill="hold" nodeType="afterGroup">
                            <p:stCondLst>
                              <p:cond delay="1000"/>
                            </p:stCondLst>
                            <p:childTnLst>
                              <p:par>
                                <p:cTn id="14" presetID="8" presetClass="emph" presetSubtype="0" fill="hold" grpId="0" nodeType="afterEffect">
                                  <p:stCondLst>
                                    <p:cond delay="0"/>
                                  </p:stCondLst>
                                  <p:childTnLst>
                                    <p:animRot by="43200000">
                                      <p:cBhvr>
                                        <p:cTn id="15" dur="1000" fill="hold"/>
                                        <p:tgtEl>
                                          <p:spTgt spid="90118"/>
                                        </p:tgtEl>
                                        <p:attrNameLst>
                                          <p:attrName>r</p:attrName>
                                        </p:attrNameLst>
                                      </p:cBhvr>
                                    </p:animRot>
                                  </p:childTnLst>
                                </p:cTn>
                              </p:par>
                            </p:childTnLst>
                          </p:cTn>
                        </p:par>
                        <p:par>
                          <p:cTn id="16" fill="hold" nodeType="afterGroup">
                            <p:stCondLst>
                              <p:cond delay="2000"/>
                            </p:stCondLst>
                            <p:childTnLst>
                              <p:par>
                                <p:cTn id="17" presetID="23" presetClass="entr" presetSubtype="16" fill="hold" grpId="0" nodeType="afterEffect">
                                  <p:stCondLst>
                                    <p:cond delay="0"/>
                                  </p:stCondLst>
                                  <p:childTnLst>
                                    <p:set>
                                      <p:cBhvr>
                                        <p:cTn id="18" dur="1" fill="hold">
                                          <p:stCondLst>
                                            <p:cond delay="0"/>
                                          </p:stCondLst>
                                        </p:cTn>
                                        <p:tgtEl>
                                          <p:spTgt spid="90119"/>
                                        </p:tgtEl>
                                        <p:attrNameLst>
                                          <p:attrName>style.visibility</p:attrName>
                                        </p:attrNameLst>
                                      </p:cBhvr>
                                      <p:to>
                                        <p:strVal val="visible"/>
                                      </p:to>
                                    </p:set>
                                    <p:anim calcmode="lin" valueType="num">
                                      <p:cBhvr>
                                        <p:cTn id="19" dur="500" fill="hold"/>
                                        <p:tgtEl>
                                          <p:spTgt spid="90119"/>
                                        </p:tgtEl>
                                        <p:attrNameLst>
                                          <p:attrName>ppt_w</p:attrName>
                                        </p:attrNameLst>
                                      </p:cBhvr>
                                      <p:tavLst>
                                        <p:tav tm="0">
                                          <p:val>
                                            <p:fltVal val="0"/>
                                          </p:val>
                                        </p:tav>
                                        <p:tav tm="100000">
                                          <p:val>
                                            <p:strVal val="#ppt_w"/>
                                          </p:val>
                                        </p:tav>
                                      </p:tavLst>
                                    </p:anim>
                                    <p:anim calcmode="lin" valueType="num">
                                      <p:cBhvr>
                                        <p:cTn id="20" dur="500" fill="hold"/>
                                        <p:tgtEl>
                                          <p:spTgt spid="901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18" grpId="0"/>
      <p:bldP spid="90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solidFill>
            <a:srgbClr val="000099">
              <a:alpha val="52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zh-CN" altLang="en-US" sz="4000" b="1">
                <a:solidFill>
                  <a:srgbClr val="000066"/>
                </a:solidFill>
                <a:latin typeface="隶书" pitchFamily="49" charset="-122"/>
                <a:ea typeface="隶书" pitchFamily="49" charset="-122"/>
              </a:rPr>
              <a:t>第二段：</a:t>
            </a:r>
            <a:r>
              <a:rPr lang="zh-CN" altLang="en-US" sz="4000" b="1">
                <a:latin typeface="隶书" pitchFamily="49" charset="-122"/>
                <a:ea typeface="隶书" pitchFamily="49" charset="-122"/>
              </a:rPr>
              <a:t>苏子缘何</a:t>
            </a:r>
            <a:r>
              <a:rPr lang="zh-CN" altLang="en-US" sz="4000" b="1">
                <a:latin typeface="Arial"/>
                <a:ea typeface="隶书" pitchFamily="49" charset="-122"/>
              </a:rPr>
              <a:t>“</a:t>
            </a:r>
            <a:r>
              <a:rPr lang="zh-CN" altLang="en-US" sz="4000" b="1">
                <a:latin typeface="隶书" pitchFamily="49" charset="-122"/>
                <a:ea typeface="隶书" pitchFamily="49" charset="-122"/>
              </a:rPr>
              <a:t>愀然</a:t>
            </a:r>
            <a:r>
              <a:rPr lang="zh-CN" altLang="en-US" sz="4000" b="1">
                <a:latin typeface="Arial"/>
                <a:ea typeface="隶书" pitchFamily="49" charset="-122"/>
              </a:rPr>
              <a:t>”</a:t>
            </a:r>
            <a:r>
              <a:rPr lang="zh-CN" altLang="en-US" sz="4000" b="1">
                <a:latin typeface="隶书" pitchFamily="49" charset="-122"/>
                <a:ea typeface="隶书" pitchFamily="49" charset="-122"/>
              </a:rPr>
              <a:t>？</a:t>
            </a:r>
            <a:br>
              <a:rPr lang="zh-CN" altLang="en-US" sz="4000" b="1">
                <a:latin typeface="隶书" pitchFamily="49" charset="-122"/>
                <a:ea typeface="隶书" pitchFamily="49" charset="-122"/>
              </a:rPr>
            </a:br>
            <a:r>
              <a:rPr lang="zh-CN" altLang="en-US" sz="4000" b="1">
                <a:latin typeface="隶书" pitchFamily="49" charset="-122"/>
                <a:ea typeface="隶书" pitchFamily="49" charset="-122"/>
              </a:rPr>
              <a:t>        情绪的转折点是什么？</a:t>
            </a:r>
          </a:p>
        </p:txBody>
      </p:sp>
      <p:sp>
        <p:nvSpPr>
          <p:cNvPr id="57347" name="Rectangle 3"/>
          <p:cNvSpPr>
            <a:spLocks noGrp="1" noRot="1" noChangeArrowheads="1"/>
          </p:cNvSpPr>
          <p:nvPr>
            <p:ph type="body" idx="1"/>
          </p:nvPr>
        </p:nvSpPr>
        <p:spPr>
          <a:xfrm>
            <a:off x="312738" y="2133600"/>
            <a:ext cx="3213100" cy="2889250"/>
          </a:xfrm>
          <a:solidFill>
            <a:schemeClr val="folHlink">
              <a:alpha val="58000"/>
            </a:schemeClr>
          </a:solidFill>
        </p:spPr>
        <p:txBody>
          <a:bodyPr/>
          <a:lstStyle/>
          <a:p>
            <a:pPr>
              <a:buFont typeface="Wingdings" pitchFamily="2" charset="2"/>
              <a:buNone/>
            </a:pPr>
            <a:r>
              <a:rPr lang="en-US" altLang="zh-CN" sz="4000" b="1" dirty="0"/>
              <a:t>  </a:t>
            </a:r>
            <a:r>
              <a:rPr lang="zh-CN" altLang="en-US" sz="4000" b="1" dirty="0">
                <a:solidFill>
                  <a:srgbClr val="000066"/>
                </a:solidFill>
              </a:rPr>
              <a:t>月出</a:t>
            </a:r>
            <a:r>
              <a:rPr lang="zh-CN" altLang="en-US" sz="4000" b="1" dirty="0">
                <a:solidFill>
                  <a:srgbClr val="FFFF00"/>
                </a:solidFill>
              </a:rPr>
              <a:t>皎</a:t>
            </a:r>
            <a:r>
              <a:rPr lang="zh-CN" altLang="en-US" sz="4000" b="1" dirty="0">
                <a:solidFill>
                  <a:srgbClr val="000066"/>
                </a:solidFill>
              </a:rPr>
              <a:t>兮，</a:t>
            </a:r>
            <a:r>
              <a:rPr lang="zh-CN" altLang="en-US" sz="4000" b="1" dirty="0">
                <a:solidFill>
                  <a:srgbClr val="800000"/>
                </a:solidFill>
              </a:rPr>
              <a:t>佼人僚</a:t>
            </a:r>
            <a:r>
              <a:rPr lang="zh-CN" altLang="en-US" sz="4000" b="1" dirty="0">
                <a:solidFill>
                  <a:srgbClr val="000066"/>
                </a:solidFill>
              </a:rPr>
              <a:t>兮。</a:t>
            </a:r>
            <a:r>
              <a:rPr lang="zh-CN" altLang="en-US" sz="4000" b="1" dirty="0">
                <a:solidFill>
                  <a:srgbClr val="800000"/>
                </a:solidFill>
              </a:rPr>
              <a:t>舒窈纠</a:t>
            </a:r>
            <a:r>
              <a:rPr lang="zh-CN" altLang="en-US" sz="4000" b="1" dirty="0">
                <a:solidFill>
                  <a:srgbClr val="000066"/>
                </a:solidFill>
              </a:rPr>
              <a:t>兮，</a:t>
            </a:r>
            <a:r>
              <a:rPr lang="zh-CN" altLang="en-US" sz="4000" b="1" dirty="0">
                <a:solidFill>
                  <a:srgbClr val="800000"/>
                </a:solidFill>
              </a:rPr>
              <a:t>劳心悄</a:t>
            </a:r>
            <a:r>
              <a:rPr lang="zh-CN" altLang="en-US" sz="4000" b="1" dirty="0">
                <a:solidFill>
                  <a:srgbClr val="000066"/>
                </a:solidFill>
              </a:rPr>
              <a:t>兮。</a:t>
            </a:r>
          </a:p>
        </p:txBody>
      </p:sp>
      <p:sp>
        <p:nvSpPr>
          <p:cNvPr id="57348" name="Text Box 4"/>
          <p:cNvSpPr txBox="1">
            <a:spLocks noChangeArrowheads="1"/>
          </p:cNvSpPr>
          <p:nvPr/>
        </p:nvSpPr>
        <p:spPr bwMode="auto">
          <a:xfrm>
            <a:off x="4211638" y="1916113"/>
            <a:ext cx="4392612" cy="3025775"/>
          </a:xfrm>
          <a:prstGeom prst="rect">
            <a:avLst/>
          </a:prstGeom>
          <a:solidFill>
            <a:srgbClr val="000099">
              <a:alpha val="58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zh-CN" altLang="en-US" sz="4000" b="1">
                <a:effectLst>
                  <a:outerShdw blurRad="38100" dist="38100" dir="2700000" algn="tl">
                    <a:srgbClr val="000000"/>
                  </a:outerShdw>
                </a:effectLst>
                <a:latin typeface="Tahoma" pitchFamily="34" charset="0"/>
              </a:rPr>
              <a:t>桂棹兮兰桨，</a:t>
            </a:r>
          </a:p>
          <a:p>
            <a:pPr>
              <a:spcBef>
                <a:spcPct val="20000"/>
              </a:spcBef>
              <a:buClr>
                <a:schemeClr val="hlink"/>
              </a:buClr>
              <a:buSzPct val="120000"/>
            </a:pPr>
            <a:r>
              <a:rPr lang="zh-CN" altLang="en-US" sz="4000" b="1">
                <a:effectLst>
                  <a:outerShdw blurRad="38100" dist="38100" dir="2700000" algn="tl">
                    <a:srgbClr val="000000"/>
                  </a:outerShdw>
                </a:effectLst>
                <a:latin typeface="Tahoma" pitchFamily="34" charset="0"/>
              </a:rPr>
              <a:t>击</a:t>
            </a:r>
            <a:r>
              <a:rPr lang="zh-CN" altLang="en-US" sz="4000" b="1">
                <a:solidFill>
                  <a:srgbClr val="FFFF00"/>
                </a:solidFill>
                <a:effectLst>
                  <a:outerShdw blurRad="38100" dist="38100" dir="2700000" algn="tl">
                    <a:srgbClr val="000000"/>
                  </a:outerShdw>
                </a:effectLst>
                <a:latin typeface="Tahoma" pitchFamily="34" charset="0"/>
              </a:rPr>
              <a:t>空明</a:t>
            </a:r>
            <a:r>
              <a:rPr lang="zh-CN" altLang="en-US" sz="4000" b="1">
                <a:effectLst>
                  <a:outerShdw blurRad="38100" dist="38100" dir="2700000" algn="tl">
                    <a:srgbClr val="000000"/>
                  </a:outerShdw>
                </a:effectLst>
                <a:latin typeface="Tahoma" pitchFamily="34" charset="0"/>
              </a:rPr>
              <a:t>兮溯</a:t>
            </a:r>
            <a:r>
              <a:rPr lang="zh-CN" altLang="en-US" sz="4000" b="1">
                <a:solidFill>
                  <a:srgbClr val="FFFF00"/>
                </a:solidFill>
                <a:effectLst>
                  <a:outerShdw blurRad="38100" dist="38100" dir="2700000" algn="tl">
                    <a:srgbClr val="000000"/>
                  </a:outerShdw>
                </a:effectLst>
                <a:latin typeface="Tahoma" pitchFamily="34" charset="0"/>
              </a:rPr>
              <a:t>流光</a:t>
            </a:r>
            <a:r>
              <a:rPr lang="zh-CN" altLang="en-US" sz="4000" b="1">
                <a:effectLst>
                  <a:outerShdw blurRad="38100" dist="38100" dir="2700000" algn="tl">
                    <a:srgbClr val="000000"/>
                  </a:outerShdw>
                </a:effectLst>
                <a:latin typeface="Tahoma" pitchFamily="34" charset="0"/>
              </a:rPr>
              <a:t>。</a:t>
            </a:r>
          </a:p>
          <a:p>
            <a:pPr>
              <a:spcBef>
                <a:spcPct val="20000"/>
              </a:spcBef>
              <a:buClr>
                <a:schemeClr val="hlink"/>
              </a:buClr>
              <a:buSzPct val="120000"/>
            </a:pPr>
            <a:r>
              <a:rPr lang="zh-CN" altLang="en-US" sz="4000" b="1">
                <a:solidFill>
                  <a:srgbClr val="00FF00"/>
                </a:solidFill>
                <a:effectLst>
                  <a:outerShdw blurRad="38100" dist="38100" dir="2700000" algn="tl">
                    <a:srgbClr val="000000"/>
                  </a:outerShdw>
                </a:effectLst>
                <a:latin typeface="Tahoma" pitchFamily="34" charset="0"/>
              </a:rPr>
              <a:t>渺渺兮于怀</a:t>
            </a:r>
            <a:r>
              <a:rPr lang="zh-CN" altLang="en-US" sz="4000" b="1">
                <a:effectLst>
                  <a:outerShdw blurRad="38100" dist="38100" dir="2700000" algn="tl">
                    <a:srgbClr val="000000"/>
                  </a:outerShdw>
                </a:effectLst>
                <a:latin typeface="Tahoma" pitchFamily="34" charset="0"/>
              </a:rPr>
              <a:t>，</a:t>
            </a:r>
          </a:p>
          <a:p>
            <a:pPr>
              <a:spcBef>
                <a:spcPct val="20000"/>
              </a:spcBef>
              <a:buClr>
                <a:schemeClr val="hlink"/>
              </a:buClr>
              <a:buSzPct val="120000"/>
            </a:pPr>
            <a:r>
              <a:rPr lang="zh-CN" altLang="en-US" sz="4000" b="1">
                <a:solidFill>
                  <a:srgbClr val="00FF00"/>
                </a:solidFill>
                <a:effectLst>
                  <a:outerShdw blurRad="38100" dist="38100" dir="2700000" algn="tl">
                    <a:srgbClr val="000000"/>
                  </a:outerShdw>
                </a:effectLst>
                <a:latin typeface="Tahoma" pitchFamily="34" charset="0"/>
              </a:rPr>
              <a:t>望</a:t>
            </a:r>
            <a:r>
              <a:rPr lang="zh-CN" altLang="en-US" sz="4000" b="1">
                <a:solidFill>
                  <a:srgbClr val="FF00FF"/>
                </a:solidFill>
                <a:effectLst>
                  <a:outerShdw blurRad="38100" dist="38100" dir="2700000" algn="tl">
                    <a:srgbClr val="000000"/>
                  </a:outerShdw>
                </a:effectLst>
                <a:latin typeface="Tahoma" pitchFamily="34" charset="0"/>
              </a:rPr>
              <a:t>美人</a:t>
            </a:r>
            <a:r>
              <a:rPr lang="zh-CN" altLang="en-US" sz="4000" b="1">
                <a:effectLst>
                  <a:outerShdw blurRad="38100" dist="38100" dir="2700000" algn="tl">
                    <a:srgbClr val="000000"/>
                  </a:outerShdw>
                </a:effectLst>
                <a:latin typeface="Tahoma" pitchFamily="34" charset="0"/>
              </a:rPr>
              <a:t>兮天一方。</a:t>
            </a:r>
          </a:p>
          <a:p>
            <a:pPr>
              <a:spcBef>
                <a:spcPct val="20000"/>
              </a:spcBef>
              <a:buClr>
                <a:schemeClr val="hlink"/>
              </a:buClr>
              <a:buSzPct val="120000"/>
            </a:pPr>
            <a:endParaRPr lang="en-US" altLang="zh-CN" sz="4000" b="1">
              <a:effectLst>
                <a:outerShdw blurRad="38100" dist="38100" dir="2700000" algn="tl">
                  <a:srgbClr val="000000"/>
                </a:outerShdw>
              </a:effectLst>
              <a:latin typeface="Tahoma" pitchFamily="34" charset="0"/>
            </a:endParaRPr>
          </a:p>
        </p:txBody>
      </p:sp>
      <p:sp>
        <p:nvSpPr>
          <p:cNvPr id="57349" name="Line 5"/>
          <p:cNvSpPr>
            <a:spLocks noChangeShapeType="1"/>
          </p:cNvSpPr>
          <p:nvPr/>
        </p:nvSpPr>
        <p:spPr bwMode="auto">
          <a:xfrm>
            <a:off x="2987675" y="3716338"/>
            <a:ext cx="1944688" cy="5048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0" name="Line 6"/>
          <p:cNvSpPr>
            <a:spLocks noChangeShapeType="1"/>
          </p:cNvSpPr>
          <p:nvPr/>
        </p:nvSpPr>
        <p:spPr bwMode="auto">
          <a:xfrm flipV="1">
            <a:off x="2987675" y="3789363"/>
            <a:ext cx="1368425"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1" name="Line 7"/>
          <p:cNvSpPr>
            <a:spLocks noChangeShapeType="1"/>
          </p:cNvSpPr>
          <p:nvPr/>
        </p:nvSpPr>
        <p:spPr bwMode="auto">
          <a:xfrm>
            <a:off x="2987675" y="2492375"/>
            <a:ext cx="2016125"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2" name="Text Box 8"/>
          <p:cNvSpPr txBox="1">
            <a:spLocks noChangeArrowheads="1"/>
          </p:cNvSpPr>
          <p:nvPr/>
        </p:nvSpPr>
        <p:spPr bwMode="auto">
          <a:xfrm>
            <a:off x="293463" y="5085184"/>
            <a:ext cx="8820150" cy="1439862"/>
          </a:xfrm>
          <a:prstGeom prst="rect">
            <a:avLst/>
          </a:prstGeom>
          <a:solidFill>
            <a:srgbClr val="000099">
              <a:alpha val="25999"/>
            </a:srgbClr>
          </a:solidFill>
          <a:ln>
            <a:noFill/>
          </a:ln>
          <a:effectLst/>
          <a:extLs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zh-CN" altLang="en-US" sz="4000" b="1" dirty="0">
                <a:effectLst>
                  <a:outerShdw blurRad="38100" dist="38100" dir="2700000" algn="tl">
                    <a:srgbClr val="000000">
                      <a:alpha val="43137"/>
                    </a:srgbClr>
                  </a:outerShdw>
                </a:effectLst>
                <a:latin typeface="华文隶书" pitchFamily="2" charset="-122"/>
                <a:ea typeface="华文隶书" pitchFamily="2" charset="-122"/>
              </a:rPr>
              <a:t>诗与歌的内涵：美德美政的追求，</a:t>
            </a:r>
          </a:p>
          <a:p>
            <a:pPr>
              <a:spcBef>
                <a:spcPct val="20000"/>
              </a:spcBef>
              <a:buClr>
                <a:schemeClr val="hlink"/>
              </a:buClr>
              <a:buSzPct val="120000"/>
            </a:pPr>
            <a:r>
              <a:rPr lang="zh-CN" altLang="en-US" sz="4000" b="1" dirty="0">
                <a:effectLst>
                  <a:outerShdw blurRad="38100" dist="38100" dir="2700000" algn="tl">
                    <a:srgbClr val="000000">
                      <a:alpha val="43137"/>
                    </a:srgbClr>
                  </a:outerShdw>
                </a:effectLst>
                <a:latin typeface="华文隶书" pitchFamily="2" charset="-122"/>
                <a:ea typeface="华文隶书" pitchFamily="2" charset="-122"/>
              </a:rPr>
              <a:t>              求而不得的怨慕悲苦。</a:t>
            </a:r>
          </a:p>
          <a:p>
            <a:pPr>
              <a:spcBef>
                <a:spcPct val="20000"/>
              </a:spcBef>
              <a:buClr>
                <a:schemeClr val="hlink"/>
              </a:buClr>
              <a:buSzPct val="120000"/>
            </a:pPr>
            <a:endParaRPr lang="en-US" altLang="zh-CN" sz="4000" b="1" dirty="0">
              <a:effectLst>
                <a:outerShdw blurRad="38100" dist="38100" dir="2700000" algn="tl">
                  <a:srgbClr val="000000">
                    <a:alpha val="43137"/>
                  </a:srgbClr>
                </a:outerShdw>
              </a:effectLst>
              <a:latin typeface="华文隶书" pitchFamily="2" charset="-122"/>
              <a:ea typeface="华文隶书" pitchFamily="2" charset="-122"/>
            </a:endParaRPr>
          </a:p>
        </p:txBody>
      </p:sp>
    </p:spTree>
    <p:extLst>
      <p:ext uri="{BB962C8B-B14F-4D97-AF65-F5344CB8AC3E}">
        <p14:creationId xmlns:p14="http://schemas.microsoft.com/office/powerpoint/2010/main" val="3267363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bg/>
                                          </p:spTgt>
                                        </p:tgtEl>
                                        <p:attrNameLst>
                                          <p:attrName>style.visibility</p:attrName>
                                        </p:attrNameLst>
                                      </p:cBhvr>
                                      <p:to>
                                        <p:strVal val="visible"/>
                                      </p:to>
                                    </p:set>
                                    <p:animEffect transition="in" filter="wipe(left)">
                                      <p:cBhvr>
                                        <p:cTn id="7" dur="500"/>
                                        <p:tgtEl>
                                          <p:spTgt spid="5734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wipe(left)">
                                      <p:cBhvr>
                                        <p:cTn id="12" dur="500"/>
                                        <p:tgtEl>
                                          <p:spTgt spid="5734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348"/>
                                        </p:tgtEl>
                                        <p:attrNameLst>
                                          <p:attrName>style.visibility</p:attrName>
                                        </p:attrNameLst>
                                      </p:cBhvr>
                                      <p:to>
                                        <p:strVal val="visible"/>
                                      </p:to>
                                    </p:set>
                                    <p:animEffect transition="in" filter="wipe(left)">
                                      <p:cBhvr>
                                        <p:cTn id="15" dur="500"/>
                                        <p:tgtEl>
                                          <p:spTgt spid="5734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351"/>
                                        </p:tgtEl>
                                        <p:attrNameLst>
                                          <p:attrName>style.visibility</p:attrName>
                                        </p:attrNameLst>
                                      </p:cBhvr>
                                      <p:to>
                                        <p:strVal val="visible"/>
                                      </p:to>
                                    </p:set>
                                    <p:animEffect transition="in" filter="wipe(left)">
                                      <p:cBhvr>
                                        <p:cTn id="18" dur="500"/>
                                        <p:tgtEl>
                                          <p:spTgt spid="5735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349"/>
                                        </p:tgtEl>
                                        <p:attrNameLst>
                                          <p:attrName>style.visibility</p:attrName>
                                        </p:attrNameLst>
                                      </p:cBhvr>
                                      <p:to>
                                        <p:strVal val="visible"/>
                                      </p:to>
                                    </p:set>
                                    <p:animEffect transition="in" filter="wipe(left)">
                                      <p:cBhvr>
                                        <p:cTn id="21" dur="500"/>
                                        <p:tgtEl>
                                          <p:spTgt spid="5734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7350"/>
                                        </p:tgtEl>
                                        <p:attrNameLst>
                                          <p:attrName>style.visibility</p:attrName>
                                        </p:attrNameLst>
                                      </p:cBhvr>
                                      <p:to>
                                        <p:strVal val="visible"/>
                                      </p:to>
                                    </p:set>
                                    <p:animEffect transition="in" filter="wipe(left)">
                                      <p:cBhvr>
                                        <p:cTn id="24" dur="500"/>
                                        <p:tgtEl>
                                          <p:spTgt spid="573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7352"/>
                                        </p:tgtEl>
                                        <p:attrNameLst>
                                          <p:attrName>style.visibility</p:attrName>
                                        </p:attrNameLst>
                                      </p:cBhvr>
                                      <p:to>
                                        <p:strVal val="visible"/>
                                      </p:to>
                                    </p:set>
                                    <p:animEffect transition="in" filter="wipe(left)">
                                      <p:cBhvr>
                                        <p:cTn id="29"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nimBg="1"/>
      <p:bldP spid="57348" grpId="0" animBg="1"/>
      <p:bldP spid="57349" grpId="0" animBg="1"/>
      <p:bldP spid="57350" grpId="0" animBg="1"/>
      <p:bldP spid="573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4" name="Picture 4" descr="lsml0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512" y="4797152"/>
            <a:ext cx="5616624" cy="19442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186906" y="188640"/>
            <a:ext cx="8777582" cy="2806922"/>
          </a:xfrm>
          <a:prstGeom prst="rect">
            <a:avLst/>
          </a:prstGeom>
        </p:spPr>
        <p:txBody>
          <a:bodyPr wrap="square">
            <a:spAutoFit/>
          </a:bodyPr>
          <a:lstStyle/>
          <a:p>
            <a:pPr>
              <a:lnSpc>
                <a:spcPct val="90000"/>
              </a:lnSpc>
            </a:pPr>
            <a:r>
              <a:rPr lang="zh-CN" altLang="en-US" sz="2800" b="1" dirty="0" smtClean="0">
                <a:solidFill>
                  <a:srgbClr val="002060"/>
                </a:solidFill>
                <a:effectLst>
                  <a:outerShdw blurRad="38100" dist="38100" dir="2700000" algn="tl">
                    <a:srgbClr val="000000">
                      <a:alpha val="43137"/>
                    </a:srgbClr>
                  </a:outerShdw>
                </a:effectLst>
              </a:rPr>
              <a:t>         联系</a:t>
            </a:r>
            <a:r>
              <a:rPr lang="zh-CN" altLang="en-US" sz="2800" b="1" dirty="0">
                <a:solidFill>
                  <a:srgbClr val="002060"/>
                </a:solidFill>
                <a:effectLst>
                  <a:outerShdw blurRad="38100" dist="38100" dir="2700000" algn="tl">
                    <a:srgbClr val="000000">
                      <a:alpha val="43137"/>
                    </a:srgbClr>
                  </a:outerShdw>
                </a:effectLst>
              </a:rPr>
              <a:t>作者身世背景，我们不难想象，才华横溢、抱负远大的苏轼，因“乌台诗案” 被贬黄州时心中是多么痛苦。所以，当他最初投入到清风明月的怀抱中时，必然会欣慰喜悦、如醉如痴，但是，喜悦过后也自然会“别有幽愁暗恨生”。言为心声，歌为心曲。这两首歌恰恰也是写出了苏轼殷切忠心，和渴望经邦济世的儒家理想。</a:t>
            </a:r>
          </a:p>
        </p:txBody>
      </p:sp>
      <p:sp>
        <p:nvSpPr>
          <p:cNvPr id="3" name="矩形 2"/>
          <p:cNvSpPr/>
          <p:nvPr/>
        </p:nvSpPr>
        <p:spPr>
          <a:xfrm>
            <a:off x="155412" y="3140968"/>
            <a:ext cx="8712968" cy="1255728"/>
          </a:xfrm>
          <a:prstGeom prst="rect">
            <a:avLst/>
          </a:prstGeom>
        </p:spPr>
        <p:txBody>
          <a:bodyPr wrap="square">
            <a:spAutoFit/>
          </a:bodyPr>
          <a:lstStyle/>
          <a:p>
            <a:pPr>
              <a:lnSpc>
                <a:spcPct val="90000"/>
              </a:lnSpc>
            </a:pPr>
            <a:r>
              <a:rPr lang="zh-CN" altLang="en-US" sz="2800" b="1" dirty="0" smtClean="0">
                <a:solidFill>
                  <a:srgbClr val="7030A0"/>
                </a:solidFill>
                <a:effectLst>
                  <a:outerShdw blurRad="38100" dist="38100" dir="2700000" algn="tl">
                    <a:srgbClr val="000000">
                      <a:alpha val="43137"/>
                    </a:srgbClr>
                  </a:outerShdw>
                </a:effectLst>
              </a:rPr>
              <a:t>         至于</a:t>
            </a:r>
            <a:r>
              <a:rPr lang="zh-CN" altLang="en-US" sz="2800" b="1" dirty="0">
                <a:solidFill>
                  <a:srgbClr val="7030A0"/>
                </a:solidFill>
                <a:effectLst>
                  <a:outerShdw blurRad="38100" dist="38100" dir="2700000" algn="tl">
                    <a:srgbClr val="000000">
                      <a:alpha val="43137"/>
                    </a:srgbClr>
                  </a:outerShdw>
                </a:effectLst>
              </a:rPr>
              <a:t>这位“客”的幽咽吹箫，只不过是这种悲情的张扬、引申而已，主人望美人不得而流露出的失意和哀伤情绪，事实上才是客人箫声悲凄的根本原因。</a:t>
            </a:r>
          </a:p>
        </p:txBody>
      </p:sp>
    </p:spTree>
    <p:extLst>
      <p:ext uri="{BB962C8B-B14F-4D97-AF65-F5344CB8AC3E}">
        <p14:creationId xmlns:p14="http://schemas.microsoft.com/office/powerpoint/2010/main" val="48522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64"/>
                                        </p:tgtEl>
                                        <p:attrNameLst>
                                          <p:attrName>style.visibility</p:attrName>
                                        </p:attrNameLst>
                                      </p:cBhvr>
                                      <p:to>
                                        <p:strVal val="visible"/>
                                      </p:to>
                                    </p:set>
                                    <p:anim calcmode="lin" valueType="num">
                                      <p:cBhvr additive="base">
                                        <p:cTn id="19" dur="500" fill="hold"/>
                                        <p:tgtEl>
                                          <p:spTgt spid="92164"/>
                                        </p:tgtEl>
                                        <p:attrNameLst>
                                          <p:attrName>ppt_x</p:attrName>
                                        </p:attrNameLst>
                                      </p:cBhvr>
                                      <p:tavLst>
                                        <p:tav tm="0">
                                          <p:val>
                                            <p:strVal val="#ppt_x"/>
                                          </p:val>
                                        </p:tav>
                                        <p:tav tm="100000">
                                          <p:val>
                                            <p:strVal val="#ppt_x"/>
                                          </p:val>
                                        </p:tav>
                                      </p:tavLst>
                                    </p:anim>
                                    <p:anim calcmode="lin" valueType="num">
                                      <p:cBhvr additive="base">
                                        <p:cTn id="20"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468313" y="0"/>
            <a:ext cx="8207375" cy="1384300"/>
          </a:xfrm>
          <a:solidFill>
            <a:srgbClr val="000099">
              <a:alpha val="52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4800" dirty="0">
                <a:solidFill>
                  <a:srgbClr val="FFFF00"/>
                </a:solidFill>
                <a:latin typeface="隶书" pitchFamily="49" charset="-122"/>
                <a:ea typeface="隶书" pitchFamily="49" charset="-122"/>
              </a:rPr>
              <a:t>第三段：</a:t>
            </a:r>
            <a:r>
              <a:rPr lang="zh-CN" altLang="en-US" sz="4800" b="1" dirty="0">
                <a:solidFill>
                  <a:srgbClr val="FF0000"/>
                </a:solidFill>
                <a:effectLst>
                  <a:outerShdw blurRad="38100" dist="38100" dir="2700000" algn="tl">
                    <a:srgbClr val="000000">
                      <a:alpha val="43137"/>
                    </a:srgbClr>
                  </a:outerShdw>
                </a:effectLst>
                <a:latin typeface="隶书" pitchFamily="49" charset="-122"/>
                <a:ea typeface="隶书" pitchFamily="49" charset="-122"/>
              </a:rPr>
              <a:t>客悲戚的内涵如何？</a:t>
            </a:r>
          </a:p>
        </p:txBody>
      </p:sp>
      <p:sp>
        <p:nvSpPr>
          <p:cNvPr id="2" name="矩形 1"/>
          <p:cNvSpPr/>
          <p:nvPr/>
        </p:nvSpPr>
        <p:spPr>
          <a:xfrm>
            <a:off x="179512" y="1556792"/>
            <a:ext cx="8496944" cy="480131"/>
          </a:xfrm>
          <a:prstGeom prst="rect">
            <a:avLst/>
          </a:prstGeom>
        </p:spPr>
        <p:txBody>
          <a:bodyPr wrap="square">
            <a:spAutoFit/>
          </a:bodyPr>
          <a:lstStyle/>
          <a:p>
            <a:pPr>
              <a:lnSpc>
                <a:spcPct val="90000"/>
              </a:lnSpc>
              <a:buFont typeface="Wingdings" pitchFamily="2" charset="2"/>
              <a:buNone/>
            </a:pPr>
            <a:r>
              <a:rPr lang="zh-CN" altLang="en-US" sz="2800" b="1" dirty="0">
                <a:solidFill>
                  <a:srgbClr val="FF0000"/>
                </a:solidFill>
                <a:effectLst>
                  <a:outerShdw blurRad="38100" dist="38100" dir="2700000" algn="tl">
                    <a:srgbClr val="000000">
                      <a:alpha val="43137"/>
                    </a:srgbClr>
                  </a:outerShdw>
                </a:effectLst>
              </a:rPr>
              <a:t>问题一</a:t>
            </a:r>
            <a:r>
              <a:rPr lang="zh-CN" altLang="en-US" sz="2800" b="1" dirty="0"/>
              <a:t>：客由什么想到了曹操？写曹操的重点在哪里？</a:t>
            </a:r>
            <a:endParaRPr lang="zh-CN" altLang="en-US" sz="2800" b="1" dirty="0"/>
          </a:p>
        </p:txBody>
      </p:sp>
      <p:sp>
        <p:nvSpPr>
          <p:cNvPr id="3" name="矩形 2"/>
          <p:cNvSpPr/>
          <p:nvPr/>
        </p:nvSpPr>
        <p:spPr>
          <a:xfrm>
            <a:off x="781824" y="2276872"/>
            <a:ext cx="4224233" cy="535531"/>
          </a:xfrm>
          <a:prstGeom prst="rect">
            <a:avLst/>
          </a:prstGeom>
        </p:spPr>
        <p:txBody>
          <a:bodyPr wrap="none">
            <a:spAutoFit/>
          </a:bodyPr>
          <a:lstStyle/>
          <a:p>
            <a:pPr>
              <a:lnSpc>
                <a:spcPct val="90000"/>
              </a:lnSpc>
              <a:buFont typeface="Wingdings" pitchFamily="2" charset="2"/>
              <a:buNone/>
            </a:pPr>
            <a:r>
              <a:rPr lang="en-US" altLang="zh-CN" sz="3200" b="1" dirty="0">
                <a:solidFill>
                  <a:srgbClr val="7030A0"/>
                </a:solidFill>
                <a:effectLst>
                  <a:outerShdw blurRad="38100" dist="38100" dir="2700000" algn="tl">
                    <a:srgbClr val="000000">
                      <a:alpha val="43137"/>
                    </a:srgbClr>
                  </a:outerShdw>
                </a:effectLst>
              </a:rPr>
              <a:t>——</a:t>
            </a:r>
            <a:r>
              <a:rPr lang="zh-CN" altLang="en-US" sz="3200" b="1" dirty="0">
                <a:solidFill>
                  <a:srgbClr val="7030A0"/>
                </a:solidFill>
                <a:effectLst>
                  <a:outerShdw blurRad="38100" dist="38100" dir="2700000" algn="tl">
                    <a:srgbClr val="000000">
                      <a:alpha val="43137"/>
                    </a:srgbClr>
                  </a:outerShdw>
                </a:effectLst>
              </a:rPr>
              <a:t>个体与历史的对立</a:t>
            </a:r>
            <a:endParaRPr lang="zh-CN" altLang="en-US" sz="3200" b="1"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79512" y="3030344"/>
            <a:ext cx="8712968" cy="867930"/>
          </a:xfrm>
          <a:prstGeom prst="rect">
            <a:avLst/>
          </a:prstGeom>
        </p:spPr>
        <p:txBody>
          <a:bodyPr wrap="square">
            <a:spAutoFit/>
          </a:bodyPr>
          <a:lstStyle/>
          <a:p>
            <a:pPr>
              <a:lnSpc>
                <a:spcPct val="90000"/>
              </a:lnSpc>
              <a:buFont typeface="Wingdings" pitchFamily="2" charset="2"/>
              <a:buNone/>
            </a:pPr>
            <a:r>
              <a:rPr lang="zh-CN" altLang="en-US" sz="2800" b="1" dirty="0">
                <a:solidFill>
                  <a:srgbClr val="FF0000"/>
                </a:solidFill>
                <a:effectLst>
                  <a:outerShdw blurRad="38100" dist="38100" dir="2700000" algn="tl">
                    <a:srgbClr val="000000">
                      <a:alpha val="43137"/>
                    </a:srgbClr>
                  </a:outerShdw>
                </a:effectLst>
              </a:rPr>
              <a:t>问题二</a:t>
            </a:r>
            <a:r>
              <a:rPr lang="zh-CN" altLang="en-US" sz="2800" b="1" dirty="0"/>
              <a:t>：客说自己一些人“渔樵于江渚之上”“举匏樽以相属”，是写出了这些人的淡泊潇洒吗？</a:t>
            </a:r>
            <a:endParaRPr lang="zh-CN" altLang="en-US" sz="2800" b="1" dirty="0"/>
          </a:p>
        </p:txBody>
      </p:sp>
      <p:sp>
        <p:nvSpPr>
          <p:cNvPr id="5" name="矩形 4"/>
          <p:cNvSpPr/>
          <p:nvPr/>
        </p:nvSpPr>
        <p:spPr>
          <a:xfrm>
            <a:off x="781824" y="4077072"/>
            <a:ext cx="4224233" cy="535531"/>
          </a:xfrm>
          <a:prstGeom prst="rect">
            <a:avLst/>
          </a:prstGeom>
        </p:spPr>
        <p:txBody>
          <a:bodyPr wrap="none">
            <a:spAutoFit/>
          </a:bodyPr>
          <a:lstStyle/>
          <a:p>
            <a:pPr>
              <a:lnSpc>
                <a:spcPct val="90000"/>
              </a:lnSpc>
              <a:buFont typeface="Wingdings" pitchFamily="2" charset="2"/>
              <a:buNone/>
            </a:pPr>
            <a:r>
              <a:rPr lang="en-US" altLang="zh-CN" sz="3200" b="1" dirty="0">
                <a:solidFill>
                  <a:srgbClr val="7030A0"/>
                </a:solidFill>
                <a:effectLst>
                  <a:outerShdw blurRad="38100" dist="38100" dir="2700000" algn="tl">
                    <a:srgbClr val="000000">
                      <a:alpha val="43137"/>
                    </a:srgbClr>
                  </a:outerShdw>
                </a:effectLst>
              </a:rPr>
              <a:t>——</a:t>
            </a:r>
            <a:r>
              <a:rPr lang="zh-CN" altLang="en-US" sz="3200" b="1" dirty="0">
                <a:solidFill>
                  <a:srgbClr val="7030A0"/>
                </a:solidFill>
                <a:effectLst>
                  <a:outerShdw blurRad="38100" dist="38100" dir="2700000" algn="tl">
                    <a:srgbClr val="000000">
                      <a:alpha val="43137"/>
                    </a:srgbClr>
                  </a:outerShdw>
                </a:effectLst>
              </a:rPr>
              <a:t>卑微与伟大的对立</a:t>
            </a:r>
            <a:endParaRPr lang="zh-CN" altLang="en-US" sz="3200" b="1" dirty="0">
              <a:solidFill>
                <a:srgbClr val="7030A0"/>
              </a:solidFill>
              <a:effectLst>
                <a:outerShdw blurRad="38100" dist="38100" dir="2700000" algn="tl">
                  <a:srgbClr val="000000">
                    <a:alpha val="43137"/>
                  </a:srgbClr>
                </a:outerShdw>
              </a:effectLst>
            </a:endParaRPr>
          </a:p>
        </p:txBody>
      </p:sp>
      <p:sp>
        <p:nvSpPr>
          <p:cNvPr id="6" name="矩形 5"/>
          <p:cNvSpPr/>
          <p:nvPr/>
        </p:nvSpPr>
        <p:spPr>
          <a:xfrm>
            <a:off x="215516" y="5085184"/>
            <a:ext cx="8712968" cy="867930"/>
          </a:xfrm>
          <a:prstGeom prst="rect">
            <a:avLst/>
          </a:prstGeom>
        </p:spPr>
        <p:txBody>
          <a:bodyPr wrap="square">
            <a:spAutoFit/>
          </a:bodyPr>
          <a:lstStyle/>
          <a:p>
            <a:pPr>
              <a:lnSpc>
                <a:spcPct val="90000"/>
              </a:lnSpc>
              <a:buFont typeface="Wingdings" pitchFamily="2" charset="2"/>
              <a:buNone/>
            </a:pPr>
            <a:r>
              <a:rPr lang="zh-CN" altLang="en-US" sz="2800" b="1" dirty="0">
                <a:solidFill>
                  <a:srgbClr val="FF0000"/>
                </a:solidFill>
                <a:effectLst>
                  <a:outerShdw blurRad="38100" dist="38100" dir="2700000" algn="tl">
                    <a:srgbClr val="000000">
                      <a:alpha val="43137"/>
                    </a:srgbClr>
                  </a:outerShdw>
                </a:effectLst>
              </a:rPr>
              <a:t>问题三</a:t>
            </a:r>
            <a:r>
              <a:rPr lang="zh-CN" altLang="en-US" sz="2800" b="1" dirty="0"/>
              <a:t>：“知不可乎骤得”的“骤得”，是什么意思？他想得到什么？</a:t>
            </a:r>
            <a:endParaRPr lang="zh-CN" altLang="en-US" sz="2800" b="1" dirty="0"/>
          </a:p>
        </p:txBody>
      </p:sp>
      <p:sp>
        <p:nvSpPr>
          <p:cNvPr id="7" name="矩形 6"/>
          <p:cNvSpPr/>
          <p:nvPr/>
        </p:nvSpPr>
        <p:spPr>
          <a:xfrm>
            <a:off x="712874" y="6093296"/>
            <a:ext cx="4224233" cy="535531"/>
          </a:xfrm>
          <a:prstGeom prst="rect">
            <a:avLst/>
          </a:prstGeom>
        </p:spPr>
        <p:txBody>
          <a:bodyPr wrap="none">
            <a:spAutoFit/>
          </a:bodyPr>
          <a:lstStyle/>
          <a:p>
            <a:pPr>
              <a:lnSpc>
                <a:spcPct val="90000"/>
              </a:lnSpc>
              <a:buFont typeface="Wingdings" pitchFamily="2" charset="2"/>
              <a:buNone/>
            </a:pPr>
            <a:r>
              <a:rPr lang="en-US" altLang="zh-CN" sz="3200" b="1" dirty="0">
                <a:solidFill>
                  <a:srgbClr val="7030A0"/>
                </a:solidFill>
                <a:effectLst>
                  <a:outerShdw blurRad="38100" dist="38100" dir="2700000" algn="tl">
                    <a:srgbClr val="000000">
                      <a:alpha val="43137"/>
                    </a:srgbClr>
                  </a:outerShdw>
                </a:effectLst>
              </a:rPr>
              <a:t>——</a:t>
            </a:r>
            <a:r>
              <a:rPr lang="zh-CN" altLang="en-US" sz="3200" b="1" dirty="0">
                <a:solidFill>
                  <a:srgbClr val="7030A0"/>
                </a:solidFill>
                <a:effectLst>
                  <a:outerShdw blurRad="38100" dist="38100" dir="2700000" algn="tl">
                    <a:srgbClr val="000000">
                      <a:alpha val="43137"/>
                    </a:srgbClr>
                  </a:outerShdw>
                </a:effectLst>
              </a:rPr>
              <a:t>理想与现实的对立</a:t>
            </a:r>
            <a:endParaRPr lang="zh-CN" altLang="en-US" sz="32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75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body" idx="1"/>
          </p:nvPr>
        </p:nvSpPr>
        <p:spPr>
          <a:xfrm>
            <a:off x="323850" y="333375"/>
            <a:ext cx="4319588" cy="4679950"/>
          </a:xfrm>
          <a:solidFill>
            <a:srgbClr val="000099">
              <a:alpha val="50000"/>
            </a:srgbClr>
          </a:solidFill>
        </p:spPr>
        <p:txBody>
          <a:bodyPr/>
          <a:lstStyle/>
          <a:p>
            <a:pPr>
              <a:lnSpc>
                <a:spcPct val="80000"/>
              </a:lnSpc>
              <a:buFont typeface="Wingdings" pitchFamily="2" charset="2"/>
              <a:buNone/>
            </a:pPr>
            <a:r>
              <a:rPr lang="en-US" altLang="zh-CN" sz="2800" b="1" dirty="0"/>
              <a:t>        </a:t>
            </a:r>
            <a:r>
              <a:rPr lang="zh-CN" altLang="en-US" sz="2800" b="1" dirty="0"/>
              <a:t>总之： 看不到历史的</a:t>
            </a:r>
            <a:r>
              <a:rPr lang="zh-CN" altLang="en-US" sz="2800" b="1" dirty="0">
                <a:solidFill>
                  <a:srgbClr val="FFFF00"/>
                </a:solidFill>
                <a:effectLst>
                  <a:outerShdw blurRad="38100" dist="38100" dir="2700000" algn="tl">
                    <a:srgbClr val="000000">
                      <a:alpha val="43137"/>
                    </a:srgbClr>
                  </a:outerShdw>
                </a:effectLst>
              </a:rPr>
              <a:t>持续性</a:t>
            </a:r>
            <a:r>
              <a:rPr lang="zh-CN" altLang="en-US" sz="2800" b="1" dirty="0"/>
              <a:t>，人类的</a:t>
            </a:r>
            <a:r>
              <a:rPr lang="zh-CN" altLang="en-US" sz="2800" b="1" dirty="0">
                <a:solidFill>
                  <a:srgbClr val="FFFF00"/>
                </a:solidFill>
                <a:effectLst>
                  <a:outerShdw blurRad="38100" dist="38100" dir="2700000" algn="tl">
                    <a:srgbClr val="000000">
                      <a:alpha val="43137"/>
                    </a:srgbClr>
                  </a:outerShdw>
                </a:effectLst>
              </a:rPr>
              <a:t>能动性</a:t>
            </a:r>
            <a:r>
              <a:rPr lang="zh-CN" altLang="en-US" sz="2800" b="1" dirty="0"/>
              <a:t>，万物的</a:t>
            </a:r>
            <a:r>
              <a:rPr lang="zh-CN" altLang="en-US" sz="2800" b="1" dirty="0">
                <a:solidFill>
                  <a:srgbClr val="FFFF00"/>
                </a:solidFill>
                <a:effectLst>
                  <a:outerShdw blurRad="38100" dist="38100" dir="2700000" algn="tl">
                    <a:srgbClr val="000000">
                      <a:alpha val="43137"/>
                    </a:srgbClr>
                  </a:outerShdw>
                </a:effectLst>
              </a:rPr>
              <a:t>相对性</a:t>
            </a:r>
            <a:r>
              <a:rPr lang="zh-CN" altLang="en-US" sz="2800" b="1" dirty="0"/>
              <a:t>，割裂自我与外界的关系，造成客情绪上的</a:t>
            </a:r>
            <a:r>
              <a:rPr lang="zh-CN" altLang="en-US" sz="2800" b="1" dirty="0">
                <a:solidFill>
                  <a:srgbClr val="FF0000"/>
                </a:solidFill>
                <a:effectLst>
                  <a:outerShdw blurRad="38100" dist="38100" dir="2700000" algn="tl">
                    <a:srgbClr val="000000">
                      <a:alpha val="43137"/>
                    </a:srgbClr>
                  </a:outerShdw>
                </a:effectLst>
              </a:rPr>
              <a:t>消极</a:t>
            </a:r>
            <a:r>
              <a:rPr lang="zh-CN" altLang="en-US" sz="2800" b="1" dirty="0"/>
              <a:t>与认识上的</a:t>
            </a:r>
            <a:r>
              <a:rPr lang="zh-CN" altLang="en-US" sz="2800" b="1" dirty="0">
                <a:solidFill>
                  <a:srgbClr val="FF0000"/>
                </a:solidFill>
                <a:effectLst>
                  <a:outerShdw blurRad="38100" dist="38100" dir="2700000" algn="tl">
                    <a:srgbClr val="000000">
                      <a:alpha val="43137"/>
                    </a:srgbClr>
                  </a:outerShdw>
                </a:effectLst>
              </a:rPr>
              <a:t>迷茫</a:t>
            </a:r>
            <a:r>
              <a:rPr lang="zh-CN" altLang="en-US" sz="2800" b="1" dirty="0"/>
              <a:t>。</a:t>
            </a:r>
          </a:p>
          <a:p>
            <a:pPr>
              <a:lnSpc>
                <a:spcPct val="80000"/>
              </a:lnSpc>
              <a:buFont typeface="Wingdings" pitchFamily="2" charset="2"/>
              <a:buNone/>
            </a:pPr>
            <a:r>
              <a:rPr lang="zh-CN" altLang="en-US" sz="2800" b="1" dirty="0"/>
              <a:t>         客的回答，其实正是苏轼自己被 贬黄州后思想感情的一个方面。与</a:t>
            </a:r>
            <a:r>
              <a:rPr lang="en-US" altLang="zh-CN" sz="2800" b="1" dirty="0"/>
              <a:t>《</a:t>
            </a:r>
            <a:r>
              <a:rPr lang="zh-CN" altLang="en-US" sz="2800" b="1" dirty="0"/>
              <a:t>念奴娇</a:t>
            </a:r>
            <a:r>
              <a:rPr lang="en-US" altLang="zh-CN" sz="2400" b="1" dirty="0"/>
              <a:t>·</a:t>
            </a:r>
            <a:r>
              <a:rPr lang="zh-CN" altLang="en-US" sz="2400" b="1" dirty="0"/>
              <a:t>赤壁怀古</a:t>
            </a:r>
            <a:r>
              <a:rPr lang="en-US" altLang="zh-CN" sz="2800" b="1" dirty="0"/>
              <a:t>》</a:t>
            </a:r>
            <a:r>
              <a:rPr lang="zh-CN" altLang="en-US" sz="2800" b="1" dirty="0"/>
              <a:t>中的“人生如梦”的感慨是一样的。</a:t>
            </a:r>
          </a:p>
        </p:txBody>
      </p:sp>
      <p:pic>
        <p:nvPicPr>
          <p:cNvPr id="60426" name="Picture 10" descr="苏东坡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44463"/>
            <a:ext cx="3700462" cy="5229225"/>
          </a:xfrm>
          <a:prstGeom prst="rect">
            <a:avLst/>
          </a:prstGeom>
          <a:noFill/>
          <a:extLst>
            <a:ext uri="{909E8E84-426E-40DD-AFC4-6F175D3DCCD1}">
              <a14:hiddenFill xmlns:a14="http://schemas.microsoft.com/office/drawing/2010/main">
                <a:solidFill>
                  <a:srgbClr val="FFFFFF"/>
                </a:solidFill>
              </a14:hiddenFill>
            </a:ext>
          </a:extLst>
        </p:spPr>
      </p:pic>
      <p:sp>
        <p:nvSpPr>
          <p:cNvPr id="60425" name="Text Box 9"/>
          <p:cNvSpPr txBox="1">
            <a:spLocks noChangeArrowheads="1"/>
          </p:cNvSpPr>
          <p:nvPr/>
        </p:nvSpPr>
        <p:spPr bwMode="auto">
          <a:xfrm>
            <a:off x="323528" y="5229200"/>
            <a:ext cx="8424862" cy="1368425"/>
          </a:xfrm>
          <a:prstGeom prst="rect">
            <a:avLst/>
          </a:prstGeom>
          <a:solidFill>
            <a:srgbClr val="000099">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pPr>
            <a:r>
              <a:rPr lang="zh-CN" altLang="en-US" sz="4000" b="1" dirty="0">
                <a:solidFill>
                  <a:srgbClr val="FFFF00"/>
                </a:solidFill>
                <a:latin typeface="Garamond" pitchFamily="18" charset="0"/>
                <a:ea typeface="华文隶书" pitchFamily="2" charset="-122"/>
              </a:rPr>
              <a:t>悲的内涵：</a:t>
            </a:r>
            <a:r>
              <a:rPr lang="zh-CN" altLang="en-US" sz="4000" b="1" dirty="0">
                <a:solidFill>
                  <a:srgbClr val="FF0000"/>
                </a:solidFill>
                <a:effectLst>
                  <a:outerShdw blurRad="38100" dist="38100" dir="2700000" algn="tl">
                    <a:srgbClr val="000000">
                      <a:alpha val="43137"/>
                    </a:srgbClr>
                  </a:outerShdw>
                </a:effectLst>
                <a:latin typeface="Garamond" pitchFamily="18" charset="0"/>
                <a:ea typeface="华文隶书" pitchFamily="2" charset="-122"/>
              </a:rPr>
              <a:t>渴望功业，建功立业不得因而否定功业并自我否定</a:t>
            </a:r>
            <a:r>
              <a:rPr lang="zh-CN" altLang="en-US" sz="4000" b="1" dirty="0">
                <a:solidFill>
                  <a:srgbClr val="FFFF00"/>
                </a:solidFill>
                <a:latin typeface="Garamond" pitchFamily="18" charset="0"/>
                <a:ea typeface="华文隶书" pitchFamily="2" charset="-122"/>
              </a:rPr>
              <a:t>。</a:t>
            </a:r>
          </a:p>
        </p:txBody>
      </p:sp>
    </p:spTree>
    <p:extLst>
      <p:ext uri="{BB962C8B-B14F-4D97-AF65-F5344CB8AC3E}">
        <p14:creationId xmlns:p14="http://schemas.microsoft.com/office/powerpoint/2010/main" val="1466537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0426"/>
                                        </p:tgtEl>
                                        <p:attrNameLst>
                                          <p:attrName>style.visibility</p:attrName>
                                        </p:attrNameLst>
                                      </p:cBhvr>
                                      <p:to>
                                        <p:strVal val="visible"/>
                                      </p:to>
                                    </p:set>
                                    <p:animEffect transition="in" filter="checkerboard(across)">
                                      <p:cBhvr>
                                        <p:cTn id="7" dur="500"/>
                                        <p:tgtEl>
                                          <p:spTgt spid="60426"/>
                                        </p:tgtEl>
                                      </p:cBhvr>
                                    </p:animEffect>
                                  </p:childTnLst>
                                </p:cTn>
                              </p:par>
                            </p:childTnLst>
                          </p:cTn>
                        </p:par>
                        <p:par>
                          <p:cTn id="8" fill="hold" nodeType="afterGroup">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0419">
                                            <p:bg/>
                                          </p:spTgt>
                                        </p:tgtEl>
                                        <p:attrNameLst>
                                          <p:attrName>style.visibility</p:attrName>
                                        </p:attrNameLst>
                                      </p:cBhvr>
                                      <p:to>
                                        <p:strVal val="visible"/>
                                      </p:to>
                                    </p:set>
                                    <p:anim calcmode="lin" valueType="num">
                                      <p:cBhvr>
                                        <p:cTn id="11" dur="500" fill="hold"/>
                                        <p:tgtEl>
                                          <p:spTgt spid="60419">
                                            <p:bg/>
                                          </p:spTgt>
                                        </p:tgtEl>
                                        <p:attrNameLst>
                                          <p:attrName>ppt_w</p:attrName>
                                        </p:attrNameLst>
                                      </p:cBhvr>
                                      <p:tavLst>
                                        <p:tav tm="0">
                                          <p:val>
                                            <p:fltVal val="0"/>
                                          </p:val>
                                        </p:tav>
                                        <p:tav tm="100000">
                                          <p:val>
                                            <p:strVal val="#ppt_w"/>
                                          </p:val>
                                        </p:tav>
                                      </p:tavLst>
                                    </p:anim>
                                    <p:anim calcmode="lin" valueType="num">
                                      <p:cBhvr>
                                        <p:cTn id="12" dur="500" fill="hold"/>
                                        <p:tgtEl>
                                          <p:spTgt spid="60419">
                                            <p:bg/>
                                          </p:spTgt>
                                        </p:tgtEl>
                                        <p:attrNameLst>
                                          <p:attrName>ppt_h</p:attrName>
                                        </p:attrNameLst>
                                      </p:cBhvr>
                                      <p:tavLst>
                                        <p:tav tm="0">
                                          <p:val>
                                            <p:fltVal val="0"/>
                                          </p:val>
                                        </p:tav>
                                        <p:tav tm="100000">
                                          <p:val>
                                            <p:strVal val="#ppt_h"/>
                                          </p:val>
                                        </p:tav>
                                      </p:tavLst>
                                    </p:anim>
                                    <p:animEffect transition="in" filter="fade">
                                      <p:cBhvr>
                                        <p:cTn id="13" dur="500"/>
                                        <p:tgtEl>
                                          <p:spTgt spid="60419">
                                            <p:bg/>
                                          </p:spTgt>
                                        </p:tgtEl>
                                      </p:cBhvr>
                                    </p:animEffect>
                                  </p:childTnLst>
                                </p:cTn>
                              </p:par>
                            </p:childTnLst>
                          </p:cTn>
                        </p:par>
                        <p:par>
                          <p:cTn id="14" fill="hold" nodeType="afterGroup">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60419">
                                            <p:txEl>
                                              <p:pRg st="0" end="0"/>
                                            </p:txEl>
                                          </p:spTgt>
                                        </p:tgtEl>
                                        <p:attrNameLst>
                                          <p:attrName>style.visibility</p:attrName>
                                        </p:attrNameLst>
                                      </p:cBhvr>
                                      <p:to>
                                        <p:strVal val="visible"/>
                                      </p:to>
                                    </p:set>
                                    <p:anim calcmode="lin" valueType="num">
                                      <p:cBhvr>
                                        <p:cTn id="17" dur="500" fill="hold"/>
                                        <p:tgtEl>
                                          <p:spTgt spid="6041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6041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60419">
                                            <p:txEl>
                                              <p:pRg st="0" end="0"/>
                                            </p:txEl>
                                          </p:spTgt>
                                        </p:tgtEl>
                                      </p:cBhvr>
                                    </p:animEffect>
                                  </p:childTnLst>
                                </p:cTn>
                              </p:par>
                            </p:childTnLst>
                          </p:cTn>
                        </p:par>
                        <p:par>
                          <p:cTn id="20" fill="hold" nodeType="afterGroup">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60419">
                                            <p:txEl>
                                              <p:pRg st="1" end="1"/>
                                            </p:txEl>
                                          </p:spTgt>
                                        </p:tgtEl>
                                        <p:attrNameLst>
                                          <p:attrName>style.visibility</p:attrName>
                                        </p:attrNameLst>
                                      </p:cBhvr>
                                      <p:to>
                                        <p:strVal val="visible"/>
                                      </p:to>
                                    </p:set>
                                    <p:anim calcmode="lin" valueType="num">
                                      <p:cBhvr>
                                        <p:cTn id="23" dur="500" fill="hold"/>
                                        <p:tgtEl>
                                          <p:spTgt spid="60419">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60419">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6041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60425"/>
                                        </p:tgtEl>
                                        <p:attrNameLst>
                                          <p:attrName>style.visibility</p:attrName>
                                        </p:attrNameLst>
                                      </p:cBhvr>
                                      <p:to>
                                        <p:strVal val="visible"/>
                                      </p:to>
                                    </p:set>
                                    <p:animEffect transition="in" filter="slide(fromBottom)">
                                      <p:cBhvr>
                                        <p:cTn id="30" dur="500"/>
                                        <p:tgtEl>
                                          <p:spTgt spid="6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nimBg="1"/>
      <p:bldP spid="604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504316" y="2564904"/>
            <a:ext cx="8207375" cy="4537075"/>
          </a:xfrm>
          <a:noFill/>
          <a:extLst>
            <a:ext uri="{909E8E84-426E-40DD-AFC4-6F175D3DCCD1}">
              <a14:hiddenFill xmlns:a14="http://schemas.microsoft.com/office/drawing/2010/main">
                <a:solidFill>
                  <a:srgbClr val="000099">
                    <a:alpha val="47000"/>
                  </a:srgbClr>
                </a:solidFill>
              </a14:hiddenFill>
            </a:ext>
          </a:extLst>
        </p:spPr>
        <p:txBody>
          <a:bodyPr/>
          <a:lstStyle/>
          <a:p>
            <a:pPr>
              <a:buFont typeface="Wingdings" pitchFamily="2" charset="2"/>
              <a:buNone/>
            </a:pPr>
            <a:r>
              <a:rPr lang="en-US" altLang="zh-CN" sz="2800" b="1" dirty="0">
                <a:solidFill>
                  <a:srgbClr val="00B050"/>
                </a:solidFill>
                <a:effectLst>
                  <a:outerShdw blurRad="38100" dist="38100" dir="2700000" algn="tl">
                    <a:srgbClr val="000000">
                      <a:alpha val="43137"/>
                    </a:srgbClr>
                  </a:outerShdw>
                </a:effectLst>
              </a:rPr>
              <a:t>                </a:t>
            </a:r>
            <a:r>
              <a:rPr lang="zh-CN" altLang="en-US" sz="2800" b="1" dirty="0">
                <a:solidFill>
                  <a:srgbClr val="00B050"/>
                </a:solidFill>
                <a:effectLst>
                  <a:outerShdw blurRad="38100" dist="38100" dir="2700000" algn="tl">
                    <a:srgbClr val="000000">
                      <a:alpha val="43137"/>
                    </a:srgbClr>
                  </a:outerShdw>
                </a:effectLst>
              </a:rPr>
              <a:t>水</a:t>
            </a:r>
            <a:r>
              <a:rPr lang="en-US" altLang="zh-CN" sz="2800" b="1" dirty="0">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逝者如斯</a:t>
            </a:r>
            <a:r>
              <a:rPr lang="en-US" altLang="zh-CN" sz="2800" b="1" dirty="0">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未尝往也</a:t>
            </a:r>
          </a:p>
          <a:p>
            <a:pPr>
              <a:buFont typeface="Wingdings" pitchFamily="2" charset="2"/>
              <a:buNone/>
            </a:pPr>
            <a:r>
              <a:rPr lang="zh-CN" altLang="en-US" sz="2800" b="1" dirty="0">
                <a:effectLst>
                  <a:outerShdw blurRad="38100" dist="38100" dir="2700000" algn="tl">
                    <a:srgbClr val="000000">
                      <a:alpha val="43137"/>
                    </a:srgbClr>
                  </a:outerShdw>
                </a:effectLst>
              </a:rPr>
              <a:t>                </a:t>
            </a:r>
            <a:r>
              <a:rPr lang="zh-CN" altLang="en-US" sz="2800" b="1" dirty="0">
                <a:solidFill>
                  <a:srgbClr val="00B050"/>
                </a:solidFill>
                <a:effectLst>
                  <a:outerShdw blurRad="38100" dist="38100" dir="2700000" algn="tl">
                    <a:srgbClr val="000000">
                      <a:alpha val="43137"/>
                    </a:srgbClr>
                  </a:outerShdw>
                </a:effectLst>
              </a:rPr>
              <a:t>月</a:t>
            </a:r>
            <a:r>
              <a:rPr lang="en-US" altLang="zh-CN" sz="2800" b="1" dirty="0">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盈虚如彼</a:t>
            </a:r>
            <a:r>
              <a:rPr lang="en-US" altLang="zh-CN" sz="2800" b="1" dirty="0">
                <a:effectLst>
                  <a:outerShdw blurRad="38100" dist="38100" dir="2700000" algn="tl">
                    <a:srgbClr val="000000">
                      <a:alpha val="43137"/>
                    </a:srgbClr>
                  </a:outerShdw>
                </a:effectLst>
              </a:rPr>
              <a:t>——</a:t>
            </a:r>
            <a:r>
              <a:rPr lang="zh-CN" altLang="en-US" sz="2800" b="1" dirty="0">
                <a:effectLst>
                  <a:outerShdw blurRad="38100" dist="38100" dir="2700000" algn="tl">
                    <a:srgbClr val="000000">
                      <a:alpha val="43137"/>
                    </a:srgbClr>
                  </a:outerShdw>
                </a:effectLst>
              </a:rPr>
              <a:t>莫消长也</a:t>
            </a:r>
          </a:p>
          <a:p>
            <a:pPr>
              <a:buFont typeface="Wingdings" pitchFamily="2" charset="2"/>
              <a:buNone/>
            </a:pPr>
            <a:endParaRPr lang="zh-CN" altLang="en-US" sz="2800" b="1" dirty="0">
              <a:effectLst>
                <a:outerShdw blurRad="38100" dist="38100" dir="2700000" algn="tl">
                  <a:srgbClr val="000000">
                    <a:alpha val="43137"/>
                  </a:srgbClr>
                </a:outerShdw>
              </a:effectLst>
            </a:endParaRPr>
          </a:p>
          <a:p>
            <a:pPr>
              <a:buFont typeface="Wingdings" pitchFamily="2" charset="2"/>
              <a:buNone/>
            </a:pPr>
            <a:r>
              <a:rPr lang="zh-CN" altLang="en-US" sz="2800" b="1" dirty="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        </a:t>
            </a:r>
            <a:r>
              <a:rPr lang="zh-CN" altLang="en-US" sz="2800" b="1" dirty="0">
                <a:effectLst>
                  <a:outerShdw blurRad="38100" dist="38100" dir="2700000" algn="tl">
                    <a:srgbClr val="000000">
                      <a:alpha val="43137"/>
                    </a:srgbClr>
                  </a:outerShdw>
                </a:effectLst>
              </a:rPr>
              <a:t>变                     </a:t>
            </a:r>
            <a:r>
              <a:rPr lang="zh-CN" altLang="en-US" sz="2800" b="1" dirty="0" smtClean="0">
                <a:effectLst>
                  <a:outerShdw blurRad="38100" dist="38100" dir="2700000" algn="tl">
                    <a:srgbClr val="000000">
                      <a:alpha val="43137"/>
                    </a:srgbClr>
                  </a:outerShdw>
                </a:effectLst>
              </a:rPr>
              <a:t>     不变</a:t>
            </a:r>
            <a:endParaRPr lang="zh-CN" altLang="en-US" sz="2800" b="1" dirty="0">
              <a:effectLst>
                <a:outerShdw blurRad="38100" dist="38100" dir="2700000" algn="tl">
                  <a:srgbClr val="000000">
                    <a:alpha val="43137"/>
                  </a:srgbClr>
                </a:outerShdw>
              </a:effectLst>
            </a:endParaRPr>
          </a:p>
          <a:p>
            <a:pPr>
              <a:buFont typeface="Wingdings" pitchFamily="2" charset="2"/>
              <a:buNone/>
            </a:pPr>
            <a:endParaRPr lang="zh-CN" altLang="en-US" sz="2800" b="1" dirty="0">
              <a:effectLst>
                <a:outerShdw blurRad="38100" dist="38100" dir="2700000" algn="tl">
                  <a:srgbClr val="000000">
                    <a:alpha val="43137"/>
                  </a:srgbClr>
                </a:outerShdw>
              </a:effectLst>
            </a:endParaRPr>
          </a:p>
          <a:p>
            <a:pPr>
              <a:buFont typeface="Wingdings" pitchFamily="2" charset="2"/>
              <a:buNone/>
            </a:pPr>
            <a:r>
              <a:rPr lang="zh-CN" altLang="en-US" sz="2800" b="1" dirty="0">
                <a:effectLst>
                  <a:outerShdw blurRad="38100" dist="38100" dir="2700000" algn="tl">
                    <a:srgbClr val="000000">
                      <a:alpha val="43137"/>
                    </a:srgbClr>
                  </a:outerShdw>
                </a:effectLst>
              </a:rPr>
              <a:t>   </a:t>
            </a:r>
            <a:r>
              <a:rPr lang="zh-CN" altLang="en-US" sz="2800" b="1" dirty="0">
                <a:solidFill>
                  <a:srgbClr val="FF0000"/>
                </a:solidFill>
                <a:effectLst>
                  <a:outerShdw blurRad="38100" dist="38100" dir="2700000" algn="tl">
                    <a:srgbClr val="000000">
                      <a:alpha val="43137"/>
                    </a:srgbClr>
                  </a:outerShdw>
                </a:effectLst>
              </a:rPr>
              <a:t>变无不在，物无永恒           天地永存，我亦无尽</a:t>
            </a:r>
          </a:p>
          <a:p>
            <a:pPr>
              <a:buFont typeface="Wingdings" pitchFamily="2" charset="2"/>
              <a:buNone/>
            </a:pPr>
            <a:endParaRPr lang="zh-CN" altLang="en-US" sz="2800" b="1" dirty="0">
              <a:solidFill>
                <a:srgbClr val="FF0000"/>
              </a:solidFill>
              <a:effectLst>
                <a:outerShdw blurRad="38100" dist="38100" dir="2700000" algn="tl">
                  <a:srgbClr val="000000">
                    <a:alpha val="43137"/>
                  </a:srgbClr>
                </a:outerShdw>
              </a:effectLst>
            </a:endParaRPr>
          </a:p>
          <a:p>
            <a:pPr>
              <a:buFont typeface="Wingdings" pitchFamily="2" charset="2"/>
              <a:buNone/>
            </a:pPr>
            <a:r>
              <a:rPr lang="zh-CN" altLang="en-US" sz="2800" b="1" dirty="0">
                <a:effectLst>
                  <a:outerShdw blurRad="38100" dist="38100" dir="2700000" algn="tl">
                    <a:srgbClr val="000000">
                      <a:alpha val="43137"/>
                    </a:srgbClr>
                  </a:outerShdw>
                </a:effectLst>
              </a:rPr>
              <a:t>                                  </a:t>
            </a:r>
            <a:r>
              <a:rPr lang="zh-CN" altLang="en-US" sz="2800" b="1" dirty="0" smtClean="0">
                <a:effectLst>
                  <a:outerShdw blurRad="38100" dist="38100" dir="2700000" algn="tl">
                    <a:srgbClr val="000000">
                      <a:alpha val="43137"/>
                    </a:srgbClr>
                  </a:outerShdw>
                </a:effectLst>
              </a:rPr>
              <a:t>          不</a:t>
            </a:r>
            <a:r>
              <a:rPr lang="zh-CN" altLang="en-US" sz="2800" b="1" dirty="0">
                <a:effectLst>
                  <a:outerShdw blurRad="38100" dist="38100" dir="2700000" algn="tl">
                    <a:srgbClr val="000000">
                      <a:alpha val="43137"/>
                    </a:srgbClr>
                  </a:outerShdw>
                </a:effectLst>
              </a:rPr>
              <a:t>羡长江</a:t>
            </a:r>
          </a:p>
          <a:p>
            <a:pPr>
              <a:buFont typeface="Wingdings" pitchFamily="2" charset="2"/>
              <a:buNone/>
            </a:pPr>
            <a:endParaRPr lang="en-US" altLang="zh-CN" sz="2800" b="1" dirty="0">
              <a:solidFill>
                <a:srgbClr val="FFFF00"/>
              </a:solidFill>
              <a:effectLst>
                <a:outerShdw blurRad="38100" dist="38100" dir="2700000" algn="tl">
                  <a:srgbClr val="000000">
                    <a:alpha val="43137"/>
                  </a:srgbClr>
                </a:outerShdw>
              </a:effectLst>
            </a:endParaRPr>
          </a:p>
        </p:txBody>
      </p:sp>
      <p:grpSp>
        <p:nvGrpSpPr>
          <p:cNvPr id="59404" name="Group 12"/>
          <p:cNvGrpSpPr>
            <a:grpSpLocks/>
          </p:cNvGrpSpPr>
          <p:nvPr/>
        </p:nvGrpSpPr>
        <p:grpSpPr bwMode="auto">
          <a:xfrm>
            <a:off x="2722681" y="3790950"/>
            <a:ext cx="4176713" cy="2520950"/>
            <a:chOff x="1746" y="2296"/>
            <a:chExt cx="2631" cy="1588"/>
          </a:xfrm>
        </p:grpSpPr>
        <p:sp>
          <p:nvSpPr>
            <p:cNvPr id="59396" name="Line 4"/>
            <p:cNvSpPr>
              <a:spLocks noChangeShapeType="1"/>
            </p:cNvSpPr>
            <p:nvPr/>
          </p:nvSpPr>
          <p:spPr bwMode="auto">
            <a:xfrm flipH="1">
              <a:off x="2336" y="2341"/>
              <a:ext cx="227" cy="18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5"/>
            <p:cNvSpPr>
              <a:spLocks noChangeShapeType="1"/>
            </p:cNvSpPr>
            <p:nvPr/>
          </p:nvSpPr>
          <p:spPr bwMode="auto">
            <a:xfrm flipH="1">
              <a:off x="1746" y="2886"/>
              <a:ext cx="227" cy="18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6"/>
            <p:cNvSpPr>
              <a:spLocks noChangeShapeType="1"/>
            </p:cNvSpPr>
            <p:nvPr/>
          </p:nvSpPr>
          <p:spPr bwMode="auto">
            <a:xfrm>
              <a:off x="4150" y="2840"/>
              <a:ext cx="227" cy="273"/>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7"/>
            <p:cNvSpPr>
              <a:spLocks noChangeShapeType="1"/>
            </p:cNvSpPr>
            <p:nvPr/>
          </p:nvSpPr>
          <p:spPr bwMode="auto">
            <a:xfrm>
              <a:off x="3696" y="2296"/>
              <a:ext cx="182" cy="227"/>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8"/>
            <p:cNvSpPr>
              <a:spLocks noChangeShapeType="1"/>
            </p:cNvSpPr>
            <p:nvPr/>
          </p:nvSpPr>
          <p:spPr bwMode="auto">
            <a:xfrm>
              <a:off x="1791" y="3430"/>
              <a:ext cx="771" cy="408"/>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9"/>
            <p:cNvSpPr>
              <a:spLocks noChangeShapeType="1"/>
            </p:cNvSpPr>
            <p:nvPr/>
          </p:nvSpPr>
          <p:spPr bwMode="auto">
            <a:xfrm flipH="1">
              <a:off x="3651" y="3430"/>
              <a:ext cx="726" cy="454"/>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矩形 1"/>
          <p:cNvSpPr/>
          <p:nvPr/>
        </p:nvSpPr>
        <p:spPr>
          <a:xfrm>
            <a:off x="179512" y="927221"/>
            <a:ext cx="8424936" cy="954107"/>
          </a:xfrm>
          <a:prstGeom prst="rect">
            <a:avLst/>
          </a:prstGeom>
        </p:spPr>
        <p:txBody>
          <a:bodyPr wrap="square">
            <a:spAutoFit/>
          </a:bodyPr>
          <a:lstStyle/>
          <a:p>
            <a:r>
              <a:rPr lang="zh-CN" altLang="en-US" sz="2800" b="1" dirty="0">
                <a:solidFill>
                  <a:srgbClr val="FF0000"/>
                </a:solidFill>
                <a:effectLst>
                  <a:outerShdw blurRad="38100" dist="38100" dir="2700000" algn="tl">
                    <a:srgbClr val="000000">
                      <a:alpha val="43137"/>
                    </a:srgbClr>
                  </a:outerShdw>
                </a:effectLst>
                <a:latin typeface="Tahoma" pitchFamily="34" charset="0"/>
              </a:rPr>
              <a:t>问题一</a:t>
            </a:r>
            <a:r>
              <a:rPr lang="zh-CN" altLang="en-US" sz="2800" b="1" dirty="0">
                <a:effectLst>
                  <a:outerShdw blurRad="38100" dist="38100" dir="2700000" algn="tl">
                    <a:srgbClr val="000000">
                      <a:alpha val="43137"/>
                    </a:srgbClr>
                  </a:outerShdw>
                </a:effectLst>
                <a:latin typeface="Tahoma" pitchFamily="34" charset="0"/>
              </a:rPr>
              <a:t>：</a:t>
            </a:r>
            <a:r>
              <a:rPr lang="zh-CN" altLang="en-US" sz="2800" b="1" dirty="0">
                <a:effectLst>
                  <a:outerShdw blurRad="38100" dist="38100" dir="2700000" algn="tl">
                    <a:srgbClr val="000000">
                      <a:alpha val="43137"/>
                    </a:srgbClr>
                  </a:outerShdw>
                </a:effectLst>
                <a:latin typeface="Arial"/>
              </a:rPr>
              <a:t>“</a:t>
            </a:r>
            <a:r>
              <a:rPr lang="zh-CN" altLang="en-US" sz="2800" b="1" dirty="0">
                <a:effectLst>
                  <a:outerShdw blurRad="38100" dist="38100" dir="2700000" algn="tl">
                    <a:srgbClr val="000000">
                      <a:alpha val="43137"/>
                    </a:srgbClr>
                  </a:outerShdw>
                </a:effectLst>
                <a:latin typeface="Tahoma" pitchFamily="34" charset="0"/>
              </a:rPr>
              <a:t>而又何羡乎</a:t>
            </a:r>
            <a:r>
              <a:rPr lang="zh-CN" altLang="en-US" sz="2800" b="1" dirty="0">
                <a:effectLst>
                  <a:outerShdw blurRad="38100" dist="38100" dir="2700000" algn="tl">
                    <a:srgbClr val="000000">
                      <a:alpha val="43137"/>
                    </a:srgbClr>
                  </a:outerShdw>
                </a:effectLst>
                <a:latin typeface="Arial"/>
              </a:rPr>
              <a:t>”</a:t>
            </a:r>
            <a:r>
              <a:rPr lang="zh-CN" altLang="en-US" sz="2800" b="1" dirty="0">
                <a:effectLst>
                  <a:outerShdw blurRad="38100" dist="38100" dir="2700000" algn="tl">
                    <a:srgbClr val="000000">
                      <a:alpha val="43137"/>
                    </a:srgbClr>
                  </a:outerShdw>
                </a:effectLst>
                <a:latin typeface="Tahoma" pitchFamily="34" charset="0"/>
              </a:rPr>
              <a:t>是针对前文哪句话而来？作者为什么认为不必</a:t>
            </a:r>
            <a:r>
              <a:rPr lang="zh-CN" altLang="en-US" sz="2800" b="1" dirty="0">
                <a:effectLst>
                  <a:outerShdw blurRad="38100" dist="38100" dir="2700000" algn="tl">
                    <a:srgbClr val="000000">
                      <a:alpha val="43137"/>
                    </a:srgbClr>
                  </a:outerShdw>
                </a:effectLst>
                <a:latin typeface="Arial"/>
              </a:rPr>
              <a:t>“</a:t>
            </a:r>
            <a:r>
              <a:rPr lang="zh-CN" altLang="en-US" sz="2800" b="1" dirty="0">
                <a:effectLst>
                  <a:outerShdw blurRad="38100" dist="38100" dir="2700000" algn="tl">
                    <a:srgbClr val="000000">
                      <a:alpha val="43137"/>
                    </a:srgbClr>
                  </a:outerShdw>
                </a:effectLst>
                <a:latin typeface="Tahoma" pitchFamily="34" charset="0"/>
              </a:rPr>
              <a:t>羡长江之无穷</a:t>
            </a:r>
            <a:r>
              <a:rPr lang="zh-CN" altLang="en-US" sz="2800" b="1" dirty="0">
                <a:effectLst>
                  <a:outerShdw blurRad="38100" dist="38100" dir="2700000" algn="tl">
                    <a:srgbClr val="000000">
                      <a:alpha val="43137"/>
                    </a:srgbClr>
                  </a:outerShdw>
                </a:effectLst>
                <a:latin typeface="Arial"/>
              </a:rPr>
              <a:t>”</a:t>
            </a:r>
            <a:r>
              <a:rPr lang="zh-CN" altLang="en-US" sz="2800" b="1" dirty="0">
                <a:effectLst>
                  <a:outerShdw blurRad="38100" dist="38100" dir="2700000" algn="tl">
                    <a:srgbClr val="000000">
                      <a:alpha val="43137"/>
                    </a:srgbClr>
                  </a:outerShdw>
                </a:effectLst>
                <a:latin typeface="Tahoma" pitchFamily="34" charset="0"/>
              </a:rPr>
              <a:t> ？</a:t>
            </a:r>
          </a:p>
        </p:txBody>
      </p:sp>
      <p:sp>
        <p:nvSpPr>
          <p:cNvPr id="3" name="矩形 2"/>
          <p:cNvSpPr/>
          <p:nvPr/>
        </p:nvSpPr>
        <p:spPr>
          <a:xfrm>
            <a:off x="863352" y="188640"/>
            <a:ext cx="5952270" cy="584775"/>
          </a:xfrm>
          <a:prstGeom prst="rect">
            <a:avLst/>
          </a:prstGeom>
        </p:spPr>
        <p:txBody>
          <a:bodyPr wrap="none">
            <a:spAutoFit/>
          </a:bodyPr>
          <a:lstStyle/>
          <a:p>
            <a:r>
              <a:rPr lang="zh-CN" altLang="en-US" sz="3200" b="1" dirty="0">
                <a:solidFill>
                  <a:srgbClr val="002060"/>
                </a:solidFill>
                <a:latin typeface="隶书" pitchFamily="49" charset="-122"/>
                <a:ea typeface="隶书" pitchFamily="49" charset="-122"/>
              </a:rPr>
              <a:t>第四段：苏轼的宇宙观和人生观</a:t>
            </a:r>
            <a:endParaRPr lang="zh-CN" altLang="en-US" sz="3200" dirty="0">
              <a:solidFill>
                <a:srgbClr val="002060"/>
              </a:solidFill>
            </a:endParaRPr>
          </a:p>
        </p:txBody>
      </p:sp>
    </p:spTree>
    <p:extLst>
      <p:ext uri="{BB962C8B-B14F-4D97-AF65-F5344CB8AC3E}">
        <p14:creationId xmlns:p14="http://schemas.microsoft.com/office/powerpoint/2010/main" val="260013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0" end="0"/>
                                            </p:txEl>
                                          </p:spTgt>
                                        </p:tgtEl>
                                        <p:attrNameLst>
                                          <p:attrName>style.visibility</p:attrName>
                                        </p:attrNameLst>
                                      </p:cBhvr>
                                      <p:to>
                                        <p:strVal val="visible"/>
                                      </p:to>
                                    </p:set>
                                    <p:anim calcmode="lin" valueType="num">
                                      <p:cBhvr additive="base">
                                        <p:cTn id="13"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1" end="1"/>
                                            </p:txEl>
                                          </p:spTgt>
                                        </p:tgtEl>
                                        <p:attrNameLst>
                                          <p:attrName>style.visibility</p:attrName>
                                        </p:attrNameLst>
                                      </p:cBhvr>
                                      <p:to>
                                        <p:strVal val="visible"/>
                                      </p:to>
                                    </p:set>
                                    <p:anim calcmode="lin" valueType="num">
                                      <p:cBhvr additive="base">
                                        <p:cTn id="19"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5" end="5"/>
                                            </p:txEl>
                                          </p:spTgt>
                                        </p:tgtEl>
                                        <p:attrNameLst>
                                          <p:attrName>style.visibility</p:attrName>
                                        </p:attrNameLst>
                                      </p:cBhvr>
                                      <p:to>
                                        <p:strVal val="visible"/>
                                      </p:to>
                                    </p:set>
                                    <p:anim calcmode="lin" valueType="num">
                                      <p:cBhvr additive="base">
                                        <p:cTn id="31"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7" end="7"/>
                                            </p:txEl>
                                          </p:spTgt>
                                        </p:tgtEl>
                                        <p:attrNameLst>
                                          <p:attrName>style.visibility</p:attrName>
                                        </p:attrNameLst>
                                      </p:cBhvr>
                                      <p:to>
                                        <p:strVal val="visible"/>
                                      </p:to>
                                    </p:set>
                                    <p:anim calcmode="lin" valueType="num">
                                      <p:cBhvr additive="base">
                                        <p:cTn id="37"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9404"/>
                                        </p:tgtEl>
                                        <p:attrNameLst>
                                          <p:attrName>style.visibility</p:attrName>
                                        </p:attrNameLst>
                                      </p:cBhvr>
                                      <p:to>
                                        <p:strVal val="visible"/>
                                      </p:to>
                                    </p:set>
                                    <p:anim calcmode="lin" valueType="num">
                                      <p:cBhvr additive="base">
                                        <p:cTn id="43" dur="500" fill="hold"/>
                                        <p:tgtEl>
                                          <p:spTgt spid="59404"/>
                                        </p:tgtEl>
                                        <p:attrNameLst>
                                          <p:attrName>ppt_x</p:attrName>
                                        </p:attrNameLst>
                                      </p:cBhvr>
                                      <p:tavLst>
                                        <p:tav tm="0">
                                          <p:val>
                                            <p:strVal val="#ppt_x"/>
                                          </p:val>
                                        </p:tav>
                                        <p:tav tm="100000">
                                          <p:val>
                                            <p:strVal val="#ppt_x"/>
                                          </p:val>
                                        </p:tav>
                                      </p:tavLst>
                                    </p:anim>
                                    <p:anim calcmode="lin" valueType="num">
                                      <p:cBhvr additive="base">
                                        <p:cTn id="44" dur="500" fill="hold"/>
                                        <p:tgtEl>
                                          <p:spTgt spid="59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Rot="1" noChangeArrowheads="1"/>
          </p:cNvSpPr>
          <p:nvPr>
            <p:ph type="body" idx="1"/>
          </p:nvPr>
        </p:nvSpPr>
        <p:spPr>
          <a:xfrm>
            <a:off x="1254497" y="1783806"/>
            <a:ext cx="6778625" cy="4330799"/>
          </a:xfrm>
          <a:noFill/>
          <a:extLst>
            <a:ext uri="{909E8E84-426E-40DD-AFC4-6F175D3DCCD1}">
              <a14:hiddenFill xmlns:a14="http://schemas.microsoft.com/office/drawing/2010/main">
                <a:solidFill>
                  <a:srgbClr val="000099">
                    <a:alpha val="42000"/>
                  </a:srgbClr>
                </a:solidFill>
              </a14:hiddenFill>
            </a:ext>
          </a:extLst>
        </p:spPr>
        <p:txBody>
          <a:bodyPr>
            <a:normAutofit fontScale="92500" lnSpcReduction="20000"/>
          </a:bodyPr>
          <a:lstStyle/>
          <a:p>
            <a:pPr>
              <a:buFont typeface="Wingdings" pitchFamily="2" charset="2"/>
              <a:buNone/>
            </a:pPr>
            <a:r>
              <a:rPr lang="en-US" altLang="zh-CN" sz="4000" b="1" dirty="0"/>
              <a:t>               </a:t>
            </a:r>
            <a:r>
              <a:rPr lang="en-US" altLang="zh-CN" sz="4000" b="1" dirty="0" smtClean="0"/>
              <a:t>      </a:t>
            </a:r>
            <a:r>
              <a:rPr lang="zh-CN" altLang="en-US" sz="2800" b="1" dirty="0" smtClean="0"/>
              <a:t>物</a:t>
            </a:r>
            <a:r>
              <a:rPr lang="zh-CN" altLang="en-US" sz="2800" b="1" dirty="0"/>
              <a:t>各有主</a:t>
            </a:r>
          </a:p>
          <a:p>
            <a:pPr>
              <a:buFont typeface="Wingdings" pitchFamily="2" charset="2"/>
              <a:buNone/>
            </a:pPr>
            <a:endParaRPr lang="zh-CN" altLang="en-US" sz="2800" b="1" dirty="0"/>
          </a:p>
          <a:p>
            <a:pPr>
              <a:buFont typeface="Wingdings" pitchFamily="2" charset="2"/>
              <a:buNone/>
            </a:pPr>
            <a:r>
              <a:rPr lang="zh-CN" altLang="en-US" sz="2800" b="1" dirty="0"/>
              <a:t>       </a:t>
            </a:r>
            <a:r>
              <a:rPr lang="zh-CN" altLang="en-US" sz="2800" b="1" dirty="0" smtClean="0"/>
              <a:t>     非</a:t>
            </a:r>
            <a:r>
              <a:rPr lang="zh-CN" altLang="en-US" sz="2800" b="1" dirty="0"/>
              <a:t>吾之所有           清风明月</a:t>
            </a:r>
          </a:p>
          <a:p>
            <a:pPr>
              <a:buFont typeface="Wingdings" pitchFamily="2" charset="2"/>
              <a:buNone/>
            </a:pPr>
            <a:r>
              <a:rPr lang="zh-CN" altLang="en-US" sz="2800" b="1" dirty="0"/>
              <a:t>       </a:t>
            </a:r>
            <a:r>
              <a:rPr lang="zh-CN" altLang="en-US" sz="2800" b="1" dirty="0" smtClean="0"/>
              <a:t>      </a:t>
            </a:r>
            <a:r>
              <a:rPr lang="zh-CN" altLang="en-US" sz="2800" b="1" dirty="0"/>
              <a:t>莫取一毫             取之无</a:t>
            </a:r>
            <a:r>
              <a:rPr lang="zh-CN" altLang="en-US" sz="2800" b="1" dirty="0" smtClean="0"/>
              <a:t>禁</a:t>
            </a:r>
            <a:endParaRPr lang="zh-CN" altLang="en-US" sz="2800" b="1" dirty="0"/>
          </a:p>
          <a:p>
            <a:pPr>
              <a:buFont typeface="Wingdings" pitchFamily="2" charset="2"/>
              <a:buNone/>
            </a:pPr>
            <a:endParaRPr lang="zh-CN" altLang="en-US" sz="2800" b="1" dirty="0"/>
          </a:p>
          <a:p>
            <a:pPr>
              <a:buFont typeface="Wingdings" pitchFamily="2" charset="2"/>
              <a:buNone/>
            </a:pPr>
            <a:r>
              <a:rPr lang="zh-CN" altLang="en-US" sz="2800" b="1" dirty="0">
                <a:solidFill>
                  <a:srgbClr val="00B050"/>
                </a:solidFill>
                <a:effectLst>
                  <a:outerShdw blurRad="38100" dist="38100" dir="2700000" algn="tl">
                    <a:srgbClr val="000000">
                      <a:alpha val="43137"/>
                    </a:srgbClr>
                  </a:outerShdw>
                </a:effectLst>
              </a:rPr>
              <a:t>弃身外之物                        取自然宝藏</a:t>
            </a:r>
          </a:p>
          <a:p>
            <a:pPr>
              <a:buFont typeface="Wingdings" pitchFamily="2" charset="2"/>
              <a:buNone/>
            </a:pPr>
            <a:endParaRPr lang="zh-CN" altLang="en-US" sz="2800" b="1" dirty="0">
              <a:solidFill>
                <a:srgbClr val="FFFF00"/>
              </a:solidFill>
            </a:endParaRPr>
          </a:p>
          <a:p>
            <a:pPr>
              <a:buFont typeface="Wingdings" pitchFamily="2" charset="2"/>
              <a:buNone/>
            </a:pPr>
            <a:r>
              <a:rPr lang="zh-CN" altLang="en-US" sz="2800" b="1" dirty="0"/>
              <a:t>              </a:t>
            </a:r>
            <a:endParaRPr lang="en-US" altLang="zh-CN" sz="2800" b="1" dirty="0" smtClean="0"/>
          </a:p>
          <a:p>
            <a:pPr>
              <a:buFont typeface="Wingdings" pitchFamily="2" charset="2"/>
              <a:buNone/>
            </a:pPr>
            <a:r>
              <a:rPr lang="zh-CN" altLang="en-US" sz="2800" b="1" dirty="0" smtClean="0"/>
              <a:t>             与物相适，     物</a:t>
            </a:r>
            <a:r>
              <a:rPr lang="zh-CN" altLang="en-US" sz="2800" b="1" dirty="0"/>
              <a:t>我合一</a:t>
            </a:r>
          </a:p>
          <a:p>
            <a:pPr>
              <a:buFont typeface="Wingdings" pitchFamily="2" charset="2"/>
              <a:buNone/>
            </a:pPr>
            <a:r>
              <a:rPr lang="zh-CN" altLang="en-US" sz="2800" b="1" dirty="0"/>
              <a:t>      </a:t>
            </a:r>
          </a:p>
        </p:txBody>
      </p:sp>
      <p:sp>
        <p:nvSpPr>
          <p:cNvPr id="4106" name="Line 10"/>
          <p:cNvSpPr>
            <a:spLocks noChangeShapeType="1"/>
          </p:cNvSpPr>
          <p:nvPr/>
        </p:nvSpPr>
        <p:spPr bwMode="auto">
          <a:xfrm flipH="1">
            <a:off x="3062959" y="2237772"/>
            <a:ext cx="431800" cy="433388"/>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Line 11"/>
          <p:cNvSpPr>
            <a:spLocks noChangeShapeType="1"/>
          </p:cNvSpPr>
          <p:nvPr/>
        </p:nvSpPr>
        <p:spPr bwMode="auto">
          <a:xfrm flipH="1">
            <a:off x="2022111" y="3411685"/>
            <a:ext cx="431800" cy="433388"/>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Line 12"/>
          <p:cNvSpPr>
            <a:spLocks noChangeShapeType="1"/>
          </p:cNvSpPr>
          <p:nvPr/>
        </p:nvSpPr>
        <p:spPr bwMode="auto">
          <a:xfrm>
            <a:off x="5047866" y="2239360"/>
            <a:ext cx="360363" cy="431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9" name="Line 13"/>
          <p:cNvSpPr>
            <a:spLocks noChangeShapeType="1"/>
          </p:cNvSpPr>
          <p:nvPr/>
        </p:nvSpPr>
        <p:spPr bwMode="auto">
          <a:xfrm>
            <a:off x="5877334" y="3417633"/>
            <a:ext cx="431800" cy="503238"/>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0" name="Line 14"/>
          <p:cNvSpPr>
            <a:spLocks noChangeShapeType="1"/>
          </p:cNvSpPr>
          <p:nvPr/>
        </p:nvSpPr>
        <p:spPr bwMode="auto">
          <a:xfrm>
            <a:off x="2414064" y="4283125"/>
            <a:ext cx="576262" cy="57626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1" name="Line 15"/>
          <p:cNvSpPr>
            <a:spLocks noChangeShapeType="1"/>
          </p:cNvSpPr>
          <p:nvPr/>
        </p:nvSpPr>
        <p:spPr bwMode="auto">
          <a:xfrm flipH="1">
            <a:off x="5377804" y="4365104"/>
            <a:ext cx="649287" cy="649287"/>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13" name="Text Box 17"/>
          <p:cNvSpPr txBox="1">
            <a:spLocks noChangeArrowheads="1"/>
          </p:cNvSpPr>
          <p:nvPr/>
        </p:nvSpPr>
        <p:spPr bwMode="auto">
          <a:xfrm>
            <a:off x="899592" y="6021288"/>
            <a:ext cx="8064500" cy="366713"/>
          </a:xfrm>
          <a:prstGeom prst="rect">
            <a:avLst/>
          </a:prstGeom>
          <a:noFill/>
          <a:ln>
            <a:noFill/>
          </a:ln>
          <a:effectLst/>
          <a:extLst>
            <a:ext uri="{909E8E84-426E-40DD-AFC4-6F175D3DCCD1}">
              <a14:hiddenFill xmlns:a14="http://schemas.microsoft.com/office/drawing/2010/main">
                <a:solidFill>
                  <a:srgbClr val="000099">
                    <a:alpha val="42000"/>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zh-CN" altLang="en-US" sz="2800" b="1" dirty="0">
                <a:solidFill>
                  <a:srgbClr val="7030A0"/>
                </a:solidFill>
                <a:effectLst>
                  <a:outerShdw blurRad="38100" dist="38100" dir="2700000" algn="tl">
                    <a:srgbClr val="000000">
                      <a:alpha val="43137"/>
                    </a:srgbClr>
                  </a:outerShdw>
                </a:effectLst>
                <a:latin typeface="Tahoma" pitchFamily="34" charset="0"/>
              </a:rPr>
              <a:t>吟风啸月不失快意，寄形山水乃得幸福 </a:t>
            </a:r>
          </a:p>
        </p:txBody>
      </p:sp>
      <p:sp>
        <p:nvSpPr>
          <p:cNvPr id="2" name="矩形 1"/>
          <p:cNvSpPr/>
          <p:nvPr/>
        </p:nvSpPr>
        <p:spPr>
          <a:xfrm>
            <a:off x="179512" y="248734"/>
            <a:ext cx="8712967" cy="954107"/>
          </a:xfrm>
          <a:prstGeom prst="rect">
            <a:avLst/>
          </a:prstGeom>
        </p:spPr>
        <p:txBody>
          <a:bodyPr wrap="square">
            <a:spAutoFit/>
          </a:bodyPr>
          <a:lstStyle/>
          <a:p>
            <a:r>
              <a:rPr lang="zh-CN" altLang="en-US" sz="2800" b="1" dirty="0">
                <a:solidFill>
                  <a:srgbClr val="FF0000"/>
                </a:solidFill>
                <a:effectLst>
                  <a:outerShdw blurRad="38100" dist="38100" dir="2700000" algn="tl">
                    <a:srgbClr val="000000">
                      <a:alpha val="43137"/>
                    </a:srgbClr>
                  </a:outerShdw>
                </a:effectLst>
              </a:rPr>
              <a:t>问题二</a:t>
            </a:r>
            <a:r>
              <a:rPr lang="zh-CN" altLang="en-US" sz="2800" b="1" dirty="0">
                <a:solidFill>
                  <a:srgbClr val="002060"/>
                </a:solidFill>
                <a:effectLst>
                  <a:outerShdw blurRad="38100" dist="38100" dir="2700000" algn="tl">
                    <a:srgbClr val="000000">
                      <a:alpha val="43137"/>
                    </a:srgbClr>
                  </a:outerShdw>
                </a:effectLst>
              </a:rPr>
              <a:t>：如果不追慕长江之无穷</a:t>
            </a:r>
            <a:r>
              <a:rPr lang="zh-CN" altLang="en-US" sz="2800" b="1" dirty="0" smtClean="0">
                <a:solidFill>
                  <a:srgbClr val="002060"/>
                </a:solidFill>
                <a:effectLst>
                  <a:outerShdw blurRad="38100" dist="38100" dir="2700000" algn="tl">
                    <a:srgbClr val="000000">
                      <a:alpha val="43137"/>
                    </a:srgbClr>
                  </a:outerShdw>
                </a:effectLst>
              </a:rPr>
              <a:t>，  </a:t>
            </a:r>
            <a:r>
              <a:rPr lang="zh-CN" altLang="en-US" sz="2800" b="1" dirty="0">
                <a:solidFill>
                  <a:srgbClr val="002060"/>
                </a:solidFill>
                <a:effectLst>
                  <a:outerShdw blurRad="38100" dist="38100" dir="2700000" algn="tl">
                    <a:srgbClr val="000000">
                      <a:alpha val="43137"/>
                    </a:srgbClr>
                  </a:outerShdw>
                </a:effectLst>
              </a:rPr>
              <a:t>苏轼提倡人生</a:t>
            </a:r>
            <a:r>
              <a:rPr lang="zh-CN" altLang="en-US" sz="2800" b="1" dirty="0" smtClean="0">
                <a:solidFill>
                  <a:srgbClr val="002060"/>
                </a:solidFill>
                <a:effectLst>
                  <a:outerShdw blurRad="38100" dist="38100" dir="2700000" algn="tl">
                    <a:srgbClr val="000000">
                      <a:alpha val="43137"/>
                    </a:srgbClr>
                  </a:outerShdw>
                </a:effectLst>
              </a:rPr>
              <a:t>应该</a:t>
            </a:r>
            <a:endParaRPr lang="en-US" altLang="zh-CN" sz="2800" b="1" dirty="0" smtClean="0">
              <a:solidFill>
                <a:srgbClr val="002060"/>
              </a:solidFill>
              <a:effectLst>
                <a:outerShdw blurRad="38100" dist="38100" dir="2700000" algn="tl">
                  <a:srgbClr val="000000">
                    <a:alpha val="43137"/>
                  </a:srgbClr>
                </a:outerShdw>
              </a:effectLst>
            </a:endParaRPr>
          </a:p>
          <a:p>
            <a:r>
              <a:rPr lang="en-US" altLang="zh-CN" sz="2800" b="1" dirty="0">
                <a:solidFill>
                  <a:srgbClr val="002060"/>
                </a:solidFill>
                <a:effectLst>
                  <a:outerShdw blurRad="38100" dist="38100" dir="2700000" algn="tl">
                    <a:srgbClr val="000000">
                      <a:alpha val="43137"/>
                    </a:srgbClr>
                  </a:outerShdw>
                </a:effectLst>
              </a:rPr>
              <a:t> </a:t>
            </a:r>
            <a:r>
              <a:rPr lang="en-US" altLang="zh-CN" sz="2800" b="1" dirty="0" smtClean="0">
                <a:solidFill>
                  <a:srgbClr val="002060"/>
                </a:solidFill>
                <a:effectLst>
                  <a:outerShdw blurRad="38100" dist="38100" dir="2700000" algn="tl">
                    <a:srgbClr val="000000">
                      <a:alpha val="43137"/>
                    </a:srgbClr>
                  </a:outerShdw>
                </a:effectLst>
              </a:rPr>
              <a:t>                </a:t>
            </a:r>
            <a:r>
              <a:rPr lang="zh-CN" altLang="en-US" sz="2800" b="1" dirty="0" smtClean="0">
                <a:solidFill>
                  <a:srgbClr val="002060"/>
                </a:solidFill>
                <a:effectLst>
                  <a:outerShdw blurRad="38100" dist="38100" dir="2700000" algn="tl">
                    <a:srgbClr val="000000">
                      <a:alpha val="43137"/>
                    </a:srgbClr>
                  </a:outerShdw>
                </a:effectLst>
              </a:rPr>
              <a:t>怎样</a:t>
            </a:r>
            <a:r>
              <a:rPr lang="zh-CN" altLang="en-US" sz="2800" b="1" dirty="0">
                <a:solidFill>
                  <a:srgbClr val="002060"/>
                </a:solidFill>
                <a:effectLst>
                  <a:outerShdw blurRad="38100" dist="38100" dir="2700000" algn="tl">
                    <a:srgbClr val="000000">
                      <a:alpha val="43137"/>
                    </a:srgbClr>
                  </a:outerShdw>
                </a:effectLst>
              </a:rPr>
              <a:t>度过？ </a:t>
            </a:r>
          </a:p>
        </p:txBody>
      </p:sp>
    </p:spTree>
    <p:extLst>
      <p:ext uri="{BB962C8B-B14F-4D97-AF65-F5344CB8AC3E}">
        <p14:creationId xmlns:p14="http://schemas.microsoft.com/office/powerpoint/2010/main" val="71159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 calcmode="lin" valueType="num">
                                      <p:cBhvr additive="base">
                                        <p:cTn id="13"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9">
                                            <p:txEl>
                                              <p:pRg st="5" end="5"/>
                                            </p:txEl>
                                          </p:spTgt>
                                        </p:tgtEl>
                                        <p:attrNameLst>
                                          <p:attrName>style.visibility</p:attrName>
                                        </p:attrNameLst>
                                      </p:cBhvr>
                                      <p:to>
                                        <p:strVal val="visible"/>
                                      </p:to>
                                    </p:set>
                                    <p:anim calcmode="lin" valueType="num">
                                      <p:cBhvr additive="base">
                                        <p:cTn id="3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9">
                                            <p:txEl>
                                              <p:pRg st="7" end="7"/>
                                            </p:txEl>
                                          </p:spTgt>
                                        </p:tgtEl>
                                        <p:attrNameLst>
                                          <p:attrName>style.visibility</p:attrName>
                                        </p:attrNameLst>
                                      </p:cBhvr>
                                      <p:to>
                                        <p:strVal val="visible"/>
                                      </p:to>
                                    </p:set>
                                    <p:anim calcmode="lin" valueType="num">
                                      <p:cBhvr additive="base">
                                        <p:cTn id="37"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9">
                                            <p:txEl>
                                              <p:pRg st="8" end="8"/>
                                            </p:txEl>
                                          </p:spTgt>
                                        </p:tgtEl>
                                        <p:attrNameLst>
                                          <p:attrName>style.visibility</p:attrName>
                                        </p:attrNameLst>
                                      </p:cBhvr>
                                      <p:to>
                                        <p:strVal val="visible"/>
                                      </p:to>
                                    </p:set>
                                    <p:anim calcmode="lin" valueType="num">
                                      <p:cBhvr additive="base">
                                        <p:cTn id="43"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9">
                                            <p:txEl>
                                              <p:pRg st="9" end="9"/>
                                            </p:txEl>
                                          </p:spTgt>
                                        </p:tgtEl>
                                        <p:attrNameLst>
                                          <p:attrName>style.visibility</p:attrName>
                                        </p:attrNameLst>
                                      </p:cBhvr>
                                      <p:to>
                                        <p:strVal val="visible"/>
                                      </p:to>
                                    </p:set>
                                    <p:anim calcmode="lin" valueType="num">
                                      <p:cBhvr additive="base">
                                        <p:cTn id="49"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106"/>
                                        </p:tgtEl>
                                        <p:attrNameLst>
                                          <p:attrName>style.visibility</p:attrName>
                                        </p:attrNameLst>
                                      </p:cBhvr>
                                      <p:to>
                                        <p:strVal val="visible"/>
                                      </p:to>
                                    </p:set>
                                    <p:anim calcmode="lin" valueType="num">
                                      <p:cBhvr additive="base">
                                        <p:cTn id="55" dur="500" fill="hold"/>
                                        <p:tgtEl>
                                          <p:spTgt spid="4106"/>
                                        </p:tgtEl>
                                        <p:attrNameLst>
                                          <p:attrName>ppt_x</p:attrName>
                                        </p:attrNameLst>
                                      </p:cBhvr>
                                      <p:tavLst>
                                        <p:tav tm="0">
                                          <p:val>
                                            <p:strVal val="#ppt_x"/>
                                          </p:val>
                                        </p:tav>
                                        <p:tav tm="100000">
                                          <p:val>
                                            <p:strVal val="#ppt_x"/>
                                          </p:val>
                                        </p:tav>
                                      </p:tavLst>
                                    </p:anim>
                                    <p:anim calcmode="lin" valueType="num">
                                      <p:cBhvr additive="base">
                                        <p:cTn id="56"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108"/>
                                        </p:tgtEl>
                                        <p:attrNameLst>
                                          <p:attrName>style.visibility</p:attrName>
                                        </p:attrNameLst>
                                      </p:cBhvr>
                                      <p:to>
                                        <p:strVal val="visible"/>
                                      </p:to>
                                    </p:set>
                                    <p:anim calcmode="lin" valueType="num">
                                      <p:cBhvr additive="base">
                                        <p:cTn id="61" dur="500" fill="hold"/>
                                        <p:tgtEl>
                                          <p:spTgt spid="4108"/>
                                        </p:tgtEl>
                                        <p:attrNameLst>
                                          <p:attrName>ppt_x</p:attrName>
                                        </p:attrNameLst>
                                      </p:cBhvr>
                                      <p:tavLst>
                                        <p:tav tm="0">
                                          <p:val>
                                            <p:strVal val="#ppt_x"/>
                                          </p:val>
                                        </p:tav>
                                        <p:tav tm="100000">
                                          <p:val>
                                            <p:strVal val="#ppt_x"/>
                                          </p:val>
                                        </p:tav>
                                      </p:tavLst>
                                    </p:anim>
                                    <p:anim calcmode="lin" valueType="num">
                                      <p:cBhvr additive="base">
                                        <p:cTn id="62" dur="50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107"/>
                                        </p:tgtEl>
                                        <p:attrNameLst>
                                          <p:attrName>style.visibility</p:attrName>
                                        </p:attrNameLst>
                                      </p:cBhvr>
                                      <p:to>
                                        <p:strVal val="visible"/>
                                      </p:to>
                                    </p:set>
                                    <p:anim calcmode="lin" valueType="num">
                                      <p:cBhvr additive="base">
                                        <p:cTn id="67" dur="500" fill="hold"/>
                                        <p:tgtEl>
                                          <p:spTgt spid="4107"/>
                                        </p:tgtEl>
                                        <p:attrNameLst>
                                          <p:attrName>ppt_x</p:attrName>
                                        </p:attrNameLst>
                                      </p:cBhvr>
                                      <p:tavLst>
                                        <p:tav tm="0">
                                          <p:val>
                                            <p:strVal val="#ppt_x"/>
                                          </p:val>
                                        </p:tav>
                                        <p:tav tm="100000">
                                          <p:val>
                                            <p:strVal val="#ppt_x"/>
                                          </p:val>
                                        </p:tav>
                                      </p:tavLst>
                                    </p:anim>
                                    <p:anim calcmode="lin" valueType="num">
                                      <p:cBhvr additive="base">
                                        <p:cTn id="68" dur="500" fill="hold"/>
                                        <p:tgtEl>
                                          <p:spTgt spid="410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09"/>
                                        </p:tgtEl>
                                        <p:attrNameLst>
                                          <p:attrName>style.visibility</p:attrName>
                                        </p:attrNameLst>
                                      </p:cBhvr>
                                      <p:to>
                                        <p:strVal val="visible"/>
                                      </p:to>
                                    </p:set>
                                    <p:anim calcmode="lin" valueType="num">
                                      <p:cBhvr additive="base">
                                        <p:cTn id="73" dur="500" fill="hold"/>
                                        <p:tgtEl>
                                          <p:spTgt spid="4109"/>
                                        </p:tgtEl>
                                        <p:attrNameLst>
                                          <p:attrName>ppt_x</p:attrName>
                                        </p:attrNameLst>
                                      </p:cBhvr>
                                      <p:tavLst>
                                        <p:tav tm="0">
                                          <p:val>
                                            <p:strVal val="#ppt_x"/>
                                          </p:val>
                                        </p:tav>
                                        <p:tav tm="100000">
                                          <p:val>
                                            <p:strVal val="#ppt_x"/>
                                          </p:val>
                                        </p:tav>
                                      </p:tavLst>
                                    </p:anim>
                                    <p:anim calcmode="lin" valueType="num">
                                      <p:cBhvr additive="base">
                                        <p:cTn id="74" dur="500" fill="hold"/>
                                        <p:tgtEl>
                                          <p:spTgt spid="410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110"/>
                                        </p:tgtEl>
                                        <p:attrNameLst>
                                          <p:attrName>style.visibility</p:attrName>
                                        </p:attrNameLst>
                                      </p:cBhvr>
                                      <p:to>
                                        <p:strVal val="visible"/>
                                      </p:to>
                                    </p:set>
                                    <p:anim calcmode="lin" valueType="num">
                                      <p:cBhvr additive="base">
                                        <p:cTn id="79" dur="500" fill="hold"/>
                                        <p:tgtEl>
                                          <p:spTgt spid="4110"/>
                                        </p:tgtEl>
                                        <p:attrNameLst>
                                          <p:attrName>ppt_x</p:attrName>
                                        </p:attrNameLst>
                                      </p:cBhvr>
                                      <p:tavLst>
                                        <p:tav tm="0">
                                          <p:val>
                                            <p:strVal val="#ppt_x"/>
                                          </p:val>
                                        </p:tav>
                                        <p:tav tm="100000">
                                          <p:val>
                                            <p:strVal val="#ppt_x"/>
                                          </p:val>
                                        </p:tav>
                                      </p:tavLst>
                                    </p:anim>
                                    <p:anim calcmode="lin" valueType="num">
                                      <p:cBhvr additive="base">
                                        <p:cTn id="80" dur="500" fill="hold"/>
                                        <p:tgtEl>
                                          <p:spTgt spid="411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111"/>
                                        </p:tgtEl>
                                        <p:attrNameLst>
                                          <p:attrName>style.visibility</p:attrName>
                                        </p:attrNameLst>
                                      </p:cBhvr>
                                      <p:to>
                                        <p:strVal val="visible"/>
                                      </p:to>
                                    </p:set>
                                    <p:anim calcmode="lin" valueType="num">
                                      <p:cBhvr additive="base">
                                        <p:cTn id="85" dur="500" fill="hold"/>
                                        <p:tgtEl>
                                          <p:spTgt spid="4111"/>
                                        </p:tgtEl>
                                        <p:attrNameLst>
                                          <p:attrName>ppt_x</p:attrName>
                                        </p:attrNameLst>
                                      </p:cBhvr>
                                      <p:tavLst>
                                        <p:tav tm="0">
                                          <p:val>
                                            <p:strVal val="#ppt_x"/>
                                          </p:val>
                                        </p:tav>
                                        <p:tav tm="100000">
                                          <p:val>
                                            <p:strVal val="#ppt_x"/>
                                          </p:val>
                                        </p:tav>
                                      </p:tavLst>
                                    </p:anim>
                                    <p:anim calcmode="lin" valueType="num">
                                      <p:cBhvr additive="base">
                                        <p:cTn id="86" dur="500" fill="hold"/>
                                        <p:tgtEl>
                                          <p:spTgt spid="411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13"/>
                                        </p:tgtEl>
                                        <p:attrNameLst>
                                          <p:attrName>style.visibility</p:attrName>
                                        </p:attrNameLst>
                                      </p:cBhvr>
                                      <p:to>
                                        <p:strVal val="visible"/>
                                      </p:to>
                                    </p:set>
                                    <p:anim calcmode="lin" valueType="num">
                                      <p:cBhvr additive="base">
                                        <p:cTn id="91" dur="500" fill="hold"/>
                                        <p:tgtEl>
                                          <p:spTgt spid="4113"/>
                                        </p:tgtEl>
                                        <p:attrNameLst>
                                          <p:attrName>ppt_x</p:attrName>
                                        </p:attrNameLst>
                                      </p:cBhvr>
                                      <p:tavLst>
                                        <p:tav tm="0">
                                          <p:val>
                                            <p:strVal val="#ppt_x"/>
                                          </p:val>
                                        </p:tav>
                                        <p:tav tm="100000">
                                          <p:val>
                                            <p:strVal val="#ppt_x"/>
                                          </p:val>
                                        </p:tav>
                                      </p:tavLst>
                                    </p:anim>
                                    <p:anim calcmode="lin" valueType="num">
                                      <p:cBhvr additive="base">
                                        <p:cTn id="92" dur="500" fill="hold"/>
                                        <p:tgtEl>
                                          <p:spTgt spid="4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06" grpId="0" animBg="1"/>
      <p:bldP spid="4107" grpId="0" animBg="1"/>
      <p:bldP spid="4108" grpId="0" animBg="1"/>
      <p:bldP spid="4109" grpId="0" animBg="1"/>
      <p:bldP spid="4110" grpId="0" animBg="1"/>
      <p:bldP spid="4111" grpId="0" animBg="1"/>
      <p:bldP spid="4113"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291136" y="23256"/>
            <a:ext cx="8229600" cy="1143000"/>
          </a:xfrm>
          <a:solidFill>
            <a:srgbClr val="000099">
              <a:alpha val="59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zh-CN" altLang="en-US" sz="3600" b="1" dirty="0">
                <a:solidFill>
                  <a:srgbClr val="FFFF00"/>
                </a:solidFill>
              </a:rPr>
              <a:t>问题三：</a:t>
            </a:r>
            <a:r>
              <a:rPr lang="zh-CN" altLang="en-US" sz="3600" b="1" dirty="0">
                <a:solidFill>
                  <a:schemeClr val="tx1"/>
                </a:solidFill>
              </a:rPr>
              <a:t>如何评价他这种</a:t>
            </a:r>
            <a:r>
              <a:rPr lang="zh-CN" altLang="en-US" sz="3600" b="1" dirty="0">
                <a:solidFill>
                  <a:srgbClr val="FF0000"/>
                </a:solidFill>
                <a:effectLst>
                  <a:outerShdw blurRad="38100" dist="38100" dir="2700000" algn="tl">
                    <a:srgbClr val="000000">
                      <a:alpha val="43137"/>
                    </a:srgbClr>
                  </a:outerShdw>
                </a:effectLst>
              </a:rPr>
              <a:t>宇宙观和人生观</a:t>
            </a:r>
            <a:r>
              <a:rPr lang="zh-CN" altLang="en-US" sz="3600" b="1" dirty="0">
                <a:solidFill>
                  <a:schemeClr val="tx1"/>
                </a:solidFill>
              </a:rPr>
              <a:t>？</a:t>
            </a:r>
          </a:p>
        </p:txBody>
      </p:sp>
      <p:sp>
        <p:nvSpPr>
          <p:cNvPr id="2" name="矩形 1"/>
          <p:cNvSpPr/>
          <p:nvPr/>
        </p:nvSpPr>
        <p:spPr>
          <a:xfrm>
            <a:off x="258752" y="1124744"/>
            <a:ext cx="8640960" cy="2603790"/>
          </a:xfrm>
          <a:prstGeom prst="rect">
            <a:avLst/>
          </a:prstGeom>
        </p:spPr>
        <p:txBody>
          <a:bodyPr wrap="square">
            <a:spAutoFit/>
          </a:bodyPr>
          <a:lstStyle/>
          <a:p>
            <a:pPr>
              <a:lnSpc>
                <a:spcPct val="150000"/>
              </a:lnSpc>
              <a:buFont typeface="Wingdings" pitchFamily="2" charset="2"/>
              <a:buNone/>
            </a:pPr>
            <a:r>
              <a:rPr lang="zh-CN" altLang="en-US" sz="2400" b="1" dirty="0" smtClean="0">
                <a:solidFill>
                  <a:srgbClr val="00B0F0"/>
                </a:solidFill>
              </a:rPr>
              <a:t>         苏轼</a:t>
            </a:r>
            <a:r>
              <a:rPr lang="zh-CN" altLang="en-US" sz="2400" b="1" dirty="0">
                <a:solidFill>
                  <a:srgbClr val="00B0F0"/>
                </a:solidFill>
              </a:rPr>
              <a:t>追求的，是精神上的解脱，而非物质上的享受。这种建立在绝对自由层面的宇宙观和人生观，形成了他面对挫折境遇时的豁达，对政治迫害的蔑视，对功名利禄的超越，是乐观自信的人生态度，更是一种积极的思维方法。</a:t>
            </a:r>
          </a:p>
          <a:p>
            <a:pPr>
              <a:lnSpc>
                <a:spcPct val="80000"/>
              </a:lnSpc>
              <a:buFont typeface="Wingdings" pitchFamily="2" charset="2"/>
              <a:buNone/>
            </a:pPr>
            <a:r>
              <a:rPr lang="zh-CN" altLang="en-US" sz="2400" b="1" dirty="0">
                <a:solidFill>
                  <a:srgbClr val="00B0F0"/>
                </a:solidFill>
              </a:rPr>
              <a:t>          </a:t>
            </a:r>
          </a:p>
        </p:txBody>
      </p:sp>
      <p:sp>
        <p:nvSpPr>
          <p:cNvPr id="3" name="矩形 2"/>
          <p:cNvSpPr/>
          <p:nvPr/>
        </p:nvSpPr>
        <p:spPr>
          <a:xfrm>
            <a:off x="291136" y="3501008"/>
            <a:ext cx="8280920" cy="830997"/>
          </a:xfrm>
          <a:prstGeom prst="rect">
            <a:avLst/>
          </a:prstGeom>
        </p:spPr>
        <p:txBody>
          <a:bodyPr wrap="square">
            <a:spAutoFit/>
          </a:bodyPr>
          <a:lstStyle/>
          <a:p>
            <a:r>
              <a:rPr lang="zh-CN" altLang="en-US" sz="2400" b="1" dirty="0" smtClean="0">
                <a:solidFill>
                  <a:srgbClr val="000099"/>
                </a:solidFill>
                <a:effectLst>
                  <a:outerShdw blurRad="38100" dist="38100" dir="2700000" algn="tl">
                    <a:srgbClr val="000000">
                      <a:alpha val="43137"/>
                    </a:srgbClr>
                  </a:outerShdw>
                </a:effectLst>
              </a:rPr>
              <a:t>         从</a:t>
            </a:r>
            <a:r>
              <a:rPr lang="zh-CN" altLang="en-US" sz="2400" b="1" dirty="0">
                <a:solidFill>
                  <a:srgbClr val="FF0000"/>
                </a:solidFill>
                <a:effectLst>
                  <a:outerShdw blurRad="38100" dist="38100" dir="2700000" algn="tl">
                    <a:srgbClr val="000000">
                      <a:alpha val="43137"/>
                    </a:srgbClr>
                  </a:outerShdw>
                </a:effectLst>
              </a:rPr>
              <a:t>功利的角度</a:t>
            </a:r>
            <a:r>
              <a:rPr lang="zh-CN" altLang="en-US" sz="2400" b="1" dirty="0">
                <a:solidFill>
                  <a:srgbClr val="000099"/>
                </a:solidFill>
                <a:effectLst>
                  <a:outerShdw blurRad="38100" dist="38100" dir="2700000" algn="tl">
                    <a:srgbClr val="000000">
                      <a:alpha val="43137"/>
                    </a:srgbClr>
                  </a:outerShdw>
                </a:effectLst>
              </a:rPr>
              <a:t>看待人生，人生的支点建立在外物之上，官位、收入、名车、大房子，便成了你个人价值的衡量标准；</a:t>
            </a:r>
            <a:endParaRPr lang="zh-CN" altLang="en-US" sz="2400" dirty="0">
              <a:solidFill>
                <a:srgbClr val="000099"/>
              </a:solidFill>
              <a:effectLst>
                <a:outerShdw blurRad="38100" dist="38100" dir="2700000" algn="tl">
                  <a:srgbClr val="000000">
                    <a:alpha val="43137"/>
                  </a:srgbClr>
                </a:outerShdw>
              </a:effectLst>
            </a:endParaRPr>
          </a:p>
        </p:txBody>
      </p:sp>
      <p:sp>
        <p:nvSpPr>
          <p:cNvPr id="4" name="矩形 3"/>
          <p:cNvSpPr/>
          <p:nvPr/>
        </p:nvSpPr>
        <p:spPr>
          <a:xfrm>
            <a:off x="287461" y="4581128"/>
            <a:ext cx="8640960" cy="1817485"/>
          </a:xfrm>
          <a:prstGeom prst="rect">
            <a:avLst/>
          </a:prstGeom>
        </p:spPr>
        <p:txBody>
          <a:bodyPr wrap="square">
            <a:spAutoFit/>
          </a:bodyPr>
          <a:lstStyle/>
          <a:p>
            <a:pPr>
              <a:lnSpc>
                <a:spcPct val="80000"/>
              </a:lnSpc>
              <a:buFont typeface="Wingdings" pitchFamily="2" charset="2"/>
              <a:buNone/>
            </a:pPr>
            <a:r>
              <a:rPr lang="zh-CN" altLang="en-US" sz="2800" b="1" dirty="0" smtClean="0">
                <a:solidFill>
                  <a:srgbClr val="7030A0"/>
                </a:solidFill>
                <a:effectLst>
                  <a:outerShdw blurRad="38100" dist="38100" dir="2700000" algn="tl">
                    <a:srgbClr val="000000">
                      <a:alpha val="43137"/>
                    </a:srgbClr>
                  </a:outerShdw>
                </a:effectLst>
              </a:rPr>
              <a:t>        从</a:t>
            </a:r>
            <a:r>
              <a:rPr lang="zh-CN" altLang="en-US" sz="2800" b="1" dirty="0">
                <a:solidFill>
                  <a:srgbClr val="FF0000"/>
                </a:solidFill>
                <a:effectLst>
                  <a:outerShdw blurRad="38100" dist="38100" dir="2700000" algn="tl">
                    <a:srgbClr val="000000">
                      <a:alpha val="43137"/>
                    </a:srgbClr>
                  </a:outerShdw>
                </a:effectLst>
              </a:rPr>
              <a:t>审美的角度</a:t>
            </a:r>
            <a:r>
              <a:rPr lang="zh-CN" altLang="en-US" sz="2800" b="1" dirty="0">
                <a:solidFill>
                  <a:srgbClr val="7030A0"/>
                </a:solidFill>
                <a:effectLst>
                  <a:outerShdw blurRad="38100" dist="38100" dir="2700000" algn="tl">
                    <a:srgbClr val="000000">
                      <a:alpha val="43137"/>
                    </a:srgbClr>
                  </a:outerShdw>
                </a:effectLst>
              </a:rPr>
              <a:t>看待人生，人生的支点则转移到了生命的内部，这时候人才找到了自己存在的意义，山川风物，人文地理，无不为个人幸福之源，仰首为歌，俯首成诗，人生因此会处处皆春，失意将永远会被诗意取而代之。</a:t>
            </a:r>
          </a:p>
        </p:txBody>
      </p:sp>
    </p:spTree>
    <p:extLst>
      <p:ext uri="{BB962C8B-B14F-4D97-AF65-F5344CB8AC3E}">
        <p14:creationId xmlns:p14="http://schemas.microsoft.com/office/powerpoint/2010/main" val="93541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0" y="476250"/>
            <a:ext cx="897731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00000"/>
              </a:lnSpc>
            </a:pPr>
            <a:r>
              <a:rPr kumimoji="1" lang="en-US" altLang="zh-CN" sz="3200" b="1">
                <a:solidFill>
                  <a:srgbClr val="0000FF"/>
                </a:solidFill>
                <a:ea typeface="华文行楷" pitchFamily="2" charset="-122"/>
              </a:rPr>
              <a:t>  </a:t>
            </a:r>
            <a:r>
              <a:rPr kumimoji="1" lang="zh-CN" altLang="en-US" sz="3200" b="1">
                <a:solidFill>
                  <a:srgbClr val="0000FF"/>
                </a:solidFill>
                <a:ea typeface="华文行楷" pitchFamily="2" charset="-122"/>
              </a:rPr>
              <a:t>苏子的阐述哲理和前面的写景抒情有什么联系？</a:t>
            </a:r>
            <a:endParaRPr kumimoji="1" lang="zh-CN" altLang="en-US" sz="3200">
              <a:solidFill>
                <a:srgbClr val="0000FF"/>
              </a:solidFill>
              <a:effectLst>
                <a:outerShdw blurRad="38100" dist="38100" dir="2700000" algn="tl">
                  <a:srgbClr val="C0C0C0"/>
                </a:outerShdw>
              </a:effectLst>
              <a:ea typeface="华文行楷" pitchFamily="2" charset="-122"/>
            </a:endParaRPr>
          </a:p>
          <a:p>
            <a:endParaRPr lang="en-US" altLang="zh-CN" sz="3200">
              <a:solidFill>
                <a:srgbClr val="0000FF"/>
              </a:solidFill>
            </a:endParaRPr>
          </a:p>
        </p:txBody>
      </p:sp>
      <p:sp>
        <p:nvSpPr>
          <p:cNvPr id="146435" name="Text Box 3"/>
          <p:cNvSpPr txBox="1">
            <a:spLocks noChangeArrowheads="1"/>
          </p:cNvSpPr>
          <p:nvPr/>
        </p:nvSpPr>
        <p:spPr bwMode="auto">
          <a:xfrm>
            <a:off x="250825" y="1892300"/>
            <a:ext cx="871855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FF0000"/>
                </a:solidFill>
                <a:latin typeface="隶书" pitchFamily="49" charset="-122"/>
                <a:ea typeface="隶书" pitchFamily="49" charset="-122"/>
              </a:rPr>
              <a:t>1. </a:t>
            </a:r>
            <a:r>
              <a:rPr kumimoji="1" lang="zh-CN" altLang="en-US" sz="3200" dirty="0">
                <a:solidFill>
                  <a:srgbClr val="FF0000"/>
                </a:solidFill>
                <a:latin typeface="隶书" pitchFamily="49" charset="-122"/>
                <a:ea typeface="隶书" pitchFamily="49" charset="-122"/>
              </a:rPr>
              <a:t>议论时扣紧了水与月来阐发</a:t>
            </a:r>
          </a:p>
          <a:p>
            <a:r>
              <a:rPr kumimoji="1" lang="zh-CN" altLang="en-US" sz="3200" dirty="0">
                <a:solidFill>
                  <a:srgbClr val="FF0000"/>
                </a:solidFill>
                <a:latin typeface="隶书" pitchFamily="49" charset="-122"/>
                <a:ea typeface="隶书" pitchFamily="49" charset="-122"/>
              </a:rPr>
              <a:t>  </a:t>
            </a:r>
          </a:p>
          <a:p>
            <a:r>
              <a:rPr kumimoji="1" lang="en-US" altLang="zh-CN" sz="3200" dirty="0">
                <a:solidFill>
                  <a:srgbClr val="FF0000"/>
                </a:solidFill>
                <a:latin typeface="隶书" pitchFamily="49" charset="-122"/>
                <a:ea typeface="隶书" pitchFamily="49" charset="-122"/>
              </a:rPr>
              <a:t>2. </a:t>
            </a:r>
            <a:r>
              <a:rPr kumimoji="1" lang="zh-CN" altLang="en-US" sz="3200" dirty="0">
                <a:solidFill>
                  <a:srgbClr val="FF0000"/>
                </a:solidFill>
                <a:latin typeface="隶书" pitchFamily="49" charset="-122"/>
                <a:ea typeface="隶书" pitchFamily="49" charset="-122"/>
              </a:rPr>
              <a:t>处处照应了客的话</a:t>
            </a:r>
          </a:p>
          <a:p>
            <a:endParaRPr kumimoji="1" lang="zh-CN" altLang="en-US" sz="3200" dirty="0">
              <a:solidFill>
                <a:srgbClr val="FF0000"/>
              </a:solidFill>
              <a:latin typeface="隶书" pitchFamily="49" charset="-122"/>
              <a:ea typeface="隶书" pitchFamily="49" charset="-122"/>
            </a:endParaRPr>
          </a:p>
          <a:p>
            <a:r>
              <a:rPr kumimoji="1" lang="zh-CN" altLang="en-US" sz="3200" dirty="0">
                <a:solidFill>
                  <a:srgbClr val="FF0000"/>
                </a:solidFill>
                <a:latin typeface="隶书" pitchFamily="49" charset="-122"/>
                <a:ea typeface="隶书" pitchFamily="49" charset="-122"/>
              </a:rPr>
              <a:t>写景抒情是哲理的基础</a:t>
            </a:r>
            <a:r>
              <a:rPr kumimoji="1" lang="en-US" altLang="zh-CN" sz="3200" dirty="0">
                <a:solidFill>
                  <a:srgbClr val="FF0000"/>
                </a:solidFill>
                <a:latin typeface="隶书" pitchFamily="49" charset="-122"/>
                <a:ea typeface="隶书" pitchFamily="49" charset="-122"/>
              </a:rPr>
              <a:t>, </a:t>
            </a:r>
            <a:r>
              <a:rPr kumimoji="1" lang="zh-CN" altLang="en-US" sz="3200" dirty="0">
                <a:solidFill>
                  <a:srgbClr val="FF0000"/>
                </a:solidFill>
                <a:latin typeface="隶书" pitchFamily="49" charset="-122"/>
                <a:ea typeface="隶书" pitchFamily="49" charset="-122"/>
              </a:rPr>
              <a:t>哲理是写景抒情的升华</a:t>
            </a:r>
          </a:p>
        </p:txBody>
      </p:sp>
    </p:spTree>
    <p:extLst>
      <p:ext uri="{BB962C8B-B14F-4D97-AF65-F5344CB8AC3E}">
        <p14:creationId xmlns:p14="http://schemas.microsoft.com/office/powerpoint/2010/main" val="2658447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blinds(horizontal)">
                                      <p:cBhvr>
                                        <p:cTn id="7" dur="5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435"/>
                                        </p:tgtEl>
                                        <p:attrNameLst>
                                          <p:attrName>style.visibility</p:attrName>
                                        </p:attrNameLst>
                                      </p:cBhvr>
                                      <p:to>
                                        <p:strVal val="visible"/>
                                      </p:to>
                                    </p:set>
                                    <p:animEffect transition="in" filter="blinds(horizontal)">
                                      <p:cBhvr>
                                        <p:cTn id="12"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0" y="215900"/>
            <a:ext cx="9144000" cy="1484313"/>
          </a:xfrm>
          <a:solidFill>
            <a:srgbClr val="000099">
              <a:alpha val="59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zh-CN" altLang="en-US" sz="3600" b="1">
                <a:solidFill>
                  <a:srgbClr val="FFFF00"/>
                </a:solidFill>
              </a:rPr>
              <a:t>第五段：</a:t>
            </a:r>
            <a:r>
              <a:rPr lang="zh-CN" altLang="en-US" sz="3600" b="1">
                <a:solidFill>
                  <a:schemeClr val="tx1"/>
                </a:solidFill>
              </a:rPr>
              <a:t>这一段主客行为与前面有何不同？</a:t>
            </a:r>
            <a:br>
              <a:rPr lang="zh-CN" altLang="en-US" sz="3600" b="1">
                <a:solidFill>
                  <a:schemeClr val="tx1"/>
                </a:solidFill>
              </a:rPr>
            </a:br>
            <a:r>
              <a:rPr lang="zh-CN" altLang="en-US" sz="3600" b="1">
                <a:solidFill>
                  <a:schemeClr val="tx1"/>
                </a:solidFill>
              </a:rPr>
              <a:t>              “乐”的内涵又是否相同呢？</a:t>
            </a:r>
            <a:br>
              <a:rPr lang="zh-CN" altLang="en-US" sz="3600" b="1">
                <a:solidFill>
                  <a:schemeClr val="tx1"/>
                </a:solidFill>
              </a:rPr>
            </a:br>
            <a:endParaRPr lang="zh-CN" altLang="en-US" sz="3600" b="1">
              <a:solidFill>
                <a:schemeClr val="tx1"/>
              </a:solidFill>
            </a:endParaRPr>
          </a:p>
        </p:txBody>
      </p:sp>
      <p:sp>
        <p:nvSpPr>
          <p:cNvPr id="63491" name="Rectangle 3"/>
          <p:cNvSpPr>
            <a:spLocks noGrp="1" noRot="1" noChangeArrowheads="1"/>
          </p:cNvSpPr>
          <p:nvPr>
            <p:ph type="body" idx="1"/>
          </p:nvPr>
        </p:nvSpPr>
        <p:spPr>
          <a:xfrm>
            <a:off x="672544" y="1592263"/>
            <a:ext cx="7489825" cy="3960812"/>
          </a:xfrm>
          <a:noFill/>
          <a:extLst>
            <a:ext uri="{909E8E84-426E-40DD-AFC4-6F175D3DCCD1}">
              <a14:hiddenFill xmlns:a14="http://schemas.microsoft.com/office/drawing/2010/main">
                <a:solidFill>
                  <a:srgbClr val="000099">
                    <a:alpha val="49001"/>
                  </a:srgbClr>
                </a:solidFill>
              </a14:hiddenFill>
            </a:ext>
          </a:extLst>
        </p:spPr>
        <p:txBody>
          <a:bodyPr/>
          <a:lstStyle/>
          <a:p>
            <a:pPr>
              <a:buFont typeface="Wingdings" pitchFamily="2" charset="2"/>
              <a:buNone/>
            </a:pPr>
            <a:r>
              <a:rPr lang="en-US" altLang="zh-CN" sz="2800" b="1" dirty="0"/>
              <a:t>                     </a:t>
            </a:r>
            <a:r>
              <a:rPr lang="zh-CN" altLang="en-US" sz="2800" b="1" dirty="0">
                <a:solidFill>
                  <a:srgbClr val="FF0000"/>
                </a:solidFill>
              </a:rPr>
              <a:t>行为 </a:t>
            </a:r>
            <a:r>
              <a:rPr lang="zh-CN" altLang="en-US" sz="2800" b="1" dirty="0">
                <a:solidFill>
                  <a:srgbClr val="FFFF00"/>
                </a:solidFill>
              </a:rPr>
              <a:t>                   </a:t>
            </a:r>
            <a:r>
              <a:rPr lang="zh-CN" altLang="en-US" sz="2800" b="1" dirty="0">
                <a:solidFill>
                  <a:srgbClr val="FF0000"/>
                </a:solidFill>
                <a:effectLst>
                  <a:outerShdw blurRad="38100" dist="38100" dir="2700000" algn="tl">
                    <a:srgbClr val="000000">
                      <a:alpha val="43137"/>
                    </a:srgbClr>
                  </a:outerShdw>
                </a:effectLst>
              </a:rPr>
              <a:t>心理</a:t>
            </a:r>
          </a:p>
          <a:p>
            <a:pPr>
              <a:buFont typeface="Wingdings" pitchFamily="2" charset="2"/>
              <a:buNone/>
            </a:pPr>
            <a:r>
              <a:rPr lang="zh-CN" altLang="en-US" sz="2800" b="1" dirty="0"/>
              <a:t>                 客喜而笑                  释怀</a:t>
            </a:r>
          </a:p>
          <a:p>
            <a:pPr>
              <a:buFont typeface="Wingdings" pitchFamily="2" charset="2"/>
              <a:buNone/>
            </a:pPr>
            <a:r>
              <a:rPr lang="zh-CN" altLang="en-US" sz="2800" b="1" dirty="0"/>
              <a:t>                 洗盏更酌                 振作</a:t>
            </a:r>
          </a:p>
          <a:p>
            <a:pPr>
              <a:buFont typeface="Wingdings" pitchFamily="2" charset="2"/>
              <a:buNone/>
            </a:pPr>
            <a:r>
              <a:rPr lang="zh-CN" altLang="en-US" sz="2800" b="1" dirty="0"/>
              <a:t>                 肴核既尽                 畅快      </a:t>
            </a:r>
            <a:r>
              <a:rPr lang="zh-CN" altLang="en-US" sz="2800" b="1" dirty="0">
                <a:solidFill>
                  <a:srgbClr val="FF0000"/>
                </a:solidFill>
                <a:effectLst>
                  <a:outerShdw blurRad="38100" dist="38100" dir="2700000" algn="tl">
                    <a:srgbClr val="000000">
                      <a:alpha val="43137"/>
                    </a:srgbClr>
                  </a:outerShdw>
                </a:effectLst>
              </a:rPr>
              <a:t>平静</a:t>
            </a:r>
          </a:p>
          <a:p>
            <a:pPr>
              <a:buFont typeface="Wingdings" pitchFamily="2" charset="2"/>
              <a:buNone/>
            </a:pPr>
            <a:r>
              <a:rPr lang="zh-CN" altLang="en-US" sz="2800" b="1" dirty="0"/>
              <a:t>                 杯盘狼藉                 洒脱      </a:t>
            </a:r>
            <a:r>
              <a:rPr lang="zh-CN" altLang="en-US" sz="2800" b="1" dirty="0">
                <a:solidFill>
                  <a:srgbClr val="FF0000"/>
                </a:solidFill>
                <a:effectLst>
                  <a:outerShdw blurRad="38100" dist="38100" dir="2700000" algn="tl">
                    <a:srgbClr val="000000">
                      <a:alpha val="43137"/>
                    </a:srgbClr>
                  </a:outerShdw>
                </a:effectLst>
              </a:rPr>
              <a:t>满足</a:t>
            </a:r>
          </a:p>
          <a:p>
            <a:pPr>
              <a:buFont typeface="Wingdings" pitchFamily="2" charset="2"/>
              <a:buNone/>
            </a:pPr>
            <a:r>
              <a:rPr lang="zh-CN" altLang="en-US" sz="2800" b="1" dirty="0"/>
              <a:t>                 相与枕藉                 自由</a:t>
            </a:r>
          </a:p>
          <a:p>
            <a:pPr>
              <a:buFont typeface="Wingdings" pitchFamily="2" charset="2"/>
              <a:buNone/>
            </a:pPr>
            <a:r>
              <a:rPr lang="zh-CN" altLang="en-US" sz="2800" b="1" dirty="0"/>
              <a:t>                 沉醉不醒                 放达</a:t>
            </a:r>
          </a:p>
          <a:p>
            <a:pPr>
              <a:buFont typeface="Wingdings" pitchFamily="2" charset="2"/>
              <a:buNone/>
            </a:pPr>
            <a:endParaRPr lang="en-US" altLang="zh-CN" sz="2800" b="1" dirty="0"/>
          </a:p>
        </p:txBody>
      </p:sp>
      <p:sp>
        <p:nvSpPr>
          <p:cNvPr id="63492" name="WordArt 4"/>
          <p:cNvSpPr>
            <a:spLocks noChangeArrowheads="1" noChangeShapeType="1" noTextEdit="1"/>
          </p:cNvSpPr>
          <p:nvPr/>
        </p:nvSpPr>
        <p:spPr bwMode="auto">
          <a:xfrm>
            <a:off x="4048918" y="2924175"/>
            <a:ext cx="576263" cy="107950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zh-CN" altLang="en-US" sz="3600" b="1" kern="10" dirty="0">
                <a:ln w="9525">
                  <a:solidFill>
                    <a:srgbClr val="FFFF00"/>
                  </a:solidFill>
                  <a:round/>
                  <a:headEnd/>
                  <a:tailEnd/>
                </a:ln>
                <a:solidFill>
                  <a:srgbClr val="FF0000"/>
                </a:solidFill>
                <a:effectLst>
                  <a:outerShdw blurRad="38100" dist="38100" dir="2700000" algn="tl">
                    <a:srgbClr val="000000">
                      <a:alpha val="43137"/>
                    </a:srgbClr>
                  </a:outerShdw>
                </a:effectLst>
                <a:latin typeface="宋体"/>
                <a:ea typeface="宋体"/>
              </a:rPr>
              <a:t>衬</a:t>
            </a:r>
          </a:p>
          <a:p>
            <a:pPr algn="ctr"/>
            <a:r>
              <a:rPr lang="zh-CN" altLang="en-US" sz="3600" b="1" kern="10" dirty="0">
                <a:ln w="9525">
                  <a:solidFill>
                    <a:srgbClr val="FFFF00"/>
                  </a:solidFill>
                  <a:round/>
                  <a:headEnd/>
                  <a:tailEnd/>
                </a:ln>
                <a:solidFill>
                  <a:srgbClr val="FF0000"/>
                </a:solidFill>
                <a:effectLst>
                  <a:outerShdw blurRad="38100" dist="38100" dir="2700000" algn="tl">
                    <a:srgbClr val="000000">
                      <a:alpha val="43137"/>
                    </a:srgbClr>
                  </a:outerShdw>
                </a:effectLst>
                <a:latin typeface="宋体"/>
                <a:ea typeface="宋体"/>
              </a:rPr>
              <a:t>托</a:t>
            </a:r>
          </a:p>
        </p:txBody>
      </p:sp>
      <p:sp>
        <p:nvSpPr>
          <p:cNvPr id="63493" name="AutoShape 5"/>
          <p:cNvSpPr>
            <a:spLocks/>
          </p:cNvSpPr>
          <p:nvPr/>
        </p:nvSpPr>
        <p:spPr bwMode="auto">
          <a:xfrm>
            <a:off x="5724128" y="2296618"/>
            <a:ext cx="504825" cy="2663825"/>
          </a:xfrm>
          <a:prstGeom prst="rightBrace">
            <a:avLst>
              <a:gd name="adj1" fmla="val 4397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4" name="Text Box 6"/>
          <p:cNvSpPr txBox="1">
            <a:spLocks noChangeArrowheads="1"/>
          </p:cNvSpPr>
          <p:nvPr/>
        </p:nvSpPr>
        <p:spPr bwMode="auto">
          <a:xfrm>
            <a:off x="395288" y="5300663"/>
            <a:ext cx="8459787"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hlink"/>
              </a:buClr>
              <a:buSzPct val="120000"/>
            </a:pPr>
            <a:r>
              <a:rPr lang="zh-CN" altLang="en-US" sz="4800" b="1" dirty="0">
                <a:solidFill>
                  <a:srgbClr val="00B050"/>
                </a:solidFill>
                <a:effectLst>
                  <a:outerShdw blurRad="38100" dist="38100" dir="2700000" algn="tl">
                    <a:srgbClr val="000000">
                      <a:alpha val="43137"/>
                    </a:srgbClr>
                  </a:outerShdw>
                </a:effectLst>
                <a:latin typeface="华文隶书" pitchFamily="2" charset="-122"/>
                <a:ea typeface="华文隶书" pitchFamily="2" charset="-122"/>
              </a:rPr>
              <a:t>乐</a:t>
            </a:r>
            <a:r>
              <a:rPr lang="zh-CN" altLang="en-US"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rPr>
              <a:t>的内涵：彻悟人生本质，体味自然之美的</a:t>
            </a:r>
            <a:r>
              <a:rPr lang="zh-CN" altLang="en-US" sz="4800" b="1" dirty="0">
                <a:solidFill>
                  <a:srgbClr val="00B050"/>
                </a:solidFill>
                <a:effectLst>
                  <a:outerShdw blurRad="38100" dist="38100" dir="2700000" algn="tl">
                    <a:srgbClr val="000000">
                      <a:alpha val="43137"/>
                    </a:srgbClr>
                  </a:outerShdw>
                </a:effectLst>
                <a:latin typeface="华文隶书" pitchFamily="2" charset="-122"/>
                <a:ea typeface="华文隶书" pitchFamily="2" charset="-122"/>
              </a:rPr>
              <a:t>豁达与超脱</a:t>
            </a:r>
            <a:r>
              <a:rPr lang="zh-CN" altLang="en-US"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rPr>
              <a:t>。</a:t>
            </a:r>
          </a:p>
        </p:txBody>
      </p:sp>
      <p:sp>
        <p:nvSpPr>
          <p:cNvPr id="63495" name="AutoShape 7"/>
          <p:cNvSpPr>
            <a:spLocks/>
          </p:cNvSpPr>
          <p:nvPr/>
        </p:nvSpPr>
        <p:spPr bwMode="auto">
          <a:xfrm>
            <a:off x="1763713" y="2276475"/>
            <a:ext cx="503237" cy="2592388"/>
          </a:xfrm>
          <a:prstGeom prst="leftBrace">
            <a:avLst>
              <a:gd name="adj1" fmla="val 429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6" name="WordArt 8"/>
          <p:cNvSpPr>
            <a:spLocks noChangeArrowheads="1" noChangeShapeType="1" noTextEdit="1"/>
          </p:cNvSpPr>
          <p:nvPr/>
        </p:nvSpPr>
        <p:spPr bwMode="auto">
          <a:xfrm>
            <a:off x="683568" y="3176587"/>
            <a:ext cx="863600" cy="792163"/>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zh-CN" altLang="en-US" sz="3600" b="1" kern="10" dirty="0">
                <a:ln w="9525">
                  <a:solidFill>
                    <a:srgbClr val="FFFF00"/>
                  </a:solidFill>
                  <a:round/>
                  <a:headEnd/>
                  <a:tailEnd/>
                </a:ln>
                <a:solidFill>
                  <a:srgbClr val="FF0000"/>
                </a:solidFill>
                <a:effectLst>
                  <a:outerShdw blurRad="38100" dist="38100" dir="2700000" algn="tl">
                    <a:srgbClr val="000000">
                      <a:alpha val="43137"/>
                    </a:srgbClr>
                  </a:outerShdw>
                </a:effectLst>
                <a:latin typeface="宋体"/>
                <a:ea typeface="宋体"/>
              </a:rPr>
              <a:t>宾主</a:t>
            </a:r>
          </a:p>
          <a:p>
            <a:pPr algn="ctr"/>
            <a:r>
              <a:rPr lang="zh-CN" altLang="en-US" sz="3600" b="1" kern="10" dirty="0">
                <a:ln w="9525">
                  <a:solidFill>
                    <a:srgbClr val="FFFF00"/>
                  </a:solidFill>
                  <a:round/>
                  <a:headEnd/>
                  <a:tailEnd/>
                </a:ln>
                <a:solidFill>
                  <a:srgbClr val="FF0000"/>
                </a:solidFill>
                <a:effectLst>
                  <a:outerShdw blurRad="38100" dist="38100" dir="2700000" algn="tl">
                    <a:srgbClr val="000000">
                      <a:alpha val="43137"/>
                    </a:srgbClr>
                  </a:outerShdw>
                </a:effectLst>
                <a:latin typeface="宋体"/>
                <a:ea typeface="宋体"/>
              </a:rPr>
              <a:t>尽欢</a:t>
            </a:r>
          </a:p>
        </p:txBody>
      </p:sp>
    </p:spTree>
    <p:extLst>
      <p:ext uri="{BB962C8B-B14F-4D97-AF65-F5344CB8AC3E}">
        <p14:creationId xmlns:p14="http://schemas.microsoft.com/office/powerpoint/2010/main" val="1556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anim calcmode="lin" valueType="num">
                                      <p:cBhvr additive="base">
                                        <p:cTn id="37"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491">
                                            <p:txEl>
                                              <p:pRg st="6" end="6"/>
                                            </p:txEl>
                                          </p:spTgt>
                                        </p:tgtEl>
                                        <p:attrNameLst>
                                          <p:attrName>style.visibility</p:attrName>
                                        </p:attrNameLst>
                                      </p:cBhvr>
                                      <p:to>
                                        <p:strVal val="visible"/>
                                      </p:to>
                                    </p:set>
                                    <p:anim calcmode="lin" valueType="num">
                                      <p:cBhvr additive="base">
                                        <p:cTn id="43"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4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494"/>
                                        </p:tgtEl>
                                        <p:attrNameLst>
                                          <p:attrName>style.visibility</p:attrName>
                                        </p:attrNameLst>
                                      </p:cBhvr>
                                      <p:to>
                                        <p:strVal val="visible"/>
                                      </p:to>
                                    </p:set>
                                    <p:anim calcmode="lin" valueType="num">
                                      <p:cBhvr additive="base">
                                        <p:cTn id="49" dur="500" fill="hold"/>
                                        <p:tgtEl>
                                          <p:spTgt spid="63494"/>
                                        </p:tgtEl>
                                        <p:attrNameLst>
                                          <p:attrName>ppt_x</p:attrName>
                                        </p:attrNameLst>
                                      </p:cBhvr>
                                      <p:tavLst>
                                        <p:tav tm="0">
                                          <p:val>
                                            <p:strVal val="#ppt_x"/>
                                          </p:val>
                                        </p:tav>
                                        <p:tav tm="100000">
                                          <p:val>
                                            <p:strVal val="#ppt_x"/>
                                          </p:val>
                                        </p:tav>
                                      </p:tavLst>
                                    </p:anim>
                                    <p:anim calcmode="lin" valueType="num">
                                      <p:cBhvr additive="base">
                                        <p:cTn id="5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xfrm>
            <a:off x="395288" y="292100"/>
            <a:ext cx="3744912" cy="1552575"/>
          </a:xfrm>
          <a:solidFill>
            <a:schemeClr val="bg1"/>
          </a:solidFill>
        </p:spPr>
        <p:txBody>
          <a:bodyPr>
            <a:normAutofit fontScale="90000"/>
          </a:bodyPr>
          <a:lstStyle/>
          <a:p>
            <a:r>
              <a:rPr lang="en-US" altLang="zh-CN" b="1"/>
              <a:t>   </a:t>
            </a:r>
            <a:r>
              <a:rPr lang="zh-CN" altLang="en-US" sz="2800" b="1"/>
              <a:t>苏轼有一首</a:t>
            </a:r>
            <a:r>
              <a:rPr lang="en-US" altLang="zh-CN" sz="2800" b="1"/>
              <a:t>《</a:t>
            </a:r>
            <a:r>
              <a:rPr lang="zh-CN" altLang="en-US" sz="2800" b="1"/>
              <a:t>满庭芳</a:t>
            </a:r>
            <a:r>
              <a:rPr lang="en-US" altLang="zh-CN" sz="2800" b="1"/>
              <a:t>》 </a:t>
            </a:r>
            <a:r>
              <a:rPr lang="zh-CN" altLang="en-US" sz="2800" b="1"/>
              <a:t>正与此境界相合，道是：</a:t>
            </a:r>
          </a:p>
        </p:txBody>
      </p:sp>
      <p:sp>
        <p:nvSpPr>
          <p:cNvPr id="70659" name="Rectangle 3"/>
          <p:cNvSpPr>
            <a:spLocks noGrp="1" noRot="1" noChangeArrowheads="1"/>
          </p:cNvSpPr>
          <p:nvPr>
            <p:ph type="body" idx="1"/>
          </p:nvPr>
        </p:nvSpPr>
        <p:spPr>
          <a:xfrm>
            <a:off x="468313" y="2133600"/>
            <a:ext cx="3743325" cy="4391025"/>
          </a:xfrm>
          <a:solidFill>
            <a:schemeClr val="bg1"/>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marL="0" indent="0">
              <a:spcBef>
                <a:spcPct val="0"/>
              </a:spcBef>
              <a:buClrTx/>
              <a:buFontTx/>
              <a:buNone/>
            </a:pPr>
            <a:r>
              <a:rPr lang="en-US" altLang="zh-CN" b="1">
                <a:solidFill>
                  <a:schemeClr val="tx2"/>
                </a:solidFill>
              </a:rPr>
              <a:t>      </a:t>
            </a:r>
            <a:r>
              <a:rPr lang="zh-CN" altLang="en-US" b="1">
                <a:solidFill>
                  <a:schemeClr val="tx2"/>
                </a:solidFill>
              </a:rPr>
              <a:t>蜗角虚名，蝇头微利，算来着甚干忙。事皆前定，谁弱又谁强？且趁闲身未老，尽放我、些子疏狂。百年里，浑教是醉，三万六千场。</a:t>
            </a:r>
          </a:p>
        </p:txBody>
      </p:sp>
      <p:pic>
        <p:nvPicPr>
          <p:cNvPr id="70662" name="Picture 6" descr="sus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60350"/>
            <a:ext cx="4403725" cy="616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14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circle(out)">
                                      <p:cBhvr>
                                        <p:cTn id="7" dur="500"/>
                                        <p:tgtEl>
                                          <p:spTgt spid="7066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0659">
                                            <p:bg/>
                                          </p:spTgt>
                                        </p:tgtEl>
                                        <p:attrNameLst>
                                          <p:attrName>style.visibility</p:attrName>
                                        </p:attrNameLst>
                                      </p:cBhvr>
                                      <p:to>
                                        <p:strVal val="visible"/>
                                      </p:to>
                                    </p:set>
                                    <p:animEffect transition="in" filter="wipe(up)">
                                      <p:cBhvr>
                                        <p:cTn id="11" dur="1000"/>
                                        <p:tgtEl>
                                          <p:spTgt spid="70659">
                                            <p:bg/>
                                          </p:spTgt>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70659">
                                            <p:txEl>
                                              <p:pRg st="0" end="0"/>
                                            </p:txEl>
                                          </p:spTgt>
                                        </p:tgtEl>
                                        <p:attrNameLst>
                                          <p:attrName>style.visibility</p:attrName>
                                        </p:attrNameLst>
                                      </p:cBhvr>
                                      <p:to>
                                        <p:strVal val="visible"/>
                                      </p:to>
                                    </p:set>
                                    <p:animEffect transition="in" filter="wipe(up)">
                                      <p:cBhvr>
                                        <p:cTn id="15" dur="1000"/>
                                        <p:tgtEl>
                                          <p:spTgt spid="706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shizhongsh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47172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xfrm>
            <a:off x="301625" y="642938"/>
            <a:ext cx="8540750" cy="1109662"/>
          </a:xfrm>
        </p:spPr>
        <p:txBody>
          <a:bodyPr>
            <a:normAutofit fontScale="90000"/>
          </a:bodyPr>
          <a:lstStyle/>
          <a:p>
            <a:r>
              <a:rPr lang="zh-CN" altLang="en-US" b="1" dirty="0">
                <a:solidFill>
                  <a:srgbClr val="00B050"/>
                </a:solidFill>
                <a:ea typeface="隶书" pitchFamily="49" charset="-122"/>
              </a:rPr>
              <a:t>思想感情的发展：</a:t>
            </a:r>
            <a:br>
              <a:rPr lang="zh-CN" altLang="en-US" b="1" dirty="0">
                <a:solidFill>
                  <a:srgbClr val="00B050"/>
                </a:solidFill>
                <a:ea typeface="隶书" pitchFamily="49" charset="-122"/>
              </a:rPr>
            </a:br>
            <a:r>
              <a:rPr lang="zh-CN" altLang="en-US" b="1" dirty="0">
                <a:solidFill>
                  <a:srgbClr val="00B050"/>
                </a:solidFill>
                <a:ea typeface="隶书" pitchFamily="49" charset="-122"/>
              </a:rPr>
              <a:t>                  波澜起伏，螺旋上升</a:t>
            </a:r>
          </a:p>
        </p:txBody>
      </p:sp>
      <p:sp>
        <p:nvSpPr>
          <p:cNvPr id="69635" name="Rectangle 3"/>
          <p:cNvSpPr>
            <a:spLocks noGrp="1" noRot="1" noChangeArrowheads="1"/>
          </p:cNvSpPr>
          <p:nvPr>
            <p:ph type="body" idx="1"/>
          </p:nvPr>
        </p:nvSpPr>
        <p:spPr>
          <a:xfrm>
            <a:off x="2843213" y="1916113"/>
            <a:ext cx="5976937" cy="13684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 typeface="Wingdings" pitchFamily="2" charset="2"/>
              <a:buNone/>
            </a:pPr>
            <a:r>
              <a:rPr lang="en-US" altLang="zh-CN" sz="3600" b="1"/>
              <a:t>          </a:t>
            </a:r>
            <a:r>
              <a:rPr lang="zh-CN" altLang="en-US" sz="3600" b="1"/>
              <a:t>乐    </a:t>
            </a:r>
            <a:r>
              <a:rPr lang="zh-CN" altLang="en-US" sz="3600" b="1">
                <a:solidFill>
                  <a:srgbClr val="FF0066"/>
                </a:solidFill>
              </a:rPr>
              <a:t>深刻、</a:t>
            </a:r>
            <a:r>
              <a:rPr lang="zh-CN" altLang="en-US" sz="4000" b="1">
                <a:solidFill>
                  <a:srgbClr val="FF0066"/>
                </a:solidFill>
              </a:rPr>
              <a:t>持久</a:t>
            </a:r>
            <a:r>
              <a:rPr lang="zh-CN" altLang="en-US" sz="4000" b="1"/>
              <a:t>  </a:t>
            </a:r>
            <a:r>
              <a:rPr lang="zh-CN" altLang="en-US" sz="3600" b="1"/>
              <a:t>                                 （审美境界）</a:t>
            </a:r>
          </a:p>
        </p:txBody>
      </p:sp>
      <p:sp>
        <p:nvSpPr>
          <p:cNvPr id="69641" name="Text Box 9"/>
          <p:cNvSpPr txBox="1">
            <a:spLocks noChangeArrowheads="1"/>
          </p:cNvSpPr>
          <p:nvPr/>
        </p:nvSpPr>
        <p:spPr bwMode="auto">
          <a:xfrm>
            <a:off x="4572000" y="3357563"/>
            <a:ext cx="410368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en-US" altLang="zh-CN" sz="4000" b="1">
                <a:effectLst>
                  <a:outerShdw blurRad="38100" dist="38100" dir="2700000" algn="tl">
                    <a:srgbClr val="C0C0C0"/>
                  </a:outerShdw>
                </a:effectLst>
                <a:latin typeface="Tahoma" pitchFamily="34" charset="0"/>
              </a:rPr>
              <a:t>         </a:t>
            </a:r>
            <a:r>
              <a:rPr lang="zh-CN" altLang="en-US" sz="4000" b="1">
                <a:effectLst>
                  <a:outerShdw blurRad="38100" dist="38100" dir="2700000" algn="tl">
                    <a:srgbClr val="C0C0C0"/>
                  </a:outerShdw>
                </a:effectLst>
                <a:latin typeface="Tahoma" pitchFamily="34" charset="0"/>
              </a:rPr>
              <a:t>悲</a:t>
            </a:r>
          </a:p>
          <a:p>
            <a:pPr>
              <a:spcBef>
                <a:spcPct val="20000"/>
              </a:spcBef>
              <a:buClr>
                <a:schemeClr val="hlink"/>
              </a:buClr>
              <a:buSzPct val="120000"/>
            </a:pPr>
            <a:r>
              <a:rPr lang="zh-CN" altLang="en-US" sz="4000" b="1">
                <a:effectLst>
                  <a:outerShdw blurRad="38100" dist="38100" dir="2700000" algn="tl">
                    <a:srgbClr val="C0C0C0"/>
                  </a:outerShdw>
                </a:effectLst>
                <a:latin typeface="Tahoma" pitchFamily="34" charset="0"/>
              </a:rPr>
              <a:t>   （功利境界）</a:t>
            </a:r>
          </a:p>
        </p:txBody>
      </p:sp>
      <p:sp>
        <p:nvSpPr>
          <p:cNvPr id="69642" name="Text Box 10"/>
          <p:cNvSpPr txBox="1">
            <a:spLocks noChangeArrowheads="1"/>
          </p:cNvSpPr>
          <p:nvPr/>
        </p:nvSpPr>
        <p:spPr bwMode="auto">
          <a:xfrm>
            <a:off x="2411413" y="5013325"/>
            <a:ext cx="4176712" cy="13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en-US" altLang="zh-CN" sz="4000" b="1">
                <a:effectLst>
                  <a:outerShdw blurRad="38100" dist="38100" dir="2700000" algn="tl">
                    <a:srgbClr val="C0C0C0"/>
                  </a:outerShdw>
                </a:effectLst>
                <a:latin typeface="Tahoma" pitchFamily="34" charset="0"/>
              </a:rPr>
              <a:t>            </a:t>
            </a:r>
            <a:r>
              <a:rPr lang="zh-CN" altLang="en-US" sz="4000" b="1">
                <a:effectLst>
                  <a:outerShdw blurRad="38100" dist="38100" dir="2700000" algn="tl">
                    <a:srgbClr val="C0C0C0"/>
                  </a:outerShdw>
                </a:effectLst>
                <a:latin typeface="Tahoma" pitchFamily="34" charset="0"/>
              </a:rPr>
              <a:t>乐                      </a:t>
            </a:r>
          </a:p>
          <a:p>
            <a:pPr>
              <a:spcBef>
                <a:spcPct val="20000"/>
              </a:spcBef>
              <a:buClr>
                <a:schemeClr val="hlink"/>
              </a:buClr>
              <a:buSzPct val="120000"/>
            </a:pPr>
            <a:r>
              <a:rPr lang="zh-CN" altLang="en-US" sz="4000" b="1">
                <a:effectLst>
                  <a:outerShdw blurRad="38100" dist="38100" dir="2700000" algn="tl">
                    <a:srgbClr val="C0C0C0"/>
                  </a:outerShdw>
                </a:effectLst>
                <a:latin typeface="Tahoma" pitchFamily="34" charset="0"/>
              </a:rPr>
              <a:t>    （自然境界）</a:t>
            </a:r>
          </a:p>
        </p:txBody>
      </p:sp>
      <p:sp>
        <p:nvSpPr>
          <p:cNvPr id="69663" name="WordArt 31"/>
          <p:cNvSpPr>
            <a:spLocks noChangeArrowheads="1" noChangeShapeType="1" noTextEdit="1"/>
          </p:cNvSpPr>
          <p:nvPr/>
        </p:nvSpPr>
        <p:spPr bwMode="auto">
          <a:xfrm>
            <a:off x="5219700" y="5157788"/>
            <a:ext cx="936625" cy="43180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zh-CN" altLang="en-US" sz="3600" kern="10" dirty="0">
                <a:ln w="9525">
                  <a:solidFill>
                    <a:srgbClr val="66FF33"/>
                  </a:solidFill>
                  <a:round/>
                  <a:headEnd/>
                  <a:tailEnd/>
                </a:ln>
                <a:solidFill>
                  <a:srgbClr val="FF3300"/>
                </a:solidFill>
                <a:latin typeface="宋体"/>
                <a:ea typeface="宋体"/>
              </a:rPr>
              <a:t>短暂</a:t>
            </a:r>
          </a:p>
        </p:txBody>
      </p:sp>
      <p:grpSp>
        <p:nvGrpSpPr>
          <p:cNvPr id="69686" name="Group 54"/>
          <p:cNvGrpSpPr>
            <a:grpSpLocks/>
          </p:cNvGrpSpPr>
          <p:nvPr/>
        </p:nvGrpSpPr>
        <p:grpSpPr bwMode="auto">
          <a:xfrm>
            <a:off x="1979613" y="2205038"/>
            <a:ext cx="3529012" cy="3240087"/>
            <a:chOff x="1292" y="1389"/>
            <a:chExt cx="2042" cy="2041"/>
          </a:xfrm>
        </p:grpSpPr>
        <p:sp>
          <p:nvSpPr>
            <p:cNvPr id="69674" name="Freeform 42"/>
            <p:cNvSpPr>
              <a:spLocks/>
            </p:cNvSpPr>
            <p:nvPr/>
          </p:nvSpPr>
          <p:spPr bwMode="auto">
            <a:xfrm>
              <a:off x="1292" y="2523"/>
              <a:ext cx="1215" cy="783"/>
            </a:xfrm>
            <a:custGeom>
              <a:avLst/>
              <a:gdLst>
                <a:gd name="T0" fmla="*/ 668 w 668"/>
                <a:gd name="T1" fmla="*/ 783 h 783"/>
                <a:gd name="T2" fmla="*/ 622 w 668"/>
                <a:gd name="T3" fmla="*/ 772 h 783"/>
                <a:gd name="T4" fmla="*/ 553 w 668"/>
                <a:gd name="T5" fmla="*/ 749 h 783"/>
                <a:gd name="T6" fmla="*/ 414 w 668"/>
                <a:gd name="T7" fmla="*/ 691 h 783"/>
                <a:gd name="T8" fmla="*/ 380 w 668"/>
                <a:gd name="T9" fmla="*/ 668 h 783"/>
                <a:gd name="T10" fmla="*/ 345 w 668"/>
                <a:gd name="T11" fmla="*/ 657 h 783"/>
                <a:gd name="T12" fmla="*/ 242 w 668"/>
                <a:gd name="T13" fmla="*/ 599 h 783"/>
                <a:gd name="T14" fmla="*/ 173 w 668"/>
                <a:gd name="T15" fmla="*/ 553 h 783"/>
                <a:gd name="T16" fmla="*/ 138 w 668"/>
                <a:gd name="T17" fmla="*/ 530 h 783"/>
                <a:gd name="T18" fmla="*/ 57 w 668"/>
                <a:gd name="T19" fmla="*/ 426 h 783"/>
                <a:gd name="T20" fmla="*/ 0 w 668"/>
                <a:gd name="T21" fmla="*/ 242 h 783"/>
                <a:gd name="T22" fmla="*/ 80 w 668"/>
                <a:gd name="T23"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8" h="783">
                  <a:moveTo>
                    <a:pt x="668" y="783"/>
                  </a:moveTo>
                  <a:cubicBezTo>
                    <a:pt x="653" y="779"/>
                    <a:pt x="637" y="776"/>
                    <a:pt x="622" y="772"/>
                  </a:cubicBezTo>
                  <a:cubicBezTo>
                    <a:pt x="599" y="765"/>
                    <a:pt x="553" y="749"/>
                    <a:pt x="553" y="749"/>
                  </a:cubicBezTo>
                  <a:cubicBezTo>
                    <a:pt x="507" y="719"/>
                    <a:pt x="467" y="708"/>
                    <a:pt x="414" y="691"/>
                  </a:cubicBezTo>
                  <a:cubicBezTo>
                    <a:pt x="401" y="687"/>
                    <a:pt x="392" y="674"/>
                    <a:pt x="380" y="668"/>
                  </a:cubicBezTo>
                  <a:cubicBezTo>
                    <a:pt x="369" y="663"/>
                    <a:pt x="357" y="661"/>
                    <a:pt x="345" y="657"/>
                  </a:cubicBezTo>
                  <a:cubicBezTo>
                    <a:pt x="266" y="603"/>
                    <a:pt x="302" y="619"/>
                    <a:pt x="242" y="599"/>
                  </a:cubicBezTo>
                  <a:cubicBezTo>
                    <a:pt x="219" y="584"/>
                    <a:pt x="196" y="568"/>
                    <a:pt x="173" y="553"/>
                  </a:cubicBezTo>
                  <a:cubicBezTo>
                    <a:pt x="161" y="545"/>
                    <a:pt x="138" y="530"/>
                    <a:pt x="138" y="530"/>
                  </a:cubicBezTo>
                  <a:cubicBezTo>
                    <a:pt x="113" y="492"/>
                    <a:pt x="82" y="464"/>
                    <a:pt x="57" y="426"/>
                  </a:cubicBezTo>
                  <a:cubicBezTo>
                    <a:pt x="37" y="365"/>
                    <a:pt x="15" y="304"/>
                    <a:pt x="0" y="242"/>
                  </a:cubicBezTo>
                  <a:cubicBezTo>
                    <a:pt x="9" y="144"/>
                    <a:pt x="10" y="70"/>
                    <a:pt x="80" y="0"/>
                  </a:cubicBezTo>
                </a:path>
              </a:pathLst>
            </a:custGeom>
            <a:noFill/>
            <a:ln w="5715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9685" name="Group 53"/>
            <p:cNvGrpSpPr>
              <a:grpSpLocks/>
            </p:cNvGrpSpPr>
            <p:nvPr/>
          </p:nvGrpSpPr>
          <p:grpSpPr bwMode="auto">
            <a:xfrm>
              <a:off x="1383" y="1389"/>
              <a:ext cx="1951" cy="2041"/>
              <a:chOff x="1383" y="1389"/>
              <a:chExt cx="1951" cy="2041"/>
            </a:xfrm>
          </p:grpSpPr>
          <p:sp>
            <p:nvSpPr>
              <p:cNvPr id="69675" name="Freeform 43"/>
              <p:cNvSpPr>
                <a:spLocks/>
              </p:cNvSpPr>
              <p:nvPr/>
            </p:nvSpPr>
            <p:spPr bwMode="auto">
              <a:xfrm>
                <a:off x="1383" y="1480"/>
                <a:ext cx="1905" cy="1380"/>
              </a:xfrm>
              <a:custGeom>
                <a:avLst/>
                <a:gdLst>
                  <a:gd name="T0" fmla="*/ 207 w 1790"/>
                  <a:gd name="T1" fmla="*/ 930 h 1380"/>
                  <a:gd name="T2" fmla="*/ 714 w 1790"/>
                  <a:gd name="T3" fmla="*/ 826 h 1380"/>
                  <a:gd name="T4" fmla="*/ 1163 w 1790"/>
                  <a:gd name="T5" fmla="*/ 814 h 1380"/>
                  <a:gd name="T6" fmla="*/ 1681 w 1790"/>
                  <a:gd name="T7" fmla="*/ 872 h 1380"/>
                  <a:gd name="T8" fmla="*/ 1716 w 1790"/>
                  <a:gd name="T9" fmla="*/ 941 h 1380"/>
                  <a:gd name="T10" fmla="*/ 1739 w 1790"/>
                  <a:gd name="T11" fmla="*/ 1045 h 1380"/>
                  <a:gd name="T12" fmla="*/ 1716 w 1790"/>
                  <a:gd name="T13" fmla="*/ 1195 h 1380"/>
                  <a:gd name="T14" fmla="*/ 1243 w 1790"/>
                  <a:gd name="T15" fmla="*/ 1379 h 1380"/>
                  <a:gd name="T16" fmla="*/ 437 w 1790"/>
                  <a:gd name="T17" fmla="*/ 1287 h 1380"/>
                  <a:gd name="T18" fmla="*/ 403 w 1790"/>
                  <a:gd name="T19" fmla="*/ 1264 h 1380"/>
                  <a:gd name="T20" fmla="*/ 368 w 1790"/>
                  <a:gd name="T21" fmla="*/ 1252 h 1380"/>
                  <a:gd name="T22" fmla="*/ 299 w 1790"/>
                  <a:gd name="T23" fmla="*/ 1206 h 1380"/>
                  <a:gd name="T24" fmla="*/ 184 w 1790"/>
                  <a:gd name="T25" fmla="*/ 1114 h 1380"/>
                  <a:gd name="T26" fmla="*/ 161 w 1790"/>
                  <a:gd name="T27" fmla="*/ 1079 h 1380"/>
                  <a:gd name="T28" fmla="*/ 91 w 1790"/>
                  <a:gd name="T29" fmla="*/ 1010 h 1380"/>
                  <a:gd name="T30" fmla="*/ 34 w 1790"/>
                  <a:gd name="T31" fmla="*/ 884 h 1380"/>
                  <a:gd name="T32" fmla="*/ 126 w 1790"/>
                  <a:gd name="T33" fmla="*/ 434 h 1380"/>
                  <a:gd name="T34" fmla="*/ 195 w 1790"/>
                  <a:gd name="T35" fmla="*/ 342 h 1380"/>
                  <a:gd name="T36" fmla="*/ 368 w 1790"/>
                  <a:gd name="T37" fmla="*/ 215 h 1380"/>
                  <a:gd name="T38" fmla="*/ 875 w 1790"/>
                  <a:gd name="T39" fmla="*/ 43 h 1380"/>
                  <a:gd name="T40" fmla="*/ 979 w 1790"/>
                  <a:gd name="T41" fmla="*/ 8 h 1380"/>
                  <a:gd name="T42" fmla="*/ 1059 w 1790"/>
                  <a:gd name="T43" fmla="*/ 8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0" h="1380">
                    <a:moveTo>
                      <a:pt x="207" y="930"/>
                    </a:moveTo>
                    <a:cubicBezTo>
                      <a:pt x="377" y="894"/>
                      <a:pt x="538" y="834"/>
                      <a:pt x="714" y="826"/>
                    </a:cubicBezTo>
                    <a:cubicBezTo>
                      <a:pt x="864" y="820"/>
                      <a:pt x="1013" y="818"/>
                      <a:pt x="1163" y="814"/>
                    </a:cubicBezTo>
                    <a:cubicBezTo>
                      <a:pt x="1790" y="832"/>
                      <a:pt x="1421" y="788"/>
                      <a:pt x="1681" y="872"/>
                    </a:cubicBezTo>
                    <a:cubicBezTo>
                      <a:pt x="1714" y="969"/>
                      <a:pt x="1668" y="843"/>
                      <a:pt x="1716" y="941"/>
                    </a:cubicBezTo>
                    <a:cubicBezTo>
                      <a:pt x="1728" y="966"/>
                      <a:pt x="1736" y="1025"/>
                      <a:pt x="1739" y="1045"/>
                    </a:cubicBezTo>
                    <a:cubicBezTo>
                      <a:pt x="1737" y="1058"/>
                      <a:pt x="1730" y="1163"/>
                      <a:pt x="1716" y="1195"/>
                    </a:cubicBezTo>
                    <a:cubicBezTo>
                      <a:pt x="1645" y="1363"/>
                      <a:pt x="1388" y="1367"/>
                      <a:pt x="1243" y="1379"/>
                    </a:cubicBezTo>
                    <a:cubicBezTo>
                      <a:pt x="889" y="1370"/>
                      <a:pt x="732" y="1380"/>
                      <a:pt x="437" y="1287"/>
                    </a:cubicBezTo>
                    <a:cubicBezTo>
                      <a:pt x="426" y="1279"/>
                      <a:pt x="415" y="1270"/>
                      <a:pt x="403" y="1264"/>
                    </a:cubicBezTo>
                    <a:cubicBezTo>
                      <a:pt x="392" y="1258"/>
                      <a:pt x="378" y="1259"/>
                      <a:pt x="368" y="1252"/>
                    </a:cubicBezTo>
                    <a:cubicBezTo>
                      <a:pt x="279" y="1194"/>
                      <a:pt x="382" y="1235"/>
                      <a:pt x="299" y="1206"/>
                    </a:cubicBezTo>
                    <a:cubicBezTo>
                      <a:pt x="263" y="1171"/>
                      <a:pt x="226" y="1142"/>
                      <a:pt x="184" y="1114"/>
                    </a:cubicBezTo>
                    <a:cubicBezTo>
                      <a:pt x="176" y="1102"/>
                      <a:pt x="170" y="1089"/>
                      <a:pt x="161" y="1079"/>
                    </a:cubicBezTo>
                    <a:cubicBezTo>
                      <a:pt x="139" y="1055"/>
                      <a:pt x="91" y="1010"/>
                      <a:pt x="91" y="1010"/>
                    </a:cubicBezTo>
                    <a:cubicBezTo>
                      <a:pt x="79" y="961"/>
                      <a:pt x="62" y="926"/>
                      <a:pt x="34" y="884"/>
                    </a:cubicBezTo>
                    <a:cubicBezTo>
                      <a:pt x="37" y="795"/>
                      <a:pt x="0" y="517"/>
                      <a:pt x="126" y="434"/>
                    </a:cubicBezTo>
                    <a:cubicBezTo>
                      <a:pt x="143" y="386"/>
                      <a:pt x="159" y="374"/>
                      <a:pt x="195" y="342"/>
                    </a:cubicBezTo>
                    <a:cubicBezTo>
                      <a:pt x="264" y="281"/>
                      <a:pt x="287" y="255"/>
                      <a:pt x="368" y="215"/>
                    </a:cubicBezTo>
                    <a:cubicBezTo>
                      <a:pt x="532" y="133"/>
                      <a:pt x="693" y="79"/>
                      <a:pt x="875" y="43"/>
                    </a:cubicBezTo>
                    <a:cubicBezTo>
                      <a:pt x="911" y="36"/>
                      <a:pt x="944" y="19"/>
                      <a:pt x="979" y="8"/>
                    </a:cubicBezTo>
                    <a:cubicBezTo>
                      <a:pt x="1004" y="0"/>
                      <a:pt x="1032" y="8"/>
                      <a:pt x="1059" y="8"/>
                    </a:cubicBezTo>
                  </a:path>
                </a:pathLst>
              </a:custGeom>
              <a:noFill/>
              <a:ln w="57150" cmpd="sng">
                <a:solidFill>
                  <a:srgbClr val="FFFF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82" name="Oval 50"/>
              <p:cNvSpPr>
                <a:spLocks noChangeArrowheads="1"/>
              </p:cNvSpPr>
              <p:nvPr/>
            </p:nvSpPr>
            <p:spPr bwMode="auto">
              <a:xfrm>
                <a:off x="2336" y="3249"/>
                <a:ext cx="181" cy="181"/>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3" name="Oval 51"/>
              <p:cNvSpPr>
                <a:spLocks noChangeArrowheads="1"/>
              </p:cNvSpPr>
              <p:nvPr/>
            </p:nvSpPr>
            <p:spPr bwMode="auto">
              <a:xfrm>
                <a:off x="3152" y="2387"/>
                <a:ext cx="182" cy="181"/>
              </a:xfrm>
              <a:prstGeom prst="ellipse">
                <a:avLst/>
              </a:prstGeom>
              <a:solidFill>
                <a:srgbClr val="FFFF99"/>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84" name="Oval 52"/>
              <p:cNvSpPr>
                <a:spLocks noChangeArrowheads="1"/>
              </p:cNvSpPr>
              <p:nvPr/>
            </p:nvSpPr>
            <p:spPr bwMode="auto">
              <a:xfrm>
                <a:off x="2381" y="1389"/>
                <a:ext cx="182" cy="181"/>
              </a:xfrm>
              <a:prstGeom prst="ellipse">
                <a:avLst/>
              </a:prstGeom>
              <a:solidFill>
                <a:srgbClr val="FFFF99"/>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709866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0" y="292100"/>
            <a:ext cx="9144000" cy="1384300"/>
          </a:xfrm>
          <a:solidFill>
            <a:srgbClr val="000099">
              <a:alpha val="59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b="1" dirty="0">
                <a:solidFill>
                  <a:srgbClr val="FFFF00"/>
                </a:solidFill>
              </a:rPr>
              <a:t>手法总结：</a:t>
            </a:r>
            <a:r>
              <a:rPr lang="zh-CN" altLang="en-US" b="1" dirty="0">
                <a:solidFill>
                  <a:srgbClr val="FF0000"/>
                </a:solidFill>
                <a:effectLst>
                  <a:outerShdw blurRad="38100" dist="38100" dir="2700000" algn="tl">
                    <a:srgbClr val="000000">
                      <a:alpha val="43137"/>
                    </a:srgbClr>
                  </a:outerShdw>
                </a:effectLst>
                <a:hlinkClick r:id="rId2" action="ppaction://hlinksldjump"/>
              </a:rPr>
              <a:t>景、情、理</a:t>
            </a:r>
            <a:r>
              <a:rPr lang="zh-CN" altLang="en-US" b="1" dirty="0">
                <a:solidFill>
                  <a:srgbClr val="FFFF00"/>
                </a:solidFill>
                <a:hlinkClick r:id="rId2" action="ppaction://hlinksldjump"/>
              </a:rPr>
              <a:t>的紧密结合</a:t>
            </a:r>
            <a:endParaRPr lang="zh-CN" altLang="en-US" sz="3600" b="1" dirty="0">
              <a:solidFill>
                <a:schemeClr val="tx1"/>
              </a:solidFill>
            </a:endParaRPr>
          </a:p>
        </p:txBody>
      </p:sp>
      <p:sp>
        <p:nvSpPr>
          <p:cNvPr id="65539" name="Rectangle 3"/>
          <p:cNvSpPr>
            <a:spLocks noGrp="1" noRot="1" noChangeArrowheads="1"/>
          </p:cNvSpPr>
          <p:nvPr>
            <p:ph type="body" idx="1"/>
          </p:nvPr>
        </p:nvSpPr>
        <p:spPr>
          <a:xfrm>
            <a:off x="468313" y="1628775"/>
            <a:ext cx="8351837" cy="5229225"/>
          </a:xfrm>
          <a:solidFill>
            <a:srgbClr val="000099">
              <a:alpha val="42999"/>
            </a:srgbClr>
          </a:solidFill>
        </p:spPr>
        <p:txBody>
          <a:bodyPr/>
          <a:lstStyle/>
          <a:p>
            <a:pPr>
              <a:lnSpc>
                <a:spcPct val="90000"/>
              </a:lnSpc>
              <a:buFont typeface="Wingdings" pitchFamily="2" charset="2"/>
              <a:buNone/>
            </a:pPr>
            <a:endParaRPr lang="en-US" altLang="zh-CN" sz="2800" b="1" dirty="0">
              <a:effectLst>
                <a:outerShdw blurRad="38100" dist="38100" dir="2700000" algn="tl">
                  <a:srgbClr val="000000">
                    <a:alpha val="43137"/>
                  </a:srgbClr>
                </a:outerShdw>
              </a:effectLst>
            </a:endParaRPr>
          </a:p>
          <a:p>
            <a:pPr>
              <a:lnSpc>
                <a:spcPct val="90000"/>
              </a:lnSpc>
              <a:buFont typeface="Wingdings" pitchFamily="2" charset="2"/>
              <a:buNone/>
            </a:pPr>
            <a:r>
              <a:rPr lang="en-US" altLang="zh-CN" sz="2800" b="1" dirty="0">
                <a:effectLst>
                  <a:outerShdw blurRad="38100" dist="38100" dir="2700000" algn="tl">
                    <a:srgbClr val="000000">
                      <a:alpha val="43137"/>
                    </a:srgbClr>
                  </a:outerShdw>
                </a:effectLst>
              </a:rPr>
              <a:t>  </a:t>
            </a:r>
            <a:r>
              <a:rPr lang="zh-CN" altLang="en-US" sz="2800" b="1" dirty="0">
                <a:solidFill>
                  <a:srgbClr val="FFFF00"/>
                </a:solidFill>
                <a:effectLst>
                  <a:outerShdw blurRad="38100" dist="38100" dir="2700000" algn="tl">
                    <a:srgbClr val="000000">
                      <a:alpha val="43137"/>
                    </a:srgbClr>
                  </a:outerShdw>
                </a:effectLst>
              </a:rPr>
              <a:t>情</a:t>
            </a:r>
            <a:r>
              <a:rPr lang="zh-CN" altLang="en-US" sz="2800" b="1" dirty="0">
                <a:effectLst>
                  <a:outerShdw blurRad="38100" dist="38100" dir="2700000" algn="tl">
                    <a:srgbClr val="000000">
                      <a:alpha val="43137"/>
                    </a:srgbClr>
                  </a:outerShdw>
                </a:effectLst>
              </a:rPr>
              <a:t>（层次）</a:t>
            </a:r>
            <a:r>
              <a:rPr lang="zh-CN" altLang="en-US" sz="2800" b="1" dirty="0">
                <a:solidFill>
                  <a:srgbClr val="FFFF00"/>
                </a:solidFill>
                <a:effectLst>
                  <a:outerShdw blurRad="38100" dist="38100" dir="2700000" algn="tl">
                    <a:srgbClr val="000000">
                      <a:alpha val="43137"/>
                    </a:srgbClr>
                  </a:outerShdw>
                </a:effectLst>
              </a:rPr>
              <a:t>   景            手法          作用</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夜游之乐：清</a:t>
            </a:r>
            <a:r>
              <a:rPr lang="zh-CN" altLang="en-US" sz="2800" b="1" dirty="0">
                <a:solidFill>
                  <a:srgbClr val="00FF00"/>
                </a:solidFill>
                <a:effectLst>
                  <a:outerShdw blurRad="38100" dist="38100" dir="2700000" algn="tl">
                    <a:srgbClr val="000000">
                      <a:alpha val="43137"/>
                    </a:srgbClr>
                  </a:outerShdw>
                </a:effectLst>
              </a:rPr>
              <a:t>风</a:t>
            </a:r>
            <a:r>
              <a:rPr lang="zh-CN" altLang="en-US" sz="2800" b="1" dirty="0">
                <a:effectLst>
                  <a:outerShdw blurRad="38100" dist="38100" dir="2700000" algn="tl">
                    <a:srgbClr val="000000">
                      <a:alpha val="43137"/>
                    </a:srgbClr>
                  </a:outerShdw>
                </a:effectLst>
              </a:rPr>
              <a:t>明</a:t>
            </a:r>
            <a:r>
              <a:rPr lang="zh-CN" altLang="en-US" sz="2800" b="1" dirty="0">
                <a:solidFill>
                  <a:srgbClr val="FFFF00"/>
                </a:solidFill>
                <a:effectLst>
                  <a:outerShdw blurRad="38100" dist="38100" dir="2700000" algn="tl">
                    <a:srgbClr val="000000">
                      <a:alpha val="43137"/>
                    </a:srgbClr>
                  </a:outerShdw>
                </a:effectLst>
              </a:rPr>
              <a:t>月</a:t>
            </a:r>
            <a:r>
              <a:rPr lang="zh-CN" altLang="en-US" sz="2800" b="1" dirty="0">
                <a:effectLst>
                  <a:outerShdw blurRad="38100" dist="38100" dir="2700000" algn="tl">
                    <a:srgbClr val="000000">
                      <a:alpha val="43137"/>
                    </a:srgbClr>
                  </a:outerShdw>
                </a:effectLst>
              </a:rPr>
              <a:t>     因景生情     以</a:t>
            </a:r>
            <a:r>
              <a:rPr lang="zh-CN" altLang="en-US" sz="2800" b="1" dirty="0">
                <a:solidFill>
                  <a:srgbClr val="FFFF00"/>
                </a:solidFill>
                <a:effectLst>
                  <a:outerShdw blurRad="38100" dist="38100" dir="2700000" algn="tl">
                    <a:srgbClr val="000000">
                      <a:alpha val="43137"/>
                    </a:srgbClr>
                  </a:outerShdw>
                </a:effectLst>
              </a:rPr>
              <a:t>景</a:t>
            </a:r>
            <a:r>
              <a:rPr lang="zh-CN" altLang="en-US" sz="2800" b="1" dirty="0">
                <a:effectLst>
                  <a:outerShdw blurRad="38100" dist="38100" dir="2700000" algn="tl">
                    <a:srgbClr val="000000">
                      <a:alpha val="43137"/>
                    </a:srgbClr>
                  </a:outerShdw>
                </a:effectLst>
              </a:rPr>
              <a:t>动人</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白露</a:t>
            </a:r>
            <a:r>
              <a:rPr lang="zh-CN" altLang="en-US" sz="2800" b="1" dirty="0">
                <a:solidFill>
                  <a:srgbClr val="FF3300"/>
                </a:solidFill>
                <a:effectLst>
                  <a:outerShdw blurRad="38100" dist="38100" dir="2700000" algn="tl">
                    <a:srgbClr val="000000">
                      <a:alpha val="43137"/>
                    </a:srgbClr>
                  </a:outerShdw>
                </a:effectLst>
              </a:rPr>
              <a:t>水</a:t>
            </a:r>
            <a:r>
              <a:rPr lang="zh-CN" altLang="en-US" sz="2800" b="1" dirty="0">
                <a:effectLst>
                  <a:outerShdw blurRad="38100" dist="38100" dir="2700000" algn="tl">
                    <a:srgbClr val="000000">
                      <a:alpha val="43137"/>
                    </a:srgbClr>
                  </a:outerShdw>
                </a:effectLst>
              </a:rPr>
              <a:t>光     </a:t>
            </a:r>
            <a:r>
              <a:rPr lang="zh-CN" altLang="en-US" sz="2800" b="1" dirty="0">
                <a:effectLst>
                  <a:outerShdw blurRad="38100" dist="38100" dir="2700000" algn="tl">
                    <a:srgbClr val="000000">
                      <a:alpha val="43137"/>
                    </a:srgbClr>
                  </a:outerShdw>
                </a:effectLst>
                <a:hlinkClick r:id="rId3" action="ppaction://hlinksldjump"/>
              </a:rPr>
              <a:t>情景交融</a:t>
            </a:r>
            <a:r>
              <a:rPr lang="zh-CN" altLang="en-US" sz="2800" b="1" dirty="0">
                <a:effectLst>
                  <a:outerShdw blurRad="38100" dist="38100" dir="2700000" algn="tl">
                    <a:srgbClr val="000000">
                      <a:alpha val="43137"/>
                    </a:srgbClr>
                  </a:outerShdw>
                </a:effectLst>
              </a:rPr>
              <a:t>    （铺垫）</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人生之悲：</a:t>
            </a:r>
            <a:r>
              <a:rPr lang="zh-CN" altLang="en-US" sz="2800" b="1" dirty="0">
                <a:solidFill>
                  <a:srgbClr val="FFFF00"/>
                </a:solidFill>
                <a:effectLst>
                  <a:outerShdw blurRad="38100" dist="38100" dir="2700000" algn="tl">
                    <a:srgbClr val="000000">
                      <a:alpha val="43137"/>
                    </a:srgbClr>
                  </a:outerShdw>
                </a:effectLst>
              </a:rPr>
              <a:t>月</a:t>
            </a:r>
            <a:r>
              <a:rPr lang="zh-CN" altLang="en-US" sz="2800" b="1" dirty="0">
                <a:effectLst>
                  <a:outerShdw blurRad="38100" dist="38100" dir="2700000" algn="tl">
                    <a:srgbClr val="000000">
                      <a:alpha val="43137"/>
                    </a:srgbClr>
                  </a:outerShdw>
                </a:effectLst>
              </a:rPr>
              <a:t>明星稀    因景联想     以</a:t>
            </a:r>
            <a:r>
              <a:rPr lang="zh-CN" altLang="en-US" sz="2800" b="1" dirty="0">
                <a:solidFill>
                  <a:srgbClr val="FFFF00"/>
                </a:solidFill>
                <a:effectLst>
                  <a:outerShdw blurRad="38100" dist="38100" dir="2700000" algn="tl">
                    <a:srgbClr val="000000">
                      <a:alpha val="43137"/>
                    </a:srgbClr>
                  </a:outerShdw>
                </a:effectLst>
              </a:rPr>
              <a:t>情</a:t>
            </a:r>
            <a:r>
              <a:rPr lang="zh-CN" altLang="en-US" sz="2800" b="1" dirty="0">
                <a:effectLst>
                  <a:outerShdw blurRad="38100" dist="38100" dir="2700000" algn="tl">
                    <a:srgbClr val="000000">
                      <a:alpha val="43137"/>
                    </a:srgbClr>
                  </a:outerShdw>
                </a:effectLst>
              </a:rPr>
              <a:t>感人</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a:t>
            </a:r>
            <a:r>
              <a:rPr lang="zh-CN" altLang="en-US" sz="2800" b="1" dirty="0">
                <a:solidFill>
                  <a:srgbClr val="FF66FF"/>
                </a:solidFill>
                <a:effectLst>
                  <a:outerShdw blurRad="38100" dist="38100" dir="2700000" algn="tl">
                    <a:srgbClr val="000000">
                      <a:alpha val="43137"/>
                    </a:srgbClr>
                  </a:outerShdw>
                </a:effectLst>
              </a:rPr>
              <a:t>山</a:t>
            </a:r>
            <a:r>
              <a:rPr lang="zh-CN" altLang="en-US" sz="2800" b="1" dirty="0">
                <a:effectLst>
                  <a:outerShdw blurRad="38100" dist="38100" dir="2700000" algn="tl">
                    <a:srgbClr val="000000">
                      <a:alpha val="43137"/>
                    </a:srgbClr>
                  </a:outerShdw>
                </a:effectLst>
              </a:rPr>
              <a:t>川相缪    </a:t>
            </a:r>
            <a:r>
              <a:rPr lang="zh-CN" altLang="en-US" sz="2800" b="1" dirty="0">
                <a:effectLst>
                  <a:outerShdw blurRad="38100" dist="38100" dir="2700000" algn="tl">
                    <a:srgbClr val="000000">
                      <a:alpha val="43137"/>
                    </a:srgbClr>
                  </a:outerShdw>
                </a:effectLst>
                <a:hlinkClick r:id="rId4" action="ppaction://hlinksldjump"/>
              </a:rPr>
              <a:t>借景抒情</a:t>
            </a:r>
            <a:r>
              <a:rPr lang="zh-CN" altLang="en-US" sz="2800" b="1" dirty="0">
                <a:effectLst>
                  <a:outerShdw blurRad="38100" dist="38100" dir="2700000" algn="tl">
                    <a:srgbClr val="000000">
                      <a:alpha val="43137"/>
                    </a:srgbClr>
                  </a:outerShdw>
                </a:effectLst>
              </a:rPr>
              <a:t>    （引发）</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超然之乐：</a:t>
            </a:r>
            <a:r>
              <a:rPr lang="zh-CN" altLang="en-US" sz="2800" b="1" dirty="0">
                <a:solidFill>
                  <a:srgbClr val="FF3300"/>
                </a:solidFill>
                <a:effectLst>
                  <a:outerShdw blurRad="38100" dist="38100" dir="2700000" algn="tl">
                    <a:srgbClr val="000000">
                      <a:alpha val="43137"/>
                    </a:srgbClr>
                  </a:outerShdw>
                </a:effectLst>
              </a:rPr>
              <a:t>江</a:t>
            </a:r>
            <a:r>
              <a:rPr lang="zh-CN" altLang="en-US" sz="2800" b="1" dirty="0">
                <a:effectLst>
                  <a:outerShdw blurRad="38100" dist="38100" dir="2700000" algn="tl">
                    <a:srgbClr val="000000">
                      <a:alpha val="43137"/>
                    </a:srgbClr>
                  </a:outerShdw>
                </a:effectLst>
              </a:rPr>
              <a:t>上清</a:t>
            </a:r>
            <a:r>
              <a:rPr lang="zh-CN" altLang="en-US" sz="2800" b="1" dirty="0">
                <a:solidFill>
                  <a:srgbClr val="00FF00"/>
                </a:solidFill>
                <a:effectLst>
                  <a:outerShdw blurRad="38100" dist="38100" dir="2700000" algn="tl">
                    <a:srgbClr val="000000">
                      <a:alpha val="43137"/>
                    </a:srgbClr>
                  </a:outerShdw>
                </a:effectLst>
              </a:rPr>
              <a:t>风</a:t>
            </a:r>
            <a:r>
              <a:rPr lang="zh-CN" altLang="en-US" sz="2800" b="1" dirty="0">
                <a:effectLst>
                  <a:outerShdw blurRad="38100" dist="38100" dir="2700000" algn="tl">
                    <a:srgbClr val="000000">
                      <a:alpha val="43137"/>
                    </a:srgbClr>
                  </a:outerShdw>
                </a:effectLst>
              </a:rPr>
              <a:t>   因情得悟      以</a:t>
            </a:r>
            <a:r>
              <a:rPr lang="zh-CN" altLang="en-US" sz="2800" b="1" dirty="0">
                <a:solidFill>
                  <a:srgbClr val="FFFF00"/>
                </a:solidFill>
                <a:effectLst>
                  <a:outerShdw blurRad="38100" dist="38100" dir="2700000" algn="tl">
                    <a:srgbClr val="000000">
                      <a:alpha val="43137"/>
                    </a:srgbClr>
                  </a:outerShdw>
                </a:effectLst>
              </a:rPr>
              <a:t>理</a:t>
            </a:r>
            <a:r>
              <a:rPr lang="zh-CN" altLang="en-US" sz="2800" b="1" dirty="0">
                <a:effectLst>
                  <a:outerShdw blurRad="38100" dist="38100" dir="2700000" algn="tl">
                    <a:srgbClr val="000000">
                      <a:alpha val="43137"/>
                    </a:srgbClr>
                  </a:outerShdw>
                </a:effectLst>
              </a:rPr>
              <a:t>启人</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a:t>
            </a:r>
            <a:r>
              <a:rPr lang="zh-CN" altLang="en-US" sz="2800" b="1" dirty="0">
                <a:solidFill>
                  <a:srgbClr val="FF66FF"/>
                </a:solidFill>
                <a:effectLst>
                  <a:outerShdw blurRad="38100" dist="38100" dir="2700000" algn="tl">
                    <a:srgbClr val="000000">
                      <a:alpha val="43137"/>
                    </a:srgbClr>
                  </a:outerShdw>
                </a:effectLst>
              </a:rPr>
              <a:t>山</a:t>
            </a:r>
            <a:r>
              <a:rPr lang="zh-CN" altLang="en-US" sz="2800" b="1" dirty="0">
                <a:effectLst>
                  <a:outerShdw blurRad="38100" dist="38100" dir="2700000" algn="tl">
                    <a:srgbClr val="000000">
                      <a:alpha val="43137"/>
                    </a:srgbClr>
                  </a:outerShdw>
                </a:effectLst>
              </a:rPr>
              <a:t>间明</a:t>
            </a:r>
            <a:r>
              <a:rPr lang="zh-CN" altLang="en-US" sz="2800" b="1" dirty="0">
                <a:solidFill>
                  <a:srgbClr val="FFFF00"/>
                </a:solidFill>
                <a:effectLst>
                  <a:outerShdw blurRad="38100" dist="38100" dir="2700000" algn="tl">
                    <a:srgbClr val="000000">
                      <a:alpha val="43137"/>
                    </a:srgbClr>
                  </a:outerShdw>
                </a:effectLst>
              </a:rPr>
              <a:t>月</a:t>
            </a:r>
            <a:r>
              <a:rPr lang="zh-CN" altLang="en-US" sz="2800" b="1" dirty="0">
                <a:effectLst>
                  <a:outerShdw blurRad="38100" dist="38100" dir="2700000" algn="tl">
                    <a:srgbClr val="000000">
                      <a:alpha val="43137"/>
                    </a:srgbClr>
                  </a:outerShdw>
                </a:effectLst>
              </a:rPr>
              <a:t>   </a:t>
            </a:r>
            <a:r>
              <a:rPr lang="zh-CN" altLang="en-US" sz="2800" b="1" dirty="0">
                <a:effectLst>
                  <a:outerShdw blurRad="38100" dist="38100" dir="2700000" algn="tl">
                    <a:srgbClr val="000000">
                      <a:alpha val="43137"/>
                    </a:srgbClr>
                  </a:outerShdw>
                </a:effectLst>
                <a:hlinkClick r:id="rId5" action="ppaction://hlinksldjump"/>
              </a:rPr>
              <a:t>借景说理</a:t>
            </a:r>
            <a:r>
              <a:rPr lang="zh-CN" altLang="en-US" sz="2800" b="1" dirty="0">
                <a:effectLst>
                  <a:outerShdw blurRad="38100" dist="38100" dir="2700000" algn="tl">
                    <a:srgbClr val="000000">
                      <a:alpha val="43137"/>
                    </a:srgbClr>
                  </a:outerShdw>
                </a:effectLst>
              </a:rPr>
              <a:t>    （主旨）</a:t>
            </a:r>
          </a:p>
          <a:p>
            <a:pPr>
              <a:lnSpc>
                <a:spcPct val="90000"/>
              </a:lnSpc>
              <a:buFont typeface="Wingdings" pitchFamily="2" charset="2"/>
              <a:buNone/>
            </a:pPr>
            <a:r>
              <a:rPr lang="zh-CN" altLang="en-US" sz="2800" b="1" dirty="0">
                <a:effectLst>
                  <a:outerShdw blurRad="38100" dist="38100" dir="2700000" algn="tl">
                    <a:srgbClr val="000000">
                      <a:alpha val="43137"/>
                    </a:srgbClr>
                  </a:outerShdw>
                </a:effectLst>
              </a:rPr>
              <a:t>                                  </a:t>
            </a:r>
          </a:p>
        </p:txBody>
      </p:sp>
      <p:sp>
        <p:nvSpPr>
          <p:cNvPr id="65541" name="Line 5"/>
          <p:cNvSpPr>
            <a:spLocks noChangeShapeType="1"/>
          </p:cNvSpPr>
          <p:nvPr/>
        </p:nvSpPr>
        <p:spPr bwMode="auto">
          <a:xfrm>
            <a:off x="6732588" y="3573463"/>
            <a:ext cx="0" cy="36036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2" name="Line 6"/>
          <p:cNvSpPr>
            <a:spLocks noChangeShapeType="1"/>
          </p:cNvSpPr>
          <p:nvPr/>
        </p:nvSpPr>
        <p:spPr bwMode="auto">
          <a:xfrm>
            <a:off x="6732588" y="4941888"/>
            <a:ext cx="0" cy="36036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AutoShape 7"/>
          <p:cNvSpPr>
            <a:spLocks/>
          </p:cNvSpPr>
          <p:nvPr/>
        </p:nvSpPr>
        <p:spPr bwMode="auto">
          <a:xfrm>
            <a:off x="7667625" y="2708275"/>
            <a:ext cx="215900" cy="2952750"/>
          </a:xfrm>
          <a:prstGeom prst="rightBrace">
            <a:avLst>
              <a:gd name="adj1" fmla="val 11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WordArt 8"/>
          <p:cNvSpPr>
            <a:spLocks noChangeArrowheads="1" noChangeShapeType="1" noTextEdit="1"/>
          </p:cNvSpPr>
          <p:nvPr/>
        </p:nvSpPr>
        <p:spPr bwMode="auto">
          <a:xfrm rot="5400000">
            <a:off x="6925469" y="4099719"/>
            <a:ext cx="2519362" cy="457200"/>
          </a:xfrm>
          <a:prstGeom prst="rect">
            <a:avLst/>
          </a:prstGeom>
          <a:extLst>
            <a:ext uri="{AF507438-7753-43E0-B8FC-AC1667EBCBE1}">
              <a14:hiddenEffects xmlns:a14="http://schemas.microsoft.com/office/drawing/2010/main">
                <a:effectLst/>
              </a14:hiddenEffects>
            </a:ext>
          </a:extLst>
        </p:spPr>
        <p:txBody>
          <a:bodyPr vert="eaVert" wrap="none" fromWordArt="1">
            <a:prstTxWarp prst="textPlain">
              <a:avLst>
                <a:gd name="adj" fmla="val 50000"/>
              </a:avLst>
            </a:prstTxWarp>
          </a:bodyPr>
          <a:lstStyle/>
          <a:p>
            <a:pPr algn="ctr" fontAlgn="auto"/>
            <a:r>
              <a:rPr lang="zh-CN" altLang="en-US" sz="3600" kern="10">
                <a:ln w="9525">
                  <a:solidFill>
                    <a:srgbClr val="FFFF00"/>
                  </a:solidFill>
                  <a:round/>
                  <a:headEnd/>
                  <a:tailEnd/>
                </a:ln>
                <a:solidFill>
                  <a:srgbClr val="FFFF00"/>
                </a:solidFill>
                <a:latin typeface="宋体"/>
                <a:ea typeface="宋体"/>
              </a:rPr>
              <a:t>融于一炉</a:t>
            </a:r>
          </a:p>
        </p:txBody>
      </p:sp>
    </p:spTree>
    <p:extLst>
      <p:ext uri="{BB962C8B-B14F-4D97-AF65-F5344CB8AC3E}">
        <p14:creationId xmlns:p14="http://schemas.microsoft.com/office/powerpoint/2010/main" val="2913128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xfrm>
            <a:off x="468313" y="0"/>
            <a:ext cx="8229600" cy="1196975"/>
          </a:xfrm>
          <a:solidFill>
            <a:srgbClr val="010199">
              <a:alpha val="46001"/>
            </a:srgbClr>
          </a:solidFill>
        </p:spPr>
        <p:txBody>
          <a:bodyPr/>
          <a:lstStyle/>
          <a:p>
            <a:r>
              <a:rPr lang="zh-CN" altLang="en-US" sz="4000" b="1">
                <a:solidFill>
                  <a:srgbClr val="FFFF66"/>
                </a:solidFill>
              </a:rPr>
              <a:t>第一段特点：</a:t>
            </a:r>
            <a:r>
              <a:rPr lang="zh-CN" altLang="en-US" sz="4000" b="1">
                <a:solidFill>
                  <a:srgbClr val="FFFF66"/>
                </a:solidFill>
                <a:hlinkClick r:id="rId2" action="ppaction://hlinksldjump"/>
              </a:rPr>
              <a:t>因景生情 ，情景交融</a:t>
            </a:r>
            <a:endParaRPr lang="zh-CN" altLang="en-US" sz="4000" b="1">
              <a:solidFill>
                <a:srgbClr val="FFFF66"/>
              </a:solidFill>
            </a:endParaRPr>
          </a:p>
        </p:txBody>
      </p:sp>
      <p:sp>
        <p:nvSpPr>
          <p:cNvPr id="104451" name="Rectangle 3"/>
          <p:cNvSpPr>
            <a:spLocks noGrp="1" noRot="1" noChangeArrowheads="1"/>
          </p:cNvSpPr>
          <p:nvPr>
            <p:ph type="body" idx="1"/>
          </p:nvPr>
        </p:nvSpPr>
        <p:spPr>
          <a:xfrm>
            <a:off x="468313" y="1125538"/>
            <a:ext cx="8229600" cy="5732462"/>
          </a:xfrm>
          <a:solidFill>
            <a:srgbClr val="010199">
              <a:alpha val="45000"/>
            </a:srgbClr>
          </a:solidFill>
        </p:spPr>
        <p:txBody>
          <a:bodyPr/>
          <a:lstStyle/>
          <a:p>
            <a:pPr>
              <a:lnSpc>
                <a:spcPct val="90000"/>
              </a:lnSpc>
            </a:pPr>
            <a:r>
              <a:rPr lang="zh-CN" altLang="en-US" sz="2800" b="1" dirty="0"/>
              <a:t>例如：“清风徐来，水波不兴。”</a:t>
            </a:r>
          </a:p>
          <a:p>
            <a:pPr>
              <a:lnSpc>
                <a:spcPct val="90000"/>
              </a:lnSpc>
              <a:buFont typeface="Wingdings" pitchFamily="2" charset="2"/>
              <a:buNone/>
            </a:pPr>
            <a:r>
              <a:rPr lang="zh-CN" altLang="en-US" sz="2800" b="1" dirty="0"/>
              <a:t>          这里的 “清”字，堪称“看似寻常最奇崛”：“清”即“清爽”之义，它不仅照应了文首的“壬戌之秋”，恰合季节特点，从客观角度而言，用语十分准确；“清”，又是从主观感受的角度写风，把作者内心的爽快之情传达得很充沛，这里所获得的“清爽”，从更深刻的层面看，其实是作者因为置身于这样的环境中而暂时摆脱了尘世的烦恼而产生的一种解脱感。</a:t>
            </a:r>
          </a:p>
          <a:p>
            <a:pPr>
              <a:lnSpc>
                <a:spcPct val="90000"/>
              </a:lnSpc>
              <a:buFont typeface="Wingdings" pitchFamily="2" charset="2"/>
              <a:buNone/>
            </a:pPr>
            <a:r>
              <a:rPr lang="zh-CN" altLang="en-US" sz="2800" b="1" dirty="0"/>
              <a:t>    再如：“月出于东山之上，徘徊于斗牛之间。”</a:t>
            </a:r>
          </a:p>
          <a:p>
            <a:pPr>
              <a:lnSpc>
                <a:spcPct val="90000"/>
              </a:lnSpc>
              <a:buFont typeface="Wingdings" pitchFamily="2" charset="2"/>
              <a:buNone/>
            </a:pPr>
            <a:r>
              <a:rPr lang="zh-CN" altLang="en-US" sz="2800" b="1" dirty="0"/>
              <a:t>            </a:t>
            </a:r>
            <a:r>
              <a:rPr lang="zh-CN" altLang="en-US" b="1" dirty="0">
                <a:solidFill>
                  <a:srgbClr val="FFFF66"/>
                </a:solidFill>
                <a:ea typeface="华文隶书" pitchFamily="2" charset="-122"/>
              </a:rPr>
              <a:t>精炼、优美、淡远的语言与月白风清的境界交相辉映，景色优美，</a:t>
            </a:r>
            <a:r>
              <a:rPr lang="zh-CN" altLang="en-US" b="1" dirty="0">
                <a:solidFill>
                  <a:srgbClr val="FF0000"/>
                </a:solidFill>
                <a:effectLst>
                  <a:outerShdw blurRad="38100" dist="38100" dir="2700000" algn="tl">
                    <a:srgbClr val="000000">
                      <a:alpha val="43137"/>
                    </a:srgbClr>
                  </a:outerShdw>
                </a:effectLst>
                <a:ea typeface="华文隶书" pitchFamily="2" charset="-122"/>
              </a:rPr>
              <a:t>情蕴其中</a:t>
            </a:r>
            <a:r>
              <a:rPr lang="zh-CN" altLang="en-US" b="1" dirty="0">
                <a:solidFill>
                  <a:srgbClr val="FFFF66"/>
                </a:solidFill>
                <a:ea typeface="华文隶书" pitchFamily="2" charset="-122"/>
              </a:rPr>
              <a:t>，堪称绝唱。</a:t>
            </a:r>
          </a:p>
          <a:p>
            <a:pPr>
              <a:lnSpc>
                <a:spcPct val="90000"/>
              </a:lnSpc>
              <a:buFont typeface="Wingdings" pitchFamily="2" charset="2"/>
              <a:buNone/>
            </a:pPr>
            <a:endParaRPr lang="en-US" altLang="zh-CN" dirty="0">
              <a:solidFill>
                <a:srgbClr val="FFFF66"/>
              </a:solidFill>
              <a:ea typeface="华文隶书" pitchFamily="2" charset="-122"/>
            </a:endParaRPr>
          </a:p>
        </p:txBody>
      </p:sp>
    </p:spTree>
    <p:extLst>
      <p:ext uri="{BB962C8B-B14F-4D97-AF65-F5344CB8AC3E}">
        <p14:creationId xmlns:p14="http://schemas.microsoft.com/office/powerpoint/2010/main" val="3520048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a:xfrm>
            <a:off x="395288" y="173038"/>
            <a:ext cx="8229600" cy="1384300"/>
          </a:xfrm>
          <a:solidFill>
            <a:srgbClr val="010199">
              <a:alpha val="46001"/>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4000" b="1">
                <a:solidFill>
                  <a:srgbClr val="FFFF66"/>
                </a:solidFill>
              </a:rPr>
              <a:t>第三段特点：</a:t>
            </a:r>
            <a:r>
              <a:rPr lang="zh-CN" altLang="en-US" sz="4000" b="1">
                <a:solidFill>
                  <a:srgbClr val="FFFF66"/>
                </a:solidFill>
                <a:hlinkClick r:id="rId2" action="ppaction://hlinksldjump"/>
              </a:rPr>
              <a:t>因景联想 ，议事抒情</a:t>
            </a:r>
            <a:endParaRPr lang="zh-CN" altLang="en-US" sz="4000" b="1">
              <a:solidFill>
                <a:srgbClr val="FFFF66"/>
              </a:solidFill>
            </a:endParaRPr>
          </a:p>
        </p:txBody>
      </p:sp>
      <p:sp>
        <p:nvSpPr>
          <p:cNvPr id="105475" name="Rectangle 3"/>
          <p:cNvSpPr>
            <a:spLocks noGrp="1" noRot="1" noChangeArrowheads="1"/>
          </p:cNvSpPr>
          <p:nvPr>
            <p:ph type="body" idx="1"/>
          </p:nvPr>
        </p:nvSpPr>
        <p:spPr>
          <a:xfrm>
            <a:off x="395288" y="1628775"/>
            <a:ext cx="8229600" cy="4968875"/>
          </a:xfrm>
          <a:noFill/>
          <a:ln/>
          <a:extLst>
            <a:ext uri="{91240B29-F687-4F45-9708-019B960494DF}">
              <a14:hiddenLine xmlns:a14="http://schemas.microsoft.com/office/drawing/2010/main" w="9525">
                <a:solidFill>
                  <a:srgbClr val="FFFF00"/>
                </a:solidFill>
                <a:miter lim="800000"/>
                <a:headEnd/>
                <a:tailEnd/>
              </a14:hiddenLine>
            </a:ext>
          </a:extLst>
        </p:spPr>
        <p:txBody>
          <a:bodyPr>
            <a:normAutofit lnSpcReduction="10000"/>
          </a:bodyPr>
          <a:lstStyle/>
          <a:p>
            <a:pPr>
              <a:lnSpc>
                <a:spcPct val="90000"/>
              </a:lnSpc>
              <a:buFont typeface="Wingdings" pitchFamily="2" charset="2"/>
              <a:buNone/>
            </a:pPr>
            <a:r>
              <a:rPr lang="en-US" altLang="zh-CN" b="1" dirty="0"/>
              <a:t>        </a:t>
            </a:r>
            <a:r>
              <a:rPr lang="zh-CN" altLang="en-US" b="1" dirty="0">
                <a:solidFill>
                  <a:srgbClr val="000000"/>
                </a:solidFill>
              </a:rPr>
              <a:t>此段的目的在于阐述道理，抒发悲情，但作者先是由眼前“明月”“斗牛”“山川”等展开联想，接着对曹操的英雄形象凭借想象大加渲染，极力铺排，以达到鲜明的对比，阐发观点；然后，又借“明月”“长江”等意象</a:t>
            </a:r>
            <a:r>
              <a:rPr lang="zh-CN" altLang="en-US" b="1" dirty="0">
                <a:solidFill>
                  <a:srgbClr val="FF0000"/>
                </a:solidFill>
                <a:effectLst>
                  <a:outerShdw blurRad="38100" dist="38100" dir="2700000" algn="tl">
                    <a:srgbClr val="000000">
                      <a:alpha val="43137"/>
                    </a:srgbClr>
                  </a:outerShdw>
                </a:effectLst>
              </a:rPr>
              <a:t>象征</a:t>
            </a:r>
            <a:r>
              <a:rPr lang="zh-CN" altLang="en-US" b="1" dirty="0">
                <a:solidFill>
                  <a:srgbClr val="000000"/>
                </a:solidFill>
              </a:rPr>
              <a:t>永恒的宇宙，“鱼虾”“蜉蝣”等意象</a:t>
            </a:r>
            <a:r>
              <a:rPr lang="zh-CN" altLang="en-US" b="1" dirty="0">
                <a:solidFill>
                  <a:srgbClr val="FF0000"/>
                </a:solidFill>
                <a:effectLst>
                  <a:outerShdw blurRad="38100" dist="38100" dir="2700000" algn="tl">
                    <a:srgbClr val="000000">
                      <a:alpha val="43137"/>
                    </a:srgbClr>
                  </a:outerShdw>
                </a:effectLst>
              </a:rPr>
              <a:t>比喻</a:t>
            </a:r>
            <a:r>
              <a:rPr lang="zh-CN" altLang="en-US" b="1" dirty="0">
                <a:solidFill>
                  <a:srgbClr val="000000"/>
                </a:solidFill>
              </a:rPr>
              <a:t>自己的平凡渺小，来表达希望生命永恒的愿望，以及思而不得的悲情。</a:t>
            </a:r>
          </a:p>
          <a:p>
            <a:pPr>
              <a:lnSpc>
                <a:spcPct val="90000"/>
              </a:lnSpc>
              <a:buFont typeface="Wingdings" pitchFamily="2" charset="2"/>
              <a:buNone/>
            </a:pPr>
            <a:r>
              <a:rPr lang="zh-CN" altLang="en-US" b="1" dirty="0"/>
              <a:t>        </a:t>
            </a:r>
            <a:r>
              <a:rPr lang="zh-CN" altLang="en-US" b="1" dirty="0">
                <a:solidFill>
                  <a:srgbClr val="FF0000"/>
                </a:solidFill>
                <a:effectLst>
                  <a:outerShdw blurRad="38100" dist="38100" dir="2700000" algn="tl">
                    <a:srgbClr val="000000">
                      <a:alpha val="43137"/>
                    </a:srgbClr>
                  </a:outerShdw>
                </a:effectLst>
                <a:ea typeface="华文新魏" pitchFamily="2" charset="-122"/>
              </a:rPr>
              <a:t>写景与议论、抒情</a:t>
            </a:r>
            <a:r>
              <a:rPr lang="zh-CN" altLang="en-US" b="1" dirty="0">
                <a:solidFill>
                  <a:srgbClr val="000099"/>
                </a:solidFill>
                <a:ea typeface="华文新魏" pitchFamily="2" charset="-122"/>
              </a:rPr>
              <a:t>紧密结合，情绪渲染得饱满，议论则形象生动，毫不枯燥。</a:t>
            </a:r>
            <a:endParaRPr lang="zh-CN" altLang="en-US" b="1" dirty="0"/>
          </a:p>
        </p:txBody>
      </p:sp>
    </p:spTree>
    <p:extLst>
      <p:ext uri="{BB962C8B-B14F-4D97-AF65-F5344CB8AC3E}">
        <p14:creationId xmlns:p14="http://schemas.microsoft.com/office/powerpoint/2010/main" val="11682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zh-CN" altLang="en-US" sz="4000" b="1" dirty="0"/>
              <a:t>第四段特点</a:t>
            </a:r>
            <a:r>
              <a:rPr lang="zh-CN" altLang="en-US" sz="4000" b="1" dirty="0">
                <a:solidFill>
                  <a:srgbClr val="FFFF00"/>
                </a:solidFill>
              </a:rPr>
              <a:t>：</a:t>
            </a:r>
            <a:r>
              <a:rPr lang="zh-CN" altLang="en-US" sz="4000" b="1" dirty="0">
                <a:solidFill>
                  <a:srgbClr val="FFFF00"/>
                </a:solidFill>
                <a:hlinkClick r:id="rId2" action="ppaction://hlinksldjump"/>
              </a:rPr>
              <a:t>因情得悟，借景说理</a:t>
            </a:r>
            <a:endParaRPr lang="zh-CN" altLang="en-US" sz="4000" b="1" dirty="0">
              <a:solidFill>
                <a:srgbClr val="FFFF00"/>
              </a:solidFill>
            </a:endParaRPr>
          </a:p>
        </p:txBody>
      </p:sp>
      <p:sp>
        <p:nvSpPr>
          <p:cNvPr id="97283" name="Rectangle 3"/>
          <p:cNvSpPr>
            <a:spLocks noGrp="1" noRot="1" noChangeArrowheads="1"/>
          </p:cNvSpPr>
          <p:nvPr>
            <p:ph type="body" idx="1"/>
          </p:nvPr>
        </p:nvSpPr>
        <p:spPr>
          <a:xfrm>
            <a:off x="611188" y="1484313"/>
            <a:ext cx="7921625" cy="5040312"/>
          </a:xfrm>
          <a:solidFill>
            <a:srgbClr val="000099">
              <a:alpha val="42999"/>
            </a:srgbClr>
          </a:solidFill>
        </p:spPr>
        <p:txBody>
          <a:bodyPr/>
          <a:lstStyle/>
          <a:p>
            <a:pPr>
              <a:buFont typeface="Wingdings" pitchFamily="2" charset="2"/>
              <a:buNone/>
            </a:pPr>
            <a:r>
              <a:rPr lang="en-US" altLang="zh-CN" sz="2800" b="1" dirty="0"/>
              <a:t>        </a:t>
            </a:r>
          </a:p>
          <a:p>
            <a:pPr>
              <a:buFont typeface="Wingdings" pitchFamily="2" charset="2"/>
              <a:buNone/>
            </a:pPr>
            <a:r>
              <a:rPr lang="en-US" altLang="zh-CN" sz="2800" b="1" dirty="0"/>
              <a:t>          </a:t>
            </a:r>
            <a:r>
              <a:rPr lang="zh-CN" altLang="en-US" sz="2800" b="1" dirty="0"/>
              <a:t>本段继续采用眼前的“江水”和“明月”作比，</a:t>
            </a:r>
            <a:r>
              <a:rPr lang="zh-CN" altLang="en-US" sz="2800" b="1" dirty="0">
                <a:solidFill>
                  <a:srgbClr val="FF0000"/>
                </a:solidFill>
                <a:effectLst>
                  <a:outerShdw blurRad="38100" dist="38100" dir="2700000" algn="tl">
                    <a:srgbClr val="000000">
                      <a:alpha val="43137"/>
                    </a:srgbClr>
                  </a:outerShdw>
                </a:effectLst>
              </a:rPr>
              <a:t>借景说理</a:t>
            </a:r>
            <a:r>
              <a:rPr lang="zh-CN" altLang="en-US" sz="2800" b="1" dirty="0"/>
              <a:t>，因而道理阐发得形象透彻，既具有无可辩驳的逻辑力量，又充满诗意。</a:t>
            </a:r>
          </a:p>
          <a:p>
            <a:pPr>
              <a:buFont typeface="Wingdings" pitchFamily="2" charset="2"/>
              <a:buNone/>
            </a:pPr>
            <a:r>
              <a:rPr lang="zh-CN" altLang="en-US" sz="2800" b="1" dirty="0"/>
              <a:t>          景物的连贯，不仅在结构上使全文浑然一体，精湛缜密，而且还沟通了全篇的感情脉络，起伏变化。景物的反复穿插，丝毫没有给人以重复拖沓的感觉，反而在表现人物悲与喜的消长的同时再现了作者矛盾心理的变化过程，最终达到了全文</a:t>
            </a:r>
            <a:r>
              <a:rPr lang="zh-CN" altLang="en-US" sz="2800" b="1" dirty="0">
                <a:solidFill>
                  <a:srgbClr val="FF0000"/>
                </a:solidFill>
                <a:effectLst>
                  <a:outerShdw blurRad="38100" dist="38100" dir="2700000" algn="tl">
                    <a:srgbClr val="000000">
                      <a:alpha val="43137"/>
                    </a:srgbClr>
                  </a:outerShdw>
                </a:effectLst>
              </a:rPr>
              <a:t>诗情画意与议论理趣</a:t>
            </a:r>
            <a:r>
              <a:rPr lang="zh-CN" altLang="en-US" sz="2800" b="1" dirty="0"/>
              <a:t>的完美统一。</a:t>
            </a:r>
          </a:p>
        </p:txBody>
      </p:sp>
    </p:spTree>
    <p:extLst>
      <p:ext uri="{BB962C8B-B14F-4D97-AF65-F5344CB8AC3E}">
        <p14:creationId xmlns:p14="http://schemas.microsoft.com/office/powerpoint/2010/main" val="1959040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Rot="1" noChangeArrowheads="1"/>
          </p:cNvSpPr>
          <p:nvPr>
            <p:ph type="body" idx="1"/>
          </p:nvPr>
        </p:nvSpPr>
        <p:spPr>
          <a:xfrm>
            <a:off x="762000" y="762000"/>
            <a:ext cx="7772400" cy="5403850"/>
          </a:xfrm>
        </p:spPr>
        <p:txBody>
          <a:bodyPr/>
          <a:lstStyle/>
          <a:p>
            <a:r>
              <a:rPr lang="zh-CN" altLang="en-US" sz="4000" dirty="0">
                <a:solidFill>
                  <a:srgbClr val="000000"/>
                </a:solidFill>
                <a:ea typeface="黑体" pitchFamily="49" charset="-122"/>
              </a:rPr>
              <a:t>感情变化过程：乐－悲－乐</a:t>
            </a:r>
          </a:p>
          <a:p>
            <a:r>
              <a:rPr lang="zh-CN" altLang="en-US" sz="4000" b="1" dirty="0">
                <a:solidFill>
                  <a:srgbClr val="000000"/>
                </a:solidFill>
              </a:rPr>
              <a:t>先写月夜泛舟，饮酒赋诗，沉浸在美好景色中而忘怀世俗的</a:t>
            </a:r>
            <a:r>
              <a:rPr lang="zh-CN" altLang="en-US" sz="4000" b="1" dirty="0">
                <a:solidFill>
                  <a:srgbClr val="000066"/>
                </a:solidFill>
              </a:rPr>
              <a:t>快乐</a:t>
            </a:r>
            <a:r>
              <a:rPr lang="zh-CN" altLang="en-US" sz="4000" b="1" dirty="0">
                <a:solidFill>
                  <a:srgbClr val="000000"/>
                </a:solidFill>
              </a:rPr>
              <a:t>心情；再从凭吊历史人物的兴亡．感到人生短促，变化无常，因而跌入现实的</a:t>
            </a:r>
            <a:r>
              <a:rPr lang="zh-CN" altLang="en-US" sz="4000" b="1" dirty="0">
                <a:solidFill>
                  <a:srgbClr val="000066"/>
                </a:solidFill>
              </a:rPr>
              <a:t>苦闷</a:t>
            </a:r>
            <a:r>
              <a:rPr lang="zh-CN" altLang="en-US" sz="4000" b="1" dirty="0">
                <a:solidFill>
                  <a:srgbClr val="000000"/>
                </a:solidFill>
              </a:rPr>
              <a:t>；最后阐发变与不变的哲理，表现了</a:t>
            </a:r>
            <a:r>
              <a:rPr lang="zh-CN" altLang="en-US" sz="4000" b="1" dirty="0">
                <a:solidFill>
                  <a:srgbClr val="FF0000"/>
                </a:solidFill>
                <a:effectLst>
                  <a:outerShdw blurRad="38100" dist="38100" dir="2700000" algn="tl">
                    <a:srgbClr val="000000">
                      <a:alpha val="43137"/>
                    </a:srgbClr>
                  </a:outerShdw>
                </a:effectLst>
              </a:rPr>
              <a:t>旷达乐观</a:t>
            </a:r>
            <a:r>
              <a:rPr lang="zh-CN" altLang="en-US" sz="4000" b="1" dirty="0">
                <a:solidFill>
                  <a:srgbClr val="000000"/>
                </a:solidFill>
              </a:rPr>
              <a:t>的人生态度。</a:t>
            </a:r>
          </a:p>
        </p:txBody>
      </p:sp>
    </p:spTree>
    <p:extLst>
      <p:ext uri="{BB962C8B-B14F-4D97-AF65-F5344CB8AC3E}">
        <p14:creationId xmlns:p14="http://schemas.microsoft.com/office/powerpoint/2010/main" val="3930946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Effect transition="in" filter="box(in)">
                                      <p:cBhvr>
                                        <p:cTn id="7" dur="500"/>
                                        <p:tgtEl>
                                          <p:spTgt spid="180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0226">
                                            <p:txEl>
                                              <p:pRg st="1" end="1"/>
                                            </p:txEl>
                                          </p:spTgt>
                                        </p:tgtEl>
                                        <p:attrNameLst>
                                          <p:attrName>style.visibility</p:attrName>
                                        </p:attrNameLst>
                                      </p:cBhvr>
                                      <p:to>
                                        <p:strVal val="visible"/>
                                      </p:to>
                                    </p:set>
                                    <p:animEffect transition="in" filter="box(in)">
                                      <p:cBhvr>
                                        <p:cTn id="12" dur="500"/>
                                        <p:tgtEl>
                                          <p:spTgt spid="1802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rrowheads="1"/>
          </p:cNvSpPr>
          <p:nvPr>
            <p:ph type="title"/>
          </p:nvPr>
        </p:nvSpPr>
        <p:spPr>
          <a:xfrm>
            <a:off x="395288" y="404813"/>
            <a:ext cx="8591550" cy="1511300"/>
          </a:xfrm>
        </p:spPr>
        <p:txBody>
          <a:bodyPr/>
          <a:lstStyle/>
          <a:p>
            <a:pPr algn="l"/>
            <a:r>
              <a:rPr lang="zh-CN" altLang="en-US" b="1">
                <a:solidFill>
                  <a:srgbClr val="000000"/>
                </a:solidFill>
                <a:ea typeface="隶书" pitchFamily="49" charset="-122"/>
              </a:rPr>
              <a:t>思想感情的发展：</a:t>
            </a:r>
            <a:br>
              <a:rPr lang="zh-CN" altLang="en-US" b="1">
                <a:solidFill>
                  <a:srgbClr val="000000"/>
                </a:solidFill>
                <a:ea typeface="隶书" pitchFamily="49" charset="-122"/>
              </a:rPr>
            </a:br>
            <a:r>
              <a:rPr lang="zh-CN" altLang="en-US" b="1">
                <a:solidFill>
                  <a:srgbClr val="000000"/>
                </a:solidFill>
                <a:ea typeface="隶书" pitchFamily="49" charset="-122"/>
              </a:rPr>
              <a:t>波澜起伏，螺旋上升</a:t>
            </a:r>
          </a:p>
        </p:txBody>
      </p:sp>
      <p:sp>
        <p:nvSpPr>
          <p:cNvPr id="181251" name="Rectangle 3"/>
          <p:cNvSpPr>
            <a:spLocks noGrp="1" noRot="1" noChangeArrowheads="1"/>
          </p:cNvSpPr>
          <p:nvPr>
            <p:ph type="body" idx="1"/>
          </p:nvPr>
        </p:nvSpPr>
        <p:spPr>
          <a:xfrm>
            <a:off x="2843213" y="1916113"/>
            <a:ext cx="5976937" cy="13684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buFont typeface="Wingdings" pitchFamily="2" charset="2"/>
              <a:buNone/>
            </a:pPr>
            <a:r>
              <a:rPr lang="en-US" altLang="zh-CN" sz="3600" b="1"/>
              <a:t>          </a:t>
            </a:r>
            <a:r>
              <a:rPr lang="zh-CN" altLang="en-US" sz="3600" b="1">
                <a:solidFill>
                  <a:srgbClr val="000000"/>
                </a:solidFill>
              </a:rPr>
              <a:t>乐</a:t>
            </a:r>
            <a:r>
              <a:rPr lang="zh-CN" altLang="en-US" sz="3600" b="1"/>
              <a:t>    </a:t>
            </a:r>
            <a:r>
              <a:rPr lang="zh-CN" altLang="en-US" sz="3600" b="1">
                <a:solidFill>
                  <a:srgbClr val="FF0066"/>
                </a:solidFill>
              </a:rPr>
              <a:t>深刻、</a:t>
            </a:r>
            <a:r>
              <a:rPr lang="zh-CN" altLang="en-US" sz="4000" b="1">
                <a:solidFill>
                  <a:srgbClr val="FF0066"/>
                </a:solidFill>
              </a:rPr>
              <a:t>持久</a:t>
            </a:r>
            <a:r>
              <a:rPr lang="zh-CN" altLang="en-US" sz="4000" b="1"/>
              <a:t>  </a:t>
            </a:r>
            <a:r>
              <a:rPr lang="zh-CN" altLang="en-US" sz="3600" b="1"/>
              <a:t>                                 </a:t>
            </a:r>
            <a:r>
              <a:rPr lang="zh-CN" altLang="en-US" sz="3600" b="1">
                <a:solidFill>
                  <a:srgbClr val="000000"/>
                </a:solidFill>
              </a:rPr>
              <a:t>（审美境界）</a:t>
            </a:r>
          </a:p>
        </p:txBody>
      </p:sp>
      <p:sp>
        <p:nvSpPr>
          <p:cNvPr id="181252" name="Text Box 4"/>
          <p:cNvSpPr txBox="1">
            <a:spLocks noChangeArrowheads="1"/>
          </p:cNvSpPr>
          <p:nvPr/>
        </p:nvSpPr>
        <p:spPr bwMode="auto">
          <a:xfrm>
            <a:off x="4572000" y="3357563"/>
            <a:ext cx="424815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en-US" altLang="zh-CN" sz="4000" b="1">
                <a:effectLst>
                  <a:outerShdw blurRad="38100" dist="38100" dir="2700000" algn="tl">
                    <a:srgbClr val="C0C0C0"/>
                  </a:outerShdw>
                </a:effectLst>
                <a:latin typeface="Tahoma" pitchFamily="34" charset="0"/>
              </a:rPr>
              <a:t>         </a:t>
            </a:r>
            <a:r>
              <a:rPr lang="zh-CN" altLang="en-US" sz="4000" b="1">
                <a:solidFill>
                  <a:srgbClr val="000000"/>
                </a:solidFill>
                <a:effectLst>
                  <a:outerShdw blurRad="38100" dist="38100" dir="2700000" algn="tl">
                    <a:srgbClr val="C0C0C0"/>
                  </a:outerShdw>
                </a:effectLst>
                <a:latin typeface="Tahoma" pitchFamily="34" charset="0"/>
              </a:rPr>
              <a:t>悲</a:t>
            </a:r>
          </a:p>
          <a:p>
            <a:pPr>
              <a:spcBef>
                <a:spcPct val="20000"/>
              </a:spcBef>
              <a:buClr>
                <a:schemeClr val="hlink"/>
              </a:buClr>
              <a:buSzPct val="120000"/>
            </a:pPr>
            <a:r>
              <a:rPr lang="zh-CN" altLang="en-US" sz="4000" b="1">
                <a:solidFill>
                  <a:srgbClr val="000000"/>
                </a:solidFill>
                <a:effectLst>
                  <a:outerShdw blurRad="38100" dist="38100" dir="2700000" algn="tl">
                    <a:srgbClr val="C0C0C0"/>
                  </a:outerShdw>
                </a:effectLst>
                <a:latin typeface="Tahoma" pitchFamily="34" charset="0"/>
              </a:rPr>
              <a:t>   （功利境界）</a:t>
            </a:r>
          </a:p>
        </p:txBody>
      </p:sp>
      <p:sp>
        <p:nvSpPr>
          <p:cNvPr id="181253" name="Text Box 5"/>
          <p:cNvSpPr txBox="1">
            <a:spLocks noChangeArrowheads="1"/>
          </p:cNvSpPr>
          <p:nvPr/>
        </p:nvSpPr>
        <p:spPr bwMode="auto">
          <a:xfrm>
            <a:off x="2411413" y="5013325"/>
            <a:ext cx="4176712" cy="13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spcBef>
                <a:spcPct val="20000"/>
              </a:spcBef>
              <a:buClr>
                <a:schemeClr val="hlink"/>
              </a:buClr>
              <a:buSzPct val="120000"/>
            </a:pPr>
            <a:r>
              <a:rPr lang="en-US" altLang="zh-CN" sz="4000" b="1">
                <a:effectLst>
                  <a:outerShdw blurRad="38100" dist="38100" dir="2700000" algn="tl">
                    <a:srgbClr val="C0C0C0"/>
                  </a:outerShdw>
                </a:effectLst>
                <a:latin typeface="Tahoma" pitchFamily="34" charset="0"/>
              </a:rPr>
              <a:t>            </a:t>
            </a:r>
            <a:r>
              <a:rPr lang="zh-CN" altLang="en-US" sz="4000" b="1">
                <a:solidFill>
                  <a:srgbClr val="000000"/>
                </a:solidFill>
                <a:effectLst>
                  <a:outerShdw blurRad="38100" dist="38100" dir="2700000" algn="tl">
                    <a:srgbClr val="C0C0C0"/>
                  </a:outerShdw>
                </a:effectLst>
                <a:latin typeface="Tahoma" pitchFamily="34" charset="0"/>
              </a:rPr>
              <a:t>乐                      </a:t>
            </a:r>
          </a:p>
          <a:p>
            <a:pPr>
              <a:spcBef>
                <a:spcPct val="20000"/>
              </a:spcBef>
              <a:buClr>
                <a:schemeClr val="hlink"/>
              </a:buClr>
              <a:buSzPct val="120000"/>
            </a:pPr>
            <a:r>
              <a:rPr lang="zh-CN" altLang="en-US" sz="4000" b="1">
                <a:solidFill>
                  <a:srgbClr val="000000"/>
                </a:solidFill>
                <a:effectLst>
                  <a:outerShdw blurRad="38100" dist="38100" dir="2700000" algn="tl">
                    <a:srgbClr val="C0C0C0"/>
                  </a:outerShdw>
                </a:effectLst>
                <a:latin typeface="Tahoma" pitchFamily="34" charset="0"/>
              </a:rPr>
              <a:t>    （自然境界）</a:t>
            </a:r>
          </a:p>
        </p:txBody>
      </p:sp>
      <p:sp>
        <p:nvSpPr>
          <p:cNvPr id="181254" name="WordArt 6"/>
          <p:cNvSpPr>
            <a:spLocks noChangeArrowheads="1" noChangeShapeType="1" noTextEdit="1"/>
          </p:cNvSpPr>
          <p:nvPr/>
        </p:nvSpPr>
        <p:spPr bwMode="auto">
          <a:xfrm>
            <a:off x="5219700" y="5157788"/>
            <a:ext cx="936625" cy="43180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zh-CN" altLang="en-US" sz="3600" kern="10">
                <a:ln w="9525">
                  <a:solidFill>
                    <a:srgbClr val="000000"/>
                  </a:solidFill>
                  <a:round/>
                  <a:headEnd/>
                  <a:tailEnd/>
                </a:ln>
                <a:solidFill>
                  <a:srgbClr val="000000"/>
                </a:solidFill>
                <a:latin typeface="宋体"/>
                <a:ea typeface="宋体"/>
              </a:rPr>
              <a:t>短暂</a:t>
            </a:r>
          </a:p>
        </p:txBody>
      </p:sp>
      <p:grpSp>
        <p:nvGrpSpPr>
          <p:cNvPr id="181255" name="Group 7"/>
          <p:cNvGrpSpPr>
            <a:grpSpLocks/>
          </p:cNvGrpSpPr>
          <p:nvPr/>
        </p:nvGrpSpPr>
        <p:grpSpPr bwMode="auto">
          <a:xfrm>
            <a:off x="1979613" y="2205038"/>
            <a:ext cx="3529012" cy="3240087"/>
            <a:chOff x="1292" y="1389"/>
            <a:chExt cx="2042" cy="2041"/>
          </a:xfrm>
        </p:grpSpPr>
        <p:sp>
          <p:nvSpPr>
            <p:cNvPr id="181256" name="Freeform 8"/>
            <p:cNvSpPr>
              <a:spLocks/>
            </p:cNvSpPr>
            <p:nvPr/>
          </p:nvSpPr>
          <p:spPr bwMode="auto">
            <a:xfrm>
              <a:off x="1292" y="2523"/>
              <a:ext cx="1215" cy="783"/>
            </a:xfrm>
            <a:custGeom>
              <a:avLst/>
              <a:gdLst>
                <a:gd name="T0" fmla="*/ 668 w 668"/>
                <a:gd name="T1" fmla="*/ 783 h 783"/>
                <a:gd name="T2" fmla="*/ 622 w 668"/>
                <a:gd name="T3" fmla="*/ 772 h 783"/>
                <a:gd name="T4" fmla="*/ 553 w 668"/>
                <a:gd name="T5" fmla="*/ 749 h 783"/>
                <a:gd name="T6" fmla="*/ 414 w 668"/>
                <a:gd name="T7" fmla="*/ 691 h 783"/>
                <a:gd name="T8" fmla="*/ 380 w 668"/>
                <a:gd name="T9" fmla="*/ 668 h 783"/>
                <a:gd name="T10" fmla="*/ 345 w 668"/>
                <a:gd name="T11" fmla="*/ 657 h 783"/>
                <a:gd name="T12" fmla="*/ 242 w 668"/>
                <a:gd name="T13" fmla="*/ 599 h 783"/>
                <a:gd name="T14" fmla="*/ 173 w 668"/>
                <a:gd name="T15" fmla="*/ 553 h 783"/>
                <a:gd name="T16" fmla="*/ 138 w 668"/>
                <a:gd name="T17" fmla="*/ 530 h 783"/>
                <a:gd name="T18" fmla="*/ 57 w 668"/>
                <a:gd name="T19" fmla="*/ 426 h 783"/>
                <a:gd name="T20" fmla="*/ 0 w 668"/>
                <a:gd name="T21" fmla="*/ 242 h 783"/>
                <a:gd name="T22" fmla="*/ 80 w 668"/>
                <a:gd name="T23"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8" h="783">
                  <a:moveTo>
                    <a:pt x="668" y="783"/>
                  </a:moveTo>
                  <a:cubicBezTo>
                    <a:pt x="653" y="779"/>
                    <a:pt x="637" y="776"/>
                    <a:pt x="622" y="772"/>
                  </a:cubicBezTo>
                  <a:cubicBezTo>
                    <a:pt x="599" y="765"/>
                    <a:pt x="553" y="749"/>
                    <a:pt x="553" y="749"/>
                  </a:cubicBezTo>
                  <a:cubicBezTo>
                    <a:pt x="507" y="719"/>
                    <a:pt x="467" y="708"/>
                    <a:pt x="414" y="691"/>
                  </a:cubicBezTo>
                  <a:cubicBezTo>
                    <a:pt x="401" y="687"/>
                    <a:pt x="392" y="674"/>
                    <a:pt x="380" y="668"/>
                  </a:cubicBezTo>
                  <a:cubicBezTo>
                    <a:pt x="369" y="663"/>
                    <a:pt x="357" y="661"/>
                    <a:pt x="345" y="657"/>
                  </a:cubicBezTo>
                  <a:cubicBezTo>
                    <a:pt x="266" y="603"/>
                    <a:pt x="302" y="619"/>
                    <a:pt x="242" y="599"/>
                  </a:cubicBezTo>
                  <a:cubicBezTo>
                    <a:pt x="219" y="584"/>
                    <a:pt x="196" y="568"/>
                    <a:pt x="173" y="553"/>
                  </a:cubicBezTo>
                  <a:cubicBezTo>
                    <a:pt x="161" y="545"/>
                    <a:pt x="138" y="530"/>
                    <a:pt x="138" y="530"/>
                  </a:cubicBezTo>
                  <a:cubicBezTo>
                    <a:pt x="113" y="492"/>
                    <a:pt x="82" y="464"/>
                    <a:pt x="57" y="426"/>
                  </a:cubicBezTo>
                  <a:cubicBezTo>
                    <a:pt x="37" y="365"/>
                    <a:pt x="15" y="304"/>
                    <a:pt x="0" y="242"/>
                  </a:cubicBezTo>
                  <a:cubicBezTo>
                    <a:pt x="9" y="144"/>
                    <a:pt x="10" y="70"/>
                    <a:pt x="80" y="0"/>
                  </a:cubicBezTo>
                </a:path>
              </a:pathLst>
            </a:custGeom>
            <a:noFill/>
            <a:ln w="5715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1257" name="Group 9"/>
            <p:cNvGrpSpPr>
              <a:grpSpLocks/>
            </p:cNvGrpSpPr>
            <p:nvPr/>
          </p:nvGrpSpPr>
          <p:grpSpPr bwMode="auto">
            <a:xfrm>
              <a:off x="1383" y="1389"/>
              <a:ext cx="1951" cy="2041"/>
              <a:chOff x="1383" y="1389"/>
              <a:chExt cx="1951" cy="2041"/>
            </a:xfrm>
          </p:grpSpPr>
          <p:sp>
            <p:nvSpPr>
              <p:cNvPr id="181258" name="Freeform 10"/>
              <p:cNvSpPr>
                <a:spLocks/>
              </p:cNvSpPr>
              <p:nvPr/>
            </p:nvSpPr>
            <p:spPr bwMode="auto">
              <a:xfrm>
                <a:off x="1383" y="1480"/>
                <a:ext cx="1905" cy="1380"/>
              </a:xfrm>
              <a:custGeom>
                <a:avLst/>
                <a:gdLst>
                  <a:gd name="T0" fmla="*/ 207 w 1790"/>
                  <a:gd name="T1" fmla="*/ 930 h 1380"/>
                  <a:gd name="T2" fmla="*/ 714 w 1790"/>
                  <a:gd name="T3" fmla="*/ 826 h 1380"/>
                  <a:gd name="T4" fmla="*/ 1163 w 1790"/>
                  <a:gd name="T5" fmla="*/ 814 h 1380"/>
                  <a:gd name="T6" fmla="*/ 1681 w 1790"/>
                  <a:gd name="T7" fmla="*/ 872 h 1380"/>
                  <a:gd name="T8" fmla="*/ 1716 w 1790"/>
                  <a:gd name="T9" fmla="*/ 941 h 1380"/>
                  <a:gd name="T10" fmla="*/ 1739 w 1790"/>
                  <a:gd name="T11" fmla="*/ 1045 h 1380"/>
                  <a:gd name="T12" fmla="*/ 1716 w 1790"/>
                  <a:gd name="T13" fmla="*/ 1195 h 1380"/>
                  <a:gd name="T14" fmla="*/ 1243 w 1790"/>
                  <a:gd name="T15" fmla="*/ 1379 h 1380"/>
                  <a:gd name="T16" fmla="*/ 437 w 1790"/>
                  <a:gd name="T17" fmla="*/ 1287 h 1380"/>
                  <a:gd name="T18" fmla="*/ 403 w 1790"/>
                  <a:gd name="T19" fmla="*/ 1264 h 1380"/>
                  <a:gd name="T20" fmla="*/ 368 w 1790"/>
                  <a:gd name="T21" fmla="*/ 1252 h 1380"/>
                  <a:gd name="T22" fmla="*/ 299 w 1790"/>
                  <a:gd name="T23" fmla="*/ 1206 h 1380"/>
                  <a:gd name="T24" fmla="*/ 184 w 1790"/>
                  <a:gd name="T25" fmla="*/ 1114 h 1380"/>
                  <a:gd name="T26" fmla="*/ 161 w 1790"/>
                  <a:gd name="T27" fmla="*/ 1079 h 1380"/>
                  <a:gd name="T28" fmla="*/ 91 w 1790"/>
                  <a:gd name="T29" fmla="*/ 1010 h 1380"/>
                  <a:gd name="T30" fmla="*/ 34 w 1790"/>
                  <a:gd name="T31" fmla="*/ 884 h 1380"/>
                  <a:gd name="T32" fmla="*/ 126 w 1790"/>
                  <a:gd name="T33" fmla="*/ 434 h 1380"/>
                  <a:gd name="T34" fmla="*/ 195 w 1790"/>
                  <a:gd name="T35" fmla="*/ 342 h 1380"/>
                  <a:gd name="T36" fmla="*/ 368 w 1790"/>
                  <a:gd name="T37" fmla="*/ 215 h 1380"/>
                  <a:gd name="T38" fmla="*/ 875 w 1790"/>
                  <a:gd name="T39" fmla="*/ 43 h 1380"/>
                  <a:gd name="T40" fmla="*/ 979 w 1790"/>
                  <a:gd name="T41" fmla="*/ 8 h 1380"/>
                  <a:gd name="T42" fmla="*/ 1059 w 1790"/>
                  <a:gd name="T43" fmla="*/ 8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0" h="1380">
                    <a:moveTo>
                      <a:pt x="207" y="930"/>
                    </a:moveTo>
                    <a:cubicBezTo>
                      <a:pt x="377" y="894"/>
                      <a:pt x="538" y="834"/>
                      <a:pt x="714" y="826"/>
                    </a:cubicBezTo>
                    <a:cubicBezTo>
                      <a:pt x="864" y="820"/>
                      <a:pt x="1013" y="818"/>
                      <a:pt x="1163" y="814"/>
                    </a:cubicBezTo>
                    <a:cubicBezTo>
                      <a:pt x="1790" y="832"/>
                      <a:pt x="1421" y="788"/>
                      <a:pt x="1681" y="872"/>
                    </a:cubicBezTo>
                    <a:cubicBezTo>
                      <a:pt x="1714" y="969"/>
                      <a:pt x="1668" y="843"/>
                      <a:pt x="1716" y="941"/>
                    </a:cubicBezTo>
                    <a:cubicBezTo>
                      <a:pt x="1728" y="966"/>
                      <a:pt x="1736" y="1025"/>
                      <a:pt x="1739" y="1045"/>
                    </a:cubicBezTo>
                    <a:cubicBezTo>
                      <a:pt x="1737" y="1058"/>
                      <a:pt x="1730" y="1163"/>
                      <a:pt x="1716" y="1195"/>
                    </a:cubicBezTo>
                    <a:cubicBezTo>
                      <a:pt x="1645" y="1363"/>
                      <a:pt x="1388" y="1367"/>
                      <a:pt x="1243" y="1379"/>
                    </a:cubicBezTo>
                    <a:cubicBezTo>
                      <a:pt x="889" y="1370"/>
                      <a:pt x="732" y="1380"/>
                      <a:pt x="437" y="1287"/>
                    </a:cubicBezTo>
                    <a:cubicBezTo>
                      <a:pt x="426" y="1279"/>
                      <a:pt x="415" y="1270"/>
                      <a:pt x="403" y="1264"/>
                    </a:cubicBezTo>
                    <a:cubicBezTo>
                      <a:pt x="392" y="1258"/>
                      <a:pt x="378" y="1259"/>
                      <a:pt x="368" y="1252"/>
                    </a:cubicBezTo>
                    <a:cubicBezTo>
                      <a:pt x="279" y="1194"/>
                      <a:pt x="382" y="1235"/>
                      <a:pt x="299" y="1206"/>
                    </a:cubicBezTo>
                    <a:cubicBezTo>
                      <a:pt x="263" y="1171"/>
                      <a:pt x="226" y="1142"/>
                      <a:pt x="184" y="1114"/>
                    </a:cubicBezTo>
                    <a:cubicBezTo>
                      <a:pt x="176" y="1102"/>
                      <a:pt x="170" y="1089"/>
                      <a:pt x="161" y="1079"/>
                    </a:cubicBezTo>
                    <a:cubicBezTo>
                      <a:pt x="139" y="1055"/>
                      <a:pt x="91" y="1010"/>
                      <a:pt x="91" y="1010"/>
                    </a:cubicBezTo>
                    <a:cubicBezTo>
                      <a:pt x="79" y="961"/>
                      <a:pt x="62" y="926"/>
                      <a:pt x="34" y="884"/>
                    </a:cubicBezTo>
                    <a:cubicBezTo>
                      <a:pt x="37" y="795"/>
                      <a:pt x="0" y="517"/>
                      <a:pt x="126" y="434"/>
                    </a:cubicBezTo>
                    <a:cubicBezTo>
                      <a:pt x="143" y="386"/>
                      <a:pt x="159" y="374"/>
                      <a:pt x="195" y="342"/>
                    </a:cubicBezTo>
                    <a:cubicBezTo>
                      <a:pt x="264" y="281"/>
                      <a:pt x="287" y="255"/>
                      <a:pt x="368" y="215"/>
                    </a:cubicBezTo>
                    <a:cubicBezTo>
                      <a:pt x="532" y="133"/>
                      <a:pt x="693" y="79"/>
                      <a:pt x="875" y="43"/>
                    </a:cubicBezTo>
                    <a:cubicBezTo>
                      <a:pt x="911" y="36"/>
                      <a:pt x="944" y="19"/>
                      <a:pt x="979" y="8"/>
                    </a:cubicBezTo>
                    <a:cubicBezTo>
                      <a:pt x="1004" y="0"/>
                      <a:pt x="1032" y="8"/>
                      <a:pt x="1059" y="8"/>
                    </a:cubicBezTo>
                  </a:path>
                </a:pathLst>
              </a:custGeom>
              <a:noFill/>
              <a:ln w="57150" cmpd="sng">
                <a:solidFill>
                  <a:srgbClr val="FFFF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9" name="Oval 11"/>
              <p:cNvSpPr>
                <a:spLocks noChangeArrowheads="1"/>
              </p:cNvSpPr>
              <p:nvPr/>
            </p:nvSpPr>
            <p:spPr bwMode="auto">
              <a:xfrm>
                <a:off x="2336" y="3249"/>
                <a:ext cx="181" cy="181"/>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Oval 12"/>
              <p:cNvSpPr>
                <a:spLocks noChangeArrowheads="1"/>
              </p:cNvSpPr>
              <p:nvPr/>
            </p:nvSpPr>
            <p:spPr bwMode="auto">
              <a:xfrm>
                <a:off x="3152" y="2387"/>
                <a:ext cx="182" cy="181"/>
              </a:xfrm>
              <a:prstGeom prst="ellipse">
                <a:avLst/>
              </a:prstGeom>
              <a:solidFill>
                <a:srgbClr val="FFFF99"/>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1" name="Oval 13"/>
              <p:cNvSpPr>
                <a:spLocks noChangeArrowheads="1"/>
              </p:cNvSpPr>
              <p:nvPr/>
            </p:nvSpPr>
            <p:spPr bwMode="auto">
              <a:xfrm>
                <a:off x="2381" y="1389"/>
                <a:ext cx="182" cy="181"/>
              </a:xfrm>
              <a:prstGeom prst="ellipse">
                <a:avLst/>
              </a:prstGeom>
              <a:solidFill>
                <a:srgbClr val="FFFF99"/>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263914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fade">
                                      <p:cBhvr>
                                        <p:cTn id="7" dur="1000"/>
                                        <p:tgtEl>
                                          <p:spTgt spid="181251">
                                            <p:txEl>
                                              <p:pRg st="0" end="0"/>
                                            </p:txEl>
                                          </p:spTgt>
                                        </p:tgtEl>
                                      </p:cBhvr>
                                    </p:animEffect>
                                    <p:anim calcmode="lin" valueType="num">
                                      <p:cBhvr>
                                        <p:cTn id="8" dur="1000" fill="hold"/>
                                        <p:tgtEl>
                                          <p:spTgt spid="1812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12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1252"/>
                                        </p:tgtEl>
                                        <p:attrNameLst>
                                          <p:attrName>style.visibility</p:attrName>
                                        </p:attrNameLst>
                                      </p:cBhvr>
                                      <p:to>
                                        <p:strVal val="visible"/>
                                      </p:to>
                                    </p:set>
                                    <p:animEffect transition="in" filter="fade">
                                      <p:cBhvr>
                                        <p:cTn id="14" dur="1000"/>
                                        <p:tgtEl>
                                          <p:spTgt spid="181252"/>
                                        </p:tgtEl>
                                      </p:cBhvr>
                                    </p:animEffect>
                                    <p:anim calcmode="lin" valueType="num">
                                      <p:cBhvr>
                                        <p:cTn id="15" dur="1000" fill="hold"/>
                                        <p:tgtEl>
                                          <p:spTgt spid="181252"/>
                                        </p:tgtEl>
                                        <p:attrNameLst>
                                          <p:attrName>ppt_x</p:attrName>
                                        </p:attrNameLst>
                                      </p:cBhvr>
                                      <p:tavLst>
                                        <p:tav tm="0">
                                          <p:val>
                                            <p:strVal val="#ppt_x"/>
                                          </p:val>
                                        </p:tav>
                                        <p:tav tm="100000">
                                          <p:val>
                                            <p:strVal val="#ppt_x"/>
                                          </p:val>
                                        </p:tav>
                                      </p:tavLst>
                                    </p:anim>
                                    <p:anim calcmode="lin" valueType="num">
                                      <p:cBhvr>
                                        <p:cTn id="16" dur="1000" fill="hold"/>
                                        <p:tgtEl>
                                          <p:spTgt spid="18125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81253"/>
                                        </p:tgtEl>
                                        <p:attrNameLst>
                                          <p:attrName>style.visibility</p:attrName>
                                        </p:attrNameLst>
                                      </p:cBhvr>
                                      <p:to>
                                        <p:strVal val="visible"/>
                                      </p:to>
                                    </p:set>
                                    <p:animEffect transition="in" filter="fade">
                                      <p:cBhvr>
                                        <p:cTn id="21" dur="1000"/>
                                        <p:tgtEl>
                                          <p:spTgt spid="181253"/>
                                        </p:tgtEl>
                                      </p:cBhvr>
                                    </p:animEffect>
                                    <p:anim calcmode="lin" valueType="num">
                                      <p:cBhvr>
                                        <p:cTn id="22" dur="1000" fill="hold"/>
                                        <p:tgtEl>
                                          <p:spTgt spid="181253"/>
                                        </p:tgtEl>
                                        <p:attrNameLst>
                                          <p:attrName>ppt_x</p:attrName>
                                        </p:attrNameLst>
                                      </p:cBhvr>
                                      <p:tavLst>
                                        <p:tav tm="0">
                                          <p:val>
                                            <p:strVal val="#ppt_x"/>
                                          </p:val>
                                        </p:tav>
                                        <p:tav tm="100000">
                                          <p:val>
                                            <p:strVal val="#ppt_x"/>
                                          </p:val>
                                        </p:tav>
                                      </p:tavLst>
                                    </p:anim>
                                    <p:anim calcmode="lin" valueType="num">
                                      <p:cBhvr>
                                        <p:cTn id="23" dur="1000" fill="hold"/>
                                        <p:tgtEl>
                                          <p:spTgt spid="181253"/>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1000"/>
                            </p:stCondLst>
                            <p:childTnLst>
                              <p:par>
                                <p:cTn id="25" presetID="47" presetClass="entr" presetSubtype="0" fill="hold" grpId="0" nodeType="afterEffect">
                                  <p:stCondLst>
                                    <p:cond delay="0"/>
                                  </p:stCondLst>
                                  <p:childTnLst>
                                    <p:set>
                                      <p:cBhvr>
                                        <p:cTn id="26" dur="1" fill="hold">
                                          <p:stCondLst>
                                            <p:cond delay="0"/>
                                          </p:stCondLst>
                                        </p:cTn>
                                        <p:tgtEl>
                                          <p:spTgt spid="181254"/>
                                        </p:tgtEl>
                                        <p:attrNameLst>
                                          <p:attrName>style.visibility</p:attrName>
                                        </p:attrNameLst>
                                      </p:cBhvr>
                                      <p:to>
                                        <p:strVal val="visible"/>
                                      </p:to>
                                    </p:set>
                                    <p:animEffect transition="in" filter="fade">
                                      <p:cBhvr>
                                        <p:cTn id="27" dur="1000"/>
                                        <p:tgtEl>
                                          <p:spTgt spid="181254"/>
                                        </p:tgtEl>
                                      </p:cBhvr>
                                    </p:animEffect>
                                    <p:anim calcmode="lin" valueType="num">
                                      <p:cBhvr>
                                        <p:cTn id="28" dur="1000" fill="hold"/>
                                        <p:tgtEl>
                                          <p:spTgt spid="181254"/>
                                        </p:tgtEl>
                                        <p:attrNameLst>
                                          <p:attrName>ppt_x</p:attrName>
                                        </p:attrNameLst>
                                      </p:cBhvr>
                                      <p:tavLst>
                                        <p:tav tm="0">
                                          <p:val>
                                            <p:strVal val="#ppt_x"/>
                                          </p:val>
                                        </p:tav>
                                        <p:tav tm="100000">
                                          <p:val>
                                            <p:strVal val="#ppt_x"/>
                                          </p:val>
                                        </p:tav>
                                      </p:tavLst>
                                    </p:anim>
                                    <p:anim calcmode="lin" valueType="num">
                                      <p:cBhvr>
                                        <p:cTn id="29" dur="1000" fill="hold"/>
                                        <p:tgtEl>
                                          <p:spTgt spid="181254"/>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9" presetClass="entr" presetSubtype="10" fill="hold" nodeType="clickEffect">
                                  <p:stCondLst>
                                    <p:cond delay="0"/>
                                  </p:stCondLst>
                                  <p:childTnLst>
                                    <p:set>
                                      <p:cBhvr>
                                        <p:cTn id="33" dur="1" fill="hold">
                                          <p:stCondLst>
                                            <p:cond delay="0"/>
                                          </p:stCondLst>
                                        </p:cTn>
                                        <p:tgtEl>
                                          <p:spTgt spid="181255"/>
                                        </p:tgtEl>
                                        <p:attrNameLst>
                                          <p:attrName>style.visibility</p:attrName>
                                        </p:attrNameLst>
                                      </p:cBhvr>
                                      <p:to>
                                        <p:strVal val="visible"/>
                                      </p:to>
                                    </p:set>
                                    <p:anim calcmode="lin" valueType="num">
                                      <p:cBhvr>
                                        <p:cTn id="34" dur="5000" fill="hold"/>
                                        <p:tgtEl>
                                          <p:spTgt spid="181255"/>
                                        </p:tgtEl>
                                        <p:attrNameLst>
                                          <p:attrName>ppt_w</p:attrName>
                                        </p:attrNameLst>
                                      </p:cBhvr>
                                      <p:tavLst>
                                        <p:tav tm="0" fmla="#ppt_w*sin(2.5*pi*$)">
                                          <p:val>
                                            <p:fltVal val="0"/>
                                          </p:val>
                                        </p:tav>
                                        <p:tav tm="100000">
                                          <p:val>
                                            <p:fltVal val="1"/>
                                          </p:val>
                                        </p:tav>
                                      </p:tavLst>
                                    </p:anim>
                                    <p:anim calcmode="lin" valueType="num">
                                      <p:cBhvr>
                                        <p:cTn id="35" dur="5000" fill="hold"/>
                                        <p:tgtEl>
                                          <p:spTgt spid="1812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P spid="181252" grpId="0"/>
      <p:bldP spid="181253" grpId="0"/>
      <p:bldP spid="18125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395288" y="0"/>
            <a:ext cx="8280400" cy="1384300"/>
          </a:xfrm>
          <a:solidFill>
            <a:srgbClr val="000099">
              <a:alpha val="59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3200" b="1">
                <a:solidFill>
                  <a:srgbClr val="FFFF00"/>
                </a:solidFill>
              </a:rPr>
              <a:t>自由豪放、恣肆雄健、舒卷自如、变化多端</a:t>
            </a:r>
            <a:br>
              <a:rPr lang="zh-CN" altLang="en-US" sz="3200" b="1">
                <a:solidFill>
                  <a:srgbClr val="FFFF00"/>
                </a:solidFill>
              </a:rPr>
            </a:br>
            <a:r>
              <a:rPr lang="zh-CN" altLang="en-US" sz="3200" b="1">
                <a:solidFill>
                  <a:srgbClr val="FFFF00"/>
                </a:solidFill>
              </a:rPr>
              <a:t>              </a:t>
            </a:r>
            <a:r>
              <a:rPr lang="en-US" altLang="zh-CN" sz="3200" b="1">
                <a:solidFill>
                  <a:srgbClr val="FFFF00"/>
                </a:solidFill>
              </a:rPr>
              <a:t>——</a:t>
            </a:r>
            <a:r>
              <a:rPr lang="zh-CN" altLang="en-US" sz="3200" b="1">
                <a:solidFill>
                  <a:schemeClr val="tx1"/>
                </a:solidFill>
              </a:rPr>
              <a:t>赋体散文的语言特色</a:t>
            </a:r>
          </a:p>
        </p:txBody>
      </p:sp>
      <p:sp>
        <p:nvSpPr>
          <p:cNvPr id="71683" name="Rectangle 3"/>
          <p:cNvSpPr>
            <a:spLocks noGrp="1" noRot="1" noChangeArrowheads="1"/>
          </p:cNvSpPr>
          <p:nvPr>
            <p:ph type="body" idx="1"/>
          </p:nvPr>
        </p:nvSpPr>
        <p:spPr>
          <a:xfrm>
            <a:off x="395288" y="1412875"/>
            <a:ext cx="8229600" cy="5184775"/>
          </a:xfrm>
          <a:solidFill>
            <a:srgbClr val="000099">
              <a:alpha val="56000"/>
            </a:srgbClr>
          </a:solidFill>
        </p:spPr>
        <p:txBody>
          <a:bodyPr/>
          <a:lstStyle/>
          <a:p>
            <a:pPr>
              <a:lnSpc>
                <a:spcPct val="80000"/>
              </a:lnSpc>
            </a:pPr>
            <a:r>
              <a:rPr lang="zh-CN" altLang="en-US" sz="2800" b="1">
                <a:solidFill>
                  <a:srgbClr val="FFFF00"/>
                </a:solidFill>
              </a:rPr>
              <a:t>例如：</a:t>
            </a:r>
            <a:r>
              <a:rPr lang="zh-CN" altLang="en-US" sz="2800" b="1"/>
              <a:t>第一段开头三句为散句，下面则</a:t>
            </a:r>
            <a:r>
              <a:rPr lang="zh-CN" altLang="en-US" sz="2800" b="1">
                <a:solidFill>
                  <a:srgbClr val="FFFF00"/>
                </a:solidFill>
              </a:rPr>
              <a:t>骈散结合</a:t>
            </a:r>
            <a:r>
              <a:rPr lang="zh-CN" altLang="en-US" sz="2800" b="1"/>
              <a:t>，“纵一苇之所如，凌万顷之茫然”对仗严格工整，句式整饬；“浩浩乎”两句，尽管是骈句，却相对松散，不受拘束，如行云流水，恰到好处地体现了怡然自足的快意。</a:t>
            </a:r>
          </a:p>
          <a:p>
            <a:pPr>
              <a:lnSpc>
                <a:spcPct val="80000"/>
              </a:lnSpc>
            </a:pPr>
            <a:r>
              <a:rPr lang="zh-CN" altLang="en-US" sz="2800" b="1">
                <a:solidFill>
                  <a:srgbClr val="FFFF00"/>
                </a:solidFill>
              </a:rPr>
              <a:t>再如：</a:t>
            </a:r>
            <a:r>
              <a:rPr lang="zh-CN" altLang="en-US" sz="2800" b="1"/>
              <a:t>第二段描写箫声一段，是赋体散文语言的典型代表。</a:t>
            </a:r>
            <a:r>
              <a:rPr lang="zh-CN" altLang="en-US" sz="2800" b="1">
                <a:solidFill>
                  <a:srgbClr val="FFFF00"/>
                </a:solidFill>
              </a:rPr>
              <a:t>利用对偶、夸张、比喻</a:t>
            </a:r>
            <a:r>
              <a:rPr lang="zh-CN" altLang="en-US" sz="2800" b="1"/>
              <a:t>的修辞，</a:t>
            </a:r>
            <a:r>
              <a:rPr lang="zh-CN" altLang="en-US" sz="2800" b="1">
                <a:solidFill>
                  <a:srgbClr val="FFFF00"/>
                </a:solidFill>
              </a:rPr>
              <a:t>侧面衬托</a:t>
            </a:r>
            <a:r>
              <a:rPr lang="zh-CN" altLang="en-US" sz="2800" b="1"/>
              <a:t>的手法，把箫声的悲凉怨慕</a:t>
            </a:r>
            <a:r>
              <a:rPr lang="zh-CN" altLang="en-US" sz="2800" b="1">
                <a:solidFill>
                  <a:srgbClr val="FFFF00"/>
                </a:solidFill>
              </a:rPr>
              <a:t>渲染</a:t>
            </a:r>
            <a:r>
              <a:rPr lang="zh-CN" altLang="en-US" sz="2800" b="1"/>
              <a:t>得淋漓尽致。</a:t>
            </a:r>
          </a:p>
          <a:p>
            <a:pPr>
              <a:lnSpc>
                <a:spcPct val="80000"/>
              </a:lnSpc>
            </a:pPr>
            <a:r>
              <a:rPr lang="zh-CN" altLang="en-US" sz="2800" b="1">
                <a:solidFill>
                  <a:srgbClr val="FFFF00"/>
                </a:solidFill>
              </a:rPr>
              <a:t>再如：</a:t>
            </a:r>
            <a:r>
              <a:rPr lang="zh-CN" altLang="en-US" sz="2800" b="1"/>
              <a:t>第三段充分利用赋的</a:t>
            </a:r>
            <a:r>
              <a:rPr lang="zh-CN" altLang="en-US" sz="2800" b="1">
                <a:solidFill>
                  <a:srgbClr val="FFFF00"/>
                </a:solidFill>
              </a:rPr>
              <a:t>铺陈叙事</a:t>
            </a:r>
            <a:r>
              <a:rPr lang="zh-CN" altLang="en-US" sz="2800" b="1"/>
              <a:t>的特点，表现了曹操的英雄形象，和自身的地位卑微、一事无成，形成强烈的反差，自然会产生郁勃不平之感。文章中连用三个</a:t>
            </a:r>
            <a:r>
              <a:rPr lang="zh-CN" altLang="en-US" sz="2800" b="1">
                <a:solidFill>
                  <a:srgbClr val="FFFF00"/>
                </a:solidFill>
              </a:rPr>
              <a:t>反问句式</a:t>
            </a:r>
            <a:r>
              <a:rPr lang="zh-CN" altLang="en-US" sz="2800" b="1"/>
              <a:t>，正是这种郁勃不平的强烈喷发。</a:t>
            </a:r>
          </a:p>
        </p:txBody>
      </p:sp>
    </p:spTree>
    <p:extLst>
      <p:ext uri="{BB962C8B-B14F-4D97-AF65-F5344CB8AC3E}">
        <p14:creationId xmlns:p14="http://schemas.microsoft.com/office/powerpoint/2010/main" val="3196190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rrowheads="1"/>
          </p:cNvSpPr>
          <p:nvPr>
            <p:ph type="title"/>
          </p:nvPr>
        </p:nvSpPr>
        <p:spPr>
          <a:xfrm>
            <a:off x="250825" y="0"/>
            <a:ext cx="8424863" cy="2276475"/>
          </a:xfrm>
          <a:solidFill>
            <a:srgbClr val="000099">
              <a:alpha val="59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800" b="1">
                <a:solidFill>
                  <a:srgbClr val="FFFF00"/>
                </a:solidFill>
              </a:rPr>
              <a:t>   </a:t>
            </a:r>
            <a:r>
              <a:rPr lang="zh-CN" altLang="en-US" sz="4800" b="1">
                <a:solidFill>
                  <a:srgbClr val="FFFF00"/>
                </a:solidFill>
              </a:rPr>
              <a:t>自由豪放、恣肆雄健、          舒卷自如、变化多端</a:t>
            </a:r>
            <a:r>
              <a:rPr lang="zh-CN" altLang="en-US" sz="3200" b="1">
                <a:solidFill>
                  <a:srgbClr val="FFFF00"/>
                </a:solidFill>
              </a:rPr>
              <a:t/>
            </a:r>
            <a:br>
              <a:rPr lang="zh-CN" altLang="en-US" sz="3200" b="1">
                <a:solidFill>
                  <a:srgbClr val="FFFF00"/>
                </a:solidFill>
              </a:rPr>
            </a:br>
            <a:r>
              <a:rPr lang="zh-CN" altLang="en-US" sz="3200" b="1">
                <a:solidFill>
                  <a:srgbClr val="FFFF00"/>
                </a:solidFill>
              </a:rPr>
              <a:t>             </a:t>
            </a:r>
            <a:r>
              <a:rPr lang="en-US" altLang="zh-CN" sz="3200" b="1">
                <a:solidFill>
                  <a:srgbClr val="000000"/>
                </a:solidFill>
              </a:rPr>
              <a:t>——</a:t>
            </a:r>
            <a:r>
              <a:rPr lang="zh-CN" altLang="en-US" sz="3200" b="1">
                <a:solidFill>
                  <a:srgbClr val="000000"/>
                </a:solidFill>
              </a:rPr>
              <a:t>赋体散文的语言特色</a:t>
            </a:r>
          </a:p>
        </p:txBody>
      </p:sp>
      <p:sp>
        <p:nvSpPr>
          <p:cNvPr id="184323" name="Rectangle 3"/>
          <p:cNvSpPr>
            <a:spLocks noGrp="1" noRot="1" noChangeArrowheads="1"/>
          </p:cNvSpPr>
          <p:nvPr>
            <p:ph type="body" idx="1"/>
          </p:nvPr>
        </p:nvSpPr>
        <p:spPr>
          <a:xfrm>
            <a:off x="395288" y="2276475"/>
            <a:ext cx="8229600" cy="4464050"/>
          </a:xfrm>
          <a:noFill/>
          <a:extLst>
            <a:ext uri="{909E8E84-426E-40DD-AFC4-6F175D3DCCD1}">
              <a14:hiddenFill xmlns:a14="http://schemas.microsoft.com/office/drawing/2010/main">
                <a:solidFill>
                  <a:srgbClr val="000099">
                    <a:alpha val="56000"/>
                  </a:srgbClr>
                </a:solidFill>
              </a14:hiddenFill>
            </a:ext>
          </a:extLst>
        </p:spPr>
        <p:txBody>
          <a:bodyPr/>
          <a:lstStyle/>
          <a:p>
            <a:r>
              <a:rPr lang="zh-CN" altLang="en-US" sz="4800" b="1">
                <a:solidFill>
                  <a:srgbClr val="000000"/>
                </a:solidFill>
              </a:rPr>
              <a:t>骈散相间形成句式参差之美</a:t>
            </a:r>
          </a:p>
          <a:p>
            <a:r>
              <a:rPr lang="zh-CN" altLang="en-US" sz="4800" b="1">
                <a:solidFill>
                  <a:srgbClr val="000000"/>
                </a:solidFill>
              </a:rPr>
              <a:t>比喻连缀形成情感流转之美</a:t>
            </a:r>
          </a:p>
          <a:p>
            <a:r>
              <a:rPr lang="zh-CN" altLang="en-US" sz="4800" b="1">
                <a:solidFill>
                  <a:srgbClr val="000000"/>
                </a:solidFill>
              </a:rPr>
              <a:t>反问叠用形成文势起伏之美</a:t>
            </a:r>
          </a:p>
          <a:p>
            <a:r>
              <a:rPr lang="zh-CN" altLang="en-US" sz="4800" b="1">
                <a:solidFill>
                  <a:srgbClr val="000000"/>
                </a:solidFill>
              </a:rPr>
              <a:t>关联相扣形成音节铿锵之美</a:t>
            </a:r>
          </a:p>
          <a:p>
            <a:r>
              <a:rPr lang="zh-CN" altLang="en-US" sz="4800" b="1">
                <a:solidFill>
                  <a:srgbClr val="000000"/>
                </a:solidFill>
              </a:rPr>
              <a:t>前后呼应形成文脉贯通之美</a:t>
            </a:r>
          </a:p>
        </p:txBody>
      </p:sp>
    </p:spTree>
    <p:extLst>
      <p:ext uri="{BB962C8B-B14F-4D97-AF65-F5344CB8AC3E}">
        <p14:creationId xmlns:p14="http://schemas.microsoft.com/office/powerpoint/2010/main" val="222767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fade">
                                      <p:cBhvr>
                                        <p:cTn id="7" dur="1000"/>
                                        <p:tgtEl>
                                          <p:spTgt spid="184323">
                                            <p:txEl>
                                              <p:pRg st="0" end="0"/>
                                            </p:txEl>
                                          </p:spTgt>
                                        </p:tgtEl>
                                      </p:cBhvr>
                                    </p:animEffect>
                                    <p:anim calcmode="lin" valueType="num">
                                      <p:cBhvr>
                                        <p:cTn id="8" dur="1000" fill="hold"/>
                                        <p:tgtEl>
                                          <p:spTgt spid="1843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184323">
                                            <p:txEl>
                                              <p:pRg st="1" end="1"/>
                                            </p:txEl>
                                          </p:spTgt>
                                        </p:tgtEl>
                                        <p:attrNameLst>
                                          <p:attrName>style.visibility</p:attrName>
                                        </p:attrNameLst>
                                      </p:cBhvr>
                                      <p:to>
                                        <p:strVal val="visible"/>
                                      </p:to>
                                    </p:set>
                                    <p:animEffect transition="in" filter="fade">
                                      <p:cBhvr>
                                        <p:cTn id="14" dur="1000"/>
                                        <p:tgtEl>
                                          <p:spTgt spid="184323">
                                            <p:txEl>
                                              <p:pRg st="1" end="1"/>
                                            </p:txEl>
                                          </p:spTgt>
                                        </p:tgtEl>
                                      </p:cBhvr>
                                    </p:animEffect>
                                    <p:anim calcmode="lin" valueType="num">
                                      <p:cBhvr>
                                        <p:cTn id="15" dur="1000" fill="hold"/>
                                        <p:tgtEl>
                                          <p:spTgt spid="1843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3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184323">
                                            <p:txEl>
                                              <p:pRg st="2" end="2"/>
                                            </p:txEl>
                                          </p:spTgt>
                                        </p:tgtEl>
                                        <p:attrNameLst>
                                          <p:attrName>style.visibility</p:attrName>
                                        </p:attrNameLst>
                                      </p:cBhvr>
                                      <p:to>
                                        <p:strVal val="visible"/>
                                      </p:to>
                                    </p:set>
                                    <p:animEffect transition="in" filter="fade">
                                      <p:cBhvr>
                                        <p:cTn id="21" dur="1000"/>
                                        <p:tgtEl>
                                          <p:spTgt spid="184323">
                                            <p:txEl>
                                              <p:pRg st="2" end="2"/>
                                            </p:txEl>
                                          </p:spTgt>
                                        </p:tgtEl>
                                      </p:cBhvr>
                                    </p:animEffect>
                                    <p:anim calcmode="lin" valueType="num">
                                      <p:cBhvr>
                                        <p:cTn id="22" dur="10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43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184323">
                                            <p:txEl>
                                              <p:pRg st="3" end="3"/>
                                            </p:txEl>
                                          </p:spTgt>
                                        </p:tgtEl>
                                        <p:attrNameLst>
                                          <p:attrName>style.visibility</p:attrName>
                                        </p:attrNameLst>
                                      </p:cBhvr>
                                      <p:to>
                                        <p:strVal val="visible"/>
                                      </p:to>
                                    </p:set>
                                    <p:animEffect transition="in" filter="fade">
                                      <p:cBhvr>
                                        <p:cTn id="28" dur="1000"/>
                                        <p:tgtEl>
                                          <p:spTgt spid="184323">
                                            <p:txEl>
                                              <p:pRg st="3" end="3"/>
                                            </p:txEl>
                                          </p:spTgt>
                                        </p:tgtEl>
                                      </p:cBhvr>
                                    </p:animEffect>
                                    <p:anim calcmode="lin" valueType="num">
                                      <p:cBhvr>
                                        <p:cTn id="29" dur="10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43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nodeType="clickEffect">
                                  <p:stCondLst>
                                    <p:cond delay="0"/>
                                  </p:stCondLst>
                                  <p:childTnLst>
                                    <p:set>
                                      <p:cBhvr>
                                        <p:cTn id="34" dur="1" fill="hold">
                                          <p:stCondLst>
                                            <p:cond delay="0"/>
                                          </p:stCondLst>
                                        </p:cTn>
                                        <p:tgtEl>
                                          <p:spTgt spid="184323">
                                            <p:txEl>
                                              <p:pRg st="4" end="4"/>
                                            </p:txEl>
                                          </p:spTgt>
                                        </p:tgtEl>
                                        <p:attrNameLst>
                                          <p:attrName>style.visibility</p:attrName>
                                        </p:attrNameLst>
                                      </p:cBhvr>
                                      <p:to>
                                        <p:strVal val="visible"/>
                                      </p:to>
                                    </p:set>
                                    <p:animEffect transition="in" filter="fade">
                                      <p:cBhvr>
                                        <p:cTn id="35" dur="1000"/>
                                        <p:tgtEl>
                                          <p:spTgt spid="184323">
                                            <p:txEl>
                                              <p:pRg st="4" end="4"/>
                                            </p:txEl>
                                          </p:spTgt>
                                        </p:tgtEl>
                                      </p:cBhvr>
                                    </p:animEffect>
                                    <p:anim calcmode="lin" valueType="num">
                                      <p:cBhvr>
                                        <p:cTn id="36" dur="1000" fill="hold"/>
                                        <p:tgtEl>
                                          <p:spTgt spid="18432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43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rrowheads="1"/>
          </p:cNvSpPr>
          <p:nvPr>
            <p:ph type="title"/>
          </p:nvPr>
        </p:nvSpPr>
        <p:spPr>
          <a:xfrm>
            <a:off x="457200" y="260350"/>
            <a:ext cx="8507413" cy="1384300"/>
          </a:xfrm>
          <a:solidFill>
            <a:srgbClr val="000099">
              <a:alpha val="59000"/>
            </a:srgbClr>
          </a:soli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sz="3200" b="1">
                <a:solidFill>
                  <a:srgbClr val="FFFF00"/>
                </a:solidFill>
              </a:rPr>
              <a:t>精练生动、词简情真，自然本色、清新流畅</a:t>
            </a:r>
            <a:br>
              <a:rPr lang="zh-CN" altLang="en-US" sz="3200" b="1">
                <a:solidFill>
                  <a:srgbClr val="FFFF00"/>
                </a:solidFill>
              </a:rPr>
            </a:br>
            <a:r>
              <a:rPr lang="zh-CN" altLang="en-US" sz="3200" b="1">
                <a:solidFill>
                  <a:srgbClr val="FFFF00"/>
                </a:solidFill>
              </a:rPr>
              <a:t>           </a:t>
            </a:r>
            <a:r>
              <a:rPr lang="en-US" altLang="zh-CN" sz="3200" b="1">
                <a:solidFill>
                  <a:srgbClr val="000000"/>
                </a:solidFill>
              </a:rPr>
              <a:t>——</a:t>
            </a:r>
            <a:r>
              <a:rPr lang="zh-CN" altLang="en-US" sz="3200" b="1">
                <a:solidFill>
                  <a:srgbClr val="000000"/>
                </a:solidFill>
              </a:rPr>
              <a:t>苏轼的语言追求</a:t>
            </a:r>
          </a:p>
        </p:txBody>
      </p:sp>
      <p:sp>
        <p:nvSpPr>
          <p:cNvPr id="185347" name="Rectangle 3"/>
          <p:cNvSpPr>
            <a:spLocks noGrp="1" noRot="1" noChangeArrowheads="1"/>
          </p:cNvSpPr>
          <p:nvPr>
            <p:ph type="body" idx="1"/>
          </p:nvPr>
        </p:nvSpPr>
        <p:spPr>
          <a:xfrm>
            <a:off x="250825" y="1989138"/>
            <a:ext cx="8748713" cy="4248150"/>
          </a:xfrm>
          <a:solidFill>
            <a:srgbClr val="000099">
              <a:alpha val="59000"/>
            </a:srgbClr>
          </a:solidFill>
        </p:spPr>
        <p:txBody>
          <a:bodyPr/>
          <a:lstStyle/>
          <a:p>
            <a:pPr>
              <a:lnSpc>
                <a:spcPct val="90000"/>
              </a:lnSpc>
            </a:pPr>
            <a:r>
              <a:rPr lang="zh-CN" altLang="en-US" b="1">
                <a:solidFill>
                  <a:srgbClr val="000000"/>
                </a:solidFill>
              </a:rPr>
              <a:t>苏轼是追慕陶渊明的，这种追慕，不仅是在人生观、价值观和生活态度上，也表现在语言上，苏轼评价陶渊明的语言“质而实绮，癯而实腴” （苏轼</a:t>
            </a:r>
            <a:r>
              <a:rPr lang="en-US" altLang="zh-CN" b="1">
                <a:solidFill>
                  <a:srgbClr val="000000"/>
                </a:solidFill>
              </a:rPr>
              <a:t>《</a:t>
            </a:r>
            <a:r>
              <a:rPr lang="zh-CN" altLang="en-US" b="1">
                <a:solidFill>
                  <a:srgbClr val="000000"/>
                </a:solidFill>
              </a:rPr>
              <a:t>与苏辙书</a:t>
            </a:r>
            <a:r>
              <a:rPr lang="en-US" altLang="zh-CN" b="1">
                <a:solidFill>
                  <a:srgbClr val="000000"/>
                </a:solidFill>
              </a:rPr>
              <a:t>》</a:t>
            </a:r>
            <a:r>
              <a:rPr lang="zh-CN" altLang="en-US" b="1">
                <a:solidFill>
                  <a:srgbClr val="000000"/>
                </a:solidFill>
              </a:rPr>
              <a:t>），也就是</a:t>
            </a:r>
            <a:r>
              <a:rPr lang="zh-CN" altLang="en-US" b="1">
                <a:solidFill>
                  <a:srgbClr val="FFFF00"/>
                </a:solidFill>
              </a:rPr>
              <a:t>平淡中见警策，意蕴深远，朴素中见绮丽，似枯实丰。</a:t>
            </a:r>
            <a:r>
              <a:rPr lang="zh-CN" altLang="en-US" b="1">
                <a:solidFill>
                  <a:srgbClr val="000000"/>
                </a:solidFill>
              </a:rPr>
              <a:t>本文中很多语言带有同样的特点。如“清风徐来”的“清”“月出东山”的“出” “渺沧海之一粟”的“渺”都是信手拈来，毫不费力，却又有金石之效，一字千钧。</a:t>
            </a:r>
          </a:p>
        </p:txBody>
      </p:sp>
    </p:spTree>
    <p:extLst>
      <p:ext uri="{BB962C8B-B14F-4D97-AF65-F5344CB8AC3E}">
        <p14:creationId xmlns:p14="http://schemas.microsoft.com/office/powerpoint/2010/main" val="329044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468313" y="692150"/>
            <a:ext cx="8351837" cy="5545138"/>
          </a:xfrm>
          <a:noFill/>
          <a:extLst>
            <a:ext uri="{909E8E84-426E-40DD-AFC4-6F175D3DCCD1}">
              <a14:hiddenFill xmlns:a14="http://schemas.microsoft.com/office/drawing/2010/main">
                <a:solidFill>
                  <a:srgbClr val="000099">
                    <a:alpha val="55000"/>
                  </a:srgbClr>
                </a:solidFill>
              </a14:hiddenFill>
            </a:ext>
          </a:extLst>
        </p:spPr>
        <p:txBody>
          <a:bodyPr/>
          <a:lstStyle/>
          <a:p>
            <a:pPr algn="l"/>
            <a:r>
              <a:rPr lang="en-US" altLang="zh-CN" sz="4000" b="1" dirty="0"/>
              <a:t>         </a:t>
            </a:r>
            <a:r>
              <a:rPr lang="zh-CN" altLang="en-US" sz="4800" b="1" dirty="0">
                <a:solidFill>
                  <a:srgbClr val="000099"/>
                </a:solidFill>
              </a:rPr>
              <a:t>此赋学</a:t>
            </a:r>
            <a:r>
              <a:rPr lang="en-US" altLang="zh-CN" sz="4800" b="1" dirty="0">
                <a:solidFill>
                  <a:srgbClr val="000099"/>
                </a:solidFill>
              </a:rPr>
              <a:t>《</a:t>
            </a:r>
            <a:r>
              <a:rPr lang="zh-CN" altLang="en-US" sz="4800" b="1" dirty="0">
                <a:solidFill>
                  <a:srgbClr val="000099"/>
                </a:solidFill>
              </a:rPr>
              <a:t>庄</a:t>
            </a:r>
            <a:r>
              <a:rPr lang="en-US" altLang="zh-CN" sz="4800" b="1" dirty="0">
                <a:solidFill>
                  <a:srgbClr val="000099"/>
                </a:solidFill>
              </a:rPr>
              <a:t>》</a:t>
            </a:r>
            <a:r>
              <a:rPr lang="zh-CN" altLang="en-US" sz="4800" b="1" dirty="0">
                <a:solidFill>
                  <a:srgbClr val="000099"/>
                </a:solidFill>
              </a:rPr>
              <a:t>、</a:t>
            </a:r>
            <a:r>
              <a:rPr lang="en-US" altLang="zh-CN" sz="4800" b="1" dirty="0">
                <a:solidFill>
                  <a:srgbClr val="000099"/>
                </a:solidFill>
              </a:rPr>
              <a:t>《</a:t>
            </a:r>
            <a:r>
              <a:rPr lang="zh-CN" altLang="en-US" sz="4800" b="1" dirty="0">
                <a:solidFill>
                  <a:srgbClr val="000099"/>
                </a:solidFill>
              </a:rPr>
              <a:t>骚</a:t>
            </a:r>
            <a:r>
              <a:rPr lang="en-US" altLang="zh-CN" sz="4800" b="1" dirty="0">
                <a:solidFill>
                  <a:srgbClr val="000099"/>
                </a:solidFill>
              </a:rPr>
              <a:t>》</a:t>
            </a:r>
            <a:r>
              <a:rPr lang="zh-CN" altLang="en-US" sz="4800" b="1" dirty="0">
                <a:solidFill>
                  <a:srgbClr val="000099"/>
                </a:solidFill>
              </a:rPr>
              <a:t>文法，无一句与</a:t>
            </a:r>
            <a:r>
              <a:rPr lang="en-US" altLang="zh-CN" sz="4800" b="1" dirty="0">
                <a:solidFill>
                  <a:srgbClr val="000099"/>
                </a:solidFill>
              </a:rPr>
              <a:t>《</a:t>
            </a:r>
            <a:r>
              <a:rPr lang="zh-CN" altLang="en-US" sz="4800" b="1" dirty="0">
                <a:solidFill>
                  <a:srgbClr val="000099"/>
                </a:solidFill>
              </a:rPr>
              <a:t>庄</a:t>
            </a:r>
            <a:r>
              <a:rPr lang="en-US" altLang="zh-CN" sz="4800" b="1" dirty="0">
                <a:solidFill>
                  <a:srgbClr val="000099"/>
                </a:solidFill>
              </a:rPr>
              <a:t>》</a:t>
            </a:r>
            <a:r>
              <a:rPr lang="zh-CN" altLang="en-US" sz="4800" b="1" dirty="0">
                <a:solidFill>
                  <a:srgbClr val="000099"/>
                </a:solidFill>
              </a:rPr>
              <a:t>、</a:t>
            </a:r>
            <a:r>
              <a:rPr lang="en-US" altLang="zh-CN" sz="4800" b="1" dirty="0">
                <a:solidFill>
                  <a:srgbClr val="000099"/>
                </a:solidFill>
              </a:rPr>
              <a:t>《</a:t>
            </a:r>
            <a:r>
              <a:rPr lang="zh-CN" altLang="en-US" sz="4800" b="1" dirty="0">
                <a:solidFill>
                  <a:srgbClr val="000099"/>
                </a:solidFill>
              </a:rPr>
              <a:t>骚</a:t>
            </a:r>
            <a:r>
              <a:rPr lang="en-US" altLang="zh-CN" sz="4800" b="1" dirty="0">
                <a:solidFill>
                  <a:srgbClr val="000099"/>
                </a:solidFill>
              </a:rPr>
              <a:t>》</a:t>
            </a:r>
            <a:r>
              <a:rPr lang="zh-CN" altLang="en-US" sz="4800" b="1" dirty="0">
                <a:solidFill>
                  <a:srgbClr val="000099"/>
                </a:solidFill>
              </a:rPr>
              <a:t>相似，非超然之才，绝伦之识，不能为也。潇洒神奇，出世绝俗</a:t>
            </a:r>
            <a:r>
              <a:rPr lang="en-US" altLang="zh-CN" sz="4800" b="1" dirty="0">
                <a:solidFill>
                  <a:srgbClr val="000099"/>
                </a:solidFill>
              </a:rPr>
              <a:t>……</a:t>
            </a:r>
            <a:br>
              <a:rPr lang="en-US" altLang="zh-CN" sz="4800" b="1" dirty="0">
                <a:solidFill>
                  <a:srgbClr val="000099"/>
                </a:solidFill>
              </a:rPr>
            </a:br>
            <a:r>
              <a:rPr lang="en-US" altLang="zh-CN" sz="4800" b="1" dirty="0">
                <a:solidFill>
                  <a:srgbClr val="000099"/>
                </a:solidFill>
              </a:rPr>
              <a:t>        ——</a:t>
            </a:r>
            <a:r>
              <a:rPr lang="zh-CN" altLang="en-US" sz="4800" b="1" dirty="0">
                <a:solidFill>
                  <a:srgbClr val="000099"/>
                </a:solidFill>
              </a:rPr>
              <a:t>谢枋得</a:t>
            </a:r>
            <a:r>
              <a:rPr lang="en-US" altLang="zh-CN" sz="4800" b="1" dirty="0">
                <a:solidFill>
                  <a:srgbClr val="000099"/>
                </a:solidFill>
              </a:rPr>
              <a:t>《</a:t>
            </a:r>
            <a:r>
              <a:rPr lang="zh-CN" altLang="en-US" sz="4800" b="1" dirty="0">
                <a:solidFill>
                  <a:srgbClr val="000099"/>
                </a:solidFill>
              </a:rPr>
              <a:t>文章轨范</a:t>
            </a:r>
            <a:r>
              <a:rPr lang="en-US" altLang="zh-CN" sz="4800" b="1" dirty="0">
                <a:solidFill>
                  <a:srgbClr val="000099"/>
                </a:solidFill>
              </a:rPr>
              <a:t>》</a:t>
            </a:r>
          </a:p>
        </p:txBody>
      </p:sp>
    </p:spTree>
    <p:extLst>
      <p:ext uri="{BB962C8B-B14F-4D97-AF65-F5344CB8AC3E}">
        <p14:creationId xmlns:p14="http://schemas.microsoft.com/office/powerpoint/2010/main" val="3944774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0" y="14478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itchFamily="18" charset="0"/>
              </a:rPr>
              <a:t>             </a:t>
            </a:r>
            <a:r>
              <a:rPr kumimoji="1" lang="zh-CN" altLang="en-US" sz="2400" b="1" dirty="0">
                <a:solidFill>
                  <a:srgbClr val="FF3300"/>
                </a:solidFill>
                <a:latin typeface="Times New Roman" pitchFamily="18" charset="0"/>
              </a:rPr>
              <a:t>清风徐来              白露   遗世独立</a:t>
            </a:r>
          </a:p>
          <a:p>
            <a:r>
              <a:rPr kumimoji="1" lang="en-US" altLang="zh-CN" sz="2400" b="1" dirty="0">
                <a:solidFill>
                  <a:srgbClr val="FF3300"/>
                </a:solidFill>
                <a:latin typeface="Times New Roman" pitchFamily="18" charset="0"/>
              </a:rPr>
              <a:t>1</a:t>
            </a:r>
            <a:r>
              <a:rPr kumimoji="1" lang="zh-CN" altLang="en-US" sz="2400" b="1" dirty="0">
                <a:solidFill>
                  <a:srgbClr val="FF3300"/>
                </a:solidFill>
                <a:latin typeface="Times New Roman" pitchFamily="18" charset="0"/>
              </a:rPr>
              <a:t>、游                      月出                                                             </a:t>
            </a:r>
            <a:r>
              <a:rPr kumimoji="1" lang="zh-CN" altLang="en-US" sz="2400" b="1" dirty="0">
                <a:solidFill>
                  <a:srgbClr val="000000"/>
                </a:solidFill>
                <a:latin typeface="Times New Roman" pitchFamily="18" charset="0"/>
              </a:rPr>
              <a:t>写景</a:t>
            </a:r>
            <a:r>
              <a:rPr kumimoji="1" lang="zh-CN" altLang="en-US" sz="2400" b="1" dirty="0">
                <a:solidFill>
                  <a:srgbClr val="FF3300"/>
                </a:solidFill>
                <a:latin typeface="Times New Roman" pitchFamily="18" charset="0"/>
              </a:rPr>
              <a:t>  </a:t>
            </a:r>
            <a:r>
              <a:rPr kumimoji="1" lang="zh-CN" altLang="en-US" sz="2400" b="1" dirty="0">
                <a:solidFill>
                  <a:srgbClr val="0000FF"/>
                </a:solidFill>
                <a:latin typeface="Times New Roman" pitchFamily="18" charset="0"/>
              </a:rPr>
              <a:t>乐</a:t>
            </a:r>
            <a:r>
              <a:rPr kumimoji="1" lang="zh-CN" altLang="en-US" sz="2400" b="1" dirty="0">
                <a:solidFill>
                  <a:srgbClr val="FF3300"/>
                </a:solidFill>
                <a:latin typeface="Times New Roman" pitchFamily="18" charset="0"/>
              </a:rPr>
              <a:t>  </a:t>
            </a:r>
          </a:p>
          <a:p>
            <a:r>
              <a:rPr kumimoji="1" lang="zh-CN" altLang="en-US" sz="2400" b="1" dirty="0">
                <a:solidFill>
                  <a:srgbClr val="FF3300"/>
                </a:solidFill>
                <a:latin typeface="Times New Roman" pitchFamily="18" charset="0"/>
              </a:rPr>
              <a:t>             水波不兴              水光   羽化登天  </a:t>
            </a:r>
          </a:p>
        </p:txBody>
      </p:sp>
      <p:sp>
        <p:nvSpPr>
          <p:cNvPr id="187395" name="AutoShape 3"/>
          <p:cNvSpPr>
            <a:spLocks/>
          </p:cNvSpPr>
          <p:nvPr/>
        </p:nvSpPr>
        <p:spPr bwMode="auto">
          <a:xfrm>
            <a:off x="914400" y="1600200"/>
            <a:ext cx="76200" cy="762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6" name="AutoShape 4"/>
          <p:cNvSpPr>
            <a:spLocks/>
          </p:cNvSpPr>
          <p:nvPr/>
        </p:nvSpPr>
        <p:spPr bwMode="auto">
          <a:xfrm>
            <a:off x="2362200" y="1600200"/>
            <a:ext cx="76200" cy="762000"/>
          </a:xfrm>
          <a:prstGeom prst="righ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7" name="AutoShape 5"/>
          <p:cNvSpPr>
            <a:spLocks/>
          </p:cNvSpPr>
          <p:nvPr/>
        </p:nvSpPr>
        <p:spPr bwMode="auto">
          <a:xfrm>
            <a:off x="3276600" y="1676400"/>
            <a:ext cx="76200" cy="762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8" name="AutoShape 6"/>
          <p:cNvSpPr>
            <a:spLocks/>
          </p:cNvSpPr>
          <p:nvPr/>
        </p:nvSpPr>
        <p:spPr bwMode="auto">
          <a:xfrm>
            <a:off x="4038600" y="1600200"/>
            <a:ext cx="76200" cy="838200"/>
          </a:xfrm>
          <a:prstGeom prst="righ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9" name="AutoShape 7"/>
          <p:cNvSpPr>
            <a:spLocks/>
          </p:cNvSpPr>
          <p:nvPr/>
        </p:nvSpPr>
        <p:spPr bwMode="auto">
          <a:xfrm>
            <a:off x="5486400" y="1676400"/>
            <a:ext cx="76200" cy="762000"/>
          </a:xfrm>
          <a:prstGeom prst="righ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0" name="Text Box 8"/>
          <p:cNvSpPr txBox="1">
            <a:spLocks noChangeArrowheads="1"/>
          </p:cNvSpPr>
          <p:nvPr/>
        </p:nvSpPr>
        <p:spPr bwMode="auto">
          <a:xfrm>
            <a:off x="0" y="25908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itchFamily="18" charset="0"/>
              </a:rPr>
              <a:t>                                                </a:t>
            </a:r>
            <a:r>
              <a:rPr kumimoji="1" lang="zh-CN" altLang="en-US" sz="2400" b="1" dirty="0">
                <a:solidFill>
                  <a:srgbClr val="FF3300"/>
                </a:solidFill>
                <a:latin typeface="Times New Roman" pitchFamily="18" charset="0"/>
              </a:rPr>
              <a:t>怨慕</a:t>
            </a:r>
          </a:p>
          <a:p>
            <a:r>
              <a:rPr kumimoji="1" lang="en-US" altLang="zh-CN" sz="2400" b="1" dirty="0">
                <a:solidFill>
                  <a:srgbClr val="FF3300"/>
                </a:solidFill>
                <a:latin typeface="Times New Roman" pitchFamily="18" charset="0"/>
              </a:rPr>
              <a:t>2</a:t>
            </a:r>
            <a:r>
              <a:rPr kumimoji="1" lang="zh-CN" altLang="en-US" sz="2400" b="1" dirty="0">
                <a:solidFill>
                  <a:srgbClr val="FF3300"/>
                </a:solidFill>
                <a:latin typeface="Times New Roman" pitchFamily="18" charset="0"/>
              </a:rPr>
              <a:t>、乐        歌         箫声</a:t>
            </a:r>
          </a:p>
          <a:p>
            <a:r>
              <a:rPr kumimoji="1" lang="zh-CN" altLang="en-US" sz="2400" b="1" dirty="0">
                <a:solidFill>
                  <a:srgbClr val="FF3300"/>
                </a:solidFill>
                <a:latin typeface="Times New Roman" pitchFamily="18" charset="0"/>
              </a:rPr>
              <a:t>                                                泣诉</a:t>
            </a:r>
          </a:p>
        </p:txBody>
      </p:sp>
      <p:sp>
        <p:nvSpPr>
          <p:cNvPr id="187401" name="Line 9"/>
          <p:cNvSpPr>
            <a:spLocks noChangeShapeType="1"/>
          </p:cNvSpPr>
          <p:nvPr/>
        </p:nvSpPr>
        <p:spPr bwMode="auto">
          <a:xfrm flipV="1">
            <a:off x="9144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2" name="Line 10"/>
          <p:cNvSpPr>
            <a:spLocks noChangeShapeType="1"/>
          </p:cNvSpPr>
          <p:nvPr/>
        </p:nvSpPr>
        <p:spPr bwMode="auto">
          <a:xfrm>
            <a:off x="18288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3" name="Line 11"/>
          <p:cNvSpPr>
            <a:spLocks noChangeShapeType="1"/>
          </p:cNvSpPr>
          <p:nvPr/>
        </p:nvSpPr>
        <p:spPr bwMode="auto">
          <a:xfrm>
            <a:off x="31242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4" name="AutoShape 12"/>
          <p:cNvSpPr>
            <a:spLocks/>
          </p:cNvSpPr>
          <p:nvPr/>
        </p:nvSpPr>
        <p:spPr bwMode="auto">
          <a:xfrm>
            <a:off x="3657600" y="2743200"/>
            <a:ext cx="76200" cy="838200"/>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5" name="Text Box 13"/>
          <p:cNvSpPr txBox="1">
            <a:spLocks noChangeArrowheads="1"/>
          </p:cNvSpPr>
          <p:nvPr/>
        </p:nvSpPr>
        <p:spPr bwMode="auto">
          <a:xfrm>
            <a:off x="0" y="36576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itchFamily="18" charset="0"/>
              </a:rPr>
              <a:t>    </a:t>
            </a:r>
            <a:r>
              <a:rPr kumimoji="1" lang="zh-CN" altLang="en-US" sz="2400" b="1" dirty="0">
                <a:solidFill>
                  <a:srgbClr val="FF3300"/>
                </a:solidFill>
                <a:latin typeface="Times New Roman" pitchFamily="18" charset="0"/>
              </a:rPr>
              <a:t>苏子               客    孟德                        哀吾生之须臾</a:t>
            </a:r>
          </a:p>
          <a:p>
            <a:r>
              <a:rPr kumimoji="1" lang="en-US" altLang="zh-CN" sz="2400" b="1" dirty="0">
                <a:solidFill>
                  <a:srgbClr val="FF3300"/>
                </a:solidFill>
                <a:latin typeface="Times New Roman" pitchFamily="18" charset="0"/>
              </a:rPr>
              <a:t>3</a:t>
            </a:r>
            <a:r>
              <a:rPr kumimoji="1" lang="zh-CN" altLang="en-US" sz="2400" b="1" dirty="0">
                <a:solidFill>
                  <a:srgbClr val="FF3300"/>
                </a:solidFill>
                <a:latin typeface="Times New Roman" pitchFamily="18" charset="0"/>
              </a:rPr>
              <a:t>、        问                           而今安在哉                                    </a:t>
            </a:r>
            <a:r>
              <a:rPr kumimoji="1" lang="zh-CN" altLang="en-US" sz="2400" b="1" dirty="0">
                <a:solidFill>
                  <a:srgbClr val="000000"/>
                </a:solidFill>
                <a:latin typeface="Times New Roman" pitchFamily="18" charset="0"/>
              </a:rPr>
              <a:t>抒情</a:t>
            </a:r>
            <a:r>
              <a:rPr kumimoji="1" lang="zh-CN" altLang="en-US" sz="2400" b="1" dirty="0">
                <a:solidFill>
                  <a:srgbClr val="FF3300"/>
                </a:solidFill>
                <a:latin typeface="Times New Roman" pitchFamily="18" charset="0"/>
              </a:rPr>
              <a:t>  </a:t>
            </a:r>
            <a:r>
              <a:rPr kumimoji="1" lang="zh-CN" altLang="en-US" sz="2400" b="1" dirty="0">
                <a:solidFill>
                  <a:srgbClr val="0000FF"/>
                </a:solidFill>
                <a:latin typeface="Times New Roman" pitchFamily="18" charset="0"/>
              </a:rPr>
              <a:t>悲</a:t>
            </a:r>
          </a:p>
          <a:p>
            <a:r>
              <a:rPr kumimoji="1" lang="zh-CN" altLang="en-US" sz="2400" b="1" dirty="0">
                <a:solidFill>
                  <a:srgbClr val="FF3300"/>
                </a:solidFill>
                <a:latin typeface="Times New Roman" pitchFamily="18" charset="0"/>
              </a:rPr>
              <a:t>    愀然               答    周郎                        羡长江之无穷</a:t>
            </a:r>
          </a:p>
        </p:txBody>
      </p:sp>
      <p:sp>
        <p:nvSpPr>
          <p:cNvPr id="187406" name="AutoShape 14"/>
          <p:cNvSpPr>
            <a:spLocks/>
          </p:cNvSpPr>
          <p:nvPr/>
        </p:nvSpPr>
        <p:spPr bwMode="auto">
          <a:xfrm>
            <a:off x="1066800" y="3810000"/>
            <a:ext cx="76200" cy="762000"/>
          </a:xfrm>
          <a:prstGeom prst="righ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7" name="Line 15"/>
          <p:cNvSpPr>
            <a:spLocks noChangeShapeType="1"/>
          </p:cNvSpPr>
          <p:nvPr/>
        </p:nvSpPr>
        <p:spPr bwMode="auto">
          <a:xfrm>
            <a:off x="1447800" y="4191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08" name="AutoShape 16"/>
          <p:cNvSpPr>
            <a:spLocks/>
          </p:cNvSpPr>
          <p:nvPr/>
        </p:nvSpPr>
        <p:spPr bwMode="auto">
          <a:xfrm>
            <a:off x="1981200" y="38100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9" name="AutoShape 17"/>
          <p:cNvSpPr>
            <a:spLocks/>
          </p:cNvSpPr>
          <p:nvPr/>
        </p:nvSpPr>
        <p:spPr bwMode="auto">
          <a:xfrm>
            <a:off x="2484438" y="3789363"/>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0" name="AutoShape 18"/>
          <p:cNvSpPr>
            <a:spLocks/>
          </p:cNvSpPr>
          <p:nvPr/>
        </p:nvSpPr>
        <p:spPr bwMode="auto">
          <a:xfrm>
            <a:off x="3429000" y="3886200"/>
            <a:ext cx="76200" cy="762000"/>
          </a:xfrm>
          <a:prstGeom prst="righ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1" name="AutoShape 19"/>
          <p:cNvSpPr>
            <a:spLocks/>
          </p:cNvSpPr>
          <p:nvPr/>
        </p:nvSpPr>
        <p:spPr bwMode="auto">
          <a:xfrm>
            <a:off x="5105400" y="3810000"/>
            <a:ext cx="76200" cy="838200"/>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2" name="AutoShape 20"/>
          <p:cNvSpPr>
            <a:spLocks/>
          </p:cNvSpPr>
          <p:nvPr/>
        </p:nvSpPr>
        <p:spPr bwMode="auto">
          <a:xfrm>
            <a:off x="7010400" y="3886200"/>
            <a:ext cx="152400" cy="762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3" name="Text Box 21"/>
          <p:cNvSpPr txBox="1">
            <a:spLocks noChangeArrowheads="1"/>
          </p:cNvSpPr>
          <p:nvPr/>
        </p:nvSpPr>
        <p:spPr bwMode="auto">
          <a:xfrm>
            <a:off x="0" y="480060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itchFamily="18" charset="0"/>
              </a:rPr>
              <a:t>     </a:t>
            </a:r>
            <a:r>
              <a:rPr kumimoji="1" lang="zh-CN" altLang="en-US" sz="2400" b="1" dirty="0">
                <a:solidFill>
                  <a:srgbClr val="FF3300"/>
                </a:solidFill>
                <a:latin typeface="Times New Roman" pitchFamily="18" charset="0"/>
              </a:rPr>
              <a:t>水</a:t>
            </a:r>
            <a:r>
              <a:rPr kumimoji="1" lang="en-US" altLang="zh-CN" sz="2400" b="1" dirty="0">
                <a:solidFill>
                  <a:srgbClr val="FF3300"/>
                </a:solidFill>
                <a:latin typeface="Times New Roman" pitchFamily="18" charset="0"/>
              </a:rPr>
              <a:t>——</a:t>
            </a:r>
            <a:r>
              <a:rPr kumimoji="1" lang="zh-CN" altLang="en-US" sz="2400" b="1" dirty="0">
                <a:solidFill>
                  <a:srgbClr val="FF3300"/>
                </a:solidFill>
                <a:latin typeface="Times New Roman" pitchFamily="18" charset="0"/>
              </a:rPr>
              <a:t>逝者如斯             变：天地不能一瞬             清风</a:t>
            </a:r>
          </a:p>
          <a:p>
            <a:r>
              <a:rPr kumimoji="1" lang="en-US" altLang="zh-CN" sz="2400" b="1" dirty="0">
                <a:solidFill>
                  <a:srgbClr val="FF3300"/>
                </a:solidFill>
                <a:latin typeface="Times New Roman" pitchFamily="18" charset="0"/>
              </a:rPr>
              <a:t>4</a:t>
            </a:r>
            <a:r>
              <a:rPr kumimoji="1" lang="zh-CN" altLang="en-US" sz="2400" b="1" dirty="0">
                <a:solidFill>
                  <a:srgbClr val="FF3300"/>
                </a:solidFill>
                <a:latin typeface="Times New Roman" pitchFamily="18" charset="0"/>
              </a:rPr>
              <a:t>、                                                                                                </a:t>
            </a:r>
            <a:r>
              <a:rPr kumimoji="1" lang="zh-CN" altLang="en-US" sz="2400" b="1" dirty="0">
                <a:solidFill>
                  <a:srgbClr val="000000"/>
                </a:solidFill>
                <a:latin typeface="Times New Roman" pitchFamily="18" charset="0"/>
              </a:rPr>
              <a:t>议论</a:t>
            </a:r>
            <a:r>
              <a:rPr kumimoji="1" lang="zh-CN" altLang="en-US" sz="2400" b="1" dirty="0">
                <a:solidFill>
                  <a:srgbClr val="FF3300"/>
                </a:solidFill>
                <a:latin typeface="Times New Roman" pitchFamily="18" charset="0"/>
              </a:rPr>
              <a:t>  </a:t>
            </a:r>
            <a:r>
              <a:rPr kumimoji="1" lang="zh-CN" altLang="en-US" sz="2400" b="1" dirty="0">
                <a:solidFill>
                  <a:srgbClr val="0000FF"/>
                </a:solidFill>
                <a:latin typeface="Times New Roman" pitchFamily="18" charset="0"/>
              </a:rPr>
              <a:t>乐</a:t>
            </a:r>
          </a:p>
          <a:p>
            <a:r>
              <a:rPr kumimoji="1" lang="zh-CN" altLang="en-US" sz="2400" b="1" dirty="0">
                <a:solidFill>
                  <a:srgbClr val="FF3300"/>
                </a:solidFill>
                <a:latin typeface="Times New Roman" pitchFamily="18" charset="0"/>
              </a:rPr>
              <a:t>     月</a:t>
            </a:r>
            <a:r>
              <a:rPr kumimoji="1" lang="en-US" altLang="zh-CN" sz="2400" b="1" dirty="0">
                <a:solidFill>
                  <a:srgbClr val="FF3300"/>
                </a:solidFill>
                <a:latin typeface="Times New Roman" pitchFamily="18" charset="0"/>
              </a:rPr>
              <a:t>——</a:t>
            </a:r>
            <a:r>
              <a:rPr kumimoji="1" lang="zh-CN" altLang="en-US" sz="2400" b="1" dirty="0">
                <a:solidFill>
                  <a:srgbClr val="FF3300"/>
                </a:solidFill>
                <a:latin typeface="Times New Roman" pitchFamily="18" charset="0"/>
              </a:rPr>
              <a:t>盈虚者如彼        不变：物与我皆无尽          明月</a:t>
            </a:r>
          </a:p>
        </p:txBody>
      </p:sp>
      <p:sp>
        <p:nvSpPr>
          <p:cNvPr id="187414" name="AutoShape 22"/>
          <p:cNvSpPr>
            <a:spLocks/>
          </p:cNvSpPr>
          <p:nvPr/>
        </p:nvSpPr>
        <p:spPr bwMode="auto">
          <a:xfrm>
            <a:off x="2895600" y="4953000"/>
            <a:ext cx="76200" cy="838200"/>
          </a:xfrm>
          <a:prstGeom prst="righ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5" name="Line 23"/>
          <p:cNvSpPr>
            <a:spLocks noChangeShapeType="1"/>
          </p:cNvSpPr>
          <p:nvPr/>
        </p:nvSpPr>
        <p:spPr bwMode="auto">
          <a:xfrm>
            <a:off x="3048000" y="5334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6" name="AutoShape 24"/>
          <p:cNvSpPr>
            <a:spLocks/>
          </p:cNvSpPr>
          <p:nvPr/>
        </p:nvSpPr>
        <p:spPr bwMode="auto">
          <a:xfrm>
            <a:off x="3429000" y="5029200"/>
            <a:ext cx="76200" cy="685800"/>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7" name="AutoShape 25"/>
          <p:cNvSpPr>
            <a:spLocks/>
          </p:cNvSpPr>
          <p:nvPr/>
        </p:nvSpPr>
        <p:spPr bwMode="auto">
          <a:xfrm>
            <a:off x="6248400" y="5029200"/>
            <a:ext cx="76200" cy="685800"/>
          </a:xfrm>
          <a:prstGeom prst="righ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18" name="Line 26"/>
          <p:cNvSpPr>
            <a:spLocks noChangeShapeType="1"/>
          </p:cNvSpPr>
          <p:nvPr/>
        </p:nvSpPr>
        <p:spPr bwMode="auto">
          <a:xfrm>
            <a:off x="6400800" y="5334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19" name="AutoShape 27"/>
          <p:cNvSpPr>
            <a:spLocks/>
          </p:cNvSpPr>
          <p:nvPr/>
        </p:nvSpPr>
        <p:spPr bwMode="auto">
          <a:xfrm>
            <a:off x="6858000" y="5029200"/>
            <a:ext cx="76200" cy="685800"/>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0" name="AutoShape 28"/>
          <p:cNvSpPr>
            <a:spLocks/>
          </p:cNvSpPr>
          <p:nvPr/>
        </p:nvSpPr>
        <p:spPr bwMode="auto">
          <a:xfrm>
            <a:off x="7696200" y="5029200"/>
            <a:ext cx="152400" cy="685800"/>
          </a:xfrm>
          <a:prstGeom prst="rightBrace">
            <a:avLst>
              <a:gd name="adj1" fmla="val 375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21" name="Text Box 29"/>
          <p:cNvSpPr txBox="1">
            <a:spLocks noChangeArrowheads="1"/>
          </p:cNvSpPr>
          <p:nvPr/>
        </p:nvSpPr>
        <p:spPr bwMode="auto">
          <a:xfrm>
            <a:off x="0" y="5943600"/>
            <a:ext cx="786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3300"/>
                </a:solidFill>
                <a:latin typeface="Times New Roman" pitchFamily="18" charset="0"/>
              </a:rPr>
              <a:t>5</a:t>
            </a:r>
            <a:r>
              <a:rPr kumimoji="1" lang="zh-CN" altLang="en-US" sz="2400" b="1" dirty="0">
                <a:solidFill>
                  <a:srgbClr val="FF3300"/>
                </a:solidFill>
                <a:latin typeface="Times New Roman" pitchFamily="18" charset="0"/>
              </a:rPr>
              <a:t>、喜笑      更酌      狼籍       枕藉</a:t>
            </a:r>
          </a:p>
        </p:txBody>
      </p:sp>
      <p:sp>
        <p:nvSpPr>
          <p:cNvPr id="187422" name="Line 30"/>
          <p:cNvSpPr>
            <a:spLocks noChangeShapeType="1"/>
          </p:cNvSpPr>
          <p:nvPr/>
        </p:nvSpPr>
        <p:spPr bwMode="auto">
          <a:xfrm>
            <a:off x="12192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3" name="Line 31"/>
          <p:cNvSpPr>
            <a:spLocks noChangeShapeType="1"/>
          </p:cNvSpPr>
          <p:nvPr/>
        </p:nvSpPr>
        <p:spPr bwMode="auto">
          <a:xfrm>
            <a:off x="22860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4" name="Line 32"/>
          <p:cNvSpPr>
            <a:spLocks noChangeShapeType="1"/>
          </p:cNvSpPr>
          <p:nvPr/>
        </p:nvSpPr>
        <p:spPr bwMode="auto">
          <a:xfrm>
            <a:off x="3352800" y="6172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5" name="Line 33"/>
          <p:cNvSpPr>
            <a:spLocks noChangeShapeType="1"/>
          </p:cNvSpPr>
          <p:nvPr/>
        </p:nvSpPr>
        <p:spPr bwMode="auto">
          <a:xfrm>
            <a:off x="8077200" y="22860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6" name="Line 34"/>
          <p:cNvSpPr>
            <a:spLocks noChangeShapeType="1"/>
          </p:cNvSpPr>
          <p:nvPr/>
        </p:nvSpPr>
        <p:spPr bwMode="auto">
          <a:xfrm>
            <a:off x="8153400" y="4495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7" name="Line 35"/>
          <p:cNvSpPr>
            <a:spLocks noChangeShapeType="1"/>
          </p:cNvSpPr>
          <p:nvPr/>
        </p:nvSpPr>
        <p:spPr bwMode="auto">
          <a:xfrm>
            <a:off x="8763000" y="22860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8" name="Line 36"/>
          <p:cNvSpPr>
            <a:spLocks noChangeShapeType="1"/>
          </p:cNvSpPr>
          <p:nvPr/>
        </p:nvSpPr>
        <p:spPr bwMode="auto">
          <a:xfrm>
            <a:off x="8763000" y="4495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7429" name="Rectangle 37"/>
          <p:cNvSpPr>
            <a:spLocks noRot="1" noChangeArrowheads="1"/>
          </p:cNvSpPr>
          <p:nvPr/>
        </p:nvSpPr>
        <p:spPr bwMode="auto">
          <a:xfrm>
            <a:off x="1908175" y="0"/>
            <a:ext cx="6096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r>
              <a:rPr lang="zh-CN" altLang="en-US" sz="7200">
                <a:latin typeface="隶书" pitchFamily="49" charset="-122"/>
                <a:ea typeface="隶书" pitchFamily="49" charset="-122"/>
              </a:rPr>
              <a:t>结  构  图　</a:t>
            </a:r>
            <a:r>
              <a:rPr lang="zh-CN" altLang="en-US"/>
              <a:t>　　　　　　　　</a:t>
            </a:r>
          </a:p>
        </p:txBody>
      </p:sp>
    </p:spTree>
    <p:extLst>
      <p:ext uri="{BB962C8B-B14F-4D97-AF65-F5344CB8AC3E}">
        <p14:creationId xmlns:p14="http://schemas.microsoft.com/office/powerpoint/2010/main" val="1450482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429"/>
                                        </p:tgtEl>
                                        <p:attrNameLst>
                                          <p:attrName>style.visibility</p:attrName>
                                        </p:attrNameLst>
                                      </p:cBhvr>
                                      <p:to>
                                        <p:strVal val="visible"/>
                                      </p:to>
                                    </p:set>
                                    <p:animEffect transition="in" filter="dissolve">
                                      <p:cBhvr>
                                        <p:cTn id="7" dur="500"/>
                                        <p:tgtEl>
                                          <p:spTgt spid="187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 calcmode="lin" valueType="num">
                                      <p:cBhvr additive="base">
                                        <p:cTn id="12" dur="2000" fill="hold"/>
                                        <p:tgtEl>
                                          <p:spTgt spid="187394"/>
                                        </p:tgtEl>
                                        <p:attrNameLst>
                                          <p:attrName>ppt_x</p:attrName>
                                        </p:attrNameLst>
                                      </p:cBhvr>
                                      <p:tavLst>
                                        <p:tav tm="0">
                                          <p:val>
                                            <p:strVal val="1+#ppt_w/2"/>
                                          </p:val>
                                        </p:tav>
                                        <p:tav tm="100000">
                                          <p:val>
                                            <p:strVal val="#ppt_x"/>
                                          </p:val>
                                        </p:tav>
                                      </p:tavLst>
                                    </p:anim>
                                    <p:anim calcmode="lin" valueType="num">
                                      <p:cBhvr additive="base">
                                        <p:cTn id="13" dur="2000" fill="hold"/>
                                        <p:tgtEl>
                                          <p:spTgt spid="18739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187395"/>
                                        </p:tgtEl>
                                        <p:attrNameLst>
                                          <p:attrName>style.visibility</p:attrName>
                                        </p:attrNameLst>
                                      </p:cBhvr>
                                      <p:to>
                                        <p:strVal val="visible"/>
                                      </p:to>
                                    </p:set>
                                    <p:anim calcmode="lin" valueType="num">
                                      <p:cBhvr additive="base">
                                        <p:cTn id="17" dur="500" fill="hold"/>
                                        <p:tgtEl>
                                          <p:spTgt spid="187395"/>
                                        </p:tgtEl>
                                        <p:attrNameLst>
                                          <p:attrName>ppt_x</p:attrName>
                                        </p:attrNameLst>
                                      </p:cBhvr>
                                      <p:tavLst>
                                        <p:tav tm="0">
                                          <p:val>
                                            <p:strVal val="0-#ppt_w/2"/>
                                          </p:val>
                                        </p:tav>
                                        <p:tav tm="100000">
                                          <p:val>
                                            <p:strVal val="#ppt_x"/>
                                          </p:val>
                                        </p:tav>
                                      </p:tavLst>
                                    </p:anim>
                                    <p:anim calcmode="lin" valueType="num">
                                      <p:cBhvr additive="base">
                                        <p:cTn id="18" dur="500" fill="hold"/>
                                        <p:tgtEl>
                                          <p:spTgt spid="18739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500"/>
                            </p:stCondLst>
                            <p:childTnLst>
                              <p:par>
                                <p:cTn id="20" presetID="2" presetClass="entr" presetSubtype="8" fill="hold" grpId="0" nodeType="afterEffect">
                                  <p:stCondLst>
                                    <p:cond delay="0"/>
                                  </p:stCondLst>
                                  <p:childTnLst>
                                    <p:set>
                                      <p:cBhvr>
                                        <p:cTn id="21" dur="1" fill="hold">
                                          <p:stCondLst>
                                            <p:cond delay="0"/>
                                          </p:stCondLst>
                                        </p:cTn>
                                        <p:tgtEl>
                                          <p:spTgt spid="187396"/>
                                        </p:tgtEl>
                                        <p:attrNameLst>
                                          <p:attrName>style.visibility</p:attrName>
                                        </p:attrNameLst>
                                      </p:cBhvr>
                                      <p:to>
                                        <p:strVal val="visible"/>
                                      </p:to>
                                    </p:set>
                                    <p:anim calcmode="lin" valueType="num">
                                      <p:cBhvr additive="base">
                                        <p:cTn id="22" dur="500" fill="hold"/>
                                        <p:tgtEl>
                                          <p:spTgt spid="187396"/>
                                        </p:tgtEl>
                                        <p:attrNameLst>
                                          <p:attrName>ppt_x</p:attrName>
                                        </p:attrNameLst>
                                      </p:cBhvr>
                                      <p:tavLst>
                                        <p:tav tm="0">
                                          <p:val>
                                            <p:strVal val="0-#ppt_w/2"/>
                                          </p:val>
                                        </p:tav>
                                        <p:tav tm="100000">
                                          <p:val>
                                            <p:strVal val="#ppt_x"/>
                                          </p:val>
                                        </p:tav>
                                      </p:tavLst>
                                    </p:anim>
                                    <p:anim calcmode="lin" valueType="num">
                                      <p:cBhvr additive="base">
                                        <p:cTn id="23" dur="500" fill="hold"/>
                                        <p:tgtEl>
                                          <p:spTgt spid="18739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3000"/>
                            </p:stCondLst>
                            <p:childTnLst>
                              <p:par>
                                <p:cTn id="25" presetID="2" presetClass="entr" presetSubtype="8" fill="hold" grpId="0" nodeType="afterEffect">
                                  <p:stCondLst>
                                    <p:cond delay="0"/>
                                  </p:stCondLst>
                                  <p:childTnLst>
                                    <p:set>
                                      <p:cBhvr>
                                        <p:cTn id="26" dur="1" fill="hold">
                                          <p:stCondLst>
                                            <p:cond delay="0"/>
                                          </p:stCondLst>
                                        </p:cTn>
                                        <p:tgtEl>
                                          <p:spTgt spid="187397"/>
                                        </p:tgtEl>
                                        <p:attrNameLst>
                                          <p:attrName>style.visibility</p:attrName>
                                        </p:attrNameLst>
                                      </p:cBhvr>
                                      <p:to>
                                        <p:strVal val="visible"/>
                                      </p:to>
                                    </p:set>
                                    <p:anim calcmode="lin" valueType="num">
                                      <p:cBhvr additive="base">
                                        <p:cTn id="27" dur="500" fill="hold"/>
                                        <p:tgtEl>
                                          <p:spTgt spid="187397"/>
                                        </p:tgtEl>
                                        <p:attrNameLst>
                                          <p:attrName>ppt_x</p:attrName>
                                        </p:attrNameLst>
                                      </p:cBhvr>
                                      <p:tavLst>
                                        <p:tav tm="0">
                                          <p:val>
                                            <p:strVal val="0-#ppt_w/2"/>
                                          </p:val>
                                        </p:tav>
                                        <p:tav tm="100000">
                                          <p:val>
                                            <p:strVal val="#ppt_x"/>
                                          </p:val>
                                        </p:tav>
                                      </p:tavLst>
                                    </p:anim>
                                    <p:anim calcmode="lin" valueType="num">
                                      <p:cBhvr additive="base">
                                        <p:cTn id="28" dur="500" fill="hold"/>
                                        <p:tgtEl>
                                          <p:spTgt spid="18739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500"/>
                            </p:stCondLst>
                            <p:childTnLst>
                              <p:par>
                                <p:cTn id="30" presetID="2" presetClass="entr" presetSubtype="8" fill="hold" grpId="0" nodeType="afterEffect">
                                  <p:stCondLst>
                                    <p:cond delay="0"/>
                                  </p:stCondLst>
                                  <p:childTnLst>
                                    <p:set>
                                      <p:cBhvr>
                                        <p:cTn id="31" dur="1" fill="hold">
                                          <p:stCondLst>
                                            <p:cond delay="0"/>
                                          </p:stCondLst>
                                        </p:cTn>
                                        <p:tgtEl>
                                          <p:spTgt spid="187398"/>
                                        </p:tgtEl>
                                        <p:attrNameLst>
                                          <p:attrName>style.visibility</p:attrName>
                                        </p:attrNameLst>
                                      </p:cBhvr>
                                      <p:to>
                                        <p:strVal val="visible"/>
                                      </p:to>
                                    </p:set>
                                    <p:anim calcmode="lin" valueType="num">
                                      <p:cBhvr additive="base">
                                        <p:cTn id="32" dur="500" fill="hold"/>
                                        <p:tgtEl>
                                          <p:spTgt spid="187398"/>
                                        </p:tgtEl>
                                        <p:attrNameLst>
                                          <p:attrName>ppt_x</p:attrName>
                                        </p:attrNameLst>
                                      </p:cBhvr>
                                      <p:tavLst>
                                        <p:tav tm="0">
                                          <p:val>
                                            <p:strVal val="0-#ppt_w/2"/>
                                          </p:val>
                                        </p:tav>
                                        <p:tav tm="100000">
                                          <p:val>
                                            <p:strVal val="#ppt_x"/>
                                          </p:val>
                                        </p:tav>
                                      </p:tavLst>
                                    </p:anim>
                                    <p:anim calcmode="lin" valueType="num">
                                      <p:cBhvr additive="base">
                                        <p:cTn id="33" dur="500" fill="hold"/>
                                        <p:tgtEl>
                                          <p:spTgt spid="18739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000"/>
                            </p:stCondLst>
                            <p:childTnLst>
                              <p:par>
                                <p:cTn id="35" presetID="2" presetClass="entr" presetSubtype="8" fill="hold" grpId="0" nodeType="afterEffect">
                                  <p:stCondLst>
                                    <p:cond delay="0"/>
                                  </p:stCondLst>
                                  <p:childTnLst>
                                    <p:set>
                                      <p:cBhvr>
                                        <p:cTn id="36" dur="1" fill="hold">
                                          <p:stCondLst>
                                            <p:cond delay="0"/>
                                          </p:stCondLst>
                                        </p:cTn>
                                        <p:tgtEl>
                                          <p:spTgt spid="187399"/>
                                        </p:tgtEl>
                                        <p:attrNameLst>
                                          <p:attrName>style.visibility</p:attrName>
                                        </p:attrNameLst>
                                      </p:cBhvr>
                                      <p:to>
                                        <p:strVal val="visible"/>
                                      </p:to>
                                    </p:set>
                                    <p:anim calcmode="lin" valueType="num">
                                      <p:cBhvr additive="base">
                                        <p:cTn id="37" dur="500" fill="hold"/>
                                        <p:tgtEl>
                                          <p:spTgt spid="187399"/>
                                        </p:tgtEl>
                                        <p:attrNameLst>
                                          <p:attrName>ppt_x</p:attrName>
                                        </p:attrNameLst>
                                      </p:cBhvr>
                                      <p:tavLst>
                                        <p:tav tm="0">
                                          <p:val>
                                            <p:strVal val="0-#ppt_w/2"/>
                                          </p:val>
                                        </p:tav>
                                        <p:tav tm="100000">
                                          <p:val>
                                            <p:strVal val="#ppt_x"/>
                                          </p:val>
                                        </p:tav>
                                      </p:tavLst>
                                    </p:anim>
                                    <p:anim calcmode="lin" valueType="num">
                                      <p:cBhvr additive="base">
                                        <p:cTn id="38" dur="500" fill="hold"/>
                                        <p:tgtEl>
                                          <p:spTgt spid="18739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4500"/>
                            </p:stCondLst>
                            <p:childTnLst>
                              <p:par>
                                <p:cTn id="40" presetID="16" presetClass="entr" presetSubtype="42" fill="hold" grpId="0" nodeType="afterEffect">
                                  <p:stCondLst>
                                    <p:cond delay="0"/>
                                  </p:stCondLst>
                                  <p:childTnLst>
                                    <p:set>
                                      <p:cBhvr>
                                        <p:cTn id="41" dur="1" fill="hold">
                                          <p:stCondLst>
                                            <p:cond delay="0"/>
                                          </p:stCondLst>
                                        </p:cTn>
                                        <p:tgtEl>
                                          <p:spTgt spid="187400"/>
                                        </p:tgtEl>
                                        <p:attrNameLst>
                                          <p:attrName>style.visibility</p:attrName>
                                        </p:attrNameLst>
                                      </p:cBhvr>
                                      <p:to>
                                        <p:strVal val="visible"/>
                                      </p:to>
                                    </p:set>
                                    <p:animEffect transition="in" filter="barn(outHorizontal)">
                                      <p:cBhvr>
                                        <p:cTn id="42" dur="2000"/>
                                        <p:tgtEl>
                                          <p:spTgt spid="187400"/>
                                        </p:tgtEl>
                                      </p:cBhvr>
                                    </p:animEffect>
                                  </p:childTnLst>
                                </p:cTn>
                              </p:par>
                            </p:childTnLst>
                          </p:cTn>
                        </p:par>
                        <p:par>
                          <p:cTn id="43" fill="hold" nodeType="afterGroup">
                            <p:stCondLst>
                              <p:cond delay="6500"/>
                            </p:stCondLst>
                            <p:childTnLst>
                              <p:par>
                                <p:cTn id="44" presetID="2" presetClass="entr" presetSubtype="8" fill="hold" grpId="0" nodeType="afterEffect">
                                  <p:stCondLst>
                                    <p:cond delay="0"/>
                                  </p:stCondLst>
                                  <p:childTnLst>
                                    <p:set>
                                      <p:cBhvr>
                                        <p:cTn id="45" dur="1" fill="hold">
                                          <p:stCondLst>
                                            <p:cond delay="0"/>
                                          </p:stCondLst>
                                        </p:cTn>
                                        <p:tgtEl>
                                          <p:spTgt spid="187401"/>
                                        </p:tgtEl>
                                        <p:attrNameLst>
                                          <p:attrName>style.visibility</p:attrName>
                                        </p:attrNameLst>
                                      </p:cBhvr>
                                      <p:to>
                                        <p:strVal val="visible"/>
                                      </p:to>
                                    </p:set>
                                    <p:anim calcmode="lin" valueType="num">
                                      <p:cBhvr additive="base">
                                        <p:cTn id="46" dur="500" fill="hold"/>
                                        <p:tgtEl>
                                          <p:spTgt spid="187401"/>
                                        </p:tgtEl>
                                        <p:attrNameLst>
                                          <p:attrName>ppt_x</p:attrName>
                                        </p:attrNameLst>
                                      </p:cBhvr>
                                      <p:tavLst>
                                        <p:tav tm="0">
                                          <p:val>
                                            <p:strVal val="0-#ppt_w/2"/>
                                          </p:val>
                                        </p:tav>
                                        <p:tav tm="100000">
                                          <p:val>
                                            <p:strVal val="#ppt_x"/>
                                          </p:val>
                                        </p:tav>
                                      </p:tavLst>
                                    </p:anim>
                                    <p:anim calcmode="lin" valueType="num">
                                      <p:cBhvr additive="base">
                                        <p:cTn id="47" dur="500" fill="hold"/>
                                        <p:tgtEl>
                                          <p:spTgt spid="187401"/>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7000"/>
                            </p:stCondLst>
                            <p:childTnLst>
                              <p:par>
                                <p:cTn id="49" presetID="2" presetClass="entr" presetSubtype="8" fill="hold" grpId="0" nodeType="afterEffect">
                                  <p:stCondLst>
                                    <p:cond delay="0"/>
                                  </p:stCondLst>
                                  <p:childTnLst>
                                    <p:set>
                                      <p:cBhvr>
                                        <p:cTn id="50" dur="1" fill="hold">
                                          <p:stCondLst>
                                            <p:cond delay="0"/>
                                          </p:stCondLst>
                                        </p:cTn>
                                        <p:tgtEl>
                                          <p:spTgt spid="187402"/>
                                        </p:tgtEl>
                                        <p:attrNameLst>
                                          <p:attrName>style.visibility</p:attrName>
                                        </p:attrNameLst>
                                      </p:cBhvr>
                                      <p:to>
                                        <p:strVal val="visible"/>
                                      </p:to>
                                    </p:set>
                                    <p:anim calcmode="lin" valueType="num">
                                      <p:cBhvr additive="base">
                                        <p:cTn id="51" dur="500" fill="hold"/>
                                        <p:tgtEl>
                                          <p:spTgt spid="187402"/>
                                        </p:tgtEl>
                                        <p:attrNameLst>
                                          <p:attrName>ppt_x</p:attrName>
                                        </p:attrNameLst>
                                      </p:cBhvr>
                                      <p:tavLst>
                                        <p:tav tm="0">
                                          <p:val>
                                            <p:strVal val="0-#ppt_w/2"/>
                                          </p:val>
                                        </p:tav>
                                        <p:tav tm="100000">
                                          <p:val>
                                            <p:strVal val="#ppt_x"/>
                                          </p:val>
                                        </p:tav>
                                      </p:tavLst>
                                    </p:anim>
                                    <p:anim calcmode="lin" valueType="num">
                                      <p:cBhvr additive="base">
                                        <p:cTn id="52" dur="500" fill="hold"/>
                                        <p:tgtEl>
                                          <p:spTgt spid="187402"/>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7500"/>
                            </p:stCondLst>
                            <p:childTnLst>
                              <p:par>
                                <p:cTn id="54" presetID="2" presetClass="entr" presetSubtype="2" fill="hold" grpId="0" nodeType="afterEffect">
                                  <p:stCondLst>
                                    <p:cond delay="0"/>
                                  </p:stCondLst>
                                  <p:childTnLst>
                                    <p:set>
                                      <p:cBhvr>
                                        <p:cTn id="55" dur="1" fill="hold">
                                          <p:stCondLst>
                                            <p:cond delay="0"/>
                                          </p:stCondLst>
                                        </p:cTn>
                                        <p:tgtEl>
                                          <p:spTgt spid="187403"/>
                                        </p:tgtEl>
                                        <p:attrNameLst>
                                          <p:attrName>style.visibility</p:attrName>
                                        </p:attrNameLst>
                                      </p:cBhvr>
                                      <p:to>
                                        <p:strVal val="visible"/>
                                      </p:to>
                                    </p:set>
                                    <p:anim calcmode="lin" valueType="num">
                                      <p:cBhvr additive="base">
                                        <p:cTn id="56" dur="500" fill="hold"/>
                                        <p:tgtEl>
                                          <p:spTgt spid="187403"/>
                                        </p:tgtEl>
                                        <p:attrNameLst>
                                          <p:attrName>ppt_x</p:attrName>
                                        </p:attrNameLst>
                                      </p:cBhvr>
                                      <p:tavLst>
                                        <p:tav tm="0">
                                          <p:val>
                                            <p:strVal val="1+#ppt_w/2"/>
                                          </p:val>
                                        </p:tav>
                                        <p:tav tm="100000">
                                          <p:val>
                                            <p:strVal val="#ppt_x"/>
                                          </p:val>
                                        </p:tav>
                                      </p:tavLst>
                                    </p:anim>
                                    <p:anim calcmode="lin" valueType="num">
                                      <p:cBhvr additive="base">
                                        <p:cTn id="57" dur="500" fill="hold"/>
                                        <p:tgtEl>
                                          <p:spTgt spid="187403"/>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8000"/>
                            </p:stCondLst>
                            <p:childTnLst>
                              <p:par>
                                <p:cTn id="59" presetID="2" presetClass="entr" presetSubtype="2" fill="hold" grpId="0" nodeType="afterEffect">
                                  <p:stCondLst>
                                    <p:cond delay="0"/>
                                  </p:stCondLst>
                                  <p:childTnLst>
                                    <p:set>
                                      <p:cBhvr>
                                        <p:cTn id="60" dur="1" fill="hold">
                                          <p:stCondLst>
                                            <p:cond delay="0"/>
                                          </p:stCondLst>
                                        </p:cTn>
                                        <p:tgtEl>
                                          <p:spTgt spid="187404"/>
                                        </p:tgtEl>
                                        <p:attrNameLst>
                                          <p:attrName>style.visibility</p:attrName>
                                        </p:attrNameLst>
                                      </p:cBhvr>
                                      <p:to>
                                        <p:strVal val="visible"/>
                                      </p:to>
                                    </p:set>
                                    <p:anim calcmode="lin" valueType="num">
                                      <p:cBhvr additive="base">
                                        <p:cTn id="61" dur="500" fill="hold"/>
                                        <p:tgtEl>
                                          <p:spTgt spid="187404"/>
                                        </p:tgtEl>
                                        <p:attrNameLst>
                                          <p:attrName>ppt_x</p:attrName>
                                        </p:attrNameLst>
                                      </p:cBhvr>
                                      <p:tavLst>
                                        <p:tav tm="0">
                                          <p:val>
                                            <p:strVal val="1+#ppt_w/2"/>
                                          </p:val>
                                        </p:tav>
                                        <p:tav tm="100000">
                                          <p:val>
                                            <p:strVal val="#ppt_x"/>
                                          </p:val>
                                        </p:tav>
                                      </p:tavLst>
                                    </p:anim>
                                    <p:anim calcmode="lin" valueType="num">
                                      <p:cBhvr additive="base">
                                        <p:cTn id="62" dur="500" fill="hold"/>
                                        <p:tgtEl>
                                          <p:spTgt spid="187404"/>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8500"/>
                            </p:stCondLst>
                            <p:childTnLst>
                              <p:par>
                                <p:cTn id="64" presetID="9" presetClass="entr" presetSubtype="0" fill="hold" grpId="0" nodeType="afterEffect">
                                  <p:stCondLst>
                                    <p:cond delay="0"/>
                                  </p:stCondLst>
                                  <p:childTnLst>
                                    <p:set>
                                      <p:cBhvr>
                                        <p:cTn id="65" dur="1" fill="hold">
                                          <p:stCondLst>
                                            <p:cond delay="0"/>
                                          </p:stCondLst>
                                        </p:cTn>
                                        <p:tgtEl>
                                          <p:spTgt spid="187405"/>
                                        </p:tgtEl>
                                        <p:attrNameLst>
                                          <p:attrName>style.visibility</p:attrName>
                                        </p:attrNameLst>
                                      </p:cBhvr>
                                      <p:to>
                                        <p:strVal val="visible"/>
                                      </p:to>
                                    </p:set>
                                    <p:animEffect transition="in" filter="dissolve">
                                      <p:cBhvr>
                                        <p:cTn id="66" dur="2000"/>
                                        <p:tgtEl>
                                          <p:spTgt spid="187405"/>
                                        </p:tgtEl>
                                      </p:cBhvr>
                                    </p:animEffect>
                                  </p:childTnLst>
                                </p:cTn>
                              </p:par>
                            </p:childTnLst>
                          </p:cTn>
                        </p:par>
                        <p:par>
                          <p:cTn id="67" fill="hold" nodeType="afterGroup">
                            <p:stCondLst>
                              <p:cond delay="10500"/>
                            </p:stCondLst>
                            <p:childTnLst>
                              <p:par>
                                <p:cTn id="68" presetID="2" presetClass="entr" presetSubtype="8" fill="hold" grpId="0" nodeType="afterEffect">
                                  <p:stCondLst>
                                    <p:cond delay="0"/>
                                  </p:stCondLst>
                                  <p:childTnLst>
                                    <p:set>
                                      <p:cBhvr>
                                        <p:cTn id="69" dur="1" fill="hold">
                                          <p:stCondLst>
                                            <p:cond delay="0"/>
                                          </p:stCondLst>
                                        </p:cTn>
                                        <p:tgtEl>
                                          <p:spTgt spid="187406"/>
                                        </p:tgtEl>
                                        <p:attrNameLst>
                                          <p:attrName>style.visibility</p:attrName>
                                        </p:attrNameLst>
                                      </p:cBhvr>
                                      <p:to>
                                        <p:strVal val="visible"/>
                                      </p:to>
                                    </p:set>
                                    <p:anim calcmode="lin" valueType="num">
                                      <p:cBhvr additive="base">
                                        <p:cTn id="70" dur="500" fill="hold"/>
                                        <p:tgtEl>
                                          <p:spTgt spid="187406"/>
                                        </p:tgtEl>
                                        <p:attrNameLst>
                                          <p:attrName>ppt_x</p:attrName>
                                        </p:attrNameLst>
                                      </p:cBhvr>
                                      <p:tavLst>
                                        <p:tav tm="0">
                                          <p:val>
                                            <p:strVal val="0-#ppt_w/2"/>
                                          </p:val>
                                        </p:tav>
                                        <p:tav tm="100000">
                                          <p:val>
                                            <p:strVal val="#ppt_x"/>
                                          </p:val>
                                        </p:tav>
                                      </p:tavLst>
                                    </p:anim>
                                    <p:anim calcmode="lin" valueType="num">
                                      <p:cBhvr additive="base">
                                        <p:cTn id="71" dur="500" fill="hold"/>
                                        <p:tgtEl>
                                          <p:spTgt spid="187406"/>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11000"/>
                            </p:stCondLst>
                            <p:childTnLst>
                              <p:par>
                                <p:cTn id="73" presetID="2" presetClass="entr" presetSubtype="8" fill="hold" grpId="0" nodeType="afterEffect">
                                  <p:stCondLst>
                                    <p:cond delay="0"/>
                                  </p:stCondLst>
                                  <p:childTnLst>
                                    <p:set>
                                      <p:cBhvr>
                                        <p:cTn id="74" dur="1" fill="hold">
                                          <p:stCondLst>
                                            <p:cond delay="0"/>
                                          </p:stCondLst>
                                        </p:cTn>
                                        <p:tgtEl>
                                          <p:spTgt spid="187407"/>
                                        </p:tgtEl>
                                        <p:attrNameLst>
                                          <p:attrName>style.visibility</p:attrName>
                                        </p:attrNameLst>
                                      </p:cBhvr>
                                      <p:to>
                                        <p:strVal val="visible"/>
                                      </p:to>
                                    </p:set>
                                    <p:anim calcmode="lin" valueType="num">
                                      <p:cBhvr additive="base">
                                        <p:cTn id="75" dur="500" fill="hold"/>
                                        <p:tgtEl>
                                          <p:spTgt spid="187407"/>
                                        </p:tgtEl>
                                        <p:attrNameLst>
                                          <p:attrName>ppt_x</p:attrName>
                                        </p:attrNameLst>
                                      </p:cBhvr>
                                      <p:tavLst>
                                        <p:tav tm="0">
                                          <p:val>
                                            <p:strVal val="0-#ppt_w/2"/>
                                          </p:val>
                                        </p:tav>
                                        <p:tav tm="100000">
                                          <p:val>
                                            <p:strVal val="#ppt_x"/>
                                          </p:val>
                                        </p:tav>
                                      </p:tavLst>
                                    </p:anim>
                                    <p:anim calcmode="lin" valueType="num">
                                      <p:cBhvr additive="base">
                                        <p:cTn id="76" dur="500" fill="hold"/>
                                        <p:tgtEl>
                                          <p:spTgt spid="187407"/>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11500"/>
                            </p:stCondLst>
                            <p:childTnLst>
                              <p:par>
                                <p:cTn id="78" presetID="2" presetClass="entr" presetSubtype="8" fill="hold" grpId="0" nodeType="afterEffect">
                                  <p:stCondLst>
                                    <p:cond delay="0"/>
                                  </p:stCondLst>
                                  <p:childTnLst>
                                    <p:set>
                                      <p:cBhvr>
                                        <p:cTn id="79" dur="1" fill="hold">
                                          <p:stCondLst>
                                            <p:cond delay="0"/>
                                          </p:stCondLst>
                                        </p:cTn>
                                        <p:tgtEl>
                                          <p:spTgt spid="187408"/>
                                        </p:tgtEl>
                                        <p:attrNameLst>
                                          <p:attrName>style.visibility</p:attrName>
                                        </p:attrNameLst>
                                      </p:cBhvr>
                                      <p:to>
                                        <p:strVal val="visible"/>
                                      </p:to>
                                    </p:set>
                                    <p:anim calcmode="lin" valueType="num">
                                      <p:cBhvr additive="base">
                                        <p:cTn id="80" dur="500" fill="hold"/>
                                        <p:tgtEl>
                                          <p:spTgt spid="187408"/>
                                        </p:tgtEl>
                                        <p:attrNameLst>
                                          <p:attrName>ppt_x</p:attrName>
                                        </p:attrNameLst>
                                      </p:cBhvr>
                                      <p:tavLst>
                                        <p:tav tm="0">
                                          <p:val>
                                            <p:strVal val="0-#ppt_w/2"/>
                                          </p:val>
                                        </p:tav>
                                        <p:tav tm="100000">
                                          <p:val>
                                            <p:strVal val="#ppt_x"/>
                                          </p:val>
                                        </p:tav>
                                      </p:tavLst>
                                    </p:anim>
                                    <p:anim calcmode="lin" valueType="num">
                                      <p:cBhvr additive="base">
                                        <p:cTn id="81" dur="500" fill="hold"/>
                                        <p:tgtEl>
                                          <p:spTgt spid="187408"/>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12000"/>
                            </p:stCondLst>
                            <p:childTnLst>
                              <p:par>
                                <p:cTn id="83" presetID="2" presetClass="entr" presetSubtype="8" fill="hold" grpId="0" nodeType="afterEffect">
                                  <p:stCondLst>
                                    <p:cond delay="0"/>
                                  </p:stCondLst>
                                  <p:childTnLst>
                                    <p:set>
                                      <p:cBhvr>
                                        <p:cTn id="84" dur="1" fill="hold">
                                          <p:stCondLst>
                                            <p:cond delay="0"/>
                                          </p:stCondLst>
                                        </p:cTn>
                                        <p:tgtEl>
                                          <p:spTgt spid="187409"/>
                                        </p:tgtEl>
                                        <p:attrNameLst>
                                          <p:attrName>style.visibility</p:attrName>
                                        </p:attrNameLst>
                                      </p:cBhvr>
                                      <p:to>
                                        <p:strVal val="visible"/>
                                      </p:to>
                                    </p:set>
                                    <p:anim calcmode="lin" valueType="num">
                                      <p:cBhvr additive="base">
                                        <p:cTn id="85" dur="500" fill="hold"/>
                                        <p:tgtEl>
                                          <p:spTgt spid="187409"/>
                                        </p:tgtEl>
                                        <p:attrNameLst>
                                          <p:attrName>ppt_x</p:attrName>
                                        </p:attrNameLst>
                                      </p:cBhvr>
                                      <p:tavLst>
                                        <p:tav tm="0">
                                          <p:val>
                                            <p:strVal val="0-#ppt_w/2"/>
                                          </p:val>
                                        </p:tav>
                                        <p:tav tm="100000">
                                          <p:val>
                                            <p:strVal val="#ppt_x"/>
                                          </p:val>
                                        </p:tav>
                                      </p:tavLst>
                                    </p:anim>
                                    <p:anim calcmode="lin" valueType="num">
                                      <p:cBhvr additive="base">
                                        <p:cTn id="86" dur="500" fill="hold"/>
                                        <p:tgtEl>
                                          <p:spTgt spid="187409"/>
                                        </p:tgtEl>
                                        <p:attrNameLst>
                                          <p:attrName>ppt_y</p:attrName>
                                        </p:attrNameLst>
                                      </p:cBhvr>
                                      <p:tavLst>
                                        <p:tav tm="0">
                                          <p:val>
                                            <p:strVal val="#ppt_y"/>
                                          </p:val>
                                        </p:tav>
                                        <p:tav tm="100000">
                                          <p:val>
                                            <p:strVal val="#ppt_y"/>
                                          </p:val>
                                        </p:tav>
                                      </p:tavLst>
                                    </p:anim>
                                  </p:childTnLst>
                                </p:cTn>
                              </p:par>
                            </p:childTnLst>
                          </p:cTn>
                        </p:par>
                        <p:par>
                          <p:cTn id="87" fill="hold" nodeType="afterGroup">
                            <p:stCondLst>
                              <p:cond delay="12500"/>
                            </p:stCondLst>
                            <p:childTnLst>
                              <p:par>
                                <p:cTn id="88" presetID="2" presetClass="entr" presetSubtype="2" fill="hold" grpId="0" nodeType="afterEffect">
                                  <p:stCondLst>
                                    <p:cond delay="0"/>
                                  </p:stCondLst>
                                  <p:childTnLst>
                                    <p:set>
                                      <p:cBhvr>
                                        <p:cTn id="89" dur="1" fill="hold">
                                          <p:stCondLst>
                                            <p:cond delay="0"/>
                                          </p:stCondLst>
                                        </p:cTn>
                                        <p:tgtEl>
                                          <p:spTgt spid="187410"/>
                                        </p:tgtEl>
                                        <p:attrNameLst>
                                          <p:attrName>style.visibility</p:attrName>
                                        </p:attrNameLst>
                                      </p:cBhvr>
                                      <p:to>
                                        <p:strVal val="visible"/>
                                      </p:to>
                                    </p:set>
                                    <p:anim calcmode="lin" valueType="num">
                                      <p:cBhvr additive="base">
                                        <p:cTn id="90" dur="500" fill="hold"/>
                                        <p:tgtEl>
                                          <p:spTgt spid="187410"/>
                                        </p:tgtEl>
                                        <p:attrNameLst>
                                          <p:attrName>ppt_x</p:attrName>
                                        </p:attrNameLst>
                                      </p:cBhvr>
                                      <p:tavLst>
                                        <p:tav tm="0">
                                          <p:val>
                                            <p:strVal val="1+#ppt_w/2"/>
                                          </p:val>
                                        </p:tav>
                                        <p:tav tm="100000">
                                          <p:val>
                                            <p:strVal val="#ppt_x"/>
                                          </p:val>
                                        </p:tav>
                                      </p:tavLst>
                                    </p:anim>
                                    <p:anim calcmode="lin" valueType="num">
                                      <p:cBhvr additive="base">
                                        <p:cTn id="91" dur="500" fill="hold"/>
                                        <p:tgtEl>
                                          <p:spTgt spid="187410"/>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13000"/>
                            </p:stCondLst>
                            <p:childTnLst>
                              <p:par>
                                <p:cTn id="93" presetID="2" presetClass="entr" presetSubtype="2" fill="hold" grpId="0" nodeType="afterEffect">
                                  <p:stCondLst>
                                    <p:cond delay="0"/>
                                  </p:stCondLst>
                                  <p:childTnLst>
                                    <p:set>
                                      <p:cBhvr>
                                        <p:cTn id="94" dur="1" fill="hold">
                                          <p:stCondLst>
                                            <p:cond delay="0"/>
                                          </p:stCondLst>
                                        </p:cTn>
                                        <p:tgtEl>
                                          <p:spTgt spid="187411"/>
                                        </p:tgtEl>
                                        <p:attrNameLst>
                                          <p:attrName>style.visibility</p:attrName>
                                        </p:attrNameLst>
                                      </p:cBhvr>
                                      <p:to>
                                        <p:strVal val="visible"/>
                                      </p:to>
                                    </p:set>
                                    <p:anim calcmode="lin" valueType="num">
                                      <p:cBhvr additive="base">
                                        <p:cTn id="95" dur="500" fill="hold"/>
                                        <p:tgtEl>
                                          <p:spTgt spid="187411"/>
                                        </p:tgtEl>
                                        <p:attrNameLst>
                                          <p:attrName>ppt_x</p:attrName>
                                        </p:attrNameLst>
                                      </p:cBhvr>
                                      <p:tavLst>
                                        <p:tav tm="0">
                                          <p:val>
                                            <p:strVal val="1+#ppt_w/2"/>
                                          </p:val>
                                        </p:tav>
                                        <p:tav tm="100000">
                                          <p:val>
                                            <p:strVal val="#ppt_x"/>
                                          </p:val>
                                        </p:tav>
                                      </p:tavLst>
                                    </p:anim>
                                    <p:anim calcmode="lin" valueType="num">
                                      <p:cBhvr additive="base">
                                        <p:cTn id="96" dur="500" fill="hold"/>
                                        <p:tgtEl>
                                          <p:spTgt spid="187411"/>
                                        </p:tgtEl>
                                        <p:attrNameLst>
                                          <p:attrName>ppt_y</p:attrName>
                                        </p:attrNameLst>
                                      </p:cBhvr>
                                      <p:tavLst>
                                        <p:tav tm="0">
                                          <p:val>
                                            <p:strVal val="#ppt_y"/>
                                          </p:val>
                                        </p:tav>
                                        <p:tav tm="100000">
                                          <p:val>
                                            <p:strVal val="#ppt_y"/>
                                          </p:val>
                                        </p:tav>
                                      </p:tavLst>
                                    </p:anim>
                                  </p:childTnLst>
                                </p:cTn>
                              </p:par>
                            </p:childTnLst>
                          </p:cTn>
                        </p:par>
                        <p:par>
                          <p:cTn id="97" fill="hold" nodeType="afterGroup">
                            <p:stCondLst>
                              <p:cond delay="13500"/>
                            </p:stCondLst>
                            <p:childTnLst>
                              <p:par>
                                <p:cTn id="98" presetID="2" presetClass="entr" presetSubtype="2" fill="hold" grpId="0" nodeType="afterEffect">
                                  <p:stCondLst>
                                    <p:cond delay="0"/>
                                  </p:stCondLst>
                                  <p:childTnLst>
                                    <p:set>
                                      <p:cBhvr>
                                        <p:cTn id="99" dur="1" fill="hold">
                                          <p:stCondLst>
                                            <p:cond delay="0"/>
                                          </p:stCondLst>
                                        </p:cTn>
                                        <p:tgtEl>
                                          <p:spTgt spid="187412"/>
                                        </p:tgtEl>
                                        <p:attrNameLst>
                                          <p:attrName>style.visibility</p:attrName>
                                        </p:attrNameLst>
                                      </p:cBhvr>
                                      <p:to>
                                        <p:strVal val="visible"/>
                                      </p:to>
                                    </p:set>
                                    <p:anim calcmode="lin" valueType="num">
                                      <p:cBhvr additive="base">
                                        <p:cTn id="100" dur="500" fill="hold"/>
                                        <p:tgtEl>
                                          <p:spTgt spid="187412"/>
                                        </p:tgtEl>
                                        <p:attrNameLst>
                                          <p:attrName>ppt_x</p:attrName>
                                        </p:attrNameLst>
                                      </p:cBhvr>
                                      <p:tavLst>
                                        <p:tav tm="0">
                                          <p:val>
                                            <p:strVal val="1+#ppt_w/2"/>
                                          </p:val>
                                        </p:tav>
                                        <p:tav tm="100000">
                                          <p:val>
                                            <p:strVal val="#ppt_x"/>
                                          </p:val>
                                        </p:tav>
                                      </p:tavLst>
                                    </p:anim>
                                    <p:anim calcmode="lin" valueType="num">
                                      <p:cBhvr additive="base">
                                        <p:cTn id="101" dur="500" fill="hold"/>
                                        <p:tgtEl>
                                          <p:spTgt spid="187412"/>
                                        </p:tgtEl>
                                        <p:attrNameLst>
                                          <p:attrName>ppt_y</p:attrName>
                                        </p:attrNameLst>
                                      </p:cBhvr>
                                      <p:tavLst>
                                        <p:tav tm="0">
                                          <p:val>
                                            <p:strVal val="#ppt_y"/>
                                          </p:val>
                                        </p:tav>
                                        <p:tav tm="100000">
                                          <p:val>
                                            <p:strVal val="#ppt_y"/>
                                          </p:val>
                                        </p:tav>
                                      </p:tavLst>
                                    </p:anim>
                                  </p:childTnLst>
                                </p:cTn>
                              </p:par>
                            </p:childTnLst>
                          </p:cTn>
                        </p:par>
                        <p:par>
                          <p:cTn id="102" fill="hold" nodeType="afterGroup">
                            <p:stCondLst>
                              <p:cond delay="14000"/>
                            </p:stCondLst>
                            <p:childTnLst>
                              <p:par>
                                <p:cTn id="103" presetID="17" presetClass="entr" presetSubtype="10" fill="hold" grpId="0" nodeType="afterEffect">
                                  <p:stCondLst>
                                    <p:cond delay="0"/>
                                  </p:stCondLst>
                                  <p:childTnLst>
                                    <p:set>
                                      <p:cBhvr>
                                        <p:cTn id="104" dur="1" fill="hold">
                                          <p:stCondLst>
                                            <p:cond delay="0"/>
                                          </p:stCondLst>
                                        </p:cTn>
                                        <p:tgtEl>
                                          <p:spTgt spid="187413"/>
                                        </p:tgtEl>
                                        <p:attrNameLst>
                                          <p:attrName>style.visibility</p:attrName>
                                        </p:attrNameLst>
                                      </p:cBhvr>
                                      <p:to>
                                        <p:strVal val="visible"/>
                                      </p:to>
                                    </p:set>
                                    <p:anim calcmode="lin" valueType="num">
                                      <p:cBhvr>
                                        <p:cTn id="105" dur="2000" fill="hold"/>
                                        <p:tgtEl>
                                          <p:spTgt spid="187413"/>
                                        </p:tgtEl>
                                        <p:attrNameLst>
                                          <p:attrName>ppt_w</p:attrName>
                                        </p:attrNameLst>
                                      </p:cBhvr>
                                      <p:tavLst>
                                        <p:tav tm="0">
                                          <p:val>
                                            <p:fltVal val="0"/>
                                          </p:val>
                                        </p:tav>
                                        <p:tav tm="100000">
                                          <p:val>
                                            <p:strVal val="#ppt_w"/>
                                          </p:val>
                                        </p:tav>
                                      </p:tavLst>
                                    </p:anim>
                                    <p:anim calcmode="lin" valueType="num">
                                      <p:cBhvr>
                                        <p:cTn id="106" dur="2000" fill="hold"/>
                                        <p:tgtEl>
                                          <p:spTgt spid="187413"/>
                                        </p:tgtEl>
                                        <p:attrNameLst>
                                          <p:attrName>ppt_h</p:attrName>
                                        </p:attrNameLst>
                                      </p:cBhvr>
                                      <p:tavLst>
                                        <p:tav tm="0">
                                          <p:val>
                                            <p:strVal val="#ppt_h"/>
                                          </p:val>
                                        </p:tav>
                                        <p:tav tm="100000">
                                          <p:val>
                                            <p:strVal val="#ppt_h"/>
                                          </p:val>
                                        </p:tav>
                                      </p:tavLst>
                                    </p:anim>
                                  </p:childTnLst>
                                </p:cTn>
                              </p:par>
                            </p:childTnLst>
                          </p:cTn>
                        </p:par>
                        <p:par>
                          <p:cTn id="107" fill="hold" nodeType="afterGroup">
                            <p:stCondLst>
                              <p:cond delay="16000"/>
                            </p:stCondLst>
                            <p:childTnLst>
                              <p:par>
                                <p:cTn id="108" presetID="2" presetClass="entr" presetSubtype="4" fill="hold" grpId="0" nodeType="afterEffect">
                                  <p:stCondLst>
                                    <p:cond delay="0"/>
                                  </p:stCondLst>
                                  <p:childTnLst>
                                    <p:set>
                                      <p:cBhvr>
                                        <p:cTn id="109" dur="1" fill="hold">
                                          <p:stCondLst>
                                            <p:cond delay="0"/>
                                          </p:stCondLst>
                                        </p:cTn>
                                        <p:tgtEl>
                                          <p:spTgt spid="187414"/>
                                        </p:tgtEl>
                                        <p:attrNameLst>
                                          <p:attrName>style.visibility</p:attrName>
                                        </p:attrNameLst>
                                      </p:cBhvr>
                                      <p:to>
                                        <p:strVal val="visible"/>
                                      </p:to>
                                    </p:set>
                                    <p:anim calcmode="lin" valueType="num">
                                      <p:cBhvr additive="base">
                                        <p:cTn id="110" dur="500" fill="hold"/>
                                        <p:tgtEl>
                                          <p:spTgt spid="187414"/>
                                        </p:tgtEl>
                                        <p:attrNameLst>
                                          <p:attrName>ppt_x</p:attrName>
                                        </p:attrNameLst>
                                      </p:cBhvr>
                                      <p:tavLst>
                                        <p:tav tm="0">
                                          <p:val>
                                            <p:strVal val="#ppt_x"/>
                                          </p:val>
                                        </p:tav>
                                        <p:tav tm="100000">
                                          <p:val>
                                            <p:strVal val="#ppt_x"/>
                                          </p:val>
                                        </p:tav>
                                      </p:tavLst>
                                    </p:anim>
                                    <p:anim calcmode="lin" valueType="num">
                                      <p:cBhvr additive="base">
                                        <p:cTn id="111" dur="500" fill="hold"/>
                                        <p:tgtEl>
                                          <p:spTgt spid="187414"/>
                                        </p:tgtEl>
                                        <p:attrNameLst>
                                          <p:attrName>ppt_y</p:attrName>
                                        </p:attrNameLst>
                                      </p:cBhvr>
                                      <p:tavLst>
                                        <p:tav tm="0">
                                          <p:val>
                                            <p:strVal val="1+#ppt_h/2"/>
                                          </p:val>
                                        </p:tav>
                                        <p:tav tm="100000">
                                          <p:val>
                                            <p:strVal val="#ppt_y"/>
                                          </p:val>
                                        </p:tav>
                                      </p:tavLst>
                                    </p:anim>
                                  </p:childTnLst>
                                </p:cTn>
                              </p:par>
                            </p:childTnLst>
                          </p:cTn>
                        </p:par>
                        <p:par>
                          <p:cTn id="112" fill="hold" nodeType="afterGroup">
                            <p:stCondLst>
                              <p:cond delay="16500"/>
                            </p:stCondLst>
                            <p:childTnLst>
                              <p:par>
                                <p:cTn id="113" presetID="2" presetClass="entr" presetSubtype="4" fill="hold" grpId="0" nodeType="afterEffect">
                                  <p:stCondLst>
                                    <p:cond delay="0"/>
                                  </p:stCondLst>
                                  <p:childTnLst>
                                    <p:set>
                                      <p:cBhvr>
                                        <p:cTn id="114" dur="1" fill="hold">
                                          <p:stCondLst>
                                            <p:cond delay="0"/>
                                          </p:stCondLst>
                                        </p:cTn>
                                        <p:tgtEl>
                                          <p:spTgt spid="187415"/>
                                        </p:tgtEl>
                                        <p:attrNameLst>
                                          <p:attrName>style.visibility</p:attrName>
                                        </p:attrNameLst>
                                      </p:cBhvr>
                                      <p:to>
                                        <p:strVal val="visible"/>
                                      </p:to>
                                    </p:set>
                                    <p:anim calcmode="lin" valueType="num">
                                      <p:cBhvr additive="base">
                                        <p:cTn id="115" dur="500" fill="hold"/>
                                        <p:tgtEl>
                                          <p:spTgt spid="187415"/>
                                        </p:tgtEl>
                                        <p:attrNameLst>
                                          <p:attrName>ppt_x</p:attrName>
                                        </p:attrNameLst>
                                      </p:cBhvr>
                                      <p:tavLst>
                                        <p:tav tm="0">
                                          <p:val>
                                            <p:strVal val="#ppt_x"/>
                                          </p:val>
                                        </p:tav>
                                        <p:tav tm="100000">
                                          <p:val>
                                            <p:strVal val="#ppt_x"/>
                                          </p:val>
                                        </p:tav>
                                      </p:tavLst>
                                    </p:anim>
                                    <p:anim calcmode="lin" valueType="num">
                                      <p:cBhvr additive="base">
                                        <p:cTn id="116" dur="500" fill="hold"/>
                                        <p:tgtEl>
                                          <p:spTgt spid="187415"/>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17000"/>
                            </p:stCondLst>
                            <p:childTnLst>
                              <p:par>
                                <p:cTn id="118" presetID="2" presetClass="entr" presetSubtype="4" fill="hold" grpId="0" nodeType="afterEffect">
                                  <p:stCondLst>
                                    <p:cond delay="0"/>
                                  </p:stCondLst>
                                  <p:childTnLst>
                                    <p:set>
                                      <p:cBhvr>
                                        <p:cTn id="119" dur="1" fill="hold">
                                          <p:stCondLst>
                                            <p:cond delay="0"/>
                                          </p:stCondLst>
                                        </p:cTn>
                                        <p:tgtEl>
                                          <p:spTgt spid="187416"/>
                                        </p:tgtEl>
                                        <p:attrNameLst>
                                          <p:attrName>style.visibility</p:attrName>
                                        </p:attrNameLst>
                                      </p:cBhvr>
                                      <p:to>
                                        <p:strVal val="visible"/>
                                      </p:to>
                                    </p:set>
                                    <p:anim calcmode="lin" valueType="num">
                                      <p:cBhvr additive="base">
                                        <p:cTn id="120" dur="500" fill="hold"/>
                                        <p:tgtEl>
                                          <p:spTgt spid="187416"/>
                                        </p:tgtEl>
                                        <p:attrNameLst>
                                          <p:attrName>ppt_x</p:attrName>
                                        </p:attrNameLst>
                                      </p:cBhvr>
                                      <p:tavLst>
                                        <p:tav tm="0">
                                          <p:val>
                                            <p:strVal val="#ppt_x"/>
                                          </p:val>
                                        </p:tav>
                                        <p:tav tm="100000">
                                          <p:val>
                                            <p:strVal val="#ppt_x"/>
                                          </p:val>
                                        </p:tav>
                                      </p:tavLst>
                                    </p:anim>
                                    <p:anim calcmode="lin" valueType="num">
                                      <p:cBhvr additive="base">
                                        <p:cTn id="121" dur="500" fill="hold"/>
                                        <p:tgtEl>
                                          <p:spTgt spid="187416"/>
                                        </p:tgtEl>
                                        <p:attrNameLst>
                                          <p:attrName>ppt_y</p:attrName>
                                        </p:attrNameLst>
                                      </p:cBhvr>
                                      <p:tavLst>
                                        <p:tav tm="0">
                                          <p:val>
                                            <p:strVal val="1+#ppt_h/2"/>
                                          </p:val>
                                        </p:tav>
                                        <p:tav tm="100000">
                                          <p:val>
                                            <p:strVal val="#ppt_y"/>
                                          </p:val>
                                        </p:tav>
                                      </p:tavLst>
                                    </p:anim>
                                  </p:childTnLst>
                                </p:cTn>
                              </p:par>
                            </p:childTnLst>
                          </p:cTn>
                        </p:par>
                        <p:par>
                          <p:cTn id="122" fill="hold" nodeType="afterGroup">
                            <p:stCondLst>
                              <p:cond delay="17500"/>
                            </p:stCondLst>
                            <p:childTnLst>
                              <p:par>
                                <p:cTn id="123" presetID="2" presetClass="entr" presetSubtype="2" fill="hold" grpId="0" nodeType="afterEffect">
                                  <p:stCondLst>
                                    <p:cond delay="0"/>
                                  </p:stCondLst>
                                  <p:childTnLst>
                                    <p:set>
                                      <p:cBhvr>
                                        <p:cTn id="124" dur="1" fill="hold">
                                          <p:stCondLst>
                                            <p:cond delay="0"/>
                                          </p:stCondLst>
                                        </p:cTn>
                                        <p:tgtEl>
                                          <p:spTgt spid="187417"/>
                                        </p:tgtEl>
                                        <p:attrNameLst>
                                          <p:attrName>style.visibility</p:attrName>
                                        </p:attrNameLst>
                                      </p:cBhvr>
                                      <p:to>
                                        <p:strVal val="visible"/>
                                      </p:to>
                                    </p:set>
                                    <p:anim calcmode="lin" valueType="num">
                                      <p:cBhvr additive="base">
                                        <p:cTn id="125" dur="500" fill="hold"/>
                                        <p:tgtEl>
                                          <p:spTgt spid="187417"/>
                                        </p:tgtEl>
                                        <p:attrNameLst>
                                          <p:attrName>ppt_x</p:attrName>
                                        </p:attrNameLst>
                                      </p:cBhvr>
                                      <p:tavLst>
                                        <p:tav tm="0">
                                          <p:val>
                                            <p:strVal val="1+#ppt_w/2"/>
                                          </p:val>
                                        </p:tav>
                                        <p:tav tm="100000">
                                          <p:val>
                                            <p:strVal val="#ppt_x"/>
                                          </p:val>
                                        </p:tav>
                                      </p:tavLst>
                                    </p:anim>
                                    <p:anim calcmode="lin" valueType="num">
                                      <p:cBhvr additive="base">
                                        <p:cTn id="126" dur="500" fill="hold"/>
                                        <p:tgtEl>
                                          <p:spTgt spid="187417"/>
                                        </p:tgtEl>
                                        <p:attrNameLst>
                                          <p:attrName>ppt_y</p:attrName>
                                        </p:attrNameLst>
                                      </p:cBhvr>
                                      <p:tavLst>
                                        <p:tav tm="0">
                                          <p:val>
                                            <p:strVal val="#ppt_y"/>
                                          </p:val>
                                        </p:tav>
                                        <p:tav tm="100000">
                                          <p:val>
                                            <p:strVal val="#ppt_y"/>
                                          </p:val>
                                        </p:tav>
                                      </p:tavLst>
                                    </p:anim>
                                  </p:childTnLst>
                                </p:cTn>
                              </p:par>
                            </p:childTnLst>
                          </p:cTn>
                        </p:par>
                        <p:par>
                          <p:cTn id="127" fill="hold" nodeType="afterGroup">
                            <p:stCondLst>
                              <p:cond delay="18000"/>
                            </p:stCondLst>
                            <p:childTnLst>
                              <p:par>
                                <p:cTn id="128" presetID="2" presetClass="entr" presetSubtype="2" fill="hold" grpId="0" nodeType="afterEffect">
                                  <p:stCondLst>
                                    <p:cond delay="0"/>
                                  </p:stCondLst>
                                  <p:childTnLst>
                                    <p:set>
                                      <p:cBhvr>
                                        <p:cTn id="129" dur="1" fill="hold">
                                          <p:stCondLst>
                                            <p:cond delay="0"/>
                                          </p:stCondLst>
                                        </p:cTn>
                                        <p:tgtEl>
                                          <p:spTgt spid="187418"/>
                                        </p:tgtEl>
                                        <p:attrNameLst>
                                          <p:attrName>style.visibility</p:attrName>
                                        </p:attrNameLst>
                                      </p:cBhvr>
                                      <p:to>
                                        <p:strVal val="visible"/>
                                      </p:to>
                                    </p:set>
                                    <p:anim calcmode="lin" valueType="num">
                                      <p:cBhvr additive="base">
                                        <p:cTn id="130" dur="500" fill="hold"/>
                                        <p:tgtEl>
                                          <p:spTgt spid="187418"/>
                                        </p:tgtEl>
                                        <p:attrNameLst>
                                          <p:attrName>ppt_x</p:attrName>
                                        </p:attrNameLst>
                                      </p:cBhvr>
                                      <p:tavLst>
                                        <p:tav tm="0">
                                          <p:val>
                                            <p:strVal val="1+#ppt_w/2"/>
                                          </p:val>
                                        </p:tav>
                                        <p:tav tm="100000">
                                          <p:val>
                                            <p:strVal val="#ppt_x"/>
                                          </p:val>
                                        </p:tav>
                                      </p:tavLst>
                                    </p:anim>
                                    <p:anim calcmode="lin" valueType="num">
                                      <p:cBhvr additive="base">
                                        <p:cTn id="131" dur="500" fill="hold"/>
                                        <p:tgtEl>
                                          <p:spTgt spid="187418"/>
                                        </p:tgtEl>
                                        <p:attrNameLst>
                                          <p:attrName>ppt_y</p:attrName>
                                        </p:attrNameLst>
                                      </p:cBhvr>
                                      <p:tavLst>
                                        <p:tav tm="0">
                                          <p:val>
                                            <p:strVal val="#ppt_y"/>
                                          </p:val>
                                        </p:tav>
                                        <p:tav tm="100000">
                                          <p:val>
                                            <p:strVal val="#ppt_y"/>
                                          </p:val>
                                        </p:tav>
                                      </p:tavLst>
                                    </p:anim>
                                  </p:childTnLst>
                                </p:cTn>
                              </p:par>
                            </p:childTnLst>
                          </p:cTn>
                        </p:par>
                        <p:par>
                          <p:cTn id="132" fill="hold" nodeType="afterGroup">
                            <p:stCondLst>
                              <p:cond delay="18500"/>
                            </p:stCondLst>
                            <p:childTnLst>
                              <p:par>
                                <p:cTn id="133" presetID="2" presetClass="entr" presetSubtype="2" fill="hold" grpId="0" nodeType="afterEffect">
                                  <p:stCondLst>
                                    <p:cond delay="0"/>
                                  </p:stCondLst>
                                  <p:childTnLst>
                                    <p:set>
                                      <p:cBhvr>
                                        <p:cTn id="134" dur="1" fill="hold">
                                          <p:stCondLst>
                                            <p:cond delay="0"/>
                                          </p:stCondLst>
                                        </p:cTn>
                                        <p:tgtEl>
                                          <p:spTgt spid="187419"/>
                                        </p:tgtEl>
                                        <p:attrNameLst>
                                          <p:attrName>style.visibility</p:attrName>
                                        </p:attrNameLst>
                                      </p:cBhvr>
                                      <p:to>
                                        <p:strVal val="visible"/>
                                      </p:to>
                                    </p:set>
                                    <p:anim calcmode="lin" valueType="num">
                                      <p:cBhvr additive="base">
                                        <p:cTn id="135" dur="500" fill="hold"/>
                                        <p:tgtEl>
                                          <p:spTgt spid="187419"/>
                                        </p:tgtEl>
                                        <p:attrNameLst>
                                          <p:attrName>ppt_x</p:attrName>
                                        </p:attrNameLst>
                                      </p:cBhvr>
                                      <p:tavLst>
                                        <p:tav tm="0">
                                          <p:val>
                                            <p:strVal val="1+#ppt_w/2"/>
                                          </p:val>
                                        </p:tav>
                                        <p:tav tm="100000">
                                          <p:val>
                                            <p:strVal val="#ppt_x"/>
                                          </p:val>
                                        </p:tav>
                                      </p:tavLst>
                                    </p:anim>
                                    <p:anim calcmode="lin" valueType="num">
                                      <p:cBhvr additive="base">
                                        <p:cTn id="136" dur="500" fill="hold"/>
                                        <p:tgtEl>
                                          <p:spTgt spid="187419"/>
                                        </p:tgtEl>
                                        <p:attrNameLst>
                                          <p:attrName>ppt_y</p:attrName>
                                        </p:attrNameLst>
                                      </p:cBhvr>
                                      <p:tavLst>
                                        <p:tav tm="0">
                                          <p:val>
                                            <p:strVal val="#ppt_y"/>
                                          </p:val>
                                        </p:tav>
                                        <p:tav tm="100000">
                                          <p:val>
                                            <p:strVal val="#ppt_y"/>
                                          </p:val>
                                        </p:tav>
                                      </p:tavLst>
                                    </p:anim>
                                  </p:childTnLst>
                                </p:cTn>
                              </p:par>
                            </p:childTnLst>
                          </p:cTn>
                        </p:par>
                        <p:par>
                          <p:cTn id="137" fill="hold" nodeType="afterGroup">
                            <p:stCondLst>
                              <p:cond delay="19000"/>
                            </p:stCondLst>
                            <p:childTnLst>
                              <p:par>
                                <p:cTn id="138" presetID="2" presetClass="entr" presetSubtype="2" fill="hold" grpId="0" nodeType="afterEffect">
                                  <p:stCondLst>
                                    <p:cond delay="0"/>
                                  </p:stCondLst>
                                  <p:childTnLst>
                                    <p:set>
                                      <p:cBhvr>
                                        <p:cTn id="139" dur="1" fill="hold">
                                          <p:stCondLst>
                                            <p:cond delay="0"/>
                                          </p:stCondLst>
                                        </p:cTn>
                                        <p:tgtEl>
                                          <p:spTgt spid="187420"/>
                                        </p:tgtEl>
                                        <p:attrNameLst>
                                          <p:attrName>style.visibility</p:attrName>
                                        </p:attrNameLst>
                                      </p:cBhvr>
                                      <p:to>
                                        <p:strVal val="visible"/>
                                      </p:to>
                                    </p:set>
                                    <p:anim calcmode="lin" valueType="num">
                                      <p:cBhvr additive="base">
                                        <p:cTn id="140" dur="500" fill="hold"/>
                                        <p:tgtEl>
                                          <p:spTgt spid="187420"/>
                                        </p:tgtEl>
                                        <p:attrNameLst>
                                          <p:attrName>ppt_x</p:attrName>
                                        </p:attrNameLst>
                                      </p:cBhvr>
                                      <p:tavLst>
                                        <p:tav tm="0">
                                          <p:val>
                                            <p:strVal val="1+#ppt_w/2"/>
                                          </p:val>
                                        </p:tav>
                                        <p:tav tm="100000">
                                          <p:val>
                                            <p:strVal val="#ppt_x"/>
                                          </p:val>
                                        </p:tav>
                                      </p:tavLst>
                                    </p:anim>
                                    <p:anim calcmode="lin" valueType="num">
                                      <p:cBhvr additive="base">
                                        <p:cTn id="141" dur="500" fill="hold"/>
                                        <p:tgtEl>
                                          <p:spTgt spid="187420"/>
                                        </p:tgtEl>
                                        <p:attrNameLst>
                                          <p:attrName>ppt_y</p:attrName>
                                        </p:attrNameLst>
                                      </p:cBhvr>
                                      <p:tavLst>
                                        <p:tav tm="0">
                                          <p:val>
                                            <p:strVal val="#ppt_y"/>
                                          </p:val>
                                        </p:tav>
                                        <p:tav tm="100000">
                                          <p:val>
                                            <p:strVal val="#ppt_y"/>
                                          </p:val>
                                        </p:tav>
                                      </p:tavLst>
                                    </p:anim>
                                  </p:childTnLst>
                                </p:cTn>
                              </p:par>
                            </p:childTnLst>
                          </p:cTn>
                        </p:par>
                        <p:par>
                          <p:cTn id="142" fill="hold" nodeType="afterGroup">
                            <p:stCondLst>
                              <p:cond delay="19500"/>
                            </p:stCondLst>
                            <p:childTnLst>
                              <p:par>
                                <p:cTn id="143" presetID="23" presetClass="entr" presetSubtype="16" fill="hold" grpId="0" nodeType="afterEffect">
                                  <p:stCondLst>
                                    <p:cond delay="0"/>
                                  </p:stCondLst>
                                  <p:childTnLst>
                                    <p:set>
                                      <p:cBhvr>
                                        <p:cTn id="144" dur="1" fill="hold">
                                          <p:stCondLst>
                                            <p:cond delay="0"/>
                                          </p:stCondLst>
                                        </p:cTn>
                                        <p:tgtEl>
                                          <p:spTgt spid="187421"/>
                                        </p:tgtEl>
                                        <p:attrNameLst>
                                          <p:attrName>style.visibility</p:attrName>
                                        </p:attrNameLst>
                                      </p:cBhvr>
                                      <p:to>
                                        <p:strVal val="visible"/>
                                      </p:to>
                                    </p:set>
                                    <p:anim calcmode="lin" valueType="num">
                                      <p:cBhvr>
                                        <p:cTn id="145" dur="2000" fill="hold"/>
                                        <p:tgtEl>
                                          <p:spTgt spid="187421"/>
                                        </p:tgtEl>
                                        <p:attrNameLst>
                                          <p:attrName>ppt_w</p:attrName>
                                        </p:attrNameLst>
                                      </p:cBhvr>
                                      <p:tavLst>
                                        <p:tav tm="0">
                                          <p:val>
                                            <p:fltVal val="0"/>
                                          </p:val>
                                        </p:tav>
                                        <p:tav tm="100000">
                                          <p:val>
                                            <p:strVal val="#ppt_w"/>
                                          </p:val>
                                        </p:tav>
                                      </p:tavLst>
                                    </p:anim>
                                    <p:anim calcmode="lin" valueType="num">
                                      <p:cBhvr>
                                        <p:cTn id="146" dur="2000" fill="hold"/>
                                        <p:tgtEl>
                                          <p:spTgt spid="187421"/>
                                        </p:tgtEl>
                                        <p:attrNameLst>
                                          <p:attrName>ppt_h</p:attrName>
                                        </p:attrNameLst>
                                      </p:cBhvr>
                                      <p:tavLst>
                                        <p:tav tm="0">
                                          <p:val>
                                            <p:fltVal val="0"/>
                                          </p:val>
                                        </p:tav>
                                        <p:tav tm="100000">
                                          <p:val>
                                            <p:strVal val="#ppt_h"/>
                                          </p:val>
                                        </p:tav>
                                      </p:tavLst>
                                    </p:anim>
                                  </p:childTnLst>
                                </p:cTn>
                              </p:par>
                            </p:childTnLst>
                          </p:cTn>
                        </p:par>
                        <p:par>
                          <p:cTn id="147" fill="hold" nodeType="afterGroup">
                            <p:stCondLst>
                              <p:cond delay="21500"/>
                            </p:stCondLst>
                            <p:childTnLst>
                              <p:par>
                                <p:cTn id="148" presetID="2" presetClass="entr" presetSubtype="8" fill="hold" grpId="0" nodeType="afterEffect">
                                  <p:stCondLst>
                                    <p:cond delay="0"/>
                                  </p:stCondLst>
                                  <p:childTnLst>
                                    <p:set>
                                      <p:cBhvr>
                                        <p:cTn id="149" dur="1" fill="hold">
                                          <p:stCondLst>
                                            <p:cond delay="0"/>
                                          </p:stCondLst>
                                        </p:cTn>
                                        <p:tgtEl>
                                          <p:spTgt spid="187422"/>
                                        </p:tgtEl>
                                        <p:attrNameLst>
                                          <p:attrName>style.visibility</p:attrName>
                                        </p:attrNameLst>
                                      </p:cBhvr>
                                      <p:to>
                                        <p:strVal val="visible"/>
                                      </p:to>
                                    </p:set>
                                    <p:anim calcmode="lin" valueType="num">
                                      <p:cBhvr additive="base">
                                        <p:cTn id="150" dur="500" fill="hold"/>
                                        <p:tgtEl>
                                          <p:spTgt spid="187422"/>
                                        </p:tgtEl>
                                        <p:attrNameLst>
                                          <p:attrName>ppt_x</p:attrName>
                                        </p:attrNameLst>
                                      </p:cBhvr>
                                      <p:tavLst>
                                        <p:tav tm="0">
                                          <p:val>
                                            <p:strVal val="0-#ppt_w/2"/>
                                          </p:val>
                                        </p:tav>
                                        <p:tav tm="100000">
                                          <p:val>
                                            <p:strVal val="#ppt_x"/>
                                          </p:val>
                                        </p:tav>
                                      </p:tavLst>
                                    </p:anim>
                                    <p:anim calcmode="lin" valueType="num">
                                      <p:cBhvr additive="base">
                                        <p:cTn id="151" dur="500" fill="hold"/>
                                        <p:tgtEl>
                                          <p:spTgt spid="187422"/>
                                        </p:tgtEl>
                                        <p:attrNameLst>
                                          <p:attrName>ppt_y</p:attrName>
                                        </p:attrNameLst>
                                      </p:cBhvr>
                                      <p:tavLst>
                                        <p:tav tm="0">
                                          <p:val>
                                            <p:strVal val="#ppt_y"/>
                                          </p:val>
                                        </p:tav>
                                        <p:tav tm="100000">
                                          <p:val>
                                            <p:strVal val="#ppt_y"/>
                                          </p:val>
                                        </p:tav>
                                      </p:tavLst>
                                    </p:anim>
                                  </p:childTnLst>
                                </p:cTn>
                              </p:par>
                            </p:childTnLst>
                          </p:cTn>
                        </p:par>
                        <p:par>
                          <p:cTn id="152" fill="hold" nodeType="afterGroup">
                            <p:stCondLst>
                              <p:cond delay="22000"/>
                            </p:stCondLst>
                            <p:childTnLst>
                              <p:par>
                                <p:cTn id="153" presetID="2" presetClass="entr" presetSubtype="8" fill="hold" grpId="0" nodeType="afterEffect">
                                  <p:stCondLst>
                                    <p:cond delay="0"/>
                                  </p:stCondLst>
                                  <p:childTnLst>
                                    <p:set>
                                      <p:cBhvr>
                                        <p:cTn id="154" dur="1" fill="hold">
                                          <p:stCondLst>
                                            <p:cond delay="0"/>
                                          </p:stCondLst>
                                        </p:cTn>
                                        <p:tgtEl>
                                          <p:spTgt spid="187423"/>
                                        </p:tgtEl>
                                        <p:attrNameLst>
                                          <p:attrName>style.visibility</p:attrName>
                                        </p:attrNameLst>
                                      </p:cBhvr>
                                      <p:to>
                                        <p:strVal val="visible"/>
                                      </p:to>
                                    </p:set>
                                    <p:anim calcmode="lin" valueType="num">
                                      <p:cBhvr additive="base">
                                        <p:cTn id="155" dur="500" fill="hold"/>
                                        <p:tgtEl>
                                          <p:spTgt spid="187423"/>
                                        </p:tgtEl>
                                        <p:attrNameLst>
                                          <p:attrName>ppt_x</p:attrName>
                                        </p:attrNameLst>
                                      </p:cBhvr>
                                      <p:tavLst>
                                        <p:tav tm="0">
                                          <p:val>
                                            <p:strVal val="0-#ppt_w/2"/>
                                          </p:val>
                                        </p:tav>
                                        <p:tav tm="100000">
                                          <p:val>
                                            <p:strVal val="#ppt_x"/>
                                          </p:val>
                                        </p:tav>
                                      </p:tavLst>
                                    </p:anim>
                                    <p:anim calcmode="lin" valueType="num">
                                      <p:cBhvr additive="base">
                                        <p:cTn id="156" dur="500" fill="hold"/>
                                        <p:tgtEl>
                                          <p:spTgt spid="187423"/>
                                        </p:tgtEl>
                                        <p:attrNameLst>
                                          <p:attrName>ppt_y</p:attrName>
                                        </p:attrNameLst>
                                      </p:cBhvr>
                                      <p:tavLst>
                                        <p:tav tm="0">
                                          <p:val>
                                            <p:strVal val="#ppt_y"/>
                                          </p:val>
                                        </p:tav>
                                        <p:tav tm="100000">
                                          <p:val>
                                            <p:strVal val="#ppt_y"/>
                                          </p:val>
                                        </p:tav>
                                      </p:tavLst>
                                    </p:anim>
                                  </p:childTnLst>
                                </p:cTn>
                              </p:par>
                            </p:childTnLst>
                          </p:cTn>
                        </p:par>
                        <p:par>
                          <p:cTn id="157" fill="hold" nodeType="afterGroup">
                            <p:stCondLst>
                              <p:cond delay="22500"/>
                            </p:stCondLst>
                            <p:childTnLst>
                              <p:par>
                                <p:cTn id="158" presetID="2" presetClass="entr" presetSubtype="8" fill="hold" grpId="0" nodeType="afterEffect">
                                  <p:stCondLst>
                                    <p:cond delay="0"/>
                                  </p:stCondLst>
                                  <p:childTnLst>
                                    <p:set>
                                      <p:cBhvr>
                                        <p:cTn id="159" dur="1" fill="hold">
                                          <p:stCondLst>
                                            <p:cond delay="0"/>
                                          </p:stCondLst>
                                        </p:cTn>
                                        <p:tgtEl>
                                          <p:spTgt spid="187424"/>
                                        </p:tgtEl>
                                        <p:attrNameLst>
                                          <p:attrName>style.visibility</p:attrName>
                                        </p:attrNameLst>
                                      </p:cBhvr>
                                      <p:to>
                                        <p:strVal val="visible"/>
                                      </p:to>
                                    </p:set>
                                    <p:anim calcmode="lin" valueType="num">
                                      <p:cBhvr additive="base">
                                        <p:cTn id="160" dur="500" fill="hold"/>
                                        <p:tgtEl>
                                          <p:spTgt spid="187424"/>
                                        </p:tgtEl>
                                        <p:attrNameLst>
                                          <p:attrName>ppt_x</p:attrName>
                                        </p:attrNameLst>
                                      </p:cBhvr>
                                      <p:tavLst>
                                        <p:tav tm="0">
                                          <p:val>
                                            <p:strVal val="0-#ppt_w/2"/>
                                          </p:val>
                                        </p:tav>
                                        <p:tav tm="100000">
                                          <p:val>
                                            <p:strVal val="#ppt_x"/>
                                          </p:val>
                                        </p:tav>
                                      </p:tavLst>
                                    </p:anim>
                                    <p:anim calcmode="lin" valueType="num">
                                      <p:cBhvr additive="base">
                                        <p:cTn id="161" dur="500" fill="hold"/>
                                        <p:tgtEl>
                                          <p:spTgt spid="187424"/>
                                        </p:tgtEl>
                                        <p:attrNameLst>
                                          <p:attrName>ppt_y</p:attrName>
                                        </p:attrNameLst>
                                      </p:cBhvr>
                                      <p:tavLst>
                                        <p:tav tm="0">
                                          <p:val>
                                            <p:strVal val="#ppt_y"/>
                                          </p:val>
                                        </p:tav>
                                        <p:tav tm="100000">
                                          <p:val>
                                            <p:strVal val="#ppt_y"/>
                                          </p:val>
                                        </p:tav>
                                      </p:tavLst>
                                    </p:anim>
                                  </p:childTnLst>
                                </p:cTn>
                              </p:par>
                            </p:childTnLst>
                          </p:cTn>
                        </p:par>
                        <p:par>
                          <p:cTn id="162" fill="hold" nodeType="afterGroup">
                            <p:stCondLst>
                              <p:cond delay="23000"/>
                            </p:stCondLst>
                            <p:childTnLst>
                              <p:par>
                                <p:cTn id="163" presetID="2" presetClass="entr" presetSubtype="2" fill="hold" grpId="0" nodeType="afterEffect">
                                  <p:stCondLst>
                                    <p:cond delay="0"/>
                                  </p:stCondLst>
                                  <p:childTnLst>
                                    <p:set>
                                      <p:cBhvr>
                                        <p:cTn id="164" dur="1" fill="hold">
                                          <p:stCondLst>
                                            <p:cond delay="0"/>
                                          </p:stCondLst>
                                        </p:cTn>
                                        <p:tgtEl>
                                          <p:spTgt spid="187425"/>
                                        </p:tgtEl>
                                        <p:attrNameLst>
                                          <p:attrName>style.visibility</p:attrName>
                                        </p:attrNameLst>
                                      </p:cBhvr>
                                      <p:to>
                                        <p:strVal val="visible"/>
                                      </p:to>
                                    </p:set>
                                    <p:anim calcmode="lin" valueType="num">
                                      <p:cBhvr additive="base">
                                        <p:cTn id="165" dur="500" fill="hold"/>
                                        <p:tgtEl>
                                          <p:spTgt spid="187425"/>
                                        </p:tgtEl>
                                        <p:attrNameLst>
                                          <p:attrName>ppt_x</p:attrName>
                                        </p:attrNameLst>
                                      </p:cBhvr>
                                      <p:tavLst>
                                        <p:tav tm="0">
                                          <p:val>
                                            <p:strVal val="1+#ppt_w/2"/>
                                          </p:val>
                                        </p:tav>
                                        <p:tav tm="100000">
                                          <p:val>
                                            <p:strVal val="#ppt_x"/>
                                          </p:val>
                                        </p:tav>
                                      </p:tavLst>
                                    </p:anim>
                                    <p:anim calcmode="lin" valueType="num">
                                      <p:cBhvr additive="base">
                                        <p:cTn id="166" dur="500" fill="hold"/>
                                        <p:tgtEl>
                                          <p:spTgt spid="187425"/>
                                        </p:tgtEl>
                                        <p:attrNameLst>
                                          <p:attrName>ppt_y</p:attrName>
                                        </p:attrNameLst>
                                      </p:cBhvr>
                                      <p:tavLst>
                                        <p:tav tm="0">
                                          <p:val>
                                            <p:strVal val="#ppt_y"/>
                                          </p:val>
                                        </p:tav>
                                        <p:tav tm="100000">
                                          <p:val>
                                            <p:strVal val="#ppt_y"/>
                                          </p:val>
                                        </p:tav>
                                      </p:tavLst>
                                    </p:anim>
                                  </p:childTnLst>
                                </p:cTn>
                              </p:par>
                            </p:childTnLst>
                          </p:cTn>
                        </p:par>
                        <p:par>
                          <p:cTn id="167" fill="hold" nodeType="afterGroup">
                            <p:stCondLst>
                              <p:cond delay="23500"/>
                            </p:stCondLst>
                            <p:childTnLst>
                              <p:par>
                                <p:cTn id="168" presetID="2" presetClass="entr" presetSubtype="2" fill="hold" grpId="0" nodeType="afterEffect">
                                  <p:stCondLst>
                                    <p:cond delay="0"/>
                                  </p:stCondLst>
                                  <p:childTnLst>
                                    <p:set>
                                      <p:cBhvr>
                                        <p:cTn id="169" dur="1" fill="hold">
                                          <p:stCondLst>
                                            <p:cond delay="0"/>
                                          </p:stCondLst>
                                        </p:cTn>
                                        <p:tgtEl>
                                          <p:spTgt spid="187426"/>
                                        </p:tgtEl>
                                        <p:attrNameLst>
                                          <p:attrName>style.visibility</p:attrName>
                                        </p:attrNameLst>
                                      </p:cBhvr>
                                      <p:to>
                                        <p:strVal val="visible"/>
                                      </p:to>
                                    </p:set>
                                    <p:anim calcmode="lin" valueType="num">
                                      <p:cBhvr additive="base">
                                        <p:cTn id="170" dur="500" fill="hold"/>
                                        <p:tgtEl>
                                          <p:spTgt spid="187426"/>
                                        </p:tgtEl>
                                        <p:attrNameLst>
                                          <p:attrName>ppt_x</p:attrName>
                                        </p:attrNameLst>
                                      </p:cBhvr>
                                      <p:tavLst>
                                        <p:tav tm="0">
                                          <p:val>
                                            <p:strVal val="1+#ppt_w/2"/>
                                          </p:val>
                                        </p:tav>
                                        <p:tav tm="100000">
                                          <p:val>
                                            <p:strVal val="#ppt_x"/>
                                          </p:val>
                                        </p:tav>
                                      </p:tavLst>
                                    </p:anim>
                                    <p:anim calcmode="lin" valueType="num">
                                      <p:cBhvr additive="base">
                                        <p:cTn id="171" dur="500" fill="hold"/>
                                        <p:tgtEl>
                                          <p:spTgt spid="187426"/>
                                        </p:tgtEl>
                                        <p:attrNameLst>
                                          <p:attrName>ppt_y</p:attrName>
                                        </p:attrNameLst>
                                      </p:cBhvr>
                                      <p:tavLst>
                                        <p:tav tm="0">
                                          <p:val>
                                            <p:strVal val="#ppt_y"/>
                                          </p:val>
                                        </p:tav>
                                        <p:tav tm="100000">
                                          <p:val>
                                            <p:strVal val="#ppt_y"/>
                                          </p:val>
                                        </p:tav>
                                      </p:tavLst>
                                    </p:anim>
                                  </p:childTnLst>
                                </p:cTn>
                              </p:par>
                            </p:childTnLst>
                          </p:cTn>
                        </p:par>
                        <p:par>
                          <p:cTn id="172" fill="hold" nodeType="afterGroup">
                            <p:stCondLst>
                              <p:cond delay="24000"/>
                            </p:stCondLst>
                            <p:childTnLst>
                              <p:par>
                                <p:cTn id="173" presetID="2" presetClass="entr" presetSubtype="1" fill="hold" grpId="0" nodeType="afterEffect">
                                  <p:stCondLst>
                                    <p:cond delay="0"/>
                                  </p:stCondLst>
                                  <p:childTnLst>
                                    <p:set>
                                      <p:cBhvr>
                                        <p:cTn id="174" dur="1" fill="hold">
                                          <p:stCondLst>
                                            <p:cond delay="0"/>
                                          </p:stCondLst>
                                        </p:cTn>
                                        <p:tgtEl>
                                          <p:spTgt spid="187427"/>
                                        </p:tgtEl>
                                        <p:attrNameLst>
                                          <p:attrName>style.visibility</p:attrName>
                                        </p:attrNameLst>
                                      </p:cBhvr>
                                      <p:to>
                                        <p:strVal val="visible"/>
                                      </p:to>
                                    </p:set>
                                    <p:anim calcmode="lin" valueType="num">
                                      <p:cBhvr additive="base">
                                        <p:cTn id="175" dur="500" fill="hold"/>
                                        <p:tgtEl>
                                          <p:spTgt spid="187427"/>
                                        </p:tgtEl>
                                        <p:attrNameLst>
                                          <p:attrName>ppt_x</p:attrName>
                                        </p:attrNameLst>
                                      </p:cBhvr>
                                      <p:tavLst>
                                        <p:tav tm="0">
                                          <p:val>
                                            <p:strVal val="#ppt_x"/>
                                          </p:val>
                                        </p:tav>
                                        <p:tav tm="100000">
                                          <p:val>
                                            <p:strVal val="#ppt_x"/>
                                          </p:val>
                                        </p:tav>
                                      </p:tavLst>
                                    </p:anim>
                                    <p:anim calcmode="lin" valueType="num">
                                      <p:cBhvr additive="base">
                                        <p:cTn id="176" dur="500" fill="hold"/>
                                        <p:tgtEl>
                                          <p:spTgt spid="187427"/>
                                        </p:tgtEl>
                                        <p:attrNameLst>
                                          <p:attrName>ppt_y</p:attrName>
                                        </p:attrNameLst>
                                      </p:cBhvr>
                                      <p:tavLst>
                                        <p:tav tm="0">
                                          <p:val>
                                            <p:strVal val="0-#ppt_h/2"/>
                                          </p:val>
                                        </p:tav>
                                        <p:tav tm="100000">
                                          <p:val>
                                            <p:strVal val="#ppt_y"/>
                                          </p:val>
                                        </p:tav>
                                      </p:tavLst>
                                    </p:anim>
                                  </p:childTnLst>
                                </p:cTn>
                              </p:par>
                            </p:childTnLst>
                          </p:cTn>
                        </p:par>
                        <p:par>
                          <p:cTn id="177" fill="hold" nodeType="afterGroup">
                            <p:stCondLst>
                              <p:cond delay="24500"/>
                            </p:stCondLst>
                            <p:childTnLst>
                              <p:par>
                                <p:cTn id="178" presetID="2" presetClass="entr" presetSubtype="1" fill="hold" grpId="0" nodeType="afterEffect">
                                  <p:stCondLst>
                                    <p:cond delay="0"/>
                                  </p:stCondLst>
                                  <p:childTnLst>
                                    <p:set>
                                      <p:cBhvr>
                                        <p:cTn id="179" dur="1" fill="hold">
                                          <p:stCondLst>
                                            <p:cond delay="0"/>
                                          </p:stCondLst>
                                        </p:cTn>
                                        <p:tgtEl>
                                          <p:spTgt spid="187428"/>
                                        </p:tgtEl>
                                        <p:attrNameLst>
                                          <p:attrName>style.visibility</p:attrName>
                                        </p:attrNameLst>
                                      </p:cBhvr>
                                      <p:to>
                                        <p:strVal val="visible"/>
                                      </p:to>
                                    </p:set>
                                    <p:anim calcmode="lin" valueType="num">
                                      <p:cBhvr additive="base">
                                        <p:cTn id="180" dur="500" fill="hold"/>
                                        <p:tgtEl>
                                          <p:spTgt spid="187428"/>
                                        </p:tgtEl>
                                        <p:attrNameLst>
                                          <p:attrName>ppt_x</p:attrName>
                                        </p:attrNameLst>
                                      </p:cBhvr>
                                      <p:tavLst>
                                        <p:tav tm="0">
                                          <p:val>
                                            <p:strVal val="#ppt_x"/>
                                          </p:val>
                                        </p:tav>
                                        <p:tav tm="100000">
                                          <p:val>
                                            <p:strVal val="#ppt_x"/>
                                          </p:val>
                                        </p:tav>
                                      </p:tavLst>
                                    </p:anim>
                                    <p:anim calcmode="lin" valueType="num">
                                      <p:cBhvr additive="base">
                                        <p:cTn id="181" dur="500" fill="hold"/>
                                        <p:tgtEl>
                                          <p:spTgt spid="1874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nimBg="1"/>
      <p:bldP spid="187396" grpId="0" animBg="1"/>
      <p:bldP spid="187397" grpId="0" animBg="1"/>
      <p:bldP spid="187398" grpId="0" animBg="1"/>
      <p:bldP spid="187399" grpId="0" animBg="1"/>
      <p:bldP spid="187400" grpId="0" autoUpdateAnimBg="0"/>
      <p:bldP spid="187401" grpId="0" animBg="1"/>
      <p:bldP spid="187402" grpId="0" animBg="1"/>
      <p:bldP spid="187403" grpId="0" animBg="1"/>
      <p:bldP spid="187404" grpId="0" animBg="1"/>
      <p:bldP spid="187405" grpId="0" autoUpdateAnimBg="0"/>
      <p:bldP spid="187406" grpId="0" animBg="1"/>
      <p:bldP spid="187407" grpId="0" animBg="1"/>
      <p:bldP spid="187408" grpId="0" animBg="1"/>
      <p:bldP spid="187409" grpId="0" animBg="1"/>
      <p:bldP spid="187410" grpId="0" animBg="1"/>
      <p:bldP spid="187411" grpId="0" animBg="1"/>
      <p:bldP spid="187412" grpId="0" animBg="1"/>
      <p:bldP spid="187413" grpId="0" autoUpdateAnimBg="0"/>
      <p:bldP spid="187414" grpId="0" animBg="1"/>
      <p:bldP spid="187415" grpId="0" animBg="1"/>
      <p:bldP spid="187416" grpId="0" animBg="1"/>
      <p:bldP spid="187417" grpId="0" animBg="1"/>
      <p:bldP spid="187418" grpId="0" animBg="1"/>
      <p:bldP spid="187419" grpId="0" animBg="1"/>
      <p:bldP spid="187420" grpId="0" animBg="1"/>
      <p:bldP spid="187421" grpId="0" autoUpdateAnimBg="0"/>
      <p:bldP spid="187422" grpId="0" animBg="1"/>
      <p:bldP spid="187423" grpId="0" animBg="1"/>
      <p:bldP spid="187424" grpId="0" animBg="1"/>
      <p:bldP spid="187425" grpId="0" animBg="1"/>
      <p:bldP spid="187426" grpId="0" animBg="1"/>
      <p:bldP spid="187427" grpId="0" animBg="1"/>
      <p:bldP spid="187428" grpId="0" animBg="1"/>
      <p:bldP spid="18742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179512" y="116632"/>
            <a:ext cx="9144000" cy="1384300"/>
          </a:xfrm>
          <a:noFill/>
          <a:ln/>
          <a:extLst>
            <a:ext uri="{909E8E84-426E-40DD-AFC4-6F175D3DCCD1}">
              <a14:hiddenFill xmlns:a14="http://schemas.microsoft.com/office/drawing/2010/main">
                <a:solidFill>
                  <a:srgbClr val="000099">
                    <a:alpha val="42999"/>
                  </a:srgbClr>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normAutofit/>
          </a:bodyPr>
          <a:lstStyle/>
          <a:p>
            <a:pPr marL="342900" indent="-342900" algn="l">
              <a:spcBef>
                <a:spcPct val="20000"/>
              </a:spcBef>
              <a:buClr>
                <a:schemeClr val="hlink"/>
              </a:buClr>
              <a:buSzPct val="120000"/>
            </a:pPr>
            <a:r>
              <a:rPr lang="zh-CN" altLang="en-US" sz="2800" b="1" dirty="0">
                <a:solidFill>
                  <a:srgbClr val="000000"/>
                </a:solidFill>
                <a:ea typeface="隶书" pitchFamily="49" charset="-122"/>
              </a:rPr>
              <a:t>请同学们找出赋中所含蕴的四字词语，并加以解释：</a:t>
            </a:r>
          </a:p>
        </p:txBody>
      </p:sp>
      <p:sp>
        <p:nvSpPr>
          <p:cNvPr id="51203" name="Rectangle 3"/>
          <p:cNvSpPr>
            <a:spLocks noGrp="1" noRot="1" noChangeArrowheads="1"/>
          </p:cNvSpPr>
          <p:nvPr>
            <p:ph type="body" idx="1"/>
          </p:nvPr>
        </p:nvSpPr>
        <p:spPr>
          <a:xfrm>
            <a:off x="395536" y="1124744"/>
            <a:ext cx="8424936" cy="5328592"/>
          </a:xfrm>
          <a:noFill/>
          <a:extLst>
            <a:ext uri="{909E8E84-426E-40DD-AFC4-6F175D3DCCD1}">
              <a14:hiddenFill xmlns:a14="http://schemas.microsoft.com/office/drawing/2010/main">
                <a:solidFill>
                  <a:srgbClr val="000066"/>
                </a:solidFill>
              </a14:hiddenFill>
            </a:ext>
          </a:extLst>
        </p:spPr>
        <p:txBody>
          <a:bodyPr>
            <a:normAutofit fontScale="85000" lnSpcReduction="10000"/>
          </a:bodyPr>
          <a:lstStyle/>
          <a:p>
            <a:pPr>
              <a:lnSpc>
                <a:spcPct val="150000"/>
              </a:lnSpc>
              <a:buFont typeface="Wingdings" pitchFamily="2" charset="2"/>
              <a:buNone/>
            </a:pPr>
            <a:r>
              <a:rPr lang="en-US" altLang="zh-CN" b="1" dirty="0">
                <a:solidFill>
                  <a:srgbClr val="FFFFFF"/>
                </a:solidFill>
              </a:rPr>
              <a:t> </a:t>
            </a:r>
            <a:r>
              <a:rPr lang="zh-CN" altLang="en-US" b="1" dirty="0" smtClean="0">
                <a:solidFill>
                  <a:srgbClr val="000066"/>
                </a:solidFill>
              </a:rPr>
              <a:t>清风徐来</a:t>
            </a:r>
            <a:r>
              <a:rPr lang="zh-CN" altLang="en-US" b="1" dirty="0">
                <a:solidFill>
                  <a:srgbClr val="000066"/>
                </a:solidFill>
              </a:rPr>
              <a:t>、水波不兴、一苇可航、气冲斗牛</a:t>
            </a:r>
            <a:r>
              <a:rPr lang="zh-CN" altLang="en-US" b="1" dirty="0" smtClean="0">
                <a:solidFill>
                  <a:srgbClr val="000066"/>
                </a:solidFill>
              </a:rPr>
              <a:t>、</a:t>
            </a:r>
            <a:endParaRPr lang="en-US" altLang="zh-CN" b="1" dirty="0" smtClean="0">
              <a:solidFill>
                <a:srgbClr val="000066"/>
              </a:solidFill>
            </a:endParaRPr>
          </a:p>
          <a:p>
            <a:pPr>
              <a:lnSpc>
                <a:spcPct val="150000"/>
              </a:lnSpc>
              <a:buFont typeface="Wingdings" pitchFamily="2" charset="2"/>
              <a:buNone/>
            </a:pPr>
            <a:r>
              <a:rPr lang="zh-CN" altLang="en-US" b="1" dirty="0" smtClean="0">
                <a:solidFill>
                  <a:srgbClr val="000066"/>
                </a:solidFill>
              </a:rPr>
              <a:t>白露</a:t>
            </a:r>
            <a:r>
              <a:rPr lang="zh-CN" altLang="en-US" b="1" dirty="0">
                <a:solidFill>
                  <a:srgbClr val="000066"/>
                </a:solidFill>
              </a:rPr>
              <a:t>横江、水光接天、冯虚御风、遗世独立</a:t>
            </a:r>
            <a:r>
              <a:rPr lang="zh-CN" altLang="en-US" b="1" dirty="0" smtClean="0">
                <a:solidFill>
                  <a:srgbClr val="000066"/>
                </a:solidFill>
              </a:rPr>
              <a:t>、</a:t>
            </a:r>
            <a:endParaRPr lang="en-US" altLang="zh-CN" b="1" dirty="0" smtClean="0">
              <a:solidFill>
                <a:srgbClr val="000066"/>
              </a:solidFill>
            </a:endParaRPr>
          </a:p>
          <a:p>
            <a:pPr>
              <a:lnSpc>
                <a:spcPct val="150000"/>
              </a:lnSpc>
              <a:buFont typeface="Wingdings" pitchFamily="2" charset="2"/>
              <a:buNone/>
            </a:pPr>
            <a:r>
              <a:rPr lang="zh-CN" altLang="en-US" b="1" dirty="0" smtClean="0">
                <a:solidFill>
                  <a:srgbClr val="000066"/>
                </a:solidFill>
              </a:rPr>
              <a:t>羽化</a:t>
            </a:r>
            <a:r>
              <a:rPr lang="zh-CN" altLang="en-US" b="1" dirty="0">
                <a:solidFill>
                  <a:srgbClr val="000066"/>
                </a:solidFill>
              </a:rPr>
              <a:t>登仙、倚歌而和、如怨如慕、如泣如诉</a:t>
            </a:r>
            <a:r>
              <a:rPr lang="zh-CN" altLang="en-US" b="1" dirty="0" smtClean="0">
                <a:solidFill>
                  <a:srgbClr val="000066"/>
                </a:solidFill>
              </a:rPr>
              <a:t>、</a:t>
            </a:r>
            <a:endParaRPr lang="en-US" altLang="zh-CN" b="1" dirty="0" smtClean="0">
              <a:solidFill>
                <a:srgbClr val="000066"/>
              </a:solidFill>
            </a:endParaRPr>
          </a:p>
          <a:p>
            <a:pPr>
              <a:lnSpc>
                <a:spcPct val="150000"/>
              </a:lnSpc>
              <a:buFont typeface="Wingdings" pitchFamily="2" charset="2"/>
              <a:buNone/>
            </a:pPr>
            <a:r>
              <a:rPr lang="zh-CN" altLang="en-US" b="1" dirty="0" smtClean="0">
                <a:solidFill>
                  <a:srgbClr val="000066"/>
                </a:solidFill>
              </a:rPr>
              <a:t>余音</a:t>
            </a:r>
            <a:r>
              <a:rPr lang="zh-CN" altLang="en-US" b="1" dirty="0">
                <a:solidFill>
                  <a:srgbClr val="000066"/>
                </a:solidFill>
              </a:rPr>
              <a:t>袅袅、不绝如缕、正襟危坐、月明星稀</a:t>
            </a:r>
            <a:r>
              <a:rPr lang="zh-CN" altLang="en-US" b="1" dirty="0" smtClean="0">
                <a:solidFill>
                  <a:srgbClr val="000066"/>
                </a:solidFill>
              </a:rPr>
              <a:t>、</a:t>
            </a:r>
            <a:endParaRPr lang="en-US" altLang="zh-CN" b="1" dirty="0" smtClean="0">
              <a:solidFill>
                <a:srgbClr val="000066"/>
              </a:solidFill>
            </a:endParaRPr>
          </a:p>
          <a:p>
            <a:pPr>
              <a:lnSpc>
                <a:spcPct val="150000"/>
              </a:lnSpc>
              <a:buFont typeface="Wingdings" pitchFamily="2" charset="2"/>
              <a:buNone/>
            </a:pPr>
            <a:r>
              <a:rPr lang="zh-CN" altLang="en-US" b="1" dirty="0" smtClean="0">
                <a:solidFill>
                  <a:srgbClr val="000066"/>
                </a:solidFill>
              </a:rPr>
              <a:t>舳舻</a:t>
            </a:r>
            <a:r>
              <a:rPr lang="zh-CN" altLang="en-US" b="1" dirty="0">
                <a:solidFill>
                  <a:srgbClr val="000066"/>
                </a:solidFill>
              </a:rPr>
              <a:t>千里、旌旗蔽空、酾酒临江、横槊赋诗</a:t>
            </a:r>
            <a:r>
              <a:rPr lang="zh-CN" altLang="en-US" b="1" dirty="0" smtClean="0">
                <a:solidFill>
                  <a:srgbClr val="000066"/>
                </a:solidFill>
              </a:rPr>
              <a:t>、</a:t>
            </a:r>
            <a:endParaRPr lang="en-US" altLang="zh-CN" b="1" dirty="0" smtClean="0">
              <a:solidFill>
                <a:srgbClr val="000066"/>
              </a:solidFill>
            </a:endParaRPr>
          </a:p>
          <a:p>
            <a:pPr>
              <a:lnSpc>
                <a:spcPct val="150000"/>
              </a:lnSpc>
              <a:buFont typeface="Wingdings" pitchFamily="2" charset="2"/>
              <a:buNone/>
            </a:pPr>
            <a:r>
              <a:rPr lang="zh-CN" altLang="en-US" b="1" dirty="0" smtClean="0">
                <a:solidFill>
                  <a:srgbClr val="000066"/>
                </a:solidFill>
              </a:rPr>
              <a:t>一世</a:t>
            </a:r>
            <a:r>
              <a:rPr lang="zh-CN" altLang="en-US" b="1" dirty="0">
                <a:solidFill>
                  <a:srgbClr val="000066"/>
                </a:solidFill>
              </a:rPr>
              <a:t>之雄、一叶扁舟、沧海一粟、逝者如斯</a:t>
            </a:r>
            <a:r>
              <a:rPr lang="zh-CN" altLang="en-US" b="1" dirty="0" smtClean="0">
                <a:solidFill>
                  <a:srgbClr val="000066"/>
                </a:solidFill>
              </a:rPr>
              <a:t>、</a:t>
            </a:r>
            <a:endParaRPr lang="en-US" altLang="zh-CN" b="1" dirty="0" smtClean="0">
              <a:solidFill>
                <a:srgbClr val="000066"/>
              </a:solidFill>
            </a:endParaRPr>
          </a:p>
          <a:p>
            <a:pPr>
              <a:lnSpc>
                <a:spcPct val="150000"/>
              </a:lnSpc>
              <a:buFont typeface="Wingdings" pitchFamily="2" charset="2"/>
              <a:buNone/>
            </a:pPr>
            <a:r>
              <a:rPr lang="zh-CN" altLang="en-US" b="1" dirty="0" smtClean="0">
                <a:solidFill>
                  <a:srgbClr val="000066"/>
                </a:solidFill>
              </a:rPr>
              <a:t>取</a:t>
            </a:r>
            <a:r>
              <a:rPr lang="zh-CN" altLang="en-US" b="1" dirty="0">
                <a:solidFill>
                  <a:srgbClr val="000066"/>
                </a:solidFill>
              </a:rPr>
              <a:t>之无禁、用之不竭、杯盘狼藉</a:t>
            </a:r>
            <a:r>
              <a:rPr lang="zh-CN" altLang="en-US" b="1" dirty="0" smtClean="0">
                <a:solidFill>
                  <a:srgbClr val="000066"/>
                </a:solidFill>
              </a:rPr>
              <a:t>、   </a:t>
            </a:r>
            <a:r>
              <a:rPr lang="zh-CN" altLang="en-US" b="1" dirty="0">
                <a:solidFill>
                  <a:srgbClr val="000066"/>
                </a:solidFill>
              </a:rPr>
              <a:t>相与枕藉</a:t>
            </a:r>
            <a:r>
              <a:rPr lang="zh-CN" altLang="en-US" b="1" dirty="0" smtClean="0">
                <a:solidFill>
                  <a:srgbClr val="000066"/>
                </a:solidFill>
              </a:rPr>
              <a:t>、</a:t>
            </a:r>
            <a:endParaRPr lang="en-US" altLang="zh-CN" b="1" dirty="0">
              <a:solidFill>
                <a:srgbClr val="000066"/>
              </a:solidFill>
            </a:endParaRPr>
          </a:p>
          <a:p>
            <a:pPr>
              <a:lnSpc>
                <a:spcPct val="150000"/>
              </a:lnSpc>
              <a:buFont typeface="Wingdings" pitchFamily="2" charset="2"/>
              <a:buNone/>
            </a:pPr>
            <a:r>
              <a:rPr lang="zh-CN" altLang="en-US" b="1" dirty="0" smtClean="0">
                <a:solidFill>
                  <a:srgbClr val="000066"/>
                </a:solidFill>
              </a:rPr>
              <a:t>东方</a:t>
            </a:r>
            <a:r>
              <a:rPr lang="zh-CN" altLang="en-US" b="1" dirty="0">
                <a:solidFill>
                  <a:srgbClr val="000066"/>
                </a:solidFill>
              </a:rPr>
              <a:t>既白。</a:t>
            </a:r>
          </a:p>
        </p:txBody>
      </p:sp>
    </p:spTree>
    <p:extLst>
      <p:ext uri="{BB962C8B-B14F-4D97-AF65-F5344CB8AC3E}">
        <p14:creationId xmlns:p14="http://schemas.microsoft.com/office/powerpoint/2010/main" val="262758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2" dur="500"/>
                                        <p:tgtEl>
                                          <p:spTgt spid="51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7" dur="500"/>
                                        <p:tgtEl>
                                          <p:spTgt spid="51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32" dur="500"/>
                                        <p:tgtEl>
                                          <p:spTgt spid="51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7" dur="500"/>
                                        <p:tgtEl>
                                          <p:spTgt spid="51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42"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467543" y="0"/>
            <a:ext cx="1946367" cy="584775"/>
          </a:xfrm>
          <a:prstGeom prst="rect">
            <a:avLst/>
          </a:prstGeom>
        </p:spPr>
        <p:txBody>
          <a:bodyPr wrap="none">
            <a:spAutoFit/>
          </a:bodyPr>
          <a:lstStyle/>
          <a:p>
            <a:pPr>
              <a:buFont typeface="Wingdings" pitchFamily="2" charset="2"/>
              <a:buNone/>
            </a:pPr>
            <a:r>
              <a:rPr lang="zh-CN" altLang="en-US" sz="3200" b="1" dirty="0">
                <a:solidFill>
                  <a:srgbClr val="FF0000"/>
                </a:solidFill>
                <a:effectLst>
                  <a:outerShdw blurRad="38100" dist="38100" dir="2700000" algn="tl">
                    <a:srgbClr val="000000">
                      <a:alpha val="43137"/>
                    </a:srgbClr>
                  </a:outerShdw>
                </a:effectLst>
              </a:rPr>
              <a:t>三、句式</a:t>
            </a:r>
            <a:r>
              <a:rPr lang="en-US" altLang="zh-CN" sz="3200" b="1" dirty="0">
                <a:solidFill>
                  <a:srgbClr val="FF0000"/>
                </a:solidFill>
                <a:effectLst>
                  <a:outerShdw blurRad="38100" dist="38100" dir="2700000" algn="tl">
                    <a:srgbClr val="000000">
                      <a:alpha val="43137"/>
                    </a:srgbClr>
                  </a:outerShdw>
                </a:effectLst>
              </a:rPr>
              <a:t>:</a:t>
            </a:r>
            <a:endParaRPr lang="en-US" altLang="zh-CN" sz="3200" b="1" dirty="0">
              <a:solidFill>
                <a:srgbClr val="FF0000"/>
              </a:solidFill>
              <a:effectLst>
                <a:outerShdw blurRad="38100" dist="38100" dir="2700000" algn="tl">
                  <a:srgbClr val="000000">
                    <a:alpha val="43137"/>
                  </a:srgbClr>
                </a:outerShdw>
              </a:effectLst>
            </a:endParaRPr>
          </a:p>
        </p:txBody>
      </p:sp>
      <p:sp>
        <p:nvSpPr>
          <p:cNvPr id="3" name="矩形 2"/>
          <p:cNvSpPr/>
          <p:nvPr/>
        </p:nvSpPr>
        <p:spPr>
          <a:xfrm>
            <a:off x="623997" y="764704"/>
            <a:ext cx="2154757" cy="523220"/>
          </a:xfrm>
          <a:prstGeom prst="rect">
            <a:avLst/>
          </a:prstGeom>
        </p:spPr>
        <p:txBody>
          <a:bodyPr wrap="none">
            <a:spAutoFit/>
          </a:bodyPr>
          <a:lstStyle/>
          <a:p>
            <a:r>
              <a:rPr lang="zh-CN" altLang="en-US" sz="2800" b="1" dirty="0"/>
              <a:t>而今安在哉</a:t>
            </a:r>
            <a:r>
              <a:rPr lang="en-US" altLang="zh-CN" sz="2800" b="1" dirty="0"/>
              <a:t>?</a:t>
            </a:r>
            <a:endParaRPr lang="zh-CN" altLang="en-US" sz="2800" dirty="0"/>
          </a:p>
        </p:txBody>
      </p:sp>
      <p:sp>
        <p:nvSpPr>
          <p:cNvPr id="4" name="矩形 3"/>
          <p:cNvSpPr/>
          <p:nvPr/>
        </p:nvSpPr>
        <p:spPr>
          <a:xfrm>
            <a:off x="5075419" y="836712"/>
            <a:ext cx="1627369" cy="523220"/>
          </a:xfrm>
          <a:prstGeom prst="rect">
            <a:avLst/>
          </a:prstGeom>
        </p:spPr>
        <p:txBody>
          <a:bodyPr wrap="none">
            <a:spAutoFit/>
          </a:bodyPr>
          <a:lstStyle/>
          <a:p>
            <a:r>
              <a:rPr lang="zh-CN" altLang="en-US" sz="2800" b="1" dirty="0">
                <a:solidFill>
                  <a:srgbClr val="000000"/>
                </a:solidFill>
                <a:effectLst>
                  <a:outerShdw blurRad="38100" dist="38100" dir="2700000" algn="tl">
                    <a:srgbClr val="000000">
                      <a:alpha val="43137"/>
                    </a:srgbClr>
                  </a:outerShdw>
                </a:effectLst>
              </a:rPr>
              <a:t>宾语前置</a:t>
            </a:r>
            <a:endParaRPr lang="zh-CN" altLang="en-US" sz="2800" dirty="0">
              <a:effectLst>
                <a:outerShdw blurRad="38100" dist="38100" dir="2700000" algn="tl">
                  <a:srgbClr val="000000">
                    <a:alpha val="43137"/>
                  </a:srgbClr>
                </a:outerShdw>
              </a:effectLst>
            </a:endParaRPr>
          </a:p>
        </p:txBody>
      </p:sp>
      <p:sp>
        <p:nvSpPr>
          <p:cNvPr id="5" name="矩形 4"/>
          <p:cNvSpPr/>
          <p:nvPr/>
        </p:nvSpPr>
        <p:spPr>
          <a:xfrm>
            <a:off x="623997" y="1525406"/>
            <a:ext cx="3070071" cy="523220"/>
          </a:xfrm>
          <a:prstGeom prst="rect">
            <a:avLst/>
          </a:prstGeom>
        </p:spPr>
        <p:txBody>
          <a:bodyPr wrap="none">
            <a:spAutoFit/>
          </a:bodyPr>
          <a:lstStyle/>
          <a:p>
            <a:r>
              <a:rPr lang="zh-CN" altLang="en-US" sz="2800" b="1" dirty="0"/>
              <a:t>泛舟游于赤壁之下</a:t>
            </a:r>
            <a:endParaRPr lang="zh-CN" altLang="en-US" sz="2800" dirty="0"/>
          </a:p>
        </p:txBody>
      </p:sp>
      <p:sp>
        <p:nvSpPr>
          <p:cNvPr id="6" name="矩形 5"/>
          <p:cNvSpPr/>
          <p:nvPr/>
        </p:nvSpPr>
        <p:spPr>
          <a:xfrm>
            <a:off x="5075418" y="1525406"/>
            <a:ext cx="1627369" cy="523220"/>
          </a:xfrm>
          <a:prstGeom prst="rect">
            <a:avLst/>
          </a:prstGeom>
        </p:spPr>
        <p:txBody>
          <a:bodyPr wrap="none">
            <a:spAutoFit/>
          </a:bodyPr>
          <a:lstStyle/>
          <a:p>
            <a:r>
              <a:rPr lang="zh-CN" altLang="en-US" sz="2800" b="1" dirty="0">
                <a:solidFill>
                  <a:srgbClr val="000000"/>
                </a:solidFill>
                <a:effectLst>
                  <a:outerShdw blurRad="38100" dist="38100" dir="2700000" algn="tl">
                    <a:srgbClr val="000000">
                      <a:alpha val="43137"/>
                    </a:srgbClr>
                  </a:outerShdw>
                </a:effectLst>
              </a:rPr>
              <a:t>状语后置</a:t>
            </a:r>
            <a:endParaRPr lang="zh-CN" altLang="en-US" sz="2800" dirty="0">
              <a:effectLst>
                <a:outerShdw blurRad="38100" dist="38100" dir="2700000" algn="tl">
                  <a:srgbClr val="000000">
                    <a:alpha val="43137"/>
                  </a:srgbClr>
                </a:outerShdw>
              </a:effectLst>
            </a:endParaRPr>
          </a:p>
        </p:txBody>
      </p:sp>
      <p:sp>
        <p:nvSpPr>
          <p:cNvPr id="7" name="矩形 6"/>
          <p:cNvSpPr/>
          <p:nvPr/>
        </p:nvSpPr>
        <p:spPr>
          <a:xfrm>
            <a:off x="679300" y="2339588"/>
            <a:ext cx="2348720" cy="523220"/>
          </a:xfrm>
          <a:prstGeom prst="rect">
            <a:avLst/>
          </a:prstGeom>
        </p:spPr>
        <p:txBody>
          <a:bodyPr wrap="none">
            <a:spAutoFit/>
          </a:bodyPr>
          <a:lstStyle/>
          <a:p>
            <a:r>
              <a:rPr lang="zh-CN" altLang="en-US" sz="2800" b="1" dirty="0"/>
              <a:t>凌万顷之茫然</a:t>
            </a:r>
            <a:endParaRPr lang="zh-CN" altLang="en-US" sz="2800" dirty="0"/>
          </a:p>
        </p:txBody>
      </p:sp>
      <p:sp>
        <p:nvSpPr>
          <p:cNvPr id="8" name="矩形 7"/>
          <p:cNvSpPr/>
          <p:nvPr/>
        </p:nvSpPr>
        <p:spPr>
          <a:xfrm>
            <a:off x="5148064" y="2339588"/>
            <a:ext cx="1627369" cy="523220"/>
          </a:xfrm>
          <a:prstGeom prst="rect">
            <a:avLst/>
          </a:prstGeom>
        </p:spPr>
        <p:txBody>
          <a:bodyPr wrap="none">
            <a:spAutoFit/>
          </a:bodyPr>
          <a:lstStyle/>
          <a:p>
            <a:r>
              <a:rPr lang="zh-CN" altLang="en-US" sz="2800" b="1" dirty="0">
                <a:solidFill>
                  <a:srgbClr val="000000"/>
                </a:solidFill>
                <a:effectLst>
                  <a:outerShdw blurRad="38100" dist="38100" dir="2700000" algn="tl">
                    <a:srgbClr val="000000">
                      <a:alpha val="43137"/>
                    </a:srgbClr>
                  </a:outerShdw>
                </a:effectLst>
              </a:rPr>
              <a:t>定语后置</a:t>
            </a:r>
            <a:endParaRPr lang="zh-CN" altLang="en-US" sz="2800" dirty="0">
              <a:effectLst>
                <a:outerShdw blurRad="38100" dist="38100" dir="2700000" algn="tl">
                  <a:srgbClr val="000000">
                    <a:alpha val="43137"/>
                  </a:srgbClr>
                </a:outerShdw>
              </a:effectLst>
            </a:endParaRPr>
          </a:p>
        </p:txBody>
      </p:sp>
      <p:sp>
        <p:nvSpPr>
          <p:cNvPr id="9" name="矩形 8"/>
          <p:cNvSpPr/>
          <p:nvPr/>
        </p:nvSpPr>
        <p:spPr>
          <a:xfrm>
            <a:off x="636791" y="3081953"/>
            <a:ext cx="4318811" cy="523220"/>
          </a:xfrm>
          <a:prstGeom prst="rect">
            <a:avLst/>
          </a:prstGeom>
        </p:spPr>
        <p:txBody>
          <a:bodyPr wrap="none">
            <a:spAutoFit/>
          </a:bodyPr>
          <a:lstStyle/>
          <a:p>
            <a:r>
              <a:rPr lang="zh-CN" altLang="en-US" sz="2800" b="1" dirty="0"/>
              <a:t>此非孟德之困于周郎者乎</a:t>
            </a:r>
            <a:r>
              <a:rPr lang="en-US" altLang="zh-CN" sz="2800" b="1" dirty="0"/>
              <a:t>?</a:t>
            </a:r>
            <a:endParaRPr lang="zh-CN" altLang="en-US" sz="2800" dirty="0"/>
          </a:p>
        </p:txBody>
      </p:sp>
      <p:sp>
        <p:nvSpPr>
          <p:cNvPr id="10" name="矩形 9"/>
          <p:cNvSpPr/>
          <p:nvPr/>
        </p:nvSpPr>
        <p:spPr>
          <a:xfrm>
            <a:off x="5436096" y="3060221"/>
            <a:ext cx="906017" cy="523220"/>
          </a:xfrm>
          <a:prstGeom prst="rect">
            <a:avLst/>
          </a:prstGeom>
        </p:spPr>
        <p:txBody>
          <a:bodyPr wrap="none">
            <a:spAutoFit/>
          </a:bodyPr>
          <a:lstStyle/>
          <a:p>
            <a:r>
              <a:rPr lang="zh-CN" altLang="en-US" sz="2800" b="1" dirty="0">
                <a:solidFill>
                  <a:srgbClr val="000000"/>
                </a:solidFill>
                <a:effectLst>
                  <a:outerShdw blurRad="38100" dist="38100" dir="2700000" algn="tl">
                    <a:srgbClr val="000000">
                      <a:alpha val="43137"/>
                    </a:srgbClr>
                  </a:outerShdw>
                </a:effectLst>
              </a:rPr>
              <a:t>被动</a:t>
            </a:r>
            <a:endParaRPr lang="zh-CN" altLang="en-US" sz="2800" dirty="0">
              <a:effectLst>
                <a:outerShdw blurRad="38100" dist="38100" dir="2700000" algn="tl">
                  <a:srgbClr val="000000">
                    <a:alpha val="43137"/>
                  </a:srgbClr>
                </a:outerShdw>
              </a:effectLst>
            </a:endParaRPr>
          </a:p>
        </p:txBody>
      </p:sp>
      <p:sp>
        <p:nvSpPr>
          <p:cNvPr id="11" name="矩形 10"/>
          <p:cNvSpPr/>
          <p:nvPr/>
        </p:nvSpPr>
        <p:spPr>
          <a:xfrm>
            <a:off x="636791" y="4623356"/>
            <a:ext cx="2348720" cy="523220"/>
          </a:xfrm>
          <a:prstGeom prst="rect">
            <a:avLst/>
          </a:prstGeom>
        </p:spPr>
        <p:txBody>
          <a:bodyPr wrap="none">
            <a:spAutoFit/>
          </a:bodyPr>
          <a:lstStyle/>
          <a:p>
            <a:r>
              <a:rPr lang="zh-CN" altLang="en-US" sz="2800" b="1" dirty="0"/>
              <a:t>舞幽壑之潜蛟</a:t>
            </a:r>
            <a:endParaRPr lang="zh-CN" altLang="en-US" sz="2800" dirty="0"/>
          </a:p>
        </p:txBody>
      </p:sp>
      <p:sp>
        <p:nvSpPr>
          <p:cNvPr id="12" name="矩形 11"/>
          <p:cNvSpPr/>
          <p:nvPr/>
        </p:nvSpPr>
        <p:spPr>
          <a:xfrm>
            <a:off x="5364088" y="4684911"/>
            <a:ext cx="906017" cy="523220"/>
          </a:xfrm>
          <a:prstGeom prst="rect">
            <a:avLst/>
          </a:prstGeom>
        </p:spPr>
        <p:txBody>
          <a:bodyPr wrap="none">
            <a:spAutoFit/>
          </a:bodyPr>
          <a:lstStyle/>
          <a:p>
            <a:r>
              <a:rPr lang="zh-CN" altLang="en-US" sz="2800" b="1" dirty="0">
                <a:solidFill>
                  <a:srgbClr val="000000"/>
                </a:solidFill>
                <a:effectLst>
                  <a:outerShdw blurRad="38100" dist="38100" dir="2700000" algn="tl">
                    <a:srgbClr val="000000">
                      <a:alpha val="43137"/>
                    </a:srgbClr>
                  </a:outerShdw>
                </a:effectLst>
              </a:rPr>
              <a:t>使动</a:t>
            </a:r>
            <a:endParaRPr lang="zh-CN" altLang="en-US" sz="2800" dirty="0">
              <a:effectLst>
                <a:outerShdw blurRad="38100" dist="38100" dir="2700000" algn="tl">
                  <a:srgbClr val="000000">
                    <a:alpha val="43137"/>
                  </a:srgbClr>
                </a:outerShdw>
              </a:effectLst>
            </a:endParaRPr>
          </a:p>
        </p:txBody>
      </p:sp>
      <p:sp>
        <p:nvSpPr>
          <p:cNvPr id="13" name="矩形 12"/>
          <p:cNvSpPr/>
          <p:nvPr/>
        </p:nvSpPr>
        <p:spPr>
          <a:xfrm>
            <a:off x="582781" y="5661248"/>
            <a:ext cx="2709396" cy="523220"/>
          </a:xfrm>
          <a:prstGeom prst="rect">
            <a:avLst/>
          </a:prstGeom>
        </p:spPr>
        <p:txBody>
          <a:bodyPr wrap="none">
            <a:spAutoFit/>
          </a:bodyPr>
          <a:lstStyle/>
          <a:p>
            <a:r>
              <a:rPr lang="zh-CN" altLang="en-US" sz="2800" b="1" dirty="0"/>
              <a:t>侣鱼虾而友麋鹿</a:t>
            </a:r>
            <a:endParaRPr lang="zh-CN" altLang="en-US" sz="2800" dirty="0"/>
          </a:p>
        </p:txBody>
      </p:sp>
      <p:sp>
        <p:nvSpPr>
          <p:cNvPr id="14" name="矩形 13"/>
          <p:cNvSpPr/>
          <p:nvPr/>
        </p:nvSpPr>
        <p:spPr>
          <a:xfrm>
            <a:off x="5401537" y="5651458"/>
            <a:ext cx="906017" cy="523220"/>
          </a:xfrm>
          <a:prstGeom prst="rect">
            <a:avLst/>
          </a:prstGeom>
        </p:spPr>
        <p:txBody>
          <a:bodyPr wrap="none">
            <a:spAutoFit/>
          </a:bodyPr>
          <a:lstStyle/>
          <a:p>
            <a:r>
              <a:rPr lang="zh-CN" altLang="en-US" sz="2800" b="1" dirty="0">
                <a:solidFill>
                  <a:srgbClr val="000000"/>
                </a:solidFill>
                <a:effectLst>
                  <a:outerShdw blurRad="38100" dist="38100" dir="2700000" algn="tl">
                    <a:srgbClr val="000000">
                      <a:alpha val="43137"/>
                    </a:srgbClr>
                  </a:outerShdw>
                </a:effectLst>
              </a:rPr>
              <a:t>意动</a:t>
            </a:r>
            <a:endParaRPr lang="zh-CN" altLang="en-US" sz="2800" dirty="0">
              <a:effectLst>
                <a:outerShdw blurRad="38100" dist="38100" dir="2700000" algn="tl">
                  <a:srgbClr val="000000">
                    <a:alpha val="43137"/>
                  </a:srgbClr>
                </a:outerShdw>
              </a:effectLst>
            </a:endParaRPr>
          </a:p>
        </p:txBody>
      </p:sp>
      <p:sp>
        <p:nvSpPr>
          <p:cNvPr id="16" name="矩形 15"/>
          <p:cNvSpPr/>
          <p:nvPr/>
        </p:nvSpPr>
        <p:spPr>
          <a:xfrm>
            <a:off x="494583" y="3820398"/>
            <a:ext cx="2348720" cy="523220"/>
          </a:xfrm>
          <a:prstGeom prst="rect">
            <a:avLst/>
          </a:prstGeom>
        </p:spPr>
        <p:txBody>
          <a:bodyPr wrap="none">
            <a:spAutoFit/>
          </a:bodyPr>
          <a:lstStyle/>
          <a:p>
            <a:r>
              <a:rPr kumimoji="1" lang="zh-CN" altLang="en-US" sz="2800" b="1" dirty="0" smtClean="0">
                <a:solidFill>
                  <a:srgbClr val="0000FF"/>
                </a:solidFill>
                <a:latin typeface="Times New Roman" pitchFamily="18" charset="0"/>
                <a:ea typeface="华文行楷" pitchFamily="2" charset="-122"/>
              </a:rPr>
              <a:t>四、词类活用</a:t>
            </a:r>
            <a:endParaRPr lang="zh-CN" altLang="en-US" sz="2800" dirty="0"/>
          </a:p>
        </p:txBody>
      </p:sp>
    </p:spTree>
    <p:extLst>
      <p:ext uri="{BB962C8B-B14F-4D97-AF65-F5344CB8AC3E}">
        <p14:creationId xmlns:p14="http://schemas.microsoft.com/office/powerpoint/2010/main" val="20225312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ppt_x"/>
                                          </p:val>
                                        </p:tav>
                                        <p:tav tm="100000">
                                          <p:val>
                                            <p:strVal val="#ppt_x"/>
                                          </p:val>
                                        </p:tav>
                                      </p:tavLst>
                                    </p:anim>
                                    <p:anim calcmode="lin" valueType="num">
                                      <p:cBhvr additive="base">
                                        <p:cTn id="8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365125" y="393700"/>
            <a:ext cx="752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dirty="0">
                <a:solidFill>
                  <a:srgbClr val="0000FF"/>
                </a:solidFill>
                <a:latin typeface="Times New Roman" pitchFamily="18" charset="0"/>
                <a:ea typeface="华文行楷" pitchFamily="2" charset="-122"/>
              </a:rPr>
              <a:t>五、指出下列句子的句式或活用现象</a:t>
            </a:r>
          </a:p>
        </p:txBody>
      </p:sp>
      <p:sp>
        <p:nvSpPr>
          <p:cNvPr id="189443" name="Text Box 3"/>
          <p:cNvSpPr txBox="1">
            <a:spLocks noChangeArrowheads="1"/>
          </p:cNvSpPr>
          <p:nvPr/>
        </p:nvSpPr>
        <p:spPr bwMode="auto">
          <a:xfrm>
            <a:off x="250825" y="1052513"/>
            <a:ext cx="8382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00"/>
                </a:solidFill>
                <a:latin typeface="Times New Roman" pitchFamily="18" charset="0"/>
              </a:rPr>
              <a:t>1</a:t>
            </a:r>
            <a:r>
              <a:rPr kumimoji="1" lang="zh-CN" altLang="en-US" sz="2400" b="1" dirty="0">
                <a:solidFill>
                  <a:srgbClr val="000000"/>
                </a:solidFill>
                <a:latin typeface="Times New Roman" pitchFamily="18" charset="0"/>
              </a:rPr>
              <a:t>、月出于东山之上，徘徊于斗牛之间。（                     ）</a:t>
            </a:r>
          </a:p>
          <a:p>
            <a:pPr>
              <a:spcBef>
                <a:spcPct val="50000"/>
              </a:spcBef>
            </a:pPr>
            <a:r>
              <a:rPr kumimoji="1" lang="en-US" altLang="zh-CN" sz="2400" b="1" dirty="0">
                <a:solidFill>
                  <a:srgbClr val="000000"/>
                </a:solidFill>
                <a:latin typeface="Times New Roman" pitchFamily="18" charset="0"/>
              </a:rPr>
              <a:t>2</a:t>
            </a:r>
            <a:r>
              <a:rPr kumimoji="1" lang="zh-CN" altLang="en-US" sz="2400" b="1" dirty="0">
                <a:solidFill>
                  <a:srgbClr val="000000"/>
                </a:solidFill>
                <a:latin typeface="Times New Roman" pitchFamily="18" charset="0"/>
              </a:rPr>
              <a:t>、凌万顷之茫然。（                 ）</a:t>
            </a:r>
          </a:p>
          <a:p>
            <a:pPr>
              <a:spcBef>
                <a:spcPct val="50000"/>
              </a:spcBef>
            </a:pPr>
            <a:r>
              <a:rPr kumimoji="1" lang="en-US" altLang="zh-CN" sz="2400" b="1" dirty="0">
                <a:solidFill>
                  <a:srgbClr val="000000"/>
                </a:solidFill>
                <a:latin typeface="Times New Roman" pitchFamily="18" charset="0"/>
              </a:rPr>
              <a:t>3</a:t>
            </a:r>
            <a:r>
              <a:rPr kumimoji="1" lang="zh-CN" altLang="en-US" sz="2400" b="1" dirty="0">
                <a:solidFill>
                  <a:srgbClr val="000000"/>
                </a:solidFill>
                <a:latin typeface="Times New Roman" pitchFamily="18" charset="0"/>
              </a:rPr>
              <a:t>、渺渺兮予怀（              </a:t>
            </a:r>
            <a:r>
              <a:rPr kumimoji="1" lang="zh-CN" altLang="en-US" sz="2400" b="1" dirty="0" smtClean="0">
                <a:solidFill>
                  <a:srgbClr val="000000"/>
                </a:solidFill>
                <a:latin typeface="Times New Roman" pitchFamily="18" charset="0"/>
              </a:rPr>
              <a:t>         </a:t>
            </a:r>
            <a:r>
              <a:rPr kumimoji="1" lang="zh-CN" altLang="en-US" sz="2400" b="1" dirty="0">
                <a:solidFill>
                  <a:srgbClr val="000000"/>
                </a:solidFill>
                <a:latin typeface="Times New Roman" pitchFamily="18" charset="0"/>
              </a:rPr>
              <a:t>）</a:t>
            </a:r>
          </a:p>
          <a:p>
            <a:pPr>
              <a:spcBef>
                <a:spcPct val="50000"/>
              </a:spcBef>
            </a:pPr>
            <a:r>
              <a:rPr kumimoji="1" lang="en-US" altLang="zh-CN" sz="2400" b="1" dirty="0">
                <a:solidFill>
                  <a:srgbClr val="000000"/>
                </a:solidFill>
                <a:latin typeface="Times New Roman" pitchFamily="18" charset="0"/>
              </a:rPr>
              <a:t>4</a:t>
            </a:r>
            <a:r>
              <a:rPr kumimoji="1" lang="zh-CN" altLang="en-US" sz="2400" b="1" dirty="0">
                <a:solidFill>
                  <a:srgbClr val="000000"/>
                </a:solidFill>
                <a:latin typeface="Times New Roman" pitchFamily="18" charset="0"/>
              </a:rPr>
              <a:t>、西望夏口，东望武昌。（                  ）</a:t>
            </a:r>
          </a:p>
          <a:p>
            <a:pPr>
              <a:spcBef>
                <a:spcPct val="50000"/>
              </a:spcBef>
            </a:pPr>
            <a:r>
              <a:rPr kumimoji="1" lang="en-US" altLang="zh-CN" sz="2400" b="1" dirty="0">
                <a:solidFill>
                  <a:srgbClr val="000000"/>
                </a:solidFill>
                <a:latin typeface="Times New Roman" pitchFamily="18" charset="0"/>
              </a:rPr>
              <a:t>5</a:t>
            </a:r>
            <a:r>
              <a:rPr kumimoji="1" lang="zh-CN" altLang="en-US" sz="2400" b="1" dirty="0">
                <a:solidFill>
                  <a:srgbClr val="000000"/>
                </a:solidFill>
                <a:latin typeface="Times New Roman" pitchFamily="18" charset="0"/>
              </a:rPr>
              <a:t>、侣鱼虾而友麋鹿（                      ）</a:t>
            </a:r>
          </a:p>
          <a:p>
            <a:pPr>
              <a:spcBef>
                <a:spcPct val="50000"/>
              </a:spcBef>
            </a:pPr>
            <a:r>
              <a:rPr kumimoji="1" lang="en-US" altLang="zh-CN" sz="2400" b="1" dirty="0">
                <a:solidFill>
                  <a:srgbClr val="000000"/>
                </a:solidFill>
                <a:latin typeface="Times New Roman" pitchFamily="18" charset="0"/>
              </a:rPr>
              <a:t>6</a:t>
            </a:r>
            <a:r>
              <a:rPr kumimoji="1" lang="zh-CN" altLang="en-US" sz="2400" b="1" dirty="0">
                <a:solidFill>
                  <a:srgbClr val="000000"/>
                </a:solidFill>
                <a:latin typeface="Times New Roman" pitchFamily="18" charset="0"/>
              </a:rPr>
              <a:t>、正襟危坐（                       ）</a:t>
            </a:r>
          </a:p>
          <a:p>
            <a:pPr>
              <a:spcBef>
                <a:spcPct val="50000"/>
              </a:spcBef>
            </a:pPr>
            <a:r>
              <a:rPr kumimoji="1" lang="en-US" altLang="zh-CN" sz="2400" b="1" dirty="0">
                <a:solidFill>
                  <a:srgbClr val="000000"/>
                </a:solidFill>
                <a:latin typeface="Times New Roman" pitchFamily="18" charset="0"/>
              </a:rPr>
              <a:t>7</a:t>
            </a:r>
            <a:r>
              <a:rPr kumimoji="1" lang="zh-CN" altLang="en-US" sz="2400" b="1" dirty="0">
                <a:solidFill>
                  <a:srgbClr val="000000"/>
                </a:solidFill>
                <a:latin typeface="Times New Roman" pitchFamily="18" charset="0"/>
              </a:rPr>
              <a:t>、舞幽壑之潜蛟，泣孤舟之嫠妇。（                    ）</a:t>
            </a:r>
          </a:p>
          <a:p>
            <a:pPr>
              <a:spcBef>
                <a:spcPct val="50000"/>
              </a:spcBef>
            </a:pPr>
            <a:r>
              <a:rPr kumimoji="1" lang="en-US" altLang="zh-CN" sz="2400" b="1" dirty="0">
                <a:solidFill>
                  <a:srgbClr val="000000"/>
                </a:solidFill>
                <a:latin typeface="Times New Roman" pitchFamily="18" charset="0"/>
              </a:rPr>
              <a:t>8</a:t>
            </a:r>
            <a:r>
              <a:rPr kumimoji="1" lang="zh-CN" altLang="en-US" sz="2400" b="1" dirty="0">
                <a:solidFill>
                  <a:srgbClr val="000000"/>
                </a:solidFill>
                <a:latin typeface="Times New Roman" pitchFamily="18" charset="0"/>
              </a:rPr>
              <a:t>、方其破荆州（                  ）</a:t>
            </a:r>
          </a:p>
          <a:p>
            <a:pPr>
              <a:spcBef>
                <a:spcPct val="50000"/>
              </a:spcBef>
            </a:pPr>
            <a:r>
              <a:rPr kumimoji="1" lang="en-US" altLang="zh-CN" sz="2400" b="1" dirty="0">
                <a:solidFill>
                  <a:srgbClr val="000000"/>
                </a:solidFill>
                <a:latin typeface="Times New Roman" pitchFamily="18" charset="0"/>
              </a:rPr>
              <a:t>9</a:t>
            </a:r>
            <a:r>
              <a:rPr kumimoji="1" lang="zh-CN" altLang="en-US" sz="2400" b="1" dirty="0">
                <a:solidFill>
                  <a:srgbClr val="000000"/>
                </a:solidFill>
                <a:latin typeface="Times New Roman" pitchFamily="18" charset="0"/>
              </a:rPr>
              <a:t>、夫水，智者乐也。（                 ）</a:t>
            </a:r>
          </a:p>
          <a:p>
            <a:pPr>
              <a:spcBef>
                <a:spcPct val="50000"/>
              </a:spcBef>
            </a:pPr>
            <a:r>
              <a:rPr kumimoji="1" lang="en-US" altLang="zh-CN" sz="2400" b="1" dirty="0">
                <a:solidFill>
                  <a:srgbClr val="000000"/>
                </a:solidFill>
                <a:latin typeface="Times New Roman" pitchFamily="18" charset="0"/>
              </a:rPr>
              <a:t>10</a:t>
            </a:r>
            <a:r>
              <a:rPr kumimoji="1" lang="zh-CN" altLang="en-US" sz="2400" b="1" dirty="0">
                <a:solidFill>
                  <a:srgbClr val="000000"/>
                </a:solidFill>
                <a:latin typeface="Times New Roman" pitchFamily="18" charset="0"/>
              </a:rPr>
              <a:t>、今是溪独见辱于愚，何哉？（                 ）</a:t>
            </a:r>
          </a:p>
        </p:txBody>
      </p:sp>
      <p:sp>
        <p:nvSpPr>
          <p:cNvPr id="189444" name="Text Box 4"/>
          <p:cNvSpPr txBox="1">
            <a:spLocks noChangeArrowheads="1"/>
          </p:cNvSpPr>
          <p:nvPr/>
        </p:nvSpPr>
        <p:spPr bwMode="auto">
          <a:xfrm>
            <a:off x="5943600" y="1066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3300"/>
                </a:solidFill>
                <a:latin typeface="Times New Roman" pitchFamily="18" charset="0"/>
              </a:rPr>
              <a:t>状语后置</a:t>
            </a:r>
          </a:p>
        </p:txBody>
      </p:sp>
      <p:sp>
        <p:nvSpPr>
          <p:cNvPr id="189445" name="Text Box 5"/>
          <p:cNvSpPr txBox="1">
            <a:spLocks noChangeArrowheads="1"/>
          </p:cNvSpPr>
          <p:nvPr/>
        </p:nvSpPr>
        <p:spPr bwMode="auto">
          <a:xfrm>
            <a:off x="3124200" y="1557338"/>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定语后置</a:t>
            </a:r>
          </a:p>
        </p:txBody>
      </p:sp>
      <p:sp>
        <p:nvSpPr>
          <p:cNvPr id="189446" name="Text Box 6"/>
          <p:cNvSpPr txBox="1">
            <a:spLocks noChangeArrowheads="1"/>
          </p:cNvSpPr>
          <p:nvPr/>
        </p:nvSpPr>
        <p:spPr bwMode="auto">
          <a:xfrm>
            <a:off x="2699792" y="2169311"/>
            <a:ext cx="2016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smtClean="0">
                <a:solidFill>
                  <a:srgbClr val="FF3300"/>
                </a:solidFill>
                <a:latin typeface="Times New Roman" pitchFamily="18" charset="0"/>
              </a:rPr>
              <a:t>主谓倒装</a:t>
            </a:r>
            <a:r>
              <a:rPr kumimoji="1" lang="zh-CN" altLang="en-US" sz="2400" b="1" dirty="0">
                <a:solidFill>
                  <a:srgbClr val="FF3300"/>
                </a:solidFill>
                <a:latin typeface="Times New Roman" pitchFamily="18" charset="0"/>
              </a:rPr>
              <a:t>句</a:t>
            </a:r>
          </a:p>
        </p:txBody>
      </p:sp>
      <p:sp>
        <p:nvSpPr>
          <p:cNvPr id="189447" name="Text Box 7"/>
          <p:cNvSpPr txBox="1">
            <a:spLocks noChangeArrowheads="1"/>
          </p:cNvSpPr>
          <p:nvPr/>
        </p:nvSpPr>
        <p:spPr bwMode="auto">
          <a:xfrm>
            <a:off x="4211638" y="263683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3300"/>
                </a:solidFill>
                <a:latin typeface="Times New Roman" pitchFamily="18" charset="0"/>
              </a:rPr>
              <a:t>名作状</a:t>
            </a:r>
          </a:p>
        </p:txBody>
      </p:sp>
      <p:sp>
        <p:nvSpPr>
          <p:cNvPr id="189448" name="Text Box 8"/>
          <p:cNvSpPr txBox="1">
            <a:spLocks noChangeArrowheads="1"/>
          </p:cNvSpPr>
          <p:nvPr/>
        </p:nvSpPr>
        <p:spPr bwMode="auto">
          <a:xfrm>
            <a:off x="3276600" y="3276600"/>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意动用法</a:t>
            </a:r>
          </a:p>
        </p:txBody>
      </p:sp>
      <p:sp>
        <p:nvSpPr>
          <p:cNvPr id="189449" name="Text Box 9"/>
          <p:cNvSpPr txBox="1">
            <a:spLocks noChangeArrowheads="1"/>
          </p:cNvSpPr>
          <p:nvPr/>
        </p:nvSpPr>
        <p:spPr bwMode="auto">
          <a:xfrm>
            <a:off x="2438400" y="3810000"/>
            <a:ext cx="142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3300"/>
                </a:solidFill>
                <a:latin typeface="Times New Roman" pitchFamily="18" charset="0"/>
              </a:rPr>
              <a:t>使动用法</a:t>
            </a:r>
          </a:p>
        </p:txBody>
      </p:sp>
      <p:sp>
        <p:nvSpPr>
          <p:cNvPr id="189450" name="Text Box 10"/>
          <p:cNvSpPr txBox="1">
            <a:spLocks noChangeArrowheads="1"/>
          </p:cNvSpPr>
          <p:nvPr/>
        </p:nvSpPr>
        <p:spPr bwMode="auto">
          <a:xfrm>
            <a:off x="5334000" y="4343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使动用法</a:t>
            </a:r>
          </a:p>
        </p:txBody>
      </p:sp>
      <p:sp>
        <p:nvSpPr>
          <p:cNvPr id="189451" name="Text Box 11"/>
          <p:cNvSpPr txBox="1">
            <a:spLocks noChangeArrowheads="1"/>
          </p:cNvSpPr>
          <p:nvPr/>
        </p:nvSpPr>
        <p:spPr bwMode="auto">
          <a:xfrm>
            <a:off x="2627313" y="48688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3300"/>
                </a:solidFill>
                <a:latin typeface="Times New Roman" pitchFamily="18" charset="0"/>
              </a:rPr>
              <a:t>使动用法</a:t>
            </a:r>
          </a:p>
        </p:txBody>
      </p:sp>
      <p:sp>
        <p:nvSpPr>
          <p:cNvPr id="189452" name="Text Box 12"/>
          <p:cNvSpPr txBox="1">
            <a:spLocks noChangeArrowheads="1"/>
          </p:cNvSpPr>
          <p:nvPr/>
        </p:nvSpPr>
        <p:spPr bwMode="auto">
          <a:xfrm>
            <a:off x="3505200" y="5410200"/>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判断句</a:t>
            </a:r>
          </a:p>
        </p:txBody>
      </p:sp>
      <p:sp>
        <p:nvSpPr>
          <p:cNvPr id="189453" name="Text Box 13"/>
          <p:cNvSpPr txBox="1">
            <a:spLocks noChangeArrowheads="1"/>
          </p:cNvSpPr>
          <p:nvPr/>
        </p:nvSpPr>
        <p:spPr bwMode="auto">
          <a:xfrm>
            <a:off x="4859338" y="5949950"/>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3300"/>
                </a:solidFill>
                <a:latin typeface="Times New Roman" pitchFamily="18" charset="0"/>
              </a:rPr>
              <a:t>被动句</a:t>
            </a:r>
          </a:p>
        </p:txBody>
      </p:sp>
    </p:spTree>
    <p:extLst>
      <p:ext uri="{BB962C8B-B14F-4D97-AF65-F5344CB8AC3E}">
        <p14:creationId xmlns:p14="http://schemas.microsoft.com/office/powerpoint/2010/main" val="265758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ppt_x"/>
                                          </p:val>
                                        </p:tav>
                                        <p:tav tm="100000">
                                          <p:val>
                                            <p:strVal val="#ppt_x"/>
                                          </p:val>
                                        </p:tav>
                                      </p:tavLst>
                                    </p:anim>
                                    <p:anim calcmode="lin" valueType="num">
                                      <p:cBhvr additive="base">
                                        <p:cTn id="8" dur="500" fill="hold"/>
                                        <p:tgtEl>
                                          <p:spTgt spid="18944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9443"/>
                                        </p:tgtEl>
                                        <p:attrNameLst>
                                          <p:attrName>style.visibility</p:attrName>
                                        </p:attrNameLst>
                                      </p:cBhvr>
                                      <p:to>
                                        <p:strVal val="visible"/>
                                      </p:to>
                                    </p:set>
                                    <p:anim calcmode="lin" valueType="num">
                                      <p:cBhvr additive="base">
                                        <p:cTn id="12" dur="500" fill="hold"/>
                                        <p:tgtEl>
                                          <p:spTgt spid="189443"/>
                                        </p:tgtEl>
                                        <p:attrNameLst>
                                          <p:attrName>ppt_x</p:attrName>
                                        </p:attrNameLst>
                                      </p:cBhvr>
                                      <p:tavLst>
                                        <p:tav tm="0">
                                          <p:val>
                                            <p:strVal val="#ppt_x"/>
                                          </p:val>
                                        </p:tav>
                                        <p:tav tm="100000">
                                          <p:val>
                                            <p:strVal val="#ppt_x"/>
                                          </p:val>
                                        </p:tav>
                                      </p:tavLst>
                                    </p:anim>
                                    <p:anim calcmode="lin" valueType="num">
                                      <p:cBhvr additive="base">
                                        <p:cTn id="13" dur="500" fill="hold"/>
                                        <p:tgtEl>
                                          <p:spTgt spid="18944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9444"/>
                                        </p:tgtEl>
                                        <p:attrNameLst>
                                          <p:attrName>style.visibility</p:attrName>
                                        </p:attrNameLst>
                                      </p:cBhvr>
                                      <p:to>
                                        <p:strVal val="visible"/>
                                      </p:to>
                                    </p:set>
                                    <p:anim calcmode="lin" valueType="num">
                                      <p:cBhvr additive="base">
                                        <p:cTn id="18" dur="500" fill="hold"/>
                                        <p:tgtEl>
                                          <p:spTgt spid="189444"/>
                                        </p:tgtEl>
                                        <p:attrNameLst>
                                          <p:attrName>ppt_x</p:attrName>
                                        </p:attrNameLst>
                                      </p:cBhvr>
                                      <p:tavLst>
                                        <p:tav tm="0">
                                          <p:val>
                                            <p:strVal val="0-#ppt_w/2"/>
                                          </p:val>
                                        </p:tav>
                                        <p:tav tm="100000">
                                          <p:val>
                                            <p:strVal val="#ppt_x"/>
                                          </p:val>
                                        </p:tav>
                                      </p:tavLst>
                                    </p:anim>
                                    <p:anim calcmode="lin" valueType="num">
                                      <p:cBhvr additive="base">
                                        <p:cTn id="19" dur="500" fill="hold"/>
                                        <p:tgtEl>
                                          <p:spTgt spid="1894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9445"/>
                                        </p:tgtEl>
                                        <p:attrNameLst>
                                          <p:attrName>style.visibility</p:attrName>
                                        </p:attrNameLst>
                                      </p:cBhvr>
                                      <p:to>
                                        <p:strVal val="visible"/>
                                      </p:to>
                                    </p:set>
                                    <p:anim calcmode="lin" valueType="num">
                                      <p:cBhvr additive="base">
                                        <p:cTn id="24" dur="500" fill="hold"/>
                                        <p:tgtEl>
                                          <p:spTgt spid="189445"/>
                                        </p:tgtEl>
                                        <p:attrNameLst>
                                          <p:attrName>ppt_x</p:attrName>
                                        </p:attrNameLst>
                                      </p:cBhvr>
                                      <p:tavLst>
                                        <p:tav tm="0">
                                          <p:val>
                                            <p:strVal val="0-#ppt_w/2"/>
                                          </p:val>
                                        </p:tav>
                                        <p:tav tm="100000">
                                          <p:val>
                                            <p:strVal val="#ppt_x"/>
                                          </p:val>
                                        </p:tav>
                                      </p:tavLst>
                                    </p:anim>
                                    <p:anim calcmode="lin" valueType="num">
                                      <p:cBhvr additive="base">
                                        <p:cTn id="25" dur="500" fill="hold"/>
                                        <p:tgtEl>
                                          <p:spTgt spid="1894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9446"/>
                                        </p:tgtEl>
                                        <p:attrNameLst>
                                          <p:attrName>style.visibility</p:attrName>
                                        </p:attrNameLst>
                                      </p:cBhvr>
                                      <p:to>
                                        <p:strVal val="visible"/>
                                      </p:to>
                                    </p:set>
                                    <p:anim calcmode="lin" valueType="num">
                                      <p:cBhvr additive="base">
                                        <p:cTn id="30" dur="500" fill="hold"/>
                                        <p:tgtEl>
                                          <p:spTgt spid="189446"/>
                                        </p:tgtEl>
                                        <p:attrNameLst>
                                          <p:attrName>ppt_x</p:attrName>
                                        </p:attrNameLst>
                                      </p:cBhvr>
                                      <p:tavLst>
                                        <p:tav tm="0">
                                          <p:val>
                                            <p:strVal val="0-#ppt_w/2"/>
                                          </p:val>
                                        </p:tav>
                                        <p:tav tm="100000">
                                          <p:val>
                                            <p:strVal val="#ppt_x"/>
                                          </p:val>
                                        </p:tav>
                                      </p:tavLst>
                                    </p:anim>
                                    <p:anim calcmode="lin" valueType="num">
                                      <p:cBhvr additive="base">
                                        <p:cTn id="31" dur="500" fill="hold"/>
                                        <p:tgtEl>
                                          <p:spTgt spid="1894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89447"/>
                                        </p:tgtEl>
                                        <p:attrNameLst>
                                          <p:attrName>style.visibility</p:attrName>
                                        </p:attrNameLst>
                                      </p:cBhvr>
                                      <p:to>
                                        <p:strVal val="visible"/>
                                      </p:to>
                                    </p:set>
                                    <p:anim calcmode="lin" valueType="num">
                                      <p:cBhvr additive="base">
                                        <p:cTn id="36" dur="500" fill="hold"/>
                                        <p:tgtEl>
                                          <p:spTgt spid="189447"/>
                                        </p:tgtEl>
                                        <p:attrNameLst>
                                          <p:attrName>ppt_x</p:attrName>
                                        </p:attrNameLst>
                                      </p:cBhvr>
                                      <p:tavLst>
                                        <p:tav tm="0">
                                          <p:val>
                                            <p:strVal val="0-#ppt_w/2"/>
                                          </p:val>
                                        </p:tav>
                                        <p:tav tm="100000">
                                          <p:val>
                                            <p:strVal val="#ppt_x"/>
                                          </p:val>
                                        </p:tav>
                                      </p:tavLst>
                                    </p:anim>
                                    <p:anim calcmode="lin" valueType="num">
                                      <p:cBhvr additive="base">
                                        <p:cTn id="37" dur="500" fill="hold"/>
                                        <p:tgtEl>
                                          <p:spTgt spid="1894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89448"/>
                                        </p:tgtEl>
                                        <p:attrNameLst>
                                          <p:attrName>style.visibility</p:attrName>
                                        </p:attrNameLst>
                                      </p:cBhvr>
                                      <p:to>
                                        <p:strVal val="visible"/>
                                      </p:to>
                                    </p:set>
                                    <p:anim calcmode="lin" valueType="num">
                                      <p:cBhvr additive="base">
                                        <p:cTn id="42" dur="500" fill="hold"/>
                                        <p:tgtEl>
                                          <p:spTgt spid="189448"/>
                                        </p:tgtEl>
                                        <p:attrNameLst>
                                          <p:attrName>ppt_x</p:attrName>
                                        </p:attrNameLst>
                                      </p:cBhvr>
                                      <p:tavLst>
                                        <p:tav tm="0">
                                          <p:val>
                                            <p:strVal val="0-#ppt_w/2"/>
                                          </p:val>
                                        </p:tav>
                                        <p:tav tm="100000">
                                          <p:val>
                                            <p:strVal val="#ppt_x"/>
                                          </p:val>
                                        </p:tav>
                                      </p:tavLst>
                                    </p:anim>
                                    <p:anim calcmode="lin" valueType="num">
                                      <p:cBhvr additive="base">
                                        <p:cTn id="43" dur="500" fill="hold"/>
                                        <p:tgtEl>
                                          <p:spTgt spid="1894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89449"/>
                                        </p:tgtEl>
                                        <p:attrNameLst>
                                          <p:attrName>style.visibility</p:attrName>
                                        </p:attrNameLst>
                                      </p:cBhvr>
                                      <p:to>
                                        <p:strVal val="visible"/>
                                      </p:to>
                                    </p:set>
                                    <p:anim calcmode="lin" valueType="num">
                                      <p:cBhvr additive="base">
                                        <p:cTn id="48" dur="500" fill="hold"/>
                                        <p:tgtEl>
                                          <p:spTgt spid="189449"/>
                                        </p:tgtEl>
                                        <p:attrNameLst>
                                          <p:attrName>ppt_x</p:attrName>
                                        </p:attrNameLst>
                                      </p:cBhvr>
                                      <p:tavLst>
                                        <p:tav tm="0">
                                          <p:val>
                                            <p:strVal val="1+#ppt_w/2"/>
                                          </p:val>
                                        </p:tav>
                                        <p:tav tm="100000">
                                          <p:val>
                                            <p:strVal val="#ppt_x"/>
                                          </p:val>
                                        </p:tav>
                                      </p:tavLst>
                                    </p:anim>
                                    <p:anim calcmode="lin" valueType="num">
                                      <p:cBhvr additive="base">
                                        <p:cTn id="49" dur="500" fill="hold"/>
                                        <p:tgtEl>
                                          <p:spTgt spid="1894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5" name="ricochet.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89450"/>
                                        </p:tgtEl>
                                        <p:attrNameLst>
                                          <p:attrName>style.visibility</p:attrName>
                                        </p:attrNameLst>
                                      </p:cBhvr>
                                      <p:to>
                                        <p:strVal val="visible"/>
                                      </p:to>
                                    </p:set>
                                    <p:anim calcmode="lin" valueType="num">
                                      <p:cBhvr additive="base">
                                        <p:cTn id="54" dur="500" fill="hold"/>
                                        <p:tgtEl>
                                          <p:spTgt spid="189450"/>
                                        </p:tgtEl>
                                        <p:attrNameLst>
                                          <p:attrName>ppt_x</p:attrName>
                                        </p:attrNameLst>
                                      </p:cBhvr>
                                      <p:tavLst>
                                        <p:tav tm="0">
                                          <p:val>
                                            <p:strVal val="1+#ppt_w/2"/>
                                          </p:val>
                                        </p:tav>
                                        <p:tav tm="100000">
                                          <p:val>
                                            <p:strVal val="#ppt_x"/>
                                          </p:val>
                                        </p:tav>
                                      </p:tavLst>
                                    </p:anim>
                                    <p:anim calcmode="lin" valueType="num">
                                      <p:cBhvr additive="base">
                                        <p:cTn id="55" dur="500" fill="hold"/>
                                        <p:tgtEl>
                                          <p:spTgt spid="1894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5" name="ricochet.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89451"/>
                                        </p:tgtEl>
                                        <p:attrNameLst>
                                          <p:attrName>style.visibility</p:attrName>
                                        </p:attrNameLst>
                                      </p:cBhvr>
                                      <p:to>
                                        <p:strVal val="visible"/>
                                      </p:to>
                                    </p:set>
                                    <p:anim calcmode="lin" valueType="num">
                                      <p:cBhvr additive="base">
                                        <p:cTn id="60" dur="500" fill="hold"/>
                                        <p:tgtEl>
                                          <p:spTgt spid="189451"/>
                                        </p:tgtEl>
                                        <p:attrNameLst>
                                          <p:attrName>ppt_x</p:attrName>
                                        </p:attrNameLst>
                                      </p:cBhvr>
                                      <p:tavLst>
                                        <p:tav tm="0">
                                          <p:val>
                                            <p:strVal val="1+#ppt_w/2"/>
                                          </p:val>
                                        </p:tav>
                                        <p:tav tm="100000">
                                          <p:val>
                                            <p:strVal val="#ppt_x"/>
                                          </p:val>
                                        </p:tav>
                                      </p:tavLst>
                                    </p:anim>
                                    <p:anim calcmode="lin" valueType="num">
                                      <p:cBhvr additive="base">
                                        <p:cTn id="61" dur="500" fill="hold"/>
                                        <p:tgtEl>
                                          <p:spTgt spid="1894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5" name="ricochet.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89452"/>
                                        </p:tgtEl>
                                        <p:attrNameLst>
                                          <p:attrName>style.visibility</p:attrName>
                                        </p:attrNameLst>
                                      </p:cBhvr>
                                      <p:to>
                                        <p:strVal val="visible"/>
                                      </p:to>
                                    </p:set>
                                    <p:anim calcmode="lin" valueType="num">
                                      <p:cBhvr additive="base">
                                        <p:cTn id="66" dur="500" fill="hold"/>
                                        <p:tgtEl>
                                          <p:spTgt spid="189452"/>
                                        </p:tgtEl>
                                        <p:attrNameLst>
                                          <p:attrName>ppt_x</p:attrName>
                                        </p:attrNameLst>
                                      </p:cBhvr>
                                      <p:tavLst>
                                        <p:tav tm="0">
                                          <p:val>
                                            <p:strVal val="1+#ppt_w/2"/>
                                          </p:val>
                                        </p:tav>
                                        <p:tav tm="100000">
                                          <p:val>
                                            <p:strVal val="#ppt_x"/>
                                          </p:val>
                                        </p:tav>
                                      </p:tavLst>
                                    </p:anim>
                                    <p:anim calcmode="lin" valueType="num">
                                      <p:cBhvr additive="base">
                                        <p:cTn id="67" dur="500" fill="hold"/>
                                        <p:tgtEl>
                                          <p:spTgt spid="1894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5" name="ricochet.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89453"/>
                                        </p:tgtEl>
                                        <p:attrNameLst>
                                          <p:attrName>style.visibility</p:attrName>
                                        </p:attrNameLst>
                                      </p:cBhvr>
                                      <p:to>
                                        <p:strVal val="visible"/>
                                      </p:to>
                                    </p:set>
                                    <p:anim calcmode="lin" valueType="num">
                                      <p:cBhvr additive="base">
                                        <p:cTn id="72" dur="500" fill="hold"/>
                                        <p:tgtEl>
                                          <p:spTgt spid="189453"/>
                                        </p:tgtEl>
                                        <p:attrNameLst>
                                          <p:attrName>ppt_x</p:attrName>
                                        </p:attrNameLst>
                                      </p:cBhvr>
                                      <p:tavLst>
                                        <p:tav tm="0">
                                          <p:val>
                                            <p:strVal val="1+#ppt_w/2"/>
                                          </p:val>
                                        </p:tav>
                                        <p:tav tm="100000">
                                          <p:val>
                                            <p:strVal val="#ppt_x"/>
                                          </p:val>
                                        </p:tav>
                                      </p:tavLst>
                                    </p:anim>
                                    <p:anim calcmode="lin" valueType="num">
                                      <p:cBhvr additive="base">
                                        <p:cTn id="73" dur="500" fill="hold"/>
                                        <p:tgtEl>
                                          <p:spTgt spid="1894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6"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43" grpId="0" autoUpdateAnimBg="0"/>
      <p:bldP spid="189444" grpId="0" autoUpdateAnimBg="0"/>
      <p:bldP spid="189445" grpId="0" autoUpdateAnimBg="0"/>
      <p:bldP spid="189446" grpId="0" autoUpdateAnimBg="0"/>
      <p:bldP spid="189447" grpId="0" autoUpdateAnimBg="0"/>
      <p:bldP spid="189448" grpId="0" autoUpdateAnimBg="0"/>
      <p:bldP spid="189449" grpId="0" autoUpdateAnimBg="0"/>
      <p:bldP spid="189450" grpId="0" autoUpdateAnimBg="0"/>
      <p:bldP spid="189451" grpId="0" autoUpdateAnimBg="0"/>
      <p:bldP spid="189452" grpId="0" autoUpdateAnimBg="0"/>
      <p:bldP spid="18945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0" y="593725"/>
            <a:ext cx="9161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华文行楷" pitchFamily="2" charset="-122"/>
                <a:ea typeface="华文行楷" pitchFamily="2" charset="-122"/>
              </a:rPr>
              <a:t>古往今来，许多文人面对宇宙和历史时都感到</a:t>
            </a:r>
            <a:r>
              <a:rPr kumimoji="1" lang="zh-CN" altLang="en-US" sz="2800" b="1" dirty="0" smtClean="0">
                <a:solidFill>
                  <a:srgbClr val="FF0000"/>
                </a:solidFill>
                <a:effectLst>
                  <a:outerShdw blurRad="38100" dist="38100" dir="2700000" algn="tl">
                    <a:srgbClr val="000000">
                      <a:alpha val="43137"/>
                    </a:srgbClr>
                  </a:outerShdw>
                </a:effectLst>
                <a:latin typeface="华文行楷" pitchFamily="2" charset="-122"/>
                <a:ea typeface="华文行楷" pitchFamily="2" charset="-122"/>
              </a:rPr>
              <a:t>短暂</a:t>
            </a:r>
            <a:r>
              <a:rPr kumimoji="1" lang="zh-CN" altLang="en-US" sz="2800" b="1" dirty="0">
                <a:solidFill>
                  <a:srgbClr val="FF0000"/>
                </a:solidFill>
                <a:effectLst>
                  <a:outerShdw blurRad="38100" dist="38100" dir="2700000" algn="tl">
                    <a:srgbClr val="000000">
                      <a:alpha val="43137"/>
                    </a:srgbClr>
                  </a:outerShdw>
                </a:effectLst>
                <a:latin typeface="华文行楷" pitchFamily="2" charset="-122"/>
                <a:ea typeface="华文行楷" pitchFamily="2" charset="-122"/>
              </a:rPr>
              <a:t>悲哀</a:t>
            </a:r>
            <a:r>
              <a:rPr kumimoji="1" lang="zh-CN" altLang="en-US" sz="2800" b="1" dirty="0">
                <a:solidFill>
                  <a:srgbClr val="0000FF"/>
                </a:solidFill>
                <a:latin typeface="华文行楷" pitchFamily="2" charset="-122"/>
                <a:ea typeface="华文行楷" pitchFamily="2" charset="-122"/>
              </a:rPr>
              <a:t>，</a:t>
            </a:r>
          </a:p>
        </p:txBody>
      </p:sp>
      <p:sp>
        <p:nvSpPr>
          <p:cNvPr id="136195" name="Text Box 3"/>
          <p:cNvSpPr txBox="1">
            <a:spLocks noChangeArrowheads="1"/>
          </p:cNvSpPr>
          <p:nvPr/>
        </p:nvSpPr>
        <p:spPr bwMode="auto">
          <a:xfrm>
            <a:off x="592138" y="1346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36196" name="Text Box 4"/>
          <p:cNvSpPr txBox="1">
            <a:spLocks noChangeArrowheads="1"/>
          </p:cNvSpPr>
          <p:nvPr/>
        </p:nvSpPr>
        <p:spPr bwMode="auto">
          <a:xfrm>
            <a:off x="0" y="1412875"/>
            <a:ext cx="91440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chemeClr val="hlink"/>
                </a:solidFill>
                <a:effectLst>
                  <a:outerShdw blurRad="38100" dist="38100" dir="2700000" algn="tl">
                    <a:srgbClr val="C0C0C0"/>
                  </a:outerShdw>
                </a:effectLst>
                <a:latin typeface="隶书" pitchFamily="49" charset="-122"/>
                <a:ea typeface="隶书" pitchFamily="49" charset="-122"/>
              </a:rPr>
              <a:t>1. </a:t>
            </a:r>
            <a:r>
              <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rPr>
              <a:t>曹    操：对酒当歌，人生几何</a:t>
            </a:r>
          </a:p>
          <a:p>
            <a:endPar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endParaRPr>
          </a:p>
          <a:p>
            <a:r>
              <a:rPr kumimoji="1" lang="en-US" altLang="zh-CN" sz="3200" b="1">
                <a:solidFill>
                  <a:schemeClr val="hlink"/>
                </a:solidFill>
                <a:effectLst>
                  <a:outerShdw blurRad="38100" dist="38100" dir="2700000" algn="tl">
                    <a:srgbClr val="C0C0C0"/>
                  </a:outerShdw>
                </a:effectLst>
                <a:latin typeface="隶书" pitchFamily="49" charset="-122"/>
                <a:ea typeface="隶书" pitchFamily="49" charset="-122"/>
              </a:rPr>
              <a:t>2. </a:t>
            </a:r>
            <a:r>
              <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rPr>
              <a:t>陈子昂：念天地之悠悠，独怆然而涕下</a:t>
            </a:r>
          </a:p>
          <a:p>
            <a:endPar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endParaRPr>
          </a:p>
          <a:p>
            <a:r>
              <a:rPr kumimoji="1" lang="en-US" altLang="zh-CN" sz="3200" b="1">
                <a:solidFill>
                  <a:schemeClr val="hlink"/>
                </a:solidFill>
                <a:effectLst>
                  <a:outerShdw blurRad="38100" dist="38100" dir="2700000" algn="tl">
                    <a:srgbClr val="C0C0C0"/>
                  </a:outerShdw>
                </a:effectLst>
                <a:latin typeface="隶书" pitchFamily="49" charset="-122"/>
                <a:ea typeface="隶书" pitchFamily="49" charset="-122"/>
              </a:rPr>
              <a:t>3. </a:t>
            </a:r>
            <a:r>
              <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rPr>
              <a:t>许    浑：英雄一去豪华尽，惟有青山似洛中</a:t>
            </a:r>
          </a:p>
          <a:p>
            <a:endPar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endParaRPr>
          </a:p>
          <a:p>
            <a:r>
              <a:rPr kumimoji="1" lang="en-US" altLang="zh-CN" sz="3200" b="1">
                <a:solidFill>
                  <a:schemeClr val="hlink"/>
                </a:solidFill>
                <a:effectLst>
                  <a:outerShdw blurRad="38100" dist="38100" dir="2700000" algn="tl">
                    <a:srgbClr val="C0C0C0"/>
                  </a:outerShdw>
                </a:effectLst>
                <a:latin typeface="隶书" pitchFamily="49" charset="-122"/>
                <a:ea typeface="隶书" pitchFamily="49" charset="-122"/>
              </a:rPr>
              <a:t>4. </a:t>
            </a:r>
            <a:r>
              <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rPr>
              <a:t>苏    轼：大江东去，浪淘尽，千古风流人物</a:t>
            </a:r>
          </a:p>
          <a:p>
            <a:endPar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endParaRPr>
          </a:p>
          <a:p>
            <a:r>
              <a:rPr kumimoji="1" lang="en-US" altLang="zh-CN" sz="3200" b="1">
                <a:solidFill>
                  <a:schemeClr val="hlink"/>
                </a:solidFill>
                <a:effectLst>
                  <a:outerShdw blurRad="38100" dist="38100" dir="2700000" algn="tl">
                    <a:srgbClr val="C0C0C0"/>
                  </a:outerShdw>
                </a:effectLst>
                <a:latin typeface="隶书" pitchFamily="49" charset="-122"/>
                <a:ea typeface="隶书" pitchFamily="49" charset="-122"/>
              </a:rPr>
              <a:t>5. </a:t>
            </a:r>
            <a:r>
              <a:rPr kumimoji="1" lang="zh-CN" altLang="en-US" sz="3200" b="1">
                <a:solidFill>
                  <a:schemeClr val="hlink"/>
                </a:solidFill>
                <a:effectLst>
                  <a:outerShdw blurRad="38100" dist="38100" dir="2700000" algn="tl">
                    <a:srgbClr val="C0C0C0"/>
                  </a:outerShdw>
                </a:effectLst>
                <a:latin typeface="隶书" pitchFamily="49" charset="-122"/>
                <a:ea typeface="隶书" pitchFamily="49" charset="-122"/>
              </a:rPr>
              <a:t>杨    慎：滚滚长江东逝水，浪花淘尽英雄</a:t>
            </a:r>
            <a:endParaRPr kumimoji="1" lang="zh-CN" altLang="en-US" sz="3200">
              <a:solidFill>
                <a:schemeClr val="hlink"/>
              </a:solidFill>
              <a:latin typeface="隶书" pitchFamily="49" charset="-122"/>
              <a:ea typeface="隶书" pitchFamily="49" charset="-122"/>
            </a:endParaRPr>
          </a:p>
          <a:p>
            <a:endParaRPr lang="en-US" altLang="zh-CN" sz="3200">
              <a:solidFill>
                <a:schemeClr val="hlink"/>
              </a:solidFill>
              <a:latin typeface="隶书" pitchFamily="49" charset="-122"/>
              <a:ea typeface="隶书" pitchFamily="49" charset="-122"/>
            </a:endParaRPr>
          </a:p>
        </p:txBody>
      </p:sp>
    </p:spTree>
    <p:extLst>
      <p:ext uri="{BB962C8B-B14F-4D97-AF65-F5344CB8AC3E}">
        <p14:creationId xmlns:p14="http://schemas.microsoft.com/office/powerpoint/2010/main" val="3284523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linds(horizontal)">
                                      <p:cBhvr>
                                        <p:cTn id="7" dur="5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 calcmode="lin" valueType="num">
                                      <p:cBhvr additive="base">
                                        <p:cTn id="12" dur="2000" fill="hold"/>
                                        <p:tgtEl>
                                          <p:spTgt spid="136196"/>
                                        </p:tgtEl>
                                        <p:attrNameLst>
                                          <p:attrName>ppt_x</p:attrName>
                                        </p:attrNameLst>
                                      </p:cBhvr>
                                      <p:tavLst>
                                        <p:tav tm="0">
                                          <p:val>
                                            <p:strVal val="#ppt_x"/>
                                          </p:val>
                                        </p:tav>
                                        <p:tav tm="100000">
                                          <p:val>
                                            <p:strVal val="#ppt_x"/>
                                          </p:val>
                                        </p:tav>
                                      </p:tavLst>
                                    </p:anim>
                                    <p:anim calcmode="lin" valueType="num">
                                      <p:cBhvr additive="base">
                                        <p:cTn id="13" dur="2000" fill="hold"/>
                                        <p:tgtEl>
                                          <p:spTgt spid="13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73864" y="-182767"/>
            <a:ext cx="8229600" cy="1384301"/>
          </a:xfrm>
        </p:spPr>
        <p:txBody>
          <a:bodyPr/>
          <a:lstStyle/>
          <a:p>
            <a:r>
              <a:rPr lang="zh-CN" altLang="en-US" b="1" dirty="0">
                <a:solidFill>
                  <a:srgbClr val="000099"/>
                </a:solidFill>
              </a:rPr>
              <a:t>教学重点：</a:t>
            </a:r>
          </a:p>
        </p:txBody>
      </p:sp>
      <p:sp>
        <p:nvSpPr>
          <p:cNvPr id="2" name="矩形 1"/>
          <p:cNvSpPr/>
          <p:nvPr/>
        </p:nvSpPr>
        <p:spPr>
          <a:xfrm>
            <a:off x="251520" y="1196752"/>
            <a:ext cx="8674288" cy="1384995"/>
          </a:xfrm>
          <a:prstGeom prst="rect">
            <a:avLst/>
          </a:prstGeom>
        </p:spPr>
        <p:txBody>
          <a:bodyPr wrap="square">
            <a:spAutoFit/>
          </a:bodyPr>
          <a:lstStyle/>
          <a:p>
            <a:r>
              <a:rPr lang="en-US" altLang="zh-CN" sz="2800" b="1" dirty="0">
                <a:solidFill>
                  <a:srgbClr val="FF0000"/>
                </a:solidFill>
                <a:effectLst>
                  <a:outerShdw blurRad="38100" dist="38100" dir="2700000" algn="tl">
                    <a:srgbClr val="000000">
                      <a:alpha val="43137"/>
                    </a:srgbClr>
                  </a:outerShdw>
                </a:effectLst>
              </a:rPr>
              <a:t>1</a:t>
            </a:r>
            <a:r>
              <a:rPr lang="zh-CN" altLang="en-US" sz="2800" b="1" dirty="0">
                <a:solidFill>
                  <a:srgbClr val="FF0000"/>
                </a:solidFill>
                <a:effectLst>
                  <a:outerShdw blurRad="38100" dist="38100" dir="2700000" algn="tl">
                    <a:srgbClr val="000000">
                      <a:alpha val="43137"/>
                    </a:srgbClr>
                  </a:outerShdw>
                </a:effectLst>
              </a:rPr>
              <a:t>、情境分析</a:t>
            </a:r>
            <a:r>
              <a:rPr lang="zh-CN" altLang="en-US" sz="2800" b="1" dirty="0">
                <a:solidFill>
                  <a:srgbClr val="000099"/>
                </a:solidFill>
                <a:effectLst>
                  <a:outerShdw blurRad="38100" dist="38100" dir="2700000" algn="tl">
                    <a:srgbClr val="000000">
                      <a:alpha val="43137"/>
                    </a:srgbClr>
                  </a:outerShdw>
                </a:effectLst>
              </a:rPr>
              <a:t>。   </a:t>
            </a:r>
            <a:r>
              <a:rPr lang="zh-CN" altLang="en-US" sz="2800" b="1" dirty="0"/>
              <a:t>重点放在对作品</a:t>
            </a:r>
            <a:r>
              <a:rPr lang="zh-CN" altLang="en-US" sz="2800" b="1" dirty="0">
                <a:solidFill>
                  <a:srgbClr val="7030A0"/>
                </a:solidFill>
                <a:effectLst>
                  <a:outerShdw blurRad="38100" dist="38100" dir="2700000" algn="tl">
                    <a:srgbClr val="000000">
                      <a:alpha val="43137"/>
                    </a:srgbClr>
                  </a:outerShdw>
                </a:effectLst>
              </a:rPr>
              <a:t>景、情、理</a:t>
            </a:r>
            <a:r>
              <a:rPr lang="zh-CN" altLang="en-US" sz="2800" b="1" dirty="0"/>
              <a:t>的分析上，抓住作者将三者融于一炉的特点，形象性地理解景物特点，捕捉作者的情感变化，领悟文章的精神内涵。 </a:t>
            </a:r>
          </a:p>
        </p:txBody>
      </p:sp>
      <p:sp>
        <p:nvSpPr>
          <p:cNvPr id="3" name="矩形 2"/>
          <p:cNvSpPr/>
          <p:nvPr/>
        </p:nvSpPr>
        <p:spPr>
          <a:xfrm>
            <a:off x="179512" y="2852936"/>
            <a:ext cx="8316561" cy="2246769"/>
          </a:xfrm>
          <a:prstGeom prst="rect">
            <a:avLst/>
          </a:prstGeom>
        </p:spPr>
        <p:txBody>
          <a:bodyPr wrap="square">
            <a:spAutoFit/>
          </a:bodyPr>
          <a:lstStyle/>
          <a:p>
            <a:r>
              <a:rPr lang="en-US" altLang="zh-CN" sz="2800" b="1" dirty="0">
                <a:solidFill>
                  <a:srgbClr val="FF0000"/>
                </a:solidFill>
                <a:effectLst>
                  <a:outerShdw blurRad="38100" dist="38100" dir="2700000" algn="tl">
                    <a:srgbClr val="000000">
                      <a:alpha val="43137"/>
                    </a:srgbClr>
                  </a:outerShdw>
                </a:effectLst>
              </a:rPr>
              <a:t>2</a:t>
            </a:r>
            <a:r>
              <a:rPr lang="zh-CN" altLang="en-US" sz="2800" b="1" dirty="0">
                <a:solidFill>
                  <a:srgbClr val="FF0000"/>
                </a:solidFill>
                <a:effectLst>
                  <a:outerShdw blurRad="38100" dist="38100" dir="2700000" algn="tl">
                    <a:srgbClr val="000000">
                      <a:alpha val="43137"/>
                    </a:srgbClr>
                  </a:outerShdw>
                </a:effectLst>
              </a:rPr>
              <a:t>、语言鉴赏。    </a:t>
            </a:r>
            <a:endParaRPr lang="en-US" altLang="zh-CN" sz="2800" b="1" dirty="0" smtClean="0">
              <a:solidFill>
                <a:srgbClr val="FF0000"/>
              </a:solidFill>
              <a:effectLst>
                <a:outerShdw blurRad="38100" dist="38100" dir="2700000" algn="tl">
                  <a:srgbClr val="000000">
                    <a:alpha val="43137"/>
                  </a:srgbClr>
                </a:outerShdw>
              </a:effectLst>
            </a:endParaRPr>
          </a:p>
          <a:p>
            <a:r>
              <a:rPr lang="zh-CN" altLang="en-US" sz="2800" b="1" dirty="0" smtClean="0"/>
              <a:t>第一</a:t>
            </a:r>
            <a:r>
              <a:rPr lang="zh-CN" altLang="en-US" sz="2800" b="1" dirty="0"/>
              <a:t>，</a:t>
            </a:r>
            <a:r>
              <a:rPr lang="zh-CN" altLang="en-US" sz="2800" b="1" dirty="0">
                <a:solidFill>
                  <a:srgbClr val="00B050"/>
                </a:solidFill>
                <a:effectLst>
                  <a:outerShdw blurRad="38100" dist="38100" dir="2700000" algn="tl">
                    <a:srgbClr val="000000">
                      <a:alpha val="43137"/>
                    </a:srgbClr>
                  </a:outerShdw>
                </a:effectLst>
              </a:rPr>
              <a:t>语言感受</a:t>
            </a:r>
            <a:r>
              <a:rPr lang="zh-CN" altLang="en-US" sz="2800" b="1" dirty="0"/>
              <a:t>。语言感受主要通过诵读及其指导来完成，重点强调</a:t>
            </a:r>
            <a:r>
              <a:rPr lang="zh-CN" altLang="en-US" sz="2800" b="1" dirty="0">
                <a:solidFill>
                  <a:srgbClr val="7030A0"/>
                </a:solidFill>
                <a:effectLst>
                  <a:outerShdw blurRad="38100" dist="38100" dir="2700000" algn="tl">
                    <a:srgbClr val="000000">
                      <a:alpha val="43137"/>
                    </a:srgbClr>
                  </a:outerShdw>
                </a:effectLst>
              </a:rPr>
              <a:t>思想感情、抑扬顿挫和快慢节奏</a:t>
            </a:r>
            <a:r>
              <a:rPr lang="zh-CN" altLang="en-US" sz="2800" b="1" dirty="0"/>
              <a:t>。第二，</a:t>
            </a:r>
            <a:r>
              <a:rPr lang="zh-CN" altLang="en-US" sz="2800" b="1" dirty="0">
                <a:solidFill>
                  <a:srgbClr val="00B050"/>
                </a:solidFill>
                <a:effectLst>
                  <a:outerShdw blurRad="38100" dist="38100" dir="2700000" algn="tl">
                    <a:srgbClr val="000000">
                      <a:alpha val="43137"/>
                    </a:srgbClr>
                  </a:outerShdw>
                </a:effectLst>
              </a:rPr>
              <a:t>语言分析</a:t>
            </a:r>
            <a:r>
              <a:rPr lang="zh-CN" altLang="en-US" sz="2800" b="1" dirty="0"/>
              <a:t>。引导学生对作品中语言的精妙之处加以赏析。</a:t>
            </a:r>
          </a:p>
        </p:txBody>
      </p:sp>
      <p:sp>
        <p:nvSpPr>
          <p:cNvPr id="4" name="矩形 3"/>
          <p:cNvSpPr/>
          <p:nvPr/>
        </p:nvSpPr>
        <p:spPr>
          <a:xfrm>
            <a:off x="178623" y="5373216"/>
            <a:ext cx="8674288" cy="954107"/>
          </a:xfrm>
          <a:prstGeom prst="rect">
            <a:avLst/>
          </a:prstGeom>
        </p:spPr>
        <p:txBody>
          <a:bodyPr wrap="square">
            <a:spAutoFit/>
          </a:bodyPr>
          <a:lstStyle/>
          <a:p>
            <a:r>
              <a:rPr lang="en-US" altLang="zh-CN" sz="2800" b="1" dirty="0">
                <a:solidFill>
                  <a:srgbClr val="FF0000"/>
                </a:solidFill>
                <a:effectLst>
                  <a:outerShdw blurRad="38100" dist="38100" dir="2700000" algn="tl">
                    <a:srgbClr val="000000">
                      <a:alpha val="43137"/>
                    </a:srgbClr>
                  </a:outerShdw>
                </a:effectLst>
              </a:rPr>
              <a:t>3</a:t>
            </a:r>
            <a:r>
              <a:rPr lang="zh-CN" altLang="en-US" sz="2800" b="1" dirty="0">
                <a:solidFill>
                  <a:srgbClr val="FF0000"/>
                </a:solidFill>
                <a:effectLst>
                  <a:outerShdw blurRad="38100" dist="38100" dir="2700000" algn="tl">
                    <a:srgbClr val="000000">
                      <a:alpha val="43137"/>
                    </a:srgbClr>
                  </a:outerShdw>
                </a:effectLst>
              </a:rPr>
              <a:t>、认识评价。    </a:t>
            </a:r>
            <a:r>
              <a:rPr lang="zh-CN" altLang="en-US" sz="2800" b="1" dirty="0"/>
              <a:t>引导学生把文章的</a:t>
            </a:r>
            <a:r>
              <a:rPr lang="zh-CN" altLang="en-US" sz="2800" b="1" dirty="0">
                <a:solidFill>
                  <a:srgbClr val="00B050"/>
                </a:solidFill>
                <a:effectLst>
                  <a:outerShdw blurRad="38100" dist="38100" dir="2700000" algn="tl">
                    <a:srgbClr val="000000">
                      <a:alpha val="43137"/>
                    </a:srgbClr>
                  </a:outerShdw>
                </a:effectLst>
              </a:rPr>
              <a:t>哲学观念</a:t>
            </a:r>
            <a:r>
              <a:rPr lang="zh-CN" altLang="en-US" sz="2800" b="1" dirty="0"/>
              <a:t>与现代生活事例结合起来，作</a:t>
            </a:r>
            <a:r>
              <a:rPr lang="zh-CN" altLang="en-US" sz="2800" b="1" dirty="0">
                <a:solidFill>
                  <a:srgbClr val="00B050"/>
                </a:solidFill>
                <a:effectLst>
                  <a:outerShdw blurRad="38100" dist="38100" dir="2700000" algn="tl">
                    <a:srgbClr val="000000">
                      <a:alpha val="43137"/>
                    </a:srgbClr>
                  </a:outerShdw>
                </a:effectLst>
              </a:rPr>
              <a:t>辩证的认识和批判性</a:t>
            </a:r>
            <a:r>
              <a:rPr lang="zh-CN" altLang="en-US" sz="2800" b="1" dirty="0"/>
              <a:t>的吸收。 </a:t>
            </a:r>
          </a:p>
        </p:txBody>
      </p:sp>
    </p:spTree>
    <p:extLst>
      <p:ext uri="{BB962C8B-B14F-4D97-AF65-F5344CB8AC3E}">
        <p14:creationId xmlns:p14="http://schemas.microsoft.com/office/powerpoint/2010/main" val="380934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Rot="1" noChangeArrowheads="1"/>
          </p:cNvSpPr>
          <p:nvPr>
            <p:ph type="ctrTitle"/>
          </p:nvPr>
        </p:nvSpPr>
        <p:spPr>
          <a:xfrm>
            <a:off x="1828800" y="228600"/>
            <a:ext cx="6019800" cy="1371600"/>
          </a:xfrm>
        </p:spPr>
        <p:txBody>
          <a:bodyPr>
            <a:normAutofit fontScale="90000"/>
          </a:bodyPr>
          <a:lstStyle/>
          <a:p>
            <a:r>
              <a:rPr lang="zh-CN" altLang="en-US" sz="9600">
                <a:solidFill>
                  <a:srgbClr val="FF33CC"/>
                </a:solidFill>
              </a:rPr>
              <a:t>关于赋</a:t>
            </a:r>
          </a:p>
        </p:txBody>
      </p:sp>
      <p:sp>
        <p:nvSpPr>
          <p:cNvPr id="111619" name="Rectangle 3"/>
          <p:cNvSpPr>
            <a:spLocks noGrp="1" noRot="1" noChangeArrowheads="1"/>
          </p:cNvSpPr>
          <p:nvPr>
            <p:ph type="subTitle" idx="1"/>
          </p:nvPr>
        </p:nvSpPr>
        <p:spPr>
          <a:xfrm>
            <a:off x="539750" y="1828800"/>
            <a:ext cx="8070850" cy="4724400"/>
          </a:xfrm>
        </p:spPr>
        <p:txBody>
          <a:bodyPr/>
          <a:lstStyle/>
          <a:p>
            <a:pPr algn="l"/>
            <a:r>
              <a:rPr lang="en-US" altLang="zh-CN" sz="6000" b="1" dirty="0">
                <a:solidFill>
                  <a:schemeClr val="accent2"/>
                </a:solidFill>
              </a:rPr>
              <a:t>     </a:t>
            </a:r>
            <a:r>
              <a:rPr lang="zh-CN" altLang="en-US" sz="6000" b="1" dirty="0">
                <a:solidFill>
                  <a:srgbClr val="FF0000"/>
                </a:solidFill>
              </a:rPr>
              <a:t>赋</a:t>
            </a:r>
            <a:r>
              <a:rPr lang="zh-CN" altLang="en-US" sz="6000" b="1" dirty="0">
                <a:solidFill>
                  <a:schemeClr val="tx1"/>
                </a:solidFill>
              </a:rPr>
              <a:t>是一种有</a:t>
            </a:r>
            <a:r>
              <a:rPr lang="zh-CN" altLang="en-US" sz="6000" b="1" dirty="0">
                <a:solidFill>
                  <a:srgbClr val="7030A0"/>
                </a:solidFill>
              </a:rPr>
              <a:t>韵</a:t>
            </a:r>
            <a:r>
              <a:rPr lang="zh-CN" altLang="en-US" sz="6000" b="1" dirty="0">
                <a:solidFill>
                  <a:schemeClr val="tx1"/>
                </a:solidFill>
              </a:rPr>
              <a:t>的文体，讲求声律、押韵、对比等形式，有</a:t>
            </a:r>
            <a:r>
              <a:rPr lang="zh-CN" altLang="en-US" sz="6000" b="1" dirty="0">
                <a:solidFill>
                  <a:srgbClr val="00B050"/>
                </a:solidFill>
              </a:rPr>
              <a:t>辞赋、骈赋和律赋</a:t>
            </a:r>
            <a:r>
              <a:rPr lang="zh-CN" altLang="en-US" sz="6000" b="1" dirty="0">
                <a:solidFill>
                  <a:schemeClr val="tx1"/>
                </a:solidFill>
              </a:rPr>
              <a:t>等</a:t>
            </a:r>
            <a:r>
              <a:rPr lang="zh-CN" altLang="en-US" sz="6000" b="1" dirty="0">
                <a:solidFill>
                  <a:schemeClr val="accent2"/>
                </a:solidFill>
              </a:rPr>
              <a:t>。</a:t>
            </a:r>
            <a:r>
              <a:rPr lang="zh-CN" altLang="en-US" sz="6000" dirty="0">
                <a:solidFill>
                  <a:schemeClr val="accent2"/>
                </a:solidFill>
              </a:rPr>
              <a:t>　　　　　</a:t>
            </a:r>
          </a:p>
        </p:txBody>
      </p:sp>
    </p:spTree>
    <p:extLst>
      <p:ext uri="{BB962C8B-B14F-4D97-AF65-F5344CB8AC3E}">
        <p14:creationId xmlns:p14="http://schemas.microsoft.com/office/powerpoint/2010/main" val="14356270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1000" fill="hold"/>
                                        <p:tgtEl>
                                          <p:spTgt spid="111618"/>
                                        </p:tgtEl>
                                        <p:attrNameLst>
                                          <p:attrName>ppt_w</p:attrName>
                                        </p:attrNameLst>
                                      </p:cBhvr>
                                      <p:tavLst>
                                        <p:tav tm="0">
                                          <p:val>
                                            <p:fltVal val="0"/>
                                          </p:val>
                                        </p:tav>
                                        <p:tav tm="100000">
                                          <p:val>
                                            <p:strVal val="#ppt_w"/>
                                          </p:val>
                                        </p:tav>
                                      </p:tavLst>
                                    </p:anim>
                                    <p:anim calcmode="lin" valueType="num">
                                      <p:cBhvr>
                                        <p:cTn id="8" dur="1000" fill="hold"/>
                                        <p:tgtEl>
                                          <p:spTgt spid="111618"/>
                                        </p:tgtEl>
                                        <p:attrNameLst>
                                          <p:attrName>ppt_h</p:attrName>
                                        </p:attrNameLst>
                                      </p:cBhvr>
                                      <p:tavLst>
                                        <p:tav tm="0">
                                          <p:val>
                                            <p:fltVal val="0"/>
                                          </p:val>
                                        </p:tav>
                                        <p:tav tm="100000">
                                          <p:val>
                                            <p:strVal val="#ppt_h"/>
                                          </p:val>
                                        </p:tav>
                                      </p:tavLst>
                                    </p:anim>
                                    <p:anim calcmode="lin" valueType="num">
                                      <p:cBhvr>
                                        <p:cTn id="9" dur="1000" fill="hold"/>
                                        <p:tgtEl>
                                          <p:spTgt spid="1116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161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11619">
                                            <p:txEl>
                                              <p:pRg st="0" end="0"/>
                                            </p:txEl>
                                          </p:spTgt>
                                        </p:tgtEl>
                                        <p:attrNameLst>
                                          <p:attrName>style.visibility</p:attrName>
                                        </p:attrNameLst>
                                      </p:cBhvr>
                                      <p:to>
                                        <p:strVal val="visible"/>
                                      </p:to>
                                    </p:set>
                                    <p:animEffect transition="in" filter="box(in)">
                                      <p:cBhvr>
                                        <p:cTn id="15" dur="500"/>
                                        <p:tgtEl>
                                          <p:spTgt spid="111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Rot="1" noChangeArrowheads="1"/>
          </p:cNvSpPr>
          <p:nvPr>
            <p:ph type="ctrTitle"/>
          </p:nvPr>
        </p:nvSpPr>
        <p:spPr>
          <a:xfrm>
            <a:off x="1752600" y="417513"/>
            <a:ext cx="4332288" cy="1066800"/>
          </a:xfrm>
        </p:spPr>
        <p:txBody>
          <a:bodyPr>
            <a:normAutofit fontScale="90000"/>
          </a:bodyPr>
          <a:lstStyle/>
          <a:p>
            <a:r>
              <a:rPr lang="zh-CN" altLang="en-US" sz="7200"/>
              <a:t>苏轼其人</a:t>
            </a:r>
          </a:p>
        </p:txBody>
      </p:sp>
      <p:sp>
        <p:nvSpPr>
          <p:cNvPr id="113667" name="Rectangle 3"/>
          <p:cNvSpPr>
            <a:spLocks noGrp="1" noRot="1" noChangeArrowheads="1"/>
          </p:cNvSpPr>
          <p:nvPr>
            <p:ph type="subTitle" idx="1"/>
          </p:nvPr>
        </p:nvSpPr>
        <p:spPr>
          <a:xfrm>
            <a:off x="252413" y="1938338"/>
            <a:ext cx="9144000" cy="3795712"/>
          </a:xfrm>
        </p:spPr>
        <p:txBody>
          <a:bodyPr/>
          <a:lstStyle/>
          <a:p>
            <a:pPr algn="l"/>
            <a:r>
              <a:rPr lang="zh-CN" altLang="en-US" sz="6000" b="1" dirty="0" smtClean="0">
                <a:solidFill>
                  <a:srgbClr val="00B050"/>
                </a:solidFill>
              </a:rPr>
              <a:t>诗词、文</a:t>
            </a:r>
            <a:r>
              <a:rPr lang="zh-CN" altLang="en-US" sz="6000" b="1" dirty="0">
                <a:solidFill>
                  <a:srgbClr val="00B050"/>
                </a:solidFill>
              </a:rPr>
              <a:t>赋、书法、绘画</a:t>
            </a:r>
            <a:r>
              <a:rPr lang="zh-CN" altLang="en-US" sz="6000" dirty="0">
                <a:solidFill>
                  <a:srgbClr val="000000"/>
                </a:solidFill>
              </a:rPr>
              <a:t>样样精通。</a:t>
            </a:r>
            <a:r>
              <a:rPr lang="zh-CN" altLang="en-US" sz="5400" b="1" dirty="0">
                <a:solidFill>
                  <a:srgbClr val="FF0000"/>
                </a:solidFill>
                <a:effectLst>
                  <a:outerShdw blurRad="38100" dist="38100" dir="2700000" algn="tl">
                    <a:srgbClr val="000000">
                      <a:alpha val="43137"/>
                    </a:srgbClr>
                  </a:outerShdw>
                </a:effectLst>
              </a:rPr>
              <a:t>儒</a:t>
            </a:r>
            <a:r>
              <a:rPr lang="zh-CN" altLang="en-US" sz="5400" dirty="0">
                <a:solidFill>
                  <a:srgbClr val="000000"/>
                </a:solidFill>
              </a:rPr>
              <a:t>家和</a:t>
            </a:r>
            <a:r>
              <a:rPr lang="zh-CN" altLang="en-US" sz="5400" b="1" dirty="0" smtClean="0">
                <a:solidFill>
                  <a:srgbClr val="FF0000"/>
                </a:solidFill>
                <a:effectLst>
                  <a:outerShdw blurRad="38100" dist="38100" dir="2700000" algn="tl">
                    <a:srgbClr val="000000">
                      <a:alpha val="43137"/>
                    </a:srgbClr>
                  </a:outerShdw>
                </a:effectLst>
              </a:rPr>
              <a:t>佛</a:t>
            </a:r>
            <a:r>
              <a:rPr lang="zh-CN" altLang="en-US" sz="5400" b="1" dirty="0">
                <a:solidFill>
                  <a:srgbClr val="7030A0"/>
                </a:solidFill>
                <a:effectLst>
                  <a:outerShdw blurRad="38100" dist="38100" dir="2700000" algn="tl">
                    <a:srgbClr val="000000">
                      <a:alpha val="43137"/>
                    </a:srgbClr>
                  </a:outerShdw>
                </a:effectLst>
              </a:rPr>
              <a:t>道</a:t>
            </a:r>
            <a:r>
              <a:rPr lang="zh-CN" altLang="en-US" sz="5400" dirty="0" smtClean="0">
                <a:solidFill>
                  <a:srgbClr val="000000"/>
                </a:solidFill>
              </a:rPr>
              <a:t>思想</a:t>
            </a:r>
            <a:r>
              <a:rPr lang="zh-CN" altLang="en-US" sz="5400" dirty="0">
                <a:solidFill>
                  <a:srgbClr val="000000"/>
                </a:solidFill>
              </a:rPr>
              <a:t>。入世：积极进取，怀才不遇；出世：逃避现实，寄情山水。</a:t>
            </a:r>
            <a:r>
              <a:rPr lang="zh-CN" altLang="en-US" sz="5400" dirty="0">
                <a:solidFill>
                  <a:schemeClr val="accent2"/>
                </a:solidFill>
              </a:rPr>
              <a:t>　　　　</a:t>
            </a:r>
            <a:r>
              <a:rPr lang="zh-CN" altLang="en-US" sz="5400" dirty="0"/>
              <a:t>　　</a:t>
            </a:r>
          </a:p>
        </p:txBody>
      </p:sp>
    </p:spTree>
    <p:extLst>
      <p:ext uri="{BB962C8B-B14F-4D97-AF65-F5344CB8AC3E}">
        <p14:creationId xmlns:p14="http://schemas.microsoft.com/office/powerpoint/2010/main" val="40819940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ppt_x"/>
                                          </p:val>
                                        </p:tav>
                                        <p:tav tm="100000">
                                          <p:val>
                                            <p:strVal val="#ppt_x"/>
                                          </p:val>
                                        </p:tav>
                                      </p:tavLst>
                                    </p:anim>
                                    <p:anim calcmode="lin" valueType="num">
                                      <p:cBhvr additive="base">
                                        <p:cTn id="8" dur="500" fill="hold"/>
                                        <p:tgtEl>
                                          <p:spTgt spid="1136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13667">
                                            <p:txEl>
                                              <p:pRg st="0" end="0"/>
                                            </p:txEl>
                                          </p:spTgt>
                                        </p:tgtEl>
                                        <p:attrNameLst>
                                          <p:attrName>style.visibility</p:attrName>
                                        </p:attrNameLst>
                                      </p:cBhvr>
                                      <p:to>
                                        <p:strVal val="visible"/>
                                      </p:to>
                                    </p:set>
                                    <p:anim calcmode="lin" valueType="num">
                                      <p:cBhvr additive="base">
                                        <p:cTn id="13" dur="50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Object 2"/>
          <p:cNvGraphicFramePr>
            <a:graphicFrameLocks noChangeAspect="1"/>
          </p:cNvGraphicFramePr>
          <p:nvPr/>
        </p:nvGraphicFramePr>
        <p:xfrm>
          <a:off x="5580063" y="476250"/>
          <a:ext cx="3311525" cy="5832475"/>
        </p:xfrm>
        <a:graphic>
          <a:graphicData uri="http://schemas.openxmlformats.org/presentationml/2006/ole">
            <mc:AlternateContent xmlns:mc="http://schemas.openxmlformats.org/markup-compatibility/2006">
              <mc:Choice xmlns:v="urn:schemas-microsoft-com:vml" Requires="v">
                <p:oleObj spid="_x0000_s1040" name="位图图像" r:id="rId3" imgW="1448002" imgH="2580952" progId="Paint.Picture">
                  <p:embed/>
                </p:oleObj>
              </mc:Choice>
              <mc:Fallback>
                <p:oleObj name="位图图像" r:id="rId3" imgW="1448002" imgH="25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476250"/>
                        <a:ext cx="3311525" cy="58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7" name="Text Box 3"/>
          <p:cNvSpPr txBox="1">
            <a:spLocks noChangeArrowheads="1"/>
          </p:cNvSpPr>
          <p:nvPr/>
        </p:nvSpPr>
        <p:spPr bwMode="auto">
          <a:xfrm>
            <a:off x="237492" y="188640"/>
            <a:ext cx="54102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latin typeface="华文行楷" pitchFamily="2" charset="-122"/>
                <a:ea typeface="华文行楷" pitchFamily="2" charset="-122"/>
              </a:rPr>
              <a:t>苏轼（</a:t>
            </a:r>
            <a:r>
              <a:rPr lang="en-US" altLang="zh-CN" sz="2800" b="1" dirty="0">
                <a:solidFill>
                  <a:srgbClr val="000000"/>
                </a:solidFill>
                <a:latin typeface="华文行楷" pitchFamily="2" charset="-122"/>
                <a:ea typeface="华文行楷" pitchFamily="2" charset="-122"/>
              </a:rPr>
              <a:t>1037</a:t>
            </a:r>
            <a:r>
              <a:rPr lang="zh-CN" altLang="en-US" sz="2800" b="1" dirty="0">
                <a:solidFill>
                  <a:srgbClr val="000000"/>
                </a:solidFill>
                <a:latin typeface="华文行楷" pitchFamily="2" charset="-122"/>
                <a:ea typeface="华文行楷" pitchFamily="2" charset="-122"/>
              </a:rPr>
              <a:t>－</a:t>
            </a:r>
            <a:r>
              <a:rPr lang="en-US" altLang="zh-CN" sz="2800" b="1" dirty="0">
                <a:solidFill>
                  <a:srgbClr val="000000"/>
                </a:solidFill>
                <a:latin typeface="华文行楷" pitchFamily="2" charset="-122"/>
                <a:ea typeface="华文行楷" pitchFamily="2" charset="-122"/>
              </a:rPr>
              <a:t>1101</a:t>
            </a:r>
            <a:r>
              <a:rPr lang="zh-CN" altLang="en-US" sz="2800" b="1" dirty="0">
                <a:solidFill>
                  <a:srgbClr val="000000"/>
                </a:solidFill>
                <a:latin typeface="华文行楷" pitchFamily="2" charset="-122"/>
                <a:ea typeface="华文行楷" pitchFamily="2" charset="-122"/>
              </a:rPr>
              <a:t>），字</a:t>
            </a:r>
            <a:r>
              <a:rPr lang="zh-CN" altLang="en-US" sz="2800" b="1" dirty="0">
                <a:solidFill>
                  <a:srgbClr val="FF0000"/>
                </a:solidFill>
                <a:latin typeface="华文行楷" pitchFamily="2" charset="-122"/>
                <a:ea typeface="华文行楷" pitchFamily="2" charset="-122"/>
              </a:rPr>
              <a:t>子</a:t>
            </a:r>
            <a:r>
              <a:rPr lang="zh-CN" altLang="en-US" sz="2800" b="1" dirty="0" smtClean="0">
                <a:solidFill>
                  <a:srgbClr val="FF0000"/>
                </a:solidFill>
                <a:latin typeface="华文行楷" pitchFamily="2" charset="-122"/>
                <a:ea typeface="华文行楷" pitchFamily="2" charset="-122"/>
              </a:rPr>
              <a:t>瞻</a:t>
            </a:r>
            <a:r>
              <a:rPr lang="zh-CN" altLang="en-US" sz="2800" b="1" dirty="0" smtClean="0">
                <a:solidFill>
                  <a:srgbClr val="000000"/>
                </a:solidFill>
                <a:latin typeface="华文行楷" pitchFamily="2" charset="-122"/>
                <a:ea typeface="华文行楷" pitchFamily="2" charset="-122"/>
              </a:rPr>
              <a:t>，号</a:t>
            </a:r>
            <a:r>
              <a:rPr lang="zh-CN" altLang="en-US" sz="2800" b="1" dirty="0">
                <a:solidFill>
                  <a:srgbClr val="FF0000"/>
                </a:solidFill>
                <a:latin typeface="华文行楷" pitchFamily="2" charset="-122"/>
                <a:ea typeface="华文行楷" pitchFamily="2" charset="-122"/>
              </a:rPr>
              <a:t>东坡</a:t>
            </a:r>
            <a:r>
              <a:rPr lang="zh-CN" altLang="en-US" sz="2800" b="1" dirty="0" smtClean="0">
                <a:solidFill>
                  <a:srgbClr val="FF0000"/>
                </a:solidFill>
                <a:latin typeface="华文行楷" pitchFamily="2" charset="-122"/>
                <a:ea typeface="华文行楷" pitchFamily="2" charset="-122"/>
              </a:rPr>
              <a:t>居士</a:t>
            </a:r>
            <a:r>
              <a:rPr lang="zh-CN" altLang="en-US" sz="2800" b="1" dirty="0" smtClean="0">
                <a:solidFill>
                  <a:srgbClr val="000000"/>
                </a:solidFill>
                <a:latin typeface="华文行楷" pitchFamily="2" charset="-122"/>
                <a:ea typeface="华文行楷" pitchFamily="2" charset="-122"/>
              </a:rPr>
              <a:t>，眉</a:t>
            </a:r>
            <a:r>
              <a:rPr lang="zh-CN" altLang="en-US" sz="2800" b="1" dirty="0">
                <a:solidFill>
                  <a:srgbClr val="000000"/>
                </a:solidFill>
                <a:latin typeface="华文行楷" pitchFamily="2" charset="-122"/>
                <a:ea typeface="华文行楷" pitchFamily="2" charset="-122"/>
              </a:rPr>
              <a:t>山（今四川省眉山县人），</a:t>
            </a:r>
            <a:r>
              <a:rPr lang="en-US" altLang="zh-CN" sz="2800" b="1" dirty="0">
                <a:solidFill>
                  <a:srgbClr val="000000"/>
                </a:solidFill>
                <a:latin typeface="华文行楷" pitchFamily="2" charset="-122"/>
                <a:ea typeface="华文行楷" pitchFamily="2" charset="-122"/>
              </a:rPr>
              <a:t>22</a:t>
            </a:r>
            <a:r>
              <a:rPr lang="zh-CN" altLang="en-US" sz="2800" b="1" dirty="0">
                <a:solidFill>
                  <a:srgbClr val="000000"/>
                </a:solidFill>
                <a:latin typeface="华文行楷" pitchFamily="2" charset="-122"/>
                <a:ea typeface="华文行楷" pitchFamily="2" charset="-122"/>
              </a:rPr>
              <a:t>岁和</a:t>
            </a:r>
            <a:r>
              <a:rPr lang="zh-CN" altLang="en-US" sz="2800" b="1" dirty="0">
                <a:solidFill>
                  <a:srgbClr val="7030A0"/>
                </a:solidFill>
                <a:effectLst>
                  <a:outerShdw blurRad="38100" dist="38100" dir="2700000" algn="tl">
                    <a:srgbClr val="000000">
                      <a:alpha val="43137"/>
                    </a:srgbClr>
                  </a:outerShdw>
                </a:effectLst>
                <a:latin typeface="华文行楷" pitchFamily="2" charset="-122"/>
                <a:ea typeface="华文行楷" pitchFamily="2" charset="-122"/>
              </a:rPr>
              <a:t>苏辙</a:t>
            </a:r>
            <a:r>
              <a:rPr lang="zh-CN" altLang="en-US" sz="2800" b="1" dirty="0">
                <a:solidFill>
                  <a:srgbClr val="000000"/>
                </a:solidFill>
                <a:latin typeface="华文行楷" pitchFamily="2" charset="-122"/>
                <a:ea typeface="华文行楷" pitchFamily="2" charset="-122"/>
              </a:rPr>
              <a:t>同中进士，谥</a:t>
            </a:r>
            <a:r>
              <a:rPr lang="zh-CN" altLang="en-US" sz="2800" b="1" dirty="0">
                <a:solidFill>
                  <a:srgbClr val="FF0000"/>
                </a:solidFill>
                <a:latin typeface="华文行楷" pitchFamily="2" charset="-122"/>
                <a:ea typeface="华文行楷" pitchFamily="2" charset="-122"/>
              </a:rPr>
              <a:t>文忠</a:t>
            </a:r>
            <a:r>
              <a:rPr lang="zh-CN" altLang="en-US" sz="2800" b="1" dirty="0">
                <a:solidFill>
                  <a:srgbClr val="000000"/>
                </a:solidFill>
                <a:latin typeface="华文行楷" pitchFamily="2" charset="-122"/>
                <a:ea typeface="华文行楷" pitchFamily="2" charset="-122"/>
              </a:rPr>
              <a:t>。曾任翰林学士，时人称苏学士；身为长子，人称苏长公，其弟苏辙人称苏少公。他在政治上主张慎重，反对王安石新法（出身地主阶级），但他历任地方官吏，对人民生计颇为关怀。著有政绩。在文学几个方面都有杰出贡献，其作视野广阔，风格豪迈，个性鲜明，意趣横生。由于屡遭贬斥，作品往往流露出</a:t>
            </a:r>
            <a:r>
              <a:rPr lang="zh-CN" altLang="en-US" sz="2800" b="1" dirty="0">
                <a:solidFill>
                  <a:srgbClr val="FF0000"/>
                </a:solidFill>
                <a:effectLst>
                  <a:outerShdw blurRad="38100" dist="38100" dir="2700000" algn="tl">
                    <a:srgbClr val="000000">
                      <a:alpha val="43137"/>
                    </a:srgbClr>
                  </a:outerShdw>
                </a:effectLst>
                <a:latin typeface="华文行楷" pitchFamily="2" charset="-122"/>
                <a:ea typeface="华文行楷" pitchFamily="2" charset="-122"/>
              </a:rPr>
              <a:t>达观放任，忘情得失</a:t>
            </a:r>
            <a:r>
              <a:rPr lang="zh-CN" altLang="en-US" sz="2800" b="1" dirty="0">
                <a:solidFill>
                  <a:srgbClr val="000000"/>
                </a:solidFill>
                <a:latin typeface="华文行楷" pitchFamily="2" charset="-122"/>
                <a:ea typeface="华文行楷" pitchFamily="2" charset="-122"/>
              </a:rPr>
              <a:t>的思想。有</a:t>
            </a:r>
            <a:r>
              <a:rPr lang="en-US" altLang="zh-CN" sz="2800" b="1" dirty="0">
                <a:solidFill>
                  <a:srgbClr val="000000"/>
                </a:solidFill>
                <a:latin typeface="华文行楷" pitchFamily="2" charset="-122"/>
                <a:ea typeface="华文行楷" pitchFamily="2" charset="-122"/>
              </a:rPr>
              <a:t>《</a:t>
            </a:r>
            <a:r>
              <a:rPr lang="zh-CN" altLang="en-US" sz="2800" b="1" dirty="0">
                <a:solidFill>
                  <a:srgbClr val="000000"/>
                </a:solidFill>
                <a:latin typeface="华文行楷" pitchFamily="2" charset="-122"/>
                <a:ea typeface="华文行楷" pitchFamily="2" charset="-122"/>
              </a:rPr>
              <a:t>苏东坡集</a:t>
            </a:r>
            <a:r>
              <a:rPr lang="en-US" altLang="zh-CN" sz="2800" b="1" dirty="0">
                <a:solidFill>
                  <a:srgbClr val="000000"/>
                </a:solidFill>
                <a:latin typeface="华文行楷" pitchFamily="2" charset="-122"/>
                <a:ea typeface="华文行楷" pitchFamily="2" charset="-122"/>
              </a:rPr>
              <a:t>》</a:t>
            </a:r>
            <a:r>
              <a:rPr lang="zh-CN" altLang="en-US" sz="2800" b="1" dirty="0">
                <a:solidFill>
                  <a:srgbClr val="000000"/>
                </a:solidFill>
                <a:latin typeface="华文行楷" pitchFamily="2" charset="-122"/>
                <a:ea typeface="华文行楷" pitchFamily="2" charset="-122"/>
              </a:rPr>
              <a:t>、</a:t>
            </a:r>
            <a:r>
              <a:rPr lang="en-US" altLang="zh-CN" sz="2800" b="1" dirty="0">
                <a:solidFill>
                  <a:srgbClr val="000000"/>
                </a:solidFill>
                <a:latin typeface="华文行楷" pitchFamily="2" charset="-122"/>
                <a:ea typeface="华文行楷" pitchFamily="2" charset="-122"/>
              </a:rPr>
              <a:t>《</a:t>
            </a:r>
            <a:r>
              <a:rPr lang="zh-CN" altLang="en-US" sz="2800" b="1" dirty="0">
                <a:solidFill>
                  <a:srgbClr val="000000"/>
                </a:solidFill>
                <a:latin typeface="华文行楷" pitchFamily="2" charset="-122"/>
                <a:ea typeface="华文行楷" pitchFamily="2" charset="-122"/>
              </a:rPr>
              <a:t>东坡乐府</a:t>
            </a:r>
            <a:r>
              <a:rPr lang="en-US" altLang="zh-CN" sz="2800" b="1" dirty="0">
                <a:solidFill>
                  <a:srgbClr val="000000"/>
                </a:solidFill>
                <a:latin typeface="华文行楷" pitchFamily="2" charset="-122"/>
                <a:ea typeface="华文行楷" pitchFamily="2" charset="-122"/>
              </a:rPr>
              <a:t>》</a:t>
            </a:r>
            <a:r>
              <a:rPr lang="zh-CN" altLang="en-US" sz="2800" b="1" dirty="0">
                <a:solidFill>
                  <a:srgbClr val="000000"/>
                </a:solidFill>
                <a:latin typeface="华文行楷" pitchFamily="2" charset="-122"/>
                <a:ea typeface="华文行楷" pitchFamily="2" charset="-122"/>
              </a:rPr>
              <a:t>。</a:t>
            </a:r>
            <a:endParaRPr lang="zh-CN" altLang="en-US" sz="2000" b="1" dirty="0">
              <a:solidFill>
                <a:srgbClr val="000000"/>
              </a:solidFill>
              <a:latin typeface="华文行楷" pitchFamily="2" charset="-122"/>
              <a:ea typeface="华文行楷" pitchFamily="2" charset="-122"/>
            </a:endParaRPr>
          </a:p>
        </p:txBody>
      </p:sp>
    </p:spTree>
    <p:extLst>
      <p:ext uri="{BB962C8B-B14F-4D97-AF65-F5344CB8AC3E}">
        <p14:creationId xmlns:p14="http://schemas.microsoft.com/office/powerpoint/2010/main" val="15864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linds(horizontal)">
                                      <p:cBhvr>
                                        <p:cTn id="7" dur="10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diamond(in)">
                                      <p:cBhvr>
                                        <p:cTn id="12" dur="2000"/>
                                        <p:tgtEl>
                                          <p:spTgt spid="129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50825" y="2133600"/>
            <a:ext cx="854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4400">
                <a:solidFill>
                  <a:srgbClr val="000000"/>
                </a:solidFill>
                <a:ea typeface="华文行楷" pitchFamily="2" charset="-122"/>
              </a:rPr>
              <a:t>文艺全才</a:t>
            </a:r>
          </a:p>
        </p:txBody>
      </p:sp>
      <p:sp>
        <p:nvSpPr>
          <p:cNvPr id="130051" name="AutoShape 3"/>
          <p:cNvSpPr>
            <a:spLocks/>
          </p:cNvSpPr>
          <p:nvPr/>
        </p:nvSpPr>
        <p:spPr bwMode="auto">
          <a:xfrm>
            <a:off x="971550" y="692150"/>
            <a:ext cx="215900" cy="5545138"/>
          </a:xfrm>
          <a:prstGeom prst="leftBrace">
            <a:avLst>
              <a:gd name="adj1" fmla="val 214032"/>
              <a:gd name="adj2" fmla="val 50000"/>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2" name="Text Box 4"/>
          <p:cNvSpPr txBox="1">
            <a:spLocks noChangeArrowheads="1"/>
          </p:cNvSpPr>
          <p:nvPr/>
        </p:nvSpPr>
        <p:spPr bwMode="auto">
          <a:xfrm>
            <a:off x="1187450" y="332656"/>
            <a:ext cx="7956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00B050"/>
                </a:solidFill>
                <a:effectLst>
                  <a:outerShdw blurRad="38100" dist="38100" dir="2700000" algn="tl">
                    <a:srgbClr val="000000">
                      <a:alpha val="43137"/>
                    </a:srgbClr>
                  </a:outerShdw>
                </a:effectLst>
                <a:latin typeface="隶书" pitchFamily="49" charset="-122"/>
                <a:ea typeface="隶书" pitchFamily="49" charset="-122"/>
              </a:rPr>
              <a:t>散文</a:t>
            </a:r>
            <a:r>
              <a:rPr lang="zh-CN" altLang="en-US" sz="3200" b="1" dirty="0">
                <a:solidFill>
                  <a:srgbClr val="000000"/>
                </a:solidFill>
                <a:latin typeface="隶书" pitchFamily="49" charset="-122"/>
                <a:ea typeface="隶书" pitchFamily="49" charset="-122"/>
              </a:rPr>
              <a:t>与欧阳修并称</a:t>
            </a:r>
            <a:r>
              <a:rPr lang="zh-CN" altLang="en-US" sz="3200" b="1" dirty="0">
                <a:solidFill>
                  <a:srgbClr val="FF3300"/>
                </a:solidFill>
                <a:latin typeface="隶书" pitchFamily="49" charset="-122"/>
                <a:ea typeface="隶书" pitchFamily="49" charset="-122"/>
              </a:rPr>
              <a:t>欧苏</a:t>
            </a:r>
          </a:p>
          <a:p>
            <a:r>
              <a:rPr lang="en-US" altLang="zh-CN" sz="2400" b="1" dirty="0">
                <a:solidFill>
                  <a:srgbClr val="0000FF"/>
                </a:solidFill>
                <a:ea typeface="隶书" pitchFamily="49" charset="-122"/>
              </a:rPr>
              <a:t>《</a:t>
            </a:r>
            <a:r>
              <a:rPr lang="zh-CN" altLang="en-US" sz="2400" b="1" dirty="0">
                <a:solidFill>
                  <a:srgbClr val="0000FF"/>
                </a:solidFill>
                <a:ea typeface="隶书" pitchFamily="49" charset="-122"/>
              </a:rPr>
              <a:t>石钟山记</a:t>
            </a:r>
            <a:r>
              <a:rPr lang="en-US" altLang="zh-CN" sz="2400" b="1" dirty="0">
                <a:solidFill>
                  <a:srgbClr val="0000FF"/>
                </a:solidFill>
                <a:ea typeface="隶书" pitchFamily="49" charset="-122"/>
              </a:rPr>
              <a:t>》《</a:t>
            </a:r>
            <a:r>
              <a:rPr lang="zh-CN" altLang="en-US" sz="2400" b="1" dirty="0">
                <a:solidFill>
                  <a:srgbClr val="0000FF"/>
                </a:solidFill>
                <a:ea typeface="隶书" pitchFamily="49" charset="-122"/>
              </a:rPr>
              <a:t>喜雨亭记</a:t>
            </a:r>
            <a:r>
              <a:rPr lang="en-US" altLang="zh-CN" sz="2400" b="1" dirty="0">
                <a:solidFill>
                  <a:srgbClr val="0000FF"/>
                </a:solidFill>
                <a:ea typeface="隶书" pitchFamily="49" charset="-122"/>
              </a:rPr>
              <a:t>》《</a:t>
            </a:r>
            <a:r>
              <a:rPr lang="zh-CN" altLang="en-US" sz="2400" b="1" dirty="0">
                <a:solidFill>
                  <a:srgbClr val="0000FF"/>
                </a:solidFill>
                <a:ea typeface="隶书" pitchFamily="49" charset="-122"/>
              </a:rPr>
              <a:t>前赤壁赋</a:t>
            </a:r>
            <a:r>
              <a:rPr lang="en-US" altLang="zh-CN" sz="2400" b="1" dirty="0">
                <a:solidFill>
                  <a:srgbClr val="0000FF"/>
                </a:solidFill>
                <a:ea typeface="隶书" pitchFamily="49" charset="-122"/>
              </a:rPr>
              <a:t>》《</a:t>
            </a:r>
            <a:r>
              <a:rPr lang="zh-CN" altLang="en-US" sz="2400" b="1" dirty="0">
                <a:solidFill>
                  <a:srgbClr val="0000FF"/>
                </a:solidFill>
                <a:ea typeface="隶书" pitchFamily="49" charset="-122"/>
              </a:rPr>
              <a:t>后赤壁赋</a:t>
            </a:r>
            <a:r>
              <a:rPr lang="en-US" altLang="zh-CN" sz="2400" b="1" dirty="0">
                <a:solidFill>
                  <a:srgbClr val="0000FF"/>
                </a:solidFill>
                <a:ea typeface="隶书" pitchFamily="49" charset="-122"/>
              </a:rPr>
              <a:t>》</a:t>
            </a:r>
            <a:r>
              <a:rPr lang="en-US" altLang="zh-CN" b="1" dirty="0">
                <a:solidFill>
                  <a:srgbClr val="0000FF"/>
                </a:solidFill>
              </a:rPr>
              <a:t> </a:t>
            </a:r>
            <a:r>
              <a:rPr lang="en-US" altLang="zh-CN" sz="2400" b="1" dirty="0">
                <a:solidFill>
                  <a:srgbClr val="0000FF"/>
                </a:solidFill>
                <a:latin typeface="华文行楷" pitchFamily="2" charset="-122"/>
                <a:ea typeface="华文行楷" pitchFamily="2" charset="-122"/>
              </a:rPr>
              <a:t> </a:t>
            </a:r>
          </a:p>
        </p:txBody>
      </p:sp>
      <p:sp>
        <p:nvSpPr>
          <p:cNvPr id="130053" name="Text Box 5"/>
          <p:cNvSpPr txBox="1">
            <a:spLocks noChangeArrowheads="1"/>
          </p:cNvSpPr>
          <p:nvPr/>
        </p:nvSpPr>
        <p:spPr bwMode="auto">
          <a:xfrm>
            <a:off x="1331913" y="1484313"/>
            <a:ext cx="670087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3200" b="1" dirty="0">
                <a:solidFill>
                  <a:srgbClr val="00B050"/>
                </a:solidFill>
                <a:effectLst>
                  <a:outerShdw blurRad="38100" dist="38100" dir="2700000" algn="tl">
                    <a:srgbClr val="000000">
                      <a:alpha val="43137"/>
                    </a:srgbClr>
                  </a:outerShdw>
                </a:effectLst>
                <a:latin typeface="隶书" pitchFamily="49" charset="-122"/>
                <a:ea typeface="隶书" pitchFamily="49" charset="-122"/>
              </a:rPr>
              <a:t>诗</a:t>
            </a:r>
            <a:r>
              <a:rPr lang="zh-CN" altLang="en-US" sz="3200" b="1" dirty="0">
                <a:solidFill>
                  <a:srgbClr val="000000"/>
                </a:solidFill>
                <a:latin typeface="隶书" pitchFamily="49" charset="-122"/>
                <a:ea typeface="隶书" pitchFamily="49" charset="-122"/>
              </a:rPr>
              <a:t>与黄庭坚并称</a:t>
            </a:r>
            <a:r>
              <a:rPr lang="zh-CN" altLang="en-US" sz="3200" b="1" dirty="0">
                <a:solidFill>
                  <a:srgbClr val="FF3300"/>
                </a:solidFill>
                <a:latin typeface="隶书" pitchFamily="49" charset="-122"/>
                <a:ea typeface="隶书" pitchFamily="49" charset="-122"/>
              </a:rPr>
              <a:t>苏黄</a:t>
            </a:r>
            <a:r>
              <a:rPr lang="zh-CN" altLang="en-US" sz="3200" b="1" dirty="0">
                <a:latin typeface="隶书" pitchFamily="49" charset="-122"/>
                <a:ea typeface="隶书" pitchFamily="49" charset="-122"/>
              </a:rPr>
              <a:t> </a:t>
            </a:r>
          </a:p>
          <a:p>
            <a:pPr fontAlgn="t"/>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题西林壁</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惠崇</a:t>
            </a:r>
            <a:r>
              <a:rPr lang="en-US" altLang="zh-CN" sz="2400" b="1" dirty="0">
                <a:solidFill>
                  <a:srgbClr val="0000FF"/>
                </a:solidFill>
                <a:latin typeface="隶书" pitchFamily="49" charset="-122"/>
                <a:ea typeface="隶书" pitchFamily="49" charset="-122"/>
              </a:rPr>
              <a:t>&lt;</a:t>
            </a:r>
            <a:r>
              <a:rPr lang="zh-CN" altLang="en-US" sz="2400" b="1" dirty="0">
                <a:solidFill>
                  <a:srgbClr val="0000FF"/>
                </a:solidFill>
                <a:latin typeface="隶书" pitchFamily="49" charset="-122"/>
                <a:ea typeface="隶书" pitchFamily="49" charset="-122"/>
              </a:rPr>
              <a:t>春江晚景</a:t>
            </a:r>
            <a:r>
              <a:rPr lang="en-US" altLang="zh-CN" sz="2400" b="1" dirty="0">
                <a:solidFill>
                  <a:srgbClr val="0000FF"/>
                </a:solidFill>
                <a:latin typeface="隶书" pitchFamily="49" charset="-122"/>
                <a:ea typeface="隶书" pitchFamily="49" charset="-122"/>
              </a:rPr>
              <a:t>&gt;》《</a:t>
            </a:r>
            <a:r>
              <a:rPr lang="zh-CN" altLang="en-US" sz="2400" b="1" dirty="0">
                <a:solidFill>
                  <a:srgbClr val="0000FF"/>
                </a:solidFill>
                <a:latin typeface="隶书" pitchFamily="49" charset="-122"/>
                <a:ea typeface="隶书" pitchFamily="49" charset="-122"/>
              </a:rPr>
              <a:t>惠州一绝</a:t>
            </a:r>
            <a:r>
              <a:rPr lang="en-US" altLang="zh-CN" sz="2400" b="1" dirty="0">
                <a:solidFill>
                  <a:srgbClr val="0000FF"/>
                </a:solidFill>
                <a:latin typeface="隶书" pitchFamily="49" charset="-122"/>
                <a:ea typeface="隶书" pitchFamily="49" charset="-122"/>
              </a:rPr>
              <a:t>》</a:t>
            </a:r>
            <a:r>
              <a:rPr lang="en-US" altLang="zh-CN" b="1" dirty="0">
                <a:solidFill>
                  <a:srgbClr val="0000FF"/>
                </a:solidFill>
              </a:rPr>
              <a:t> </a:t>
            </a:r>
          </a:p>
        </p:txBody>
      </p:sp>
      <p:sp>
        <p:nvSpPr>
          <p:cNvPr id="130054" name="Text Box 6"/>
          <p:cNvSpPr txBox="1">
            <a:spLocks noChangeArrowheads="1"/>
          </p:cNvSpPr>
          <p:nvPr/>
        </p:nvSpPr>
        <p:spPr bwMode="auto">
          <a:xfrm>
            <a:off x="1258888" y="2565400"/>
            <a:ext cx="83407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B050"/>
                </a:solidFill>
                <a:effectLst>
                  <a:outerShdw blurRad="38100" dist="38100" dir="2700000" algn="tl">
                    <a:srgbClr val="000000">
                      <a:alpha val="43137"/>
                    </a:srgbClr>
                  </a:outerShdw>
                </a:effectLst>
                <a:ea typeface="隶书" pitchFamily="49" charset="-122"/>
              </a:rPr>
              <a:t>词</a:t>
            </a:r>
            <a:r>
              <a:rPr lang="zh-CN" altLang="en-US" sz="3200" b="1" dirty="0">
                <a:solidFill>
                  <a:srgbClr val="000000"/>
                </a:solidFill>
                <a:ea typeface="隶书" pitchFamily="49" charset="-122"/>
              </a:rPr>
              <a:t>与辛弃疾并称</a:t>
            </a:r>
            <a:r>
              <a:rPr lang="zh-CN" altLang="en-US" sz="3200" b="1" dirty="0">
                <a:solidFill>
                  <a:srgbClr val="FF3300"/>
                </a:solidFill>
                <a:ea typeface="隶书" pitchFamily="49" charset="-122"/>
              </a:rPr>
              <a:t>苏辛</a:t>
            </a:r>
            <a:r>
              <a:rPr lang="zh-CN" altLang="en-US" sz="3200" b="1" dirty="0">
                <a:solidFill>
                  <a:srgbClr val="000000"/>
                </a:solidFill>
                <a:ea typeface="隶书" pitchFamily="49" charset="-122"/>
              </a:rPr>
              <a:t>，为豪放词的创始人</a:t>
            </a:r>
            <a:r>
              <a:rPr lang="zh-CN" altLang="en-US" b="1" dirty="0"/>
              <a:t> </a:t>
            </a:r>
          </a:p>
          <a:p>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江城子</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水调歌头</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定风波</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念奴娇</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卜算子</a:t>
            </a:r>
            <a:r>
              <a:rPr lang="en-US" altLang="zh-CN" sz="2400" b="1" dirty="0">
                <a:solidFill>
                  <a:srgbClr val="0000FF"/>
                </a:solidFill>
                <a:latin typeface="隶书" pitchFamily="49" charset="-122"/>
                <a:ea typeface="隶书" pitchFamily="49" charset="-122"/>
              </a:rPr>
              <a:t>》 </a:t>
            </a:r>
          </a:p>
        </p:txBody>
      </p:sp>
      <p:sp>
        <p:nvSpPr>
          <p:cNvPr id="130055" name="Text Box 7"/>
          <p:cNvSpPr txBox="1">
            <a:spLocks noChangeArrowheads="1"/>
          </p:cNvSpPr>
          <p:nvPr/>
        </p:nvSpPr>
        <p:spPr bwMode="auto">
          <a:xfrm>
            <a:off x="1289938" y="3711068"/>
            <a:ext cx="54441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3200" b="1" dirty="0">
                <a:solidFill>
                  <a:srgbClr val="00B050"/>
                </a:solidFill>
                <a:effectLst>
                  <a:outerShdw blurRad="38100" dist="38100" dir="2700000" algn="tl">
                    <a:srgbClr val="000000">
                      <a:alpha val="43137"/>
                    </a:srgbClr>
                  </a:outerShdw>
                </a:effectLst>
                <a:ea typeface="隶书" pitchFamily="49" charset="-122"/>
              </a:rPr>
              <a:t>书法</a:t>
            </a:r>
            <a:r>
              <a:rPr lang="zh-CN" altLang="en-US" sz="3200" b="1" dirty="0">
                <a:solidFill>
                  <a:srgbClr val="000000"/>
                </a:solidFill>
                <a:ea typeface="隶书" pitchFamily="49" charset="-122"/>
              </a:rPr>
              <a:t>上为宋初</a:t>
            </a:r>
            <a:r>
              <a:rPr lang="zh-CN" altLang="en-US" sz="3200" b="1" dirty="0">
                <a:solidFill>
                  <a:srgbClr val="FF3300"/>
                </a:solidFill>
                <a:ea typeface="隶书" pitchFamily="49" charset="-122"/>
              </a:rPr>
              <a:t>四大书法家</a:t>
            </a:r>
            <a:r>
              <a:rPr lang="zh-CN" altLang="en-US" sz="3200" b="1" dirty="0">
                <a:solidFill>
                  <a:srgbClr val="000000"/>
                </a:solidFill>
                <a:ea typeface="隶书" pitchFamily="49" charset="-122"/>
              </a:rPr>
              <a:t>，</a:t>
            </a:r>
          </a:p>
          <a:p>
            <a:pPr fontAlgn="t"/>
            <a:r>
              <a:rPr lang="zh-CN" altLang="en-US" sz="2400" b="1" dirty="0">
                <a:solidFill>
                  <a:srgbClr val="0000FF"/>
                </a:solidFill>
                <a:latin typeface="隶书" pitchFamily="49" charset="-122"/>
                <a:ea typeface="隶书" pitchFamily="49" charset="-122"/>
              </a:rPr>
              <a:t>苏</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轼</a:t>
            </a:r>
            <a:r>
              <a:rPr lang="en-US" altLang="zh-CN" sz="2400" b="1" dirty="0">
                <a:solidFill>
                  <a:srgbClr val="0000FF"/>
                </a:solidFill>
                <a:latin typeface="隶书" pitchFamily="49" charset="-122"/>
                <a:ea typeface="隶书" pitchFamily="49" charset="-122"/>
              </a:rPr>
              <a:t>)</a:t>
            </a:r>
            <a:r>
              <a:rPr lang="zh-CN" altLang="en-US" sz="2400" b="1" dirty="0">
                <a:solidFill>
                  <a:srgbClr val="0000FF"/>
                </a:solidFill>
                <a:latin typeface="隶书" pitchFamily="49" charset="-122"/>
                <a:ea typeface="隶书" pitchFamily="49" charset="-122"/>
              </a:rPr>
              <a:t>黄（庭坚）米（芾）蔡（襄）  </a:t>
            </a:r>
          </a:p>
        </p:txBody>
      </p:sp>
      <p:sp>
        <p:nvSpPr>
          <p:cNvPr id="130056" name="Text Box 8"/>
          <p:cNvSpPr txBox="1">
            <a:spLocks noChangeArrowheads="1"/>
          </p:cNvSpPr>
          <p:nvPr/>
        </p:nvSpPr>
        <p:spPr bwMode="auto">
          <a:xfrm>
            <a:off x="1331913" y="4797152"/>
            <a:ext cx="51090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t"/>
            <a:r>
              <a:rPr lang="zh-CN" altLang="en-US" sz="3200" b="1" dirty="0">
                <a:solidFill>
                  <a:srgbClr val="00B050"/>
                </a:solidFill>
                <a:effectLst>
                  <a:outerShdw blurRad="38100" dist="38100" dir="2700000" algn="tl">
                    <a:srgbClr val="000000">
                      <a:alpha val="43137"/>
                    </a:srgbClr>
                  </a:outerShdw>
                </a:effectLst>
                <a:latin typeface="隶书" pitchFamily="49" charset="-122"/>
                <a:ea typeface="隶书" pitchFamily="49" charset="-122"/>
              </a:rPr>
              <a:t>绘画</a:t>
            </a:r>
            <a:r>
              <a:rPr lang="zh-CN" altLang="en-US" sz="3200" dirty="0">
                <a:solidFill>
                  <a:srgbClr val="000000"/>
                </a:solidFill>
                <a:latin typeface="隶书" pitchFamily="49" charset="-122"/>
                <a:ea typeface="隶书" pitchFamily="49" charset="-122"/>
              </a:rPr>
              <a:t>上</a:t>
            </a:r>
            <a:r>
              <a:rPr lang="zh-CN" altLang="en-US" sz="3200" dirty="0">
                <a:solidFill>
                  <a:srgbClr val="000000"/>
                </a:solidFill>
                <a:latin typeface="Arial"/>
                <a:ea typeface="隶书" pitchFamily="49" charset="-122"/>
              </a:rPr>
              <a:t>“</a:t>
            </a:r>
            <a:r>
              <a:rPr lang="zh-CN" altLang="en-US" sz="3200" dirty="0">
                <a:solidFill>
                  <a:srgbClr val="000000"/>
                </a:solidFill>
                <a:latin typeface="隶书" pitchFamily="49" charset="-122"/>
                <a:ea typeface="隶书" pitchFamily="49" charset="-122"/>
              </a:rPr>
              <a:t>朱竹</a:t>
            </a:r>
            <a:r>
              <a:rPr lang="zh-CN" altLang="en-US" sz="3200" dirty="0">
                <a:solidFill>
                  <a:srgbClr val="000000"/>
                </a:solidFill>
                <a:latin typeface="Arial"/>
                <a:ea typeface="隶书" pitchFamily="49" charset="-122"/>
              </a:rPr>
              <a:t>”</a:t>
            </a:r>
            <a:r>
              <a:rPr lang="zh-CN" altLang="en-US" sz="3200" dirty="0">
                <a:solidFill>
                  <a:srgbClr val="000000"/>
                </a:solidFill>
                <a:latin typeface="隶书" pitchFamily="49" charset="-122"/>
                <a:ea typeface="隶书" pitchFamily="49" charset="-122"/>
              </a:rPr>
              <a:t>别具一格；</a:t>
            </a:r>
          </a:p>
        </p:txBody>
      </p:sp>
      <p:sp>
        <p:nvSpPr>
          <p:cNvPr id="130057" name="Text Box 9"/>
          <p:cNvSpPr txBox="1">
            <a:spLocks noChangeArrowheads="1"/>
          </p:cNvSpPr>
          <p:nvPr/>
        </p:nvSpPr>
        <p:spPr bwMode="auto">
          <a:xfrm>
            <a:off x="1258887" y="5589240"/>
            <a:ext cx="78851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t"/>
            <a:r>
              <a:rPr lang="zh-CN" altLang="en-US" sz="3200" b="1" dirty="0">
                <a:solidFill>
                  <a:srgbClr val="00B050"/>
                </a:solidFill>
                <a:effectLst>
                  <a:outerShdw blurRad="38100" dist="38100" dir="2700000" algn="tl">
                    <a:srgbClr val="000000">
                      <a:alpha val="43137"/>
                    </a:srgbClr>
                  </a:outerShdw>
                </a:effectLst>
                <a:latin typeface="隶书" pitchFamily="49" charset="-122"/>
                <a:ea typeface="隶书" pitchFamily="49" charset="-122"/>
              </a:rPr>
              <a:t>文学理论上</a:t>
            </a:r>
            <a:r>
              <a:rPr lang="zh-CN" altLang="en-US" sz="3200" dirty="0">
                <a:solidFill>
                  <a:srgbClr val="000000"/>
                </a:solidFill>
                <a:latin typeface="隶书" pitchFamily="49" charset="-122"/>
                <a:ea typeface="隶书" pitchFamily="49" charset="-122"/>
              </a:rPr>
              <a:t>提出写文章要如</a:t>
            </a:r>
            <a:r>
              <a:rPr lang="zh-CN" altLang="en-US" sz="3200" dirty="0">
                <a:solidFill>
                  <a:srgbClr val="000000"/>
                </a:solidFill>
                <a:latin typeface="Arial"/>
                <a:ea typeface="隶书" pitchFamily="49" charset="-122"/>
              </a:rPr>
              <a:t>“</a:t>
            </a:r>
            <a:r>
              <a:rPr lang="zh-CN" altLang="en-US" sz="3200" dirty="0">
                <a:solidFill>
                  <a:srgbClr val="000000"/>
                </a:solidFill>
                <a:latin typeface="隶书" pitchFamily="49" charset="-122"/>
                <a:ea typeface="隶书" pitchFamily="49" charset="-122"/>
              </a:rPr>
              <a:t>行云流水</a:t>
            </a:r>
            <a:r>
              <a:rPr lang="zh-CN" altLang="en-US" sz="3200" dirty="0">
                <a:solidFill>
                  <a:srgbClr val="000000"/>
                </a:solidFill>
                <a:latin typeface="Arial"/>
                <a:ea typeface="隶书" pitchFamily="49" charset="-122"/>
              </a:rPr>
              <a:t>”</a:t>
            </a:r>
            <a:endParaRPr lang="zh-CN" altLang="en-US" sz="3200" dirty="0">
              <a:solidFill>
                <a:srgbClr val="000000"/>
              </a:solidFill>
              <a:latin typeface="隶书" pitchFamily="49" charset="-122"/>
              <a:ea typeface="隶书" pitchFamily="49" charset="-122"/>
            </a:endParaRPr>
          </a:p>
          <a:p>
            <a:pPr fontAlgn="t"/>
            <a:r>
              <a:rPr lang="zh-CN" altLang="en-US" sz="3200" dirty="0">
                <a:solidFill>
                  <a:srgbClr val="000000"/>
                </a:solidFill>
                <a:latin typeface="隶书" pitchFamily="49" charset="-122"/>
                <a:ea typeface="隶书" pitchFamily="49" charset="-122"/>
              </a:rPr>
              <a:t>的文艺观。 </a:t>
            </a:r>
          </a:p>
        </p:txBody>
      </p:sp>
    </p:spTree>
    <p:extLst>
      <p:ext uri="{BB962C8B-B14F-4D97-AF65-F5344CB8AC3E}">
        <p14:creationId xmlns:p14="http://schemas.microsoft.com/office/powerpoint/2010/main" val="454806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blinds(horizontal)">
                                      <p:cBhvr>
                                        <p:cTn id="7" dur="500"/>
                                        <p:tgtEl>
                                          <p:spTgt spid="130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0051"/>
                                        </p:tgtEl>
                                        <p:attrNameLst>
                                          <p:attrName>style.visibility</p:attrName>
                                        </p:attrNameLst>
                                      </p:cBhvr>
                                      <p:to>
                                        <p:strVal val="visible"/>
                                      </p:to>
                                    </p:set>
                                    <p:anim calcmode="lin" valueType="num">
                                      <p:cBhvr additive="base">
                                        <p:cTn id="12" dur="500" fill="hold"/>
                                        <p:tgtEl>
                                          <p:spTgt spid="130051"/>
                                        </p:tgtEl>
                                        <p:attrNameLst>
                                          <p:attrName>ppt_x</p:attrName>
                                        </p:attrNameLst>
                                      </p:cBhvr>
                                      <p:tavLst>
                                        <p:tav tm="0">
                                          <p:val>
                                            <p:strVal val="0-#ppt_w/2"/>
                                          </p:val>
                                        </p:tav>
                                        <p:tav tm="100000">
                                          <p:val>
                                            <p:strVal val="#ppt_x"/>
                                          </p:val>
                                        </p:tav>
                                      </p:tavLst>
                                    </p:anim>
                                    <p:anim calcmode="lin" valueType="num">
                                      <p:cBhvr additive="base">
                                        <p:cTn id="13"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30052"/>
                                        </p:tgtEl>
                                        <p:attrNameLst>
                                          <p:attrName>style.visibility</p:attrName>
                                        </p:attrNameLst>
                                      </p:cBhvr>
                                      <p:to>
                                        <p:strVal val="visible"/>
                                      </p:to>
                                    </p:set>
                                    <p:animEffect transition="in" filter="box(in)">
                                      <p:cBhvr>
                                        <p:cTn id="18" dur="500"/>
                                        <p:tgtEl>
                                          <p:spTgt spid="1300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30053"/>
                                        </p:tgtEl>
                                        <p:attrNameLst>
                                          <p:attrName>style.visibility</p:attrName>
                                        </p:attrNameLst>
                                      </p:cBhvr>
                                      <p:to>
                                        <p:strVal val="visible"/>
                                      </p:to>
                                    </p:set>
                                    <p:animEffect transition="in" filter="box(in)">
                                      <p:cBhvr>
                                        <p:cTn id="23" dur="500"/>
                                        <p:tgtEl>
                                          <p:spTgt spid="1300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30054"/>
                                        </p:tgtEl>
                                        <p:attrNameLst>
                                          <p:attrName>style.visibility</p:attrName>
                                        </p:attrNameLst>
                                      </p:cBhvr>
                                      <p:to>
                                        <p:strVal val="visible"/>
                                      </p:to>
                                    </p:set>
                                    <p:animEffect transition="in" filter="box(in)">
                                      <p:cBhvr>
                                        <p:cTn id="28" dur="500"/>
                                        <p:tgtEl>
                                          <p:spTgt spid="1300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0055"/>
                                        </p:tgtEl>
                                        <p:attrNameLst>
                                          <p:attrName>style.visibility</p:attrName>
                                        </p:attrNameLst>
                                      </p:cBhvr>
                                      <p:to>
                                        <p:strVal val="visible"/>
                                      </p:to>
                                    </p:set>
                                    <p:animEffect transition="in" filter="box(in)">
                                      <p:cBhvr>
                                        <p:cTn id="33" dur="500"/>
                                        <p:tgtEl>
                                          <p:spTgt spid="1300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30056"/>
                                        </p:tgtEl>
                                        <p:attrNameLst>
                                          <p:attrName>style.visibility</p:attrName>
                                        </p:attrNameLst>
                                      </p:cBhvr>
                                      <p:to>
                                        <p:strVal val="visible"/>
                                      </p:to>
                                    </p:set>
                                    <p:animEffect transition="in" filter="box(in)">
                                      <p:cBhvr>
                                        <p:cTn id="38" dur="500"/>
                                        <p:tgtEl>
                                          <p:spTgt spid="1300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30057"/>
                                        </p:tgtEl>
                                        <p:attrNameLst>
                                          <p:attrName>style.visibility</p:attrName>
                                        </p:attrNameLst>
                                      </p:cBhvr>
                                      <p:to>
                                        <p:strVal val="visible"/>
                                      </p:to>
                                    </p:set>
                                    <p:animEffect transition="in" filter="box(in)">
                                      <p:cBhvr>
                                        <p:cTn id="43" dur="500"/>
                                        <p:tgtEl>
                                          <p:spTgt spid="130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animBg="1"/>
      <p:bldP spid="130052" grpId="0"/>
      <p:bldP spid="130053" grpId="0"/>
      <p:bldP spid="130054" grpId="0"/>
      <p:bldP spid="130055" grpId="0"/>
      <p:bldP spid="130056" grpId="0"/>
      <p:bldP spid="13005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4048</Words>
  <Application>Microsoft Office PowerPoint</Application>
  <PresentationFormat>全屏显示(4:3)</PresentationFormat>
  <Paragraphs>413</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Office 主题​​</vt:lpstr>
      <vt:lpstr>位图图像</vt:lpstr>
      <vt:lpstr>PowerPoint 演示文稿</vt:lpstr>
      <vt:lpstr>PowerPoint 演示文稿</vt:lpstr>
      <vt:lpstr>PowerPoint 演示文稿</vt:lpstr>
      <vt:lpstr>         此赋学《庄》、《骚》文法，无一句与《庄》、《骚》相似，非超然之才，绝伦之识，不能为也。潇洒神奇，出世绝俗……         ——谢枋得《文章轨范》</vt:lpstr>
      <vt:lpstr>教学重点：</vt:lpstr>
      <vt:lpstr>关于赋</vt:lpstr>
      <vt:lpstr>苏轼其人</vt:lpstr>
      <vt:lpstr>PowerPoint 演示文稿</vt:lpstr>
      <vt:lpstr>PowerPoint 演示文稿</vt:lpstr>
      <vt:lpstr>   苏轼——魅力无穷的文人品格</vt:lpstr>
      <vt:lpstr>PowerPoint 演示文稿</vt:lpstr>
      <vt:lpstr>写作背景</vt:lpstr>
      <vt:lpstr>PowerPoint 演示文稿</vt:lpstr>
      <vt:lpstr>诵读指导</vt:lpstr>
      <vt:lpstr>PowerPoint 演示文稿</vt:lpstr>
      <vt:lpstr>内 容 梳 理 </vt:lpstr>
      <vt:lpstr>抓线索: 赋文中人物的情绪经历了怎样的变化？</vt:lpstr>
      <vt:lpstr>第一段：所见景物有何特征？何以引“饮酒乐甚”？ </vt:lpstr>
      <vt:lpstr>此时之“乐”的内涵是什么？</vt:lpstr>
      <vt:lpstr>第二段：苏子缘何“愀然”？         情绪的转折点是什么？</vt:lpstr>
      <vt:lpstr>PowerPoint 演示文稿</vt:lpstr>
      <vt:lpstr>第三段：客悲戚的内涵如何？</vt:lpstr>
      <vt:lpstr>PowerPoint 演示文稿</vt:lpstr>
      <vt:lpstr>PowerPoint 演示文稿</vt:lpstr>
      <vt:lpstr>PowerPoint 演示文稿</vt:lpstr>
      <vt:lpstr>问题三：如何评价他这种宇宙观和人生观？</vt:lpstr>
      <vt:lpstr>PowerPoint 演示文稿</vt:lpstr>
      <vt:lpstr>第五段：这一段主客行为与前面有何不同？               “乐”的内涵又是否相同呢？ </vt:lpstr>
      <vt:lpstr>   苏轼有一首《满庭芳》 正与此境界相合，道是：</vt:lpstr>
      <vt:lpstr>思想感情的发展：                   波澜起伏，螺旋上升</vt:lpstr>
      <vt:lpstr>手法总结：景、情、理的紧密结合</vt:lpstr>
      <vt:lpstr>第一段特点：因景生情 ，情景交融</vt:lpstr>
      <vt:lpstr>第三段特点：因景联想 ，议事抒情</vt:lpstr>
      <vt:lpstr>第四段特点：因情得悟，借景说理</vt:lpstr>
      <vt:lpstr>PowerPoint 演示文稿</vt:lpstr>
      <vt:lpstr>思想感情的发展： 波澜起伏，螺旋上升</vt:lpstr>
      <vt:lpstr>自由豪放、恣肆雄健、舒卷自如、变化多端               ——赋体散文的语言特色</vt:lpstr>
      <vt:lpstr>   自由豪放、恣肆雄健、          舒卷自如、变化多端              ——赋体散文的语言特色</vt:lpstr>
      <vt:lpstr>精练生动、词简情真，自然本色、清新流畅            ——苏轼的语言追求</vt:lpstr>
      <vt:lpstr>PowerPoint 演示文稿</vt:lpstr>
      <vt:lpstr>请同学们找出赋中所含蕴的四字词语，并加以解释：</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14</cp:revision>
  <cp:lastPrinted>2016-12-23T01:09:52Z</cp:lastPrinted>
  <dcterms:created xsi:type="dcterms:W3CDTF">2016-12-07T00:25:44Z</dcterms:created>
  <dcterms:modified xsi:type="dcterms:W3CDTF">2016-12-23T01:21:55Z</dcterms:modified>
</cp:coreProperties>
</file>