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slideLayouts/slideLayout25.xml" ContentType="application/vnd.openxmlformats-officedocument.presentationml.slideLayout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16"/>
  </p:notesMasterIdLst>
  <p:sldIdLst>
    <p:sldId id="266" r:id="rId4"/>
    <p:sldId id="267" r:id="rId5"/>
    <p:sldId id="268" r:id="rId6"/>
    <p:sldId id="270" r:id="rId7"/>
    <p:sldId id="269" r:id="rId8"/>
    <p:sldId id="259" r:id="rId9"/>
    <p:sldId id="260" r:id="rId10"/>
    <p:sldId id="261" r:id="rId11"/>
    <p:sldId id="257" r:id="rId12"/>
    <p:sldId id="258" r:id="rId13"/>
    <p:sldId id="271" r:id="rId14"/>
    <p:sldId id="262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27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405C12-E545-40A3-8F9C-26D7838A8C46}" type="datetimeFigureOut">
              <a:rPr lang="zh-CN" altLang="en-US" smtClean="0"/>
              <a:t>2012-11-13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B0EE18-720B-41B2-9ACC-AB6F2F3731B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94BDA9-8D77-486F-9072-9DE49CDD0BC3}" type="slidenum">
              <a:rPr lang="en-US" altLang="zh-CN">
                <a:solidFill>
                  <a:prstClr val="black"/>
                </a:solidFill>
              </a:rPr>
              <a:pPr/>
              <a:t>2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8435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8436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C936F8D-53ED-4539-B6F6-1D70E8C759D5}" type="slidenum">
              <a:rPr lang="en-US" altLang="zh-CN">
                <a:solidFill>
                  <a:prstClr val="black"/>
                </a:solidFill>
              </a:rPr>
              <a:pPr/>
              <a:t>3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9459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9460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5B3F6C-E75E-4F02-8408-616FA95F3BDA}" type="slidenum">
              <a:rPr lang="en-US" altLang="zh-CN">
                <a:solidFill>
                  <a:prstClr val="black"/>
                </a:solidFill>
              </a:rPr>
              <a:pPr/>
              <a:t>5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21507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1508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F53BE9-A3A5-4E01-8A62-C36A28C2B65F}" type="slidenum">
              <a:rPr lang="en-US" altLang="zh-CN" smtClean="0"/>
              <a:pPr/>
              <a:t>6</a:t>
            </a:fld>
            <a:endParaRPr lang="en-US" altLang="zh-CN" smtClean="0"/>
          </a:p>
        </p:txBody>
      </p:sp>
      <p:sp>
        <p:nvSpPr>
          <p:cNvPr id="41987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1988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2A63ECE-034F-4E3D-8821-241403EB43C4}" type="slidenum">
              <a:rPr lang="en-US" altLang="zh-CN" smtClean="0"/>
              <a:pPr/>
              <a:t>7</a:t>
            </a:fld>
            <a:endParaRPr lang="en-US" altLang="zh-CN" smtClean="0"/>
          </a:p>
        </p:txBody>
      </p:sp>
      <p:sp>
        <p:nvSpPr>
          <p:cNvPr id="43011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3012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2012-11-13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2012-11-13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2012-11-13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2012-11-13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2012-11-13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2012-11-13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2012-11-13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2012-11-13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2012-11-13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2012-11-13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2012-11-13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2012-11-13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481013"/>
            <a:ext cx="9144000" cy="76200"/>
          </a:xfrm>
          <a:prstGeom prst="rect">
            <a:avLst/>
          </a:prstGeom>
          <a:gradFill rotWithShape="0">
            <a:gsLst>
              <a:gs pos="0">
                <a:srgbClr val="FF3300"/>
              </a:gs>
              <a:gs pos="100000">
                <a:srgbClr val="FF3300">
                  <a:gamma/>
                  <a:tint val="0"/>
                  <a:invGamma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endParaRPr kumimoji="1" lang="zh-CN" altLang="en-US" sz="2400" b="1">
              <a:solidFill>
                <a:srgbClr val="000000"/>
              </a:solidFill>
              <a:ea typeface="楷体_GB2312" pitchFamily="49" charset="-122"/>
            </a:endParaRPr>
          </a:p>
        </p:txBody>
      </p:sp>
      <p:pic>
        <p:nvPicPr>
          <p:cNvPr id="7171" name="Picture 7" descr="校徽"/>
          <p:cNvPicPr>
            <a:picLocks noChangeAspect="1" noChangeArrowheads="1"/>
          </p:cNvPicPr>
          <p:nvPr/>
        </p:nvPicPr>
        <p:blipFill>
          <a:blip r:embed="rId13" cstate="print"/>
          <a:srcRect t="-1022" r="81337" b="82686"/>
          <a:stretch>
            <a:fillRect/>
          </a:stretch>
        </p:blipFill>
        <p:spPr bwMode="auto">
          <a:xfrm>
            <a:off x="228600" y="41275"/>
            <a:ext cx="4079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481013"/>
            <a:ext cx="9144000" cy="76200"/>
          </a:xfrm>
          <a:prstGeom prst="rect">
            <a:avLst/>
          </a:prstGeom>
          <a:gradFill rotWithShape="0">
            <a:gsLst>
              <a:gs pos="0">
                <a:srgbClr val="FF3300"/>
              </a:gs>
              <a:gs pos="100000">
                <a:srgbClr val="FF3300">
                  <a:gamma/>
                  <a:tint val="0"/>
                  <a:invGamma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endParaRPr kumimoji="1" lang="zh-CN" altLang="en-US" sz="2400" b="1">
              <a:solidFill>
                <a:srgbClr val="000000"/>
              </a:solidFill>
              <a:ea typeface="楷体_GB2312" pitchFamily="49" charset="-122"/>
            </a:endParaRPr>
          </a:p>
        </p:txBody>
      </p:sp>
      <p:pic>
        <p:nvPicPr>
          <p:cNvPr id="7171" name="Picture 7" descr="校徽"/>
          <p:cNvPicPr>
            <a:picLocks noChangeAspect="1" noChangeArrowheads="1"/>
          </p:cNvPicPr>
          <p:nvPr/>
        </p:nvPicPr>
        <p:blipFill>
          <a:blip r:embed="rId13" cstate="print"/>
          <a:srcRect t="-1022" r="81337" b="82686"/>
          <a:stretch>
            <a:fillRect/>
          </a:stretch>
        </p:blipFill>
        <p:spPr bwMode="auto">
          <a:xfrm>
            <a:off x="228600" y="41275"/>
            <a:ext cx="4079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16.&#27931;&#20262;&#20857;&#21147;.ex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16.&#27931;&#20262;&#20857;&#21147;.ex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oleObject" Target="../embeddings/oleObject1.bin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8"/>
          <p:cNvSpPr txBox="1">
            <a:spLocks noChangeArrowheads="1"/>
          </p:cNvSpPr>
          <p:nvPr/>
        </p:nvSpPr>
        <p:spPr bwMode="auto">
          <a:xfrm>
            <a:off x="0" y="1000125"/>
            <a:ext cx="9144000" cy="110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zh-CN" altLang="en-US" sz="6600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洛伦兹力</a:t>
            </a:r>
            <a:endParaRPr kumimoji="1" lang="zh-CN" altLang="en-US" sz="6600" b="1" dirty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楷体_GB2312" pitchFamily="49" charset="-122"/>
            </a:endParaRPr>
          </a:p>
        </p:txBody>
      </p:sp>
      <p:pic>
        <p:nvPicPr>
          <p:cNvPr id="8195" name="Picture 2" descr="D:\USER\My Documents\My Pictures\magfiel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28813" y="2786063"/>
            <a:ext cx="5248275" cy="292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43" name="Picture 3" descr="95-5"/>
          <p:cNvPicPr>
            <a:picLocks noChangeAspect="1" noChangeArrowheads="1"/>
          </p:cNvPicPr>
          <p:nvPr/>
        </p:nvPicPr>
        <p:blipFill>
          <a:blip r:embed="rId2" cstate="print"/>
          <a:srcRect l="7257" t="51421" r="56459" b="9999"/>
          <a:stretch>
            <a:fillRect/>
          </a:stretch>
        </p:blipFill>
        <p:spPr bwMode="auto">
          <a:xfrm>
            <a:off x="1295400" y="1828800"/>
            <a:ext cx="30480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045075" y="1752600"/>
            <a:ext cx="3260725" cy="3657600"/>
            <a:chOff x="3178" y="576"/>
            <a:chExt cx="2054" cy="2304"/>
          </a:xfrm>
        </p:grpSpPr>
        <p:pic>
          <p:nvPicPr>
            <p:cNvPr id="34824" name="Picture 5" descr="3-8"/>
            <p:cNvPicPr>
              <a:picLocks noChangeAspect="1" noChangeArrowheads="1"/>
            </p:cNvPicPr>
            <p:nvPr/>
          </p:nvPicPr>
          <p:blipFill>
            <a:blip r:embed="rId3" cstate="print"/>
            <a:srcRect l="75455"/>
            <a:stretch>
              <a:fillRect/>
            </a:stretch>
          </p:blipFill>
          <p:spPr bwMode="auto">
            <a:xfrm>
              <a:off x="3178" y="576"/>
              <a:ext cx="2054" cy="23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4825" name="Picture 6" descr="3-8"/>
            <p:cNvPicPr>
              <a:picLocks noChangeAspect="1" noChangeArrowheads="1"/>
            </p:cNvPicPr>
            <p:nvPr/>
          </p:nvPicPr>
          <p:blipFill>
            <a:blip r:embed="rId3" cstate="print"/>
            <a:srcRect l="880" t="29659" r="92497" b="47104"/>
            <a:stretch>
              <a:fillRect/>
            </a:stretch>
          </p:blipFill>
          <p:spPr bwMode="auto">
            <a:xfrm>
              <a:off x="3936" y="1296"/>
              <a:ext cx="446" cy="4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4826" name="Text Box 7"/>
            <p:cNvSpPr txBox="1">
              <a:spLocks noChangeArrowheads="1"/>
            </p:cNvSpPr>
            <p:nvPr/>
          </p:nvSpPr>
          <p:spPr bwMode="auto">
            <a:xfrm>
              <a:off x="4032" y="1344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r>
                <a:rPr kumimoji="0" lang="en-US" altLang="zh-CN">
                  <a:solidFill>
                    <a:srgbClr val="FF3300"/>
                  </a:solidFill>
                  <a:ea typeface="宋体" pitchFamily="2" charset="-122"/>
                </a:rPr>
                <a:t>×</a:t>
              </a:r>
            </a:p>
          </p:txBody>
        </p:sp>
      </p:grpSp>
      <p:sp>
        <p:nvSpPr>
          <p:cNvPr id="215048" name="Text Box 8"/>
          <p:cNvSpPr txBox="1">
            <a:spLocks noChangeArrowheads="1"/>
          </p:cNvSpPr>
          <p:nvPr/>
        </p:nvSpPr>
        <p:spPr bwMode="auto">
          <a:xfrm>
            <a:off x="1752600" y="792163"/>
            <a:ext cx="16002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200">
                <a:solidFill>
                  <a:schemeClr val="accent2"/>
                </a:solidFill>
                <a:ea typeface="宋体" pitchFamily="2" charset="-122"/>
              </a:rPr>
              <a:t>侧视图</a:t>
            </a:r>
          </a:p>
        </p:txBody>
      </p:sp>
      <p:sp>
        <p:nvSpPr>
          <p:cNvPr id="215049" name="Text Box 9"/>
          <p:cNvSpPr txBox="1">
            <a:spLocks noChangeArrowheads="1"/>
          </p:cNvSpPr>
          <p:nvPr/>
        </p:nvSpPr>
        <p:spPr bwMode="auto">
          <a:xfrm>
            <a:off x="5181600" y="762000"/>
            <a:ext cx="3048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200">
                <a:solidFill>
                  <a:schemeClr val="accent2"/>
                </a:solidFill>
                <a:ea typeface="宋体" pitchFamily="2" charset="-122"/>
              </a:rPr>
              <a:t>顶（底）视图</a:t>
            </a:r>
          </a:p>
        </p:txBody>
      </p:sp>
      <p:sp>
        <p:nvSpPr>
          <p:cNvPr id="215050" name="Text Box 10"/>
          <p:cNvSpPr txBox="1">
            <a:spLocks noChangeArrowheads="1"/>
          </p:cNvSpPr>
          <p:nvPr/>
        </p:nvSpPr>
        <p:spPr bwMode="auto">
          <a:xfrm>
            <a:off x="1066800" y="5334000"/>
            <a:ext cx="7772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200">
                <a:solidFill>
                  <a:srgbClr val="FF3300"/>
                </a:solidFill>
                <a:ea typeface="宋体" pitchFamily="2" charset="-122"/>
              </a:rPr>
              <a:t>想一想：</a:t>
            </a:r>
            <a:r>
              <a:rPr lang="zh-CN" altLang="en-US" sz="3200">
                <a:solidFill>
                  <a:schemeClr val="accent2"/>
                </a:solidFill>
                <a:ea typeface="宋体" pitchFamily="2" charset="-122"/>
              </a:rPr>
              <a:t>以上视图中有什么不合理的地方？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15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48" grpId="0" autoUpdateAnimBg="0"/>
      <p:bldP spid="215049" grpId="0" autoUpdateAnimBg="0"/>
      <p:bldP spid="215050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pp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7257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685800" y="609600"/>
            <a:ext cx="8077200" cy="2554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0" hangingPunct="0">
              <a:spcBef>
                <a:spcPct val="0"/>
              </a:spcBef>
            </a:pPr>
            <a:r>
              <a:rPr kumimoji="0" lang="en-US" altLang="zh-CN" sz="3200">
                <a:solidFill>
                  <a:srgbClr val="FF00FF"/>
                </a:solidFill>
                <a:latin typeface="Britannic Bold" pitchFamily="34" charset="0"/>
                <a:ea typeface="宋体" pitchFamily="2" charset="-122"/>
              </a:rPr>
              <a:t>[</a:t>
            </a:r>
            <a:r>
              <a:rPr kumimoji="0" lang="zh-CN" altLang="en-US" sz="3200">
                <a:solidFill>
                  <a:srgbClr val="FF00FF"/>
                </a:solidFill>
                <a:latin typeface="Britannic Bold" pitchFamily="34" charset="0"/>
                <a:ea typeface="宋体" pitchFamily="2" charset="-122"/>
              </a:rPr>
              <a:t>例</a:t>
            </a:r>
            <a:r>
              <a:rPr kumimoji="0" lang="en-US" altLang="zh-CN" sz="3200">
                <a:solidFill>
                  <a:srgbClr val="FF00FF"/>
                </a:solidFill>
                <a:latin typeface="Britannic Bold" pitchFamily="34" charset="0"/>
                <a:ea typeface="宋体" pitchFamily="2" charset="-122"/>
              </a:rPr>
              <a:t>6] </a:t>
            </a:r>
            <a:r>
              <a:rPr kumimoji="0" lang="zh-CN" altLang="en-US" sz="3200">
                <a:solidFill>
                  <a:srgbClr val="0000FF"/>
                </a:solidFill>
                <a:latin typeface="Britannic Bold" pitchFamily="34" charset="0"/>
                <a:ea typeface="宋体" pitchFamily="2" charset="-122"/>
              </a:rPr>
              <a:t>在阴极射线管的正上方平行放置一根通有大电流</a:t>
            </a:r>
            <a:r>
              <a:rPr kumimoji="0" lang="en-US" altLang="zh-CN" sz="3200" i="1">
                <a:solidFill>
                  <a:srgbClr val="0000FF"/>
                </a:solidFill>
                <a:latin typeface="Britannic Bold" pitchFamily="34" charset="0"/>
                <a:ea typeface="宋体" pitchFamily="2" charset="-122"/>
              </a:rPr>
              <a:t>I</a:t>
            </a:r>
            <a:r>
              <a:rPr kumimoji="0" lang="zh-CN" altLang="en-US" sz="3200">
                <a:solidFill>
                  <a:srgbClr val="0000FF"/>
                </a:solidFill>
                <a:latin typeface="Britannic Bold" pitchFamily="34" charset="0"/>
                <a:ea typeface="宋体" pitchFamily="2" charset="-122"/>
              </a:rPr>
              <a:t>的长直导线</a:t>
            </a:r>
            <a:r>
              <a:rPr kumimoji="0" lang="en-US" altLang="zh-CN" sz="3200">
                <a:solidFill>
                  <a:srgbClr val="0000FF"/>
                </a:solidFill>
                <a:latin typeface="Britannic Bold" pitchFamily="34" charset="0"/>
                <a:ea typeface="宋体" pitchFamily="2" charset="-122"/>
              </a:rPr>
              <a:t>,</a:t>
            </a:r>
            <a:r>
              <a:rPr kumimoji="0" lang="zh-CN" altLang="en-US" sz="3200">
                <a:solidFill>
                  <a:srgbClr val="0000FF"/>
                </a:solidFill>
                <a:latin typeface="Britannic Bold" pitchFamily="34" charset="0"/>
                <a:ea typeface="宋体" pitchFamily="2" charset="-122"/>
              </a:rPr>
              <a:t>如图所示</a:t>
            </a:r>
            <a:r>
              <a:rPr kumimoji="0" lang="en-US" altLang="zh-CN" sz="3200">
                <a:solidFill>
                  <a:srgbClr val="0000FF"/>
                </a:solidFill>
                <a:latin typeface="Britannic Bold" pitchFamily="34" charset="0"/>
                <a:ea typeface="宋体" pitchFamily="2" charset="-122"/>
              </a:rPr>
              <a:t>.</a:t>
            </a:r>
            <a:r>
              <a:rPr kumimoji="0" lang="zh-CN" altLang="en-US" sz="3200">
                <a:solidFill>
                  <a:srgbClr val="0000FF"/>
                </a:solidFill>
                <a:latin typeface="Britannic Bold" pitchFamily="34" charset="0"/>
                <a:ea typeface="宋体" pitchFamily="2" charset="-122"/>
              </a:rPr>
              <a:t>阴极射线将</a:t>
            </a:r>
            <a:r>
              <a:rPr kumimoji="0" lang="en-US" altLang="zh-CN" sz="3200">
                <a:solidFill>
                  <a:srgbClr val="0000FF"/>
                </a:solidFill>
                <a:latin typeface="Britannic Bold" pitchFamily="34" charset="0"/>
                <a:ea typeface="宋体" pitchFamily="2" charset="-122"/>
              </a:rPr>
              <a:t>(  )</a:t>
            </a:r>
          </a:p>
          <a:p>
            <a:pPr algn="just" eaLnBrk="0" hangingPunct="0">
              <a:spcBef>
                <a:spcPct val="0"/>
              </a:spcBef>
            </a:pPr>
            <a:r>
              <a:rPr kumimoji="0" lang="en-US" altLang="zh-CN" sz="3200" i="1">
                <a:solidFill>
                  <a:srgbClr val="0000FF"/>
                </a:solidFill>
                <a:latin typeface="Britannic Bold" pitchFamily="34" charset="0"/>
                <a:ea typeface="宋体" pitchFamily="2" charset="-122"/>
              </a:rPr>
              <a:t>(A)</a:t>
            </a:r>
            <a:r>
              <a:rPr kumimoji="0" lang="en-US" altLang="zh-CN" sz="3200">
                <a:solidFill>
                  <a:srgbClr val="0000FF"/>
                </a:solidFill>
                <a:latin typeface="Britannic Bold" pitchFamily="34" charset="0"/>
                <a:ea typeface="宋体" pitchFamily="2" charset="-122"/>
              </a:rPr>
              <a:t>.</a:t>
            </a:r>
            <a:r>
              <a:rPr kumimoji="0" lang="zh-CN" altLang="en-US" sz="3200">
                <a:solidFill>
                  <a:srgbClr val="0000FF"/>
                </a:solidFill>
                <a:latin typeface="Britannic Bold" pitchFamily="34" charset="0"/>
                <a:ea typeface="宋体" pitchFamily="2" charset="-122"/>
              </a:rPr>
              <a:t>向上偏斜      </a:t>
            </a:r>
            <a:r>
              <a:rPr kumimoji="0" lang="en-US" altLang="zh-CN" sz="3200" i="1">
                <a:solidFill>
                  <a:srgbClr val="0000FF"/>
                </a:solidFill>
                <a:latin typeface="Britannic Bold" pitchFamily="34" charset="0"/>
                <a:ea typeface="宋体" pitchFamily="2" charset="-122"/>
              </a:rPr>
              <a:t>(B)</a:t>
            </a:r>
            <a:r>
              <a:rPr kumimoji="0" lang="en-US" altLang="zh-CN" sz="3200">
                <a:solidFill>
                  <a:srgbClr val="0000FF"/>
                </a:solidFill>
                <a:latin typeface="Britannic Bold" pitchFamily="34" charset="0"/>
                <a:ea typeface="宋体" pitchFamily="2" charset="-122"/>
              </a:rPr>
              <a:t>.</a:t>
            </a:r>
            <a:r>
              <a:rPr kumimoji="0" lang="zh-CN" altLang="en-US" sz="3200">
                <a:solidFill>
                  <a:srgbClr val="0000FF"/>
                </a:solidFill>
                <a:latin typeface="Britannic Bold" pitchFamily="34" charset="0"/>
                <a:ea typeface="宋体" pitchFamily="2" charset="-122"/>
              </a:rPr>
              <a:t>向下偏斜</a:t>
            </a:r>
          </a:p>
          <a:p>
            <a:pPr algn="just" eaLnBrk="0" hangingPunct="0">
              <a:spcBef>
                <a:spcPct val="0"/>
              </a:spcBef>
            </a:pPr>
            <a:r>
              <a:rPr kumimoji="0" lang="en-US" altLang="zh-CN" sz="3200" i="1">
                <a:solidFill>
                  <a:srgbClr val="0000FF"/>
                </a:solidFill>
                <a:latin typeface="Britannic Bold" pitchFamily="34" charset="0"/>
                <a:ea typeface="宋体" pitchFamily="2" charset="-122"/>
              </a:rPr>
              <a:t>(C)</a:t>
            </a:r>
            <a:r>
              <a:rPr kumimoji="0" lang="en-US" altLang="zh-CN" sz="3200">
                <a:solidFill>
                  <a:srgbClr val="0000FF"/>
                </a:solidFill>
                <a:latin typeface="Britannic Bold" pitchFamily="34" charset="0"/>
                <a:ea typeface="宋体" pitchFamily="2" charset="-122"/>
              </a:rPr>
              <a:t>.</a:t>
            </a:r>
            <a:r>
              <a:rPr kumimoji="0" lang="zh-CN" altLang="en-US" sz="3200">
                <a:solidFill>
                  <a:srgbClr val="0000FF"/>
                </a:solidFill>
                <a:latin typeface="Britannic Bold" pitchFamily="34" charset="0"/>
                <a:ea typeface="宋体" pitchFamily="2" charset="-122"/>
              </a:rPr>
              <a:t>向纸内偏斜   </a:t>
            </a:r>
            <a:r>
              <a:rPr kumimoji="0" lang="en-US" altLang="zh-CN" sz="3200" i="1">
                <a:solidFill>
                  <a:srgbClr val="0000FF"/>
                </a:solidFill>
                <a:latin typeface="Britannic Bold" pitchFamily="34" charset="0"/>
                <a:ea typeface="宋体" pitchFamily="2" charset="-122"/>
              </a:rPr>
              <a:t>(D)</a:t>
            </a:r>
            <a:r>
              <a:rPr kumimoji="0" lang="en-US" altLang="zh-CN" sz="3200">
                <a:solidFill>
                  <a:srgbClr val="0000FF"/>
                </a:solidFill>
                <a:latin typeface="Britannic Bold" pitchFamily="34" charset="0"/>
                <a:ea typeface="宋体" pitchFamily="2" charset="-122"/>
              </a:rPr>
              <a:t>.</a:t>
            </a:r>
            <a:r>
              <a:rPr kumimoji="0" lang="zh-CN" altLang="en-US" sz="3200">
                <a:solidFill>
                  <a:srgbClr val="0000FF"/>
                </a:solidFill>
                <a:latin typeface="Britannic Bold" pitchFamily="34" charset="0"/>
                <a:ea typeface="宋体" pitchFamily="2" charset="-122"/>
              </a:rPr>
              <a:t>向纸外偏斜</a:t>
            </a:r>
          </a:p>
        </p:txBody>
      </p:sp>
      <p:pic>
        <p:nvPicPr>
          <p:cNvPr id="23556" name="Picture 4" descr="T2-39-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4600" y="3581400"/>
            <a:ext cx="5705475" cy="2570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05" name="Text Box 5"/>
          <p:cNvSpPr txBox="1">
            <a:spLocks noChangeArrowheads="1"/>
          </p:cNvSpPr>
          <p:nvPr/>
        </p:nvSpPr>
        <p:spPr bwMode="auto">
          <a:xfrm>
            <a:off x="899592" y="2132856"/>
            <a:ext cx="70946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kumimoji="0" lang="en-US" altLang="zh-CN" sz="3600" dirty="0">
                <a:solidFill>
                  <a:srgbClr val="FF3300"/>
                </a:solidFill>
                <a:ea typeface="宋体" pitchFamily="2" charset="-122"/>
              </a:rPr>
              <a:t>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05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矩形 1"/>
          <p:cNvSpPr>
            <a:spLocks noChangeArrowheads="1"/>
          </p:cNvSpPr>
          <p:nvPr/>
        </p:nvSpPr>
        <p:spPr bwMode="auto">
          <a:xfrm>
            <a:off x="571500" y="571500"/>
            <a:ext cx="7816924" cy="353943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3200" dirty="0" smtClean="0">
                <a:solidFill>
                  <a:srgbClr val="FF00FF"/>
                </a:solidFill>
                <a:latin typeface="Britannic Bold" pitchFamily="34" charset="0"/>
              </a:rPr>
              <a:t>【</a:t>
            </a:r>
            <a:r>
              <a:rPr lang="zh-CN" altLang="en-US" sz="3200" dirty="0" smtClean="0">
                <a:solidFill>
                  <a:srgbClr val="FF00FF"/>
                </a:solidFill>
                <a:latin typeface="Britannic Bold" pitchFamily="34" charset="0"/>
              </a:rPr>
              <a:t>例</a:t>
            </a:r>
            <a:r>
              <a:rPr lang="en-US" altLang="zh-CN" sz="3200" dirty="0" smtClean="0">
                <a:solidFill>
                  <a:srgbClr val="FF00FF"/>
                </a:solidFill>
                <a:latin typeface="Britannic Bold" pitchFamily="34" charset="0"/>
              </a:rPr>
              <a:t>7】</a:t>
            </a:r>
            <a:r>
              <a:rPr lang="zh-CN" altLang="en-US" sz="3200" dirty="0">
                <a:solidFill>
                  <a:srgbClr val="0000FF"/>
                </a:solidFill>
                <a:latin typeface="Britannic Bold" pitchFamily="34" charset="0"/>
              </a:rPr>
              <a:t>如图</a:t>
            </a:r>
            <a:r>
              <a:rPr lang="en-US" altLang="zh-CN" sz="3200" dirty="0">
                <a:solidFill>
                  <a:srgbClr val="0000FF"/>
                </a:solidFill>
                <a:latin typeface="Britannic Bold" pitchFamily="34" charset="0"/>
              </a:rPr>
              <a:t>1</a:t>
            </a:r>
            <a:r>
              <a:rPr lang="zh-CN" altLang="en-US" sz="3200" dirty="0">
                <a:solidFill>
                  <a:srgbClr val="0000FF"/>
                </a:solidFill>
                <a:latin typeface="Britannic Bold" pitchFamily="34" charset="0"/>
              </a:rPr>
              <a:t>所示，在蹄形磁铁上水平放置一根直导线</a:t>
            </a:r>
            <a:r>
              <a:rPr lang="en-US" altLang="zh-CN" sz="3200" dirty="0" err="1">
                <a:solidFill>
                  <a:srgbClr val="0000FF"/>
                </a:solidFill>
                <a:latin typeface="Britannic Bold" pitchFamily="34" charset="0"/>
              </a:rPr>
              <a:t>ab</a:t>
            </a:r>
            <a:r>
              <a:rPr lang="zh-CN" altLang="en-US" sz="3200" dirty="0">
                <a:solidFill>
                  <a:srgbClr val="0000FF"/>
                </a:solidFill>
                <a:latin typeface="Britannic Bold" pitchFamily="34" charset="0"/>
              </a:rPr>
              <a:t>，当通以从</a:t>
            </a:r>
            <a:r>
              <a:rPr lang="en-US" altLang="zh-CN" sz="3200" dirty="0">
                <a:solidFill>
                  <a:srgbClr val="0000FF"/>
                </a:solidFill>
                <a:latin typeface="Britannic Bold" pitchFamily="34" charset="0"/>
              </a:rPr>
              <a:t>a</a:t>
            </a:r>
            <a:r>
              <a:rPr lang="zh-CN" altLang="en-US" sz="3200" dirty="0">
                <a:solidFill>
                  <a:srgbClr val="0000FF"/>
                </a:solidFill>
                <a:latin typeface="Britannic Bold" pitchFamily="34" charset="0"/>
              </a:rPr>
              <a:t>流向</a:t>
            </a:r>
            <a:r>
              <a:rPr lang="en-US" altLang="zh-CN" sz="3200" dirty="0">
                <a:solidFill>
                  <a:srgbClr val="0000FF"/>
                </a:solidFill>
                <a:latin typeface="Britannic Bold" pitchFamily="34" charset="0"/>
              </a:rPr>
              <a:t>b</a:t>
            </a:r>
            <a:r>
              <a:rPr lang="zh-CN" altLang="en-US" sz="3200" dirty="0">
                <a:solidFill>
                  <a:srgbClr val="0000FF"/>
                </a:solidFill>
                <a:latin typeface="Britannic Bold" pitchFamily="34" charset="0"/>
              </a:rPr>
              <a:t>的电流时．直导线将 </a:t>
            </a:r>
            <a:r>
              <a:rPr lang="en-US" altLang="zh-CN" sz="3200" dirty="0">
                <a:solidFill>
                  <a:srgbClr val="0000FF"/>
                </a:solidFill>
                <a:latin typeface="Britannic Bold" pitchFamily="34" charset="0"/>
              </a:rPr>
              <a:t>[ ]</a:t>
            </a:r>
            <a:endParaRPr lang="zh-CN" altLang="en-US" sz="3200" dirty="0">
              <a:solidFill>
                <a:srgbClr val="0000FF"/>
              </a:solidFill>
              <a:latin typeface="Britannic Bold" pitchFamily="34" charset="0"/>
            </a:endParaRPr>
          </a:p>
          <a:p>
            <a:r>
              <a:rPr lang="en-US" altLang="zh-CN" sz="3200" dirty="0">
                <a:solidFill>
                  <a:srgbClr val="0000FF"/>
                </a:solidFill>
                <a:latin typeface="Britannic Bold" pitchFamily="34" charset="0"/>
              </a:rPr>
              <a:t>A</a:t>
            </a:r>
            <a:r>
              <a:rPr lang="zh-CN" altLang="en-US" sz="3200" dirty="0">
                <a:solidFill>
                  <a:srgbClr val="0000FF"/>
                </a:solidFill>
                <a:latin typeface="Britannic Bold" pitchFamily="34" charset="0"/>
              </a:rPr>
              <a:t>．在水平面内顺时针向转动</a:t>
            </a:r>
          </a:p>
          <a:p>
            <a:r>
              <a:rPr lang="en-US" altLang="zh-CN" sz="3200" dirty="0">
                <a:solidFill>
                  <a:srgbClr val="0000FF"/>
                </a:solidFill>
                <a:latin typeface="Britannic Bold" pitchFamily="34" charset="0"/>
              </a:rPr>
              <a:t>B</a:t>
            </a:r>
            <a:r>
              <a:rPr lang="zh-CN" altLang="en-US" sz="3200" dirty="0">
                <a:solidFill>
                  <a:srgbClr val="0000FF"/>
                </a:solidFill>
                <a:latin typeface="Britannic Bold" pitchFamily="34" charset="0"/>
              </a:rPr>
              <a:t>．在水平面内逆时针向转动</a:t>
            </a:r>
          </a:p>
          <a:p>
            <a:r>
              <a:rPr lang="en-US" altLang="zh-CN" sz="3200" dirty="0">
                <a:solidFill>
                  <a:srgbClr val="0000FF"/>
                </a:solidFill>
                <a:latin typeface="Britannic Bold" pitchFamily="34" charset="0"/>
              </a:rPr>
              <a:t>C</a:t>
            </a:r>
            <a:r>
              <a:rPr lang="zh-CN" altLang="en-US" sz="3200" dirty="0">
                <a:solidFill>
                  <a:srgbClr val="0000FF"/>
                </a:solidFill>
                <a:latin typeface="Britannic Bold" pitchFamily="34" charset="0"/>
              </a:rPr>
              <a:t>．在水平面内顺时针向转动并向下运动</a:t>
            </a:r>
          </a:p>
          <a:p>
            <a:r>
              <a:rPr lang="en-US" altLang="zh-CN" sz="3200" dirty="0">
                <a:solidFill>
                  <a:srgbClr val="0000FF"/>
                </a:solidFill>
                <a:latin typeface="Britannic Bold" pitchFamily="34" charset="0"/>
              </a:rPr>
              <a:t>D</a:t>
            </a:r>
            <a:r>
              <a:rPr lang="zh-CN" altLang="en-US" sz="3200" dirty="0">
                <a:solidFill>
                  <a:srgbClr val="0000FF"/>
                </a:solidFill>
                <a:latin typeface="Britannic Bold" pitchFamily="34" charset="0"/>
              </a:rPr>
              <a:t>．在水平面内逆时针向转动并向下运动</a:t>
            </a: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1835696" y="4653136"/>
            <a:ext cx="46839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rgbClr val="FF0000"/>
                </a:solidFill>
              </a:rPr>
              <a:t>D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  <p:pic>
        <p:nvPicPr>
          <p:cNvPr id="20484" name="Picture 2" descr="Image1008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67461" y="4071938"/>
            <a:ext cx="2644899" cy="2644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705" name="Text Box 9"/>
          <p:cNvSpPr txBox="1">
            <a:spLocks noChangeArrowheads="1"/>
          </p:cNvSpPr>
          <p:nvPr/>
        </p:nvSpPr>
        <p:spPr bwMode="auto">
          <a:xfrm>
            <a:off x="611188" y="3429000"/>
            <a:ext cx="8353425" cy="294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3333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【</a:t>
            </a:r>
            <a:r>
              <a:rPr kumimoji="1" lang="zh-CN" altLang="en-US" sz="2400" b="1">
                <a:solidFill>
                  <a:srgbClr val="3333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推理与猜想</a:t>
            </a:r>
            <a:r>
              <a:rPr kumimoji="1" lang="en-US" altLang="zh-CN" sz="2400" b="1">
                <a:solidFill>
                  <a:srgbClr val="3333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】</a:t>
            </a: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       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磁场对电流有安培力的作用，而电流是由电荷定向运动形成的。所以磁场对电流的</a:t>
            </a:r>
            <a:r>
              <a:rPr kumimoji="1" lang="zh-CN" altLang="en-US" sz="2400" b="1">
                <a:solidFill>
                  <a:srgbClr val="3333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安培力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可能是磁场对运动电荷的作用力的</a:t>
            </a:r>
            <a:r>
              <a:rPr kumimoji="1" lang="zh-CN" altLang="en-US" sz="2400" b="1">
                <a:solidFill>
                  <a:srgbClr val="3333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宏观表现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。即：</a:t>
            </a: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400" b="1">
                <a:solidFill>
                  <a:srgbClr val="3333CC"/>
                </a:solidFill>
                <a:ea typeface="楷体_GB2312" pitchFamily="49" charset="-122"/>
              </a:rPr>
              <a:t>        </a:t>
            </a:r>
            <a:r>
              <a:rPr kumimoji="1" lang="en-US" altLang="zh-CN" sz="2400" b="1">
                <a:solidFill>
                  <a:srgbClr val="33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1.</a:t>
            </a:r>
            <a:r>
              <a:rPr kumimoji="1" lang="zh-CN" altLang="en-US" sz="2400" b="1">
                <a:solidFill>
                  <a:srgbClr val="33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安培力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是</a:t>
            </a:r>
            <a:r>
              <a:rPr kumimoji="1" lang="zh-CN" altLang="en-US" sz="24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洛伦兹力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的</a:t>
            </a:r>
            <a:r>
              <a:rPr kumimoji="1" lang="zh-CN" altLang="en-US" sz="2400" b="1">
                <a:solidFill>
                  <a:srgbClr val="CC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宏观表现</a:t>
            </a:r>
            <a:r>
              <a:rPr kumimoji="1" lang="zh-CN" altLang="en-US" sz="2400">
                <a:solidFill>
                  <a:srgbClr val="000000"/>
                </a:solidFill>
                <a:ea typeface="楷体_GB2312" pitchFamily="49" charset="-122"/>
              </a:rPr>
              <a:t>．</a:t>
            </a:r>
            <a:endParaRPr kumimoji="1" lang="zh-CN" altLang="en-US" sz="2400" b="1">
              <a:solidFill>
                <a:srgbClr val="000000"/>
              </a:solidFill>
              <a:ea typeface="楷体_GB2312" pitchFamily="49" charset="-122"/>
            </a:endParaRP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400" b="1">
                <a:solidFill>
                  <a:srgbClr val="3333CC"/>
                </a:solidFill>
                <a:ea typeface="楷体_GB2312" pitchFamily="49" charset="-122"/>
              </a:rPr>
              <a:t>        </a:t>
            </a:r>
            <a:r>
              <a:rPr kumimoji="1" lang="en-US" altLang="zh-CN" sz="2400" b="1">
                <a:solidFill>
                  <a:srgbClr val="33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2.</a:t>
            </a:r>
            <a:r>
              <a:rPr kumimoji="1" lang="zh-CN" altLang="en-US" sz="24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洛伦兹力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是</a:t>
            </a:r>
            <a:r>
              <a:rPr kumimoji="1" lang="zh-CN" altLang="en-US" sz="2400" b="1">
                <a:solidFill>
                  <a:srgbClr val="33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安培力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的</a:t>
            </a:r>
            <a:r>
              <a:rPr kumimoji="1" lang="zh-CN" altLang="en-US" sz="2400" b="1">
                <a:solidFill>
                  <a:srgbClr val="CC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微观本质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。</a:t>
            </a:r>
          </a:p>
        </p:txBody>
      </p:sp>
      <p:sp>
        <p:nvSpPr>
          <p:cNvPr id="157706" name="Rectangle 10"/>
          <p:cNvSpPr>
            <a:spLocks noChangeArrowheads="1"/>
          </p:cNvSpPr>
          <p:nvPr/>
        </p:nvSpPr>
        <p:spPr bwMode="auto">
          <a:xfrm>
            <a:off x="684213" y="682625"/>
            <a:ext cx="7991475" cy="1004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3333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【</a:t>
            </a:r>
            <a:r>
              <a:rPr kumimoji="1" lang="zh-CN" altLang="en-US" sz="2400" b="1">
                <a:solidFill>
                  <a:srgbClr val="3333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实验</a:t>
            </a:r>
            <a:r>
              <a:rPr kumimoji="1" lang="en-US" altLang="zh-CN" sz="2400" b="1">
                <a:solidFill>
                  <a:srgbClr val="3333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】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3333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      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磁场对运动电荷有力的作用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——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这个力叫</a:t>
            </a:r>
            <a:r>
              <a:rPr kumimoji="1" lang="zh-CN" altLang="en-US" sz="2400" b="1">
                <a:solidFill>
                  <a:srgbClr val="FF3300"/>
                </a:solidFill>
                <a:ea typeface="楷体_GB2312" pitchFamily="49" charset="-122"/>
              </a:rPr>
              <a:t>洛仑兹力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。 </a:t>
            </a:r>
          </a:p>
        </p:txBody>
      </p:sp>
      <p:pic>
        <p:nvPicPr>
          <p:cNvPr id="157707" name="Picture 11">
            <a:hlinkClick r:id="rId3" action="ppaction://hlinkfile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32138" y="1700213"/>
            <a:ext cx="2889250" cy="195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77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77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77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577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77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9" name="Text Box 3"/>
          <p:cNvSpPr txBox="1">
            <a:spLocks noChangeArrowheads="1"/>
          </p:cNvSpPr>
          <p:nvPr/>
        </p:nvSpPr>
        <p:spPr bwMode="auto">
          <a:xfrm>
            <a:off x="900113" y="668338"/>
            <a:ext cx="7848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zh-CN" altLang="en-US" sz="24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一</a:t>
            </a:r>
            <a:r>
              <a:rPr kumimoji="1" lang="en-US" altLang="zh-CN" sz="24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.</a:t>
            </a:r>
            <a:r>
              <a:rPr kumimoji="1" lang="zh-CN" altLang="en-US" sz="24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洛伦兹力的方向</a:t>
            </a:r>
          </a:p>
        </p:txBody>
      </p:sp>
      <p:pic>
        <p:nvPicPr>
          <p:cNvPr id="10244" name="Picture 4">
            <a:hlinkClick r:id="rId3" action="ppaction://hlinkfile"/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CC"/>
              </a:clrFrom>
              <a:clrTo>
                <a:srgbClr val="FFFFCC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76375" y="1412875"/>
            <a:ext cx="4032250" cy="195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8181" name="Rectangle 5"/>
          <p:cNvSpPr>
            <a:spLocks noChangeArrowheads="1"/>
          </p:cNvSpPr>
          <p:nvPr/>
        </p:nvSpPr>
        <p:spPr bwMode="auto">
          <a:xfrm>
            <a:off x="755650" y="3500438"/>
            <a:ext cx="7920038" cy="272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400" b="1">
                <a:solidFill>
                  <a:srgbClr val="3333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洛伦兹力的方向符合左手定则：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——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伸开左手，使大拇指跟其余四指垂直，且处于同一平面内，把手放入磁场中，磁感线垂直穿过手心，四指指向正电荷运动的方向，那么，拇指所指的方向就是正电荷所受洛伦兹力的方向． 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       </a:t>
            </a:r>
            <a:r>
              <a:rPr kumimoji="1" lang="zh-CN" altLang="en-US" sz="2400" b="1">
                <a:solidFill>
                  <a:srgbClr val="3333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若是负电荷运动的方向，那么四指应指向其反方向。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 </a:t>
            </a:r>
          </a:p>
        </p:txBody>
      </p:sp>
      <p:pic>
        <p:nvPicPr>
          <p:cNvPr id="10246" name="Picture 7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00788" y="549275"/>
            <a:ext cx="1962150" cy="317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8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181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685800" y="990600"/>
            <a:ext cx="8077200" cy="403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0" hangingPunct="0">
              <a:spcBef>
                <a:spcPct val="0"/>
              </a:spcBef>
            </a:pPr>
            <a:r>
              <a:rPr kumimoji="0" lang="en-US" altLang="zh-CN" sz="3200" dirty="0">
                <a:solidFill>
                  <a:srgbClr val="FF00FF"/>
                </a:solidFill>
                <a:latin typeface="Britannic Bold" pitchFamily="34" charset="0"/>
                <a:ea typeface="宋体" pitchFamily="2" charset="-122"/>
              </a:rPr>
              <a:t>[</a:t>
            </a:r>
            <a:r>
              <a:rPr kumimoji="0" lang="zh-CN" altLang="en-US" sz="3200" dirty="0">
                <a:solidFill>
                  <a:srgbClr val="FF00FF"/>
                </a:solidFill>
                <a:latin typeface="Britannic Bold" pitchFamily="34" charset="0"/>
                <a:ea typeface="宋体" pitchFamily="2" charset="-122"/>
              </a:rPr>
              <a:t>例</a:t>
            </a:r>
            <a:r>
              <a:rPr kumimoji="0" lang="en-US" altLang="zh-CN" sz="3200" dirty="0">
                <a:solidFill>
                  <a:srgbClr val="FF00FF"/>
                </a:solidFill>
                <a:latin typeface="Britannic Bold" pitchFamily="34" charset="0"/>
                <a:ea typeface="宋体" pitchFamily="2" charset="-122"/>
              </a:rPr>
              <a:t>1]</a:t>
            </a:r>
            <a:r>
              <a:rPr kumimoji="0" lang="zh-CN" altLang="en-US" sz="3200" dirty="0">
                <a:solidFill>
                  <a:srgbClr val="0000FF"/>
                </a:solidFill>
                <a:latin typeface="Britannic Bold" pitchFamily="34" charset="0"/>
                <a:ea typeface="宋体" pitchFamily="2" charset="-122"/>
              </a:rPr>
              <a:t>下列有关电荷在电场或磁场中受力的叙述，正确的是：</a:t>
            </a:r>
          </a:p>
          <a:p>
            <a:pPr algn="just" eaLnBrk="0" hangingPunct="0">
              <a:spcBef>
                <a:spcPct val="0"/>
              </a:spcBef>
            </a:pPr>
            <a:r>
              <a:rPr kumimoji="0" lang="zh-CN" altLang="en-US" sz="3200" dirty="0">
                <a:solidFill>
                  <a:srgbClr val="0000FF"/>
                </a:solidFill>
                <a:latin typeface="Britannic Bold" pitchFamily="34" charset="0"/>
                <a:ea typeface="宋体" pitchFamily="2" charset="-122"/>
              </a:rPr>
              <a:t> </a:t>
            </a:r>
            <a:r>
              <a:rPr kumimoji="0" lang="en-US" altLang="zh-CN" sz="3200" dirty="0">
                <a:solidFill>
                  <a:srgbClr val="0000FF"/>
                </a:solidFill>
                <a:latin typeface="Britannic Bold" pitchFamily="34" charset="0"/>
                <a:ea typeface="宋体" pitchFamily="2" charset="-122"/>
              </a:rPr>
              <a:t>(A)</a:t>
            </a:r>
            <a:r>
              <a:rPr kumimoji="0" lang="zh-CN" altLang="en-US" sz="3200" dirty="0">
                <a:solidFill>
                  <a:srgbClr val="0000FF"/>
                </a:solidFill>
                <a:latin typeface="Britannic Bold" pitchFamily="34" charset="0"/>
                <a:ea typeface="宋体" pitchFamily="2" charset="-122"/>
              </a:rPr>
              <a:t>电荷在电场中运动，必受电场力作用；</a:t>
            </a:r>
          </a:p>
          <a:p>
            <a:pPr algn="just" eaLnBrk="0" hangingPunct="0">
              <a:spcBef>
                <a:spcPct val="0"/>
              </a:spcBef>
            </a:pPr>
            <a:r>
              <a:rPr kumimoji="0" lang="zh-CN" altLang="en-US" sz="3200" dirty="0">
                <a:solidFill>
                  <a:srgbClr val="0000FF"/>
                </a:solidFill>
                <a:latin typeface="Britannic Bold" pitchFamily="34" charset="0"/>
                <a:ea typeface="宋体" pitchFamily="2" charset="-122"/>
              </a:rPr>
              <a:t> </a:t>
            </a:r>
            <a:r>
              <a:rPr kumimoji="0" lang="en-US" altLang="zh-CN" sz="3200" dirty="0">
                <a:solidFill>
                  <a:srgbClr val="0000FF"/>
                </a:solidFill>
                <a:latin typeface="Britannic Bold" pitchFamily="34" charset="0"/>
                <a:ea typeface="宋体" pitchFamily="2" charset="-122"/>
              </a:rPr>
              <a:t>(B)</a:t>
            </a:r>
            <a:r>
              <a:rPr kumimoji="0" lang="zh-CN" altLang="en-US" sz="3200" dirty="0">
                <a:solidFill>
                  <a:srgbClr val="0000FF"/>
                </a:solidFill>
                <a:latin typeface="Britannic Bold" pitchFamily="34" charset="0"/>
                <a:ea typeface="宋体" pitchFamily="2" charset="-122"/>
              </a:rPr>
              <a:t>电荷在磁场中运动，必受磁场力作用；</a:t>
            </a:r>
          </a:p>
          <a:p>
            <a:pPr algn="just" eaLnBrk="0" hangingPunct="0">
              <a:spcBef>
                <a:spcPct val="0"/>
              </a:spcBef>
            </a:pPr>
            <a:r>
              <a:rPr kumimoji="0" lang="zh-CN" altLang="en-US" sz="3200" dirty="0">
                <a:solidFill>
                  <a:srgbClr val="0000FF"/>
                </a:solidFill>
                <a:latin typeface="Britannic Bold" pitchFamily="34" charset="0"/>
                <a:ea typeface="宋体" pitchFamily="2" charset="-122"/>
              </a:rPr>
              <a:t> </a:t>
            </a:r>
            <a:r>
              <a:rPr kumimoji="0" lang="en-US" altLang="zh-CN" sz="3200" dirty="0">
                <a:solidFill>
                  <a:srgbClr val="0000FF"/>
                </a:solidFill>
                <a:latin typeface="Britannic Bold" pitchFamily="34" charset="0"/>
                <a:ea typeface="宋体" pitchFamily="2" charset="-122"/>
              </a:rPr>
              <a:t>(C)</a:t>
            </a:r>
            <a:r>
              <a:rPr kumimoji="0" lang="zh-CN" altLang="en-US" sz="3200" dirty="0">
                <a:solidFill>
                  <a:srgbClr val="0000FF"/>
                </a:solidFill>
                <a:latin typeface="Britannic Bold" pitchFamily="34" charset="0"/>
                <a:ea typeface="宋体" pitchFamily="2" charset="-122"/>
              </a:rPr>
              <a:t>电荷若受电场力作用，其电场力方向必与该处电场方向同向；</a:t>
            </a:r>
          </a:p>
          <a:p>
            <a:pPr algn="just" eaLnBrk="0" hangingPunct="0">
              <a:spcBef>
                <a:spcPct val="0"/>
              </a:spcBef>
            </a:pPr>
            <a:r>
              <a:rPr kumimoji="0" lang="zh-CN" altLang="en-US" sz="3200" dirty="0">
                <a:solidFill>
                  <a:srgbClr val="0000FF"/>
                </a:solidFill>
                <a:latin typeface="Britannic Bold" pitchFamily="34" charset="0"/>
                <a:ea typeface="宋体" pitchFamily="2" charset="-122"/>
              </a:rPr>
              <a:t> </a:t>
            </a:r>
            <a:r>
              <a:rPr kumimoji="0" lang="en-US" altLang="zh-CN" sz="3200" dirty="0">
                <a:solidFill>
                  <a:srgbClr val="0000FF"/>
                </a:solidFill>
                <a:latin typeface="Britannic Bold" pitchFamily="34" charset="0"/>
                <a:ea typeface="宋体" pitchFamily="2" charset="-122"/>
              </a:rPr>
              <a:t>(D)</a:t>
            </a:r>
            <a:r>
              <a:rPr kumimoji="0" lang="zh-CN" altLang="en-US" sz="3200" dirty="0">
                <a:solidFill>
                  <a:srgbClr val="0000FF"/>
                </a:solidFill>
                <a:latin typeface="Britannic Bold" pitchFamily="34" charset="0"/>
                <a:ea typeface="宋体" pitchFamily="2" charset="-122"/>
              </a:rPr>
              <a:t>电荷若受磁场力作用，其磁场力方向必与该处磁场方向垂直。 </a:t>
            </a:r>
          </a:p>
        </p:txBody>
      </p:sp>
      <p:sp>
        <p:nvSpPr>
          <p:cNvPr id="199684" name="Text Box 4"/>
          <p:cNvSpPr txBox="1">
            <a:spLocks noChangeArrowheads="1"/>
          </p:cNvSpPr>
          <p:nvPr/>
        </p:nvSpPr>
        <p:spPr bwMode="auto">
          <a:xfrm>
            <a:off x="914400" y="3886200"/>
            <a:ext cx="609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kumimoji="0" lang="en-US" altLang="zh-CN" sz="3600">
                <a:solidFill>
                  <a:srgbClr val="FF3300"/>
                </a:solidFill>
                <a:ea typeface="宋体" pitchFamily="2" charset="-122"/>
              </a:rPr>
              <a:t>√</a:t>
            </a:r>
          </a:p>
        </p:txBody>
      </p:sp>
      <p:sp>
        <p:nvSpPr>
          <p:cNvPr id="199685" name="Text Box 5"/>
          <p:cNvSpPr txBox="1">
            <a:spLocks noChangeArrowheads="1"/>
          </p:cNvSpPr>
          <p:nvPr/>
        </p:nvSpPr>
        <p:spPr bwMode="auto">
          <a:xfrm>
            <a:off x="990600" y="1905000"/>
            <a:ext cx="609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kumimoji="0" lang="en-US" altLang="zh-CN" sz="3600">
                <a:solidFill>
                  <a:srgbClr val="FF3300"/>
                </a:solidFill>
                <a:ea typeface="宋体" pitchFamily="2" charset="-122"/>
              </a:rPr>
              <a:t>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96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96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96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96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684" grpId="0" autoUpdateAnimBg="0"/>
      <p:bldP spid="199685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5" name="Text Box 3"/>
          <p:cNvSpPr txBox="1">
            <a:spLocks noChangeArrowheads="1"/>
          </p:cNvSpPr>
          <p:nvPr/>
        </p:nvSpPr>
        <p:spPr bwMode="auto">
          <a:xfrm>
            <a:off x="251520" y="1269529"/>
            <a:ext cx="867645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zh-CN" sz="3200" dirty="0" smtClean="0">
                <a:solidFill>
                  <a:srgbClr val="FF00FF"/>
                </a:solidFill>
                <a:latin typeface="Britannic Bold" pitchFamily="34" charset="0"/>
                <a:ea typeface="宋体" pitchFamily="2" charset="-122"/>
              </a:rPr>
              <a:t>[</a:t>
            </a:r>
            <a:r>
              <a:rPr lang="zh-CN" altLang="en-US" sz="3200" dirty="0" smtClean="0">
                <a:solidFill>
                  <a:srgbClr val="FF00FF"/>
                </a:solidFill>
                <a:latin typeface="Britannic Bold" pitchFamily="34" charset="0"/>
                <a:ea typeface="宋体" pitchFamily="2" charset="-122"/>
              </a:rPr>
              <a:t>例</a:t>
            </a:r>
            <a:r>
              <a:rPr lang="en-US" altLang="zh-CN" sz="3200" dirty="0" smtClean="0">
                <a:solidFill>
                  <a:srgbClr val="FF00FF"/>
                </a:solidFill>
                <a:latin typeface="Britannic Bold" pitchFamily="34" charset="0"/>
                <a:ea typeface="宋体" pitchFamily="2" charset="-122"/>
              </a:rPr>
              <a:t>2]</a:t>
            </a:r>
            <a:r>
              <a:rPr kumimoji="1" lang="zh-CN" altLang="en-US" sz="3200" b="1" dirty="0" smtClean="0">
                <a:solidFill>
                  <a:srgbClr val="0000FF"/>
                </a:solidFill>
                <a:ea typeface="楷体_GB2312" pitchFamily="49" charset="-122"/>
              </a:rPr>
              <a:t>判断</a:t>
            </a:r>
            <a:r>
              <a:rPr kumimoji="1" lang="zh-CN" altLang="en-US" sz="3200" b="1" dirty="0">
                <a:solidFill>
                  <a:srgbClr val="0000FF"/>
                </a:solidFill>
                <a:ea typeface="楷体_GB2312" pitchFamily="49" charset="-122"/>
              </a:rPr>
              <a:t>图中带电粒子所受洛仑兹力的方向 ：</a:t>
            </a:r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14310"/>
          <a:stretch>
            <a:fillRect/>
          </a:stretch>
        </p:blipFill>
        <p:spPr bwMode="auto">
          <a:xfrm>
            <a:off x="767780" y="2079179"/>
            <a:ext cx="7620000" cy="1493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上箭头 13"/>
          <p:cNvSpPr>
            <a:spLocks noChangeArrowheads="1"/>
          </p:cNvSpPr>
          <p:nvPr/>
        </p:nvSpPr>
        <p:spPr bwMode="auto">
          <a:xfrm>
            <a:off x="1161480" y="2252216"/>
            <a:ext cx="144462" cy="496888"/>
          </a:xfrm>
          <a:prstGeom prst="upArrow">
            <a:avLst>
              <a:gd name="adj1" fmla="val 50000"/>
              <a:gd name="adj2" fmla="val 49794"/>
            </a:avLst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kumimoji="1" lang="zh-CN" altLang="en-US" sz="2400" b="1" smtClean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652517" y="2206179"/>
            <a:ext cx="493713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×</a:t>
            </a:r>
          </a:p>
        </p:txBody>
      </p:sp>
      <p:cxnSp>
        <p:nvCxnSpPr>
          <p:cNvPr id="18" name="直接箭头连接符 17"/>
          <p:cNvCxnSpPr/>
          <p:nvPr/>
        </p:nvCxnSpPr>
        <p:spPr bwMode="auto">
          <a:xfrm rot="10800000">
            <a:off x="6719317" y="2396679"/>
            <a:ext cx="863600" cy="1587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9" name="流程图: 联系 18"/>
          <p:cNvSpPr>
            <a:spLocks noChangeArrowheads="1"/>
          </p:cNvSpPr>
          <p:nvPr/>
        </p:nvSpPr>
        <p:spPr bwMode="auto">
          <a:xfrm>
            <a:off x="3420492" y="2447479"/>
            <a:ext cx="71438" cy="46037"/>
          </a:xfrm>
          <a:prstGeom prst="flowChartConnector">
            <a:avLst/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kumimoji="1" lang="zh-CN" altLang="en-US" sz="2400" b="1" smtClean="0">
              <a:solidFill>
                <a:srgbClr val="000000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  <p:bldP spid="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3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4213" y="1268413"/>
            <a:ext cx="7424737" cy="183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24" name="Text Box 4"/>
          <p:cNvSpPr txBox="1">
            <a:spLocks noChangeArrowheads="1"/>
          </p:cNvSpPr>
          <p:nvPr/>
        </p:nvSpPr>
        <p:spPr bwMode="auto">
          <a:xfrm>
            <a:off x="684213" y="692150"/>
            <a:ext cx="770413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dirty="0" smtClean="0">
                <a:solidFill>
                  <a:srgbClr val="FF00FF"/>
                </a:solidFill>
                <a:latin typeface="Britannic Bold" pitchFamily="34" charset="0"/>
                <a:ea typeface="宋体" pitchFamily="2" charset="-122"/>
              </a:rPr>
              <a:t>[</a:t>
            </a:r>
            <a:r>
              <a:rPr lang="zh-CN" altLang="en-US" sz="2800" dirty="0" smtClean="0">
                <a:solidFill>
                  <a:srgbClr val="FF00FF"/>
                </a:solidFill>
                <a:latin typeface="Britannic Bold" pitchFamily="34" charset="0"/>
                <a:ea typeface="宋体" pitchFamily="2" charset="-122"/>
              </a:rPr>
              <a:t>例</a:t>
            </a:r>
            <a:r>
              <a:rPr lang="en-US" altLang="zh-CN" sz="2800" dirty="0" smtClean="0">
                <a:solidFill>
                  <a:srgbClr val="FF00FF"/>
                </a:solidFill>
                <a:latin typeface="Britannic Bold" pitchFamily="34" charset="0"/>
                <a:ea typeface="宋体" pitchFamily="2" charset="-122"/>
              </a:rPr>
              <a:t>3]</a:t>
            </a:r>
            <a:r>
              <a:rPr lang="zh-CN" altLang="en-US" sz="2800" dirty="0" smtClean="0"/>
              <a:t>画</a:t>
            </a:r>
            <a:r>
              <a:rPr lang="zh-CN" altLang="en-US" sz="2800" dirty="0"/>
              <a:t>出图</a:t>
            </a:r>
            <a:r>
              <a:rPr lang="zh-CN" altLang="en-US" sz="2800" dirty="0" smtClean="0"/>
              <a:t>中安培力的</a:t>
            </a:r>
            <a:r>
              <a:rPr lang="zh-CN" altLang="en-US" sz="2800" dirty="0"/>
              <a:t>方向。</a:t>
            </a:r>
          </a:p>
        </p:txBody>
      </p:sp>
      <p:pic>
        <p:nvPicPr>
          <p:cNvPr id="184325" name="Picture 5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4213" y="3971925"/>
            <a:ext cx="7424737" cy="183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26" name="Text Box 6"/>
          <p:cNvSpPr txBox="1">
            <a:spLocks noChangeArrowheads="1"/>
          </p:cNvSpPr>
          <p:nvPr/>
        </p:nvSpPr>
        <p:spPr bwMode="auto">
          <a:xfrm>
            <a:off x="684213" y="3355975"/>
            <a:ext cx="770413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dirty="0">
                <a:solidFill>
                  <a:srgbClr val="3333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【</a:t>
            </a:r>
            <a:r>
              <a:rPr lang="zh-CN" altLang="en-US" sz="2800" dirty="0">
                <a:solidFill>
                  <a:srgbClr val="3333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答案</a:t>
            </a:r>
            <a:r>
              <a:rPr lang="en-US" altLang="zh-CN" sz="2800" dirty="0">
                <a:solidFill>
                  <a:srgbClr val="3333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】</a:t>
            </a:r>
            <a:r>
              <a:rPr lang="zh-CN" altLang="en-US" sz="28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由左手定则作答。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3419475" y="4724400"/>
            <a:ext cx="730250" cy="369888"/>
            <a:chOff x="975" y="3106"/>
            <a:chExt cx="460" cy="233"/>
          </a:xfrm>
        </p:grpSpPr>
        <p:sp>
          <p:nvSpPr>
            <p:cNvPr id="1043" name="Line 7"/>
            <p:cNvSpPr>
              <a:spLocks noChangeShapeType="1"/>
            </p:cNvSpPr>
            <p:nvPr/>
          </p:nvSpPr>
          <p:spPr bwMode="auto">
            <a:xfrm>
              <a:off x="975" y="3113"/>
              <a:ext cx="454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1029" name="Object 8"/>
            <p:cNvGraphicFramePr>
              <a:graphicFrameLocks noChangeAspect="1"/>
            </p:cNvGraphicFramePr>
            <p:nvPr/>
          </p:nvGraphicFramePr>
          <p:xfrm>
            <a:off x="1202" y="3106"/>
            <a:ext cx="233" cy="233"/>
          </p:xfrm>
          <a:graphic>
            <a:graphicData uri="http://schemas.openxmlformats.org/presentationml/2006/ole">
              <p:oleObj spid="_x0000_s1029" name="Equation" r:id="rId5" imgW="164880" imgH="164880" progId="Equation.DSMT4">
                <p:embed/>
              </p:oleObj>
            </a:graphicData>
          </a:graphic>
        </p:graphicFrame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314325" y="4652963"/>
            <a:ext cx="1017588" cy="369887"/>
            <a:chOff x="198" y="3022"/>
            <a:chExt cx="641" cy="233"/>
          </a:xfrm>
        </p:grpSpPr>
        <p:sp>
          <p:nvSpPr>
            <p:cNvPr id="1042" name="Line 10"/>
            <p:cNvSpPr>
              <a:spLocks noChangeShapeType="1"/>
            </p:cNvSpPr>
            <p:nvPr/>
          </p:nvSpPr>
          <p:spPr bwMode="auto">
            <a:xfrm flipH="1">
              <a:off x="431" y="3113"/>
              <a:ext cx="408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1028" name="Object 11"/>
            <p:cNvGraphicFramePr>
              <a:graphicFrameLocks noChangeAspect="1"/>
            </p:cNvGraphicFramePr>
            <p:nvPr/>
          </p:nvGraphicFramePr>
          <p:xfrm>
            <a:off x="198" y="3022"/>
            <a:ext cx="233" cy="233"/>
          </p:xfrm>
          <a:graphic>
            <a:graphicData uri="http://schemas.openxmlformats.org/presentationml/2006/ole">
              <p:oleObj spid="_x0000_s1028" name="Equation" r:id="rId6" imgW="164880" imgH="164880" progId="Equation.DSMT4">
                <p:embed/>
              </p:oleObj>
            </a:graphicData>
          </a:graphic>
        </p:graphicFrame>
      </p:grp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5364163" y="4797425"/>
            <a:ext cx="514350" cy="657225"/>
            <a:chOff x="3379" y="3113"/>
            <a:chExt cx="324" cy="414"/>
          </a:xfrm>
        </p:grpSpPr>
        <p:sp>
          <p:nvSpPr>
            <p:cNvPr id="1041" name="Line 13"/>
            <p:cNvSpPr>
              <a:spLocks noChangeShapeType="1"/>
            </p:cNvSpPr>
            <p:nvPr/>
          </p:nvSpPr>
          <p:spPr bwMode="auto">
            <a:xfrm>
              <a:off x="3379" y="3113"/>
              <a:ext cx="136" cy="181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1027" name="Object 14"/>
            <p:cNvGraphicFramePr>
              <a:graphicFrameLocks noChangeAspect="1"/>
            </p:cNvGraphicFramePr>
            <p:nvPr/>
          </p:nvGraphicFramePr>
          <p:xfrm>
            <a:off x="3470" y="3294"/>
            <a:ext cx="233" cy="233"/>
          </p:xfrm>
          <a:graphic>
            <a:graphicData uri="http://schemas.openxmlformats.org/presentationml/2006/ole">
              <p:oleObj spid="_x0000_s1027" name="Equation" r:id="rId7" imgW="164880" imgH="164880" progId="Equation.DSMT4">
                <p:embed/>
              </p:oleObj>
            </a:graphicData>
          </a:graphic>
        </p:graphicFrame>
      </p:grp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7194550" y="4278313"/>
            <a:ext cx="617538" cy="519112"/>
            <a:chOff x="4532" y="2786"/>
            <a:chExt cx="389" cy="327"/>
          </a:xfrm>
        </p:grpSpPr>
        <p:graphicFrame>
          <p:nvGraphicFramePr>
            <p:cNvPr id="1026" name="Object 16"/>
            <p:cNvGraphicFramePr>
              <a:graphicFrameLocks noChangeAspect="1"/>
            </p:cNvGraphicFramePr>
            <p:nvPr/>
          </p:nvGraphicFramePr>
          <p:xfrm>
            <a:off x="4688" y="2880"/>
            <a:ext cx="233" cy="233"/>
          </p:xfrm>
          <a:graphic>
            <a:graphicData uri="http://schemas.openxmlformats.org/presentationml/2006/ole">
              <p:oleObj spid="_x0000_s1026" name="Equation" r:id="rId8" imgW="164880" imgH="164880" progId="Equation.DSMT4">
                <p:embed/>
              </p:oleObj>
            </a:graphicData>
          </a:graphic>
        </p:graphicFrame>
        <p:sp>
          <p:nvSpPr>
            <p:cNvPr id="184337" name="Rectangle 17"/>
            <p:cNvSpPr>
              <a:spLocks noChangeArrowheads="1"/>
            </p:cNvSpPr>
            <p:nvPr/>
          </p:nvSpPr>
          <p:spPr bwMode="auto">
            <a:xfrm>
              <a:off x="4532" y="2786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×</a:t>
              </a:r>
            </a:p>
          </p:txBody>
        </p:sp>
      </p:grpSp>
      <p:sp>
        <p:nvSpPr>
          <p:cNvPr id="184340" name="Text Box 20"/>
          <p:cNvSpPr txBox="1">
            <a:spLocks noChangeArrowheads="1"/>
          </p:cNvSpPr>
          <p:nvPr/>
        </p:nvSpPr>
        <p:spPr bwMode="auto">
          <a:xfrm>
            <a:off x="684213" y="5995988"/>
            <a:ext cx="770413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>
                <a:solidFill>
                  <a:srgbClr val="3333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【</a:t>
            </a:r>
            <a:r>
              <a:rPr lang="zh-CN" altLang="en-US" sz="2800">
                <a:solidFill>
                  <a:srgbClr val="3333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注意</a:t>
            </a:r>
            <a:r>
              <a:rPr lang="en-US" altLang="zh-CN" sz="2800">
                <a:solidFill>
                  <a:srgbClr val="3333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】</a:t>
            </a:r>
            <a:r>
              <a:rPr lang="zh-CN" altLang="en-US" sz="28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安培力的方向永远与导线垂直。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8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26" grpId="0"/>
      <p:bldP spid="18434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1" name="Picture 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31913" y="1214438"/>
            <a:ext cx="6780212" cy="188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6373" name="Picture 5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31913" y="3571875"/>
            <a:ext cx="6265862" cy="221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6374" name="Text Box 6"/>
          <p:cNvSpPr txBox="1">
            <a:spLocks noChangeArrowheads="1"/>
          </p:cNvSpPr>
          <p:nvPr/>
        </p:nvSpPr>
        <p:spPr bwMode="auto">
          <a:xfrm>
            <a:off x="395536" y="692150"/>
            <a:ext cx="849694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800" dirty="0" smtClean="0">
                <a:solidFill>
                  <a:srgbClr val="FF00FF"/>
                </a:solidFill>
                <a:latin typeface="Britannic Bold" pitchFamily="34" charset="0"/>
                <a:ea typeface="宋体" pitchFamily="2" charset="-122"/>
              </a:rPr>
              <a:t>[</a:t>
            </a:r>
            <a:r>
              <a:rPr lang="zh-CN" altLang="en-US" sz="2800" dirty="0" smtClean="0">
                <a:solidFill>
                  <a:srgbClr val="FF00FF"/>
                </a:solidFill>
                <a:latin typeface="Britannic Bold" pitchFamily="34" charset="0"/>
                <a:ea typeface="宋体" pitchFamily="2" charset="-122"/>
              </a:rPr>
              <a:t>例</a:t>
            </a:r>
            <a:r>
              <a:rPr lang="en-US" altLang="zh-CN" sz="2800" dirty="0" smtClean="0">
                <a:solidFill>
                  <a:srgbClr val="FF00FF"/>
                </a:solidFill>
                <a:latin typeface="Britannic Bold" pitchFamily="34" charset="0"/>
                <a:ea typeface="宋体" pitchFamily="2" charset="-122"/>
              </a:rPr>
              <a:t>4]</a:t>
            </a:r>
            <a:r>
              <a:rPr lang="zh-CN" altLang="en-US" sz="2800" dirty="0" smtClean="0"/>
              <a:t>画</a:t>
            </a:r>
            <a:r>
              <a:rPr lang="zh-CN" altLang="en-US" sz="2800" dirty="0"/>
              <a:t>出图中通电导线棒所受安培力的方向。</a:t>
            </a:r>
          </a:p>
        </p:txBody>
      </p:sp>
      <p:sp>
        <p:nvSpPr>
          <p:cNvPr id="186375" name="Text Box 7"/>
          <p:cNvSpPr txBox="1">
            <a:spLocks noChangeArrowheads="1"/>
          </p:cNvSpPr>
          <p:nvPr/>
        </p:nvSpPr>
        <p:spPr bwMode="auto">
          <a:xfrm>
            <a:off x="684213" y="3068638"/>
            <a:ext cx="770413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>
                <a:solidFill>
                  <a:srgbClr val="3333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【</a:t>
            </a:r>
            <a:r>
              <a:rPr lang="zh-CN" altLang="en-US" sz="2800">
                <a:solidFill>
                  <a:srgbClr val="3333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答案</a:t>
            </a:r>
            <a:r>
              <a:rPr lang="en-US" altLang="zh-CN" sz="2800">
                <a:solidFill>
                  <a:srgbClr val="3333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】</a:t>
            </a:r>
            <a:r>
              <a:rPr lang="zh-CN" altLang="en-US" sz="28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由左手定则作答。</a:t>
            </a:r>
          </a:p>
        </p:txBody>
      </p:sp>
      <p:sp>
        <p:nvSpPr>
          <p:cNvPr id="186376" name="Text Box 8"/>
          <p:cNvSpPr txBox="1">
            <a:spLocks noChangeArrowheads="1"/>
          </p:cNvSpPr>
          <p:nvPr/>
        </p:nvSpPr>
        <p:spPr bwMode="auto">
          <a:xfrm>
            <a:off x="684213" y="5780088"/>
            <a:ext cx="770413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>
                <a:solidFill>
                  <a:srgbClr val="3333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【</a:t>
            </a:r>
            <a:r>
              <a:rPr lang="zh-CN" altLang="en-US" sz="2800">
                <a:solidFill>
                  <a:srgbClr val="3333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注意</a:t>
            </a:r>
            <a:r>
              <a:rPr lang="en-US" altLang="zh-CN" sz="2800">
                <a:solidFill>
                  <a:srgbClr val="3333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】</a:t>
            </a:r>
            <a:r>
              <a:rPr lang="zh-CN" altLang="en-US" sz="28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安培力的方向永远与导线垂直。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6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86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375" grpId="0"/>
      <p:bldP spid="18637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179512" y="620688"/>
            <a:ext cx="856895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ct val="0"/>
              </a:spcBef>
            </a:pPr>
            <a:r>
              <a:rPr lang="en-US" altLang="zh-CN" sz="3200" dirty="0" smtClean="0">
                <a:solidFill>
                  <a:srgbClr val="FF00FF"/>
                </a:solidFill>
                <a:latin typeface="Britannic Bold" pitchFamily="34" charset="0"/>
                <a:ea typeface="宋体" pitchFamily="2" charset="-122"/>
              </a:rPr>
              <a:t>[</a:t>
            </a:r>
            <a:r>
              <a:rPr lang="zh-CN" altLang="en-US" sz="3200" dirty="0" smtClean="0">
                <a:solidFill>
                  <a:srgbClr val="FF00FF"/>
                </a:solidFill>
                <a:latin typeface="Britannic Bold" pitchFamily="34" charset="0"/>
                <a:ea typeface="宋体" pitchFamily="2" charset="-122"/>
              </a:rPr>
              <a:t>例</a:t>
            </a:r>
            <a:r>
              <a:rPr lang="en-US" altLang="zh-CN" sz="3200" dirty="0" smtClean="0">
                <a:solidFill>
                  <a:srgbClr val="FF00FF"/>
                </a:solidFill>
                <a:latin typeface="Britannic Bold" pitchFamily="34" charset="0"/>
                <a:ea typeface="宋体" pitchFamily="2" charset="-122"/>
              </a:rPr>
              <a:t>5]</a:t>
            </a:r>
            <a:r>
              <a:rPr lang="zh-CN" altLang="en-US" sz="3200" dirty="0" smtClean="0">
                <a:solidFill>
                  <a:schemeClr val="accent2"/>
                </a:solidFill>
                <a:ea typeface="宋体" pitchFamily="2" charset="-122"/>
              </a:rPr>
              <a:t>画</a:t>
            </a:r>
            <a:r>
              <a:rPr lang="zh-CN" altLang="en-US" sz="3200" dirty="0">
                <a:solidFill>
                  <a:schemeClr val="accent2"/>
                </a:solidFill>
                <a:ea typeface="宋体" pitchFamily="2" charset="-122"/>
              </a:rPr>
              <a:t>出图中磁场对通电导线的作用力方向</a:t>
            </a:r>
            <a:r>
              <a:rPr lang="en-US" altLang="zh-CN" sz="3200" dirty="0">
                <a:solidFill>
                  <a:schemeClr val="accent2"/>
                </a:solidFill>
                <a:ea typeface="宋体" pitchFamily="2" charset="-122"/>
              </a:rPr>
              <a:t>.</a:t>
            </a:r>
          </a:p>
        </p:txBody>
      </p:sp>
      <p:pic>
        <p:nvPicPr>
          <p:cNvPr id="19460" name="Picture 4" descr="W12-5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15344" y="1600200"/>
            <a:ext cx="4408488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458344" y="2286000"/>
            <a:ext cx="685800" cy="457200"/>
            <a:chOff x="2496" y="1440"/>
            <a:chExt cx="432" cy="288"/>
          </a:xfrm>
        </p:grpSpPr>
        <p:sp>
          <p:nvSpPr>
            <p:cNvPr id="19473" name="Line 6"/>
            <p:cNvSpPr>
              <a:spLocks noChangeShapeType="1"/>
            </p:cNvSpPr>
            <p:nvPr/>
          </p:nvSpPr>
          <p:spPr bwMode="auto">
            <a:xfrm>
              <a:off x="2496" y="1488"/>
              <a:ext cx="336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4" name="Text Box 7"/>
            <p:cNvSpPr txBox="1">
              <a:spLocks noChangeArrowheads="1"/>
            </p:cNvSpPr>
            <p:nvPr/>
          </p:nvSpPr>
          <p:spPr bwMode="auto">
            <a:xfrm>
              <a:off x="2736" y="1440"/>
              <a:ext cx="19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b="0">
                  <a:solidFill>
                    <a:srgbClr val="FF3300"/>
                  </a:solidFill>
                  <a:ea typeface="宋体" pitchFamily="2" charset="-122"/>
                </a:rPr>
                <a:t>F</a:t>
              </a: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6036444" y="2501900"/>
            <a:ext cx="685800" cy="457200"/>
            <a:chOff x="2496" y="1440"/>
            <a:chExt cx="432" cy="288"/>
          </a:xfrm>
        </p:grpSpPr>
        <p:sp>
          <p:nvSpPr>
            <p:cNvPr id="19471" name="Line 9"/>
            <p:cNvSpPr>
              <a:spLocks noChangeShapeType="1"/>
            </p:cNvSpPr>
            <p:nvPr/>
          </p:nvSpPr>
          <p:spPr bwMode="auto">
            <a:xfrm>
              <a:off x="2496" y="1488"/>
              <a:ext cx="336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2" name="Text Box 10"/>
            <p:cNvSpPr txBox="1">
              <a:spLocks noChangeArrowheads="1"/>
            </p:cNvSpPr>
            <p:nvPr/>
          </p:nvSpPr>
          <p:spPr bwMode="auto">
            <a:xfrm>
              <a:off x="2736" y="1440"/>
              <a:ext cx="19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b="0">
                  <a:solidFill>
                    <a:srgbClr val="FF3300"/>
                  </a:solidFill>
                  <a:ea typeface="宋体" pitchFamily="2" charset="-122"/>
                </a:rPr>
                <a:t>F</a:t>
              </a:r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3229744" y="4648200"/>
            <a:ext cx="533400" cy="457200"/>
            <a:chOff x="2352" y="2928"/>
            <a:chExt cx="336" cy="288"/>
          </a:xfrm>
        </p:grpSpPr>
        <p:sp>
          <p:nvSpPr>
            <p:cNvPr id="19469" name="Line 12"/>
            <p:cNvSpPr>
              <a:spLocks noChangeShapeType="1"/>
            </p:cNvSpPr>
            <p:nvPr/>
          </p:nvSpPr>
          <p:spPr bwMode="auto">
            <a:xfrm flipV="1">
              <a:off x="2352" y="3024"/>
              <a:ext cx="192" cy="192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0" name="Text Box 13"/>
            <p:cNvSpPr txBox="1">
              <a:spLocks noChangeArrowheads="1"/>
            </p:cNvSpPr>
            <p:nvPr/>
          </p:nvSpPr>
          <p:spPr bwMode="auto">
            <a:xfrm>
              <a:off x="2496" y="2928"/>
              <a:ext cx="19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b="0">
                  <a:solidFill>
                    <a:srgbClr val="FF3300"/>
                  </a:solidFill>
                  <a:ea typeface="宋体" pitchFamily="2" charset="-122"/>
                </a:rPr>
                <a:t>F</a:t>
              </a:r>
            </a:p>
          </p:txBody>
        </p:sp>
      </p:grpSp>
      <p:grpSp>
        <p:nvGrpSpPr>
          <p:cNvPr id="5" name="Group 14"/>
          <p:cNvGrpSpPr>
            <a:grpSpLocks/>
          </p:cNvGrpSpPr>
          <p:nvPr/>
        </p:nvGrpSpPr>
        <p:grpSpPr bwMode="auto">
          <a:xfrm>
            <a:off x="5058544" y="4648200"/>
            <a:ext cx="533400" cy="457200"/>
            <a:chOff x="4464" y="3168"/>
            <a:chExt cx="336" cy="288"/>
          </a:xfrm>
        </p:grpSpPr>
        <p:sp>
          <p:nvSpPr>
            <p:cNvPr id="19465" name="Text Box 15"/>
            <p:cNvSpPr txBox="1">
              <a:spLocks noChangeArrowheads="1"/>
            </p:cNvSpPr>
            <p:nvPr/>
          </p:nvSpPr>
          <p:spPr bwMode="auto">
            <a:xfrm>
              <a:off x="4464" y="3168"/>
              <a:ext cx="19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b="0">
                  <a:solidFill>
                    <a:srgbClr val="FF3300"/>
                  </a:solidFill>
                  <a:ea typeface="宋体" pitchFamily="2" charset="-122"/>
                </a:rPr>
                <a:t>F</a:t>
              </a:r>
            </a:p>
          </p:txBody>
        </p:sp>
        <p:grpSp>
          <p:nvGrpSpPr>
            <p:cNvPr id="6" name="Group 16"/>
            <p:cNvGrpSpPr>
              <a:grpSpLocks/>
            </p:cNvGrpSpPr>
            <p:nvPr/>
          </p:nvGrpSpPr>
          <p:grpSpPr bwMode="auto">
            <a:xfrm>
              <a:off x="4704" y="3264"/>
              <a:ext cx="96" cy="96"/>
              <a:chOff x="4704" y="3264"/>
              <a:chExt cx="96" cy="96"/>
            </a:xfrm>
          </p:grpSpPr>
          <p:sp>
            <p:nvSpPr>
              <p:cNvPr id="19467" name="Oval 17"/>
              <p:cNvSpPr>
                <a:spLocks noChangeArrowheads="1"/>
              </p:cNvSpPr>
              <p:nvPr/>
            </p:nvSpPr>
            <p:spPr bwMode="auto">
              <a:xfrm>
                <a:off x="4704" y="3264"/>
                <a:ext cx="96" cy="96"/>
              </a:xfrm>
              <a:prstGeom prst="ellips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468" name="Oval 18"/>
              <p:cNvSpPr>
                <a:spLocks noChangeArrowheads="1"/>
              </p:cNvSpPr>
              <p:nvPr/>
            </p:nvSpPr>
            <p:spPr bwMode="auto">
              <a:xfrm>
                <a:off x="4720" y="3288"/>
                <a:ext cx="48" cy="48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990600" y="792163"/>
            <a:ext cx="7543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200" dirty="0" smtClean="0">
                <a:solidFill>
                  <a:srgbClr val="FF3300"/>
                </a:solidFill>
                <a:ea typeface="宋体" pitchFamily="2" charset="-122"/>
              </a:rPr>
              <a:t>直线</a:t>
            </a:r>
            <a:r>
              <a:rPr lang="zh-CN" altLang="en-US" sz="3200" dirty="0">
                <a:solidFill>
                  <a:srgbClr val="FF3300"/>
                </a:solidFill>
                <a:ea typeface="宋体" pitchFamily="2" charset="-122"/>
              </a:rPr>
              <a:t>电流的磁场分布：</a:t>
            </a:r>
          </a:p>
        </p:txBody>
      </p:sp>
      <p:pic>
        <p:nvPicPr>
          <p:cNvPr id="33796" name="Picture 4" descr="W12-6"/>
          <p:cNvPicPr>
            <a:picLocks noChangeAspect="1" noChangeArrowheads="1"/>
          </p:cNvPicPr>
          <p:nvPr/>
        </p:nvPicPr>
        <p:blipFill>
          <a:blip r:embed="rId2" cstate="print"/>
          <a:srcRect r="71518" b="52927"/>
          <a:stretch>
            <a:fillRect/>
          </a:stretch>
        </p:blipFill>
        <p:spPr bwMode="auto">
          <a:xfrm>
            <a:off x="1752600" y="1676400"/>
            <a:ext cx="4791075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4021" name="Oval 5"/>
          <p:cNvSpPr>
            <a:spLocks noChangeArrowheads="1"/>
          </p:cNvSpPr>
          <p:nvPr/>
        </p:nvSpPr>
        <p:spPr bwMode="auto">
          <a:xfrm>
            <a:off x="3721100" y="3581400"/>
            <a:ext cx="977900" cy="469900"/>
          </a:xfrm>
          <a:prstGeom prst="ellipse">
            <a:avLst/>
          </a:prstGeom>
          <a:noFill/>
          <a:ln w="2540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4022" name="Oval 6"/>
          <p:cNvSpPr>
            <a:spLocks noChangeArrowheads="1"/>
          </p:cNvSpPr>
          <p:nvPr/>
        </p:nvSpPr>
        <p:spPr bwMode="auto">
          <a:xfrm>
            <a:off x="3937000" y="3695700"/>
            <a:ext cx="533400" cy="228600"/>
          </a:xfrm>
          <a:prstGeom prst="ellipse">
            <a:avLst/>
          </a:prstGeom>
          <a:noFill/>
          <a:ln w="2540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4023" name="Oval 7"/>
          <p:cNvSpPr>
            <a:spLocks noChangeArrowheads="1"/>
          </p:cNvSpPr>
          <p:nvPr/>
        </p:nvSpPr>
        <p:spPr bwMode="auto">
          <a:xfrm>
            <a:off x="2895600" y="3048000"/>
            <a:ext cx="2667000" cy="1524000"/>
          </a:xfrm>
          <a:prstGeom prst="ellipse">
            <a:avLst/>
          </a:prstGeom>
          <a:noFill/>
          <a:ln w="2540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4024" name="Oval 8"/>
          <p:cNvSpPr>
            <a:spLocks noChangeArrowheads="1"/>
          </p:cNvSpPr>
          <p:nvPr/>
        </p:nvSpPr>
        <p:spPr bwMode="auto">
          <a:xfrm>
            <a:off x="3403600" y="3403600"/>
            <a:ext cx="1600200" cy="838200"/>
          </a:xfrm>
          <a:prstGeom prst="ellipse">
            <a:avLst/>
          </a:prstGeom>
          <a:noFill/>
          <a:ln w="2540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01" name="Line 9"/>
          <p:cNvSpPr>
            <a:spLocks noChangeShapeType="1"/>
          </p:cNvSpPr>
          <p:nvPr/>
        </p:nvSpPr>
        <p:spPr bwMode="auto">
          <a:xfrm>
            <a:off x="4241800" y="2844800"/>
            <a:ext cx="0" cy="91440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4026" name="Line 10"/>
          <p:cNvSpPr>
            <a:spLocks noChangeShapeType="1"/>
          </p:cNvSpPr>
          <p:nvPr/>
        </p:nvSpPr>
        <p:spPr bwMode="auto">
          <a:xfrm flipH="1" flipV="1">
            <a:off x="4572000" y="3657600"/>
            <a:ext cx="76200" cy="762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4027" name="Line 11"/>
          <p:cNvSpPr>
            <a:spLocks noChangeShapeType="1"/>
          </p:cNvSpPr>
          <p:nvPr/>
        </p:nvSpPr>
        <p:spPr bwMode="auto">
          <a:xfrm flipH="1" flipV="1">
            <a:off x="4330700" y="3670300"/>
            <a:ext cx="76200" cy="762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4028" name="Line 12"/>
          <p:cNvSpPr>
            <a:spLocks noChangeShapeType="1"/>
          </p:cNvSpPr>
          <p:nvPr/>
        </p:nvSpPr>
        <p:spPr bwMode="auto">
          <a:xfrm flipH="1" flipV="1">
            <a:off x="4749800" y="3505200"/>
            <a:ext cx="76200" cy="762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4029" name="Line 13"/>
          <p:cNvSpPr>
            <a:spLocks noChangeShapeType="1"/>
          </p:cNvSpPr>
          <p:nvPr/>
        </p:nvSpPr>
        <p:spPr bwMode="auto">
          <a:xfrm flipH="1" flipV="1">
            <a:off x="5181600" y="3276600"/>
            <a:ext cx="76200" cy="762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4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4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4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4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14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14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14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14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021" grpId="0" animBg="1"/>
      <p:bldP spid="214022" grpId="0" animBg="1"/>
      <p:bldP spid="214023" grpId="0" animBg="1"/>
      <p:bldP spid="214024" grpId="0" animBg="1"/>
      <p:bldP spid="214026" grpId="0" animBg="1"/>
      <p:bldP spid="214027" grpId="0" animBg="1"/>
      <p:bldP spid="214028" grpId="0" animBg="1"/>
      <p:bldP spid="214029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平衡问题研究">
  <a:themeElements>
    <a:clrScheme name="平衡问题研究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平衡问题研究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平衡问题研究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平衡问题研究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平衡问题研究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平衡问题研究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平衡问题研究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平衡问题研究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平衡问题研究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平衡问题研究">
  <a:themeElements>
    <a:clrScheme name="平衡问题研究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平衡问题研究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平衡问题研究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平衡问题研究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平衡问题研究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平衡问题研究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平衡问题研究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平衡问题研究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平衡问题研究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522</Words>
  <Application>Microsoft Office PowerPoint</Application>
  <PresentationFormat>全屏显示(4:3)</PresentationFormat>
  <Paragraphs>52</Paragraphs>
  <Slides>12</Slides>
  <Notes>5</Notes>
  <HiddenSlides>0</HiddenSlides>
  <MMClips>0</MMClips>
  <ScaleCrop>false</ScaleCrop>
  <HeadingPairs>
    <vt:vector size="6" baseType="variant">
      <vt:variant>
        <vt:lpstr>主题</vt:lpstr>
      </vt:variant>
      <vt:variant>
        <vt:i4>3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Office 主题</vt:lpstr>
      <vt:lpstr>平衡问题研究</vt:lpstr>
      <vt:lpstr>1_平衡问题研究</vt:lpstr>
      <vt:lpstr>MathType 5.0 Equation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钟悦</cp:lastModifiedBy>
  <cp:revision>9</cp:revision>
  <dcterms:modified xsi:type="dcterms:W3CDTF">2012-11-13T08:33:28Z</dcterms:modified>
</cp:coreProperties>
</file>